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  <p:ext uri="smNativeData">
      <pr:smAppRevision xmlns:pr="smNativeData" xmlns:p14="http://schemas.microsoft.com/office/powerpoint/2010/main" xmlns="" dt="1571899945" val="971" revOS="4"/>
      <pr:smFileRevision xmlns:pr="smNativeData" xmlns:p14="http://schemas.microsoft.com/office/powerpoint/2010/main" xmlns="" dt="1571899945" val="0"/>
      <pr:guideOptions xmlns:pr="smNativeData" xmlns:p14="http://schemas.microsoft.com/office/powerpoint/2010/main" xmlns="" dt="157189994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99" autoAdjust="0"/>
    <p:restoredTop sz="94660"/>
  </p:normalViewPr>
  <p:slideViewPr>
    <p:cSldViewPr>
      <p:cViewPr>
        <p:scale>
          <a:sx n="140" d="100"/>
          <a:sy n="140" d="100"/>
        </p:scale>
        <p:origin x="-341" y="54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notesViewPr>
    <p:cSldViewPr>
      <p:cViewPr>
        <p:scale>
          <a:sx n="100" d="100"/>
          <a:sy n="100" d="100"/>
        </p:scale>
        <p:origin x="1722" y="-2044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3" name="Marcador de Posição da Data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052E85-CBDE-50D8-90BD-3D8D60F36668}" type="datetime1">
              <a:t>14-12-2020</a:t>
            </a:fld>
            <a:endParaRPr/>
          </a:p>
        </p:txBody>
      </p:sp>
      <p:sp>
        <p:nvSpPr>
          <p:cNvPr id="4" name="Marcador de Posição da Imagem do Diapositivo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KUqxXR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vDQAAOAQAAAEdAABQGQAAEAAAACYAAAAIAAAAvw8AAP8fAAA="/>
              </a:ext>
            </a:extLst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PT"/>
            </a:pPr>
            <a:endParaRPr/>
          </a:p>
        </p:txBody>
      </p:sp>
      <p:sp>
        <p:nvSpPr>
          <p:cNvPr id="5" name="Marcador de Posição de Notas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KXxAm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w8AAP8fAAA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PT"/>
            </a:pPr>
            <a:r>
              <a:t>Clique para editar os estilos</a:t>
            </a:r>
          </a:p>
          <a:p>
            <a:pPr lvl="1">
              <a:defRPr lang="pt-PT"/>
            </a:pPr>
            <a:r>
              <a:t>Segundo nível</a:t>
            </a:r>
          </a:p>
          <a:p>
            <a:pPr lvl="2">
              <a:defRPr lang="pt-PT"/>
            </a:pPr>
            <a:r>
              <a:t>Terceiro nível</a:t>
            </a:r>
          </a:p>
          <a:p>
            <a:pPr lvl="3">
              <a:defRPr lang="pt-PT"/>
            </a:pPr>
            <a:r>
              <a:t>Quarto nível</a:t>
            </a:r>
          </a:p>
          <a:p>
            <a:pPr lvl="4">
              <a:defRPr lang="pt-PT"/>
            </a:pPr>
            <a:r>
              <a:t>Quinto nível</a:t>
            </a:r>
          </a:p>
        </p:txBody>
      </p:sp>
      <p:sp>
        <p:nvSpPr>
          <p:cNvPr id="6" name="Marcador de Posição do Rodapé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7" name="Marcador de Posição do Número do Diapositivo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051791-DFDE-50E1-90BD-29B459F3667C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98638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////AQAAAAAAAAAAAAAAAAAAAAAAAAAAAAAAAAAAAAAAAAAAAAAAAn9/fwDu7OE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////AQAAAAAAAAAAAAAAAAAAAAAAAAAAAAAAAAAAAAAAAAAAAAAAAn9/fwDu7OE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AwAAMQ4AANUdAAASGAAAEAAAACYAAAAIAAAAoYIAAAAAAAA="/>
              </a:ext>
            </a:extLst>
          </p:cNvSpPr>
          <p:nvPr>
            <p:ph type="ctrTitle"/>
          </p:nvPr>
        </p:nvSpPr>
        <p:spPr>
          <a:xfrm rot="19139998">
            <a:off x="612775" y="2306955"/>
            <a:ext cx="4236720" cy="160591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Subtit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A4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BQAARBQAAKIjAAD4FgAAEAAAACYAAAAIAAAAEYIAAAAAAAA="/>
              </a:ext>
            </a:extLst>
          </p:cNvSpPr>
          <p:nvPr>
            <p:ph type="subTitle" idx="1"/>
          </p:nvPr>
        </p:nvSpPr>
        <p:spPr>
          <a:xfrm rot="19139998">
            <a:off x="909320" y="3294380"/>
            <a:ext cx="4883150" cy="439420"/>
          </a:xfrm>
        </p:spPr>
        <p:txBody>
          <a:bodyPr vert="horz" wrap="square" lIns="91440" tIns="889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subtitle style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2433-7DDE-50D2-90BD-8B876AF366DE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4CCC-82DE-50BA-90BD-74EF02F36621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6B28-66DE-509D-90BD-90C825F366C5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QBbwE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5847-09DE-50AE-90BD-FFFB16F366A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QIAABQoAACgKAAAEAAAACYAAAAIAAAAAwAAAAAAAAA="/>
              </a:ext>
            </a:extLst>
          </p:cNvSpPr>
          <p:nvPr>
            <p:ph type="title"/>
          </p:nvPr>
        </p:nvSpPr>
        <p:spPr>
          <a:xfrm>
            <a:off x="4972050" y="366395"/>
            <a:ext cx="1543050" cy="623760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kA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QIAAOIdAACgKAAAEAAAACYAAAAIAAAAAwAAAAAAAAA="/>
              </a:ext>
            </a:extLst>
          </p:cNvSpPr>
          <p:nvPr>
            <p:ph idx="1"/>
          </p:nvPr>
        </p:nvSpPr>
        <p:spPr>
          <a:xfrm>
            <a:off x="342900" y="366395"/>
            <a:ext cx="4514850" cy="6237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3B28-66DE-50CD-90BD-909875F366C5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6870-3EDE-509E-90BD-C8CB26F3669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5495-DBDE-50A2-90BD-2DF71AF36678}" type="datetime1">
              <a:t>14-12-2020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MAOg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64AC-E2DE-5092-90BD-14C72AF3664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6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Kg4AANodAAARGAAAEAAAACYAAAAIAAAAoYIAAAAAAAA="/>
              </a:ext>
            </a:extLst>
          </p:cNvSpPr>
          <p:nvPr>
            <p:ph type="title"/>
          </p:nvPr>
        </p:nvSpPr>
        <p:spPr>
          <a:xfrm rot="19139998">
            <a:off x="614680" y="2302510"/>
            <a:ext cx="4237990" cy="160972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cBQAAPxQAAKYjAADyFgAAEAAAACYAAAAIAAAAAYIAAAAAAAA="/>
              </a:ext>
            </a:extLst>
          </p:cNvSpPr>
          <p:nvPr>
            <p:ph idx="1"/>
          </p:nvPr>
        </p:nvSpPr>
        <p:spPr>
          <a:xfrm rot="19139998">
            <a:off x="911860" y="3291205"/>
            <a:ext cx="4883150" cy="438785"/>
          </a:xfrm>
        </p:spPr>
        <p:txBody>
          <a:bodyPr/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74B0-FEDE-5082-90BD-08D73AF3665D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I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756C-22DE-5083-90BD-D4D63BF3668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BzJwAAEAAAACYAAAAIAAAAA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BzJwAAEAAAACYAAAAIAAAAAYAAAAAAAAA="/>
              </a:ext>
            </a:extLst>
          </p:cNvSpPr>
          <p:nvPr>
            <p:ph idx="2"/>
          </p:nvPr>
        </p:nvSpPr>
        <p:spPr>
          <a:xfrm>
            <a:off x="3524885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5DA6-E8DE-50AB-90BD-1EFE13F3664B}" type="datetime1">
              <a:t>14-12-2020</a:t>
            </a:fld>
            <a:endParaRPr/>
          </a:p>
        </p:txBody>
      </p:sp>
      <p:sp>
        <p:nvSpPr>
          <p:cNvPr id="5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3D77-39DE-50CB-90BD-CF9E73F3669A}" type="slidenum">
              <a:t>‹#›</a:t>
            </a:fld>
            <a:endParaRPr/>
          </a:p>
        </p:txBody>
      </p:sp>
      <p:sp>
        <p:nvSpPr>
          <p:cNvPr id="7" name="Title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CADQAAEAAAACYAAAAIAAAAg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9Q0AAIwSAAB1JwAAEAAAACYAAAAIAAAAAYAAAAAAAAA="/>
              </a:ext>
            </a:extLst>
          </p:cNvSpPr>
          <p:nvPr>
            <p:ph idx="2"/>
          </p:nvPr>
        </p:nvSpPr>
        <p:spPr>
          <a:xfrm>
            <a:off x="614680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CADQAAEAAAACYAAAAIAAAAgYAAAAAAAAA="/>
              </a:ext>
            </a:extLst>
          </p:cNvSpPr>
          <p:nvPr>
            <p:ph idx="3"/>
          </p:nvPr>
        </p:nvSpPr>
        <p:spPr>
          <a:xfrm>
            <a:off x="3524885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g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9Q0AAHMkAAB1JwAAEAAAACYAAAAIAAAAAYAAAAAAAAA="/>
              </a:ext>
            </a:extLst>
          </p:cNvSpPr>
          <p:nvPr>
            <p:ph idx="4"/>
          </p:nvPr>
        </p:nvSpPr>
        <p:spPr>
          <a:xfrm>
            <a:off x="3524885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3E07-49DE-50C8-90BD-BF9D70F366EA}" type="datetime1">
              <a:t>14-12-2020</a:t>
            </a:fld>
            <a:endParaRPr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0E2F-61DE-50F8-90BD-97AD40F366C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4B03-4DDE-50BD-90BD-BBE805F366EE}" type="datetime1">
              <a:t>14-12-2020</a:t>
            </a:fld>
            <a:endParaRPr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IAbw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150C-42DE-50E3-90BD-B4B65BF366E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4C2D-63DE-50BA-90BD-95EF02F366C0}" type="datetime1">
              <a:t>14-12-2020</a:t>
            </a:fld>
            <a:endParaRPr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MAOg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3ABB-F5DE-50CC-90BD-039974F3665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6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17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AAAAKQjAABAOAAAEAAAACYAAAAIAAAA//////////8="/>
              </a:ext>
            </a:extLst>
          </p:cNvSpPr>
          <p:nvPr/>
        </p:nvSpPr>
        <p:spPr>
          <a:xfrm rot="5400012">
            <a:off x="-1675130" y="1675130"/>
            <a:ext cx="9144000" cy="5793740"/>
          </a:xfrm>
          <a:custGeom>
            <a:avLst/>
            <a:gdLst/>
            <a:ahLst/>
            <a:cxnLst/>
            <a:rect l="0" t="0" r="9144000" b="5793740"/>
            <a:pathLst>
              <a:path w="9144000" h="5793740">
                <a:moveTo>
                  <a:pt x="0" y="9144248"/>
                </a:moveTo>
                <a:lnTo>
                  <a:pt x="0" y="0"/>
                </a:lnTo>
                <a:lnTo>
                  <a:pt x="5793583" y="9144248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A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fAwAA7QwAAKsbAADdFQAAEAAAACYAAAAIAAAAoYIAAAAAAAA="/>
              </a:ext>
            </a:extLst>
          </p:cNvSpPr>
          <p:nvPr>
            <p:ph type="title"/>
          </p:nvPr>
        </p:nvSpPr>
        <p:spPr>
          <a:xfrm rot="19139998">
            <a:off x="588645" y="2101215"/>
            <a:ext cx="3909060" cy="1452880"/>
          </a:xfrm>
        </p:spPr>
        <p:txBody>
          <a:bodyPr vert="horz" wrap="square" lIns="91440" tIns="45720" rIns="91440" bIns="0" numCol="1" spcCol="215900" anchor="b">
            <a:prstTxWarp prst="textNoShape">
              <a:avLst/>
            </a:prstTxWarp>
          </a:bodyPr>
          <a:lstStyle>
            <a:lvl1pPr>
              <a:defRPr lang="en-US" cap="all">
                <a:solidFill>
                  <a:srgbClr val="FFFFFF"/>
                </a:solidFill>
              </a:defRPr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FQAAexUAAHsnAADAMAAAEAAAACYAAAAIAAAAAYAAAAAAAAA="/>
              </a:ext>
            </a:extLst>
          </p:cNvSpPr>
          <p:nvPr>
            <p:ph idx="1"/>
          </p:nvPr>
        </p:nvSpPr>
        <p:spPr>
          <a:xfrm>
            <a:off x="3562350" y="3491865"/>
            <a:ext cx="2855595" cy="443293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BQAAfBIAALkgAACYFwAAEAAAACYAAAAIAAAAAYIAAAAAAAA="/>
              </a:ext>
            </a:extLst>
          </p:cNvSpPr>
          <p:nvPr>
            <p:ph idx="2"/>
          </p:nvPr>
        </p:nvSpPr>
        <p:spPr>
          <a:xfrm rot="19139998">
            <a:off x="973455" y="3004820"/>
            <a:ext cx="4345940" cy="830580"/>
          </a:xfrm>
        </p:spPr>
        <p:txBody>
          <a:bodyPr/>
          <a:lstStyle>
            <a:lvl1pPr marL="0" indent="0">
              <a:spcBef>
                <a:spcPts val="300"/>
              </a:spcBef>
              <a:defRPr lang="en-US" sz="1400">
                <a:solidFill>
                  <a:srgbClr val="FFFFFF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0A96-D8DE-50FC-90BD-2EA944F3667B}" type="datetime1">
              <a:t>14-12-2020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IAAAAAAAAA="/>
              </a:ext>
            </a:extLst>
          </p:cNvSpPr>
          <p:nvPr>
            <p:ph type="ftr" sz="quarter" idx="9"/>
          </p:nvPr>
        </p:nvSpPr>
        <p:spPr/>
        <p:txBody>
          <a:bodyPr/>
          <a:lstStyle>
            <a:lvl1pPr>
              <a:defRPr lang="pt-PT" cap="all">
                <a:solidFill>
                  <a:srgbClr val="434342"/>
                </a:solidFill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Q0NCAH9/fwAAAAADzMzMAMDA/wB/f38AAAAAAAAAAAAAAAAAAAAAAAAAAAAhAAAAGAAAABQAAADCJgAAnTIAABQpAAC9NgAAEAAAACYAAAAIAAAAAIAAAIAfAAA="/>
              </a:ext>
            </a:extLst>
          </p:cNvSpPr>
          <p:nvPr>
            <p:ph type="sldNum" sz="quarter" idx="8"/>
          </p:nvPr>
        </p:nvSpPr>
        <p:spPr>
          <a:ln w="19050" cap="flat" cmpd="sng" algn="ctr">
            <a:solidFill>
              <a:srgbClr val="434342"/>
            </a:solidFill>
            <a:prstDash val="solid"/>
            <a:headEnd type="none"/>
            <a:tailEnd type="none"/>
          </a:ln>
        </p:spPr>
        <p:txBody>
          <a:bodyPr/>
          <a:lstStyle>
            <a:lvl1pPr>
              <a:defRPr lang="pt-PT">
                <a:solidFill>
                  <a:srgbClr val="434342"/>
                </a:solidFill>
              </a:defRPr>
            </a:lvl1pPr>
          </a:lstStyle>
          <a:p>
            <a:pPr>
              <a:defRPr lang="pt-PT"/>
            </a:pPr>
            <a:fld id="{33055943-0DDE-50AF-90BD-FBFA17F366A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AgAQ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BcCQAAAAAAADAqAABAOAAAEAAAACYAAAAIAAAAiYAAAH8AAAA="/>
              </a:ext>
            </a:extLst>
          </p:cNvSpPr>
          <p:nvPr>
            <p:ph type="pic" idx="1"/>
          </p:nvPr>
        </p:nvSpPr>
        <p:spPr>
          <a:xfrm>
            <a:off x="1521460" y="0"/>
            <a:ext cx="5336540" cy="9144000"/>
          </a:xfrm>
          <a:solidFill>
            <a:srgbClr val="08A1D9">
              <a:alpha val="79000"/>
            </a:srgbClr>
          </a:solidFill>
        </p:spPr>
        <p:txBody>
          <a:bodyPr vert="horz" wrap="square" lIns="91440" tIns="45720" rIns="182880" bIns="45720" numCol="1" spcCol="215900" anchor="ctr">
            <a:prstTxWarp prst="textNoShape">
              <a:avLst/>
            </a:prstTxWarp>
          </a:bodyPr>
          <a:lstStyle>
            <a:lvl1pPr algn="r"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3" name="Right Triangle 8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Freeform 9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CkAAHsQAABAOAAAEAAAACYAAAAIAAAA//////////8="/>
              </a:ext>
            </a:extLst>
          </p:cNvSpPr>
          <p:nvPr/>
        </p:nvSpPr>
        <p:spPr>
          <a:xfrm>
            <a:off x="0" y="6731000"/>
            <a:ext cx="2679065" cy="2413000"/>
          </a:xfrm>
          <a:custGeom>
            <a:avLst/>
            <a:gdLst/>
            <a:ahLst/>
            <a:cxnLst/>
            <a:rect l="0" t="0" r="2679065" b="2413000"/>
            <a:pathLst>
              <a:path w="2679065" h="2413000">
                <a:moveTo>
                  <a:pt x="0" y="2413000"/>
                </a:moveTo>
                <a:lnTo>
                  <a:pt x="1528853" y="0"/>
                </a:lnTo>
                <a:lnTo>
                  <a:pt x="2679065" y="2413000"/>
                </a:lnTo>
                <a:lnTo>
                  <a:pt x="0" y="24130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ZAwAAFg4AAGkcAAA0FQAAEAAAACYAAAAIAAAAgQIAAAAAAAA="/>
              </a:ext>
            </a:extLst>
          </p:cNvSpPr>
          <p:nvPr>
            <p:ph type="title"/>
          </p:nvPr>
        </p:nvSpPr>
        <p:spPr>
          <a:xfrm rot="19139998">
            <a:off x="503555" y="2289810"/>
            <a:ext cx="4114800" cy="11569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BQAA4xEAAGchAAD2FwAAEAAAACYAAAAIAAAAAYIAAAAAAAA="/>
              </a:ext>
            </a:extLst>
          </p:cNvSpPr>
          <p:nvPr>
            <p:ph idx="2"/>
          </p:nvPr>
        </p:nvSpPr>
        <p:spPr>
          <a:xfrm rot="19139998">
            <a:off x="857885" y="2907665"/>
            <a:ext cx="4572000" cy="987425"/>
          </a:xfrm>
        </p:spPr>
        <p:txBody>
          <a:bodyPr/>
          <a:lstStyle>
            <a:lvl1pPr marL="0" indent="0">
              <a:defRPr lang="en-US" sz="1400">
                <a:solidFill>
                  <a:srgbClr val="434342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6t4n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56E2A-64DE-5098-90BD-92CD20F366C7}" type="datetime1">
              <a:t>14-12-2020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57881-CFDE-508E-90BD-39DB36F3666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bSkAAHsQAABAOAAAEAAAACYAAAAIAAAA//////////8="/>
              </a:ext>
            </a:extLst>
          </p:cNvSpPr>
          <p:nvPr/>
        </p:nvSpPr>
        <p:spPr>
          <a:xfrm>
            <a:off x="-1905" y="6734175"/>
            <a:ext cx="2680970" cy="2409825"/>
          </a:xfrm>
          <a:custGeom>
            <a:avLst/>
            <a:gdLst/>
            <a:ahLst/>
            <a:cxnLst/>
            <a:rect l="0" t="0" r="2680970" b="2409825"/>
            <a:pathLst>
              <a:path w="2680970" h="2409825">
                <a:moveTo>
                  <a:pt x="1787" y="2409825"/>
                </a:moveTo>
                <a:lnTo>
                  <a:pt x="1787" y="0"/>
                </a:lnTo>
                <a:lnTo>
                  <a:pt x="1534279" y="0"/>
                </a:lnTo>
                <a:lnTo>
                  <a:pt x="2680970" y="2409825"/>
                </a:lnTo>
                <a:lnTo>
                  <a:pt x="1787" y="2409825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KUq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D9////bikAADAqAABAOAAAEAAAACYAAAAIAAAA//////////8="/>
              </a:ext>
            </a:extLst>
          </p:cNvSpPr>
          <p:nvPr/>
        </p:nvSpPr>
        <p:spPr>
          <a:xfrm>
            <a:off x="-1905" y="6734810"/>
            <a:ext cx="6859905" cy="2409190"/>
          </a:xfrm>
          <a:custGeom>
            <a:avLst/>
            <a:gdLst/>
            <a:ahLst/>
            <a:cxnLst/>
            <a:rect l="0" t="0" r="6859905" b="2409190"/>
            <a:pathLst>
              <a:path w="6859905" h="2409190">
                <a:moveTo>
                  <a:pt x="0" y="2409190"/>
                </a:moveTo>
                <a:lnTo>
                  <a:pt x="1530889" y="0"/>
                </a:lnTo>
                <a:lnTo>
                  <a:pt x="6859905" y="0"/>
                </a:lnTo>
                <a:lnTo>
                  <a:pt x="6859905" y="2409190"/>
                </a:lnTo>
                <a:lnTo>
                  <a:pt x="0" y="240919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vx8AAP8fAAA="/>
              </a:ext>
            </a:extLst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vx8AAP8fAAA="/>
              </a:ext>
            </a:extLst>
          </p:cNvSpPr>
          <p:nvPr>
            <p:ph type="body" idx="1"/>
          </p:nvPr>
        </p:nvSpPr>
        <p:spPr>
          <a:xfrm>
            <a:off x="617220" y="1467485"/>
            <a:ext cx="5640705" cy="4773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v58AAP8fAAA="/>
              </a:ext>
            </a:extLst>
          </p:cNvSpPr>
          <p:nvPr>
            <p:ph type="dt" sz="half" idx="2"/>
          </p:nvPr>
        </p:nvSpPr>
        <p:spPr>
          <a:xfrm rot="19139998">
            <a:off x="151130" y="7827010"/>
            <a:ext cx="1631950" cy="2686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20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051E56-18DE-50E8-90BD-EEBD50F366BB}" type="datetime1">
              <a:t>14-12-2020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v58AAP8fAAA="/>
              </a:ext>
            </a:extLst>
          </p:cNvSpPr>
          <p:nvPr>
            <p:ph type="ftr" sz="quarter" idx="3"/>
          </p:nvPr>
        </p:nvSpPr>
        <p:spPr>
          <a:xfrm>
            <a:off x="2638425" y="8380095"/>
            <a:ext cx="354330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000" b="0" i="0" u="none" strike="noStrike" kern="1" cap="all" spc="32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KUq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v58AAP8fAAA="/>
              </a:ext>
            </a:extLst>
          </p:cNvSpPr>
          <p:nvPr>
            <p:ph type="sldNum" sz="quarter" idx="4"/>
          </p:nvPr>
        </p:nvSpPr>
        <p:spPr>
          <a:xfrm>
            <a:off x="6300470" y="8227695"/>
            <a:ext cx="377190" cy="670560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headEnd type="none"/>
            <a:tailEnd type="none"/>
          </a:ln>
        </p:spPr>
        <p:txBody>
          <a:bodyPr vert="horz" wrap="square" lIns="8890" tIns="8890" rIns="8890" bIns="889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65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0552F8-B6DE-50A4-90BD-40F11CF36615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" cap="all" spc="0" baseline="0">
          <a:solidFill>
            <a:srgbClr val="000000"/>
          </a:solidFill>
          <a:effectLst/>
          <a:latin typeface="Franklin Gothic Medium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800"/>
        </a:spcBef>
        <a:spcAft>
          <a:spcPts val="0"/>
        </a:spcAft>
        <a:buNone/>
        <a:tabLst/>
        <a:defRPr lang="en-US" sz="1600" b="1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1pPr>
      <a:lvl2pPr marL="1739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2pPr>
      <a:lvl3pPr marL="4025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3pPr>
      <a:lvl4pPr marL="6311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4pPr>
      <a:lvl5pPr marL="8597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wHQAATAEAADIqAABGBQAAECAAACYAAAAIAAAA//////////8="/>
              </a:ext>
            </a:extLst>
          </p:cNvSpPr>
          <p:nvPr/>
        </p:nvSpPr>
        <p:spPr>
          <a:xfrm>
            <a:off x="4826000" y="210820"/>
            <a:ext cx="2033270" cy="646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3600" i="1" dirty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€ 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xxx </a:t>
            </a:r>
            <a:r>
              <a:rPr lang="pt-PT" sz="1400" i="1" dirty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ATI</a:t>
            </a:r>
          </a:p>
        </p:txBody>
      </p:sp>
      <p:sp>
        <p:nvSpPr>
          <p:cNvPr id="3" name="TextBox 23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tAAAAZy4AAFgWAABDNgAAECAAACYAAAAIAAAA//////////8="/>
              </a:ext>
            </a:extLst>
          </p:cNvSpPr>
          <p:nvPr/>
        </p:nvSpPr>
        <p:spPr>
          <a:xfrm>
            <a:off x="69215" y="7527925"/>
            <a:ext cx="3562985" cy="1277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Audiovisual equipment</a:t>
            </a: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Laptop computer</a:t>
            </a: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</a:t>
            </a:r>
            <a:r>
              <a:rPr lang="pt-PT" sz="1100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Mineral water</a:t>
            </a: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Free </a:t>
            </a:r>
            <a:r>
              <a:rPr lang="en-US" sz="1100" dirty="0" err="1">
                <a:latin typeface="Arial Narrow" pitchFamily="2" charset="0"/>
                <a:ea typeface="Calibri" pitchFamily="2" charset="0"/>
                <a:cs typeface="Calibri" pitchFamily="2" charset="0"/>
              </a:rPr>
              <a:t>Wifi</a:t>
            </a:r>
            <a:endParaRPr lang="en-US" sz="11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Free Print and Scan Service</a:t>
            </a: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Lounge area</a:t>
            </a: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</a:t>
            </a:r>
            <a:r>
              <a:rPr lang="pt-PT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100" dirty="0">
                <a:latin typeface="Arial Narrow" pitchFamily="2" charset="0"/>
                <a:ea typeface="Calibri" pitchFamily="2" charset="0"/>
                <a:cs typeface="Calibri" pitchFamily="2" charset="0"/>
              </a:rPr>
              <a:t>Simultaneous translation service (Portuguese | English | French)</a:t>
            </a:r>
            <a:endParaRPr lang="en-US" sz="1100" dirty="0">
              <a:latin typeface="Arial Narrow" pitchFamily="2" charset="0"/>
              <a:ea typeface="Calibri" pitchFamily="2" charset="0"/>
              <a:cs typeface="Times New Roman" pitchFamily="1" charset="0"/>
            </a:endParaRPr>
          </a:p>
        </p:txBody>
      </p:sp>
      <p:sp>
        <p:nvSpPr>
          <p:cNvPr id="4" name="Retângulo2"/>
          <p:cNvSpPr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GAAAAyywAAHMOAAAsLwAAEAAAACYAAAAIAAAA//////////8="/>
              </a:ext>
            </a:extLst>
          </p:cNvSpPr>
          <p:nvPr/>
        </p:nvSpPr>
        <p:spPr>
          <a:xfrm>
            <a:off x="44450" y="7214501"/>
            <a:ext cx="2304415" cy="514719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 dirty="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 dirty="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600" i="1" dirty="0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Conference Support</a:t>
            </a:r>
            <a:r>
              <a:rPr lang="pt-PT" sz="1600" i="1" dirty="0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:</a:t>
            </a:r>
            <a:endParaRPr lang="en-US" sz="1600" i="1" dirty="0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5" name="Retângulo1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iIgAA9QMAADAqAADZBQAAECAAACYAAAAIAAAA//////////8="/>
              </a:ext>
            </a:extLst>
          </p:cNvSpPr>
          <p:nvPr/>
        </p:nvSpPr>
        <p:spPr>
          <a:xfrm>
            <a:off x="5187467" y="643255"/>
            <a:ext cx="1778000" cy="3073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400" b="1" i="1" spc="10" dirty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 </a:t>
            </a:r>
            <a:r>
              <a:rPr lang="en-US" sz="1000" b="1" i="1" spc="10" dirty="0" smtClean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PACK REF BC-ODFS 03</a:t>
            </a:r>
            <a:endParaRPr lang="en-US" sz="1000" b="1" i="1" spc="10" dirty="0">
              <a:solidFill>
                <a:schemeClr val="bg1"/>
              </a:solidFill>
              <a:latin typeface="Arial Rounded MT Bold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6" name="Rectangle 46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g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+JQAAgQAAAG4qAABNAgAAECAAACYAAAAIAAAA//////////8="/>
              </a:ext>
            </a:extLst>
          </p:cNvSpPr>
          <p:nvPr/>
        </p:nvSpPr>
        <p:spPr>
          <a:xfrm>
            <a:off x="6135370" y="81915"/>
            <a:ext cx="762000" cy="29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r">
              <a:defRPr lang="pt-PT"/>
            </a:pPr>
            <a:r>
              <a:rPr lang="en-US" sz="1300" b="1" i="1" spc="9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FROM:</a:t>
            </a:r>
          </a:p>
        </p:txBody>
      </p:sp>
      <p:sp>
        <p:nvSpPr>
          <p:cNvPr id="7" name="Rectângulo 39"/>
          <p:cNvSpPr>
            <a:extLst>
              <a:ext uri="smNativeData">
                <pr:smNativeData xmlns:pr="smNativeData" xmlns:p14="http://schemas.microsoft.com/office/powerpoint/2010/main" xmlns="" val="SMDATA_13_KUq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D1AgAAnBAAAKYVAAB0JAAAEAAAACYAAAAIAAAA//////////8="/>
              </a:ext>
            </a:extLst>
          </p:cNvSpPr>
          <p:nvPr/>
        </p:nvSpPr>
        <p:spPr>
          <a:xfrm>
            <a:off x="480695" y="2477951"/>
            <a:ext cx="3038475" cy="322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ctr"/>
          <a:lstStyle/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pt-PT" sz="13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Offer of an aperitif upon arrival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WiFi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 available at hotel and at the event venue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Event Documentation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Welcome Reception 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Event Annals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Access to the Conference 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err="1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Buffret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Lunch [1 </a:t>
            </a:r>
            <a:r>
              <a:rPr lang="en-US" sz="1200" dirty="0" err="1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2 Coffee breaks daily</a:t>
            </a:r>
            <a:endParaRPr lang="en-US" sz="12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Gala Dinner [1 </a:t>
            </a:r>
            <a:r>
              <a:rPr lang="en-US" sz="1200" dirty="0" err="1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pax</a:t>
            </a: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]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Transfers</a:t>
            </a: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000" dirty="0" smtClean="0">
                <a:solidFill>
                  <a:schemeClr val="tx2"/>
                </a:solidFill>
                <a:latin typeface="Arial Narrow" pitchFamily="2" charset="0"/>
                <a:cs typeface="Arial" pitchFamily="2" charset="0"/>
              </a:rPr>
              <a:t>Accommodation</a:t>
            </a:r>
            <a:r>
              <a:rPr lang="en-US" sz="1000" dirty="0">
                <a:solidFill>
                  <a:schemeClr val="tx2"/>
                </a:solidFill>
                <a:latin typeface="Arial Narrow" pitchFamily="2" charset="0"/>
                <a:cs typeface="Arial" pitchFamily="2" charset="0"/>
              </a:rPr>
              <a:t>: </a:t>
            </a:r>
            <a:r>
              <a:rPr lang="en-US" sz="1000" dirty="0" smtClean="0">
                <a:solidFill>
                  <a:schemeClr val="tx2"/>
                </a:solidFill>
                <a:latin typeface="Arial Narrow" pitchFamily="2" charset="0"/>
                <a:cs typeface="Arial" pitchFamily="2" charset="0"/>
              </a:rPr>
              <a:t>4 </a:t>
            </a:r>
            <a:r>
              <a:rPr lang="en-US" sz="1000" dirty="0">
                <a:solidFill>
                  <a:schemeClr val="tx2"/>
                </a:solidFill>
                <a:latin typeface="Arial Narrow" pitchFamily="2" charset="0"/>
                <a:cs typeface="Arial" pitchFamily="2" charset="0"/>
              </a:rPr>
              <a:t>nights in a hotel indicated in the official list</a:t>
            </a:r>
            <a:endParaRPr lang="en-US" sz="1200" dirty="0">
              <a:solidFill>
                <a:schemeClr val="tx2"/>
              </a:solidFill>
              <a:latin typeface="Arial Narrow" pitchFamily="2" charset="0"/>
              <a:cs typeface="Arial" pitchFamily="2" charset="0"/>
            </a:endParaRPr>
          </a:p>
          <a:p>
            <a:pPr>
              <a:lnSpc>
                <a:spcPts val="2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>
                <a:solidFill>
                  <a:schemeClr val="tx1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Discount in the official airline of the event</a:t>
            </a:r>
            <a:endParaRPr lang="en-US" sz="1300" dirty="0">
              <a:solidFill>
                <a:schemeClr val="tx1"/>
              </a:solidFill>
              <a:latin typeface="Arial Narrow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8" name="CaixaDeTexto 4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////7AwAAOgKAAAyDwAAECAAACYAAAAIAAAA//////////8="/>
              </a:ext>
            </a:extLst>
          </p:cNvSpPr>
          <p:nvPr/>
        </p:nvSpPr>
        <p:spPr>
          <a:xfrm>
            <a:off x="-19050" y="2100580"/>
            <a:ext cx="1791970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b="1" i="1">
                <a:solidFill>
                  <a:srgbClr val="31869B"/>
                </a:solidFill>
              </a:rPr>
              <a:t>BASE PACKAGE:</a:t>
            </a:r>
          </a:p>
        </p:txBody>
      </p:sp>
      <p:sp>
        <p:nvSpPr>
          <p:cNvPr id="9" name="Conexão recta 23"/>
          <p:cNvSpPr>
            <a:extLst>
              <a:ext uri="smNativeData">
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LBEAADoBAADCJQAAEAAAACYAAAAIAAAA//////////8="/>
              </a:ext>
            </a:extLst>
          </p:cNvSpPr>
          <p:nvPr/>
        </p:nvSpPr>
        <p:spPr>
          <a:xfrm>
            <a:off x="199390" y="2791460"/>
            <a:ext cx="0" cy="334645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grpSp>
        <p:nvGrpSpPr>
          <p:cNvPr id="10" name="Grupo 6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CREAAA6wIAANwRAAAQAAAAJgAAAAgAAAD/////AAAAAA=="/>
              </a:ext>
            </a:extLst>
          </p:cNvGrpSpPr>
          <p:nvPr/>
        </p:nvGrpSpPr>
        <p:grpSpPr>
          <a:xfrm>
            <a:off x="194945" y="2693035"/>
            <a:ext cx="279400" cy="210185"/>
            <a:chOff x="194945" y="2693035"/>
            <a:chExt cx="279400" cy="210185"/>
          </a:xfrm>
        </p:grpSpPr>
        <p:sp>
          <p:nvSpPr>
            <p:cNvPr id="12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QBEAAOsCAABAEQAAAAAAACYAAAAIAAAA//////////8="/>
                </a:ext>
              </a:extLst>
            </p:cNvSpPr>
            <p:nvPr/>
          </p:nvSpPr>
          <p:spPr>
            <a:xfrm rot="5400000">
              <a:off x="334645" y="266446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Linha7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kRAAAM8CAADcEQAAAAAAACYAAAAIAAAA//////////8="/>
                </a:ext>
              </a:extLst>
            </p:cNvSpPr>
            <p:nvPr/>
          </p:nvSpPr>
          <p:spPr>
            <a:xfrm>
              <a:off x="456565" y="269303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3" name="Grupo 46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AZEgAA6wIAAGQTAAAQAAAAJgAAAAgAAAD/////AAAAAA=="/>
              </a:ext>
            </a:extLst>
          </p:cNvGrpSpPr>
          <p:nvPr/>
        </p:nvGrpSpPr>
        <p:grpSpPr>
          <a:xfrm>
            <a:off x="194945" y="2941955"/>
            <a:ext cx="279400" cy="210185"/>
            <a:chOff x="194945" y="2941955"/>
            <a:chExt cx="279400" cy="210185"/>
          </a:xfrm>
        </p:grpSpPr>
        <p:sp>
          <p:nvSpPr>
            <p:cNvPr id="15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yBIAAOsCAADIEgAAAAAAACYAAAAIAAAA//////////8="/>
                </a:ext>
              </a:extLst>
            </p:cNvSpPr>
            <p:nvPr/>
          </p:nvSpPr>
          <p:spPr>
            <a:xfrm rot="5400000">
              <a:off x="334645" y="291338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Linha5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GRIAAM8CAABkEwAAAAAAACYAAAAIAAAA//////////8="/>
                </a:ext>
              </a:extLst>
            </p:cNvSpPr>
            <p:nvPr/>
          </p:nvSpPr>
          <p:spPr>
            <a:xfrm>
              <a:off x="456565" y="294195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6" name="Grupo 52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oBAACxEwAA8wIAAPwUAAAQAAAAJgAAAAgAAAD/////AAAAAA=="/>
              </a:ext>
            </a:extLst>
          </p:cNvGrpSpPr>
          <p:nvPr/>
        </p:nvGrpSpPr>
        <p:grpSpPr>
          <a:xfrm>
            <a:off x="199390" y="3201035"/>
            <a:ext cx="280035" cy="210185"/>
            <a:chOff x="199390" y="3201035"/>
            <a:chExt cx="280035" cy="210185"/>
          </a:xfrm>
        </p:grpSpPr>
        <p:sp>
          <p:nvSpPr>
            <p:cNvPr id="18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YBQAAPMCAABgFAAAAAAAACYAAAAIAAAA//////////8="/>
                </a:ext>
              </a:extLst>
            </p:cNvSpPr>
            <p:nvPr/>
          </p:nvSpPr>
          <p:spPr>
            <a:xfrm rot="5400000">
              <a:off x="339090" y="3172460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Linha6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XAgAAsRMAANcCAAD8FAAAAAAAACYAAAAIAAAA//////////8="/>
                </a:ext>
              </a:extLst>
            </p:cNvSpPr>
            <p:nvPr/>
          </p:nvSpPr>
          <p:spPr>
            <a:xfrm>
              <a:off x="461645" y="320103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19" name="Grupo 55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EMBAAAuFQAA+wIAAHgWAAAQAAAAJgAAAAgAAAD/////AAAAAA=="/>
              </a:ext>
            </a:extLst>
          </p:cNvGrpSpPr>
          <p:nvPr/>
        </p:nvGrpSpPr>
        <p:grpSpPr>
          <a:xfrm>
            <a:off x="205105" y="3442970"/>
            <a:ext cx="279400" cy="209550"/>
            <a:chOff x="205105" y="3442970"/>
            <a:chExt cx="279400" cy="209550"/>
          </a:xfrm>
        </p:grpSpPr>
        <p:sp>
          <p:nvSpPr>
            <p:cNvPr id="21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BDAQAA3RUAAPsCAADdFQAAAAAAACYAAAAIAAAA//////////8="/>
                </a:ext>
              </a:extLst>
            </p:cNvSpPr>
            <p:nvPr/>
          </p:nvSpPr>
          <p:spPr>
            <a:xfrm rot="5400000">
              <a:off x="344805" y="341439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Linha10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fAgAALhUAAN8CAAB4FgAAAAAAACYAAAAIAAAA//////////8="/>
                </a:ext>
              </a:extLst>
            </p:cNvSpPr>
            <p:nvPr/>
          </p:nvSpPr>
          <p:spPr>
            <a:xfrm>
              <a:off x="466725" y="3442970"/>
              <a:ext cx="0" cy="20955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2" name="Grupo 58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cBAACrFgAA7wIAAPYXAAAQAAAAJgAAAAgAAAD/////AAAAAA=="/>
              </a:ext>
            </a:extLst>
          </p:cNvGrpSpPr>
          <p:nvPr/>
        </p:nvGrpSpPr>
        <p:grpSpPr>
          <a:xfrm>
            <a:off x="197485" y="3684905"/>
            <a:ext cx="279400" cy="210185"/>
            <a:chOff x="197485" y="3684905"/>
            <a:chExt cx="279400" cy="210185"/>
          </a:xfrm>
        </p:grpSpPr>
        <p:sp>
          <p:nvSpPr>
            <p:cNvPr id="24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WhcAAO8CAABaFwAAAAAAACYAAAAIAAAA//////////8="/>
                </a:ext>
              </a:extLst>
            </p:cNvSpPr>
            <p:nvPr/>
          </p:nvSpPr>
          <p:spPr>
            <a:xfrm rot="5400000">
              <a:off x="337185" y="365633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Linha8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qxYAANMCAAD2FwAAAAAAACYAAAAIAAAA//////////8="/>
                </a:ext>
              </a:extLst>
            </p:cNvSpPr>
            <p:nvPr/>
          </p:nvSpPr>
          <p:spPr>
            <a:xfrm>
              <a:off x="459105" y="368490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5" name="Grupo 61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MBAAAvGAAA6wIAAHoZAAAQAAAAJgAAAAgAAAD/////AAAAAA=="/>
              </a:ext>
            </a:extLst>
          </p:cNvGrpSpPr>
          <p:nvPr/>
        </p:nvGrpSpPr>
        <p:grpSpPr>
          <a:xfrm>
            <a:off x="194945" y="3931285"/>
            <a:ext cx="279400" cy="210185"/>
            <a:chOff x="194945" y="3931285"/>
            <a:chExt cx="279400" cy="210185"/>
          </a:xfrm>
        </p:grpSpPr>
        <p:sp>
          <p:nvSpPr>
            <p:cNvPr id="27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3hgAAOsCAADeGAAAAAAAACYAAAAIAAAA//////////8="/>
                </a:ext>
              </a:extLst>
            </p:cNvSpPr>
            <p:nvPr/>
          </p:nvSpPr>
          <p:spPr>
            <a:xfrm rot="5400000">
              <a:off x="334645" y="390271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Linha9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LxgAAM8CAAB6GQAAAAAAACYAAAAIAAAA//////////8="/>
                </a:ext>
              </a:extLst>
            </p:cNvSpPr>
            <p:nvPr/>
          </p:nvSpPr>
          <p:spPr>
            <a:xfrm>
              <a:off x="456565" y="393128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8" name="Grupo 64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cBAAC5GQAA7wIAAAQbAAAQAAAAJgAAAAgAAAD/////AAAAAA=="/>
              </a:ext>
            </a:extLst>
          </p:cNvGrpSpPr>
          <p:nvPr/>
        </p:nvGrpSpPr>
        <p:grpSpPr>
          <a:xfrm>
            <a:off x="197485" y="4181475"/>
            <a:ext cx="279400" cy="210185"/>
            <a:chOff x="197485" y="4181475"/>
            <a:chExt cx="279400" cy="210185"/>
          </a:xfrm>
        </p:grpSpPr>
        <p:sp>
          <p:nvSpPr>
            <p:cNvPr id="30" name="Linha1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aBoAAO8CAABoGgAAAAAAACYAAAAIAAAA//////////8="/>
                </a:ext>
              </a:extLst>
            </p:cNvSpPr>
            <p:nvPr/>
          </p:nvSpPr>
          <p:spPr>
            <a:xfrm rot="5400000">
              <a:off x="337185" y="415290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9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uRkAANMCAAAEGwAAAAAAACYAAAAIAAAA//////////8="/>
                </a:ext>
              </a:extLst>
            </p:cNvSpPr>
            <p:nvPr/>
          </p:nvSpPr>
          <p:spPr>
            <a:xfrm>
              <a:off x="459105" y="418147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1" name="Grupo 67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cBAABnGwAA7wIAALEcAAAQAAAAJgAAAAgAAAD/////AAAAAA=="/>
              </a:ext>
            </a:extLst>
          </p:cNvGrpSpPr>
          <p:nvPr/>
        </p:nvGrpSpPr>
        <p:grpSpPr>
          <a:xfrm>
            <a:off x="197485" y="4454525"/>
            <a:ext cx="279400" cy="209550"/>
            <a:chOff x="197485" y="4454525"/>
            <a:chExt cx="279400" cy="209550"/>
          </a:xfrm>
        </p:grpSpPr>
        <p:sp>
          <p:nvSpPr>
            <p:cNvPr id="33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FhwAAO8CAAAWHAAAAAAAACYAAAAIAAAA//////////8="/>
                </a:ext>
              </a:extLst>
            </p:cNvSpPr>
            <p:nvPr/>
          </p:nvSpPr>
          <p:spPr>
            <a:xfrm rot="5400000">
              <a:off x="337185" y="442595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2" name="Linha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ZxsAANMCAACxHAAAAAAAACYAAAAIAAAA//////////8="/>
                </a:ext>
              </a:extLst>
            </p:cNvSpPr>
            <p:nvPr/>
          </p:nvSpPr>
          <p:spPr>
            <a:xfrm>
              <a:off x="459105" y="4454525"/>
              <a:ext cx="0" cy="20955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4" name="Grupo 70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oBAAD3HAAA8wIAAEIeAAAQAAAAJgAAAAgAAAD/////AAAAAA=="/>
              </a:ext>
            </a:extLst>
          </p:cNvGrpSpPr>
          <p:nvPr/>
        </p:nvGrpSpPr>
        <p:grpSpPr>
          <a:xfrm>
            <a:off x="199390" y="4708525"/>
            <a:ext cx="280035" cy="210185"/>
            <a:chOff x="199390" y="4708525"/>
            <a:chExt cx="280035" cy="210185"/>
          </a:xfrm>
        </p:grpSpPr>
        <p:sp>
          <p:nvSpPr>
            <p:cNvPr id="36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ph0AAPMCAACmHQAAAAAAACYAAAAIAAAA//////////8="/>
                </a:ext>
              </a:extLst>
            </p:cNvSpPr>
            <p:nvPr/>
          </p:nvSpPr>
          <p:spPr>
            <a:xfrm rot="5400000">
              <a:off x="339090" y="4679950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5" name="Linha4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XAgAA9xwAANcCAABCHgAAAAAAACYAAAAIAAAA//////////8="/>
                </a:ext>
              </a:extLst>
            </p:cNvSpPr>
            <p:nvPr/>
          </p:nvSpPr>
          <p:spPr>
            <a:xfrm>
              <a:off x="461645" y="470852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37" name="Linha2"/>
          <p:cNvSpPr>
            <a:extLst>
              <a:ext uri="smNativeData">
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C/AgAArw8AAI0DAACvDwAAEAAAACYAAAAIAAAA//////////8="/>
              </a:ext>
            </a:extLst>
          </p:cNvSpPr>
          <p:nvPr/>
        </p:nvSpPr>
        <p:spPr>
          <a:xfrm rot="5400000">
            <a:off x="511810" y="2484120"/>
            <a:ext cx="0" cy="13081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38" name="Conexão recta 23"/>
          <p:cNvSpPr>
            <a:extLst>
              <a:ext uri="smNativeData">
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SAgAAog8AANICAACaEAAAEAAAACYAAAAIAAAA//////////8="/>
              </a:ext>
            </a:extLst>
          </p:cNvSpPr>
          <p:nvPr/>
        </p:nvSpPr>
        <p:spPr>
          <a:xfrm>
            <a:off x="458470" y="2541270"/>
            <a:ext cx="0" cy="15748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39" name="Rectângulo 28"/>
          <p:cNvSpPr>
            <a:extLst>
              <a:ext uri="smNativeData">
                <pr:smNativeData xmlns:pr="smNativeData" xmlns:p14="http://schemas.microsoft.com/office/powerpoint/2010/main" xmlns="" val="SMDATA_13_KUq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cFQAA7AwAANMiAABODwAAEAAAACYAAAAIAAAA//////////8="/>
              </a:ext>
            </a:extLst>
          </p:cNvSpPr>
          <p:nvPr/>
        </p:nvSpPr>
        <p:spPr>
          <a:xfrm>
            <a:off x="3472180" y="2100580"/>
            <a:ext cx="2188845" cy="3873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600" i="1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Useful information</a:t>
            </a:r>
            <a:r>
              <a:rPr lang="pt-PT" sz="1600" i="1">
                <a:solidFill>
                  <a:srgbClr val="C00000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:</a:t>
            </a:r>
            <a:endParaRPr lang="en-US" sz="2000" i="1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0" name="Retângulo 9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MycAAOESAABbLAAAACAAACYAAAAIAAAA//////////8="/>
              </a:ext>
            </a:extLst>
          </p:cNvSpPr>
          <p:nvPr/>
        </p:nvSpPr>
        <p:spPr>
          <a:xfrm>
            <a:off x="62230" y="6116361"/>
            <a:ext cx="3006725" cy="13499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400" b="1" i="1" dirty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Excludes</a:t>
            </a:r>
            <a:r>
              <a:rPr lang="pt-PT" sz="1400" b="1" i="1" dirty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400" b="1" i="1" dirty="0">
              <a:solidFill>
                <a:srgbClr val="C00000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000" dirty="0">
                <a:latin typeface="Arial Narrow" pitchFamily="2" charset="0"/>
                <a:ea typeface="Calibri" pitchFamily="2" charset="0"/>
                <a:cs typeface="Calibri" pitchFamily="2" charset="0"/>
              </a:rPr>
              <a:t>Booking fee: € </a:t>
            </a:r>
            <a:r>
              <a:rPr lang="en-US" sz="10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XXX,00 </a:t>
            </a:r>
            <a:r>
              <a:rPr lang="en-US" sz="1000" dirty="0">
                <a:latin typeface="Arial Narrow" pitchFamily="2" charset="0"/>
                <a:ea typeface="Calibri" pitchFamily="2" charset="0"/>
                <a:cs typeface="Calibri" pitchFamily="2" charset="0"/>
              </a:rPr>
              <a:t>per </a:t>
            </a:r>
            <a:r>
              <a:rPr lang="en-US" sz="1000" dirty="0" err="1">
                <a:latin typeface="Arial Narrow" pitchFamily="2" charset="0"/>
                <a:ea typeface="Calibri" pitchFamily="2" charset="0"/>
                <a:cs typeface="Calibri" pitchFamily="2" charset="0"/>
              </a:rPr>
              <a:t>pax</a:t>
            </a:r>
            <a:r>
              <a:rPr sz="1400" dirty="0"/>
              <a:t/>
            </a:r>
            <a:br>
              <a:rPr sz="1400" dirty="0"/>
            </a:b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</a:t>
            </a:r>
            <a:r>
              <a:rPr lang="en-US" sz="1000" dirty="0">
                <a:latin typeface="Arial Narrow" pitchFamily="2" charset="0"/>
                <a:ea typeface="Calibri" pitchFamily="2" charset="0"/>
                <a:cs typeface="Calibri" pitchFamily="2" charset="0"/>
              </a:rPr>
              <a:t> Visa </a:t>
            </a:r>
            <a:r>
              <a:rPr lang="en-US" sz="10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fee: € 30,00 per </a:t>
            </a:r>
            <a:r>
              <a:rPr lang="en-US" sz="1000" dirty="0" err="1" smtClean="0">
                <a:latin typeface="Arial Narrow" pitchFamily="2" charset="0"/>
                <a:ea typeface="Calibri" pitchFamily="2" charset="0"/>
                <a:cs typeface="Calibri" pitchFamily="2" charset="0"/>
              </a:rPr>
              <a:t>pax</a:t>
            </a:r>
            <a:r>
              <a:rPr sz="1400" dirty="0"/>
              <a:t/>
            </a:r>
            <a:br>
              <a:rPr sz="1400" dirty="0"/>
            </a:b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</a:rPr>
              <a:t>»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 The </a:t>
            </a:r>
            <a:r>
              <a:rPr lang="en-US" sz="1000" dirty="0" err="1">
                <a:latin typeface="Arial Narrow" pitchFamily="2" charset="0"/>
                <a:ea typeface="Calibri" pitchFamily="2" charset="0"/>
              </a:rPr>
              <a:t>programme</a:t>
            </a:r>
            <a:r>
              <a:rPr lang="en-US" sz="1000" dirty="0">
                <a:latin typeface="Arial Narrow" pitchFamily="2" charset="0"/>
                <a:ea typeface="Calibri" pitchFamily="2" charset="0"/>
              </a:rPr>
              <a:t> is subject to the general </a:t>
            </a:r>
            <a:r>
              <a:rPr lang="en-US" sz="1000" dirty="0" smtClean="0">
                <a:latin typeface="Arial Narrow" pitchFamily="2" charset="0"/>
                <a:ea typeface="Calibri" pitchFamily="2" charset="0"/>
              </a:rPr>
              <a:t>conditions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</a:t>
            </a:r>
            <a:r>
              <a:rPr lang="en-US" sz="1000" dirty="0" smtClean="0">
                <a:latin typeface="Arial Narrow" pitchFamily="2" charset="0"/>
              </a:rPr>
              <a:t>Air trip</a:t>
            </a:r>
          </a:p>
          <a:p>
            <a:pPr>
              <a:defRPr lang="pt-PT"/>
            </a:pPr>
            <a:r>
              <a:rPr lang="pt-PT" sz="1000" b="1" dirty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en-US" sz="1000" dirty="0">
                <a:latin typeface="Arial Narrow" pitchFamily="2" charset="0"/>
              </a:rPr>
              <a:t> </a:t>
            </a:r>
            <a:r>
              <a:rPr lang="en-US" sz="1000" dirty="0" smtClean="0">
                <a:latin typeface="Arial Narrow" pitchFamily="2" charset="0"/>
              </a:rPr>
              <a:t>Additional nights at the hotel</a:t>
            </a:r>
            <a:endParaRPr lang="en-GB" sz="1000" dirty="0">
              <a:latin typeface="Arial Narrow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2" name="TextBox 32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9KAAATgcAAEoqAADNFQAAECAAACYAAAAIAAAA//////////8="/>
              </a:ext>
            </a:extLst>
          </p:cNvSpPr>
          <p:nvPr/>
        </p:nvSpPr>
        <p:spPr>
          <a:xfrm rot="16200003">
            <a:off x="5570220" y="2239645"/>
            <a:ext cx="2356485" cy="252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events@basaltconference.com</a:t>
            </a:r>
          </a:p>
        </p:txBody>
      </p:sp>
      <p:sp>
        <p:nvSpPr>
          <p:cNvPr id="43" name="TextBox 9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DKAAA0ScAAHcqAADuNAAAECAAACYAAAAIAAAA//////////8="/>
              </a:ext>
            </a:extLst>
          </p:cNvSpPr>
          <p:nvPr/>
        </p:nvSpPr>
        <p:spPr>
          <a:xfrm rot="16200003">
            <a:off x="5699125" y="7399655"/>
            <a:ext cx="2131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www.basaltconference.com</a:t>
            </a:r>
          </a:p>
        </p:txBody>
      </p:sp>
      <p:sp>
        <p:nvSpPr>
          <p:cNvPr id="45" name="CaixaDeTexto 73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AAAAjjYAAOQMAABDOAAAECAAACYAAAAIAAAA//////////8="/>
              </a:ext>
            </a:extLst>
          </p:cNvSpPr>
          <p:nvPr/>
        </p:nvSpPr>
        <p:spPr>
          <a:xfrm>
            <a:off x="7620" y="8868410"/>
            <a:ext cx="2087880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200" i="1">
                <a:solidFill>
                  <a:srgbClr val="D8D8D8"/>
                </a:solidFill>
              </a:rPr>
              <a:t>www.emergys.pt</a:t>
            </a:r>
          </a:p>
        </p:txBody>
      </p:sp>
      <p:cxnSp>
        <p:nvCxnSpPr>
          <p:cNvPr id="46" name="Conexão em ângulos rectos 28"/>
          <p:cNvCxnSpPr>
            <a:extLst>
              <a:ext uri="smNativeData">
                <pr:smNativeData xmlns:pr="smNativeData" xmlns:p14="http://schemas.microsoft.com/office/powerpoint/2010/main" xmlns="" val="SMDATA_13_KUqxXRMAAAAlAAAADgAAAA0AAAAAkAAAAEgAAACQAAAASAAAAAAAAAAAAAAAAAAAAAEAAABQAAAAAAAAAAAAAAA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//A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/8AAH9/fwDu7OEDzMzMAMDA/wB/f38AAAAAAAAAAAAAAAAAAAAAAAAAAAAhAAAAGAAAABQAAAA3IQAAyQkAAIEnAABxDAAAEAAAACYAAAAIAAAA//////////8="/>
              </a:ext>
            </a:extLst>
          </p:cNvCxnSpPr>
          <p:nvPr/>
        </p:nvCxnSpPr>
        <p:spPr>
          <a:xfrm>
            <a:off x="5399405" y="1590675"/>
            <a:ext cx="1022350" cy="43180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FFFF00"/>
            </a:solidFill>
            <a:prstDash val="solid"/>
            <a:headEnd type="none"/>
            <a:tailEnd type="none"/>
          </a:ln>
          <a:effectLst/>
        </p:spPr>
      </p:cxnSp>
      <p:sp>
        <p:nvSpPr>
          <p:cNvPr id="47" name="CaixaDeTexto 90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oBBg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rIAAAwAcAANIlAADVCQAAECAAACYAAAAIAAAA//////////8="/>
              </a:ext>
            </a:extLst>
          </p:cNvSpPr>
          <p:nvPr/>
        </p:nvSpPr>
        <p:spPr>
          <a:xfrm>
            <a:off x="5310505" y="1259840"/>
            <a:ext cx="83756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</a:rPr>
              <a:t>07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to </a:t>
            </a: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09</a:t>
            </a:r>
            <a:endParaRPr lang="pt-PT" sz="1600" b="1" dirty="0">
              <a:solidFill>
                <a:srgbClr val="994806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8" name="CaixaDeTexto 91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4IwAAFAkAAPUpAACtDAAAECAAACYAAAAIAAAA//////////8="/>
              </a:ext>
            </a:extLst>
          </p:cNvSpPr>
          <p:nvPr/>
        </p:nvSpPr>
        <p:spPr>
          <a:xfrm>
            <a:off x="5765800" y="1475740"/>
            <a:ext cx="1054735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JUNE</a:t>
            </a:r>
            <a:endParaRPr lang="pt-PT" sz="1600" b="1" dirty="0">
              <a:solidFill>
                <a:srgbClr val="FFFF00"/>
              </a:solidFill>
            </a:endParaRPr>
          </a:p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2021</a:t>
            </a:r>
            <a:endParaRPr lang="pt-PT" sz="1600" b="1" dirty="0">
              <a:solidFill>
                <a:srgbClr val="FFFF00"/>
              </a:solidFill>
            </a:endParaRPr>
          </a:p>
        </p:txBody>
      </p:sp>
      <p:grpSp>
        <p:nvGrpSpPr>
          <p:cNvPr id="49" name="Grupo 3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DDxJbcMAAAAEAAAAAAAAAAAAAAAAAAAAAAAAAAfAAAAVAAAAAAAAAAAAAAAAAAAAAAAAAAAAAAAAAAAAAAAAAAAAAAAAAAAAAAAAAAAAAAAAAAAAAAAAAAAAAAAAAAAAAAAAAAAAAAAAAAAAAAAAAAAAAAAAAAAACEAAAAYAAAAFAAAADABAACMHgAA6AIAANcfAAAQAAAAJgAAAAgAAAD/////AAAAAA=="/>
              </a:ext>
            </a:extLst>
          </p:cNvGrpSpPr>
          <p:nvPr/>
        </p:nvGrpSpPr>
        <p:grpSpPr>
          <a:xfrm>
            <a:off x="193040" y="4965700"/>
            <a:ext cx="279400" cy="210185"/>
            <a:chOff x="193040" y="4965700"/>
            <a:chExt cx="279400" cy="210185"/>
          </a:xfrm>
        </p:grpSpPr>
        <p:sp>
          <p:nvSpPr>
            <p:cNvPr id="51" name="Linha12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Ox8AAOgCAAA7HwAAAAAAACYAAAAIAAAA//////////8="/>
                </a:ext>
              </a:extLst>
            </p:cNvSpPr>
            <p:nvPr/>
          </p:nvSpPr>
          <p:spPr>
            <a:xfrm rot="5400000">
              <a:off x="332740" y="493712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0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jB4AAMwCAADXHwAAAAAAACYAAAAIAAAA//////////8="/>
                </a:ext>
              </a:extLst>
            </p:cNvSpPr>
            <p:nvPr/>
          </p:nvSpPr>
          <p:spPr>
            <a:xfrm>
              <a:off x="454660" y="4965700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52" name="Grupo 84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ABAAAdIAAA6AIAAGchAAAQAAAAJgAAAAgAAAD/////AAAAAA=="/>
              </a:ext>
            </a:extLst>
          </p:cNvGrpSpPr>
          <p:nvPr/>
        </p:nvGrpSpPr>
        <p:grpSpPr>
          <a:xfrm>
            <a:off x="193040" y="5220335"/>
            <a:ext cx="279400" cy="209550"/>
            <a:chOff x="193040" y="5220335"/>
            <a:chExt cx="279400" cy="209550"/>
          </a:xfrm>
        </p:grpSpPr>
        <p:sp>
          <p:nvSpPr>
            <p:cNvPr id="54" name="Linha11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/wE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zCAAAOgCAADMIAAAAAAAACYAAAAIAAAA//////////8="/>
                </a:ext>
              </a:extLst>
            </p:cNvSpPr>
            <p:nvPr/>
          </p:nvSpPr>
          <p:spPr>
            <a:xfrm rot="5400000">
              <a:off x="332740" y="519176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3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HSAAAMwCAABnIQAAAAAAACYAAAAIAAAA//////////8="/>
                </a:ext>
              </a:extLst>
            </p:cNvSpPr>
            <p:nvPr/>
          </p:nvSpPr>
          <p:spPr>
            <a:xfrm>
              <a:off x="454660" y="5220335"/>
              <a:ext cx="0" cy="20955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55" name="CaixaDeTexto 93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nU2rc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lAwAAsg4AAHcJAADHEAAAECAAACYAAAAIAAAA//////////8="/>
              </a:ext>
            </a:extLst>
          </p:cNvSpPr>
          <p:nvPr/>
        </p:nvSpPr>
        <p:spPr>
          <a:xfrm>
            <a:off x="511175" y="2388870"/>
            <a:ext cx="1027430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600" b="1" i="1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Includes</a:t>
            </a:r>
            <a:r>
              <a:rPr lang="pt-PT" sz="1600" b="1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: </a:t>
            </a:r>
            <a:endParaRPr lang="en-US" sz="1600" b="1" i="1">
              <a:solidFill>
                <a:srgbClr val="31869B"/>
              </a:solidFill>
            </a:endParaRPr>
          </a:p>
        </p:txBody>
      </p:sp>
      <p:grpSp>
        <p:nvGrpSpPr>
          <p:cNvPr id="56" name="Grupo 94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ABAADDJAAA6AIAAA0mAAAQAAAAJgAAAAgAAAD/////AAAAAA=="/>
              </a:ext>
            </a:extLst>
          </p:cNvGrpSpPr>
          <p:nvPr/>
        </p:nvGrpSpPr>
        <p:grpSpPr>
          <a:xfrm>
            <a:off x="193040" y="5975985"/>
            <a:ext cx="279400" cy="209550"/>
            <a:chOff x="193040" y="5975985"/>
            <a:chExt cx="279400" cy="209550"/>
          </a:xfrm>
        </p:grpSpPr>
        <p:sp>
          <p:nvSpPr>
            <p:cNvPr id="58" name="Linha1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ciUAAOgCAAByJQAAAAAAACYAAAAIAAAA//////////8="/>
                </a:ext>
              </a:extLst>
            </p:cNvSpPr>
            <p:nvPr/>
          </p:nvSpPr>
          <p:spPr>
            <a:xfrm rot="5400000">
              <a:off x="332740" y="594741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7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MAgAAwyQAAMwCAAANJgAAAAAAACYAAAAIAAAA//////////8="/>
                </a:ext>
              </a:extLst>
            </p:cNvSpPr>
            <p:nvPr/>
          </p:nvSpPr>
          <p:spPr>
            <a:xfrm>
              <a:off x="454660" y="5975985"/>
              <a:ext cx="0" cy="20955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59" name="Retângulo3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tIeHg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AFQAAhw4AAHspAAAENAAAECAAACYAAAAIAAAA//////////8="/>
              </a:ext>
            </a:extLst>
          </p:cNvSpPr>
          <p:nvPr/>
        </p:nvSpPr>
        <p:spPr>
          <a:xfrm>
            <a:off x="3495040" y="2361565"/>
            <a:ext cx="3248025" cy="6094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1.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Visas can be obtained from any Cabo Verde diplomatic representation abroad or upon arrival at Cabo Verde airports. The cost of the visa is paid directly to the competent authorities: € </a:t>
            </a:r>
            <a:r>
              <a:rPr lang="en-GB" sz="1100" dirty="0" smtClean="0"/>
              <a:t>30.00</a:t>
            </a:r>
            <a:r>
              <a:rPr lang="en-GB" sz="1100" dirty="0"/>
              <a:t>. If necessary, the Organization may assist participants in the procedures for obtaining Visas</a:t>
            </a:r>
            <a:r>
              <a:rPr lang="pt-PT" sz="1100" dirty="0"/>
              <a:t>.</a:t>
            </a:r>
            <a:endParaRPr lang="en-US" sz="1100" dirty="0"/>
          </a:p>
          <a:p>
            <a:pPr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2.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US" sz="1100" dirty="0"/>
              <a:t>T</a:t>
            </a:r>
            <a:r>
              <a:rPr lang="en-GB" sz="1100" dirty="0"/>
              <a:t>he booking fee is not refundable and can be deducted from the participation cost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3.</a:t>
            </a:r>
            <a:r>
              <a:rPr lang="pt-PT" sz="1100" dirty="0"/>
              <a:t> </a:t>
            </a:r>
            <a:r>
              <a:rPr lang="en-US" sz="1100" dirty="0"/>
              <a:t>A properly registered participant (payment made), if faced with the inability to participate in the event, may </a:t>
            </a:r>
            <a:r>
              <a:rPr lang="en-US" sz="1100" smtClean="0"/>
              <a:t>transfer their registration </a:t>
            </a:r>
            <a:r>
              <a:rPr lang="en-US" sz="1100" dirty="0"/>
              <a:t>to a third party. To this end, the substitute participant shall be fully identified.</a:t>
            </a: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endParaRPr lang="pt-PT" sz="1100" b="1" dirty="0">
              <a:solidFill>
                <a:srgbClr val="92D050"/>
              </a:solidFill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4.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The Organization has negotiated with its partners to offer event participants the best rates for hotels, flights and restaurants in Cabo Verde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i="1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5. </a:t>
            </a:r>
            <a:r>
              <a:rPr lang="en-GB" sz="1100" dirty="0"/>
              <a:t>The price of this package corresponds to the participation of 1 </a:t>
            </a:r>
            <a:r>
              <a:rPr lang="en-GB" sz="1100" dirty="0" err="1"/>
              <a:t>Pax</a:t>
            </a:r>
            <a:r>
              <a:rPr lang="en-GB" sz="1100" dirty="0"/>
              <a:t>. For groups (minimum 10 </a:t>
            </a:r>
            <a:r>
              <a:rPr lang="en-GB" sz="1100" dirty="0" err="1"/>
              <a:t>Pax</a:t>
            </a:r>
            <a:r>
              <a:rPr lang="en-GB" sz="1100" dirty="0"/>
              <a:t>), official delegations or Government entities, the Organization should be contacted for specific treatment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i="1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6. </a:t>
            </a:r>
            <a:r>
              <a:rPr lang="en-GB" sz="1100" dirty="0"/>
              <a:t>The accommodation referred to in this package is on the hotel list included in the General Information on the Event (http://www.basaltconference.com/)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/>
              <a:t>7.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The detailed programme can be found at </a:t>
            </a:r>
            <a:r>
              <a:rPr lang="en-GB" sz="1100" i="1" dirty="0"/>
              <a:t>www.basaltconference.com</a:t>
            </a:r>
            <a:r>
              <a:rPr lang="pt-PT" sz="1100" dirty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8</a:t>
            </a:r>
            <a:r>
              <a:rPr lang="pt-PT" sz="1100" b="1" dirty="0"/>
              <a:t>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This package is intended for international participants</a:t>
            </a:r>
            <a:r>
              <a:rPr lang="pt-PT" sz="1100" dirty="0" smtClean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9</a:t>
            </a:r>
            <a:r>
              <a:rPr lang="pt-PT" sz="1100" b="1" dirty="0"/>
              <a:t>.</a:t>
            </a:r>
            <a:r>
              <a:rPr lang="pt-PT" sz="1100" b="1" dirty="0">
                <a:solidFill>
                  <a:srgbClr val="92D050"/>
                </a:solidFill>
              </a:rPr>
              <a:t> </a:t>
            </a:r>
            <a:r>
              <a:rPr lang="en-GB" sz="1100" dirty="0"/>
              <a:t>Any changes requested will be reflected in the package price</a:t>
            </a:r>
            <a:r>
              <a:rPr lang="pt-PT" sz="1100" dirty="0" smtClean="0"/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100" dirty="0" smtClean="0"/>
          </a:p>
          <a:p>
            <a:pPr algn="just">
              <a:lnSpc>
                <a:spcPts val="1200"/>
              </a:lnSpc>
              <a:defRPr lang="pt-PT"/>
            </a:pPr>
            <a:r>
              <a:rPr lang="pt-PT" sz="1100" b="1" dirty="0" smtClean="0"/>
              <a:t>10.</a:t>
            </a:r>
            <a:r>
              <a:rPr lang="pt-PT" sz="1100" b="1" dirty="0" smtClean="0">
                <a:solidFill>
                  <a:srgbClr val="92D050"/>
                </a:solidFill>
              </a:rPr>
              <a:t> </a:t>
            </a:r>
            <a:r>
              <a:rPr lang="en-US" sz="1100" dirty="0"/>
              <a:t>In cases where the official air carrier does not serve the intended route, the Organization may assist in the organization of the respective trip.</a:t>
            </a:r>
          </a:p>
        </p:txBody>
      </p:sp>
      <p:sp>
        <p:nvSpPr>
          <p:cNvPr id="60" name="CaixaDeTexto 78"/>
          <p:cNvSpPr>
            <a:extLst>
              <a:ext uri="smNativeData">
                <pr:smNativeData xmlns:pr="smNativeData" xmlns:p14="http://schemas.microsoft.com/office/powerpoint/2010/main" xmlns="" val="SMDATA_13_KUq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BMAAAAMAAAAEAAAAAAAAAAAAAAAAAAAAAAAAAAeAAAAaAAAAAAAAAAAAAAAAAAAAAAAAAAAAAAAECcAABAnAAAAAAAAAAAAAAAAAAAAAAAAAAAAAAAAAAAAAAAAAAAAAFAAAAAAAAAAwMD/AAAAAAAAAAAAAAAAAAAAAABkAAAAAAAAAH9/fwAKAAAAHwAAAFQAAABPgb0F////AQAAAAAAAAAAAAAAAAAAAAAAAAAAAAAAAAAAAAAAAAAAAAAAAH9/fwAAAAAAy8vLAMDA/wB/f38AAAAAAAAAAAAAAAAAAAAAAAAAAAAhAAAAGAAAABQAAAB7AAAASwQAAOEgAADeCwAAECAAACYAAAAIAAAA//////////8="/>
              </a:ext>
            </a:extLst>
          </p:cNvSpPr>
          <p:nvPr/>
        </p:nvSpPr>
        <p:spPr>
          <a:xfrm>
            <a:off x="78105" y="697865"/>
            <a:ext cx="5266690" cy="123126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 algn="just">
              <a:defRPr lang="pt-PT"/>
            </a:pPr>
            <a:r>
              <a:rPr lang="pt-PT" sz="1400" i="1" dirty="0">
                <a:solidFill>
                  <a:srgbClr val="C0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PACKAGE </a:t>
            </a:r>
            <a:r>
              <a:rPr lang="pt-PT" sz="1400" i="1" dirty="0" smtClean="0">
                <a:solidFill>
                  <a:srgbClr val="C0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3 </a:t>
            </a:r>
            <a:r>
              <a:rPr lang="pt-PT" sz="1400" i="1" dirty="0">
                <a:latin typeface="Euphemia" charset="0"/>
                <a:ea typeface="Calibri" pitchFamily="2" charset="0"/>
                <a:cs typeface="Calibri" pitchFamily="2" charset="0"/>
              </a:rPr>
              <a:t>– </a:t>
            </a:r>
            <a:r>
              <a:rPr lang="en-US" sz="1400" i="1" dirty="0">
                <a:solidFill>
                  <a:srgbClr val="31869B"/>
                </a:solidFill>
                <a:latin typeface="Euphemia" charset="0"/>
                <a:ea typeface="Calibri" pitchFamily="2" charset="0"/>
                <a:cs typeface="Calibri" pitchFamily="2" charset="0"/>
              </a:rPr>
              <a:t>International Conference</a:t>
            </a:r>
            <a:r>
              <a:rPr lang="en-US" sz="1200" i="1" dirty="0">
                <a:solidFill>
                  <a:srgbClr val="31869B"/>
                </a:solidFill>
                <a:latin typeface="Euphemia" charset="0"/>
                <a:ea typeface="Calibri" pitchFamily="2" charset="0"/>
                <a:cs typeface="Calibri" pitchFamily="2" charset="0"/>
              </a:rPr>
              <a:t> </a:t>
            </a:r>
            <a:endParaRPr lang="en-US" sz="1200" dirty="0">
              <a:latin typeface="Euphemia" charset="0"/>
              <a:ea typeface="Calibri" pitchFamily="2" charset="0"/>
              <a:cs typeface="Calibri" pitchFamily="2" charset="0"/>
            </a:endParaRPr>
          </a:p>
          <a:p>
            <a:pPr algn="just">
              <a:defRPr lang="pt-PT"/>
            </a:pP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We are pleased to offer a package for your participation in the International Conference on the theme «Application of Basalt Powder in Agriculture and Basalt 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Fibber </a:t>
            </a: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in Industry - Its Advantages as a Fertilizer and Reinforcement of Composite Materials». 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.</a:t>
            </a:r>
            <a:endParaRPr lang="en-GB" sz="1200" dirty="0">
              <a:latin typeface="Euphemia" charset="0"/>
              <a:ea typeface="Calibri" pitchFamily="2" charset="0"/>
              <a:cs typeface="Calibri" pitchFamily="2" charset="0"/>
            </a:endParaRPr>
          </a:p>
        </p:txBody>
      </p:sp>
      <p:grpSp>
        <p:nvGrpSpPr>
          <p:cNvPr id="61" name="Grupo 84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CkBAABAIwAA4QIAAIskAAAQAAAAJgAAAAgAAAD/////AAAAAA=="/>
              </a:ext>
            </a:extLst>
          </p:cNvGrpSpPr>
          <p:nvPr/>
        </p:nvGrpSpPr>
        <p:grpSpPr>
          <a:xfrm>
            <a:off x="188595" y="5730240"/>
            <a:ext cx="279400" cy="210185"/>
            <a:chOff x="188595" y="5730240"/>
            <a:chExt cx="279400" cy="210185"/>
          </a:xfrm>
        </p:grpSpPr>
        <p:sp>
          <p:nvSpPr>
            <p:cNvPr id="63" name="Linha15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8GAv8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  </a:ext>
              </a:extLst>
            </p:cNvSpPr>
            <p:nvPr/>
          </p:nvSpPr>
          <p:spPr>
            <a:xfrm rot="5400000">
              <a:off x="328295" y="570166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2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FAgAAQCMAAMUCAACLJAAAAAAAACYAAAAIAAAA//////////8="/>
                </a:ext>
              </a:extLst>
            </p:cNvSpPr>
            <p:nvPr/>
          </p:nvSpPr>
          <p:spPr>
            <a:xfrm>
              <a:off x="450215" y="5730240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64" name="Agrupar1"/>
          <p:cNvGrpSpPr>
            <a:extLst>
              <a:ext uri="smNativeData">
                <pr:smNativeData xmlns:pr="smNativeData" xmlns:p14="http://schemas.microsoft.com/office/powerpoint/2010/main" xmlns="" val="SMDATA_7_KUqxXR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DYBAACtIQAA7wIAAPgiAAAQAAAAJgAAAAgAAAD/////AAAAAA=="/>
              </a:ext>
            </a:extLst>
          </p:cNvGrpSpPr>
          <p:nvPr/>
        </p:nvGrpSpPr>
        <p:grpSpPr>
          <a:xfrm>
            <a:off x="196850" y="5474335"/>
            <a:ext cx="280035" cy="210185"/>
            <a:chOff x="196850" y="5474335"/>
            <a:chExt cx="280035" cy="210185"/>
          </a:xfrm>
        </p:grpSpPr>
        <p:sp>
          <p:nvSpPr>
            <p:cNvPr id="66" name="Linha14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2AQAAXCIAAO8CAABcIgAAAAAAACYAAAAIAAAA//////////8="/>
                </a:ext>
              </a:extLst>
            </p:cNvSpPr>
            <p:nvPr/>
          </p:nvSpPr>
          <p:spPr>
            <a:xfrm rot="5400000">
              <a:off x="336550" y="5445760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5" name="Conexão recta 23"/>
            <p:cNvSpPr>
              <a:extLst>
                <a:ext uri="smNativeData">
                  <pr:smNativeData xmlns:pr="smNativeData" xmlns:p14="http://schemas.microsoft.com/office/powerpoint/2010/main" xmlns="" val="SMDATA_13_KUq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TAgAArSEAANMCAAD4IgAAAAAAACYAAAAIAAAA//////////8="/>
                </a:ext>
              </a:extLst>
            </p:cNvSpPr>
            <p:nvPr/>
          </p:nvSpPr>
          <p:spPr>
            <a:xfrm>
              <a:off x="459105" y="5474335"/>
              <a:ext cx="0" cy="21018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454</Words>
  <Application>Microsoft Office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Teresa</cp:lastModifiedBy>
  <cp:revision>11</cp:revision>
  <dcterms:created xsi:type="dcterms:W3CDTF">2015-07-20T08:54:07Z</dcterms:created>
  <dcterms:modified xsi:type="dcterms:W3CDTF">2020-12-14T10:25:16Z</dcterms:modified>
</cp:coreProperties>
</file>