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6858000" cy="9144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  <p:ext uri="smNativeData">
      <pr:smAppRevision xmlns:pr="smNativeData" xmlns:p14="http://schemas.microsoft.com/office/powerpoint/2010/main" xmlns="" dt="1571904687" val="971" revOS="4"/>
      <pr:smFileRevision xmlns:pr="smNativeData" xmlns:p14="http://schemas.microsoft.com/office/powerpoint/2010/main" xmlns="" dt="1571904687" val="0"/>
      <pr:guideOptions xmlns:pr="smNativeData" xmlns:p14="http://schemas.microsoft.com/office/powerpoint/2010/main" xmlns="" dt="157190468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19" autoAdjust="0"/>
    <p:restoredTop sz="94660"/>
  </p:normalViewPr>
  <p:slideViewPr>
    <p:cSldViewPr>
      <p:cViewPr>
        <p:scale>
          <a:sx n="150" d="100"/>
          <a:sy n="150" d="100"/>
        </p:scale>
        <p:origin x="-130" y="-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notesViewPr>
    <p:cSldViewPr>
      <p:cViewPr>
        <p:scale>
          <a:sx n="125" d="100"/>
          <a:sy n="125" d="100"/>
        </p:scale>
        <p:origin x="946" y="-2771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3" name="Marcador de Posição da Data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D28A7D-33DE-877C-906A-C529C4246690}" type="datetime1">
              <a:t>14-12-2020</a:t>
            </a:fld>
            <a:endParaRPr/>
          </a:p>
        </p:txBody>
      </p:sp>
      <p:sp>
        <p:nvSpPr>
          <p:cNvPr id="4" name="Marcador de Posição da Imagem do Diapositivo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r1yxXR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vDQAAOAQAAAEdAABQGQAAEAAAACYAAAAIAAAAvw8AAP8fAAA="/>
              </a:ext>
            </a:extLst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PT"/>
            </a:pPr>
            <a:endParaRPr/>
          </a:p>
        </p:txBody>
      </p:sp>
      <p:sp>
        <p:nvSpPr>
          <p:cNvPr id="5" name="Marcador de Posição de Notas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EAAAACYAAAAIAAAAPw8AAP8fAAA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PT"/>
            </a:pPr>
            <a:r>
              <a:t>Clique para editar os estilos</a:t>
            </a:r>
          </a:p>
          <a:p>
            <a:pPr lvl="1">
              <a:defRPr lang="pt-PT"/>
            </a:pPr>
            <a:r>
              <a:t>Segundo nível</a:t>
            </a:r>
          </a:p>
          <a:p>
            <a:pPr lvl="2">
              <a:defRPr lang="pt-PT"/>
            </a:pPr>
            <a:r>
              <a:t>Terceiro nível</a:t>
            </a:r>
          </a:p>
          <a:p>
            <a:pPr lvl="3">
              <a:defRPr lang="pt-PT"/>
            </a:pPr>
            <a:r>
              <a:t>Quarto nível</a:t>
            </a:r>
          </a:p>
          <a:p>
            <a:pPr lvl="4">
              <a:defRPr lang="pt-PT"/>
            </a:pPr>
            <a:r>
              <a:t>Quinto nível</a:t>
            </a:r>
          </a:p>
        </p:txBody>
      </p:sp>
      <p:sp>
        <p:nvSpPr>
          <p:cNvPr id="6" name="Marcador de Posição do Rodapé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7" name="Marcador de Posição do Número do Diapositivo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P8fAAA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D28328-66DE-8775-906A-9020CD2466C5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9945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////AQAAAAAAAAAAAAAAAAAAAAAAAAAAAAAAAAAAAAAAAAAAAAAAAn9/fwDu7OE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////AQAAAAAAAAAAAAAAAAAAAAAAAAAAAAAAAAAAAAAAAAAAAAAAAn9/fwDu7OE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AwAAMQ4AANUdAAASGAAAEAAAACYAAAAIAAAAoYIAAAAAAAA="/>
              </a:ext>
            </a:extLst>
          </p:cNvSpPr>
          <p:nvPr>
            <p:ph type="ctrTitle"/>
          </p:nvPr>
        </p:nvSpPr>
        <p:spPr>
          <a:xfrm rot="19139998">
            <a:off x="612775" y="2306955"/>
            <a:ext cx="4236720" cy="160591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Subtit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A4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BQAARBQAAKIjAAD4FgAAEAAAACYAAAAIAAAAEYIAAAAAAAA="/>
              </a:ext>
            </a:extLst>
          </p:cNvSpPr>
          <p:nvPr>
            <p:ph type="subTitle" idx="1"/>
          </p:nvPr>
        </p:nvSpPr>
        <p:spPr>
          <a:xfrm rot="19139998">
            <a:off x="909320" y="3294380"/>
            <a:ext cx="4883150" cy="439420"/>
          </a:xfrm>
        </p:spPr>
        <p:txBody>
          <a:bodyPr vert="horz" wrap="square" lIns="91440" tIns="8890" rIns="91440" bIns="45720" numCol="1" spcCol="215900" anchor="t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subtitle style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BYT7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AF96-D8DE-8759-906A-2E0CE124667B}" type="datetime1">
              <a:t>14-12-2020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C9A9-E7DE-873F-906A-116A87246644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C5CE-80DE-8733-906A-76668B246623}" type="datetime1">
              <a:t>14-12-2020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93BA-F4DE-8765-906A-0230DD24665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QQIAABQoAACgKAAAEAAAACYAAAAIAAAAAwAAAAAAAAA="/>
              </a:ext>
            </a:extLst>
          </p:cNvSpPr>
          <p:nvPr>
            <p:ph type="title"/>
          </p:nvPr>
        </p:nvSpPr>
        <p:spPr>
          <a:xfrm>
            <a:off x="4972050" y="366395"/>
            <a:ext cx="1543050" cy="623760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QIAAOIdAACgKAAAEAAAACYAAAAIAAAAAwAAAAAAAAA="/>
              </a:ext>
            </a:extLst>
          </p:cNvSpPr>
          <p:nvPr>
            <p:ph idx="1"/>
          </p:nvPr>
        </p:nvSpPr>
        <p:spPr>
          <a:xfrm>
            <a:off x="342900" y="366395"/>
            <a:ext cx="4514850" cy="6237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B22D-63DE-8744-906A-9511FC2466C0}" type="datetime1">
              <a:t>14-12-2020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86E1-AFDE-8770-906A-5925C824660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DF73-3DDE-8729-906A-CB7C9124669E}" type="datetime1">
              <a:t>14-12-2020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8B98-D6DE-877D-906A-2028C524667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sns9k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Kg4AANodAAARGAAAEAAAACYAAAAIAAAAoYIAAAAAAAA="/>
              </a:ext>
            </a:extLst>
          </p:cNvSpPr>
          <p:nvPr>
            <p:ph type="title"/>
          </p:nvPr>
        </p:nvSpPr>
        <p:spPr>
          <a:xfrm rot="19139998">
            <a:off x="614680" y="2302510"/>
            <a:ext cx="4237990" cy="160972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cBQAAPxQAAKYjAADyFgAAEAAAACYAAAAIAAAAAYIAAAAAAAA="/>
              </a:ext>
            </a:extLst>
          </p:cNvSpPr>
          <p:nvPr>
            <p:ph idx="1"/>
          </p:nvPr>
        </p:nvSpPr>
        <p:spPr>
          <a:xfrm rot="19139998">
            <a:off x="911860" y="3291205"/>
            <a:ext cx="4883150" cy="438785"/>
          </a:xfrm>
        </p:spPr>
        <p:txBody>
          <a:bodyPr/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I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BC36-78DE-874A-906A-8E1FF22466DB}" type="datetime1">
              <a:t>14-12-2020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98B6-F8DE-876E-906A-0E3BD624665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BzJwAAEAAAACYAAAAIAAAAA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3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MAY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BzJwAAEAAAACYAAAAIAAAAAYAAAAAAAAA="/>
              </a:ext>
            </a:extLst>
          </p:cNvSpPr>
          <p:nvPr>
            <p:ph idx="2"/>
          </p:nvPr>
        </p:nvSpPr>
        <p:spPr>
          <a:xfrm>
            <a:off x="3524885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DA7A-34DE-872C-906A-C27994246697}" type="datetime1">
              <a:t>14-12-2020</a:t>
            </a:fld>
            <a:endParaRPr/>
          </a:p>
        </p:txBody>
      </p:sp>
      <p:sp>
        <p:nvSpPr>
          <p:cNvPr id="5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MAOg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EA04-4ADE-871C-906A-BC49A42466E9}" type="slidenum">
              <a:t>‹#›</a:t>
            </a:fld>
            <a:endParaRPr/>
          </a:p>
        </p:txBody>
      </p:sp>
      <p:sp>
        <p:nvSpPr>
          <p:cNvPr id="7" name="Title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CADQAAEAAAACYAAAAIAAAAg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9Q0AAIwSAAB1JwAAEAAAACYAAAAIAAAAAYAAAAAAAAA="/>
              </a:ext>
            </a:extLst>
          </p:cNvSpPr>
          <p:nvPr>
            <p:ph idx="2"/>
          </p:nvPr>
        </p:nvSpPr>
        <p:spPr>
          <a:xfrm>
            <a:off x="614680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CADQAAEAAAACYAAAAIAAAAgYAAAAAAAAA="/>
              </a:ext>
            </a:extLst>
          </p:cNvSpPr>
          <p:nvPr>
            <p:ph idx="3"/>
          </p:nvPr>
        </p:nvSpPr>
        <p:spPr>
          <a:xfrm>
            <a:off x="3524885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9Q0AAHMkAAB1JwAAEAAAACYAAAAIAAAAAYAAAAAAAAA="/>
              </a:ext>
            </a:extLst>
          </p:cNvSpPr>
          <p:nvPr>
            <p:ph idx="4"/>
          </p:nvPr>
        </p:nvSpPr>
        <p:spPr>
          <a:xfrm>
            <a:off x="3524885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9C42-0CDE-876A-906A-FA3FD22466AF}" type="datetime1">
              <a:t>14-12-2020</a:t>
            </a:fld>
            <a:endParaRPr/>
          </a:p>
        </p:txBody>
      </p:sp>
      <p:sp>
        <p:nvSpPr>
          <p:cNvPr id="8" name="Footer Placeholder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NsCAUU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CB06-48DE-873D-906A-BE68852466E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9FA1-EFDE-8769-906A-193CD124664C}" type="datetime1">
              <a:t>14-12-2020</a:t>
            </a:fld>
            <a:endParaRPr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OYl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AF0D-43DE-8759-906A-B50CE12466E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A880-CEDE-875E-906A-380BE624666D}" type="datetime1">
              <a:t>14-12-2020</a:t>
            </a:fld>
            <a:endParaRPr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A795-DBDE-8751-906A-2D04E924667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1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AAAAKQjAABAOAAAEAAAACYAAAAIAAAA//////////8="/>
              </a:ext>
            </a:extLst>
          </p:cNvSpPr>
          <p:nvPr/>
        </p:nvSpPr>
        <p:spPr>
          <a:xfrm rot="5400012">
            <a:off x="-1675130" y="1675130"/>
            <a:ext cx="9144000" cy="5793740"/>
          </a:xfrm>
          <a:custGeom>
            <a:avLst/>
            <a:gdLst/>
            <a:ahLst/>
            <a:cxnLst/>
            <a:rect l="0" t="0" r="9144000" b="5793740"/>
            <a:pathLst>
              <a:path w="9144000" h="5793740">
                <a:moveTo>
                  <a:pt x="0" y="9144248"/>
                </a:moveTo>
                <a:lnTo>
                  <a:pt x="0" y="0"/>
                </a:lnTo>
                <a:lnTo>
                  <a:pt x="5793583" y="9144248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A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fAwAA7QwAAKsbAADdFQAAEAAAACYAAAAIAAAAoYIAAAAAAAA="/>
              </a:ext>
            </a:extLst>
          </p:cNvSpPr>
          <p:nvPr>
            <p:ph type="title"/>
          </p:nvPr>
        </p:nvSpPr>
        <p:spPr>
          <a:xfrm rot="19139998">
            <a:off x="588645" y="2101215"/>
            <a:ext cx="3909060" cy="1452880"/>
          </a:xfrm>
        </p:spPr>
        <p:txBody>
          <a:bodyPr vert="horz" wrap="square" lIns="91440" tIns="45720" rIns="91440" bIns="0" numCol="1" spcCol="215900" anchor="b">
            <a:prstTxWarp prst="textNoShape">
              <a:avLst/>
            </a:prstTxWarp>
          </a:bodyPr>
          <a:lstStyle>
            <a:lvl1pPr>
              <a:defRPr lang="en-US" cap="all">
                <a:solidFill>
                  <a:srgbClr val="FFFFFF"/>
                </a:solidFill>
              </a:defRPr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FQAAexUAAHsnAADAMAAAEAAAACYAAAAIAAAAAYAAAAAAAAA="/>
              </a:ext>
            </a:extLst>
          </p:cNvSpPr>
          <p:nvPr>
            <p:ph idx="1"/>
          </p:nvPr>
        </p:nvSpPr>
        <p:spPr>
          <a:xfrm>
            <a:off x="3562350" y="3491865"/>
            <a:ext cx="2855595" cy="4432935"/>
          </a:xfrm>
        </p:spPr>
        <p:txBody>
          <a:bodyPr/>
          <a:lstStyle>
            <a:lvl1pPr>
              <a:defRPr lang="en-US" sz="3200"/>
            </a:lvl1pPr>
            <a:lvl2pPr>
              <a:defRPr lang="en-US" sz="2800"/>
            </a:lvl2pPr>
            <a:lvl3pPr>
              <a:defRPr lang="en-US" sz="2400"/>
            </a:lvl3pPr>
            <a:lvl4pPr>
              <a:defRPr lang="en-US" sz="2000"/>
            </a:lvl4pPr>
            <a:lvl5pPr>
              <a:defRPr lang="en-US" sz="20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9BQAAfBIAALkgAACYFwAAEAAAACYAAAAIAAAAAYIAAAAAAAA="/>
              </a:ext>
            </a:extLst>
          </p:cNvSpPr>
          <p:nvPr>
            <p:ph idx="2"/>
          </p:nvPr>
        </p:nvSpPr>
        <p:spPr>
          <a:xfrm rot="19139998">
            <a:off x="973455" y="3004820"/>
            <a:ext cx="4345940" cy="830580"/>
          </a:xfrm>
        </p:spPr>
        <p:txBody>
          <a:bodyPr/>
          <a:lstStyle>
            <a:lvl1pPr marL="0" indent="0">
              <a:spcBef>
                <a:spcPts val="300"/>
              </a:spcBef>
              <a:defRPr lang="en-US" sz="1400">
                <a:solidFill>
                  <a:srgbClr val="FFFFFF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EDB8-F6DE-871B-906A-004EA3246655}" type="datetime1">
              <a:t>14-12-2020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IAAAAAAAAA="/>
              </a:ext>
            </a:extLst>
          </p:cNvSpPr>
          <p:nvPr>
            <p:ph type="ftr" sz="quarter" idx="9"/>
          </p:nvPr>
        </p:nvSpPr>
        <p:spPr/>
        <p:txBody>
          <a:bodyPr/>
          <a:lstStyle>
            <a:lvl1pPr>
              <a:defRPr lang="pt-PT" cap="all">
                <a:solidFill>
                  <a:srgbClr val="434342"/>
                </a:solidFill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Q0NCAH9/fwAAAAADzMzMAMDA/wB/f38AAAAAAAAAAAAAAAAAAAAAAAAAAAAhAAAAGAAAABQAAADCJgAAnTIAABQpAAC9NgAAEAAAACYAAAAIAAAAAIAAAIAfAAA="/>
              </a:ext>
            </a:extLst>
          </p:cNvSpPr>
          <p:nvPr>
            <p:ph type="sldNum" sz="quarter" idx="8"/>
          </p:nvPr>
        </p:nvSpPr>
        <p:spPr>
          <a:ln w="19050" cap="flat" cmpd="sng" algn="ctr">
            <a:solidFill>
              <a:srgbClr val="434342"/>
            </a:solidFill>
            <a:prstDash val="solid"/>
            <a:headEnd type="none"/>
            <a:tailEnd type="none"/>
          </a:ln>
        </p:spPr>
        <p:txBody>
          <a:bodyPr/>
          <a:lstStyle>
            <a:lvl1pPr>
              <a:defRPr lang="pt-PT">
                <a:solidFill>
                  <a:srgbClr val="434342"/>
                </a:solidFill>
              </a:defRPr>
            </a:lvl1pPr>
          </a:lstStyle>
          <a:p>
            <a:pPr>
              <a:defRPr lang="pt-PT"/>
            </a:pPr>
            <a:fld id="{33D2BD31-7FDE-874B-906A-891EF32466D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AgAQ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BcCQAAAAAAADAqAABAOAAAEAAAACYAAAAIAAAAiYAAAH8AAAA="/>
              </a:ext>
            </a:extLst>
          </p:cNvSpPr>
          <p:nvPr>
            <p:ph type="pic" idx="1"/>
          </p:nvPr>
        </p:nvSpPr>
        <p:spPr>
          <a:xfrm>
            <a:off x="1521460" y="0"/>
            <a:ext cx="5336540" cy="9144000"/>
          </a:xfrm>
          <a:solidFill>
            <a:srgbClr val="08A1D9">
              <a:alpha val="79000"/>
            </a:srgbClr>
          </a:solidFill>
        </p:spPr>
        <p:txBody>
          <a:bodyPr vert="horz" wrap="square" lIns="91440" tIns="45720" rIns="182880" bIns="45720" numCol="1" spcCol="215900" anchor="ctr">
            <a:prstTxWarp prst="textNoShape">
              <a:avLst/>
            </a:prstTxWarp>
          </a:bodyPr>
          <a:lstStyle>
            <a:lvl1pPr algn="r"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3" name="Right Triangle 8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Freeform 9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CkAAHsQAABAOAAAEAAAACYAAAAIAAAA//////////8="/>
              </a:ext>
            </a:extLst>
          </p:cNvSpPr>
          <p:nvPr/>
        </p:nvSpPr>
        <p:spPr>
          <a:xfrm>
            <a:off x="0" y="6731000"/>
            <a:ext cx="2679065" cy="2413000"/>
          </a:xfrm>
          <a:custGeom>
            <a:avLst/>
            <a:gdLst/>
            <a:ahLst/>
            <a:cxnLst/>
            <a:rect l="0" t="0" r="2679065" b="2413000"/>
            <a:pathLst>
              <a:path w="2679065" h="2413000">
                <a:moveTo>
                  <a:pt x="0" y="2413000"/>
                </a:moveTo>
                <a:lnTo>
                  <a:pt x="1528853" y="0"/>
                </a:lnTo>
                <a:lnTo>
                  <a:pt x="2679065" y="2413000"/>
                </a:lnTo>
                <a:lnTo>
                  <a:pt x="0" y="24130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ZAwAAFg4AAGkcAAA0FQAAEAAAACYAAAAIAAAAgQIAAAAAAAA="/>
              </a:ext>
            </a:extLst>
          </p:cNvSpPr>
          <p:nvPr>
            <p:ph type="title"/>
          </p:nvPr>
        </p:nvSpPr>
        <p:spPr>
          <a:xfrm rot="19139998">
            <a:off x="503555" y="2289810"/>
            <a:ext cx="4114800" cy="11569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BQAA4xEAAGchAAD2FwAAEAAAACYAAAAIAAAAAYIAAAAAAAA="/>
              </a:ext>
            </a:extLst>
          </p:cNvSpPr>
          <p:nvPr>
            <p:ph idx="2"/>
          </p:nvPr>
        </p:nvSpPr>
        <p:spPr>
          <a:xfrm rot="19139998">
            <a:off x="857885" y="2907665"/>
            <a:ext cx="4572000" cy="987425"/>
          </a:xfrm>
        </p:spPr>
        <p:txBody>
          <a:bodyPr/>
          <a:lstStyle>
            <a:lvl1pPr marL="0" indent="0">
              <a:defRPr lang="en-US" sz="1400">
                <a:solidFill>
                  <a:srgbClr val="434342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g9/w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ED4B-05DE-871B-906A-F34EA32466A6}" type="datetime1">
              <a:t>14-12-2020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F607-49DE-8700-906A-BF55B82466E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bSkAAHsQAABAOAAAEAAAACYAAAAIAAAA//////////8="/>
              </a:ext>
            </a:extLst>
          </p:cNvSpPr>
          <p:nvPr/>
        </p:nvSpPr>
        <p:spPr>
          <a:xfrm>
            <a:off x="-1905" y="6734175"/>
            <a:ext cx="2680970" cy="2409825"/>
          </a:xfrm>
          <a:custGeom>
            <a:avLst/>
            <a:gdLst/>
            <a:ahLst/>
            <a:cxnLst/>
            <a:rect l="0" t="0" r="2680970" b="2409825"/>
            <a:pathLst>
              <a:path w="2680970" h="2409825">
                <a:moveTo>
                  <a:pt x="1787" y="2409825"/>
                </a:moveTo>
                <a:lnTo>
                  <a:pt x="1787" y="0"/>
                </a:lnTo>
                <a:lnTo>
                  <a:pt x="1534279" y="0"/>
                </a:lnTo>
                <a:lnTo>
                  <a:pt x="2680970" y="2409825"/>
                </a:lnTo>
                <a:lnTo>
                  <a:pt x="1787" y="2409825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D9////bikAADAqAABAOAAAEAAAACYAAAAIAAAA//////////8="/>
              </a:ext>
            </a:extLst>
          </p:cNvSpPr>
          <p:nvPr/>
        </p:nvSpPr>
        <p:spPr>
          <a:xfrm>
            <a:off x="-1905" y="6734810"/>
            <a:ext cx="6859905" cy="2409190"/>
          </a:xfrm>
          <a:custGeom>
            <a:avLst/>
            <a:gdLst/>
            <a:ahLst/>
            <a:cxnLst/>
            <a:rect l="0" t="0" r="6859905" b="2409190"/>
            <a:pathLst>
              <a:path w="6859905" h="2409190">
                <a:moveTo>
                  <a:pt x="0" y="2409190"/>
                </a:moveTo>
                <a:lnTo>
                  <a:pt x="1530889" y="0"/>
                </a:lnTo>
                <a:lnTo>
                  <a:pt x="6859905" y="0"/>
                </a:lnTo>
                <a:lnTo>
                  <a:pt x="6859905" y="2409190"/>
                </a:lnTo>
                <a:lnTo>
                  <a:pt x="0" y="240919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vx8AAP8fAAA="/>
              </a:ext>
            </a:extLst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vx8AAP8fAAA="/>
              </a:ext>
            </a:extLst>
          </p:cNvSpPr>
          <p:nvPr>
            <p:ph type="body" idx="1"/>
          </p:nvPr>
        </p:nvSpPr>
        <p:spPr>
          <a:xfrm>
            <a:off x="617220" y="1467485"/>
            <a:ext cx="5640705" cy="4773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I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v58AAP8fAAA="/>
              </a:ext>
            </a:extLst>
          </p:cNvSpPr>
          <p:nvPr>
            <p:ph type="dt" sz="half" idx="2"/>
          </p:nvPr>
        </p:nvSpPr>
        <p:spPr>
          <a:xfrm rot="19139998">
            <a:off x="151130" y="7827010"/>
            <a:ext cx="1631950" cy="2686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20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D2F8AE-E0DE-870E-906A-165BB6246643}" type="datetime1">
              <a:t>14-12-2020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v58AAP8fAAA="/>
              </a:ext>
            </a:extLst>
          </p:cNvSpPr>
          <p:nvPr>
            <p:ph type="ftr" sz="quarter" idx="3"/>
          </p:nvPr>
        </p:nvSpPr>
        <p:spPr>
          <a:xfrm>
            <a:off x="2638425" y="8380095"/>
            <a:ext cx="354330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000" b="0" i="0" u="none" strike="noStrike" kern="1" cap="all" spc="32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v58AAP8fAAA="/>
              </a:ext>
            </a:extLst>
          </p:cNvSpPr>
          <p:nvPr>
            <p:ph type="sldNum" sz="quarter" idx="4"/>
          </p:nvPr>
        </p:nvSpPr>
        <p:spPr>
          <a:xfrm>
            <a:off x="6300470" y="8227695"/>
            <a:ext cx="377190" cy="670560"/>
          </a:xfrm>
          <a:prstGeom prst="rect">
            <a:avLst/>
          </a:prstGeom>
          <a:noFill/>
          <a:ln w="19050" cap="flat" cmpd="sng" algn="ctr">
            <a:solidFill>
              <a:srgbClr val="FFFFFF"/>
            </a:solidFill>
            <a:prstDash val="solid"/>
            <a:headEnd type="none"/>
            <a:tailEnd type="none"/>
          </a:ln>
        </p:spPr>
        <p:txBody>
          <a:bodyPr vert="horz" wrap="square" lIns="8890" tIns="8890" rIns="8890" bIns="889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65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D2930A-44DE-8765-906A-B230DD2466E7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800" b="0" i="0" u="none" strike="noStrike" kern="1" cap="all" spc="0" baseline="0">
          <a:solidFill>
            <a:srgbClr val="000000"/>
          </a:solidFill>
          <a:effectLst/>
          <a:latin typeface="Franklin Gothic Medium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800"/>
        </a:spcBef>
        <a:spcAft>
          <a:spcPts val="0"/>
        </a:spcAft>
        <a:buNone/>
        <a:tabLst/>
        <a:defRPr lang="en-US" sz="1600" b="1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1pPr>
      <a:lvl2pPr marL="1739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2pPr>
      <a:lvl3pPr marL="4025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3pPr>
      <a:lvl4pPr marL="6311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4pPr>
      <a:lvl5pPr marL="8597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wHQAATAEAADIqAABGBQAAECAAACYAAAAIAAAA//////////8="/>
              </a:ext>
            </a:extLst>
          </p:cNvSpPr>
          <p:nvPr/>
        </p:nvSpPr>
        <p:spPr>
          <a:xfrm>
            <a:off x="4826000" y="210820"/>
            <a:ext cx="2033270" cy="646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€</a:t>
            </a: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</a:rPr>
              <a:t>x</a:t>
            </a: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</a:rPr>
              <a:t>,xxx</a:t>
            </a:r>
          </a:p>
          <a:p>
            <a:pPr algn="r">
              <a:defRPr lang="pt-PT"/>
            </a:pPr>
            <a:r>
              <a:rPr lang="pt-PT" sz="1400" i="1" dirty="0" smtClean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ATI</a:t>
            </a:r>
            <a:endParaRPr lang="pt-PT" sz="1400" i="1" dirty="0">
              <a:solidFill>
                <a:srgbClr val="7DF52B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TextBox 23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C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tAAAAfy8AAEEWAABaNwAAECAAACYAAAAIAAAA//////////8="/>
              </a:ext>
            </a:extLst>
          </p:cNvSpPr>
          <p:nvPr/>
        </p:nvSpPr>
        <p:spPr>
          <a:xfrm>
            <a:off x="69215" y="7847580"/>
            <a:ext cx="3548380" cy="127698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Audiovisual equipment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Laptop computer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</a:t>
            </a:r>
            <a:r>
              <a:rPr lang="pt-PT" sz="1000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Mineral water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Free </a:t>
            </a:r>
            <a:r>
              <a:rPr lang="en-US" sz="1000" dirty="0" err="1">
                <a:latin typeface="Arial Narrow" pitchFamily="2" charset="0"/>
                <a:ea typeface="Calibri" pitchFamily="2" charset="0"/>
              </a:rPr>
              <a:t>Wifi</a:t>
            </a:r>
            <a:endParaRPr lang="en-US" sz="1000" dirty="0">
              <a:latin typeface="Arial Narrow" pitchFamily="2" charset="0"/>
              <a:ea typeface="Calibri" pitchFamily="2" charset="0"/>
            </a:endParaRP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Free Print and Scan Service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Lounge area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</a:t>
            </a:r>
            <a:r>
              <a:rPr lang="pt-PT" sz="1000" dirty="0">
                <a:latin typeface="Arial Narrow" pitchFamily="2" charset="0"/>
                <a:ea typeface="Calibri" pitchFamily="2" charset="0"/>
              </a:rPr>
              <a:t> 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Simultaneous translation service (Portuguese | English | French)</a:t>
            </a:r>
            <a:endParaRPr lang="en-US" sz="1000" dirty="0">
              <a:latin typeface="Arial Narrow" pitchFamily="2" charset="0"/>
              <a:ea typeface="Calibri" pitchFamily="2" charset="0"/>
              <a:cs typeface="Times New Roman" pitchFamily="1" charset="0"/>
            </a:endParaRPr>
          </a:p>
        </p:txBody>
      </p:sp>
      <p:sp>
        <p:nvSpPr>
          <p:cNvPr id="4" name="Retângulo2"/>
          <p:cNvSpPr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GQ5xWQ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GAAAAEi4AAHMOAAB0MAAAEAAAACYAAAAIAAAA//////////8="/>
              </a:ext>
            </a:extLst>
          </p:cNvSpPr>
          <p:nvPr/>
        </p:nvSpPr>
        <p:spPr>
          <a:xfrm>
            <a:off x="44450" y="7616406"/>
            <a:ext cx="2304415" cy="3873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400" dirty="0">
                <a:solidFill>
                  <a:srgbClr val="92D050"/>
                </a:solidFill>
                <a:latin typeface="Georgia" pitchFamily="1" charset="0"/>
                <a:ea typeface="Calibri" pitchFamily="2" charset="0"/>
              </a:rPr>
              <a:t>●</a:t>
            </a:r>
            <a:r>
              <a:rPr lang="en-US" sz="1400" dirty="0">
                <a:latin typeface="Georgia" pitchFamily="1" charset="0"/>
                <a:ea typeface="Calibri" pitchFamily="2" charset="0"/>
              </a:rPr>
              <a:t> </a:t>
            </a:r>
            <a:r>
              <a:rPr lang="en-US" sz="1400" i="1" dirty="0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Conference Support</a:t>
            </a:r>
            <a:r>
              <a:rPr lang="pt-PT" sz="1400" i="1" dirty="0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:</a:t>
            </a:r>
            <a:endParaRPr lang="en-US" sz="1600" i="1" dirty="0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5" name="Retângulo1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WcAFY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iIgAA9QMAADAqAADZBQAAECAAACYAAAAIAAAA//////////8="/>
              </a:ext>
            </a:extLst>
          </p:cNvSpPr>
          <p:nvPr/>
        </p:nvSpPr>
        <p:spPr>
          <a:xfrm>
            <a:off x="5413375" y="963930"/>
            <a:ext cx="1444625" cy="3073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PT"/>
            </a:pPr>
            <a:r>
              <a:rPr lang="en-US" sz="1400" b="1" i="1" spc="10" dirty="0" smtClean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PACK Ref- 01</a:t>
            </a:r>
            <a:endParaRPr lang="en-US" sz="1400" b="1" i="1" spc="10" dirty="0">
              <a:solidFill>
                <a:schemeClr val="bg1"/>
              </a:solidFill>
              <a:latin typeface="Arial Rounded MT Bold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6" name="Rectangle 46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+JQAAgQAAAG4qAABNAgAAECAAACYAAAAIAAAA//////////8="/>
              </a:ext>
            </a:extLst>
          </p:cNvSpPr>
          <p:nvPr/>
        </p:nvSpPr>
        <p:spPr>
          <a:xfrm>
            <a:off x="6135370" y="81915"/>
            <a:ext cx="762000" cy="29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r">
              <a:defRPr lang="pt-PT"/>
            </a:pPr>
            <a:r>
              <a:rPr lang="en-US" sz="1300" b="1" i="1" spc="9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FROM:</a:t>
            </a:r>
          </a:p>
        </p:txBody>
      </p:sp>
      <p:sp>
        <p:nvSpPr>
          <p:cNvPr id="7" name="Rectângulo 39"/>
          <p:cNvSpPr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C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D1AgAAmA4AAKYVAACRLAAAAAAAACYAAAAIAAAA//////////8="/>
              </a:ext>
            </a:extLst>
          </p:cNvSpPr>
          <p:nvPr/>
        </p:nvSpPr>
        <p:spPr>
          <a:xfrm>
            <a:off x="480695" y="2246630"/>
            <a:ext cx="3038475" cy="487235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ctr"/>
          <a:lstStyle/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Offer of an aperitif upon arrival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WiFi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 available at hotel and at the event venue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Event Documentation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Welcome Reception [1 </a:t>
            </a: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]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Event Annals</a:t>
            </a:r>
            <a:endParaRPr lang="pt-PT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Access to the 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Business Forum 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[1 </a:t>
            </a: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]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Access to the 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Business Round</a:t>
            </a:r>
            <a:endParaRPr lang="en-US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Access to the 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International 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Conference</a:t>
            </a:r>
            <a:endParaRPr lang="pt-PT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200" dirty="0">
                <a:solidFill>
                  <a:schemeClr val="tx1"/>
                </a:solidFill>
              </a:rPr>
              <a:t>Buffet </a:t>
            </a:r>
            <a:r>
              <a:rPr lang="pt-PT" sz="1200" dirty="0" err="1" smtClean="0">
                <a:solidFill>
                  <a:schemeClr val="tx1"/>
                </a:solidFill>
              </a:rPr>
              <a:t>Lunch</a:t>
            </a:r>
            <a:r>
              <a:rPr lang="pt-PT" sz="1200" dirty="0" smtClean="0">
                <a:solidFill>
                  <a:schemeClr val="tx1"/>
                </a:solidFill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</a:rPr>
              <a:t>daily</a:t>
            </a:r>
            <a:r>
              <a:rPr lang="pt-PT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[1 </a:t>
            </a: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pax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]</a:t>
            </a:r>
            <a:endParaRPr lang="pt-PT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Gala Dinner [1 </a:t>
            </a:r>
            <a:r>
              <a:rPr lang="en-US" sz="1200" dirty="0" err="1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]</a:t>
            </a:r>
            <a:endParaRPr lang="en-US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2 Coffee-breaks daily</a:t>
            </a:r>
            <a:endParaRPr lang="en-US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Transfers</a:t>
            </a:r>
            <a:endParaRPr lang="pt-PT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000" dirty="0" smtClean="0">
                <a:solidFill>
                  <a:schemeClr val="tx2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Accommodation: 6 nights in a hotel indicated in the official list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Discount in the official airline of the event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Logo 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presence on the event website</a:t>
            </a:r>
          </a:p>
          <a:p>
            <a:pPr>
              <a:lnSpc>
                <a:spcPts val="800"/>
              </a:lnSpc>
              <a:defRPr lang="pt-PT" sz="120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defRPr>
            </a:pPr>
            <a:endParaRPr lang="en-US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ts val="11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Disclosure of demand and offer of business opportunities on the event website for 6 months</a:t>
            </a:r>
            <a:endParaRPr lang="pt-PT" sz="1200" b="1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US" sz="1300" b="1" dirty="0">
              <a:solidFill>
                <a:srgbClr val="FFC000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8" name="CaixaDeTexto 4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////gg0AAOgKAADHDwAAECAAACYAAAAIAAAA//////////8="/>
              </a:ext>
            </a:extLst>
          </p:cNvSpPr>
          <p:nvPr/>
        </p:nvSpPr>
        <p:spPr>
          <a:xfrm>
            <a:off x="-19050" y="2195830"/>
            <a:ext cx="1791970" cy="368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b="1" i="1">
                <a:solidFill>
                  <a:srgbClr val="31869B"/>
                </a:solidFill>
              </a:rPr>
              <a:t>BASE PACKAGE:</a:t>
            </a:r>
          </a:p>
        </p:txBody>
      </p:sp>
      <p:sp>
        <p:nvSpPr>
          <p:cNvPr id="9" name="Linha7"/>
          <p:cNvSpPr>
            <a:extLst>
              <a:ext uri="smNativeData">
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46FQY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LREAADoBAAAYKQAAEAAAACYAAAAIAAAA//////////8="/>
              </a:ext>
            </a:extLst>
          </p:cNvSpPr>
          <p:nvPr/>
        </p:nvSpPr>
        <p:spPr>
          <a:xfrm>
            <a:off x="199390" y="2792095"/>
            <a:ext cx="0" cy="3888105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grpSp>
        <p:nvGrpSpPr>
          <p:cNvPr id="10" name="Grupo 6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MBAACcEAAA6wIAALcRAAAQAAAAJgAAAAgAAAD/////AAAAAA=="/>
              </a:ext>
            </a:extLst>
          </p:cNvGrpSpPr>
          <p:nvPr/>
        </p:nvGrpSpPr>
        <p:grpSpPr>
          <a:xfrm>
            <a:off x="194945" y="2700020"/>
            <a:ext cx="279400" cy="179705"/>
            <a:chOff x="194945" y="2700020"/>
            <a:chExt cx="279400" cy="179705"/>
          </a:xfrm>
        </p:grpSpPr>
        <p:sp>
          <p:nvSpPr>
            <p:cNvPr id="12" name="Linha8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MhEAAOsCAAAyEQAAAAAAACYAAAAIAAAA//////////8="/>
                </a:ext>
              </a:extLst>
            </p:cNvSpPr>
            <p:nvPr/>
          </p:nvSpPr>
          <p:spPr>
            <a:xfrm rot="5400000">
              <a:off x="334645" y="265557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nBAAAM8CAAC3EQAAAAAAACYAAAAIAAAA//////////8="/>
                </a:ext>
              </a:extLst>
            </p:cNvSpPr>
            <p:nvPr/>
          </p:nvSpPr>
          <p:spPr>
            <a:xfrm>
              <a:off x="456565" y="2700020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3" name="Grupo 46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MBAADwEQAA6wIAAAsTAAAQAAAAJgAAAAgAAAD/////AAAAAA=="/>
              </a:ext>
            </a:extLst>
          </p:cNvGrpSpPr>
          <p:nvPr/>
        </p:nvGrpSpPr>
        <p:grpSpPr>
          <a:xfrm>
            <a:off x="194945" y="2915920"/>
            <a:ext cx="279400" cy="179705"/>
            <a:chOff x="194945" y="2915920"/>
            <a:chExt cx="279400" cy="179705"/>
          </a:xfrm>
        </p:grpSpPr>
        <p:sp>
          <p:nvSpPr>
            <p:cNvPr id="15" name="Linha5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hhIAAOsCAACGEgAAAAAAACYAAAAIAAAA//////////8="/>
                </a:ext>
              </a:extLst>
            </p:cNvSpPr>
            <p:nvPr/>
          </p:nvSpPr>
          <p:spPr>
            <a:xfrm rot="5400000">
              <a:off x="334645" y="287147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8BEAAM8CAAALEwAAAAAAACYAAAAIAAAA//////////8="/>
                </a:ext>
              </a:extLst>
            </p:cNvSpPr>
            <p:nvPr/>
          </p:nvSpPr>
          <p:spPr>
            <a:xfrm>
              <a:off x="456565" y="2915920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6" name="Grupo 49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EBAADmIgAA6gIAAAEkAAAQAAAAJgAAAAgAAAD/////AAAAAA=="/>
              </a:ext>
            </a:extLst>
          </p:cNvGrpSpPr>
          <p:nvPr/>
        </p:nvGrpSpPr>
        <p:grpSpPr>
          <a:xfrm>
            <a:off x="193675" y="5673090"/>
            <a:ext cx="280035" cy="179705"/>
            <a:chOff x="193675" y="5673090"/>
            <a:chExt cx="280035" cy="179705"/>
          </a:xfrm>
        </p:grpSpPr>
        <p:sp>
          <p:nvSpPr>
            <p:cNvPr id="18" name="Linha6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xAQAAfCMAAOoCAAB8IwAAAAAAACYAAAAIAAAA//////////8="/>
                </a:ext>
              </a:extLst>
            </p:cNvSpPr>
            <p:nvPr/>
          </p:nvSpPr>
          <p:spPr>
            <a:xfrm rot="5400000">
              <a:off x="333375" y="5628640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7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OAgAA5iIAAM4CAAABJAAAAAAAACYAAAAIAAAA//////////8="/>
                </a:ext>
              </a:extLst>
            </p:cNvSpPr>
            <p:nvPr/>
          </p:nvSpPr>
          <p:spPr>
            <a:xfrm>
              <a:off x="455930" y="5673090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9" name="Grupo 52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G1hdHMMAAAAEAAAAAAAAAAAAAAAAAAAAAAAAAAfAAAAVAAAAAAAAAAAAAAAAAAAAAAAAAAAAAAAAAAAAAAAAAAAAAAAAAAAAAAAAAAAAAAAAAAAAAAAAAAAAAAAAAAAAAAAAAAAAAAAAAAAAAAAAAAAAAAAAAAAACEAAAAYAAAAFAAAAC4BAABaEwAA5wIAAHUUAAAQAAAAJgAAAAgAAAD/////AAAAAA=="/>
              </a:ext>
            </a:extLst>
          </p:cNvGrpSpPr>
          <p:nvPr/>
        </p:nvGrpSpPr>
        <p:grpSpPr>
          <a:xfrm>
            <a:off x="191770" y="3145790"/>
            <a:ext cx="280035" cy="179705"/>
            <a:chOff x="191770" y="3145790"/>
            <a:chExt cx="280035" cy="179705"/>
          </a:xfrm>
        </p:grpSpPr>
        <p:sp>
          <p:nvSpPr>
            <p:cNvPr id="21" name="Linha11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uAQAA8BMAAOcCAADwEwAAAAAAACYAAAAIAAAA//////////8="/>
                </a:ext>
              </a:extLst>
            </p:cNvSpPr>
            <p:nvPr/>
          </p:nvSpPr>
          <p:spPr>
            <a:xfrm rot="5400000">
              <a:off x="331470" y="3101340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LAgAAWhMAAMsCAAB1FAAAAAAAACYAAAAIAAAA//////////8="/>
                </a:ext>
              </a:extLst>
            </p:cNvSpPr>
            <p:nvPr/>
          </p:nvSpPr>
          <p:spPr>
            <a:xfrm>
              <a:off x="454025" y="3145790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2" name="Grupo 55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G1hdHMMAAAAEAAAAAAAAAAAAAAAAAAAAAAAAAAfAAAAVAAAAAAAAAAAAAAAAAAAAAAAAAAAAAAAAAAAAAAAAAAAAAAAAAAAAAAAAAAAAAAAAAAAAAAAAAAAAAAAAAAAAAAAAAAAAAAAAAAAAAAAAAAAAAAAAAAAACEAAAAYAAAAFAAAADcBAADPFAAA7wIAAOoVAAAQAAAAJgAAAAgAAAD/////AAAAAA=="/>
              </a:ext>
            </a:extLst>
          </p:cNvGrpSpPr>
          <p:nvPr/>
        </p:nvGrpSpPr>
        <p:grpSpPr>
          <a:xfrm>
            <a:off x="197485" y="3382645"/>
            <a:ext cx="279400" cy="179705"/>
            <a:chOff x="197485" y="3382645"/>
            <a:chExt cx="279400" cy="179705"/>
          </a:xfrm>
        </p:grpSpPr>
        <p:sp>
          <p:nvSpPr>
            <p:cNvPr id="24" name="Linha10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ZRUAAO8CAABlFQAAAAAAACYAAAAIAAAA//////////8="/>
                </a:ext>
              </a:extLst>
            </p:cNvSpPr>
            <p:nvPr/>
          </p:nvSpPr>
          <p:spPr>
            <a:xfrm rot="5400000">
              <a:off x="337185" y="333819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3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zxQAANMCAADqFQAAAAAAACYAAAAIAAAA//////////8="/>
                </a:ext>
              </a:extLst>
            </p:cNvSpPr>
            <p:nvPr/>
          </p:nvSpPr>
          <p:spPr>
            <a:xfrm>
              <a:off x="459105" y="3382645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5" name="Grupo 58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TAAAMAAAAEAAAAAAAAAAAAAAAAAAAAAAAAAAfAAAAVAAAAAAAAAAAAAAAAAAAAAAAAAAAAAAAAAAAAAAAAAAAAAAAAAAAAAAAAAAAAAAAAAAAAAAAAAAAAAAAAAAAAAAAAAAAAAAAAAAAAAAAAAAAAAAAAAAAACEAAAAYAAAAFAAAADcBAABIFgAA7wIAAGMXAAAQAAAAJgAAAAgAAAD/////AAAAAA=="/>
              </a:ext>
            </a:extLst>
          </p:cNvGrpSpPr>
          <p:nvPr/>
        </p:nvGrpSpPr>
        <p:grpSpPr>
          <a:xfrm>
            <a:off x="197485" y="3622040"/>
            <a:ext cx="279400" cy="179705"/>
            <a:chOff x="197485" y="3622040"/>
            <a:chExt cx="279400" cy="179705"/>
          </a:xfrm>
        </p:grpSpPr>
        <p:sp>
          <p:nvSpPr>
            <p:cNvPr id="27" name="Linha9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gAAQ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3hYAAO8CAADeFgAAAAAAACYAAAAIAAAA//////////8="/>
                </a:ext>
              </a:extLst>
            </p:cNvSpPr>
            <p:nvPr/>
          </p:nvSpPr>
          <p:spPr>
            <a:xfrm rot="5400000">
              <a:off x="337185" y="357759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SBYAANMCAABjFwAAAAAAACYAAAAIAAAA//////////8="/>
                </a:ext>
              </a:extLst>
            </p:cNvSpPr>
            <p:nvPr/>
          </p:nvSpPr>
          <p:spPr>
            <a:xfrm>
              <a:off x="459105" y="3622040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8" name="Grupo 61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MBAACyFwAA6wIAAM0YAAAQAAAAJgAAAAgAAAD/////AAAAAA=="/>
              </a:ext>
            </a:extLst>
          </p:cNvGrpSpPr>
          <p:nvPr/>
        </p:nvGrpSpPr>
        <p:grpSpPr>
          <a:xfrm>
            <a:off x="194945" y="3851910"/>
            <a:ext cx="279400" cy="179705"/>
            <a:chOff x="194945" y="3851910"/>
            <a:chExt cx="279400" cy="179705"/>
          </a:xfrm>
        </p:grpSpPr>
        <p:sp>
          <p:nvSpPr>
            <p:cNvPr id="30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SBgAAOsCAABIGAAAAAAAACYAAAAIAAAA//////////8="/>
                </a:ext>
              </a:extLst>
            </p:cNvSpPr>
            <p:nvPr/>
          </p:nvSpPr>
          <p:spPr>
            <a:xfrm rot="5400000">
              <a:off x="334645" y="380746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9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shcAAM8CAADNGAAAAAAAACYAAAAIAAAA//////////8="/>
                </a:ext>
              </a:extLst>
            </p:cNvSpPr>
            <p:nvPr/>
          </p:nvSpPr>
          <p:spPr>
            <a:xfrm>
              <a:off x="456565" y="3851910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1" name="Grupo 64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cBAAAGGQAA7wIAACIaAAAQAAAAJgAAAAgAAAD/////AAAAAA=="/>
              </a:ext>
            </a:extLst>
          </p:cNvGrpSpPr>
          <p:nvPr/>
        </p:nvGrpSpPr>
        <p:grpSpPr>
          <a:xfrm>
            <a:off x="197485" y="4067810"/>
            <a:ext cx="279400" cy="180340"/>
            <a:chOff x="197485" y="4067810"/>
            <a:chExt cx="279400" cy="180340"/>
          </a:xfrm>
        </p:grpSpPr>
        <p:sp>
          <p:nvSpPr>
            <p:cNvPr id="33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nBkAAO8CAACcGQAAAAAAACYAAAAIAAAA//////////8="/>
                </a:ext>
              </a:extLst>
            </p:cNvSpPr>
            <p:nvPr/>
          </p:nvSpPr>
          <p:spPr>
            <a:xfrm rot="5400000">
              <a:off x="337185" y="402336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2" name="Linha1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Y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BhkAANMCAAAiGgAAAAAAACYAAAAIAAAA//////////8="/>
                </a:ext>
              </a:extLst>
            </p:cNvSpPr>
            <p:nvPr/>
          </p:nvSpPr>
          <p:spPr>
            <a:xfrm>
              <a:off x="459105" y="4067810"/>
              <a:ext cx="0" cy="18034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4" name="Grupo 67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TAAAMAAAAEAAAAAAAAAAAAAAAAAAAAAAAAAAfAAAAVAAAAAAAAAAAAAAAAAAAAAAAAAAAAAAAAAAAAAAAAAAAAAAAAAAAAAAAAAAAAAAAAAAAAAAAAAAAAAAAAAAAAAAAAAAAAAAAAAAAAAAAAAAAAAAAAAAAACEAAAAYAAAAFAAAADcBAAB7GgAA7wIAAJcbAAAQAAAAJgAAAAgAAAD/////AAAAAA=="/>
              </a:ext>
            </a:extLst>
          </p:cNvGrpSpPr>
          <p:nvPr/>
        </p:nvGrpSpPr>
        <p:grpSpPr>
          <a:xfrm>
            <a:off x="197485" y="4304665"/>
            <a:ext cx="279400" cy="180340"/>
            <a:chOff x="197485" y="4304665"/>
            <a:chExt cx="279400" cy="180340"/>
          </a:xfrm>
        </p:grpSpPr>
        <p:sp>
          <p:nvSpPr>
            <p:cNvPr id="36" name="Linha2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ERsAAO8CAAARGwAAAAAAACYAAAAIAAAA//////////8="/>
                </a:ext>
              </a:extLst>
            </p:cNvSpPr>
            <p:nvPr/>
          </p:nvSpPr>
          <p:spPr>
            <a:xfrm rot="5400000">
              <a:off x="337185" y="426021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5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exoAANMCAACXGwAAAAAAACYAAAAIAAAA//////////8="/>
                </a:ext>
              </a:extLst>
            </p:cNvSpPr>
            <p:nvPr/>
          </p:nvSpPr>
          <p:spPr>
            <a:xfrm>
              <a:off x="459105" y="4304665"/>
              <a:ext cx="0" cy="18034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7" name="Grupo 70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C4BAADpGwAA5wIAAAUdAAAQAAAAJgAAAAgAAAD/////AAAAAA=="/>
              </a:ext>
            </a:extLst>
          </p:cNvGrpSpPr>
          <p:nvPr/>
        </p:nvGrpSpPr>
        <p:grpSpPr>
          <a:xfrm>
            <a:off x="191770" y="4537075"/>
            <a:ext cx="280035" cy="180340"/>
            <a:chOff x="191770" y="4537075"/>
            <a:chExt cx="280035" cy="180340"/>
          </a:xfrm>
        </p:grpSpPr>
        <p:sp>
          <p:nvSpPr>
            <p:cNvPr id="39" name="Linha4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uAQAAfxwAAOcCAAB/HAAAAAAAACYAAAAIAAAA//////////8="/>
                </a:ext>
              </a:extLst>
            </p:cNvSpPr>
            <p:nvPr/>
          </p:nvSpPr>
          <p:spPr>
            <a:xfrm rot="5400000">
              <a:off x="331470" y="4492625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8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LAgAA6RsAAMsCAAAFHQAAAAAAACYAAAAIAAAA//////////8="/>
                </a:ext>
              </a:extLst>
            </p:cNvSpPr>
            <p:nvPr/>
          </p:nvSpPr>
          <p:spPr>
            <a:xfrm>
              <a:off x="454025" y="4537075"/>
              <a:ext cx="0" cy="18034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40" name="Conexão recta 23"/>
          <p:cNvSpPr>
            <a:extLst>
              <a:ext uri="smNativeData">
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C/AgAABxAAAI0DAAAHEAAAEAAAACYAAAAIAAAA//////////8="/>
              </a:ext>
            </a:extLst>
          </p:cNvSpPr>
          <p:nvPr/>
        </p:nvSpPr>
        <p:spPr>
          <a:xfrm rot="5400000">
            <a:off x="511810" y="2540000"/>
            <a:ext cx="0" cy="13081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41" name="Linha3"/>
          <p:cNvSpPr>
            <a:extLst>
              <a:ext uri="smNativeData">
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SAgAA+g8AANICAADzEAAAEAAAACYAAAAIAAAA//////////8="/>
              </a:ext>
            </a:extLst>
          </p:cNvSpPr>
          <p:nvPr/>
        </p:nvSpPr>
        <p:spPr>
          <a:xfrm>
            <a:off x="458470" y="2597150"/>
            <a:ext cx="0" cy="158115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42" name="Rectângulo 28"/>
          <p:cNvSpPr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cFQAAgA0AANMiAADiDwAAEAAAACYAAAAIAAAA//////////8="/>
              </a:ext>
            </a:extLst>
          </p:cNvSpPr>
          <p:nvPr/>
        </p:nvSpPr>
        <p:spPr>
          <a:xfrm>
            <a:off x="3472180" y="2194560"/>
            <a:ext cx="2188845" cy="3873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600">
                <a:solidFill>
                  <a:srgbClr val="92D050"/>
                </a:solidFill>
                <a:latin typeface="Georgia" pitchFamily="1" charset="0"/>
                <a:ea typeface="Calibri" pitchFamily="2" charset="0"/>
                <a:cs typeface="Calibri" pitchFamily="2" charset="0"/>
              </a:rPr>
              <a:t>●</a:t>
            </a:r>
            <a:r>
              <a:rPr lang="en-US" sz="1600">
                <a:latin typeface="Georgia" pitchFamily="1" charset="0"/>
                <a:ea typeface="Calibri" pitchFamily="2" charset="0"/>
                <a:cs typeface="Calibri" pitchFamily="2" charset="0"/>
              </a:rPr>
              <a:t> </a:t>
            </a:r>
            <a:r>
              <a:rPr lang="en-US" sz="1600" i="1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Useful information</a:t>
            </a:r>
            <a:r>
              <a:rPr lang="pt-PT" sz="1600" i="1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:</a:t>
            </a:r>
            <a:endParaRPr lang="en-US" sz="2000" i="1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43" name="Retângulo 9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mGzF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BiAAAAbCkAAHASAACULgAAACAAACYAAAAIAAAA//////////8="/>
              </a:ext>
            </a:extLst>
          </p:cNvSpPr>
          <p:nvPr/>
        </p:nvSpPr>
        <p:spPr>
          <a:xfrm>
            <a:off x="62230" y="6580147"/>
            <a:ext cx="2934970" cy="11137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400" b="1" i="1" dirty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Excludes</a:t>
            </a:r>
            <a:r>
              <a:rPr lang="pt-PT" sz="1600" b="1" i="1" dirty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600" b="1" i="1" dirty="0">
              <a:solidFill>
                <a:srgbClr val="C00000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  <a:cs typeface="Calibri" pitchFamily="2" charset="0"/>
              </a:rPr>
              <a:t>Booking fee: € </a:t>
            </a:r>
            <a:r>
              <a:rPr lang="en-US" sz="10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xxx.00 </a:t>
            </a:r>
            <a:r>
              <a:rPr lang="en-US" sz="1000" dirty="0">
                <a:latin typeface="Arial Narrow" pitchFamily="2" charset="0"/>
                <a:ea typeface="Calibri" pitchFamily="2" charset="0"/>
                <a:cs typeface="Calibri" pitchFamily="2" charset="0"/>
              </a:rPr>
              <a:t>per </a:t>
            </a:r>
            <a:r>
              <a:rPr lang="en-US" sz="1000" dirty="0" err="1">
                <a:latin typeface="Arial Narrow" pitchFamily="2" charset="0"/>
                <a:ea typeface="Calibri" pitchFamily="2" charset="0"/>
                <a:cs typeface="Calibri" pitchFamily="2" charset="0"/>
              </a:rPr>
              <a:t>pax</a:t>
            </a:r>
            <a:r>
              <a:rPr sz="1400" dirty="0"/>
              <a:t/>
            </a:r>
            <a:br>
              <a:rPr sz="1400" dirty="0"/>
            </a:b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en-US" sz="1000" dirty="0">
                <a:latin typeface="Arial Narrow" pitchFamily="2" charset="0"/>
              </a:rPr>
              <a:t> Visa </a:t>
            </a:r>
            <a:r>
              <a:rPr lang="en-US" sz="1000" dirty="0" smtClean="0">
                <a:latin typeface="Arial Narrow" pitchFamily="2" charset="0"/>
              </a:rPr>
              <a:t>fee</a:t>
            </a:r>
            <a:r>
              <a:rPr lang="en-US" sz="1000" dirty="0">
                <a:latin typeface="Arial Narrow" pitchFamily="2" charset="0"/>
              </a:rPr>
              <a:t>: € 30.00</a:t>
            </a:r>
            <a:r>
              <a:rPr sz="1400" dirty="0"/>
              <a:t/>
            </a:r>
            <a:br>
              <a:rPr sz="1400" dirty="0"/>
            </a:b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en-US" sz="1000" dirty="0">
                <a:latin typeface="Arial Narrow" pitchFamily="2" charset="0"/>
              </a:rPr>
              <a:t> </a:t>
            </a:r>
            <a:r>
              <a:rPr lang="en-GB" sz="1000" dirty="0">
                <a:latin typeface="Arial Narrow" pitchFamily="2" charset="0"/>
              </a:rPr>
              <a:t>The programme is subject to the general </a:t>
            </a:r>
            <a:r>
              <a:rPr lang="en-GB" sz="1000" dirty="0" smtClean="0">
                <a:latin typeface="Arial Narrow" pitchFamily="2" charset="0"/>
              </a:rPr>
              <a:t>conditions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en-US" sz="1000" dirty="0">
                <a:latin typeface="Arial Narrow" pitchFamily="2" charset="0"/>
              </a:rPr>
              <a:t> </a:t>
            </a:r>
            <a:r>
              <a:rPr lang="en-GB" sz="1000" dirty="0" smtClean="0">
                <a:latin typeface="Arial Narrow" pitchFamily="2" charset="0"/>
              </a:rPr>
              <a:t>Air trip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en-US" sz="1000" dirty="0">
                <a:latin typeface="Arial Narrow" pitchFamily="2" charset="0"/>
              </a:rPr>
              <a:t> </a:t>
            </a:r>
            <a:r>
              <a:rPr lang="en-GB" sz="1000" dirty="0" smtClean="0">
                <a:latin typeface="Arial Narrow" pitchFamily="2" charset="0"/>
              </a:rPr>
              <a:t>Additional nights at the hotel</a:t>
            </a:r>
            <a:endParaRPr lang="en-GB" sz="1000" dirty="0">
              <a:latin typeface="Arial Narrow" pitchFamily="2" charset="0"/>
              <a:cs typeface="Arial" pitchFamily="2" charset="0"/>
            </a:endParaRPr>
          </a:p>
        </p:txBody>
      </p:sp>
      <p:sp>
        <p:nvSpPr>
          <p:cNvPr id="45" name="TextBox 32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9KAAATgcAAEoqAADNFQAAECAAACYAAAAIAAAA//////////8="/>
              </a:ext>
            </a:extLst>
          </p:cNvSpPr>
          <p:nvPr/>
        </p:nvSpPr>
        <p:spPr>
          <a:xfrm rot="16200003">
            <a:off x="5570220" y="2239645"/>
            <a:ext cx="2356485" cy="2520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events@basaltconference.com</a:t>
            </a:r>
          </a:p>
        </p:txBody>
      </p:sp>
      <p:sp>
        <p:nvSpPr>
          <p:cNvPr id="46" name="TextBox 9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DKAAA0ScAAHcqAADuNAAAECAAACYAAAAIAAAA//////////8="/>
              </a:ext>
            </a:extLst>
          </p:cNvSpPr>
          <p:nvPr/>
        </p:nvSpPr>
        <p:spPr>
          <a:xfrm rot="16200003">
            <a:off x="5699125" y="7399655"/>
            <a:ext cx="2131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www.basaltconference.com</a:t>
            </a:r>
          </a:p>
        </p:txBody>
      </p:sp>
      <p:sp>
        <p:nvSpPr>
          <p:cNvPr id="48" name="CaixaDeTexto 73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AAAAjjYAAOQMAABDOAAAECAAACYAAAAIAAAA//////////8="/>
              </a:ext>
            </a:extLst>
          </p:cNvSpPr>
          <p:nvPr/>
        </p:nvSpPr>
        <p:spPr>
          <a:xfrm>
            <a:off x="7620" y="8868410"/>
            <a:ext cx="2087880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200" i="1">
                <a:solidFill>
                  <a:srgbClr val="D8D8D8"/>
                </a:solidFill>
              </a:rPr>
              <a:t>www.emergys.pt</a:t>
            </a:r>
          </a:p>
        </p:txBody>
      </p:sp>
      <p:sp>
        <p:nvSpPr>
          <p:cNvPr id="49" name="CaixaDeTexto 87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AAAAAH9/fwAAAAAAy8vLAMDA/wB/f38AAAAAAAAAAAAAAAAAAAAAAAAAAAAhAAAAGAAAABQAAAB7AAAAaQMAAOEgAAAfDAAAECAAACYAAAAIAAAA//////////8="/>
              </a:ext>
            </a:extLst>
          </p:cNvSpPr>
          <p:nvPr/>
        </p:nvSpPr>
        <p:spPr>
          <a:xfrm>
            <a:off x="78105" y="554355"/>
            <a:ext cx="5266690" cy="14160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 algn="just">
              <a:defRPr lang="pt-PT"/>
            </a:pPr>
            <a:r>
              <a:rPr lang="pt-PT" sz="1400" i="1" dirty="0">
                <a:solidFill>
                  <a:srgbClr val="C0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PACKAGE </a:t>
            </a:r>
            <a:r>
              <a:rPr lang="pt-PT" sz="1400" i="1" dirty="0" smtClean="0">
                <a:solidFill>
                  <a:srgbClr val="C0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1 </a:t>
            </a:r>
            <a:r>
              <a:rPr lang="pt-PT" sz="1400" i="1" dirty="0">
                <a:latin typeface="Euphemia" charset="0"/>
                <a:ea typeface="Calibri" pitchFamily="2" charset="0"/>
                <a:cs typeface="Calibri" pitchFamily="2" charset="0"/>
              </a:rPr>
              <a:t>– </a:t>
            </a:r>
            <a:r>
              <a:rPr lang="en-US" sz="1400" i="1" dirty="0">
                <a:solidFill>
                  <a:srgbClr val="31869B"/>
                </a:solidFill>
                <a:latin typeface="Euphemia" charset="0"/>
                <a:ea typeface="Calibri" pitchFamily="2" charset="0"/>
                <a:cs typeface="Calibri" pitchFamily="2" charset="0"/>
              </a:rPr>
              <a:t>International Conference plus Business Forum</a:t>
            </a:r>
          </a:p>
          <a:p>
            <a:pPr algn="just">
              <a:defRPr lang="pt-PT"/>
            </a:pPr>
            <a:r>
              <a:rPr lang="en-GB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We are pleased to offer a package for your participation in the 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Business Forum under the </a:t>
            </a:r>
            <a:r>
              <a:rPr lang="en-GB" sz="1200" dirty="0" smtClean="0">
                <a:latin typeface="Arial Narrow" pitchFamily="2" charset="0"/>
              </a:rPr>
              <a:t>theme «Business </a:t>
            </a:r>
            <a:r>
              <a:rPr lang="en-GB" sz="1200" dirty="0">
                <a:latin typeface="Arial Narrow" pitchFamily="2" charset="0"/>
              </a:rPr>
              <a:t>Opportunities and Business Partnerships in the ECOWAS Space</a:t>
            </a:r>
            <a:r>
              <a:rPr lang="en-GB" sz="1200" dirty="0" smtClean="0">
                <a:latin typeface="Arial Narrow" pitchFamily="2" charset="0"/>
              </a:rPr>
              <a:t>», including access to the Business </a:t>
            </a:r>
            <a:r>
              <a:rPr lang="en-GB" sz="1200" dirty="0" smtClean="0">
                <a:latin typeface="Arial Narrow" pitchFamily="2" charset="0"/>
              </a:rPr>
              <a:t>Round.</a:t>
            </a:r>
            <a:endParaRPr lang="pt-PT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cxnSp>
        <p:nvCxnSpPr>
          <p:cNvPr id="50" name="Conexão em ângulos rectos 28"/>
          <p:cNvCxnSpPr>
            <a:extLst>
              <a:ext uri="smNativeData">
                <pr:smNativeData xmlns:pr="smNativeData" xmlns:p14="http://schemas.microsoft.com/office/powerpoint/2010/main" xmlns="" val="SMDATA_13_r1yxXRMAAAAlAAAADgAAAA0AAAAAkAAAAEgAAACQAAAASAAAAAAAAAAAAAAAAAAAAAEAAABQAAAAAAAAAAAAAAA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//A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/8AAH9/fwDu7OEDzMzMAMDA/wB/f38AAAAAAAAAAAAAAAAAAAAAAAAAAAAhAAAAGAAAABQAAAA3IQAAyQkAAIEnAABxDAAAEAAAACYAAAAIAAAA//////////8="/>
              </a:ext>
            </a:extLst>
          </p:cNvCxnSpPr>
          <p:nvPr/>
        </p:nvCxnSpPr>
        <p:spPr>
          <a:xfrm>
            <a:off x="5399405" y="1590675"/>
            <a:ext cx="1022350" cy="43180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FFFF00"/>
            </a:solidFill>
            <a:prstDash val="solid"/>
            <a:headEnd type="none"/>
            <a:tailEnd type="none"/>
          </a:ln>
          <a:effectLst/>
        </p:spPr>
      </p:cxnSp>
      <p:sp>
        <p:nvSpPr>
          <p:cNvPr id="51" name="CaixaDeTexto 90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rIAAAwAcAANIlAADVCQAAECAAACYAAAAIAAAA//////////8="/>
              </a:ext>
            </a:extLst>
          </p:cNvSpPr>
          <p:nvPr/>
        </p:nvSpPr>
        <p:spPr>
          <a:xfrm>
            <a:off x="5310505" y="1259840"/>
            <a:ext cx="83756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</a:rPr>
              <a:t>07</a:t>
            </a: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to </a:t>
            </a: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11</a:t>
            </a:r>
            <a:endParaRPr lang="pt-PT" sz="1600" b="1" dirty="0">
              <a:solidFill>
                <a:srgbClr val="994806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2" name="CaixaDeTexto 91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NMd7og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4IwAAFAkAAPUpAACtDAAAECAAACYAAAAIAAAA//////////8="/>
              </a:ext>
            </a:extLst>
          </p:cNvSpPr>
          <p:nvPr/>
        </p:nvSpPr>
        <p:spPr>
          <a:xfrm>
            <a:off x="5765800" y="1475740"/>
            <a:ext cx="1054735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JUNE</a:t>
            </a:r>
            <a:endParaRPr lang="pt-PT" sz="1600" b="1" dirty="0">
              <a:solidFill>
                <a:srgbClr val="FFFF00"/>
              </a:solidFill>
            </a:endParaRPr>
          </a:p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2021</a:t>
            </a:r>
            <a:endParaRPr lang="pt-PT" sz="1600" b="1" dirty="0">
              <a:solidFill>
                <a:srgbClr val="FFFF00"/>
              </a:solidFill>
            </a:endParaRPr>
          </a:p>
        </p:txBody>
      </p:sp>
      <p:grpSp>
        <p:nvGrpSpPr>
          <p:cNvPr id="53" name="Grupo 3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GEMAAAAEAAAAAAAAAAAAAAAAAAAAAAAAAAfAAAAVAAAAAAAAAAAAAAAAAAAAAAAAAAAAAAAAAAAAAAAAAAAAAAAAAAAAAAAAAAAAAAAAAAAAAAAAAAAAAAAAAAAAAAAAAAAAAAAAAAAAAAAAAAAAAAAAAAAACEAAAAYAAAAFAAAADABAABeHQAA6AIAAHoeAAAQAAAAJgAAAAgAAAD/////AAAAAA=="/>
              </a:ext>
            </a:extLst>
          </p:cNvGrpSpPr>
          <p:nvPr/>
        </p:nvGrpSpPr>
        <p:grpSpPr>
          <a:xfrm>
            <a:off x="193040" y="4773930"/>
            <a:ext cx="279400" cy="180340"/>
            <a:chOff x="193040" y="4773930"/>
            <a:chExt cx="279400" cy="180340"/>
          </a:xfrm>
        </p:grpSpPr>
        <p:sp>
          <p:nvSpPr>
            <p:cNvPr id="55" name="Linha19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9B0AAOgCAAD0HQAAAAAAACYAAAAIAAAA//////////8="/>
                </a:ext>
              </a:extLst>
            </p:cNvSpPr>
            <p:nvPr/>
          </p:nvSpPr>
          <p:spPr>
            <a:xfrm rot="5400000">
              <a:off x="332740" y="472948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4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MAgAAXh0AAMwCAAB6HgAAAAAAACYAAAAIAAAA//////////8="/>
                </a:ext>
              </a:extLst>
            </p:cNvSpPr>
            <p:nvPr/>
          </p:nvSpPr>
          <p:spPr>
            <a:xfrm>
              <a:off x="454660" y="4773930"/>
              <a:ext cx="0" cy="18034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56" name="Agrupar3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DBFDAYMAAAAEAAAAAAAAAAAAAAAAAAAAAAAAAAfAAAAVAAAAAAAAAAAAAAAAAAAAAAAAAAAAAAAAAAAAAAAAAAAAAAAAAAAAAAAAAAAAAAAAAAAAAAAAAAAAAAAAAAAAAAAAAAAAAAAAAAAAAAAAAAAAAAAAAAAACEAAAAYAAAAFAAAADABAAAdIAAA6AIAADghAAAQAAAAJgAAAAgAAAD/////AAAAAA=="/>
              </a:ext>
            </a:extLst>
          </p:cNvGrpSpPr>
          <p:nvPr/>
        </p:nvGrpSpPr>
        <p:grpSpPr>
          <a:xfrm>
            <a:off x="193040" y="5220335"/>
            <a:ext cx="279400" cy="179705"/>
            <a:chOff x="193040" y="5220335"/>
            <a:chExt cx="279400" cy="179705"/>
          </a:xfrm>
        </p:grpSpPr>
        <p:sp>
          <p:nvSpPr>
            <p:cNvPr id="58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syAAAOgCAACzIAAAAAAAACYAAAAIAAAA//////////8="/>
                </a:ext>
              </a:extLst>
            </p:cNvSpPr>
            <p:nvPr/>
          </p:nvSpPr>
          <p:spPr>
            <a:xfrm rot="5400000">
              <a:off x="332740" y="517588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7" name="Linha17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MAgAAHSAAAMwCAAA4IQAAAAAAACYAAAAIAAAA//////////8="/>
                </a:ext>
              </a:extLst>
            </p:cNvSpPr>
            <p:nvPr/>
          </p:nvSpPr>
          <p:spPr>
            <a:xfrm>
              <a:off x="454660" y="5220335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59" name="CaixaDeTexto 93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lAwAA1g4AAOwIAADrEAAAECAAACYAAAAIAAAA//////////8="/>
              </a:ext>
            </a:extLst>
          </p:cNvSpPr>
          <p:nvPr/>
        </p:nvSpPr>
        <p:spPr>
          <a:xfrm>
            <a:off x="511175" y="2411730"/>
            <a:ext cx="93916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600" b="1" i="1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Includes</a:t>
            </a:r>
            <a:r>
              <a:rPr lang="pt-PT" sz="1600" b="1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: </a:t>
            </a:r>
            <a:endParaRPr lang="en-US" sz="1600" b="1" i="1">
              <a:solidFill>
                <a:srgbClr val="31869B"/>
              </a:solidFill>
            </a:endParaRPr>
          </a:p>
        </p:txBody>
      </p:sp>
      <p:grpSp>
        <p:nvGrpSpPr>
          <p:cNvPr id="60" name="Grupo 94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ABAACJIQAA6AIAAKQiAAAQAAAAJgAAAAgAAAD/////AAAAAA=="/>
              </a:ext>
            </a:extLst>
          </p:cNvGrpSpPr>
          <p:nvPr/>
        </p:nvGrpSpPr>
        <p:grpSpPr>
          <a:xfrm>
            <a:off x="193040" y="5451475"/>
            <a:ext cx="279400" cy="179705"/>
            <a:chOff x="193040" y="5451475"/>
            <a:chExt cx="279400" cy="179705"/>
          </a:xfrm>
        </p:grpSpPr>
        <p:sp>
          <p:nvSpPr>
            <p:cNvPr id="62" name="Linha12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HyIAAOgCAAAfIgAAAAAAACYAAAAIAAAA//////////8="/>
                </a:ext>
              </a:extLst>
            </p:cNvSpPr>
            <p:nvPr/>
          </p:nvSpPr>
          <p:spPr>
            <a:xfrm rot="5400000">
              <a:off x="332740" y="540702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1" name="Linha1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MAgAAiSEAAMwCAACkIgAAAAAAACYAAAAIAAAA//////////8="/>
                </a:ext>
              </a:extLst>
            </p:cNvSpPr>
            <p:nvPr/>
          </p:nvSpPr>
          <p:spPr>
            <a:xfrm>
              <a:off x="454660" y="5451475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63" name="Retângulo3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S+Gt0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AFQAAGw8AAHspAACKNQAAECAAACYAAAAIAAAA//////////8="/>
              </a:ext>
            </a:extLst>
          </p:cNvSpPr>
          <p:nvPr/>
        </p:nvSpPr>
        <p:spPr>
          <a:xfrm>
            <a:off x="3429000" y="2455545"/>
            <a:ext cx="3314065" cy="6247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1.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Visas can be obtained from any Cabo Verde diplomatic representation abroad or upon arrival at Cabo Verde airports. The cost of the visa is paid directly to the competent authorities: € </a:t>
            </a:r>
            <a:r>
              <a:rPr lang="en-GB" sz="1100" dirty="0" smtClean="0"/>
              <a:t>30.00</a:t>
            </a:r>
            <a:r>
              <a:rPr lang="en-GB" sz="1100" dirty="0"/>
              <a:t>. If necessary, the Organization may assist participants in the procedures for obtaining Visas</a:t>
            </a:r>
            <a:r>
              <a:rPr lang="pt-PT" sz="1100" dirty="0"/>
              <a:t>.</a:t>
            </a:r>
            <a:endParaRPr lang="en-US" sz="1100" dirty="0"/>
          </a:p>
          <a:p>
            <a:pPr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2.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US" sz="1100" dirty="0"/>
              <a:t>T</a:t>
            </a:r>
            <a:r>
              <a:rPr lang="en-GB" sz="1100" dirty="0"/>
              <a:t>he booking fee is not refundable and can be deducted from the participation cost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3.</a:t>
            </a:r>
            <a:r>
              <a:rPr lang="pt-PT" sz="1100" dirty="0"/>
              <a:t> </a:t>
            </a:r>
            <a:r>
              <a:rPr lang="en-US" sz="1100" dirty="0"/>
              <a:t>A properly registered participant (payment made), if faced with the inability to participate in the event, may transfer </a:t>
            </a:r>
            <a:r>
              <a:rPr lang="en-US" sz="1100" dirty="0" smtClean="0"/>
              <a:t>their registration </a:t>
            </a:r>
            <a:r>
              <a:rPr lang="en-US" sz="1100" dirty="0"/>
              <a:t>to a third party. To this end, the substitute participant shall be fully identified.</a:t>
            </a: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endParaRPr lang="pt-PT" sz="1100" b="1" dirty="0">
              <a:solidFill>
                <a:srgbClr val="92D050"/>
              </a:solidFill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4.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The Organization has negotiated with its partners to offer event participants the best rates for hotels, flights and restaurants in Cabo Verde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i="1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5. </a:t>
            </a:r>
            <a:r>
              <a:rPr lang="en-GB" sz="1100" dirty="0"/>
              <a:t>The price of this package corresponds to the participation of 1 </a:t>
            </a:r>
            <a:r>
              <a:rPr lang="en-GB" sz="1100" dirty="0" err="1"/>
              <a:t>Pax</a:t>
            </a:r>
            <a:r>
              <a:rPr lang="en-GB" sz="1100" dirty="0"/>
              <a:t>. For groups (minimum 10 </a:t>
            </a:r>
            <a:r>
              <a:rPr lang="en-GB" sz="1100" dirty="0" err="1"/>
              <a:t>Pax</a:t>
            </a:r>
            <a:r>
              <a:rPr lang="en-GB" sz="1100" dirty="0"/>
              <a:t>), official delegations or Government entities, the Organization should be contacted for specific treatment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i="1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6.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The accommodation referred to in this package is on the hotel list included in the General Information on the </a:t>
            </a:r>
            <a:r>
              <a:rPr lang="en-GB" sz="1100" dirty="0" smtClean="0"/>
              <a:t>Event</a:t>
            </a:r>
            <a:r>
              <a:rPr lang="en-US" sz="1100" dirty="0"/>
              <a:t> </a:t>
            </a:r>
            <a:r>
              <a:rPr lang="en-US" sz="1100" dirty="0" smtClean="0"/>
              <a:t>(http</a:t>
            </a:r>
            <a:r>
              <a:rPr lang="en-US" sz="1100" dirty="0"/>
              <a:t>://</a:t>
            </a:r>
            <a:r>
              <a:rPr lang="en-US" sz="1100" dirty="0" smtClean="0"/>
              <a:t>www.atlanticbusinessforum.com</a:t>
            </a:r>
            <a:r>
              <a:rPr lang="en-US" sz="1100" dirty="0"/>
              <a:t>/).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7.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The detailed programme can be found </a:t>
            </a:r>
            <a:r>
              <a:rPr lang="en-GB" sz="1100" dirty="0" smtClean="0"/>
              <a:t>at</a:t>
            </a:r>
            <a:endParaRPr lang="en-US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en-US" sz="1100" dirty="0"/>
              <a:t>http://</a:t>
            </a:r>
            <a:r>
              <a:rPr lang="en-US" sz="1100" dirty="0" smtClean="0"/>
              <a:t>www.atlanticbusinessforum.com</a:t>
            </a:r>
            <a:r>
              <a:rPr lang="en-US" sz="1100" dirty="0"/>
              <a:t>/</a:t>
            </a:r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 smtClean="0"/>
              <a:t>8</a:t>
            </a:r>
            <a:r>
              <a:rPr lang="pt-PT" sz="1100" b="1" dirty="0"/>
              <a:t>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This package is intended for international participants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 smtClean="0"/>
              <a:t>9</a:t>
            </a:r>
            <a:r>
              <a:rPr lang="pt-PT" sz="1100" b="1" dirty="0"/>
              <a:t>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Any changes requested will be reflected in the package price</a:t>
            </a:r>
            <a:r>
              <a:rPr lang="pt-PT" sz="1100" dirty="0" smtClean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 smtClean="0"/>
              <a:t>10.</a:t>
            </a:r>
            <a:r>
              <a:rPr lang="pt-PT" sz="1100" b="1" dirty="0" smtClean="0">
                <a:solidFill>
                  <a:srgbClr val="92D050"/>
                </a:solidFill>
              </a:rPr>
              <a:t> </a:t>
            </a:r>
            <a:r>
              <a:rPr lang="en-US" sz="1100" dirty="0"/>
              <a:t>In cases where the official air carrier does not serve the intended route, the Organization may assist in the organization of the respective trip.</a:t>
            </a:r>
          </a:p>
        </p:txBody>
      </p:sp>
      <p:grpSp>
        <p:nvGrpSpPr>
          <p:cNvPr id="64" name="Grupo 78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IMAAAAEAAAAAAAAAAAAAAAAAAAAAAAAAAfAAAAVAAAAAAAAAAAAAAAAAAAAAAAAAAAAAAAAAAAAAAAAAAAAAAAAAAAAAAAAAAAAAAAAAAAAAAAAAAAAAAAAAAAAAAAAAAAAAAAAAAAAAAAAAAAAAAAAAAAACEAAAAYAAAAFAAAACoBAACZJwAA4gIAALUoAAAQAAAAJgAAAAgAAAD/////AAAAAA=="/>
              </a:ext>
            </a:extLst>
          </p:cNvGrpSpPr>
          <p:nvPr/>
        </p:nvGrpSpPr>
        <p:grpSpPr>
          <a:xfrm>
            <a:off x="189230" y="6436995"/>
            <a:ext cx="279400" cy="180340"/>
            <a:chOff x="189230" y="6436995"/>
            <a:chExt cx="279400" cy="180340"/>
          </a:xfrm>
        </p:grpSpPr>
        <p:sp>
          <p:nvSpPr>
            <p:cNvPr id="66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qAQAALygAAOICAAAvKAAAAAAAACYAAAAIAAAA//////////8="/>
                </a:ext>
              </a:extLst>
            </p:cNvSpPr>
            <p:nvPr/>
          </p:nvSpPr>
          <p:spPr>
            <a:xfrm rot="5400000">
              <a:off x="328930" y="639254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5" name="Linha16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GAgAAmScAAMYCAAC1KAAAAAAAACYAAAAIAAAA//////////8="/>
                </a:ext>
              </a:extLst>
            </p:cNvSpPr>
            <p:nvPr/>
          </p:nvSpPr>
          <p:spPr>
            <a:xfrm>
              <a:off x="450850" y="6436995"/>
              <a:ext cx="0" cy="18034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67" name="Agrupar2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YBAABfJAAA7wIAAHolAAAQAAAAJgAAAAgAAAD/////AAAAAA=="/>
              </a:ext>
            </a:extLst>
          </p:cNvGrpSpPr>
          <p:nvPr/>
        </p:nvGrpSpPr>
        <p:grpSpPr>
          <a:xfrm>
            <a:off x="196850" y="5912485"/>
            <a:ext cx="280035" cy="179705"/>
            <a:chOff x="196850" y="5912485"/>
            <a:chExt cx="280035" cy="179705"/>
          </a:xfrm>
        </p:grpSpPr>
        <p:sp>
          <p:nvSpPr>
            <p:cNvPr id="69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2AQAA9SQAAO8CAAD1JAAAAAAAACYAAAAIAAAA//////////8="/>
                </a:ext>
              </a:extLst>
            </p:cNvSpPr>
            <p:nvPr/>
          </p:nvSpPr>
          <p:spPr>
            <a:xfrm rot="5400000">
              <a:off x="336550" y="5868035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8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MQE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XyQAANMCAAB6JQAAAAAAACYAAAAIAAAA//////////8="/>
                </a:ext>
              </a:extLst>
            </p:cNvSpPr>
            <p:nvPr/>
          </p:nvSpPr>
          <p:spPr>
            <a:xfrm>
              <a:off x="459105" y="5912485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70" name="Grupo 84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UBAACzHgAA7QIAAM4fAAAQAAAAJgAAAAgAAAD/////AAAAAA=="/>
              </a:ext>
            </a:extLst>
          </p:cNvGrpSpPr>
          <p:nvPr/>
        </p:nvGrpSpPr>
        <p:grpSpPr>
          <a:xfrm>
            <a:off x="196215" y="4990465"/>
            <a:ext cx="279400" cy="179705"/>
            <a:chOff x="196215" y="4990465"/>
            <a:chExt cx="279400" cy="179705"/>
          </a:xfrm>
        </p:grpSpPr>
        <p:sp>
          <p:nvSpPr>
            <p:cNvPr id="72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1AQAASR8AAO0CAABJHwAAAAAAACYAAAAIAAAA//////////8="/>
                </a:ext>
              </a:extLst>
            </p:cNvSpPr>
            <p:nvPr/>
          </p:nvSpPr>
          <p:spPr>
            <a:xfrm rot="5400000">
              <a:off x="335915" y="494601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1" name="Linha15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KrAaPY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RAgAAsx4AANECAADOHwAAAAAAACYAAAAIAAAA//////////8="/>
                </a:ext>
              </a:extLst>
            </p:cNvSpPr>
            <p:nvPr/>
          </p:nvSpPr>
          <p:spPr>
            <a:xfrm>
              <a:off x="457835" y="4990465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73" name="Agrupar1"/>
          <p:cNvGrpSpPr>
            <a:extLst>
              <a:ext uri="smNativeData">
                <pr:smNativeData xmlns:pr="smNativeData" xmlns:p14="http://schemas.microsoft.com/office/powerpoint/2010/main" xmlns="" val="SMDATA_7_r1yxXRMAAAAlAAAAAQAAAA8BAAAAkAAAAEgAAACQAAAASAAAAAAAAAAAAAAAAAAAABcAAAAUAAAAAAAAAAAAAAD/fwAA/38AAAAAAAAJAAAABAAAAAAAAGEMAAAAEAAAAAAAAAAAAAAAAAAAAAAAAAAfAAAAVAAAAAAAAAAAAAAAAAAAAAAAAAAAAAAAAAAAAAAAAAAAAAAAAAAAAAAAAAAAAAAAAAAAAAAAAAAAAAAAAAAAAAAAAAAAAAAAAAAAAAAAAAAAAAAAAAAAACEAAAAYAAAAFAAAADYBAADHJQAA7wIAAOImAAAQAAAAJgAAAAgAAAD/////AAAAAA=="/>
              </a:ext>
            </a:extLst>
          </p:cNvGrpSpPr>
          <p:nvPr/>
        </p:nvGrpSpPr>
        <p:grpSpPr>
          <a:xfrm>
            <a:off x="196850" y="6141085"/>
            <a:ext cx="280035" cy="179705"/>
            <a:chOff x="196850" y="6141085"/>
            <a:chExt cx="280035" cy="179705"/>
          </a:xfrm>
        </p:grpSpPr>
        <p:sp>
          <p:nvSpPr>
            <p:cNvPr id="75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2AQAAXSYAAO8CAABdJgAAAAAAACYAAAAIAAAA//////////8="/>
                </a:ext>
              </a:extLst>
            </p:cNvSpPr>
            <p:nvPr/>
          </p:nvSpPr>
          <p:spPr>
            <a:xfrm rot="5400000">
              <a:off x="336550" y="6096635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4" name="Conexão recta 23"/>
            <p:cNvSpPr>
              <a:extLst>
                <a:ext uri="smNativeData">
                  <pr:smNativeData xmlns:pr="smNativeData" xmlns:p14="http://schemas.microsoft.com/office/powerpoint/2010/main" xmlns="" val="SMDATA_13_r1y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xyUAANMCAADiJgAAAAAAACYAAAAIAAAA//////////8="/>
                </a:ext>
              </a:extLst>
            </p:cNvSpPr>
            <p:nvPr/>
          </p:nvSpPr>
          <p:spPr>
            <a:xfrm>
              <a:off x="459105" y="6141085"/>
              <a:ext cx="0" cy="17970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482</Words>
  <Application>Microsoft Office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lti</dc:creator>
  <cp:lastModifiedBy>Teresa</cp:lastModifiedBy>
  <cp:revision>15</cp:revision>
  <dcterms:created xsi:type="dcterms:W3CDTF">2015-07-20T08:54:07Z</dcterms:created>
  <dcterms:modified xsi:type="dcterms:W3CDTF">2020-12-14T10:25:42Z</dcterms:modified>
</cp:coreProperties>
</file>