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8" r:id="rId4"/>
    <p:sldId id="279" r:id="rId5"/>
    <p:sldId id="280" r:id="rId6"/>
    <p:sldId id="289" r:id="rId7"/>
    <p:sldId id="282" r:id="rId8"/>
    <p:sldId id="285" r:id="rId9"/>
    <p:sldId id="287" r:id="rId10"/>
    <p:sldId id="288" r:id="rId11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8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FF"/>
    <a:srgbClr val="23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5270" autoAdjust="0"/>
  </p:normalViewPr>
  <p:slideViewPr>
    <p:cSldViewPr snapToGrid="0">
      <p:cViewPr>
        <p:scale>
          <a:sx n="100" d="100"/>
          <a:sy n="100" d="100"/>
        </p:scale>
        <p:origin x="-58" y="1766"/>
      </p:cViewPr>
      <p:guideLst>
        <p:guide orient="horz" pos="2218"/>
        <p:guide pos="3882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  <a:t>18-01-2021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8311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GB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GB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10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pt-PT"/>
              <a:t>18-01-2021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pt-PT"/>
              <a:t>‹#›</a:t>
            </a:fld>
            <a:endParaRPr lang="pt-PT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pt-PT"/>
              <a:t>18-01-2021</a:t>
            </a:fld>
            <a:endParaRPr lang="pt-PT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pt-PT"/>
              <a:t>18-01-2021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pt-PT"/>
              <a:t>18-01-2021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pt-PT"/>
              <a:t>‹#›</a:t>
            </a:fld>
            <a:endParaRPr lang="pt-PT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pt-PT"/>
              <a:t>18-01-2021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pt-PT"/>
              <a:t>18-01-2021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pt-PT"/>
              <a:t>‹#›</a:t>
            </a:fld>
            <a:endParaRPr lang="pt-PT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pt-PT"/>
              <a:t>18-01-2021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pt-PT"/>
              <a:t>18-01-2021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pt-PT"/>
              <a:t>18-01-2021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pt-PT"/>
              <a:t>18-01-2021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pt-PT"/>
              <a:t>18-01-2021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pt-PT"/>
              <a:t>18-01-2021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pt-PT"/>
              <a:t>18-01-2021</a:t>
            </a:fld>
            <a:endParaRPr lang="pt-P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pt-PT"/>
              <a:t>18-01-2021</a:t>
            </a:fld>
            <a:endParaRPr lang="pt-P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pt-PT"/>
              <a:t>18-01-2021</a:t>
            </a:fld>
            <a:endParaRPr lang="pt-PT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pt-PT"/>
              <a:t>18-01-2021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pt-PT"/>
              <a:t>18-01-2021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pt-PT"/>
              <a:t>18-01-2021</a:t>
            </a:fld>
            <a:endParaRPr lang="pt-PT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pt-PT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pt-PT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anmcv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3475990"/>
            <a:ext cx="10058400" cy="3386455"/>
          </a:xfrm>
          <a:prstGeom prst="rect">
            <a:avLst/>
          </a:prstGeom>
        </p:spPr>
      </p:pic>
      <p:sp>
        <p:nvSpPr>
          <p:cNvPr id="4" name="Bisel 3"/>
          <p:cNvSpPr/>
          <p:nvPr/>
        </p:nvSpPr>
        <p:spPr>
          <a:xfrm>
            <a:off x="0" y="2410460"/>
            <a:ext cx="5981065" cy="4447540"/>
          </a:xfrm>
          <a:prstGeom prst="bevel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5" name="Anel 4"/>
          <p:cNvSpPr/>
          <p:nvPr/>
        </p:nvSpPr>
        <p:spPr>
          <a:xfrm>
            <a:off x="6086475" y="3037205"/>
            <a:ext cx="6108700" cy="373443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6" name="Imagem 5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2824480"/>
            <a:ext cx="4850130" cy="3478530"/>
          </a:xfrm>
          <a:prstGeom prst="rect">
            <a:avLst/>
          </a:prstGeom>
        </p:spPr>
      </p:pic>
      <p:sp>
        <p:nvSpPr>
          <p:cNvPr id="7" name="Triângulo Retângulo 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Retângulo Arredondado 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1" name="CaixaDeTexto 67"/>
          <p:cNvSpPr/>
          <p:nvPr/>
        </p:nvSpPr>
        <p:spPr>
          <a:xfrm>
            <a:off x="9226550" y="1699260"/>
            <a:ext cx="2548890" cy="1694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2159635"/>
            <a:ext cx="1024255" cy="849630"/>
          </a:xfrm>
          <a:prstGeom prst="rect">
            <a:avLst/>
          </a:prstGeom>
        </p:spPr>
      </p:pic>
      <p:sp>
        <p:nvSpPr>
          <p:cNvPr id="13" name="Caixa de Texto 12"/>
          <p:cNvSpPr txBox="1"/>
          <p:nvPr/>
        </p:nvSpPr>
        <p:spPr>
          <a:xfrm>
            <a:off x="1965960" y="64643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5" name="Anel 14"/>
          <p:cNvSpPr/>
          <p:nvPr/>
        </p:nvSpPr>
        <p:spPr>
          <a:xfrm>
            <a:off x="7157720" y="149987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22" name="Imagem 2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161290"/>
            <a:ext cx="3092450" cy="724535"/>
          </a:xfrm>
          <a:prstGeom prst="rect">
            <a:avLst/>
          </a:prstGeom>
        </p:spPr>
      </p:pic>
      <p:sp>
        <p:nvSpPr>
          <p:cNvPr id="23" name="Rectângulo 22"/>
          <p:cNvSpPr/>
          <p:nvPr/>
        </p:nvSpPr>
        <p:spPr>
          <a:xfrm>
            <a:off x="5981065" y="3449320"/>
            <a:ext cx="89535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4" name="Rectângulo 23"/>
          <p:cNvSpPr/>
          <p:nvPr/>
        </p:nvSpPr>
        <p:spPr>
          <a:xfrm>
            <a:off x="6742430" y="3465195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5" name="Rectângulo 24"/>
          <p:cNvSpPr/>
          <p:nvPr/>
        </p:nvSpPr>
        <p:spPr>
          <a:xfrm>
            <a:off x="11260455" y="3453130"/>
            <a:ext cx="93218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6" name="Rectângulo 25"/>
          <p:cNvSpPr/>
          <p:nvPr/>
        </p:nvSpPr>
        <p:spPr>
          <a:xfrm>
            <a:off x="10965180" y="3449320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7" name="Rectângulo 26"/>
          <p:cNvSpPr/>
          <p:nvPr/>
        </p:nvSpPr>
        <p:spPr>
          <a:xfrm>
            <a:off x="6751955" y="6162675"/>
            <a:ext cx="5172075" cy="7124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340" y="6127750"/>
            <a:ext cx="3359150" cy="737235"/>
          </a:xfrm>
          <a:prstGeom prst="rect">
            <a:avLst/>
          </a:prstGeom>
        </p:spPr>
      </p:pic>
      <p:sp>
        <p:nvSpPr>
          <p:cNvPr id="31" name="CaixaDeTexto 8"/>
          <p:cNvSpPr txBox="1"/>
          <p:nvPr/>
        </p:nvSpPr>
        <p:spPr>
          <a:xfrm>
            <a:off x="3712210" y="916305"/>
            <a:ext cx="415353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  <a:sym typeface="+mn-ea"/>
              </a:rPr>
              <a:t>CONFERÊNCIA</a:t>
            </a:r>
            <a:endParaRPr lang="pt-PT" sz="36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INTERNACIONAL</a:t>
            </a:r>
          </a:p>
          <a:p>
            <a:pPr algn="ctr"/>
            <a:endParaRPr lang="pt-PT" sz="32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  <p:sp>
        <p:nvSpPr>
          <p:cNvPr id="33" name="CaixaDeTexto 8"/>
          <p:cNvSpPr txBox="1"/>
          <p:nvPr/>
        </p:nvSpPr>
        <p:spPr>
          <a:xfrm>
            <a:off x="4556125" y="3016250"/>
            <a:ext cx="2354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PROGRAMA</a:t>
            </a:r>
            <a:endParaRPr lang="pt-PT" sz="24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25" name="Anel 24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6" name="Triângulo Retângulo 25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B0F0"/>
                </a:solidFill>
                <a:latin typeface="Arial Narrow" panose="020B0606020202030204" pitchFamily="34" charset="0"/>
              </a:rPr>
              <a:t>CONTACTOS</a:t>
            </a:r>
          </a:p>
        </p:txBody>
      </p:sp>
      <p:sp>
        <p:nvSpPr>
          <p:cNvPr id="33" name="CaixaDeTexto 53"/>
          <p:cNvSpPr txBox="1"/>
          <p:nvPr/>
        </p:nvSpPr>
        <p:spPr>
          <a:xfrm>
            <a:off x="9911080" y="4582795"/>
            <a:ext cx="209994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B0F0"/>
                </a:solidFill>
              </a:rPr>
              <a:t>BUSINESS FORUM</a:t>
            </a:r>
            <a:endParaRPr lang="en-US" sz="1600" b="1" i="1" dirty="0">
              <a:solidFill>
                <a:srgbClr val="00B0F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nfo@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</a:p>
        </p:txBody>
      </p:sp>
      <p:sp>
        <p:nvSpPr>
          <p:cNvPr id="15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bg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bg1"/>
                </a:solidFill>
              </a:rPr>
              <a:t>10</a:t>
            </a:fld>
            <a:endParaRPr lang="fr-FR" altLang="pt-PT" sz="1200" b="1" i="1" u="sng" dirty="0" smtClean="0">
              <a:solidFill>
                <a:schemeClr val="bg1"/>
              </a:solidFill>
            </a:endParaRPr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20" y="6120765"/>
            <a:ext cx="3359150" cy="737235"/>
          </a:xfrm>
          <a:prstGeom prst="rect">
            <a:avLst/>
          </a:prstGeom>
        </p:spPr>
      </p:pic>
      <p:sp>
        <p:nvSpPr>
          <p:cNvPr id="31" name="Caixa de Texto 30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32" name="Anel 31"/>
          <p:cNvSpPr/>
          <p:nvPr/>
        </p:nvSpPr>
        <p:spPr>
          <a:xfrm>
            <a:off x="7071360" y="1513205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4" name="Imagem 33" descr="fund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" y="5469890"/>
            <a:ext cx="3819525" cy="1285875"/>
          </a:xfrm>
          <a:prstGeom prst="rect">
            <a:avLst/>
          </a:prstGeom>
        </p:spPr>
      </p:pic>
      <p:sp>
        <p:nvSpPr>
          <p:cNvPr id="35" name="Anel 34"/>
          <p:cNvSpPr/>
          <p:nvPr/>
        </p:nvSpPr>
        <p:spPr>
          <a:xfrm>
            <a:off x="886460" y="5404485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-7620" y="5290820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7" name="Rectângulo 36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8" name="Rectângulo 37"/>
          <p:cNvSpPr/>
          <p:nvPr/>
        </p:nvSpPr>
        <p:spPr>
          <a:xfrm>
            <a:off x="886460" y="65468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9" name="Rectângulo 38"/>
          <p:cNvSpPr/>
          <p:nvPr/>
        </p:nvSpPr>
        <p:spPr>
          <a:xfrm>
            <a:off x="1052195" y="5419725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6" name="CaixaDeTexto 67"/>
          <p:cNvSpPr/>
          <p:nvPr/>
        </p:nvSpPr>
        <p:spPr>
          <a:xfrm>
            <a:off x="9226550" y="1191895"/>
            <a:ext cx="2548890" cy="2120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60" y="2040255"/>
            <a:ext cx="1299210" cy="107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11" name="Anel 10"/>
          <p:cNvSpPr/>
          <p:nvPr/>
        </p:nvSpPr>
        <p:spPr>
          <a:xfrm>
            <a:off x="0" y="985520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163685" y="835025"/>
            <a:ext cx="301625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DA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5922645" y="4317365"/>
            <a:ext cx="969010" cy="840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PLANO</a:t>
            </a:r>
          </a:p>
        </p:txBody>
      </p:sp>
      <p:sp>
        <p:nvSpPr>
          <p:cNvPr id="3" name="Right Arrow 6"/>
          <p:cNvSpPr/>
          <p:nvPr/>
        </p:nvSpPr>
        <p:spPr>
          <a:xfrm>
            <a:off x="6925310" y="4279265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7477760" y="3383280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Focado na protecção  Ambiental</a:t>
            </a:r>
            <a:endParaRPr lang="fr-FR" sz="12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7474585" y="4036060"/>
            <a:ext cx="1565275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Centrado na Inovação</a:t>
            </a:r>
            <a:endParaRPr lang="pt-PT" sz="12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7466965" y="4728210"/>
            <a:ext cx="1565910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Realista</a:t>
            </a:r>
            <a:endParaRPr lang="pt-PT" sz="12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4" name="Rectangle 23"/>
          <p:cNvSpPr/>
          <p:nvPr/>
        </p:nvSpPr>
        <p:spPr>
          <a:xfrm>
            <a:off x="7466965" y="5393055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Estratégico</a:t>
            </a:r>
            <a:endParaRPr lang="pt-PT" sz="12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9" name="Rectangle 8"/>
          <p:cNvSpPr/>
          <p:nvPr/>
        </p:nvSpPr>
        <p:spPr>
          <a:xfrm>
            <a:off x="9285605" y="4279265"/>
            <a:ext cx="1188085" cy="828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</a:t>
            </a:r>
            <a:r>
              <a:rPr lang="pt-PT" alt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ções</a:t>
            </a:r>
            <a:endParaRPr lang="en-GB" sz="1200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0" name="Right Arrow 24"/>
          <p:cNvSpPr/>
          <p:nvPr/>
        </p:nvSpPr>
        <p:spPr>
          <a:xfrm>
            <a:off x="9057640" y="4234815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1" name="Rectangle 25"/>
          <p:cNvSpPr/>
          <p:nvPr/>
        </p:nvSpPr>
        <p:spPr>
          <a:xfrm>
            <a:off x="10984230" y="4285615"/>
            <a:ext cx="1188085" cy="82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Result</a:t>
            </a:r>
            <a:r>
              <a:rPr lang="pt-PT" alt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ados</a:t>
            </a:r>
            <a:endParaRPr lang="en-GB" sz="1200" dirty="0" err="1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2" name="Right Arrow 26"/>
          <p:cNvSpPr/>
          <p:nvPr/>
        </p:nvSpPr>
        <p:spPr>
          <a:xfrm>
            <a:off x="10479405" y="4253865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9678035" y="5227955"/>
            <a:ext cx="255905" cy="1430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4" name="Right Arrow 30"/>
          <p:cNvSpPr/>
          <p:nvPr/>
        </p:nvSpPr>
        <p:spPr>
          <a:xfrm rot="16200000">
            <a:off x="5665470" y="5648960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5" name="Rectangle 11"/>
          <p:cNvSpPr/>
          <p:nvPr/>
        </p:nvSpPr>
        <p:spPr>
          <a:xfrm>
            <a:off x="6232525" y="6218555"/>
            <a:ext cx="3684905" cy="448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Reavaliação</a:t>
            </a:r>
            <a:endParaRPr lang="pt-PT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" y="6108700"/>
            <a:ext cx="3359150" cy="737235"/>
          </a:xfrm>
          <a:prstGeom prst="rect">
            <a:avLst/>
          </a:prstGeom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5" y="66040"/>
            <a:ext cx="3092450" cy="724535"/>
          </a:xfrm>
          <a:prstGeom prst="rect">
            <a:avLst/>
          </a:prstGeom>
        </p:spPr>
      </p:pic>
      <p:sp>
        <p:nvSpPr>
          <p:cNvPr id="6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0340" y="823595"/>
          <a:ext cx="6724650" cy="16033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36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0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62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1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  <a:endParaRPr lang="en-US" sz="1200" b="0" i="1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Preâmbulo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Resumo do programa </a:t>
                      </a:r>
                      <a:r>
                        <a:rPr 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do </a:t>
                      </a: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Fórum Empresarial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Programa da Conferência</a:t>
                      </a:r>
                      <a:r>
                        <a:rPr lang="en-US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–</a:t>
                      </a:r>
                      <a:r>
                        <a:rPr lang="en-US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Dia 1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Prazos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Programa da Conferência</a:t>
                      </a:r>
                      <a:r>
                        <a:rPr lang="en-US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–</a:t>
                      </a:r>
                      <a:r>
                        <a:rPr lang="en-US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Dia 2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Agenda dos Eventos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Programa</a:t>
                      </a: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da </a:t>
                      </a:r>
                      <a:r>
                        <a:rPr lang="en-US" sz="120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</a:t>
                      </a:r>
                      <a:r>
                        <a:rPr lang="en-US" sz="1200" i="1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 Dia 3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sym typeface="+mn-ea"/>
                        </a:rPr>
                        <a:t>Contactos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333625"/>
            <a:ext cx="3944620" cy="3176905"/>
          </a:xfrm>
          <a:prstGeom prst="rect">
            <a:avLst/>
          </a:prstGeom>
        </p:spPr>
      </p:pic>
      <p:sp>
        <p:nvSpPr>
          <p:cNvPr id="6" name="Anel 5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6120765"/>
            <a:ext cx="3359150" cy="73723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030" y="4412615"/>
            <a:ext cx="3819525" cy="1285875"/>
          </a:xfrm>
          <a:prstGeom prst="rect">
            <a:avLst/>
          </a:prstGeom>
        </p:spPr>
      </p:pic>
      <p:sp>
        <p:nvSpPr>
          <p:cNvPr id="15" name="Anel 14"/>
          <p:cNvSpPr/>
          <p:nvPr/>
        </p:nvSpPr>
        <p:spPr>
          <a:xfrm>
            <a:off x="8563610" y="4347210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7669530" y="4233545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Rectângulo 9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1" name="Rectângulo 10"/>
          <p:cNvSpPr/>
          <p:nvPr/>
        </p:nvSpPr>
        <p:spPr>
          <a:xfrm>
            <a:off x="8658860" y="54800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2" name="Rectângulo 11"/>
          <p:cNvSpPr/>
          <p:nvPr/>
        </p:nvSpPr>
        <p:spPr>
          <a:xfrm>
            <a:off x="8729345" y="4362450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1" name="Imagem 20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4" name="CaixaDeTexto 3"/>
          <p:cNvSpPr/>
          <p:nvPr/>
        </p:nvSpPr>
        <p:spPr>
          <a:xfrm>
            <a:off x="116205" y="156210"/>
            <a:ext cx="7488555" cy="2226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ts val="1200"/>
              </a:lnSpc>
              <a:defRPr lang="en-US"/>
            </a:pPr>
            <a:r>
              <a:rPr lang="pt-PT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PREÂMBULO</a:t>
            </a:r>
            <a:endParaRPr lang="pt-PT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algn="just">
              <a:lnSpc>
                <a:spcPts val="4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just">
              <a:defRPr lang="en-US"/>
            </a:pP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Cabo Verde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irá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acolher um evento internacional subordinado ao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tema «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APLICAÇÃO </a:t>
            </a:r>
            <a:r>
              <a:rPr lang="pt-PT" sz="12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PÓ DE BASALTO NA AGRICULTURA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– 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Suas vantagens enquanto Fertilizante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para a Agricultura».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 evento terá lugar nos dias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07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09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Junho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2021,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no Salão Nobre da Assembleia Nacional de Cabo Verde, cidade da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Praia.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 evento tem dois componentes: uma Conferência Internacional e um Fórum Empresarial.</a:t>
            </a:r>
            <a:endParaRPr lang="pt-PT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 Conferência Internacional, intitulada </a:t>
            </a:r>
            <a:r>
              <a:rPr lang="pt-PT" sz="12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BASALT CONFERENCE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,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está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centrada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na aplicação de pó de basalto na agricultura e u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ma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«Mesa Redonda  de Integração 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Debates»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,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com a duração de três dias,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07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09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Junho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2021.</a:t>
            </a:r>
            <a:endParaRPr lang="pt-PT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Paralelamente, terá lugar um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Fórum Empresarial, intitulado </a:t>
            </a:r>
            <a:r>
              <a:rPr lang="pt-PT" altLang="fr-FR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ATLANTIC BUSINESS FORUM,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com a duração de três dias,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09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11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Junho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2021, inclui uma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Ronda / Rodada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Negócios no dia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09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Junho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2021, focado em Oportunidades de Negócios e Parcerias Empresariais, envolvendo empresas africanas, em particular as da CEDEAO </a:t>
            </a:r>
            <a:r>
              <a:rPr lang="pt-PT" sz="12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empresas de outras origens, nomeadamente da Europa e do Brasil. Cada uma das componentes do evento tem uma programação específica.</a:t>
            </a:r>
            <a:endParaRPr lang="pt-PT" sz="1200" dirty="0" smtClean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785860" y="4397375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" name="CaixaDeTexto 22"/>
          <p:cNvSpPr txBox="1"/>
          <p:nvPr/>
        </p:nvSpPr>
        <p:spPr>
          <a:xfrm>
            <a:off x="9163685" y="791845"/>
            <a:ext cx="301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/>
            <a:r>
              <a:rPr lang="pt-PT" sz="2000" i="1" dirty="0" smtClean="0">
                <a:solidFill>
                  <a:srgbClr val="006666"/>
                </a:solidFill>
              </a:rPr>
              <a:t>DA </a:t>
            </a:r>
          </a:p>
          <a:p>
            <a:pPr algn="ctr"/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sp>
        <p:nvSpPr>
          <p:cNvPr id="3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4" name="Slide Number Placeholder 6"/>
          <p:cNvSpPr txBox="1"/>
          <p:nvPr/>
        </p:nvSpPr>
        <p:spPr bwMode="auto">
          <a:xfrm>
            <a:off x="6114446" y="658208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3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AutoShape 2" descr="https://mail.ovh.net/roundcube/?_task=mail&amp;_mbox=INBOX.31+DEZEMBRO+2020&amp;_uid=160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011930" y="59283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011295" y="2532380"/>
            <a:ext cx="8098155" cy="4227830"/>
            <a:chOff x="6663" y="4100"/>
            <a:chExt cx="12407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311" cy="5799"/>
              <a:chOff x="8759" y="4100"/>
              <a:chExt cx="10311" cy="5799"/>
            </a:xfrm>
          </p:grpSpPr>
          <p:sp>
            <p:nvSpPr>
              <p:cNvPr id="11" name="Rectângulo 10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2" name="Anel 11"/>
              <p:cNvSpPr/>
              <p:nvPr/>
            </p:nvSpPr>
            <p:spPr>
              <a:xfrm>
                <a:off x="10215" y="4100"/>
                <a:ext cx="8855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13" name="Rectângulo 1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5" name="Anel 14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7" name="Rectângulo 26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" name="CaixaDeTexto 22"/>
          <p:cNvSpPr txBox="1"/>
          <p:nvPr/>
        </p:nvSpPr>
        <p:spPr>
          <a:xfrm>
            <a:off x="9163685" y="791845"/>
            <a:ext cx="301625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DA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sp>
        <p:nvSpPr>
          <p:cNvPr id="6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22" name="TextBox 16"/>
          <p:cNvSpPr/>
          <p:nvPr/>
        </p:nvSpPr>
        <p:spPr>
          <a:xfrm>
            <a:off x="31750" y="523875"/>
            <a:ext cx="1210310" cy="61480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00000"/>
              </a:lnSpc>
              <a:defRPr lang="en-US"/>
            </a:pP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ACREDITA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ÇÂO</a:t>
            </a: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</a:t>
            </a:r>
            <a:endParaRPr lang="en-US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08:00 – 08:30 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15:45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16:15</a:t>
            </a: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20:00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22:30</a:t>
            </a:r>
          </a:p>
        </p:txBody>
      </p:sp>
      <p:sp>
        <p:nvSpPr>
          <p:cNvPr id="7" name="TextBox 26"/>
          <p:cNvSpPr/>
          <p:nvPr/>
        </p:nvSpPr>
        <p:spPr>
          <a:xfrm>
            <a:off x="1036320" y="526415"/>
            <a:ext cx="6133465" cy="61461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00000"/>
              </a:lnSpc>
              <a:defRPr lang="en-US"/>
            </a:pP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 partir das </a:t>
            </a: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7</a:t>
            </a: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:00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altLang="en-GB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Cerimónia de abertura</a:t>
            </a:r>
            <a:endParaRPr lang="en-GB" sz="1100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ê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ia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I: </a:t>
            </a:r>
            <a:r>
              <a:rPr lang="en-US" sz="1100" b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 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“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ESTADO ACTUAL NA INVESTIGAÇÃO DA UTILIZAÇÃO DE PÓ DE BASALTO E A CONSOLIDAÇÃO DA SUA APLICAÇÃO NA 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AGRICULTURA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”</a:t>
            </a: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Conferencista</a:t>
            </a: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Prof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. Eder Martins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 –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</a:rPr>
              <a:t>Investigador na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EMBRAPA - Empresa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Bra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sileira de Pesquisa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Agr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opecuária</a:t>
            </a: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Moderador: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Cabo Verde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</a:p>
          <a:p>
            <a:pPr>
              <a:lnSpc>
                <a:spcPct val="1000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ê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ia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II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en-US" sz="1100" b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“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DA INVESTIGAÇÃO À LEGISLAÇÃO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E 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REGULA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MENTAÇÃO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DA APLICAÇÃO DE PÓ DE BASALTO NA AGRICULTURA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o 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Bra</a:t>
            </a: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s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il </a:t>
            </a: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como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Case Study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”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Conferencista</a:t>
            </a: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Prof. Suzi Huff Theodoro – 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Professora e 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Investigadora na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Universi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dade de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Brasília</a:t>
            </a: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Modera</a:t>
            </a: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</a:t>
            </a: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or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Cabo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Verde </a:t>
            </a:r>
          </a:p>
          <a:p>
            <a:pPr>
              <a:lnSpc>
                <a:spcPct val="1000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00000"/>
              </a:lnSpc>
              <a:defRPr lang="en-US"/>
            </a:pP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</a:p>
          <a:p>
            <a:pPr>
              <a:lnSpc>
                <a:spcPct val="100000"/>
              </a:lnSpc>
              <a:defRPr lang="en-US"/>
            </a:pPr>
            <a:endParaRPr lang="en-US" sz="1100" b="1" i="1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Almoço</a:t>
            </a:r>
            <a:endParaRPr lang="en-US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ê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ia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III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“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RECONSTRUÇÃO DO SOLO E AMBIENTE COM ROCHAGEM PARA AUMENTO D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PRODUTIVIDADE E QUALIDADE DOS ALIMENTOS”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Conferencista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Bernardo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</a:rPr>
              <a:t>Knapik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–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na Universidade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Estadual do Paraná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 Bra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il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d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or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: Cabo Verde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GB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ê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ia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V: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“UTILIZAÇÃO DE PÓ DE BASALTO NA  AGRICULTURA – Case </a:t>
            </a:r>
            <a:r>
              <a:rPr lang="pt-PT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Studies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”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Conferencista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Em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é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rit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Peter van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</a:rPr>
              <a:t>Straaten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–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dade de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</a:rPr>
              <a:t>Guelph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– Canad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á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d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or: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Côte d’Ivoire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Recep</a:t>
            </a:r>
            <a:r>
              <a:rPr lang="pt-PT" altLang="en-GB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ção de boas-vindas</a:t>
            </a:r>
          </a:p>
        </p:txBody>
      </p:sp>
      <p:sp>
        <p:nvSpPr>
          <p:cNvPr id="8" name="TextBox 31"/>
          <p:cNvSpPr/>
          <p:nvPr/>
        </p:nvSpPr>
        <p:spPr>
          <a:xfrm>
            <a:off x="5080" y="274320"/>
            <a:ext cx="19627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</a:t>
            </a:r>
            <a:r>
              <a:rPr lang="pt-PT" alt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7</a:t>
            </a:r>
            <a:r>
              <a:rPr 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de </a:t>
            </a:r>
            <a:r>
              <a:rPr lang="pt-PT" altLang="en-US" sz="1400" b="1" i="1" dirty="0" err="1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Junho</a:t>
            </a:r>
            <a:r>
              <a:rPr 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14" name="TextBox 1"/>
          <p:cNvSpPr/>
          <p:nvPr/>
        </p:nvSpPr>
        <p:spPr>
          <a:xfrm>
            <a:off x="5080" y="8149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4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PROGRAM</a:t>
            </a:r>
            <a:r>
              <a:rPr lang="pt-PT" altLang="en-US" sz="14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A</a:t>
            </a:r>
          </a:p>
        </p:txBody>
      </p:sp>
      <p:sp>
        <p:nvSpPr>
          <p:cNvPr id="97" name="CaixaDeTexto 13"/>
          <p:cNvSpPr txBox="1"/>
          <p:nvPr/>
        </p:nvSpPr>
        <p:spPr>
          <a:xfrm>
            <a:off x="-5080" y="6650990"/>
            <a:ext cx="458470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Nota</a:t>
            </a:r>
            <a:r>
              <a:rPr lang="pt-PT" sz="800" i="1" dirty="0" smtClean="0">
                <a:solidFill>
                  <a:schemeClr val="bg1"/>
                </a:solidFill>
                <a:sym typeface="+mn-ea"/>
              </a:rPr>
              <a:t>: Alguns dos nomes mencionados ainda estão em processo de confirmação.</a:t>
            </a:r>
          </a:p>
        </p:txBody>
      </p:sp>
      <p:sp>
        <p:nvSpPr>
          <p:cNvPr id="4" name="Slide Number Placeholder 6"/>
          <p:cNvSpPr txBox="1"/>
          <p:nvPr/>
        </p:nvSpPr>
        <p:spPr bwMode="auto">
          <a:xfrm>
            <a:off x="5636926" y="658208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4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el 5"/>
          <p:cNvSpPr/>
          <p:nvPr/>
        </p:nvSpPr>
        <p:spPr>
          <a:xfrm>
            <a:off x="5324475" y="2603500"/>
            <a:ext cx="6842125" cy="368236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011930" y="53568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3" name="Imagem 12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15" name="Rectângulo 1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6" name="Anel 1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21" name="Rectângulo 20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26" name="Imagem 2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27" name="Anel 26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5" name="Rectângulo 34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6" name="Rectângulo 35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7" name="Rectângulo 36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2" name="Rectângulo 1"/>
          <p:cNvSpPr/>
          <p:nvPr/>
        </p:nvSpPr>
        <p:spPr>
          <a:xfrm>
            <a:off x="3993515" y="3024505"/>
            <a:ext cx="7781925" cy="5048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2" name="TextBox 16"/>
          <p:cNvSpPr/>
          <p:nvPr/>
        </p:nvSpPr>
        <p:spPr>
          <a:xfrm>
            <a:off x="-5080" y="346710"/>
            <a:ext cx="1188720" cy="6503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ACREDITA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ÇÂO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10:30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10:30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12:00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12:00- 13:30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13:30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15:15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15:30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15:30– 17:15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17:15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17:30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17:30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19:15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&gt; 19:15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10" name="TextBox 26"/>
          <p:cNvSpPr/>
          <p:nvPr/>
        </p:nvSpPr>
        <p:spPr>
          <a:xfrm>
            <a:off x="1026160" y="330200"/>
            <a:ext cx="6428105" cy="6501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partir d</a:t>
            </a: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as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7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00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Painel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b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pt-BR" sz="1100" b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ESTADO ACTUAL NA INVESTIGAÇÃO DA UTILIZAÇÃO DE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ROCHAS SILICÁTICAS 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NA CORRECÇÃO E ADUBAÇÃO DE SOLOS -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Estado de Arte em África»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Oradores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Universidade de Yaoundé – Camarões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Universidade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Poitiers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– França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Universidade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Stellenbosch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África do Sul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CILSS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Comité Permanente Inter-Estados de Luta contra a Seca no Sahel </a:t>
            </a: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Debate</a:t>
            </a: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 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OS DESAFIOS 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DESENVOLVIMENTO SUSTENTÁVEL: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A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necessidade 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da gestão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estratégica 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nutrientes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na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 err="1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agricultura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Oradores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 err="1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Ministério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da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Agricultur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 e Desenvolvimento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Rural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da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os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 Marfim</a:t>
            </a: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fr-F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ARAA  -  </a:t>
            </a:r>
            <a:r>
              <a:rPr lang="pt-PT" alt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Agência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Regional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para a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Agricultur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Alimentação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Direcção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da Agricultura e do Desenvolvimento Rural – Comissão da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CEDEAO</a:t>
            </a:r>
            <a:endParaRPr lang="pt-PT" sz="1100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Ministério da Agricultura da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Gâmbia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Fundo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Nacional de Desenvolvimento Agrícola (FNDA) - Benin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Debate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Almoço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Conferência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V: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OS DESAFIOS DA PRODUÇÃO E TRANSFORMAÇÃO DE PRODUTOS AGRÍCOLAS NA ÁFRICA OCIDENTAL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- U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ma oportunidade para a industrialização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» </a:t>
            </a: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 :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Direcção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Alimentação 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Nutrição Aplicada (DANA) - Benin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FAO –  Organização das Nações Unidas para Alimentação e Agricultura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Debate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VI: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«A FERTILIZAÇÃO DO SOLO COM PÓ DE ROCHA E PRODUÇÃO DE ALIMENTOS» 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Émérito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Othon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Henry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Leonardos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, d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dade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Bras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í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lia</a:t>
            </a:r>
            <a:endParaRPr sz="1100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Debate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BASALTOS: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POTENCIAL AGROMINERAL E OPORTUNIDADES DA CADEIA PRODUTIVA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endParaRPr lang="pt-PT" altLang="en-US" sz="11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Oradores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Magda Bergmann - Investigadora do Serviço Geológico do Brasil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Andrea Sander -  Investigadora do Serviço Geológico do Brasil</a:t>
            </a:r>
          </a:p>
          <a:p>
            <a:pPr>
              <a:lnSpc>
                <a:spcPts val="5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LIVRE</a:t>
            </a:r>
          </a:p>
        </p:txBody>
      </p:sp>
      <p:sp>
        <p:nvSpPr>
          <p:cNvPr id="11" name="TextBox 31"/>
          <p:cNvSpPr/>
          <p:nvPr/>
        </p:nvSpPr>
        <p:spPr>
          <a:xfrm>
            <a:off x="-8890" y="158750"/>
            <a:ext cx="178816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DIA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08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Junho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12" name="TextBox 1"/>
          <p:cNvSpPr/>
          <p:nvPr/>
        </p:nvSpPr>
        <p:spPr>
          <a:xfrm>
            <a:off x="10160" y="-3483"/>
            <a:ext cx="15201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</a:t>
            </a:r>
            <a:r>
              <a:rPr lang="pt-PT" alt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4" name="CaixaDeTexto 22"/>
          <p:cNvSpPr txBox="1"/>
          <p:nvPr/>
        </p:nvSpPr>
        <p:spPr>
          <a:xfrm>
            <a:off x="9163685" y="791845"/>
            <a:ext cx="301625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DA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sp>
        <p:nvSpPr>
          <p:cNvPr id="5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7" name="CaixaDeTexto 13"/>
          <p:cNvSpPr txBox="1"/>
          <p:nvPr/>
        </p:nvSpPr>
        <p:spPr>
          <a:xfrm>
            <a:off x="1785620" y="6670040"/>
            <a:ext cx="44856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Nota</a:t>
            </a:r>
            <a:r>
              <a:rPr lang="pt-PT" sz="800" i="1" dirty="0" smtClean="0">
                <a:solidFill>
                  <a:schemeClr val="bg1"/>
                </a:solidFill>
                <a:sym typeface="+mn-ea"/>
              </a:rPr>
              <a:t>: Alguns dos nomes mencionados ainda estão em processo de confirmação.</a:t>
            </a: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6047136" y="659224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5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5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6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3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3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4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5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6" name="TextBox 31"/>
          <p:cNvSpPr/>
          <p:nvPr/>
        </p:nvSpPr>
        <p:spPr>
          <a:xfrm>
            <a:off x="-37465" y="203751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DIA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Junho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37" name="TextBox 1"/>
          <p:cNvSpPr/>
          <p:nvPr/>
        </p:nvSpPr>
        <p:spPr>
          <a:xfrm>
            <a:off x="-37465" y="-1354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</a:t>
            </a:r>
            <a:r>
              <a:rPr lang="pt-PT" alt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" name="CaixaDeTexto 22"/>
          <p:cNvSpPr txBox="1"/>
          <p:nvPr/>
        </p:nvSpPr>
        <p:spPr>
          <a:xfrm>
            <a:off x="9163685" y="791845"/>
            <a:ext cx="301625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 DA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sp>
        <p:nvSpPr>
          <p:cNvPr id="7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9" name="CaixaDeTexto 13"/>
          <p:cNvSpPr txBox="1"/>
          <p:nvPr/>
        </p:nvSpPr>
        <p:spPr>
          <a:xfrm>
            <a:off x="966470" y="6650990"/>
            <a:ext cx="4584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Nota</a:t>
            </a:r>
            <a:r>
              <a:rPr lang="pt-PT" sz="800" i="1" dirty="0" smtClean="0">
                <a:solidFill>
                  <a:schemeClr val="bg1"/>
                </a:solidFill>
                <a:sym typeface="+mn-ea"/>
              </a:rPr>
              <a:t>: Alguns dos nomes mencionados ainda estão em processo de confirmação.</a:t>
            </a:r>
          </a:p>
        </p:txBody>
      </p:sp>
      <p:sp>
        <p:nvSpPr>
          <p:cNvPr id="10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6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5379" y="70485"/>
            <a:ext cx="5905501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1500"/>
              </a:lnSpc>
            </a:pPr>
            <a:r>
              <a:rPr lang="pt-PT" sz="1600" dirty="0">
                <a:solidFill>
                  <a:schemeClr val="tx2">
                    <a:lumMod val="50000"/>
                  </a:schemeClr>
                </a:solidFill>
              </a:rPr>
              <a:t>PROGRAMA DA MESA </a:t>
            </a: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</a:rPr>
              <a:t>REDONDA</a:t>
            </a:r>
          </a:p>
          <a:p>
            <a:pPr algn="ctr" fontAlgn="base">
              <a:lnSpc>
                <a:spcPts val="1500"/>
              </a:lnSpc>
            </a:pPr>
            <a:r>
              <a:rPr lang="pt-PT" sz="1200" dirty="0">
                <a:solidFill>
                  <a:schemeClr val="accent5">
                    <a:lumMod val="75000"/>
                  </a:schemeClr>
                </a:solidFill>
              </a:rPr>
              <a:t>PÓ DE BASALTO NA </a:t>
            </a:r>
            <a:r>
              <a:rPr lang="pt-PT" sz="1200" dirty="0" smtClean="0">
                <a:solidFill>
                  <a:schemeClr val="accent5">
                    <a:lumMod val="75000"/>
                  </a:schemeClr>
                </a:solidFill>
              </a:rPr>
              <a:t>AGRICULTURA</a:t>
            </a:r>
          </a:p>
          <a:p>
            <a:pPr algn="ctr" fontAlgn="base">
              <a:lnSpc>
                <a:spcPts val="1500"/>
              </a:lnSpc>
            </a:pPr>
            <a:r>
              <a:rPr lang="fr-FR" sz="1200" cap="all" dirty="0" smtClean="0">
                <a:solidFill>
                  <a:srgbClr val="00B0F0"/>
                </a:solidFill>
              </a:rPr>
              <a:t>Q</a:t>
            </a:r>
            <a:r>
              <a:rPr lang="pt-PT" sz="1200" dirty="0" smtClean="0">
                <a:solidFill>
                  <a:srgbClr val="00B0F0"/>
                </a:solidFill>
              </a:rPr>
              <a:t>UALIDADE DE ALIMENTOS </a:t>
            </a:r>
            <a:r>
              <a:rPr lang="pt-PT" sz="1200" dirty="0">
                <a:solidFill>
                  <a:srgbClr val="00B0F0"/>
                </a:solidFill>
              </a:rPr>
              <a:t>E PROTEÇÃO AMBIENTAL</a:t>
            </a:r>
            <a:endParaRPr lang="fr-FR" sz="1200" cap="all" dirty="0" smtClean="0">
              <a:solidFill>
                <a:srgbClr val="00B0F0"/>
              </a:solidFill>
            </a:endParaRPr>
          </a:p>
          <a:p>
            <a:pPr algn="ctr" fontAlgn="base">
              <a:lnSpc>
                <a:spcPts val="700"/>
              </a:lnSpc>
            </a:pPr>
            <a:r>
              <a:rPr lang="fr-FR" sz="1200" b="1" cap="all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1200" b="1" cap="al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PT" sz="12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solidFill>
                  <a:schemeClr val="bg1"/>
                </a:solidFill>
              </a:rPr>
              <a:t>MESA REDONDA DE INTEGRAÇÃO E </a:t>
            </a:r>
            <a:r>
              <a:rPr lang="pt-PT" sz="1200" i="1" dirty="0" smtClean="0">
                <a:solidFill>
                  <a:schemeClr val="bg1"/>
                </a:solidFill>
              </a:rPr>
              <a:t>DEBATES</a:t>
            </a:r>
            <a:r>
              <a:rPr lang="pt-BR" sz="12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fr-FR" sz="12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26"/>
          <p:cNvSpPr/>
          <p:nvPr/>
        </p:nvSpPr>
        <p:spPr>
          <a:xfrm>
            <a:off x="1098624" y="895439"/>
            <a:ext cx="6289675" cy="59442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Pesquisa, Legislação, Regulamentação e Tecnologia de «Rochagem»</a:t>
            </a:r>
          </a:p>
          <a:p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ANMCV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- Associação Nacional Municípios Caboverdianos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hlinkClick r:id="rId7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Intervenções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de especialistas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Suzi Huff Theodoro -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Professora e 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Investigadora da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Universi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dade de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Brasília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- Brasil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Em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é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rit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Peter van Straaten -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dade de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Guelph –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Canad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á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Prof. Eder Martins –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 na EMBRAPA Empresa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Bra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sileira de Pesquisa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Agr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opecuária - Brasil</a:t>
            </a: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II: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Fertilização de solos agrícolas - práticas e manejos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Câmara de Comércio,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Indústria,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Agricultura e Serviços de Sotavento –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CCIASS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(Cabo Verde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Intervenções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de especialistas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Direcção da Agricultura e do Desenvolvimento Rural – Comissão da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CEDEAO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ARAA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 </a:t>
            </a:r>
            <a:r>
              <a:rPr lang="pt-PT" alt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Agência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Regional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para 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Agricultur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Alimentação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Émérito Othon Henry Leonardos, d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dade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Bras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í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lia – Brasil</a:t>
            </a:r>
          </a:p>
          <a:p>
            <a:pPr>
              <a:lnSpc>
                <a:spcPts val="1200"/>
              </a:lnSpc>
              <a:defRPr lang="en-US"/>
            </a:pPr>
            <a:endParaRPr lang="fr-F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III: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 potencial do basalto como agromineral e suas especificidades </a:t>
            </a: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fr-FR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Laboratório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de </a:t>
            </a:r>
            <a:r>
              <a:rPr lang="fr-FR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Engenharia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Civil de 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Intervenções de especialistas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Magda Bergmann - Investigadora do Serviço Geológico do Brasil -  Brasil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Andrea Sander -  Investigadora do Serviço Geológico do Brasil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– Brasil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Em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é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rit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Peter van Straaten –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dade de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Guelph – Canad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á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fr-F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Almoço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IV: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Rentabilidade agrícola e controle de qualidade dos alimentos produzidos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Universidade de Cabo Verde</a:t>
            </a:r>
            <a:endParaRPr lang="pt-BR" sz="1100" b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Intervenções de especialistas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FAO –  Organização das Nações Unidas para Alimentação e Agricultura 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ENSA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-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Escola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Nacional Superior de Agronomia de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Yamoussoukro – Côte d’Ivoire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Bernardo Knapik –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na Universidade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Estadual do Paraná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 Bra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il</a:t>
            </a:r>
          </a:p>
          <a:p>
            <a:pPr>
              <a:lnSpc>
                <a:spcPts val="1200"/>
              </a:lnSpc>
              <a:defRPr lang="en-US"/>
            </a:pPr>
            <a:endParaRPr lang="fr-F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Jantar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Boas Vindas «OS SABORES D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 CEDEAO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43" name="TextBox 16"/>
          <p:cNvSpPr/>
          <p:nvPr/>
        </p:nvSpPr>
        <p:spPr>
          <a:xfrm>
            <a:off x="118819" y="901789"/>
            <a:ext cx="1210310" cy="59379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08:00 – 09:30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09:30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09:45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09:45 – 11:15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11:15 – 11:30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11:30 – 13:00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13:00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–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14:30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14:30 – 16:00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20:30  –  23:00</a:t>
            </a:r>
          </a:p>
        </p:txBody>
      </p:sp>
    </p:spTree>
    <p:extLst>
      <p:ext uri="{BB962C8B-B14F-4D97-AF65-F5344CB8AC3E}">
        <p14:creationId xmlns:p14="http://schemas.microsoft.com/office/powerpoint/2010/main" val="19538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62" name="Conexão Reta 161"/>
          <p:cNvCxnSpPr/>
          <p:nvPr/>
        </p:nvCxnSpPr>
        <p:spPr>
          <a:xfrm>
            <a:off x="8648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70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126" name="Linha2"/>
          <p:cNvSpPr/>
          <p:nvPr/>
        </p:nvSpPr>
        <p:spPr>
          <a:xfrm>
            <a:off x="2856865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39" name="Agrupar 38"/>
          <p:cNvGrpSpPr/>
          <p:nvPr/>
        </p:nvGrpSpPr>
        <p:grpSpPr>
          <a:xfrm>
            <a:off x="2605405" y="2346325"/>
            <a:ext cx="1153160" cy="1165860"/>
            <a:chOff x="3447" y="3520"/>
            <a:chExt cx="1816" cy="1836"/>
          </a:xfrm>
        </p:grpSpPr>
        <p:sp>
          <p:nvSpPr>
            <p:cNvPr id="50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5176520" y="2356485"/>
            <a:ext cx="1153160" cy="1165860"/>
            <a:chOff x="8101" y="3527"/>
            <a:chExt cx="1816" cy="1836"/>
          </a:xfrm>
        </p:grpSpPr>
        <p:sp>
          <p:nvSpPr>
            <p:cNvPr id="128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29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</a:p>
          </p:txBody>
        </p:sp>
      </p:grpSp>
      <p:sp>
        <p:nvSpPr>
          <p:cNvPr id="131" name="Rectangle: Rounded Corners 125"/>
          <p:cNvSpPr/>
          <p:nvPr/>
        </p:nvSpPr>
        <p:spPr>
          <a:xfrm>
            <a:off x="4959350" y="8991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pt-PT" sz="12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Níger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Serra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Leoa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8" name="Rectangle: Rounded Corners 137"/>
          <p:cNvSpPr/>
          <p:nvPr/>
        </p:nvSpPr>
        <p:spPr>
          <a:xfrm>
            <a:off x="158115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9" name="TextBox 138"/>
          <p:cNvSpPr/>
          <p:nvPr/>
        </p:nvSpPr>
        <p:spPr>
          <a:xfrm>
            <a:off x="155765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</a:p>
        </p:txBody>
      </p:sp>
      <p:grpSp>
        <p:nvGrpSpPr>
          <p:cNvPr id="38" name="Agrupar 37"/>
          <p:cNvGrpSpPr/>
          <p:nvPr/>
        </p:nvGrpSpPr>
        <p:grpSpPr>
          <a:xfrm>
            <a:off x="2609215" y="3863340"/>
            <a:ext cx="1153160" cy="1165860"/>
            <a:chOff x="3453" y="5909"/>
            <a:chExt cx="1816" cy="1836"/>
          </a:xfrm>
        </p:grpSpPr>
        <p:sp>
          <p:nvSpPr>
            <p:cNvPr id="63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TextBox 167"/>
            <p:cNvSpPr/>
            <p:nvPr/>
          </p:nvSpPr>
          <p:spPr>
            <a:xfrm>
              <a:off x="3671" y="7261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</a:p>
          </p:txBody>
        </p:sp>
      </p:grpSp>
      <p:sp>
        <p:nvSpPr>
          <p:cNvPr id="65" name="Forma automática5"/>
          <p:cNvSpPr/>
          <p:nvPr/>
        </p:nvSpPr>
        <p:spPr>
          <a:xfrm>
            <a:off x="1578610" y="403479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66" name="TextBox 206"/>
          <p:cNvSpPr/>
          <p:nvPr/>
        </p:nvSpPr>
        <p:spPr>
          <a:xfrm>
            <a:off x="1555115" y="428053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sp>
        <p:nvSpPr>
          <p:cNvPr id="67" name="CaixaDeTexto 118"/>
          <p:cNvSpPr/>
          <p:nvPr/>
        </p:nvSpPr>
        <p:spPr>
          <a:xfrm>
            <a:off x="413512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PROGRAMA</a:t>
            </a:r>
          </a:p>
        </p:txBody>
      </p:sp>
      <p:sp>
        <p:nvSpPr>
          <p:cNvPr id="69" name="Forma automática3"/>
          <p:cNvSpPr/>
          <p:nvPr/>
        </p:nvSpPr>
        <p:spPr>
          <a:xfrm>
            <a:off x="8452485" y="340995"/>
            <a:ext cx="3644265" cy="14122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WORKSHOP ECONÓMICO </a:t>
            </a:r>
            <a:r>
              <a:rPr altLang="en-US" sz="14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E FINANCEIRA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 </a:t>
            </a: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1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Painel </a:t>
            </a:r>
            <a:r>
              <a:rPr lang="pt-PT" sz="11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II</a:t>
            </a:r>
            <a:endParaRPr lang="pt-PT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altLang="fr-FR" sz="1100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«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FINANCIAMENTO DO SECTOR PRIVADO NA CEDEAO</a:t>
            </a:r>
            <a:r>
              <a:rPr altLang="fr-FR" sz="1100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»</a:t>
            </a:r>
            <a:endParaRPr lang="pt-PT" sz="11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1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1" name="Forma automática4"/>
          <p:cNvSpPr/>
          <p:nvPr/>
        </p:nvSpPr>
        <p:spPr>
          <a:xfrm>
            <a:off x="4131945" y="22517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2" name="Retângulo10"/>
          <p:cNvSpPr/>
          <p:nvPr/>
        </p:nvSpPr>
        <p:spPr>
          <a:xfrm>
            <a:off x="4117975" y="24980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2" name="Linha7"/>
          <p:cNvSpPr/>
          <p:nvPr/>
        </p:nvSpPr>
        <p:spPr>
          <a:xfrm rot="16200000">
            <a:off x="2770505" y="375221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grpSp>
        <p:nvGrpSpPr>
          <p:cNvPr id="48" name="Agrupar 47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178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en-US" sz="12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79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84" name="Rectangle: Rounded Corners 205"/>
          <p:cNvSpPr/>
          <p:nvPr/>
        </p:nvSpPr>
        <p:spPr>
          <a:xfrm>
            <a:off x="4182110" y="37592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Tempo livre</a:t>
            </a: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5" name="Retângulo6"/>
          <p:cNvSpPr/>
          <p:nvPr/>
        </p:nvSpPr>
        <p:spPr>
          <a:xfrm>
            <a:off x="4144010" y="40252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WORKSHOP ECONÓMICO </a:t>
            </a:r>
            <a:r>
              <a:rPr altLang="en-US" sz="14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E FINANCEIRA</a:t>
            </a: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b="1" dirty="0">
                <a:solidFill>
                  <a:schemeClr val="bg1"/>
                </a:solidFill>
                <a:sym typeface="+mn-ea"/>
              </a:rPr>
              <a:t>Pa</a:t>
            </a:r>
            <a:r>
              <a:rPr altLang="it-IT" b="1" dirty="0">
                <a:solidFill>
                  <a:schemeClr val="bg1"/>
                </a:solidFill>
                <a:sym typeface="+mn-ea"/>
              </a:rPr>
              <a:t>i</a:t>
            </a:r>
            <a:r>
              <a:rPr lang="it-IT" b="1" dirty="0">
                <a:solidFill>
                  <a:schemeClr val="bg1"/>
                </a:solidFill>
                <a:sym typeface="+mn-ea"/>
              </a:rPr>
              <a:t>nel I</a:t>
            </a:r>
            <a:r>
              <a:rPr altLang="it-IT" b="1" dirty="0" smtClean="0">
                <a:solidFill>
                  <a:schemeClr val="bg1"/>
                </a:solidFill>
                <a:sym typeface="+mn-ea"/>
              </a:rPr>
              <a:t>II</a:t>
            </a:r>
            <a:r>
              <a:rPr lang="it-IT" b="1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it-IT" dirty="0">
                <a:solidFill>
                  <a:schemeClr val="bg1"/>
                </a:solidFill>
                <a:sym typeface="+mn-ea"/>
              </a:rPr>
              <a:t>- 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«</a:t>
            </a:r>
            <a:r>
              <a:rPr i="1" dirty="0" smtClean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DESENVOLVIMENTO DA ECONOMIA DIGITAL EM ÁFRICA</a:t>
            </a:r>
            <a:r>
              <a:rPr lang="it-IT" b="1" i="1" dirty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: </a:t>
            </a:r>
            <a:r>
              <a:rPr altLang="it-IT" i="1" dirty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A importância das Start-Ups na Inovação de Mercado</a:t>
            </a:r>
            <a:r>
              <a:rPr i="1" dirty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s</a:t>
            </a:r>
            <a:r>
              <a:rPr altLang="it-IT" i="1" dirty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 e Empreendedorismo Jovem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»</a:t>
            </a:r>
            <a:endParaRPr lang="fr-FR" dirty="0">
              <a:solidFill>
                <a:schemeClr val="bg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4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II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DOS EUA</a:t>
            </a:r>
            <a:r>
              <a:rPr lang="pt-PT" altLang="en-US" sz="1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4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III </a:t>
            </a:r>
            <a:endParaRPr lang="pt-PT" altLang="en-US" sz="12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UNIÃO EUROPEIA</a:t>
            </a:r>
            <a:r>
              <a:rPr lang="pt-PT" altLang="en-US" sz="1000" b="1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5" name="Rectangle: Rounded Corners 198"/>
          <p:cNvSpPr/>
          <p:nvPr/>
        </p:nvSpPr>
        <p:spPr>
          <a:xfrm>
            <a:off x="4081780" y="53308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Conferência 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</a:t>
            </a:r>
            <a:r>
              <a:rPr sz="10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en-US" sz="1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05" name="Rectangle: Rounded Corners 209"/>
          <p:cNvSpPr/>
          <p:nvPr/>
        </p:nvSpPr>
        <p:spPr>
          <a:xfrm>
            <a:off x="8505190" y="6084570"/>
            <a:ext cx="16478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2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Sess</a:t>
            </a:r>
            <a:r>
              <a:rPr lang="pt-PT" altLang="fr-FR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ão</a:t>
            </a:r>
            <a:r>
              <a:rPr lang="fr-FR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altLang="fr-FR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encerramento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b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6" name="TextBox 210"/>
          <p:cNvSpPr/>
          <p:nvPr/>
        </p:nvSpPr>
        <p:spPr>
          <a:xfrm>
            <a:off x="8569325" y="657860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207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4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JANTAR DE GALA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8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pic>
        <p:nvPicPr>
          <p:cNvPr id="4" name="Imagem 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7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0" name="Caixa de Texto 9"/>
          <p:cNvSpPr txBox="1"/>
          <p:nvPr/>
        </p:nvSpPr>
        <p:spPr>
          <a:xfrm>
            <a:off x="8630285" y="852805"/>
            <a:ext cx="34620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Oradores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Banco de Investimento e de Desenvolvimento da CEDEAO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undo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African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Garanti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 de Coopera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ção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Econ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ómica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frican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Desenvolvimento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BAD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oci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edade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inanc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eira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nternational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SFI</a:t>
            </a:r>
          </a:p>
        </p:txBody>
      </p:sp>
      <p:sp>
        <p:nvSpPr>
          <p:cNvPr id="215" name="Caixa de Texto 214"/>
          <p:cNvSpPr txBox="1"/>
          <p:nvPr/>
        </p:nvSpPr>
        <p:spPr>
          <a:xfrm>
            <a:off x="8505190" y="3876040"/>
            <a:ext cx="3462020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Oradores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Commissão da 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ANPROTEC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lang="pt-PT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Brasil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ência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Français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D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esenvolvimento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5" name="Caixa de Texto 14"/>
          <p:cNvSpPr txBox="1"/>
          <p:nvPr/>
        </p:nvSpPr>
        <p:spPr>
          <a:xfrm>
            <a:off x="4185920" y="59944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CEDEAO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97" name="Caixa de Texto 196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Moderador: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3" name="Linha7"/>
          <p:cNvSpPr/>
          <p:nvPr/>
        </p:nvSpPr>
        <p:spPr>
          <a:xfrm rot="16200000">
            <a:off x="2785745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24" name="Linha7"/>
          <p:cNvSpPr/>
          <p:nvPr/>
        </p:nvSpPr>
        <p:spPr>
          <a:xfrm rot="16200000">
            <a:off x="2765425" y="506285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6" name="Linha7"/>
          <p:cNvSpPr/>
          <p:nvPr/>
        </p:nvSpPr>
        <p:spPr>
          <a:xfrm>
            <a:off x="2076450" y="5201285"/>
            <a:ext cx="1090295" cy="571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7" name="Linha7"/>
          <p:cNvSpPr/>
          <p:nvPr/>
        </p:nvSpPr>
        <p:spPr>
          <a:xfrm flipV="1">
            <a:off x="2077085" y="3660775"/>
            <a:ext cx="1101090" cy="1397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8" name="Straight Connector 144"/>
          <p:cNvSpPr/>
          <p:nvPr/>
        </p:nvSpPr>
        <p:spPr>
          <a:xfrm flipH="1">
            <a:off x="2082165" y="3484880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9" name="Straight Connector 144"/>
          <p:cNvSpPr/>
          <p:nvPr/>
        </p:nvSpPr>
        <p:spPr>
          <a:xfrm flipH="1">
            <a:off x="2077085" y="4578218"/>
            <a:ext cx="5080" cy="633358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0" name="Linha7"/>
          <p:cNvSpPr/>
          <p:nvPr/>
        </p:nvSpPr>
        <p:spPr>
          <a:xfrm rot="16200000">
            <a:off x="5342890" y="24358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31" name="Linha7"/>
          <p:cNvSpPr/>
          <p:nvPr/>
        </p:nvSpPr>
        <p:spPr>
          <a:xfrm rot="16200000">
            <a:off x="5347970" y="34836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32" name="Linha7"/>
          <p:cNvSpPr/>
          <p:nvPr/>
        </p:nvSpPr>
        <p:spPr>
          <a:xfrm rot="16200000">
            <a:off x="5353050" y="49009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4" name="Straight Connector 144"/>
          <p:cNvSpPr/>
          <p:nvPr/>
        </p:nvSpPr>
        <p:spPr>
          <a:xfrm flipH="1">
            <a:off x="4648835" y="28251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6" name="Straight Connector 144"/>
          <p:cNvSpPr/>
          <p:nvPr/>
        </p:nvSpPr>
        <p:spPr>
          <a:xfrm>
            <a:off x="4676775" y="43249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42" name="Oval 41"/>
          <p:cNvSpPr/>
          <p:nvPr/>
        </p:nvSpPr>
        <p:spPr>
          <a:xfrm>
            <a:off x="3123565" y="361569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62" name="Oval 61"/>
          <p:cNvSpPr/>
          <p:nvPr/>
        </p:nvSpPr>
        <p:spPr>
          <a:xfrm>
            <a:off x="3109595" y="515937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96" name="Oval 95"/>
          <p:cNvSpPr/>
          <p:nvPr/>
        </p:nvSpPr>
        <p:spPr>
          <a:xfrm>
            <a:off x="5693410" y="35966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99" name="Oval 98"/>
          <p:cNvSpPr/>
          <p:nvPr/>
        </p:nvSpPr>
        <p:spPr>
          <a:xfrm>
            <a:off x="5695950" y="50628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139" name="Conexão Reta 138"/>
          <p:cNvCxnSpPr/>
          <p:nvPr/>
        </p:nvCxnSpPr>
        <p:spPr>
          <a:xfrm>
            <a:off x="4636770" y="36474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/>
          <p:nvPr/>
        </p:nvCxnSpPr>
        <p:spPr>
          <a:xfrm>
            <a:off x="4671695" y="51231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4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grpSp>
        <p:nvGrpSpPr>
          <p:cNvPr id="47" name="Agrupar 46"/>
          <p:cNvGrpSpPr/>
          <p:nvPr/>
        </p:nvGrpSpPr>
        <p:grpSpPr>
          <a:xfrm>
            <a:off x="7251065" y="1816100"/>
            <a:ext cx="1325880" cy="1231900"/>
            <a:chOff x="11299" y="3259"/>
            <a:chExt cx="1904" cy="1836"/>
          </a:xfrm>
        </p:grpSpPr>
        <p:sp>
          <p:nvSpPr>
            <p:cNvPr id="156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Conferência 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7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158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9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53" name="Agrupar 52"/>
          <p:cNvGrpSpPr/>
          <p:nvPr/>
        </p:nvGrpSpPr>
        <p:grpSpPr>
          <a:xfrm>
            <a:off x="7250430" y="5019040"/>
            <a:ext cx="1325880" cy="1285240"/>
            <a:chOff x="11204" y="8642"/>
            <a:chExt cx="1913" cy="1875"/>
          </a:xfrm>
        </p:grpSpPr>
        <p:sp>
          <p:nvSpPr>
            <p:cNvPr id="160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Conferência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</a:p>
          </p:txBody>
        </p:sp>
        <p:sp>
          <p:nvSpPr>
            <p:cNvPr id="161" name="TextBox 176"/>
            <p:cNvSpPr/>
            <p:nvPr/>
          </p:nvSpPr>
          <p:spPr>
            <a:xfrm>
              <a:off x="11504" y="986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02" name="Rectangle: Rounded Corners 137"/>
          <p:cNvSpPr/>
          <p:nvPr/>
        </p:nvSpPr>
        <p:spPr>
          <a:xfrm>
            <a:off x="31750" y="1240155"/>
            <a:ext cx="2132330" cy="25273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Acreditação - </a:t>
            </a:r>
            <a:r>
              <a:rPr lang="pt-PT" sz="12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  <a:sym typeface="+mn-ea"/>
              </a:rPr>
              <a:t>08:00 – 08:15</a:t>
            </a:r>
            <a:endParaRPr lang="pt-PT" sz="12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3" name="Rectangle: Rounded Corners 137"/>
          <p:cNvSpPr/>
          <p:nvPr/>
        </p:nvSpPr>
        <p:spPr>
          <a:xfrm>
            <a:off x="2540" y="6112509"/>
            <a:ext cx="2259330" cy="64071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100"/>
              </a:lnSpc>
              <a:defRPr lang="en-US">
                <a:solidFill>
                  <a:srgbClr val="0099CC"/>
                </a:solidFill>
              </a:defRPr>
            </a:pPr>
            <a:r>
              <a:rPr lang="pt-PT" sz="1200" b="1" i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Painel </a:t>
            </a: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I: </a:t>
            </a:r>
          </a:p>
          <a:p>
            <a:pPr algn="ctr" fontAlgn="auto">
              <a:lnSpc>
                <a:spcPts val="1100"/>
              </a:lnSpc>
              <a:defRPr lang="en-US">
                <a:solidFill>
                  <a:srgbClr val="0099CC"/>
                </a:solidFill>
              </a:defRPr>
            </a:pPr>
            <a:r>
              <a:rPr lang="pt-PT" sz="10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0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0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 Potencial e Oportunidade de Cooperação Técnica e Empresarial</a:t>
            </a:r>
            <a:r>
              <a:rPr lang="pt-PT" sz="10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»</a:t>
            </a:r>
          </a:p>
        </p:txBody>
      </p:sp>
      <p:sp>
        <p:nvSpPr>
          <p:cNvPr id="16" name="TextBox 138"/>
          <p:cNvSpPr/>
          <p:nvPr/>
        </p:nvSpPr>
        <p:spPr>
          <a:xfrm>
            <a:off x="76200" y="6131560"/>
            <a:ext cx="191643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17:00 </a:t>
            </a:r>
            <a:r>
              <a:rPr lang="pt-PT" sz="1200" b="1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– </a:t>
            </a:r>
            <a:r>
              <a:rPr lang="pt-PT" sz="1200" b="1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19:15</a:t>
            </a:r>
            <a:endParaRPr lang="pt-PT" sz="1200" b="1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9" name="Cortar Retângulo de Canto Simples 18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1º DIA - </a:t>
            </a:r>
            <a:r>
              <a:rPr lang="pt-PT" altLang="en-US" sz="1200" b="1">
                <a:solidFill>
                  <a:srgbClr val="FFFF00"/>
                </a:solidFill>
              </a:rPr>
              <a:t>9 JUNHO</a:t>
            </a:r>
          </a:p>
        </p:txBody>
      </p:sp>
      <p:sp>
        <p:nvSpPr>
          <p:cNvPr id="20" name="Cortar Retângulo de Canto Simples 19"/>
          <p:cNvSpPr/>
          <p:nvPr/>
        </p:nvSpPr>
        <p:spPr>
          <a:xfrm>
            <a:off x="3446780" y="605155"/>
            <a:ext cx="183007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  <a:sym typeface="+mn-ea"/>
              </a:rPr>
              <a:t>2º DIA -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10 JUNHO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5172710" y="3853180"/>
            <a:ext cx="1153160" cy="1169670"/>
            <a:chOff x="3453" y="5909"/>
            <a:chExt cx="1816" cy="1842"/>
          </a:xfrm>
        </p:grpSpPr>
        <p:sp>
          <p:nvSpPr>
            <p:cNvPr id="22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solidFill>
                    <a:schemeClr val="tx1"/>
                  </a:solidFill>
                  <a:latin typeface="Arial Narrow" panose="020B0606020202030204" pitchFamily="34" charset="0"/>
                  <a:sym typeface="+mn-ea"/>
                </a:rPr>
                <a:t>Oportunidade</a:t>
              </a:r>
              <a:r>
                <a:rPr sz="1000" dirty="0">
                  <a:solidFill>
                    <a:schemeClr val="tx1"/>
                  </a:solidFill>
                  <a:latin typeface="Arial Narrow" panose="020B0606020202030204" pitchFamily="34" charset="0"/>
                  <a:sym typeface="+mn-ea"/>
                </a:rPr>
                <a:t> de </a:t>
              </a:r>
              <a:r>
                <a:rPr lang="pt-PT" altLang="en-US" sz="1000" dirty="0" err="1">
                  <a:solidFill>
                    <a:schemeClr val="tx1"/>
                  </a:solidFill>
                  <a:latin typeface="Arial Narrow" panose="020B0606020202030204" pitchFamily="34" charset="0"/>
                  <a:sym typeface="+mn-ea"/>
                </a:rPr>
                <a:t>mercados</a:t>
              </a:r>
              <a:endParaRPr lang="pt-PT" altLang="en-US" sz="10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altLang="en-US" sz="10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</p:txBody>
        </p:sp>
        <p:sp>
          <p:nvSpPr>
            <p:cNvPr id="33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</a:p>
          </p:txBody>
        </p:sp>
      </p:grpSp>
      <p:sp>
        <p:nvSpPr>
          <p:cNvPr id="68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75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78" name="Cortar Retângulo de Canto Simples 77"/>
          <p:cNvSpPr/>
          <p:nvPr/>
        </p:nvSpPr>
        <p:spPr>
          <a:xfrm>
            <a:off x="9522460" y="92075"/>
            <a:ext cx="1918335" cy="25400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  <a:sym typeface="+mn-ea"/>
              </a:rPr>
              <a:t>3º DIA -</a:t>
            </a:r>
            <a:r>
              <a:rPr lang="pt-PT" altLang="en-US" sz="1200" b="1">
                <a:solidFill>
                  <a:schemeClr val="tx1"/>
                </a:solidFill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11 JUNHO</a:t>
            </a:r>
          </a:p>
        </p:txBody>
      </p:sp>
      <p:grpSp>
        <p:nvGrpSpPr>
          <p:cNvPr id="84" name="Agrupar 83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60" name="Oval 5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8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87" name="Agrupar 86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90" name="Oval 8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92" name="Agrupar 91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93" name="Oval 9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3" name="Triângulo Isósceles 2"/>
          <p:cNvSpPr/>
          <p:nvPr/>
        </p:nvSpPr>
        <p:spPr>
          <a:xfrm rot="5400000">
            <a:off x="8311515" y="86169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7" name="Triângulo Isósceles 36"/>
          <p:cNvSpPr/>
          <p:nvPr/>
        </p:nvSpPr>
        <p:spPr>
          <a:xfrm rot="5400000">
            <a:off x="8308975" y="232727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3" name="Triângulo Isósceles 42"/>
          <p:cNvSpPr/>
          <p:nvPr/>
        </p:nvSpPr>
        <p:spPr>
          <a:xfrm rot="5400000">
            <a:off x="8306435" y="404114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4" name="Triângulo Isósceles 43"/>
          <p:cNvSpPr/>
          <p:nvPr/>
        </p:nvSpPr>
        <p:spPr>
          <a:xfrm rot="5400000">
            <a:off x="8314690" y="557149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6" name="Rectangle: Rounded Corners 137"/>
          <p:cNvSpPr/>
          <p:nvPr/>
        </p:nvSpPr>
        <p:spPr>
          <a:xfrm>
            <a:off x="190500" y="1515745"/>
            <a:ext cx="1374775" cy="42227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" name="Rectangle: Rounded Corners 137"/>
          <p:cNvSpPr/>
          <p:nvPr/>
        </p:nvSpPr>
        <p:spPr>
          <a:xfrm>
            <a:off x="184150" y="1986280"/>
            <a:ext cx="1382395" cy="43624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5" name="Rectangle: Rounded Corners 137"/>
          <p:cNvSpPr/>
          <p:nvPr/>
        </p:nvSpPr>
        <p:spPr>
          <a:xfrm>
            <a:off x="189230" y="2477135"/>
            <a:ext cx="1376045" cy="45339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35" name="Rectangle: Rounded Corners 137"/>
          <p:cNvSpPr/>
          <p:nvPr/>
        </p:nvSpPr>
        <p:spPr>
          <a:xfrm>
            <a:off x="191770" y="2969895"/>
            <a:ext cx="1373505" cy="44005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5" name="Rectangle: Rounded Corners 137"/>
          <p:cNvSpPr/>
          <p:nvPr/>
        </p:nvSpPr>
        <p:spPr>
          <a:xfrm>
            <a:off x="187960" y="3440430"/>
            <a:ext cx="1378585" cy="4394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64" name="TextBox 138"/>
          <p:cNvSpPr/>
          <p:nvPr/>
        </p:nvSpPr>
        <p:spPr>
          <a:xfrm>
            <a:off x="161925" y="2657475"/>
            <a:ext cx="14033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10:45 – 12:30</a:t>
            </a:r>
          </a:p>
        </p:txBody>
      </p:sp>
      <p:sp>
        <p:nvSpPr>
          <p:cNvPr id="167" name="TextBox 138"/>
          <p:cNvSpPr/>
          <p:nvPr/>
        </p:nvSpPr>
        <p:spPr>
          <a:xfrm>
            <a:off x="161925" y="3168015"/>
            <a:ext cx="14135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– 14:00</a:t>
            </a:r>
          </a:p>
        </p:txBody>
      </p:sp>
      <p:sp>
        <p:nvSpPr>
          <p:cNvPr id="171" name="TextBox 138"/>
          <p:cNvSpPr/>
          <p:nvPr/>
        </p:nvSpPr>
        <p:spPr>
          <a:xfrm>
            <a:off x="126365" y="3640455"/>
            <a:ext cx="14389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 – 15:30</a:t>
            </a:r>
          </a:p>
        </p:txBody>
      </p:sp>
      <p:sp>
        <p:nvSpPr>
          <p:cNvPr id="183" name="TextBox 138"/>
          <p:cNvSpPr/>
          <p:nvPr/>
        </p:nvSpPr>
        <p:spPr>
          <a:xfrm>
            <a:off x="143510" y="1704975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08:15 – 10:15</a:t>
            </a:r>
          </a:p>
        </p:txBody>
      </p:sp>
      <p:sp>
        <p:nvSpPr>
          <p:cNvPr id="188" name="TextBox 138"/>
          <p:cNvSpPr/>
          <p:nvPr/>
        </p:nvSpPr>
        <p:spPr>
          <a:xfrm>
            <a:off x="144145" y="2176780"/>
            <a:ext cx="142176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10:15 – 10:45</a:t>
            </a:r>
          </a:p>
        </p:txBody>
      </p:sp>
      <p:sp>
        <p:nvSpPr>
          <p:cNvPr id="56" name="Cortar Retângulo de Canto Simples 55"/>
          <p:cNvSpPr/>
          <p:nvPr/>
        </p:nvSpPr>
        <p:spPr>
          <a:xfrm>
            <a:off x="-10160" y="5929630"/>
            <a:ext cx="2272665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FFFFFF"/>
                </a:solidFill>
                <a:latin typeface="Arial Narrow" panose="020B0606020202030204" pitchFamily="34" charset="0"/>
                <a:sym typeface="+mn-ea"/>
              </a:rPr>
              <a:t>WORKSHOP ECONÓMICO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89" name="Rectangle: Rounded Corners 117"/>
          <p:cNvSpPr/>
          <p:nvPr/>
        </p:nvSpPr>
        <p:spPr>
          <a:xfrm>
            <a:off x="2262505" y="5499100"/>
            <a:ext cx="1797050" cy="107696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Guiné-Conacri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Libéria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0" name="Cortar Retângulo de Canto Simples 69"/>
          <p:cNvSpPr/>
          <p:nvPr/>
        </p:nvSpPr>
        <p:spPr>
          <a:xfrm>
            <a:off x="19685" y="988695"/>
            <a:ext cx="171450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</a:t>
            </a:r>
            <a:r>
              <a:rPr lang="pt-PT" alt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S</a:t>
            </a: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 ROUND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52" name="Rectangle: Rounded Corners 111"/>
          <p:cNvSpPr/>
          <p:nvPr/>
        </p:nvSpPr>
        <p:spPr>
          <a:xfrm>
            <a:off x="2283460" y="89947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â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Costa do Marfim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40" name="Agrupar 39"/>
          <p:cNvGrpSpPr/>
          <p:nvPr/>
        </p:nvGrpSpPr>
        <p:grpSpPr>
          <a:xfrm>
            <a:off x="66576" y="4188374"/>
            <a:ext cx="1625213" cy="1528118"/>
            <a:chOff x="-64" y="4644"/>
            <a:chExt cx="2556" cy="2057"/>
          </a:xfrm>
          <a:solidFill>
            <a:srgbClr val="C7F3F3"/>
          </a:solidFill>
        </p:grpSpPr>
        <p:sp>
          <p:nvSpPr>
            <p:cNvPr id="153" name="Oval 38"/>
            <p:cNvSpPr/>
            <p:nvPr/>
          </p:nvSpPr>
          <p:spPr>
            <a:xfrm>
              <a:off x="-64" y="4644"/>
              <a:ext cx="2556" cy="2057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 de Junho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Sessão</a:t>
              </a:r>
              <a:r>
                <a:rPr sz="1100" dirty="0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Abertura </a:t>
              </a:r>
              <a:r>
                <a:rPr lang="pt-PT" altLang="en-US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do Fórum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Empresarial</a:t>
              </a:r>
            </a:p>
          </p:txBody>
        </p:sp>
        <p:sp>
          <p:nvSpPr>
            <p:cNvPr id="85" name="TextBox 101"/>
            <p:cNvSpPr/>
            <p:nvPr/>
          </p:nvSpPr>
          <p:spPr>
            <a:xfrm>
              <a:off x="357" y="6145"/>
              <a:ext cx="169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200" b="1" dirty="0">
                  <a:solidFill>
                    <a:srgbClr val="008CBA"/>
                  </a:solidFill>
                  <a:latin typeface="Arial Narrow" panose="020B0606020202030204" pitchFamily="34" charset="0"/>
                </a:rPr>
                <a:t>0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</a:t>
              </a:r>
              <a:r>
                <a:rPr lang="en-US" sz="12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– </a:t>
              </a:r>
              <a:r>
                <a:rPr lang="pt-PT" alt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</a:rPr>
                <a:t>15</a:t>
              </a:r>
              <a:endParaRPr lang="en-US" sz="1200" b="1" dirty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7" name="CaixaDeTexto 13"/>
          <p:cNvSpPr txBox="1"/>
          <p:nvPr/>
        </p:nvSpPr>
        <p:spPr>
          <a:xfrm>
            <a:off x="2230120" y="6650990"/>
            <a:ext cx="4505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Nota</a:t>
            </a:r>
            <a:r>
              <a:rPr lang="pt-PT" sz="800" i="1" dirty="0" smtClean="0">
                <a:solidFill>
                  <a:schemeClr val="bg1"/>
                </a:solidFill>
                <a:sym typeface="+mn-ea"/>
              </a:rPr>
              <a:t>: Alguns dos nomes mencionados ainda estão em processo de confirmação.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riângulo Retângulo 81"/>
          <p:cNvSpPr/>
          <p:nvPr/>
        </p:nvSpPr>
        <p:spPr>
          <a:xfrm>
            <a:off x="-4445" y="239395"/>
            <a:ext cx="12228830" cy="6618605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83" name="Imagem 82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sp>
        <p:nvSpPr>
          <p:cNvPr id="148" name="CaixaDeTexto 118"/>
          <p:cNvSpPr/>
          <p:nvPr/>
        </p:nvSpPr>
        <p:spPr>
          <a:xfrm>
            <a:off x="4277824" y="146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dirty="0" smtClean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PRAZOS PARA A MANIFESTAÇÃO DE INTERESSE E INSCRIÇÕES</a:t>
            </a:r>
            <a:endParaRPr lang="fr-FR" i="1" dirty="0" smtClean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155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8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pic>
        <p:nvPicPr>
          <p:cNvPr id="41" name="Imagem 4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515" y="6161405"/>
            <a:ext cx="3107055" cy="681990"/>
          </a:xfrm>
          <a:prstGeom prst="rect">
            <a:avLst/>
          </a:prstGeom>
        </p:spPr>
      </p:pic>
      <p:cxnSp>
        <p:nvCxnSpPr>
          <p:cNvPr id="76" name="Straight Connector 192"/>
          <p:cNvCxnSpPr/>
          <p:nvPr/>
        </p:nvCxnSpPr>
        <p:spPr>
          <a:xfrm>
            <a:off x="9350295" y="4809234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49"/>
          <p:cNvCxnSpPr/>
          <p:nvPr/>
        </p:nvCxnSpPr>
        <p:spPr>
          <a:xfrm>
            <a:off x="6201236" y="2051568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48"/>
          <p:cNvCxnSpPr/>
          <p:nvPr/>
        </p:nvCxnSpPr>
        <p:spPr>
          <a:xfrm>
            <a:off x="925446" y="2906161"/>
            <a:ext cx="2899882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55571" y="2315733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Agosto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Rectangle: Rounded Corners 103"/>
          <p:cNvSpPr/>
          <p:nvPr/>
        </p:nvSpPr>
        <p:spPr>
          <a:xfrm>
            <a:off x="12967" y="5123755"/>
            <a:ext cx="2056531" cy="11515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bg1"/>
                </a:solidFill>
              </a:rPr>
              <a:t>Abertura de inscrições </a:t>
            </a:r>
            <a:r>
              <a:rPr lang="pt-PT" sz="1200" dirty="0" smtClean="0">
                <a:solidFill>
                  <a:schemeClr val="bg1"/>
                </a:solidFill>
              </a:rPr>
              <a:t>para manifestação</a:t>
            </a:r>
          </a:p>
          <a:p>
            <a:pPr algn="ctr"/>
            <a:r>
              <a:rPr lang="pt-PT" sz="1200" dirty="0" smtClean="0">
                <a:solidFill>
                  <a:schemeClr val="bg1"/>
                </a:solidFill>
              </a:rPr>
              <a:t>de interesse e participação no Fórum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1" name="Rectangle: Rounded Corners 111"/>
          <p:cNvSpPr/>
          <p:nvPr/>
        </p:nvSpPr>
        <p:spPr>
          <a:xfrm>
            <a:off x="5124006" y="845198"/>
            <a:ext cx="2173915" cy="10844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</a:rPr>
              <a:t>Prazo limite de inscrição para participar na </a:t>
            </a:r>
            <a:r>
              <a:rPr lang="pt-PT" sz="1200" dirty="0" smtClean="0">
                <a:solidFill>
                  <a:schemeClr val="bg1"/>
                </a:solidFill>
              </a:rPr>
              <a:t>rodada / ronda de negócios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2" name="Isosceles Triangle 145"/>
          <p:cNvSpPr/>
          <p:nvPr/>
        </p:nvSpPr>
        <p:spPr>
          <a:xfrm flipV="1">
            <a:off x="6103247" y="1951844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Straight Connector 150"/>
          <p:cNvCxnSpPr/>
          <p:nvPr/>
        </p:nvCxnSpPr>
        <p:spPr>
          <a:xfrm>
            <a:off x="3671788" y="2903232"/>
            <a:ext cx="3859743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58"/>
          <p:cNvCxnSpPr/>
          <p:nvPr/>
        </p:nvCxnSpPr>
        <p:spPr>
          <a:xfrm>
            <a:off x="726302" y="348573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59"/>
          <p:cNvCxnSpPr/>
          <p:nvPr/>
        </p:nvCxnSpPr>
        <p:spPr>
          <a:xfrm>
            <a:off x="713207" y="474501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60"/>
          <p:cNvCxnSpPr/>
          <p:nvPr/>
        </p:nvCxnSpPr>
        <p:spPr>
          <a:xfrm>
            <a:off x="1057241" y="474086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161"/>
          <p:cNvSpPr/>
          <p:nvPr/>
        </p:nvSpPr>
        <p:spPr>
          <a:xfrm>
            <a:off x="951358" y="4881356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Oval 87"/>
          <p:cNvSpPr/>
          <p:nvPr/>
        </p:nvSpPr>
        <p:spPr>
          <a:xfrm>
            <a:off x="5585551" y="2319749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Abril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9" name="Straight Connector 192"/>
          <p:cNvCxnSpPr/>
          <p:nvPr/>
        </p:nvCxnSpPr>
        <p:spPr>
          <a:xfrm>
            <a:off x="7501298" y="482005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193"/>
          <p:cNvSpPr/>
          <p:nvPr/>
        </p:nvSpPr>
        <p:spPr>
          <a:xfrm>
            <a:off x="7404901" y="560514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ctangle: Rounded Corners 198"/>
          <p:cNvSpPr/>
          <p:nvPr/>
        </p:nvSpPr>
        <p:spPr>
          <a:xfrm>
            <a:off x="6512269" y="584277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RONDA / RODADA </a:t>
            </a:r>
          </a:p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</a:p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NEGÓCIOS</a:t>
            </a:r>
          </a:p>
        </p:txBody>
      </p:sp>
      <p:cxnSp>
        <p:nvCxnSpPr>
          <p:cNvPr id="92" name="Straight Connector 211"/>
          <p:cNvCxnSpPr/>
          <p:nvPr/>
        </p:nvCxnSpPr>
        <p:spPr>
          <a:xfrm>
            <a:off x="7520940" y="3349625"/>
            <a:ext cx="3653155" cy="3365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6919768" y="364678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Junho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Straight Connector 144"/>
          <p:cNvCxnSpPr/>
          <p:nvPr/>
        </p:nvCxnSpPr>
        <p:spPr>
          <a:xfrm>
            <a:off x="7533170" y="2898703"/>
            <a:ext cx="0" cy="4822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44"/>
          <p:cNvCxnSpPr/>
          <p:nvPr/>
        </p:nvCxnSpPr>
        <p:spPr>
          <a:xfrm>
            <a:off x="7534400" y="3351604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49"/>
          <p:cNvCxnSpPr/>
          <p:nvPr/>
        </p:nvCxnSpPr>
        <p:spPr>
          <a:xfrm>
            <a:off x="3296111" y="2061093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111"/>
          <p:cNvSpPr/>
          <p:nvPr/>
        </p:nvSpPr>
        <p:spPr>
          <a:xfrm>
            <a:off x="2204580" y="821581"/>
            <a:ext cx="2161434" cy="11126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</a:rPr>
              <a:t>Prazo limite de inscrição para participar </a:t>
            </a:r>
            <a:r>
              <a:rPr lang="pt-PT" sz="1200" dirty="0" smtClean="0">
                <a:solidFill>
                  <a:schemeClr val="bg1"/>
                </a:solidFill>
              </a:rPr>
              <a:t>no Fórum Empresarial e </a:t>
            </a:r>
            <a:r>
              <a:rPr lang="pt-PT" sz="1200" dirty="0">
                <a:solidFill>
                  <a:schemeClr val="bg1"/>
                </a:solidFill>
              </a:rPr>
              <a:t>nos encontros institucionais</a:t>
            </a:r>
          </a:p>
        </p:txBody>
      </p:sp>
      <p:sp>
        <p:nvSpPr>
          <p:cNvPr id="98" name="Isosceles Triangle 145"/>
          <p:cNvSpPr/>
          <p:nvPr/>
        </p:nvSpPr>
        <p:spPr>
          <a:xfrm flipV="1">
            <a:off x="3209139" y="1961369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9" name="Oval 98"/>
          <p:cNvSpPr/>
          <p:nvPr/>
        </p:nvSpPr>
        <p:spPr>
          <a:xfrm>
            <a:off x="2680426" y="2329274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Janeiro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0" name="Straight Connector 212"/>
          <p:cNvCxnSpPr/>
          <p:nvPr/>
        </p:nvCxnSpPr>
        <p:spPr>
          <a:xfrm>
            <a:off x="11181921" y="2579257"/>
            <a:ext cx="0" cy="151354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0485755" y="3782060"/>
            <a:ext cx="1416050" cy="1378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Junho</a:t>
            </a:r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Evento Social</a:t>
            </a:r>
          </a:p>
          <a:p>
            <a:pPr algn="ctr"/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20:30 </a:t>
            </a:r>
            <a:r>
              <a:rPr lang="pt-PT" sz="1050" dirty="0">
                <a:solidFill>
                  <a:srgbClr val="FFFF00"/>
                </a:solidFill>
                <a:latin typeface="Arial Narrow" panose="020B0606020202030204" pitchFamily="34" charset="0"/>
              </a:rPr>
              <a:t>– </a:t>
            </a:r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23:00</a:t>
            </a:r>
            <a:endParaRPr lang="pt-PT" sz="105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474960" y="1343025"/>
            <a:ext cx="1435100" cy="13220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Junho</a:t>
            </a:r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Visitas Guiadas</a:t>
            </a:r>
          </a:p>
          <a:p>
            <a:pPr algn="ctr"/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17:00 </a:t>
            </a:r>
            <a:r>
              <a:rPr lang="pt-PT" sz="1050" dirty="0">
                <a:solidFill>
                  <a:srgbClr val="FFFF00"/>
                </a:solidFill>
                <a:latin typeface="Arial Narrow" panose="020B0606020202030204" pitchFamily="34" charset="0"/>
              </a:rPr>
              <a:t>– </a:t>
            </a:r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19:00</a:t>
            </a:r>
            <a:endParaRPr lang="pt-PT" sz="105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8746731" y="3644948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 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Juho</a:t>
            </a:r>
            <a:endParaRPr lang="pt-PT" sz="12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angle: Rounded Corners 198"/>
          <p:cNvSpPr/>
          <p:nvPr/>
        </p:nvSpPr>
        <p:spPr>
          <a:xfrm>
            <a:off x="8418601" y="5279079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FORUM EMPRESARIAL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Isosceles Triangle 193"/>
          <p:cNvSpPr/>
          <p:nvPr/>
        </p:nvSpPr>
        <p:spPr>
          <a:xfrm>
            <a:off x="9249150" y="5052464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9" name="Straight Connector 149"/>
          <p:cNvCxnSpPr/>
          <p:nvPr/>
        </p:nvCxnSpPr>
        <p:spPr>
          <a:xfrm>
            <a:off x="9339205" y="337175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11" name="CaixaDeTexto 2"/>
          <p:cNvSpPr txBox="1"/>
          <p:nvPr/>
        </p:nvSpPr>
        <p:spPr>
          <a:xfrm>
            <a:off x="4426842" y="222539"/>
            <a:ext cx="311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sym typeface="+mn-ea"/>
              </a:rPr>
              <a:t>AGENDA DOS EVENTOS</a:t>
            </a:r>
            <a:endParaRPr lang="pt-PT" altLang="en-US" b="1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26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0" y="197485"/>
            <a:ext cx="3107055" cy="68199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97198"/>
              </p:ext>
            </p:extLst>
          </p:nvPr>
        </p:nvGraphicFramePr>
        <p:xfrm>
          <a:off x="8255" y="879928"/>
          <a:ext cx="12193270" cy="5957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9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92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76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530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639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84175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64216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4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CONFERÊNCIA INTERNACIONAL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4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CONFERÊNCIA INTERNACIONAL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FORUM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347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0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07 - 09 DE JUNHO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07 - 09 DE JUNHO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09 - 11 DE JUNHO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756">
                <a:tc rowSpan="2"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</a:t>
                      </a:r>
                      <a:r>
                        <a:rPr lang="pt-PT" altLang="fr-FR" sz="1100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PLICAÇÃO DE PÓ DE BASALTO NA AGRICULTURA E FIBRA DE BASALTO NA INDÚSTRIA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</a:t>
                      </a:r>
                      <a:r>
                        <a:rPr lang="pt-PT" alt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ESAFIOS E OPORTUNIDADES EM PESQUISAS CIENTÍFICA</a:t>
                      </a:r>
                      <a:r>
                        <a:rPr 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, </a:t>
                      </a:r>
                      <a:r>
                        <a:rPr lang="pt-PT" alt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TECNOLOGIA E INOVAÇÃO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0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b="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NO </a:t>
                      </a: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520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15</a:t>
                      </a:r>
                      <a:endParaRPr lang="pt-PT" altLang="en-US" sz="1100" b="0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043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noProof="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de Junho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  de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Junho</a:t>
                      </a:r>
                      <a:r>
                        <a:rPr lang="pt-PT"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12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0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ALMOÇO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648">
                <a:tc gridSpan="5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ACREDITAÇÃO:</a:t>
                      </a: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2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7:00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2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14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0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234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Cerimónia de Abertura</a:t>
                      </a:r>
                      <a:endParaRPr lang="pt-PT" sz="1200" b="1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Mesa Redonda de Integração e Debates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15</a:t>
                      </a: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000"/>
                        </a:lnSpc>
                        <a:defRPr lang="en-US">
                          <a:solidFill>
                            <a:srgbClr val="0099CC"/>
                          </a:solidFill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 </a:t>
                      </a: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I:</a:t>
                      </a:r>
                      <a:r>
                        <a:rPr lang="pt-PT" sz="1100" b="1" dirty="0" smtClean="0">
                          <a:solidFill>
                            <a:srgbClr val="416D12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 smtClean="0">
                          <a:solidFill>
                            <a:srgbClr val="416D12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«</a:t>
                      </a: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BRASIL</a:t>
                      </a:r>
                      <a:r>
                        <a:rPr lang="pt-PT" sz="1100" dirty="0" smtClean="0">
                          <a:solidFill>
                            <a:srgbClr val="416D12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 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O Potencial e Oportunidade de Cooperação Técnica e Empresarial</a:t>
                      </a:r>
                      <a:r>
                        <a:rPr lang="pt-PT" sz="1100" dirty="0" smtClean="0">
                          <a:solidFill>
                            <a:srgbClr val="416D12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648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 I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Introdução ao Meeting </a:t>
                      </a:r>
                      <a:endParaRPr lang="pt-PT" sz="1100" b="0" i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10 DE JUNHO 2021</a:t>
                      </a:r>
                      <a:endParaRPr lang="pt-PT" altLang="x-none" sz="12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961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altLang="en-GB" sz="1100" b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100" b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 7: 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362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Debates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Cerimónia de Abertura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</a:t>
                      </a:r>
                      <a:r>
                        <a:rPr lang="pt-PT" alt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o </a:t>
                      </a:r>
                      <a:r>
                        <a:rPr lang="pt-PT" alt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FÓRUM</a:t>
                      </a:r>
                      <a:endParaRPr lang="pt-PT" altLang="fr-FR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588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200" b="1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 Break </a:t>
                      </a:r>
                      <a:endParaRPr lang="pt-PT" sz="11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Apresentação de Oportunidades na </a:t>
                      </a:r>
                      <a:r>
                        <a:rPr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337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III: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altLang="en-GB" sz="1100" b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Debates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Apresentação de Oportunidades na </a:t>
                      </a:r>
                      <a:r>
                        <a:rPr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6648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IV: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 </a:t>
                      </a:r>
                      <a:endParaRPr lang="pt-PT" sz="11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100" b="1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1588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Apresentação de Oportunidades na </a:t>
                      </a:r>
                      <a:r>
                        <a:rPr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6648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Recepção de boas vindas</a:t>
                      </a:r>
                      <a:endParaRPr lang="pt-PT" sz="1200" i="1" dirty="0" err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200" b="1" i="1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1588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Debates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lang="pt-PT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ACESSO AO MERCADO PREFERENCIAL DA </a:t>
                      </a:r>
                      <a:r>
                        <a:rPr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pt-PT" sz="10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6648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08 de </a:t>
                      </a:r>
                      <a:r>
                        <a:rPr lang="pt-PT" sz="1200" b="1" i="1" noProof="0" dirty="0" err="1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Junho </a:t>
                      </a:r>
                      <a:r>
                        <a:rPr lang="pt-PT" sz="1200" b="1" noProof="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noProof="0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Tempo livre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0995">
                <a:tc gridSpan="5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2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7:00</a:t>
                      </a:r>
                      <a:endParaRPr lang="pt-PT" sz="12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11 DE </a:t>
                      </a:r>
                      <a:r>
                        <a:rPr lang="pt-PT" altLang="x-none" sz="1200" b="1" i="1" dirty="0" err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JUNHO </a:t>
                      </a: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2021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664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Sessão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de </a:t>
                      </a:r>
                      <a:r>
                        <a:rPr sz="12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Encerramento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da </a:t>
                      </a:r>
                      <a:r>
                        <a:rPr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endParaRPr lang="pt-PT" sz="1200" b="1" i="1" baseline="0" dirty="0" err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ACREDITAÇÃO: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0961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FINANCIAMENTO DO SECTOR PRIVADO NA CEDEAO</a:t>
                      </a:r>
                      <a:endParaRPr lang="fr-FR" sz="9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2216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i="1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Jantar</a:t>
                      </a:r>
                      <a:r>
                        <a:rPr sz="12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 de Boas </a:t>
                      </a:r>
                      <a:r>
                        <a:rPr sz="1200" i="1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Vindas</a:t>
                      </a:r>
                      <a:r>
                        <a:rPr sz="12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 «OS SABORES D</a:t>
                      </a:r>
                      <a:r>
                        <a:rPr lang="pt-PT" altLang="en-US" sz="12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A CEDEAO</a:t>
                      </a:r>
                      <a:r>
                        <a:rPr sz="12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»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664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200" b="1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II -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9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DESENVOLVIMENTO DA ECONOMIA DIGITAL EM ÁFRICA</a:t>
                      </a:r>
                      <a:endParaRPr lang="it-IT" sz="9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284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altLang="en-US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sym typeface="+mn-ea"/>
                        </a:rPr>
                        <a:t> V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100" b="0" i="1" u="none" strike="noStrike" kern="1" spc="0" baseline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664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 - 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ACESSO AO MERCADO PREFERENCIAL DOS EUA</a:t>
                      </a:r>
                      <a:endParaRPr lang="pt-PT" sz="9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158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VI: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9158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 Break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III - 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ACESSO AO MERCADO PREFERENCIAL DA UNIÃO EUROPEIA</a:t>
                      </a:r>
                      <a:endParaRPr lang="pt-PT" sz="9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9158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 III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Sessão de Encerramento do </a:t>
                      </a:r>
                      <a:r>
                        <a:rPr lang="pt-PT" altLang="en-US" sz="110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ATLANTIC BUSINESS FORUM</a:t>
                      </a:r>
                      <a:endParaRPr lang="pt-PT" altLang="en-US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86648"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Tempo livre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JANTAR DE GALA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  <a:t>9</a:t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1910</Words>
  <Application>Microsoft Office PowerPoint</Application>
  <PresentationFormat>Custom</PresentationFormat>
  <Paragraphs>827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Teresa</cp:lastModifiedBy>
  <cp:revision>608</cp:revision>
  <dcterms:created xsi:type="dcterms:W3CDTF">2019-09-15T11:56:00Z</dcterms:created>
  <dcterms:modified xsi:type="dcterms:W3CDTF">2021-01-19T13:40:04Z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