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91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95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738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719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170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775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853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362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404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677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77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281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1"/>
          <p:cNvSpPr/>
          <p:nvPr/>
        </p:nvSpPr>
        <p:spPr>
          <a:xfrm>
            <a:off x="1080844" y="203751"/>
            <a:ext cx="2381885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rPr lang="pt-PT" alt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DIA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PT" alt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09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PT" alt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Junho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202</a:t>
            </a:r>
            <a:r>
              <a:rPr lang="pt-PT" alt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1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</a:p>
        </p:txBody>
      </p:sp>
      <p:sp>
        <p:nvSpPr>
          <p:cNvPr id="5" name="TextBox 1"/>
          <p:cNvSpPr/>
          <p:nvPr/>
        </p:nvSpPr>
        <p:spPr>
          <a:xfrm>
            <a:off x="1080844" y="-1354"/>
            <a:ext cx="152019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rPr lang="pt-BR" sz="1400" b="1" i="1" dirty="0">
                <a:solidFill>
                  <a:srgbClr val="006666"/>
                </a:solidFill>
                <a:latin typeface="Arial Narrow" panose="020B0606020202030204" pitchFamily="34" charset="0"/>
              </a:rPr>
              <a:t>PROGRAM</a:t>
            </a:r>
            <a:r>
              <a:rPr lang="pt-PT" altLang="pt-BR" sz="1400" b="1" i="1" dirty="0">
                <a:solidFill>
                  <a:srgbClr val="006666"/>
                </a:solidFill>
                <a:latin typeface="Arial Narrow" panose="020B0606020202030204" pitchFamily="34" charset="0"/>
              </a:rPr>
              <a:t>A</a:t>
            </a:r>
            <a:endParaRPr lang="pt-BR" sz="1400" b="1" i="1" dirty="0">
              <a:solidFill>
                <a:srgbClr val="006666"/>
              </a:solidFill>
              <a:latin typeface="Arial Narrow" panose="020B0606020202030204" pitchFamily="34" charset="0"/>
              <a:cs typeface="Times New Roman" panose="02020603050405020304" pitchFamily="1" charset="0"/>
            </a:endParaRPr>
          </a:p>
        </p:txBody>
      </p:sp>
      <p:sp>
        <p:nvSpPr>
          <p:cNvPr id="6" name="CaixaDeTexto 13"/>
          <p:cNvSpPr txBox="1"/>
          <p:nvPr/>
        </p:nvSpPr>
        <p:spPr>
          <a:xfrm>
            <a:off x="2084779" y="6650990"/>
            <a:ext cx="4584700" cy="18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800" b="1" i="1" dirty="0" smtClean="0">
                <a:solidFill>
                  <a:schemeClr val="tx2">
                    <a:lumMod val="50000"/>
                  </a:schemeClr>
                </a:solidFill>
                <a:sym typeface="+mn-ea"/>
              </a:rPr>
              <a:t>Nota</a:t>
            </a:r>
            <a:r>
              <a:rPr lang="pt-PT" sz="800" i="1" dirty="0" smtClean="0">
                <a:solidFill>
                  <a:schemeClr val="tx2">
                    <a:lumMod val="50000"/>
                  </a:schemeClr>
                </a:solidFill>
                <a:sym typeface="+mn-ea"/>
              </a:rPr>
              <a:t>: Alguns dos nomes mencionados ainda estão em processo de confirmação.</a:t>
            </a:r>
          </a:p>
        </p:txBody>
      </p:sp>
      <p:sp>
        <p:nvSpPr>
          <p:cNvPr id="7" name="Slide Number Placeholder 6"/>
          <p:cNvSpPr txBox="1"/>
          <p:nvPr/>
        </p:nvSpPr>
        <p:spPr bwMode="auto">
          <a:xfrm>
            <a:off x="7720435" y="661256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2">
                    <a:lumMod val="50000"/>
                  </a:schemeClr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2">
                    <a:lumMod val="50000"/>
                  </a:schemeClr>
                </a:solidFill>
              </a:rPr>
              <a:t>1</a:t>
            </a:fld>
            <a:endParaRPr lang="fr-FR" altLang="pt-PT" sz="1200" b="1" i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26"/>
          <p:cNvSpPr/>
          <p:nvPr/>
        </p:nvSpPr>
        <p:spPr>
          <a:xfrm>
            <a:off x="2098749" y="1058545"/>
            <a:ext cx="6289675" cy="52698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lnSpc>
                <a:spcPts val="1100"/>
              </a:lnSpc>
              <a:defRPr lang="en-US"/>
            </a:pP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Pesquisa, Legislação,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Regulamentação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Tecnologia de «Rochagem»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Universidade de Cabo Verde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  <a:endParaRPr lang="pt-PT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Eder Martins –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 na EMBRAPA - Empresa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sileira de Pesquisa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Agr</a:t>
            </a:r>
            <a:r>
              <a:rPr lang="pt-PT" alt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opecuária</a:t>
            </a:r>
            <a:endParaRPr lang="pt-BR" sz="1100" i="1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Em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é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rit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Peter van Straaten –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Guelph – Canad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á</a:t>
            </a:r>
            <a:endParaRPr lang="pt-PT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Prof. Émérito Othon Henry Leonardos, 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dade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de Bras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í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lia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Coffee Break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II: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Fertilização de solos agrícolas e proteção do meio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ambiente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Prof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. Émérite Othon Henry Leonardos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Em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é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rit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Peter van Straaten –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Guelph – Canad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á</a:t>
            </a:r>
            <a:endParaRPr lang="pt-PT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Suzi Huff </a:t>
            </a:r>
            <a:r>
              <a:rPr lang="en-US" sz="1100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Theodoro</a:t>
            </a:r>
            <a:r>
              <a:rPr 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–  </a:t>
            </a:r>
            <a:r>
              <a:rPr lang="pt-PT" alt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Professora e </a:t>
            </a: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Investigadora na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Universi</a:t>
            </a: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 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Brasília</a:t>
            </a:r>
            <a:endParaRPr lang="en-US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fr-F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Coffee Break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III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 Potencial Agromineral do Basalto e suas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especificidades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fr-FR" sz="1100" i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Laboratório</a:t>
            </a: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de </a:t>
            </a:r>
            <a:r>
              <a:rPr lang="fr-FR" sz="1100" i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Engenharia</a:t>
            </a: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Civil de Cabo Verde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MSc.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Magda Bergmann - Investigadora do Serviço Geológico do Brasil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MSc.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Andrea Sander -  Investigadora do Serviço Geológico do Brasil</a:t>
            </a:r>
          </a:p>
          <a:p>
            <a:pPr>
              <a:lnSpc>
                <a:spcPts val="1100"/>
              </a:lnSpc>
              <a:defRPr lang="en-US"/>
            </a:pPr>
            <a:endParaRPr lang="fr-F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Almoço</a:t>
            </a:r>
            <a:endParaRPr lang="pt-BR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</a:t>
            </a: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IV: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Rentabilidade agrícola e controle de qualidade dos alimentos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produzidos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  Suzi Huff Theodoro</a:t>
            </a:r>
            <a:endParaRPr lang="pt-BR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Bernardo Knapik – 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na Universidade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Estadual do Paraná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 Bra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il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Eder Martins –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 na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EMBRAPA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- Empresa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sileira de Pesquisa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Agr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opecuária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FAO –  Organização das Nações Unidas para Alimentação e Agricultura</a:t>
            </a: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fr-FR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alt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defRPr lang="en-US">
                <a:solidFill>
                  <a:srgbClr val="FFFFFF"/>
                </a:solidFill>
                <a:latin typeface="Century Gothic" panose="020B0502020202020204" pitchFamily="2" charset="0"/>
                <a:ea typeface="Century Gothic" panose="020B0502020202020204" pitchFamily="2" charset="0"/>
                <a:cs typeface="Century Gothic" panose="020B0502020202020204" pitchFamily="2" charset="0"/>
              </a:defRPr>
            </a:pP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Jantar de Boas Vindas «OS SABORES D</a:t>
            </a:r>
            <a:r>
              <a:rPr lang="pt-PT" alt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 CEDEAO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»</a:t>
            </a:r>
            <a:endParaRPr lang="pt-PT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9" name="TextBox 16"/>
          <p:cNvSpPr/>
          <p:nvPr/>
        </p:nvSpPr>
        <p:spPr>
          <a:xfrm>
            <a:off x="1118944" y="1064895"/>
            <a:ext cx="1210310" cy="5263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08:00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09:30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09:30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09:45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09:45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11:15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11:15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11:30</a:t>
            </a:r>
            <a:endParaRPr lang="pt-BR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11:30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13:00</a:t>
            </a:r>
            <a:endParaRPr lang="pt-BR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" charset="0"/>
              </a:rPr>
              <a:t>13:00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" charset="0"/>
              </a:rPr>
              <a:t>14:30</a:t>
            </a:r>
            <a:endParaRPr lang="en-US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14:30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16:00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20:30  –  23:00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53688" y="165735"/>
            <a:ext cx="5905501" cy="84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ts val="1500"/>
              </a:lnSpc>
            </a:pPr>
            <a:r>
              <a:rPr lang="pt-PT" sz="1600" dirty="0">
                <a:solidFill>
                  <a:schemeClr val="tx2">
                    <a:lumMod val="50000"/>
                  </a:schemeClr>
                </a:solidFill>
              </a:rPr>
              <a:t>PROGRAMA DA MESA </a:t>
            </a:r>
            <a:r>
              <a:rPr lang="pt-PT" sz="1600" dirty="0" smtClean="0">
                <a:solidFill>
                  <a:schemeClr val="tx2">
                    <a:lumMod val="50000"/>
                  </a:schemeClr>
                </a:solidFill>
              </a:rPr>
              <a:t>REDONDA</a:t>
            </a:r>
          </a:p>
          <a:p>
            <a:pPr algn="ctr" fontAlgn="base">
              <a:lnSpc>
                <a:spcPts val="1500"/>
              </a:lnSpc>
            </a:pPr>
            <a:r>
              <a:rPr lang="pt-PT" sz="1200" dirty="0">
                <a:solidFill>
                  <a:schemeClr val="accent5">
                    <a:lumMod val="75000"/>
                  </a:schemeClr>
                </a:solidFill>
              </a:rPr>
              <a:t>PÓ DE BASALTO NA </a:t>
            </a:r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</a:rPr>
              <a:t>AGRICULTURA</a:t>
            </a:r>
          </a:p>
          <a:p>
            <a:pPr algn="ctr" fontAlgn="base">
              <a:lnSpc>
                <a:spcPts val="1500"/>
              </a:lnSpc>
            </a:pPr>
            <a:r>
              <a:rPr lang="fr-FR" sz="1200" cap="all" dirty="0" smtClean="0">
                <a:solidFill>
                  <a:srgbClr val="00B0F0"/>
                </a:solidFill>
              </a:rPr>
              <a:t>Q</a:t>
            </a:r>
            <a:r>
              <a:rPr lang="pt-PT" sz="1200" dirty="0" smtClean="0">
                <a:solidFill>
                  <a:srgbClr val="00B0F0"/>
                </a:solidFill>
              </a:rPr>
              <a:t>UALIDADE DE ALIMENTOS </a:t>
            </a:r>
            <a:r>
              <a:rPr lang="pt-PT" sz="1200" dirty="0">
                <a:solidFill>
                  <a:srgbClr val="00B0F0"/>
                </a:solidFill>
              </a:rPr>
              <a:t>E PROTEÇÃO AMBIENTAL</a:t>
            </a:r>
            <a:endParaRPr lang="fr-FR" sz="1200" cap="all" dirty="0" smtClean="0">
              <a:solidFill>
                <a:srgbClr val="00B0F0"/>
              </a:solidFill>
            </a:endParaRPr>
          </a:p>
          <a:p>
            <a:pPr algn="ctr" fontAlgn="base">
              <a:lnSpc>
                <a:spcPts val="700"/>
              </a:lnSpc>
            </a:pPr>
            <a:r>
              <a:rPr lang="fr-FR" sz="1200" b="1" cap="all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fr-FR" sz="1200" b="1" cap="all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PT" sz="12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«</a:t>
            </a:r>
            <a:r>
              <a:rPr lang="pt-PT" sz="1200" i="1" dirty="0">
                <a:solidFill>
                  <a:schemeClr val="tx2">
                    <a:lumMod val="50000"/>
                  </a:schemeClr>
                </a:solidFill>
              </a:rPr>
              <a:t>MESA REDONDA DE INTEGRAÇÃO E </a:t>
            </a:r>
            <a:r>
              <a:rPr lang="pt-PT" sz="1200" i="1" dirty="0" smtClean="0">
                <a:solidFill>
                  <a:schemeClr val="tx2">
                    <a:lumMod val="50000"/>
                  </a:schemeClr>
                </a:solidFill>
              </a:rPr>
              <a:t>DEBATES</a:t>
            </a:r>
            <a:r>
              <a:rPr lang="pt-BR" sz="1200" i="1" dirty="0" smtClean="0">
                <a:solidFill>
                  <a:srgbClr val="006666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</a:t>
            </a:r>
            <a:endParaRPr lang="fr-FR" sz="1200" b="1" cap="all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</dc:creator>
  <cp:lastModifiedBy>Teresa</cp:lastModifiedBy>
  <cp:revision>1</cp:revision>
  <dcterms:created xsi:type="dcterms:W3CDTF">2021-01-15T20:24:17Z</dcterms:created>
  <dcterms:modified xsi:type="dcterms:W3CDTF">2021-01-16T05:20:01Z</dcterms:modified>
</cp:coreProperties>
</file>