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7"/>
  </p:notesMasterIdLst>
  <p:handoutMasterIdLst>
    <p:handoutMasterId r:id="rId18"/>
  </p:handoutMasterIdLst>
  <p:sldIdLst>
    <p:sldId id="256" r:id="rId2"/>
    <p:sldId id="260" r:id="rId3"/>
    <p:sldId id="339" r:id="rId4"/>
    <p:sldId id="356" r:id="rId5"/>
    <p:sldId id="340" r:id="rId6"/>
    <p:sldId id="355" r:id="rId7"/>
    <p:sldId id="307" r:id="rId8"/>
    <p:sldId id="338" r:id="rId9"/>
    <p:sldId id="341" r:id="rId10"/>
    <p:sldId id="342" r:id="rId11"/>
    <p:sldId id="350" r:id="rId12"/>
    <p:sldId id="349" r:id="rId13"/>
    <p:sldId id="295" r:id="rId14"/>
    <p:sldId id="294" r:id="rId15"/>
    <p:sldId id="277"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4B2"/>
    <a:srgbClr val="008CBA"/>
    <a:srgbClr val="416D12"/>
    <a:srgbClr val="FFFFFF"/>
    <a:srgbClr val="3EA4BA"/>
    <a:srgbClr val="CCE9AD"/>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706" autoAdjust="0"/>
    <p:restoredTop sz="94660"/>
  </p:normalViewPr>
  <p:slideViewPr>
    <p:cSldViewPr snapToGrid="0">
      <p:cViewPr>
        <p:scale>
          <a:sx n="100" d="100"/>
          <a:sy n="100" d="100"/>
        </p:scale>
        <p:origin x="696" y="-58"/>
      </p:cViewPr>
      <p:guideLst>
        <p:guide orient="horz" pos="2370"/>
        <p:guide pos="395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PT"/>
          </a:p>
        </p:txBody>
      </p:sp>
      <p:sp>
        <p:nvSpPr>
          <p:cNvPr id="3" name="Marcador de Posição da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AC83AB2-B12A-4F36-8A5E-7F9CC5A235C0}" type="datetimeFigureOut">
              <a:rPr lang="pt-PT" smtClean="0"/>
              <a:t>18-01-2021</a:t>
            </a:fld>
            <a:endParaRPr lang="pt-PT"/>
          </a:p>
        </p:txBody>
      </p:sp>
      <p:sp>
        <p:nvSpPr>
          <p:cNvPr id="4" name="Marcador de Posição do Rodapé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t-PT"/>
          </a:p>
        </p:txBody>
      </p:sp>
      <p:sp>
        <p:nvSpPr>
          <p:cNvPr id="5" name="Marcador de Posição do Número do Diapositivo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C487C45-5F89-4ECE-933A-031B09978172}" type="slidenum">
              <a:rPr lang="pt-PT" smtClean="0"/>
              <a:t>‹#›</a:t>
            </a:fld>
            <a:endParaRPr lang="pt-PT"/>
          </a:p>
        </p:txBody>
      </p:sp>
    </p:spTree>
    <p:extLst>
      <p:ext uri="{BB962C8B-B14F-4D97-AF65-F5344CB8AC3E}">
        <p14:creationId xmlns:p14="http://schemas.microsoft.com/office/powerpoint/2010/main" val="27347741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PT"/>
          </a:p>
        </p:txBody>
      </p:sp>
      <p:sp>
        <p:nvSpPr>
          <p:cNvPr id="3" name="Marcador de Posição d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955359-BA66-4C59-8A54-707A99BB900A}" type="datetimeFigureOut">
              <a:rPr lang="pt-PT" smtClean="0"/>
              <a:t>18-01-2021</a:t>
            </a:fld>
            <a:endParaRPr lang="pt-PT"/>
          </a:p>
        </p:txBody>
      </p:sp>
      <p:sp>
        <p:nvSpPr>
          <p:cNvPr id="4" name="Marcador de Posição da Imagem do Diapositivo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PT"/>
          </a:p>
        </p:txBody>
      </p:sp>
      <p:sp>
        <p:nvSpPr>
          <p:cNvPr id="5" name="Marcador de Posição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6" name="Marcador de Posição do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PT"/>
          </a:p>
        </p:txBody>
      </p:sp>
      <p:sp>
        <p:nvSpPr>
          <p:cNvPr id="7" name="Marcador de Posição do Número do Diapositivo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2E77A7-C301-4374-BCFB-AD797F97A86A}" type="slidenum">
              <a:rPr lang="pt-PT" smtClean="0"/>
              <a:t>‹#›</a:t>
            </a:fld>
            <a:endParaRPr lang="pt-PT"/>
          </a:p>
        </p:txBody>
      </p:sp>
    </p:spTree>
    <p:extLst>
      <p:ext uri="{BB962C8B-B14F-4D97-AF65-F5344CB8AC3E}">
        <p14:creationId xmlns:p14="http://schemas.microsoft.com/office/powerpoint/2010/main" val="26059563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idx="2"/>
          </p:nvPr>
        </p:nvSpPr>
        <p:spPr/>
      </p:sp>
      <p:sp>
        <p:nvSpPr>
          <p:cNvPr id="3" name="Marcador de Posição de Texto 2"/>
          <p:cNvSpPr>
            <a:spLocks noGrp="1"/>
          </p:cNvSpPr>
          <p:nvPr>
            <p:ph type="body" idx="3"/>
          </p:nvPr>
        </p:nvSpPr>
        <p:spPr/>
        <p:txBody>
          <a:bodyPr/>
          <a:lstStyle/>
          <a:p>
            <a:endParaRPr lang="pt-PT"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idx="2"/>
          </p:nvPr>
        </p:nvSpPr>
        <p:spPr/>
      </p:sp>
      <p:sp>
        <p:nvSpPr>
          <p:cNvPr id="3" name="Marcador de Posição de Texto 2"/>
          <p:cNvSpPr>
            <a:spLocks noGrp="1"/>
          </p:cNvSpPr>
          <p:nvPr>
            <p:ph type="body" idx="3"/>
          </p:nvPr>
        </p:nvSpPr>
        <p:spPr/>
        <p:txBody>
          <a:bodyPr/>
          <a:lstStyle/>
          <a:p>
            <a:endParaRPr lang="pt-PT"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idx="2"/>
          </p:nvPr>
        </p:nvSpPr>
        <p:spPr/>
      </p:sp>
      <p:sp>
        <p:nvSpPr>
          <p:cNvPr id="3" name="Marcador de Posição de Texto 2"/>
          <p:cNvSpPr>
            <a:spLocks noGrp="1"/>
          </p:cNvSpPr>
          <p:nvPr>
            <p:ph type="body" idx="3"/>
          </p:nvPr>
        </p:nvSpPr>
        <p:spPr/>
        <p:txBody>
          <a:bodyPr/>
          <a:lstStyle/>
          <a:p>
            <a:endParaRPr lang="pt-PT"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idx="2"/>
          </p:nvPr>
        </p:nvSpPr>
        <p:spPr/>
      </p:sp>
      <p:sp>
        <p:nvSpPr>
          <p:cNvPr id="3" name="Marcador de Posição de Texto 2"/>
          <p:cNvSpPr>
            <a:spLocks noGrp="1"/>
          </p:cNvSpPr>
          <p:nvPr>
            <p:ph type="body" idx="3"/>
          </p:nvPr>
        </p:nvSpPr>
        <p:spPr/>
        <p:txBody>
          <a:bodyPr/>
          <a:lstStyle/>
          <a:p>
            <a:endParaRPr lang="pt-PT"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4500"/>
            </a:lvl1pPr>
          </a:lstStyle>
          <a:p>
            <a:r>
              <a:rPr lang="pt-PT" smtClean="0"/>
              <a:t>Clique para editar o estilo</a:t>
            </a:r>
            <a:endParaRPr lang="pt-PT"/>
          </a:p>
        </p:txBody>
      </p:sp>
      <p:sp>
        <p:nvSpPr>
          <p:cNvPr id="3" name="Subtítulo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pt-PT" smtClean="0"/>
              <a:t>Clique para editar o estilo do subtítulo do Modelo Global</a:t>
            </a:r>
            <a:endParaRPr lang="pt-PT"/>
          </a:p>
        </p:txBody>
      </p:sp>
      <p:sp>
        <p:nvSpPr>
          <p:cNvPr id="4" name="Marcador de Posição da Data 3"/>
          <p:cNvSpPr>
            <a:spLocks noGrp="1"/>
          </p:cNvSpPr>
          <p:nvPr>
            <p:ph type="dt" sz="half" idx="10"/>
          </p:nvPr>
        </p:nvSpPr>
        <p:spPr/>
        <p:txBody>
          <a:bodyPr/>
          <a:lstStyle/>
          <a:p>
            <a:fld id="{8CE4E964-1369-4D20-996C-779A5D95C4B8}" type="datetimeFigureOut">
              <a:rPr lang="pt-PT" smtClean="0"/>
              <a:t>18-01-2021</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BF892297-2840-4F43-8FA5-4D0483B44130}" type="slidenum">
              <a:rPr lang="pt-PT" smtClean="0"/>
              <a:t>‹#›</a:t>
            </a:fld>
            <a:endParaRPr lang="pt-PT"/>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Texto Vertical 2"/>
          <p:cNvSpPr>
            <a:spLocks noGrp="1"/>
          </p:cNvSpPr>
          <p:nvPr>
            <p:ph type="body" orient="vert" idx="1"/>
          </p:nvPr>
        </p:nvSpPr>
        <p:spPr/>
        <p:txBody>
          <a:bodyPr vert="eaVert"/>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p>
            <a:fld id="{8CE4E964-1369-4D20-996C-779A5D95C4B8}" type="datetimeFigureOut">
              <a:rPr lang="pt-PT" smtClean="0"/>
              <a:t>18-01-2021</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BF892297-2840-4F43-8FA5-4D0483B44130}" type="slidenum">
              <a:rPr lang="pt-PT" smtClean="0"/>
              <a:t>‹#›</a:t>
            </a:fld>
            <a:endParaRPr lang="pt-PT"/>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839200" y="274638"/>
            <a:ext cx="2743200" cy="5851525"/>
          </a:xfrm>
        </p:spPr>
        <p:txBody>
          <a:bodyPr vert="eaVert"/>
          <a:lstStyle/>
          <a:p>
            <a:r>
              <a:rPr lang="pt-PT" smtClean="0"/>
              <a:t>Clique para editar o estilo</a:t>
            </a:r>
            <a:endParaRPr lang="pt-PT"/>
          </a:p>
        </p:txBody>
      </p:sp>
      <p:sp>
        <p:nvSpPr>
          <p:cNvPr id="3" name="Marcador de Posição de Texto Vertical 2"/>
          <p:cNvSpPr>
            <a:spLocks noGrp="1"/>
          </p:cNvSpPr>
          <p:nvPr>
            <p:ph type="body" orient="vert" idx="1"/>
          </p:nvPr>
        </p:nvSpPr>
        <p:spPr>
          <a:xfrm>
            <a:off x="609600" y="274638"/>
            <a:ext cx="8070573" cy="5851525"/>
          </a:xfrm>
        </p:spPr>
        <p:txBody>
          <a:bodyPr vert="eaVert"/>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p>
            <a:fld id="{8CE4E964-1369-4D20-996C-779A5D95C4B8}" type="datetimeFigureOut">
              <a:rPr lang="pt-PT" smtClean="0"/>
              <a:t>18-01-2021</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BF892297-2840-4F43-8FA5-4D0483B44130}" type="slidenum">
              <a:rPr lang="pt-PT" smtClean="0"/>
              <a:t>‹#›</a:t>
            </a:fld>
            <a:endParaRPr lang="pt-PT"/>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t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idx="1"/>
          </p:nvPr>
        </p:nvSpPr>
        <p:spPr/>
        <p:txBody>
          <a:bodyPr/>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p>
            <a:fld id="{8CE4E964-1369-4D20-996C-779A5D95C4B8}" type="datetimeFigureOut">
              <a:rPr lang="pt-PT" smtClean="0"/>
              <a:t>18-01-2021</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BF892297-2840-4F43-8FA5-4D0483B44130}" type="slidenum">
              <a:rPr lang="pt-PT" smtClean="0"/>
              <a:t>‹#›</a:t>
            </a:fld>
            <a:endParaRPr lang="pt-PT"/>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1" y="1709738"/>
            <a:ext cx="10515600" cy="2852737"/>
          </a:xfrm>
        </p:spPr>
        <p:txBody>
          <a:bodyPr anchor="b"/>
          <a:lstStyle>
            <a:lvl1pPr>
              <a:defRPr sz="4500"/>
            </a:lvl1pPr>
          </a:lstStyle>
          <a:p>
            <a:r>
              <a:rPr lang="pt-PT" smtClean="0"/>
              <a:t>Clique para editar o estilo</a:t>
            </a:r>
            <a:endParaRPr lang="pt-PT"/>
          </a:p>
        </p:txBody>
      </p:sp>
      <p:sp>
        <p:nvSpPr>
          <p:cNvPr id="3" name="Marcador de Posição do Texto 2"/>
          <p:cNvSpPr>
            <a:spLocks noGrp="1"/>
          </p:cNvSpPr>
          <p:nvPr>
            <p:ph type="body" idx="1"/>
          </p:nvPr>
        </p:nvSpPr>
        <p:spPr>
          <a:xfrm>
            <a:off x="831851" y="4589463"/>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pt-PT" smtClean="0"/>
              <a:t>Editar os estilos de texto do Modelo Global</a:t>
            </a:r>
          </a:p>
        </p:txBody>
      </p:sp>
      <p:sp>
        <p:nvSpPr>
          <p:cNvPr id="4" name="Marcador de Posição da Data 3"/>
          <p:cNvSpPr>
            <a:spLocks noGrp="1"/>
          </p:cNvSpPr>
          <p:nvPr>
            <p:ph type="dt" sz="half" idx="10"/>
          </p:nvPr>
        </p:nvSpPr>
        <p:spPr/>
        <p:txBody>
          <a:bodyPr/>
          <a:lstStyle/>
          <a:p>
            <a:fld id="{8CE4E964-1369-4D20-996C-779A5D95C4B8}" type="datetimeFigureOut">
              <a:rPr lang="pt-PT" smtClean="0"/>
              <a:t>18-01-2021</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BF892297-2840-4F43-8FA5-4D0483B44130}" type="slidenum">
              <a:rPr lang="pt-PT" smtClean="0"/>
              <a:t>‹#›</a:t>
            </a:fld>
            <a:endParaRPr lang="pt-PT"/>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sz="half" idx="1"/>
          </p:nvPr>
        </p:nvSpPr>
        <p:spPr>
          <a:xfrm>
            <a:off x="609600" y="1600200"/>
            <a:ext cx="5376672" cy="4525963"/>
          </a:xfrm>
        </p:spPr>
        <p:txBody>
          <a:bodyPr/>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e Conteúdo 3"/>
          <p:cNvSpPr>
            <a:spLocks noGrp="1"/>
          </p:cNvSpPr>
          <p:nvPr>
            <p:ph sz="half" idx="2"/>
          </p:nvPr>
        </p:nvSpPr>
        <p:spPr>
          <a:xfrm>
            <a:off x="6205728" y="1600200"/>
            <a:ext cx="5376672" cy="4525963"/>
          </a:xfrm>
        </p:spPr>
        <p:txBody>
          <a:bodyPr/>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a Data 4"/>
          <p:cNvSpPr>
            <a:spLocks noGrp="1"/>
          </p:cNvSpPr>
          <p:nvPr>
            <p:ph type="dt" sz="half" idx="10"/>
          </p:nvPr>
        </p:nvSpPr>
        <p:spPr/>
        <p:txBody>
          <a:bodyPr/>
          <a:lstStyle/>
          <a:p>
            <a:fld id="{8CE4E964-1369-4D20-996C-779A5D95C4B8}" type="datetimeFigureOut">
              <a:rPr lang="pt-PT" smtClean="0"/>
              <a:t>18-01-2021</a:t>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p>
            <a:fld id="{BF892297-2840-4F43-8FA5-4D0483B44130}" type="slidenum">
              <a:rPr lang="pt-PT" smtClean="0"/>
              <a:t>‹#›</a:t>
            </a:fld>
            <a:endParaRPr lang="pt-PT"/>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PT" smtClean="0"/>
              <a:t>Clique para editar o estilo</a:t>
            </a:r>
            <a:endParaRPr lang="pt-PT"/>
          </a:p>
        </p:txBody>
      </p:sp>
      <p:sp>
        <p:nvSpPr>
          <p:cNvPr id="3" name="Marcador de Posição do Texto 2"/>
          <p:cNvSpPr>
            <a:spLocks noGrp="1"/>
          </p:cNvSpPr>
          <p:nvPr>
            <p:ph type="body" idx="1"/>
          </p:nvPr>
        </p:nvSpPr>
        <p:spPr>
          <a:xfrm>
            <a:off x="839788"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pt-PT" smtClean="0"/>
              <a:t>Editar os estilos de texto do Modelo Global</a:t>
            </a:r>
          </a:p>
        </p:txBody>
      </p:sp>
      <p:sp>
        <p:nvSpPr>
          <p:cNvPr id="4" name="Marcador de Posição de Conteúdo 3"/>
          <p:cNvSpPr>
            <a:spLocks noGrp="1"/>
          </p:cNvSpPr>
          <p:nvPr>
            <p:ph sz="half" idx="2"/>
          </p:nvPr>
        </p:nvSpPr>
        <p:spPr>
          <a:xfrm>
            <a:off x="839788" y="2505075"/>
            <a:ext cx="5157787" cy="3684588"/>
          </a:xfrm>
        </p:spPr>
        <p:txBody>
          <a:bodyPr/>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o Texto 4"/>
          <p:cNvSpPr>
            <a:spLocks noGrp="1"/>
          </p:cNvSpPr>
          <p:nvPr>
            <p:ph type="body" sz="quarter" idx="3"/>
          </p:nvPr>
        </p:nvSpPr>
        <p:spPr>
          <a:xfrm>
            <a:off x="6172200"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pt-PT" smtClean="0"/>
              <a:t>Editar os estilos de texto do Modelo Global</a:t>
            </a:r>
          </a:p>
        </p:txBody>
      </p:sp>
      <p:sp>
        <p:nvSpPr>
          <p:cNvPr id="6" name="Marcador de Posição de Conteúdo 5"/>
          <p:cNvSpPr>
            <a:spLocks noGrp="1"/>
          </p:cNvSpPr>
          <p:nvPr>
            <p:ph sz="quarter" idx="4"/>
          </p:nvPr>
        </p:nvSpPr>
        <p:spPr>
          <a:xfrm>
            <a:off x="6172200" y="2505075"/>
            <a:ext cx="5183188" cy="3684588"/>
          </a:xfrm>
        </p:spPr>
        <p:txBody>
          <a:bodyPr/>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7" name="Marcador de Posição da Data 6"/>
          <p:cNvSpPr>
            <a:spLocks noGrp="1"/>
          </p:cNvSpPr>
          <p:nvPr>
            <p:ph type="dt" sz="half" idx="10"/>
          </p:nvPr>
        </p:nvSpPr>
        <p:spPr/>
        <p:txBody>
          <a:bodyPr/>
          <a:lstStyle/>
          <a:p>
            <a:fld id="{8CE4E964-1369-4D20-996C-779A5D95C4B8}" type="datetimeFigureOut">
              <a:rPr lang="pt-PT" smtClean="0"/>
              <a:t>18-01-2021</a:t>
            </a:fld>
            <a:endParaRPr lang="pt-PT"/>
          </a:p>
        </p:txBody>
      </p:sp>
      <p:sp>
        <p:nvSpPr>
          <p:cNvPr id="8" name="Marcador de Posição do Rodapé 7"/>
          <p:cNvSpPr>
            <a:spLocks noGrp="1"/>
          </p:cNvSpPr>
          <p:nvPr>
            <p:ph type="ftr" sz="quarter" idx="11"/>
          </p:nvPr>
        </p:nvSpPr>
        <p:spPr/>
        <p:txBody>
          <a:bodyPr/>
          <a:lstStyle/>
          <a:p>
            <a:endParaRPr lang="pt-PT"/>
          </a:p>
        </p:txBody>
      </p:sp>
      <p:sp>
        <p:nvSpPr>
          <p:cNvPr id="9" name="Marcador de Posição do Número do Diapositivo 8"/>
          <p:cNvSpPr>
            <a:spLocks noGrp="1"/>
          </p:cNvSpPr>
          <p:nvPr>
            <p:ph type="sldNum" sz="quarter" idx="12"/>
          </p:nvPr>
        </p:nvSpPr>
        <p:spPr/>
        <p:txBody>
          <a:bodyPr/>
          <a:lstStyle/>
          <a:p>
            <a:fld id="{BF892297-2840-4F43-8FA5-4D0483B44130}" type="slidenum">
              <a:rPr lang="pt-PT" smtClean="0"/>
              <a:t>‹#›</a:t>
            </a:fld>
            <a:endParaRPr lang="pt-PT"/>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a Data 2"/>
          <p:cNvSpPr>
            <a:spLocks noGrp="1"/>
          </p:cNvSpPr>
          <p:nvPr>
            <p:ph type="dt" sz="half" idx="10"/>
          </p:nvPr>
        </p:nvSpPr>
        <p:spPr/>
        <p:txBody>
          <a:bodyPr/>
          <a:lstStyle/>
          <a:p>
            <a:fld id="{8CE4E964-1369-4D20-996C-779A5D95C4B8}" type="datetimeFigureOut">
              <a:rPr lang="pt-PT" smtClean="0"/>
              <a:t>18-01-2021</a:t>
            </a:fld>
            <a:endParaRPr lang="pt-PT"/>
          </a:p>
        </p:txBody>
      </p:sp>
      <p:sp>
        <p:nvSpPr>
          <p:cNvPr id="4" name="Marcador de Posição do Rodapé 3"/>
          <p:cNvSpPr>
            <a:spLocks noGrp="1"/>
          </p:cNvSpPr>
          <p:nvPr>
            <p:ph type="ftr" sz="quarter" idx="11"/>
          </p:nvPr>
        </p:nvSpPr>
        <p:spPr/>
        <p:txBody>
          <a:bodyPr/>
          <a:lstStyle/>
          <a:p>
            <a:endParaRPr lang="pt-PT"/>
          </a:p>
        </p:txBody>
      </p:sp>
      <p:sp>
        <p:nvSpPr>
          <p:cNvPr id="5" name="Marcador de Posição do Número do Diapositivo 4"/>
          <p:cNvSpPr>
            <a:spLocks noGrp="1"/>
          </p:cNvSpPr>
          <p:nvPr>
            <p:ph type="sldNum" sz="quarter" idx="12"/>
          </p:nvPr>
        </p:nvSpPr>
        <p:spPr/>
        <p:txBody>
          <a:bodyPr/>
          <a:lstStyle/>
          <a:p>
            <a:fld id="{BF892297-2840-4F43-8FA5-4D0483B44130}" type="slidenum">
              <a:rPr lang="pt-PT" smtClean="0"/>
              <a:t>‹#›</a:t>
            </a:fld>
            <a:endParaRPr lang="pt-PT"/>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1"/>
          <p:cNvSpPr>
            <a:spLocks noGrp="1"/>
          </p:cNvSpPr>
          <p:nvPr>
            <p:ph type="dt" sz="half" idx="10"/>
          </p:nvPr>
        </p:nvSpPr>
        <p:spPr/>
        <p:txBody>
          <a:bodyPr/>
          <a:lstStyle/>
          <a:p>
            <a:fld id="{8CE4E964-1369-4D20-996C-779A5D95C4B8}" type="datetimeFigureOut">
              <a:rPr lang="pt-PT" smtClean="0"/>
              <a:t>18-01-2021</a:t>
            </a:fld>
            <a:endParaRPr lang="pt-PT"/>
          </a:p>
        </p:txBody>
      </p:sp>
      <p:sp>
        <p:nvSpPr>
          <p:cNvPr id="3" name="Marcador de Posição do Rodapé 2"/>
          <p:cNvSpPr>
            <a:spLocks noGrp="1"/>
          </p:cNvSpPr>
          <p:nvPr>
            <p:ph type="ftr" sz="quarter" idx="11"/>
          </p:nvPr>
        </p:nvSpPr>
        <p:spPr/>
        <p:txBody>
          <a:bodyPr/>
          <a:lstStyle/>
          <a:p>
            <a:endParaRPr lang="pt-PT"/>
          </a:p>
        </p:txBody>
      </p:sp>
      <p:sp>
        <p:nvSpPr>
          <p:cNvPr id="4" name="Marcador de Posição do Número do Diapositivo 3"/>
          <p:cNvSpPr>
            <a:spLocks noGrp="1"/>
          </p:cNvSpPr>
          <p:nvPr>
            <p:ph type="sldNum" sz="quarter" idx="12"/>
          </p:nvPr>
        </p:nvSpPr>
        <p:spPr/>
        <p:txBody>
          <a:bodyPr/>
          <a:lstStyle/>
          <a:p>
            <a:fld id="{BF892297-2840-4F43-8FA5-4D0483B44130}" type="slidenum">
              <a:rPr lang="pt-PT" smtClean="0"/>
              <a:t>‹#›</a:t>
            </a:fld>
            <a:endParaRPr lang="pt-PT"/>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2400"/>
            </a:lvl1pPr>
          </a:lstStyle>
          <a:p>
            <a:r>
              <a:rPr lang="pt-PT" smtClean="0"/>
              <a:t>Clique para editar o estilo</a:t>
            </a:r>
            <a:endParaRPr lang="pt-PT"/>
          </a:p>
        </p:txBody>
      </p:sp>
      <p:sp>
        <p:nvSpPr>
          <p:cNvPr id="3" name="Marcador de Posição de Conteúdo 2"/>
          <p:cNvSpPr>
            <a:spLocks noGrp="1"/>
          </p:cNvSpPr>
          <p:nvPr>
            <p:ph idx="1"/>
          </p:nvPr>
        </p:nvSpPr>
        <p:spPr>
          <a:xfrm>
            <a:off x="5183188" y="987425"/>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o Texto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pt-PT" smtClean="0"/>
              <a:t>Editar os estilos de texto do Modelo Global</a:t>
            </a:r>
          </a:p>
        </p:txBody>
      </p:sp>
      <p:sp>
        <p:nvSpPr>
          <p:cNvPr id="5" name="Marcador de Posição da Data 4"/>
          <p:cNvSpPr>
            <a:spLocks noGrp="1"/>
          </p:cNvSpPr>
          <p:nvPr>
            <p:ph type="dt" sz="half" idx="10"/>
          </p:nvPr>
        </p:nvSpPr>
        <p:spPr/>
        <p:txBody>
          <a:bodyPr/>
          <a:lstStyle/>
          <a:p>
            <a:fld id="{8CE4E964-1369-4D20-996C-779A5D95C4B8}" type="datetimeFigureOut">
              <a:rPr lang="pt-PT" smtClean="0"/>
              <a:t>18-01-2021</a:t>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p>
            <a:fld id="{BF892297-2840-4F43-8FA5-4D0483B44130}" type="slidenum">
              <a:rPr lang="pt-PT" smtClean="0"/>
              <a:t>‹#›</a:t>
            </a:fld>
            <a:endParaRPr lang="pt-PT"/>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2400"/>
            </a:lvl1pPr>
          </a:lstStyle>
          <a:p>
            <a:r>
              <a:rPr lang="pt-PT" smtClean="0"/>
              <a:t>Clique para editar o estilo</a:t>
            </a:r>
            <a:endParaRPr lang="pt-PT"/>
          </a:p>
        </p:txBody>
      </p:sp>
      <p:sp>
        <p:nvSpPr>
          <p:cNvPr id="3" name="Marcador de Posição da Imagem 2"/>
          <p:cNvSpPr>
            <a:spLocks noGrp="1"/>
          </p:cNvSpPr>
          <p:nvPr>
            <p:ph type="pic" idx="1"/>
          </p:nvPr>
        </p:nvSpPr>
        <p:spPr>
          <a:xfrm>
            <a:off x="5183188" y="987425"/>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pt-PT"/>
          </a:p>
        </p:txBody>
      </p:sp>
      <p:sp>
        <p:nvSpPr>
          <p:cNvPr id="4" name="Marcador de Posição do Texto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pt-PT" smtClean="0"/>
              <a:t>Editar os estilos de texto do Modelo Global</a:t>
            </a:r>
          </a:p>
        </p:txBody>
      </p:sp>
      <p:sp>
        <p:nvSpPr>
          <p:cNvPr id="5" name="Marcador de Posição da Data 4"/>
          <p:cNvSpPr>
            <a:spLocks noGrp="1"/>
          </p:cNvSpPr>
          <p:nvPr>
            <p:ph type="dt" sz="half" idx="10"/>
          </p:nvPr>
        </p:nvSpPr>
        <p:spPr/>
        <p:txBody>
          <a:bodyPr/>
          <a:lstStyle/>
          <a:p>
            <a:fld id="{8CE4E964-1369-4D20-996C-779A5D95C4B8}" type="datetimeFigureOut">
              <a:rPr lang="pt-PT" smtClean="0"/>
              <a:t>18-01-2021</a:t>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p>
            <a:fld id="{BF892297-2840-4F43-8FA5-4D0483B44130}" type="slidenum">
              <a:rPr lang="pt-PT" smtClean="0"/>
              <a:t>‹#›</a:t>
            </a:fld>
            <a:endParaRPr lang="pt-PT"/>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1026" name="Título  1025"/>
          <p:cNvSpPr>
            <a:spLocks noGrp="1"/>
          </p:cNvSpPr>
          <p:nvPr>
            <p:ph type="title"/>
          </p:nvPr>
        </p:nvSpPr>
        <p:spPr>
          <a:xfrm>
            <a:off x="609600" y="274638"/>
            <a:ext cx="10972800" cy="1143000"/>
          </a:xfrm>
          <a:prstGeom prst="rect">
            <a:avLst/>
          </a:prstGeom>
          <a:noFill/>
          <a:ln w="9525">
            <a:noFill/>
          </a:ln>
        </p:spPr>
        <p:txBody>
          <a:bodyPr anchor="ctr"/>
          <a:lstStyle/>
          <a:p>
            <a:pPr lvl="0"/>
            <a:r>
              <a:t>Clique para editar o estilo do título</a:t>
            </a:r>
          </a:p>
        </p:txBody>
      </p:sp>
      <p:sp>
        <p:nvSpPr>
          <p:cNvPr id="1027" name="Marcador de Posição de Texto 1026"/>
          <p:cNvSpPr>
            <a:spLocks noGrp="1"/>
          </p:cNvSpPr>
          <p:nvPr>
            <p:ph type="body" idx="1"/>
          </p:nvPr>
        </p:nvSpPr>
        <p:spPr>
          <a:xfrm>
            <a:off x="609600" y="1600200"/>
            <a:ext cx="10972800" cy="4525963"/>
          </a:xfrm>
          <a:prstGeom prst="rect">
            <a:avLst/>
          </a:prstGeom>
          <a:noFill/>
          <a:ln w="9525">
            <a:noFill/>
          </a:ln>
        </p:spPr>
        <p:txBody>
          <a:bodyPr/>
          <a:lstStyle/>
          <a:p>
            <a:pPr lvl="0"/>
            <a:r>
              <a:t>Clique para editar os estilos de texto do modelo global</a:t>
            </a:r>
          </a:p>
          <a:p>
            <a:pPr lvl="1"/>
            <a:r>
              <a:t>Segundo nível</a:t>
            </a:r>
          </a:p>
          <a:p>
            <a:pPr lvl="2"/>
            <a:r>
              <a:t>Terceiro nível</a:t>
            </a:r>
          </a:p>
          <a:p>
            <a:pPr lvl="3"/>
            <a:r>
              <a:t>Quarto nível</a:t>
            </a:r>
          </a:p>
          <a:p>
            <a:pPr lvl="4"/>
            <a:r>
              <a:t>Quinto nível</a:t>
            </a:r>
          </a:p>
        </p:txBody>
      </p:sp>
      <p:sp>
        <p:nvSpPr>
          <p:cNvPr id="1028" name="Marcador de Posição da Data 1027"/>
          <p:cNvSpPr>
            <a:spLocks noGrp="1"/>
          </p:cNvSpPr>
          <p:nvPr>
            <p:ph type="dt" sz="half" idx="2"/>
          </p:nvPr>
        </p:nvSpPr>
        <p:spPr>
          <a:xfrm>
            <a:off x="609600" y="6245225"/>
            <a:ext cx="2844800" cy="476250"/>
          </a:xfrm>
          <a:prstGeom prst="rect">
            <a:avLst/>
          </a:prstGeom>
          <a:noFill/>
          <a:ln w="9525">
            <a:noFill/>
          </a:ln>
        </p:spPr>
        <p:txBody>
          <a:bodyPr/>
          <a:lstStyle>
            <a:lvl1pPr>
              <a:defRPr sz="1400"/>
            </a:lvl1pPr>
          </a:lstStyle>
          <a:p>
            <a:fld id="{8CE4E964-1369-4D20-996C-779A5D95C4B8}" type="datetimeFigureOut">
              <a:rPr lang="pt-PT" smtClean="0"/>
              <a:t>18-01-2021</a:t>
            </a:fld>
            <a:endParaRPr lang="pt-PT"/>
          </a:p>
        </p:txBody>
      </p:sp>
      <p:sp>
        <p:nvSpPr>
          <p:cNvPr id="1029" name="Marcador de Posição do Rodapé 1028"/>
          <p:cNvSpPr>
            <a:spLocks noGrp="1"/>
          </p:cNvSpPr>
          <p:nvPr>
            <p:ph type="ftr" sz="quarter" idx="3"/>
          </p:nvPr>
        </p:nvSpPr>
        <p:spPr>
          <a:xfrm>
            <a:off x="4165600" y="6245225"/>
            <a:ext cx="3860800" cy="476250"/>
          </a:xfrm>
          <a:prstGeom prst="rect">
            <a:avLst/>
          </a:prstGeom>
          <a:noFill/>
          <a:ln w="9525">
            <a:noFill/>
          </a:ln>
        </p:spPr>
        <p:txBody>
          <a:bodyPr/>
          <a:lstStyle>
            <a:lvl1pPr algn="ctr">
              <a:defRPr sz="1400"/>
            </a:lvl1pPr>
          </a:lstStyle>
          <a:p>
            <a:endParaRPr lang="pt-PT"/>
          </a:p>
        </p:txBody>
      </p:sp>
      <p:sp>
        <p:nvSpPr>
          <p:cNvPr id="1030" name="Marcador de Posição do Número do Diapositivo 1029"/>
          <p:cNvSpPr>
            <a:spLocks noGrp="1"/>
          </p:cNvSpPr>
          <p:nvPr>
            <p:ph type="sldNum" sz="quarter" idx="4"/>
          </p:nvPr>
        </p:nvSpPr>
        <p:spPr>
          <a:xfrm>
            <a:off x="8737600" y="6245225"/>
            <a:ext cx="2844800" cy="476250"/>
          </a:xfrm>
          <a:prstGeom prst="rect">
            <a:avLst/>
          </a:prstGeom>
          <a:noFill/>
          <a:ln w="9525">
            <a:noFill/>
          </a:ln>
        </p:spPr>
        <p:txBody>
          <a:bodyPr/>
          <a:lstStyle>
            <a:lvl1pPr algn="r">
              <a:defRPr sz="1400"/>
            </a:lvl1pPr>
          </a:lstStyle>
          <a:p>
            <a:fld id="{BF892297-2840-4F43-8FA5-4D0483B44130}" type="slidenum">
              <a:rPr lang="pt-PT" smtClean="0"/>
              <a:t>‹#›</a:t>
            </a:fld>
            <a:endParaRPr lang="pt-P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7.pn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11.jpeg"/><Relationship Id="rId10" Type="http://schemas.openxmlformats.org/officeDocument/2006/relationships/image" Target="../media/image2.png"/><Relationship Id="rId4" Type="http://schemas.openxmlformats.org/officeDocument/2006/relationships/image" Target="../media/image10.png"/><Relationship Id="rId9"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5.jpeg"/><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3.png"/><Relationship Id="rId11" Type="http://schemas.openxmlformats.org/officeDocument/2006/relationships/image" Target="../media/image17.png"/><Relationship Id="rId5" Type="http://schemas.openxmlformats.org/officeDocument/2006/relationships/image" Target="../media/image10.png"/><Relationship Id="rId10" Type="http://schemas.openxmlformats.org/officeDocument/2006/relationships/image" Target="../media/image16.png"/><Relationship Id="rId4" Type="http://schemas.openxmlformats.org/officeDocument/2006/relationships/image" Target="../media/image7.png"/><Relationship Id="rId9" Type="http://schemas.openxmlformats.org/officeDocument/2006/relationships/image" Target="../media/image1.sv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D - Departamento de investigación y desarrollo de Invescontro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22089" y="4157488"/>
            <a:ext cx="2688307" cy="1790414"/>
          </a:xfrm>
          <a:prstGeom prst="rect">
            <a:avLst/>
          </a:prstGeom>
          <a:noFill/>
          <a:extLst>
            <a:ext uri="{909E8E84-426E-40DD-AFC4-6F175D3DCCD1}">
              <a14:hiddenFill xmlns:a14="http://schemas.microsoft.com/office/drawing/2010/main">
                <a:solidFill>
                  <a:srgbClr val="FFFFFF"/>
                </a:solidFill>
              </a14:hiddenFill>
            </a:ext>
          </a:extLst>
        </p:spPr>
      </p:pic>
      <p:sp>
        <p:nvSpPr>
          <p:cNvPr id="14" name="Anel 5"/>
          <p:cNvSpPr/>
          <p:nvPr/>
        </p:nvSpPr>
        <p:spPr>
          <a:xfrm>
            <a:off x="4224303" y="3243902"/>
            <a:ext cx="4287909" cy="3623937"/>
          </a:xfrm>
          <a:prstGeom prst="don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chemeClr val="tx1"/>
              </a:solidFill>
            </a:endParaRPr>
          </a:p>
        </p:txBody>
      </p:sp>
      <p:pic>
        <p:nvPicPr>
          <p:cNvPr id="11" name="Imagem 10" descr="LOGO-Paises ecowas"/>
          <p:cNvPicPr>
            <a:picLocks noChangeAspect="1"/>
          </p:cNvPicPr>
          <p:nvPr/>
        </p:nvPicPr>
        <p:blipFill>
          <a:blip r:embed="rId3"/>
          <a:stretch>
            <a:fillRect/>
          </a:stretch>
        </p:blipFill>
        <p:spPr>
          <a:xfrm>
            <a:off x="458470" y="2178050"/>
            <a:ext cx="3897630" cy="3858260"/>
          </a:xfrm>
          <a:prstGeom prst="rect">
            <a:avLst/>
          </a:prstGeom>
        </p:spPr>
      </p:pic>
      <p:pic>
        <p:nvPicPr>
          <p:cNvPr id="15" name="Imagem 15" descr="fundo"/>
          <p:cNvPicPr>
            <a:picLocks noChangeAspect="1"/>
          </p:cNvPicPr>
          <p:nvPr/>
        </p:nvPicPr>
        <p:blipFill>
          <a:blip r:embed="rId4"/>
          <a:stretch>
            <a:fillRect/>
          </a:stretch>
        </p:blipFill>
        <p:spPr>
          <a:xfrm>
            <a:off x="1328420" y="5317490"/>
            <a:ext cx="3819525" cy="1285875"/>
          </a:xfrm>
          <a:prstGeom prst="rect">
            <a:avLst/>
          </a:prstGeom>
        </p:spPr>
      </p:pic>
      <p:sp>
        <p:nvSpPr>
          <p:cNvPr id="39" name="Rectangle 2"/>
          <p:cNvSpPr txBox="1">
            <a:spLocks noChangeArrowheads="1"/>
          </p:cNvSpPr>
          <p:nvPr/>
        </p:nvSpPr>
        <p:spPr>
          <a:xfrm>
            <a:off x="2169160" y="2038985"/>
            <a:ext cx="7439025" cy="1217295"/>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800" kern="1200" cap="all" baseline="0">
                <a:solidFill>
                  <a:schemeClr val="tx1"/>
                </a:solidFill>
                <a:latin typeface="+mj-lt"/>
                <a:ea typeface="+mj-ea"/>
                <a:cs typeface="+mj-cs"/>
              </a:defRPr>
            </a:lvl1pPr>
          </a:lstStyle>
          <a:p>
            <a:pPr algn="ctr">
              <a:defRPr/>
            </a:pPr>
            <a:endParaRPr lang="pt-PT" altLang="pt-PT" sz="4000" b="1" dirty="0" smtClean="0">
              <a:solidFill>
                <a:schemeClr val="bg1"/>
              </a:solidFill>
              <a:effectLst>
                <a:outerShdw blurRad="38100" dist="38100" dir="2700000" algn="tl">
                  <a:srgbClr val="000000"/>
                </a:outerShdw>
              </a:effectLst>
              <a:latin typeface="Calisto MT" panose="02040603050505030304" pitchFamily="18" charset="0"/>
            </a:endParaRPr>
          </a:p>
          <a:p>
            <a:pPr algn="ctr">
              <a:defRPr/>
            </a:pPr>
            <a:endParaRPr lang="pt-PT" altLang="pt-PT" sz="4000" b="1" dirty="0" smtClean="0">
              <a:solidFill>
                <a:schemeClr val="bg1"/>
              </a:solidFill>
              <a:effectLst>
                <a:outerShdw blurRad="38100" dist="38100" dir="2700000" algn="tl">
                  <a:srgbClr val="000000"/>
                </a:outerShdw>
              </a:effectLst>
              <a:latin typeface="Calisto MT" panose="02040603050505030304" pitchFamily="18" charset="0"/>
            </a:endParaRPr>
          </a:p>
          <a:p>
            <a:pPr algn="ctr">
              <a:defRPr/>
            </a:pPr>
            <a:endParaRPr lang="pt-PT" altLang="pt-PT" sz="4000" b="1" dirty="0" smtClean="0">
              <a:solidFill>
                <a:schemeClr val="bg1"/>
              </a:solidFill>
              <a:effectLst>
                <a:outerShdw blurRad="38100" dist="38100" dir="2700000" algn="tl">
                  <a:srgbClr val="000000"/>
                </a:outerShdw>
              </a:effectLst>
              <a:latin typeface="Calisto MT" panose="02040603050505030304" pitchFamily="18" charset="0"/>
            </a:endParaRPr>
          </a:p>
          <a:p>
            <a:pPr algn="ctr">
              <a:defRPr/>
            </a:pPr>
            <a:r>
              <a:rPr lang="pt-PT" altLang="pt-PT" sz="4000" b="1" dirty="0" smtClean="0">
                <a:solidFill>
                  <a:schemeClr val="bg1"/>
                </a:solidFill>
                <a:effectLst>
                  <a:outerShdw blurRad="38100" dist="38100" dir="2700000" algn="tl">
                    <a:srgbClr val="000000"/>
                  </a:outerShdw>
                </a:effectLst>
                <a:latin typeface="Calisto MT" panose="02040603050505030304" pitchFamily="18" charset="0"/>
              </a:rPr>
              <a:t>MESA REDONDA DE INTEGRAÇÃO E DEBATE</a:t>
            </a:r>
          </a:p>
          <a:p>
            <a:pPr algn="ctr">
              <a:defRPr/>
            </a:pPr>
            <a:r>
              <a:rPr lang="pt-PT" sz="2400" dirty="0" smtClean="0">
                <a:solidFill>
                  <a:srgbClr val="00B4B2"/>
                </a:solidFill>
              </a:rPr>
              <a:t>Guia </a:t>
            </a:r>
            <a:r>
              <a:rPr lang="pt-PT" sz="2400" dirty="0">
                <a:solidFill>
                  <a:srgbClr val="00B4B2"/>
                </a:solidFill>
              </a:rPr>
              <a:t>de discussão</a:t>
            </a:r>
            <a:endParaRPr lang="pt-PT" altLang="pt-PT" sz="2400" b="1" dirty="0" smtClean="0">
              <a:solidFill>
                <a:srgbClr val="00B4B2"/>
              </a:solidFill>
              <a:effectLst>
                <a:outerShdw blurRad="38100" dist="38100" dir="2700000" algn="tl">
                  <a:srgbClr val="000000"/>
                </a:outerShdw>
              </a:effectLst>
              <a:latin typeface="Calisto MT" panose="02040603050505030304" pitchFamily="18" charset="0"/>
            </a:endParaRPr>
          </a:p>
        </p:txBody>
      </p:sp>
      <p:sp>
        <p:nvSpPr>
          <p:cNvPr id="8" name="Rectangle 2"/>
          <p:cNvSpPr txBox="1">
            <a:spLocks noChangeArrowheads="1"/>
          </p:cNvSpPr>
          <p:nvPr/>
        </p:nvSpPr>
        <p:spPr>
          <a:xfrm>
            <a:off x="2031999" y="1120775"/>
            <a:ext cx="7439025" cy="528955"/>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800" kern="1200" cap="all" baseline="0">
                <a:solidFill>
                  <a:schemeClr val="tx1"/>
                </a:solidFill>
                <a:latin typeface="+mj-lt"/>
                <a:ea typeface="+mj-ea"/>
                <a:cs typeface="+mj-cs"/>
              </a:defRPr>
            </a:lvl1pPr>
          </a:lstStyle>
          <a:p>
            <a:pPr algn="ctr">
              <a:defRPr/>
            </a:pPr>
            <a:r>
              <a:rPr lang="pt-PT" altLang="pt-PT" sz="4000" b="1" dirty="0" smtClean="0">
                <a:solidFill>
                  <a:srgbClr val="00B4B2"/>
                </a:solidFill>
                <a:effectLst>
                  <a:outerShdw blurRad="38100" dist="38100" dir="2700000" algn="tl">
                    <a:srgbClr val="000000"/>
                  </a:outerShdw>
                </a:effectLst>
                <a:latin typeface="Calisto MT" panose="02040603050505030304" pitchFamily="18" charset="0"/>
              </a:rPr>
              <a:t>BASALT CONFERENCE</a:t>
            </a:r>
            <a:endParaRPr lang="pt-PT" altLang="pt-PT" sz="4000" b="1" dirty="0" smtClean="0">
              <a:solidFill>
                <a:srgbClr val="00B4B2"/>
              </a:solidFill>
              <a:effectLst>
                <a:outerShdw blurRad="38100" dist="38100" dir="2700000" algn="tl">
                  <a:srgbClr val="000000"/>
                </a:outerShdw>
              </a:effectLst>
              <a:latin typeface="Calisto MT" panose="02040603050505030304" pitchFamily="18" charset="0"/>
            </a:endParaRPr>
          </a:p>
        </p:txBody>
      </p:sp>
      <p:pic>
        <p:nvPicPr>
          <p:cNvPr id="1026" name="Picture 2" descr="Investigação + Desenvolvimento | Fores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837620" y="3970185"/>
            <a:ext cx="2489820" cy="2074850"/>
          </a:xfrm>
          <a:prstGeom prst="rect">
            <a:avLst/>
          </a:prstGeom>
          <a:noFill/>
          <a:extLst>
            <a:ext uri="{909E8E84-426E-40DD-AFC4-6F175D3DCCD1}">
              <a14:hiddenFill xmlns:a14="http://schemas.microsoft.com/office/drawing/2010/main">
                <a:solidFill>
                  <a:srgbClr val="FFFFFF"/>
                </a:solidFill>
              </a14:hiddenFill>
            </a:ext>
          </a:extLst>
        </p:spPr>
      </p:pic>
      <p:sp>
        <p:nvSpPr>
          <p:cNvPr id="12" name="Anel 5"/>
          <p:cNvSpPr/>
          <p:nvPr/>
        </p:nvSpPr>
        <p:spPr>
          <a:xfrm>
            <a:off x="7897143" y="3228662"/>
            <a:ext cx="4287909" cy="3623937"/>
          </a:xfrm>
          <a:prstGeom prst="don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chemeClr val="tx1"/>
              </a:solidFill>
            </a:endParaRPr>
          </a:p>
        </p:txBody>
      </p:sp>
      <p:sp>
        <p:nvSpPr>
          <p:cNvPr id="17" name="Rectangle 16"/>
          <p:cNvSpPr/>
          <p:nvPr/>
        </p:nvSpPr>
        <p:spPr>
          <a:xfrm>
            <a:off x="1409700" y="5317490"/>
            <a:ext cx="3738245" cy="3898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4" name="Rectangle 3"/>
          <p:cNvSpPr/>
          <p:nvPr/>
        </p:nvSpPr>
        <p:spPr>
          <a:xfrm>
            <a:off x="1203960" y="6484620"/>
            <a:ext cx="408432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20" name="Imagem 2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171430" y="195580"/>
            <a:ext cx="677545" cy="561975"/>
          </a:xfrm>
          <a:prstGeom prst="rect">
            <a:avLst/>
          </a:prstGeom>
        </p:spPr>
      </p:pic>
      <p:pic>
        <p:nvPicPr>
          <p:cNvPr id="21" name="Imagem 37" descr="logo"/>
          <p:cNvPicPr>
            <a:picLocks noChangeAspect="1"/>
          </p:cNvPicPr>
          <p:nvPr/>
        </p:nvPicPr>
        <p:blipFill>
          <a:blip r:embed="rId7"/>
          <a:stretch>
            <a:fillRect/>
          </a:stretch>
        </p:blipFill>
        <p:spPr>
          <a:xfrm>
            <a:off x="16510" y="66040"/>
            <a:ext cx="3092450" cy="724535"/>
          </a:xfrm>
          <a:prstGeom prst="rect">
            <a:avLst/>
          </a:prstGeom>
        </p:spPr>
      </p:pic>
      <p:sp>
        <p:nvSpPr>
          <p:cNvPr id="16" name="Anel 12"/>
          <p:cNvSpPr/>
          <p:nvPr/>
        </p:nvSpPr>
        <p:spPr>
          <a:xfrm>
            <a:off x="1328420" y="5315585"/>
            <a:ext cx="4084320" cy="1531620"/>
          </a:xfrm>
          <a:prstGeom prst="donu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chemeClr val="tx1"/>
              </a:solidFill>
            </a:endParaRPr>
          </a:p>
        </p:txBody>
      </p:sp>
      <p:sp>
        <p:nvSpPr>
          <p:cNvPr id="3" name="Rectangle 2"/>
          <p:cNvSpPr/>
          <p:nvPr/>
        </p:nvSpPr>
        <p:spPr>
          <a:xfrm>
            <a:off x="1257300" y="5315585"/>
            <a:ext cx="441960" cy="12877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riângulo Retângulo 42"/>
          <p:cNvSpPr/>
          <p:nvPr/>
        </p:nvSpPr>
        <p:spPr>
          <a:xfrm flipH="1">
            <a:off x="-9525" y="243840"/>
            <a:ext cx="12228830" cy="6618605"/>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solidFill>
                <a:schemeClr val="accent1"/>
              </a:solidFill>
            </a:endParaRPr>
          </a:p>
        </p:txBody>
      </p:sp>
      <p:pic>
        <p:nvPicPr>
          <p:cNvPr id="18" name="Imagem 17" descr="LOGO-Paises ecowas"/>
          <p:cNvPicPr>
            <a:picLocks noChangeAspect="1"/>
          </p:cNvPicPr>
          <p:nvPr/>
        </p:nvPicPr>
        <p:blipFill>
          <a:blip r:embed="rId2"/>
          <a:stretch>
            <a:fillRect/>
          </a:stretch>
        </p:blipFill>
        <p:spPr>
          <a:xfrm>
            <a:off x="10795" y="2979420"/>
            <a:ext cx="3897630" cy="3858260"/>
          </a:xfrm>
          <a:prstGeom prst="rect">
            <a:avLst/>
          </a:prstGeom>
        </p:spPr>
      </p:pic>
      <p:pic>
        <p:nvPicPr>
          <p:cNvPr id="15" name="Imagem9"/>
          <p:cNvPicPr>
            <a:picLocks noChangeAspect="1"/>
          </p:cNvPicPr>
          <p:nvPr/>
        </p:nvPicPr>
        <p:blipFill>
          <a:blip r:embed="rId3"/>
          <a:stretch>
            <a:fillRect/>
          </a:stretch>
        </p:blipFill>
        <p:spPr>
          <a:xfrm>
            <a:off x="11678285" y="6451600"/>
            <a:ext cx="502920" cy="389255"/>
          </a:xfrm>
          <a:prstGeom prst="rect">
            <a:avLst/>
          </a:prstGeom>
          <a:noFill/>
          <a:ln>
            <a:noFill/>
          </a:ln>
          <a:effectLst/>
        </p:spPr>
      </p:pic>
      <p:pic>
        <p:nvPicPr>
          <p:cNvPr id="12" name="Imagem 11"/>
          <p:cNvPicPr>
            <a:picLocks noChangeAspect="1"/>
          </p:cNvPicPr>
          <p:nvPr/>
        </p:nvPicPr>
        <p:blipFill>
          <a:blip r:embed="rId4"/>
          <a:stretch>
            <a:fillRect/>
          </a:stretch>
        </p:blipFill>
        <p:spPr>
          <a:xfrm>
            <a:off x="315595" y="1340485"/>
            <a:ext cx="2413000" cy="1356995"/>
          </a:xfrm>
          <a:prstGeom prst="rect">
            <a:avLst/>
          </a:prstGeom>
        </p:spPr>
      </p:pic>
      <p:sp>
        <p:nvSpPr>
          <p:cNvPr id="20" name="Slide Number Placeholder 6"/>
          <p:cNvSpPr txBox="1"/>
          <p:nvPr/>
        </p:nvSpPr>
        <p:spPr bwMode="auto">
          <a:xfrm>
            <a:off x="6226206" y="6571929"/>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1200" dirty="0" smtClean="0">
                <a:solidFill>
                  <a:schemeClr val="tx1"/>
                </a:solidFill>
              </a:rPr>
              <a:t>Pag </a:t>
            </a:r>
            <a:fld id="{6C07E9C5-6E20-4A25-9F31-81ECFC5683B7}" type="slidenum">
              <a:rPr lang="fr-FR" altLang="pt-PT" sz="1200" b="1" i="1" u="sng" dirty="0" smtClean="0">
                <a:solidFill>
                  <a:schemeClr val="tx1"/>
                </a:solidFill>
              </a:rPr>
              <a:t>10</a:t>
            </a:fld>
            <a:endParaRPr lang="fr-FR" altLang="pt-PT" sz="1200" b="1" i="1" u="sng" dirty="0" smtClean="0">
              <a:solidFill>
                <a:schemeClr val="tx1"/>
              </a:solidFill>
            </a:endParaRPr>
          </a:p>
        </p:txBody>
      </p:sp>
      <p:pic>
        <p:nvPicPr>
          <p:cNvPr id="89" name="Imagem 88" descr="logo"/>
          <p:cNvPicPr>
            <a:picLocks noChangeAspect="1"/>
          </p:cNvPicPr>
          <p:nvPr/>
        </p:nvPicPr>
        <p:blipFill>
          <a:blip r:embed="rId5"/>
          <a:stretch>
            <a:fillRect/>
          </a:stretch>
        </p:blipFill>
        <p:spPr>
          <a:xfrm>
            <a:off x="9074150" y="124460"/>
            <a:ext cx="3107055" cy="681990"/>
          </a:xfrm>
          <a:prstGeom prst="rect">
            <a:avLst/>
          </a:prstGeom>
        </p:spPr>
      </p:pic>
      <p:pic>
        <p:nvPicPr>
          <p:cNvPr id="90" name="Imagem 89" descr="logo"/>
          <p:cNvPicPr>
            <a:picLocks noChangeAspect="1"/>
          </p:cNvPicPr>
          <p:nvPr/>
        </p:nvPicPr>
        <p:blipFill>
          <a:blip r:embed="rId6"/>
          <a:stretch>
            <a:fillRect/>
          </a:stretch>
        </p:blipFill>
        <p:spPr>
          <a:xfrm>
            <a:off x="-10795" y="120650"/>
            <a:ext cx="4168140" cy="915035"/>
          </a:xfrm>
          <a:prstGeom prst="rect">
            <a:avLst/>
          </a:prstGeom>
        </p:spPr>
      </p:pic>
      <p:sp>
        <p:nvSpPr>
          <p:cNvPr id="6" name="CaixaDeTexto 5"/>
          <p:cNvSpPr txBox="1"/>
          <p:nvPr/>
        </p:nvSpPr>
        <p:spPr>
          <a:xfrm>
            <a:off x="3843020" y="909320"/>
            <a:ext cx="8147685" cy="5688965"/>
          </a:xfrm>
          <a:prstGeom prst="rect">
            <a:avLst/>
          </a:prstGeom>
          <a:noFill/>
        </p:spPr>
        <p:txBody>
          <a:bodyPr wrap="square">
            <a:spAutoFit/>
          </a:bodyPr>
          <a:lstStyle/>
          <a:p>
            <a:pPr algn="just"/>
            <a:r>
              <a:rPr lang="fr-FR" sz="1400" b="1" i="1" dirty="0" smtClean="0">
                <a:solidFill>
                  <a:srgbClr val="008CBA"/>
                </a:solidFill>
                <a:latin typeface="Arial Narrow" panose="020B0606020202030204" pitchFamily="34" charset="0"/>
              </a:rPr>
              <a:t>LES RESPONSABILITÉS DES PARTENAIRES </a:t>
            </a:r>
            <a:r>
              <a:rPr lang="fr-FR" sz="1400" b="1" i="1" dirty="0">
                <a:solidFill>
                  <a:srgbClr val="008CBA"/>
                </a:solidFill>
                <a:latin typeface="Arial Narrow" panose="020B0606020202030204" pitchFamily="34" charset="0"/>
              </a:rPr>
              <a:t>ASSOCIÉS </a:t>
            </a:r>
            <a:r>
              <a:rPr lang="fr-FR" sz="1400" b="1" i="1" dirty="0" smtClean="0">
                <a:solidFill>
                  <a:srgbClr val="008CBA"/>
                </a:solidFill>
                <a:latin typeface="Arial Narrow" panose="020B0606020202030204" pitchFamily="34" charset="0"/>
              </a:rPr>
              <a:t>COMPRENNENT NOTAMMENT </a:t>
            </a:r>
            <a:r>
              <a:rPr lang="pt-PT" sz="1400" b="1" i="1" dirty="0" smtClean="0">
                <a:solidFill>
                  <a:srgbClr val="008CBA"/>
                </a:solidFill>
                <a:latin typeface="Arial Narrow" panose="020B0606020202030204" pitchFamily="34" charset="0"/>
              </a:rPr>
              <a:t>:</a:t>
            </a:r>
            <a:r>
              <a:rPr lang="pt-PT" sz="1400" b="1" i="1" dirty="0">
                <a:solidFill>
                  <a:srgbClr val="008CBA"/>
                </a:solidFill>
                <a:latin typeface="Arial Narrow" panose="020B0606020202030204" pitchFamily="34" charset="0"/>
              </a:rPr>
              <a:t> </a:t>
            </a:r>
          </a:p>
          <a:p>
            <a:pPr lvl="1" algn="just">
              <a:lnSpc>
                <a:spcPts val="1200"/>
              </a:lnSpc>
            </a:pPr>
            <a:r>
              <a:rPr lang="pt-PT" sz="1200" dirty="0">
                <a:solidFill>
                  <a:srgbClr val="008CBA"/>
                </a:solidFill>
                <a:latin typeface="Arial Narrow" panose="020B0606020202030204" pitchFamily="34" charset="0"/>
              </a:rPr>
              <a:t>■ </a:t>
            </a:r>
            <a:r>
              <a:rPr lang="fr-FR" sz="1400" dirty="0">
                <a:latin typeface="Arial Narrow" panose="020B0606020202030204" pitchFamily="34" charset="0"/>
              </a:rPr>
              <a:t>Coordination et gestion des intérêts des sociétés de réseau dans les domaines où elles opèrent</a:t>
            </a:r>
            <a:r>
              <a:rPr lang="pt-PT" sz="1400" dirty="0" smtClean="0">
                <a:latin typeface="Arial Narrow" panose="020B0606020202030204" pitchFamily="34" charset="0"/>
              </a:rPr>
              <a:t>;</a:t>
            </a:r>
            <a:endParaRPr lang="pt-PT" sz="1400" dirty="0">
              <a:latin typeface="Arial Narrow" panose="020B0606020202030204" pitchFamily="34" charset="0"/>
            </a:endParaRPr>
          </a:p>
          <a:p>
            <a:pPr lvl="1" algn="just">
              <a:lnSpc>
                <a:spcPts val="1200"/>
              </a:lnSpc>
            </a:pPr>
            <a:endParaRPr lang="pt-PT" sz="1400" dirty="0" smtClean="0">
              <a:latin typeface="Arial Narrow" panose="020B0606020202030204" pitchFamily="34" charset="0"/>
            </a:endParaRPr>
          </a:p>
          <a:p>
            <a:pPr lvl="1" algn="just">
              <a:lnSpc>
                <a:spcPts val="1200"/>
              </a:lnSpc>
            </a:pPr>
            <a:r>
              <a:rPr lang="pt-PT" sz="1200" dirty="0" smtClean="0">
                <a:solidFill>
                  <a:srgbClr val="008CBA"/>
                </a:solidFill>
                <a:latin typeface="Arial Narrow" panose="020B0606020202030204" pitchFamily="34" charset="0"/>
              </a:rPr>
              <a:t>■</a:t>
            </a:r>
            <a:r>
              <a:rPr lang="pt-PT" sz="800" dirty="0" smtClean="0">
                <a:solidFill>
                  <a:srgbClr val="FFFF00"/>
                </a:solidFill>
                <a:latin typeface="Arial Narrow" panose="020B0606020202030204" pitchFamily="34" charset="0"/>
              </a:rPr>
              <a:t> </a:t>
            </a:r>
            <a:r>
              <a:rPr lang="fr-FR" sz="1400" dirty="0">
                <a:latin typeface="Arial Narrow" panose="020B0606020202030204" pitchFamily="34" charset="0"/>
              </a:rPr>
              <a:t>Validation et suivi des propositions soumises par les sociétés du réseau</a:t>
            </a:r>
            <a:r>
              <a:rPr lang="pt-PT" sz="1400" dirty="0" smtClean="0">
                <a:latin typeface="Arial Narrow" panose="020B0606020202030204" pitchFamily="34" charset="0"/>
              </a:rPr>
              <a:t>;</a:t>
            </a:r>
            <a:endParaRPr lang="pt-PT" sz="1400" dirty="0">
              <a:latin typeface="Arial Narrow" panose="020B0606020202030204" pitchFamily="34" charset="0"/>
            </a:endParaRPr>
          </a:p>
          <a:p>
            <a:pPr lvl="1" algn="just">
              <a:lnSpc>
                <a:spcPts val="1200"/>
              </a:lnSpc>
            </a:pPr>
            <a:endParaRPr lang="pt-PT" sz="1400" dirty="0" smtClean="0">
              <a:latin typeface="Arial Narrow" panose="020B0606020202030204" pitchFamily="34" charset="0"/>
            </a:endParaRPr>
          </a:p>
          <a:p>
            <a:pPr lvl="1" algn="just">
              <a:lnSpc>
                <a:spcPts val="1200"/>
              </a:lnSpc>
            </a:pPr>
            <a:r>
              <a:rPr lang="pt-PT" sz="1200" dirty="0" smtClean="0">
                <a:solidFill>
                  <a:srgbClr val="008CBA"/>
                </a:solidFill>
                <a:latin typeface="Arial Narrow" panose="020B0606020202030204" pitchFamily="34" charset="0"/>
              </a:rPr>
              <a:t>■ </a:t>
            </a:r>
            <a:r>
              <a:rPr lang="fr-FR" sz="1400" dirty="0">
                <a:latin typeface="Arial Narrow" panose="020B0606020202030204" pitchFamily="34" charset="0"/>
              </a:rPr>
              <a:t>Suivi des affaires </a:t>
            </a:r>
            <a:r>
              <a:rPr lang="fr-FR" sz="1400" dirty="0" smtClean="0">
                <a:latin typeface="Arial Narrow" panose="020B0606020202030204" pitchFamily="34" charset="0"/>
              </a:rPr>
              <a:t>promues </a:t>
            </a:r>
            <a:r>
              <a:rPr lang="fr-FR" sz="1400" dirty="0">
                <a:latin typeface="Arial Narrow" panose="020B0606020202030204" pitchFamily="34" charset="0"/>
              </a:rPr>
              <a:t>par les sociétés de réseau</a:t>
            </a:r>
            <a:r>
              <a:rPr lang="pt-PT" sz="1400" dirty="0" smtClean="0">
                <a:latin typeface="Arial Narrow" panose="020B0606020202030204" pitchFamily="34" charset="0"/>
              </a:rPr>
              <a:t>;</a:t>
            </a:r>
            <a:endParaRPr lang="pt-PT" sz="1400" dirty="0">
              <a:latin typeface="Arial Narrow" panose="020B0606020202030204" pitchFamily="34" charset="0"/>
            </a:endParaRPr>
          </a:p>
          <a:p>
            <a:pPr lvl="1" algn="just">
              <a:lnSpc>
                <a:spcPts val="1200"/>
              </a:lnSpc>
            </a:pPr>
            <a:endParaRPr lang="pt-PT" sz="1400" dirty="0" smtClean="0">
              <a:latin typeface="Arial Narrow" panose="020B0606020202030204" pitchFamily="34" charset="0"/>
            </a:endParaRPr>
          </a:p>
          <a:p>
            <a:pPr lvl="1" algn="just">
              <a:lnSpc>
                <a:spcPts val="1200"/>
              </a:lnSpc>
            </a:pPr>
            <a:r>
              <a:rPr lang="pt-PT" sz="1200" dirty="0" smtClean="0">
                <a:solidFill>
                  <a:srgbClr val="008CBA"/>
                </a:solidFill>
                <a:latin typeface="Arial Narrow" panose="020B0606020202030204" pitchFamily="34" charset="0"/>
              </a:rPr>
              <a:t>■ </a:t>
            </a:r>
            <a:r>
              <a:rPr lang="fr-FR" sz="1400" dirty="0">
                <a:latin typeface="Arial Narrow" panose="020B0606020202030204" pitchFamily="34" charset="0"/>
              </a:rPr>
              <a:t>Préparation de rapports périodiques et promotion d'informations sur les opportunités commerciales et les partenariats avec le secteur privé dans leurs pays </a:t>
            </a:r>
            <a:r>
              <a:rPr lang="fr-FR" sz="1400" dirty="0" smtClean="0">
                <a:latin typeface="Arial Narrow" panose="020B0606020202030204" pitchFamily="34" charset="0"/>
              </a:rPr>
              <a:t>respectifs</a:t>
            </a:r>
            <a:r>
              <a:rPr lang="pt-PT" sz="1400" dirty="0" smtClean="0">
                <a:latin typeface="Arial Narrow" panose="020B0606020202030204" pitchFamily="34" charset="0"/>
              </a:rPr>
              <a:t>;</a:t>
            </a:r>
            <a:r>
              <a:rPr lang="pt-PT" sz="1400" dirty="0">
                <a:latin typeface="Arial Narrow" panose="020B0606020202030204" pitchFamily="34" charset="0"/>
              </a:rPr>
              <a:t> </a:t>
            </a:r>
          </a:p>
          <a:p>
            <a:pPr lvl="1" algn="just">
              <a:lnSpc>
                <a:spcPts val="1200"/>
              </a:lnSpc>
            </a:pPr>
            <a:endParaRPr lang="pt-PT" sz="1400" dirty="0" smtClean="0">
              <a:latin typeface="Arial Narrow" panose="020B0606020202030204" pitchFamily="34" charset="0"/>
            </a:endParaRPr>
          </a:p>
          <a:p>
            <a:pPr lvl="1" algn="just">
              <a:lnSpc>
                <a:spcPts val="1200"/>
              </a:lnSpc>
            </a:pPr>
            <a:r>
              <a:rPr lang="pt-PT" sz="1200" dirty="0" smtClean="0">
                <a:solidFill>
                  <a:srgbClr val="008CBA"/>
                </a:solidFill>
                <a:latin typeface="Arial Narrow" panose="020B0606020202030204" pitchFamily="34" charset="0"/>
              </a:rPr>
              <a:t>■ </a:t>
            </a:r>
            <a:r>
              <a:rPr lang="fr-FR" sz="1400" dirty="0">
                <a:latin typeface="Arial Narrow" panose="020B0606020202030204" pitchFamily="34" charset="0"/>
              </a:rPr>
              <a:t>Surveiller la satisfaction des entreprises locales dans le réseau d'entreprises</a:t>
            </a:r>
            <a:r>
              <a:rPr lang="pt-PT" sz="1400" dirty="0" smtClean="0">
                <a:latin typeface="Arial Narrow" panose="020B0606020202030204" pitchFamily="34" charset="0"/>
              </a:rPr>
              <a:t>;</a:t>
            </a:r>
            <a:endParaRPr lang="pt-PT" sz="1400" dirty="0">
              <a:latin typeface="Arial Narrow" panose="020B0606020202030204" pitchFamily="34" charset="0"/>
            </a:endParaRPr>
          </a:p>
          <a:p>
            <a:pPr lvl="1" algn="just">
              <a:lnSpc>
                <a:spcPts val="1200"/>
              </a:lnSpc>
            </a:pPr>
            <a:endParaRPr lang="pt-PT" sz="1400" dirty="0" smtClean="0">
              <a:latin typeface="Arial Narrow" panose="020B0606020202030204" pitchFamily="34" charset="0"/>
            </a:endParaRPr>
          </a:p>
          <a:p>
            <a:pPr lvl="1" algn="just">
              <a:lnSpc>
                <a:spcPts val="1200"/>
              </a:lnSpc>
            </a:pPr>
            <a:r>
              <a:rPr lang="pt-PT" sz="1200" dirty="0" smtClean="0">
                <a:solidFill>
                  <a:srgbClr val="008CBA"/>
                </a:solidFill>
                <a:latin typeface="Arial Narrow" panose="020B0606020202030204" pitchFamily="34" charset="0"/>
              </a:rPr>
              <a:t>■ </a:t>
            </a:r>
            <a:r>
              <a:rPr lang="fr-FR" sz="1400" dirty="0">
                <a:latin typeface="Arial Narrow" panose="020B0606020202030204" pitchFamily="34" charset="0"/>
              </a:rPr>
              <a:t>Proposer des solutions et des conditions pour la livraison de produits et services</a:t>
            </a:r>
            <a:r>
              <a:rPr lang="pt-PT" sz="1400" dirty="0" smtClean="0">
                <a:latin typeface="Arial Narrow" panose="020B0606020202030204" pitchFamily="34" charset="0"/>
              </a:rPr>
              <a:t>;</a:t>
            </a:r>
            <a:r>
              <a:rPr lang="pt-PT" sz="1400" dirty="0">
                <a:latin typeface="Arial Narrow" panose="020B0606020202030204" pitchFamily="34" charset="0"/>
              </a:rPr>
              <a:t> </a:t>
            </a:r>
          </a:p>
          <a:p>
            <a:pPr lvl="1" algn="just">
              <a:lnSpc>
                <a:spcPts val="1200"/>
              </a:lnSpc>
            </a:pPr>
            <a:endParaRPr lang="pt-PT" sz="1400" dirty="0" smtClean="0">
              <a:latin typeface="Arial Narrow" panose="020B0606020202030204" pitchFamily="34" charset="0"/>
            </a:endParaRPr>
          </a:p>
          <a:p>
            <a:pPr lvl="1" algn="just">
              <a:lnSpc>
                <a:spcPts val="1200"/>
              </a:lnSpc>
            </a:pPr>
            <a:r>
              <a:rPr lang="pt-PT" sz="1200" dirty="0" smtClean="0">
                <a:solidFill>
                  <a:srgbClr val="008CBA"/>
                </a:solidFill>
                <a:latin typeface="Arial Narrow" panose="020B0606020202030204" pitchFamily="34" charset="0"/>
              </a:rPr>
              <a:t>■ </a:t>
            </a:r>
            <a:r>
              <a:rPr lang="fr-FR" sz="1400" dirty="0">
                <a:latin typeface="Arial Narrow" panose="020B0606020202030204" pitchFamily="34" charset="0"/>
              </a:rPr>
              <a:t>Mise à jour de la base de données des clients, fournisseurs et sociétés de réseau en général</a:t>
            </a:r>
            <a:r>
              <a:rPr lang="pt-PT" sz="1400" dirty="0" smtClean="0">
                <a:latin typeface="Arial Narrow" panose="020B0606020202030204" pitchFamily="34" charset="0"/>
              </a:rPr>
              <a:t>;</a:t>
            </a:r>
            <a:r>
              <a:rPr lang="pt-PT" sz="1400" dirty="0">
                <a:latin typeface="Arial Narrow" panose="020B0606020202030204" pitchFamily="34" charset="0"/>
              </a:rPr>
              <a:t> </a:t>
            </a:r>
          </a:p>
          <a:p>
            <a:pPr lvl="1" algn="just">
              <a:lnSpc>
                <a:spcPts val="1200"/>
              </a:lnSpc>
            </a:pPr>
            <a:endParaRPr lang="pt-PT" sz="1400" dirty="0" smtClean="0">
              <a:latin typeface="Arial Narrow" panose="020B0606020202030204" pitchFamily="34" charset="0"/>
            </a:endParaRPr>
          </a:p>
          <a:p>
            <a:pPr lvl="1" algn="just">
              <a:lnSpc>
                <a:spcPts val="1200"/>
              </a:lnSpc>
            </a:pPr>
            <a:r>
              <a:rPr lang="pt-PT" sz="1200" dirty="0" smtClean="0">
                <a:solidFill>
                  <a:srgbClr val="008CBA"/>
                </a:solidFill>
                <a:latin typeface="Arial Narrow" panose="020B0606020202030204" pitchFamily="34" charset="0"/>
              </a:rPr>
              <a:t>■ </a:t>
            </a:r>
            <a:r>
              <a:rPr lang="fr-FR" sz="1400" dirty="0">
                <a:latin typeface="Arial Narrow" panose="020B0606020202030204" pitchFamily="34" charset="0"/>
              </a:rPr>
              <a:t>Proposer une liste de produits prioritaires sur le marché sous leur coordination</a:t>
            </a:r>
            <a:r>
              <a:rPr lang="pt-PT" sz="1400" dirty="0" smtClean="0">
                <a:latin typeface="Arial Narrow" panose="020B0606020202030204" pitchFamily="34" charset="0"/>
              </a:rPr>
              <a:t>;</a:t>
            </a:r>
            <a:endParaRPr lang="pt-PT" sz="1400" dirty="0">
              <a:latin typeface="Arial Narrow" panose="020B0606020202030204" pitchFamily="34" charset="0"/>
            </a:endParaRPr>
          </a:p>
          <a:p>
            <a:pPr lvl="1" algn="just">
              <a:lnSpc>
                <a:spcPts val="1200"/>
              </a:lnSpc>
            </a:pPr>
            <a:endParaRPr lang="pt-PT" sz="1400" dirty="0" smtClean="0">
              <a:latin typeface="Arial Narrow" panose="020B0606020202030204" pitchFamily="34" charset="0"/>
            </a:endParaRPr>
          </a:p>
          <a:p>
            <a:pPr lvl="1" algn="just">
              <a:lnSpc>
                <a:spcPts val="1200"/>
              </a:lnSpc>
            </a:pPr>
            <a:r>
              <a:rPr lang="pt-PT" sz="1200" dirty="0" smtClean="0">
                <a:solidFill>
                  <a:srgbClr val="008CBA"/>
                </a:solidFill>
                <a:latin typeface="Arial Narrow" panose="020B0606020202030204" pitchFamily="34" charset="0"/>
              </a:rPr>
              <a:t>■ </a:t>
            </a:r>
            <a:r>
              <a:rPr lang="fr-FR" sz="1400" dirty="0">
                <a:latin typeface="Arial Narrow" panose="020B0606020202030204" pitchFamily="34" charset="0"/>
              </a:rPr>
              <a:t>Préparation d'un rapport périodique sur les besoins du marché </a:t>
            </a:r>
            <a:r>
              <a:rPr lang="pt-PT" sz="1400" dirty="0">
                <a:latin typeface="Arial Narrow" panose="020B0606020202030204" pitchFamily="34" charset="0"/>
              </a:rPr>
              <a:t> ;</a:t>
            </a:r>
          </a:p>
          <a:p>
            <a:pPr lvl="1" algn="just">
              <a:lnSpc>
                <a:spcPts val="1200"/>
              </a:lnSpc>
            </a:pPr>
            <a:endParaRPr lang="pt-PT" sz="1400" dirty="0" smtClean="0">
              <a:latin typeface="Arial Narrow" panose="020B0606020202030204" pitchFamily="34" charset="0"/>
            </a:endParaRPr>
          </a:p>
          <a:p>
            <a:pPr lvl="1" algn="just">
              <a:lnSpc>
                <a:spcPts val="1200"/>
              </a:lnSpc>
            </a:pPr>
            <a:r>
              <a:rPr lang="pt-PT" sz="1200" dirty="0" smtClean="0">
                <a:solidFill>
                  <a:srgbClr val="008CBA"/>
                </a:solidFill>
                <a:latin typeface="Arial Narrow" panose="020B0606020202030204" pitchFamily="34" charset="0"/>
              </a:rPr>
              <a:t>■ </a:t>
            </a:r>
            <a:r>
              <a:rPr lang="fr-FR" sz="1400" dirty="0">
                <a:latin typeface="Arial Narrow" panose="020B0606020202030204" pitchFamily="34" charset="0"/>
              </a:rPr>
              <a:t>Définir des campagnes de promotion pour </a:t>
            </a:r>
            <a:r>
              <a:rPr lang="fr-FR" sz="1400" dirty="0" smtClean="0">
                <a:latin typeface="Arial Narrow" panose="020B0606020202030204" pitchFamily="34" charset="0"/>
              </a:rPr>
              <a:t>leur </a:t>
            </a:r>
            <a:r>
              <a:rPr lang="fr-FR" sz="1400" dirty="0">
                <a:latin typeface="Arial Narrow" panose="020B0606020202030204" pitchFamily="34" charset="0"/>
              </a:rPr>
              <a:t>territoire d'affaires</a:t>
            </a:r>
            <a:r>
              <a:rPr lang="pt-PT" sz="1400" dirty="0" smtClean="0">
                <a:latin typeface="Arial Narrow" panose="020B0606020202030204" pitchFamily="34" charset="0"/>
              </a:rPr>
              <a:t>;</a:t>
            </a:r>
            <a:r>
              <a:rPr lang="pt-PT" sz="1400" dirty="0">
                <a:latin typeface="Arial Narrow" panose="020B0606020202030204" pitchFamily="34" charset="0"/>
              </a:rPr>
              <a:t> </a:t>
            </a:r>
          </a:p>
          <a:p>
            <a:pPr lvl="1" algn="just">
              <a:lnSpc>
                <a:spcPts val="1200"/>
              </a:lnSpc>
            </a:pPr>
            <a:endParaRPr lang="pt-PT" sz="1400" dirty="0" smtClean="0">
              <a:latin typeface="Arial Narrow" panose="020B0606020202030204" pitchFamily="34" charset="0"/>
            </a:endParaRPr>
          </a:p>
          <a:p>
            <a:pPr lvl="1" algn="just">
              <a:lnSpc>
                <a:spcPts val="1200"/>
              </a:lnSpc>
            </a:pPr>
            <a:r>
              <a:rPr lang="pt-PT" sz="1200" dirty="0" smtClean="0">
                <a:solidFill>
                  <a:srgbClr val="008CBA"/>
                </a:solidFill>
                <a:latin typeface="Arial Narrow" panose="020B0606020202030204" pitchFamily="34" charset="0"/>
              </a:rPr>
              <a:t>■ </a:t>
            </a:r>
            <a:r>
              <a:rPr lang="fr-FR" sz="1400" dirty="0">
                <a:latin typeface="Arial Narrow" panose="020B0606020202030204" pitchFamily="34" charset="0"/>
              </a:rPr>
              <a:t>S'assurer que les objectifs de vente sont atteints, définir et suivre les écarts, mettre en place des actions correctives si nécessaire</a:t>
            </a:r>
            <a:r>
              <a:rPr lang="pt-PT" sz="1400" dirty="0" smtClean="0">
                <a:latin typeface="Arial Narrow" panose="020B0606020202030204" pitchFamily="34" charset="0"/>
              </a:rPr>
              <a:t>;</a:t>
            </a:r>
            <a:r>
              <a:rPr lang="pt-PT" sz="1400" dirty="0">
                <a:latin typeface="Arial Narrow" panose="020B0606020202030204" pitchFamily="34" charset="0"/>
              </a:rPr>
              <a:t> </a:t>
            </a:r>
          </a:p>
          <a:p>
            <a:pPr lvl="1" algn="just">
              <a:lnSpc>
                <a:spcPts val="1200"/>
              </a:lnSpc>
            </a:pPr>
            <a:endParaRPr lang="pt-PT" sz="800" dirty="0" smtClean="0">
              <a:latin typeface="Arial Narrow" panose="020B0606020202030204" pitchFamily="34" charset="0"/>
            </a:endParaRPr>
          </a:p>
          <a:p>
            <a:pPr lvl="1" algn="just">
              <a:lnSpc>
                <a:spcPts val="1200"/>
              </a:lnSpc>
            </a:pPr>
            <a:r>
              <a:rPr lang="pt-PT" sz="1200" dirty="0" smtClean="0">
                <a:solidFill>
                  <a:srgbClr val="008CBA"/>
                </a:solidFill>
                <a:latin typeface="Arial Narrow" panose="020B0606020202030204" pitchFamily="34" charset="0"/>
              </a:rPr>
              <a:t>■ </a:t>
            </a:r>
            <a:r>
              <a:rPr lang="fr-FR" sz="1400" dirty="0">
                <a:latin typeface="Arial Narrow" panose="020B0606020202030204" pitchFamily="34" charset="0"/>
              </a:rPr>
              <a:t>Etudier et analyser les différents segments de marché et canaux de distribution, proposer des politiques à adopter</a:t>
            </a:r>
            <a:r>
              <a:rPr lang="pt-PT" sz="1400" dirty="0" smtClean="0">
                <a:latin typeface="Arial Narrow" panose="020B0606020202030204" pitchFamily="34" charset="0"/>
              </a:rPr>
              <a:t>;</a:t>
            </a:r>
            <a:endParaRPr lang="pt-PT" sz="1400" dirty="0">
              <a:latin typeface="Arial Narrow" panose="020B0606020202030204" pitchFamily="34" charset="0"/>
            </a:endParaRPr>
          </a:p>
          <a:p>
            <a:pPr lvl="1" algn="just">
              <a:lnSpc>
                <a:spcPts val="1200"/>
              </a:lnSpc>
            </a:pPr>
            <a:endParaRPr lang="pt-PT" sz="1400" dirty="0" smtClean="0">
              <a:latin typeface="Arial Narrow" panose="020B0606020202030204" pitchFamily="34" charset="0"/>
            </a:endParaRPr>
          </a:p>
          <a:p>
            <a:pPr lvl="1" algn="just">
              <a:lnSpc>
                <a:spcPts val="1200"/>
              </a:lnSpc>
            </a:pPr>
            <a:r>
              <a:rPr lang="pt-PT" sz="1200" dirty="0" smtClean="0">
                <a:solidFill>
                  <a:srgbClr val="008CBA"/>
                </a:solidFill>
                <a:latin typeface="Arial Narrow" panose="020B0606020202030204" pitchFamily="34" charset="0"/>
              </a:rPr>
              <a:t>■ </a:t>
            </a:r>
            <a:r>
              <a:rPr lang="fr-FR" sz="1400" dirty="0">
                <a:latin typeface="Arial Narrow" panose="020B0606020202030204" pitchFamily="34" charset="0"/>
              </a:rPr>
              <a:t>Créer et suivre la mise en œuvre d'un plan </a:t>
            </a:r>
            <a:r>
              <a:rPr lang="pt-PT" altLang="fr-FR" sz="1400" dirty="0">
                <a:latin typeface="Arial Narrow" panose="020B0606020202030204" pitchFamily="34" charset="0"/>
              </a:rPr>
              <a:t>de </a:t>
            </a:r>
            <a:r>
              <a:rPr lang="fr-FR" sz="1400" dirty="0">
                <a:latin typeface="Arial Narrow" panose="020B0606020202030204" pitchFamily="34" charset="0"/>
              </a:rPr>
              <a:t>marketing </a:t>
            </a:r>
            <a:r>
              <a:rPr lang="fr-FR" sz="1400" dirty="0" smtClean="0">
                <a:latin typeface="Arial Narrow" panose="020B0606020202030204" pitchFamily="34" charset="0"/>
              </a:rPr>
              <a:t>régulier</a:t>
            </a:r>
            <a:r>
              <a:rPr lang="pt-PT" sz="1400" dirty="0" smtClean="0">
                <a:latin typeface="Arial Narrow" panose="020B0606020202030204" pitchFamily="34" charset="0"/>
              </a:rPr>
              <a:t>.</a:t>
            </a:r>
            <a:endParaRPr lang="pt-PT" sz="1400" dirty="0">
              <a:latin typeface="Arial Narrow" panose="020B0606020202030204" pitchFamily="34" charset="0"/>
            </a:endParaRPr>
          </a:p>
          <a:p>
            <a:pPr algn="just">
              <a:lnSpc>
                <a:spcPct val="85000"/>
              </a:lnSpc>
              <a:spcBef>
                <a:spcPts val="0"/>
              </a:spcBef>
              <a:spcAft>
                <a:spcPts val="0"/>
              </a:spcAft>
            </a:pPr>
            <a:r>
              <a:rPr lang="pt-PT" sz="1400" dirty="0">
                <a:latin typeface="Arial Narrow" panose="020B0606020202030204" pitchFamily="34" charset="0"/>
              </a:rPr>
              <a:t> </a:t>
            </a:r>
          </a:p>
          <a:p>
            <a:pPr algn="just"/>
            <a:r>
              <a:rPr lang="fr-FR" sz="1400" dirty="0">
                <a:latin typeface="Arial Narrow" panose="020B0606020202030204" pitchFamily="34" charset="0"/>
              </a:rPr>
              <a:t>Pour l'événement de </a:t>
            </a:r>
            <a:r>
              <a:rPr lang="pt-PT" altLang="fr-FR" sz="1400" dirty="0">
                <a:latin typeface="Arial Narrow" panose="020B0606020202030204" pitchFamily="34" charset="0"/>
              </a:rPr>
              <a:t>Juin</a:t>
            </a:r>
            <a:r>
              <a:rPr lang="fr-FR" sz="1400" dirty="0">
                <a:latin typeface="Arial Narrow" panose="020B0606020202030204" pitchFamily="34" charset="0"/>
              </a:rPr>
              <a:t> 202</a:t>
            </a:r>
            <a:r>
              <a:rPr lang="pt-PT" altLang="fr-FR" sz="1400" dirty="0">
                <a:latin typeface="Arial Narrow" panose="020B0606020202030204" pitchFamily="34" charset="0"/>
              </a:rPr>
              <a:t>1</a:t>
            </a:r>
            <a:r>
              <a:rPr lang="fr-FR" sz="1400" dirty="0">
                <a:latin typeface="Arial Narrow" panose="020B0606020202030204" pitchFamily="34" charset="0"/>
              </a:rPr>
              <a:t> au Cap-Vert, le Business Round </a:t>
            </a:r>
            <a:r>
              <a:rPr lang="fr-FR" sz="1400" dirty="0" smtClean="0">
                <a:latin typeface="Arial Narrow" panose="020B0606020202030204" pitchFamily="34" charset="0"/>
              </a:rPr>
              <a:t>se </a:t>
            </a:r>
            <a:r>
              <a:rPr lang="fr-FR" sz="1400" dirty="0">
                <a:latin typeface="Arial Narrow" panose="020B0606020202030204" pitchFamily="34" charset="0"/>
              </a:rPr>
              <a:t>tiendra le </a:t>
            </a:r>
            <a:r>
              <a:rPr lang="pt-PT" altLang="fr-FR" sz="1400" dirty="0">
                <a:latin typeface="Arial Narrow" panose="020B0606020202030204" pitchFamily="34" charset="0"/>
              </a:rPr>
              <a:t>09</a:t>
            </a:r>
            <a:r>
              <a:rPr lang="fr-FR" sz="1400" dirty="0">
                <a:latin typeface="Arial Narrow" panose="020B0606020202030204" pitchFamily="34" charset="0"/>
              </a:rPr>
              <a:t> </a:t>
            </a:r>
            <a:r>
              <a:rPr lang="pt-PT" altLang="fr-FR" sz="1400" dirty="0">
                <a:latin typeface="Arial Narrow" panose="020B0606020202030204" pitchFamily="34" charset="0"/>
              </a:rPr>
              <a:t>Juin</a:t>
            </a:r>
            <a:r>
              <a:rPr lang="fr-FR" sz="1400" dirty="0">
                <a:latin typeface="Arial Narrow" panose="020B0606020202030204" pitchFamily="34" charset="0"/>
              </a:rPr>
              <a:t> 202</a:t>
            </a:r>
            <a:r>
              <a:rPr lang="pt-PT" altLang="fr-FR" sz="1400" dirty="0">
                <a:latin typeface="Arial Narrow" panose="020B0606020202030204" pitchFamily="34" charset="0"/>
              </a:rPr>
              <a:t>1</a:t>
            </a:r>
            <a:r>
              <a:rPr lang="fr-FR" sz="1400">
                <a:latin typeface="Arial Narrow" panose="020B0606020202030204" pitchFamily="34" charset="0"/>
              </a:rPr>
              <a:t>, </a:t>
            </a:r>
            <a:r>
              <a:rPr lang="fr-FR" sz="1400" smtClean="0">
                <a:latin typeface="Arial Narrow" panose="020B0606020202030204" pitchFamily="34" charset="0"/>
              </a:rPr>
              <a:t>de </a:t>
            </a:r>
            <a:r>
              <a:rPr lang="fr-FR" sz="1400" dirty="0">
                <a:latin typeface="Arial Narrow" panose="020B0606020202030204" pitchFamily="34" charset="0"/>
              </a:rPr>
              <a:t>0</a:t>
            </a:r>
            <a:r>
              <a:rPr lang="pt-PT" altLang="fr-FR" sz="1400" dirty="0">
                <a:latin typeface="Arial Narrow" panose="020B0606020202030204" pitchFamily="34" charset="0"/>
              </a:rPr>
              <a:t>8</a:t>
            </a:r>
            <a:r>
              <a:rPr lang="fr-FR" sz="1400" dirty="0">
                <a:latin typeface="Arial Narrow" panose="020B0606020202030204" pitchFamily="34" charset="0"/>
              </a:rPr>
              <a:t>h00 à 18h00.</a:t>
            </a:r>
            <a:endParaRPr lang="pt-PT" sz="1400" dirty="0">
              <a:latin typeface="Arial Narrow" panose="020B0606020202030204" pitchFamily="34" charset="0"/>
            </a:endParaRPr>
          </a:p>
          <a:p>
            <a:pPr algn="just">
              <a:lnSpc>
                <a:spcPct val="85000"/>
              </a:lnSpc>
              <a:spcBef>
                <a:spcPts val="0"/>
              </a:spcBef>
              <a:spcAft>
                <a:spcPts val="0"/>
              </a:spcAft>
            </a:pPr>
            <a:endParaRPr lang="pt-PT" sz="1400" dirty="0" smtClean="0">
              <a:latin typeface="Arial Narrow" panose="020B0606020202030204" pitchFamily="34" charset="0"/>
            </a:endParaRPr>
          </a:p>
          <a:p>
            <a:pPr algn="just"/>
            <a:r>
              <a:rPr lang="fr-FR" sz="1400" dirty="0">
                <a:latin typeface="Arial Narrow" panose="020B0606020202030204" pitchFamily="34" charset="0"/>
              </a:rPr>
              <a:t>Les fonctions des </a:t>
            </a:r>
            <a:r>
              <a:rPr lang="fr-FR" sz="1400" i="1" dirty="0">
                <a:latin typeface="Arial Narrow" panose="020B0606020202030204" pitchFamily="34" charset="0"/>
              </a:rPr>
              <a:t>PARTENAIRES ASSOCIÉS</a:t>
            </a:r>
            <a:r>
              <a:rPr lang="fr-FR" sz="1400" dirty="0">
                <a:latin typeface="Arial Narrow" panose="020B0606020202030204" pitchFamily="34" charset="0"/>
              </a:rPr>
              <a:t> sont très importantes, et dans chaque pays où </a:t>
            </a:r>
            <a:r>
              <a:rPr lang="fr-FR" sz="1400" i="1" dirty="0">
                <a:latin typeface="Arial Narrow" panose="020B0606020202030204" pitchFamily="34" charset="0"/>
              </a:rPr>
              <a:t>ATLANTIC BUSINESS </a:t>
            </a:r>
            <a:r>
              <a:rPr lang="pt-PT" altLang="fr-FR" sz="1400" i="1" dirty="0">
                <a:latin typeface="Arial Narrow" panose="020B0606020202030204" pitchFamily="34" charset="0"/>
              </a:rPr>
              <a:t>FORUM</a:t>
            </a:r>
            <a:r>
              <a:rPr lang="fr-FR" sz="1400" dirty="0">
                <a:latin typeface="Arial Narrow" panose="020B0606020202030204" pitchFamily="34" charset="0"/>
              </a:rPr>
              <a:t> opère, il y aura une équipe coordonnée par un </a:t>
            </a:r>
            <a:r>
              <a:rPr lang="fr-FR" sz="1400" i="1" dirty="0">
                <a:latin typeface="Arial Narrow" panose="020B0606020202030204" pitchFamily="34" charset="0"/>
              </a:rPr>
              <a:t>PARTENAIRE ASSOCIÉ</a:t>
            </a:r>
            <a:r>
              <a:rPr lang="fr-FR" sz="1400" dirty="0">
                <a:latin typeface="Arial Narrow" panose="020B0606020202030204" pitchFamily="34" charset="0"/>
              </a:rPr>
              <a:t>, complétant son action avec celle de responsable représentant </a:t>
            </a:r>
            <a:r>
              <a:rPr lang="fr-FR" sz="1400" i="1" dirty="0">
                <a:latin typeface="Arial Narrow" panose="020B0606020202030204" pitchFamily="34" charset="0"/>
              </a:rPr>
              <a:t>ATLANTIC BUSINESS </a:t>
            </a:r>
            <a:r>
              <a:rPr lang="pt-PT" altLang="fr-FR" sz="1400" i="1" dirty="0">
                <a:latin typeface="Arial Narrow" panose="020B0606020202030204" pitchFamily="34" charset="0"/>
              </a:rPr>
              <a:t>FORUM</a:t>
            </a:r>
            <a:r>
              <a:rPr lang="pt-PT" sz="1200" dirty="0" smtClean="0">
                <a:latin typeface="Arial Narrow" panose="020B0606020202030204" pitchFamily="34" charset="0"/>
              </a:rPr>
              <a:t>. </a:t>
            </a:r>
            <a:r>
              <a:rPr lang="pt-PT" sz="1200" dirty="0">
                <a:latin typeface="Arial Narrow" panose="020B0606020202030204" pitchFamily="34" charset="0"/>
              </a:rPr>
              <a:t>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riângulo Retângulo 3"/>
          <p:cNvSpPr/>
          <p:nvPr/>
        </p:nvSpPr>
        <p:spPr>
          <a:xfrm flipH="1">
            <a:off x="-9525" y="243840"/>
            <a:ext cx="12228830" cy="6618605"/>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solidFill>
                <a:schemeClr val="accent1"/>
              </a:solidFill>
            </a:endParaRPr>
          </a:p>
        </p:txBody>
      </p:sp>
      <p:pic>
        <p:nvPicPr>
          <p:cNvPr id="6" name="Imagem 5" descr="LOGO-Paises ecowas"/>
          <p:cNvPicPr>
            <a:picLocks noChangeAspect="1"/>
          </p:cNvPicPr>
          <p:nvPr/>
        </p:nvPicPr>
        <p:blipFill>
          <a:blip r:embed="rId2"/>
          <a:stretch>
            <a:fillRect/>
          </a:stretch>
        </p:blipFill>
        <p:spPr>
          <a:xfrm>
            <a:off x="10795" y="2979420"/>
            <a:ext cx="3897630" cy="3858260"/>
          </a:xfrm>
          <a:prstGeom prst="rect">
            <a:avLst/>
          </a:prstGeom>
        </p:spPr>
      </p:pic>
      <p:pic>
        <p:nvPicPr>
          <p:cNvPr id="7" name="Imagem9"/>
          <p:cNvPicPr>
            <a:picLocks noChangeAspect="1"/>
          </p:cNvPicPr>
          <p:nvPr/>
        </p:nvPicPr>
        <p:blipFill>
          <a:blip r:embed="rId3"/>
          <a:stretch>
            <a:fillRect/>
          </a:stretch>
        </p:blipFill>
        <p:spPr>
          <a:xfrm>
            <a:off x="11678285" y="6451600"/>
            <a:ext cx="502920" cy="389255"/>
          </a:xfrm>
          <a:prstGeom prst="rect">
            <a:avLst/>
          </a:prstGeom>
          <a:noFill/>
          <a:ln>
            <a:noFill/>
          </a:ln>
          <a:effectLst/>
        </p:spPr>
      </p:pic>
      <p:pic>
        <p:nvPicPr>
          <p:cNvPr id="8" name="Imagem 7"/>
          <p:cNvPicPr>
            <a:picLocks noChangeAspect="1"/>
          </p:cNvPicPr>
          <p:nvPr/>
        </p:nvPicPr>
        <p:blipFill>
          <a:blip r:embed="rId4"/>
          <a:stretch>
            <a:fillRect/>
          </a:stretch>
        </p:blipFill>
        <p:spPr>
          <a:xfrm>
            <a:off x="315595" y="1340485"/>
            <a:ext cx="2413000" cy="1356995"/>
          </a:xfrm>
          <a:prstGeom prst="rect">
            <a:avLst/>
          </a:prstGeom>
        </p:spPr>
      </p:pic>
      <p:sp>
        <p:nvSpPr>
          <p:cNvPr id="9" name="CaixaDeTexto 3"/>
          <p:cNvSpPr txBox="1"/>
          <p:nvPr/>
        </p:nvSpPr>
        <p:spPr>
          <a:xfrm>
            <a:off x="3559810" y="1524000"/>
            <a:ext cx="7131685" cy="1938020"/>
          </a:xfrm>
          <a:prstGeom prst="rect">
            <a:avLst/>
          </a:prstGeom>
          <a:noFill/>
        </p:spPr>
        <p:txBody>
          <a:bodyPr wrap="square">
            <a:spAutoFit/>
          </a:bodyPr>
          <a:lstStyle/>
          <a:p>
            <a:pPr algn="just"/>
            <a:r>
              <a:rPr lang="fr-FR" sz="1200" b="1" i="1" dirty="0">
                <a:solidFill>
                  <a:srgbClr val="008CBA"/>
                </a:solidFill>
                <a:latin typeface="Arial Narrow" panose="020B0606020202030204" pitchFamily="34" charset="0"/>
                <a:sym typeface="+mn-ea"/>
              </a:rPr>
              <a:t>ASSISTANCE JURIDIQUE ET INTERPRÈTE</a:t>
            </a:r>
            <a:r>
              <a:rPr lang="fr-FR" sz="1200" b="1" i="1" dirty="0" smtClean="0">
                <a:solidFill>
                  <a:srgbClr val="008CBA"/>
                </a:solidFill>
                <a:latin typeface="Arial Narrow" panose="020B0606020202030204" pitchFamily="34" charset="0"/>
                <a:sym typeface="+mn-ea"/>
              </a:rPr>
              <a:t> </a:t>
            </a:r>
            <a:r>
              <a:rPr lang="pt-PT" sz="1200" b="1" i="1" dirty="0" smtClean="0">
                <a:solidFill>
                  <a:srgbClr val="008CBA"/>
                </a:solidFill>
                <a:latin typeface="Arial Narrow" panose="020B0606020202030204" pitchFamily="34" charset="0"/>
                <a:sym typeface="+mn-ea"/>
              </a:rPr>
              <a:t>:</a:t>
            </a:r>
            <a:r>
              <a:rPr lang="pt-PT" sz="1200" b="1" i="1" dirty="0">
                <a:solidFill>
                  <a:srgbClr val="008CBA"/>
                </a:solidFill>
                <a:latin typeface="Arial Narrow" panose="020B0606020202030204" pitchFamily="34" charset="0"/>
                <a:sym typeface="+mn-ea"/>
              </a:rPr>
              <a:t> </a:t>
            </a:r>
            <a:endParaRPr lang="pt-PT" sz="1200" b="1" i="1" dirty="0">
              <a:solidFill>
                <a:srgbClr val="008CBA"/>
              </a:solidFill>
              <a:latin typeface="Arial Narrow" panose="020B0606020202030204" pitchFamily="34" charset="0"/>
            </a:endParaRPr>
          </a:p>
          <a:p>
            <a:pPr algn="just">
              <a:lnSpc>
                <a:spcPct val="100000"/>
              </a:lnSpc>
            </a:pPr>
            <a:r>
              <a:rPr sz="1200" dirty="0">
                <a:latin typeface="Arial Narrow" panose="020B0606020202030204" pitchFamily="34" charset="0"/>
                <a:sym typeface="+mn-ea"/>
              </a:rPr>
              <a:t>Deux équipes spécialisées seront en permanence à la disposition des participants au </a:t>
            </a:r>
            <a:r>
              <a:rPr sz="1200" i="1" dirty="0">
                <a:solidFill>
                  <a:srgbClr val="008CBA"/>
                </a:solidFill>
                <a:latin typeface="Arial Narrow" panose="020B0606020202030204" pitchFamily="34" charset="0"/>
                <a:sym typeface="+mn-ea"/>
              </a:rPr>
              <a:t>BUSINESS ROUND</a:t>
            </a:r>
            <a:r>
              <a:rPr sz="1200" dirty="0">
                <a:latin typeface="Arial Narrow" panose="020B0606020202030204" pitchFamily="34" charset="0"/>
                <a:sym typeface="+mn-ea"/>
              </a:rPr>
              <a:t> tout au long de la journée du 9 juin 2021:</a:t>
            </a:r>
          </a:p>
          <a:p>
            <a:pPr algn="just">
              <a:lnSpc>
                <a:spcPct val="100000"/>
              </a:lnSpc>
            </a:pPr>
            <a:endParaRPr sz="1200" dirty="0">
              <a:latin typeface="Arial Narrow" panose="020B0606020202030204" pitchFamily="34" charset="0"/>
              <a:sym typeface="+mn-ea"/>
            </a:endParaRPr>
          </a:p>
          <a:p>
            <a:pPr lvl="1" algn="just">
              <a:lnSpc>
                <a:spcPct val="100000"/>
              </a:lnSpc>
            </a:pPr>
            <a:r>
              <a:rPr sz="1200" b="1" dirty="0">
                <a:latin typeface="Arial Narrow" panose="020B0606020202030204" pitchFamily="34" charset="0"/>
                <a:sym typeface="+mn-ea"/>
              </a:rPr>
              <a:t>1.</a:t>
            </a:r>
            <a:r>
              <a:rPr sz="1200" dirty="0">
                <a:latin typeface="Arial Narrow" panose="020B0606020202030204" pitchFamily="34" charset="0"/>
                <a:sym typeface="+mn-ea"/>
              </a:rPr>
              <a:t> Une équipe d'interprètes en trois langues: portugais; Français et anglais; et</a:t>
            </a:r>
          </a:p>
          <a:p>
            <a:pPr lvl="1" algn="just">
              <a:lnSpc>
                <a:spcPct val="100000"/>
              </a:lnSpc>
            </a:pPr>
            <a:endParaRPr sz="1200" dirty="0">
              <a:latin typeface="Arial Narrow" panose="020B0606020202030204" pitchFamily="34" charset="0"/>
              <a:sym typeface="+mn-ea"/>
            </a:endParaRPr>
          </a:p>
          <a:p>
            <a:pPr lvl="1" algn="just">
              <a:lnSpc>
                <a:spcPct val="100000"/>
              </a:lnSpc>
            </a:pPr>
            <a:r>
              <a:rPr sz="1200" b="1" dirty="0">
                <a:latin typeface="Arial Narrow" panose="020B0606020202030204" pitchFamily="34" charset="0"/>
                <a:sym typeface="+mn-ea"/>
              </a:rPr>
              <a:t>2. </a:t>
            </a:r>
            <a:r>
              <a:rPr sz="1200" dirty="0">
                <a:latin typeface="Arial Narrow" panose="020B0606020202030204" pitchFamily="34" charset="0"/>
                <a:sym typeface="+mn-ea"/>
              </a:rPr>
              <a:t>Une équipe juridique.</a:t>
            </a:r>
          </a:p>
          <a:p>
            <a:pPr algn="just">
              <a:lnSpc>
                <a:spcPct val="100000"/>
              </a:lnSpc>
            </a:pPr>
            <a:endParaRPr sz="1200" dirty="0">
              <a:latin typeface="Arial Narrow" panose="020B0606020202030204" pitchFamily="34" charset="0"/>
              <a:sym typeface="+mn-ea"/>
            </a:endParaRPr>
          </a:p>
          <a:p>
            <a:pPr algn="just">
              <a:lnSpc>
                <a:spcPct val="100000"/>
              </a:lnSpc>
            </a:pPr>
            <a:r>
              <a:rPr sz="1200" dirty="0">
                <a:latin typeface="Arial Narrow" panose="020B0606020202030204" pitchFamily="34" charset="0"/>
                <a:sym typeface="+mn-ea"/>
              </a:rPr>
              <a:t>Ces deux équipes resteront disponibles, après l'événement et pendant tout le temps, pour accompagner les participants dans la formalisation et la consolidation des affaires sur le marché de la </a:t>
            </a:r>
            <a:r>
              <a:rPr sz="1200" i="1" dirty="0">
                <a:latin typeface="Arial Narrow" panose="020B0606020202030204" pitchFamily="34" charset="0"/>
                <a:sym typeface="+mn-ea"/>
              </a:rPr>
              <a:t>CEDEAO</a:t>
            </a:r>
            <a:r>
              <a:rPr sz="1200" dirty="0">
                <a:latin typeface="Arial Narrow" panose="020B0606020202030204" pitchFamily="34" charset="0"/>
                <a:sym typeface="+mn-ea"/>
              </a:rPr>
              <a:t>.</a:t>
            </a:r>
          </a:p>
        </p:txBody>
      </p:sp>
      <p:sp>
        <p:nvSpPr>
          <p:cNvPr id="10" name="Slide Number Placeholder 6"/>
          <p:cNvSpPr txBox="1"/>
          <p:nvPr/>
        </p:nvSpPr>
        <p:spPr bwMode="auto">
          <a:xfrm>
            <a:off x="6226206" y="6571929"/>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1200" dirty="0" smtClean="0">
                <a:solidFill>
                  <a:schemeClr val="tx1"/>
                </a:solidFill>
              </a:rPr>
              <a:t>Pag </a:t>
            </a:r>
            <a:fld id="{6C07E9C5-6E20-4A25-9F31-81ECFC5683B7}" type="slidenum">
              <a:rPr lang="fr-FR" altLang="pt-PT" sz="1200" b="1" i="1" u="sng" dirty="0" smtClean="0">
                <a:solidFill>
                  <a:schemeClr val="tx1"/>
                </a:solidFill>
              </a:rPr>
              <a:t>11</a:t>
            </a:fld>
            <a:endParaRPr lang="fr-FR" altLang="pt-PT" sz="1200" b="1" i="1" u="sng" dirty="0" smtClean="0">
              <a:solidFill>
                <a:schemeClr val="tx1"/>
              </a:solidFill>
            </a:endParaRPr>
          </a:p>
        </p:txBody>
      </p:sp>
      <p:pic>
        <p:nvPicPr>
          <p:cNvPr id="13" name="Imagem 12" descr="logo"/>
          <p:cNvPicPr>
            <a:picLocks noChangeAspect="1"/>
          </p:cNvPicPr>
          <p:nvPr/>
        </p:nvPicPr>
        <p:blipFill>
          <a:blip r:embed="rId5"/>
          <a:stretch>
            <a:fillRect/>
          </a:stretch>
        </p:blipFill>
        <p:spPr>
          <a:xfrm>
            <a:off x="9074150" y="124460"/>
            <a:ext cx="3107055" cy="681990"/>
          </a:xfrm>
          <a:prstGeom prst="rect">
            <a:avLst/>
          </a:prstGeom>
        </p:spPr>
      </p:pic>
      <p:pic>
        <p:nvPicPr>
          <p:cNvPr id="14" name="Imagem 13" descr="logo"/>
          <p:cNvPicPr>
            <a:picLocks noChangeAspect="1"/>
          </p:cNvPicPr>
          <p:nvPr/>
        </p:nvPicPr>
        <p:blipFill>
          <a:blip r:embed="rId6"/>
          <a:stretch>
            <a:fillRect/>
          </a:stretch>
        </p:blipFill>
        <p:spPr>
          <a:xfrm>
            <a:off x="-10795" y="120650"/>
            <a:ext cx="4168140" cy="915035"/>
          </a:xfrm>
          <a:prstGeom prst="rect">
            <a:avLst/>
          </a:prstGeom>
        </p:spPr>
      </p:pic>
      <p:pic>
        <p:nvPicPr>
          <p:cNvPr id="16" name="Imagem 15"/>
          <p:cNvPicPr>
            <a:picLocks noChangeAspect="1"/>
          </p:cNvPicPr>
          <p:nvPr/>
        </p:nvPicPr>
        <p:blipFill>
          <a:blip r:embed="rId7"/>
          <a:stretch>
            <a:fillRect/>
          </a:stretch>
        </p:blipFill>
        <p:spPr>
          <a:xfrm>
            <a:off x="6874510" y="469265"/>
            <a:ext cx="1379855" cy="1240155"/>
          </a:xfrm>
          <a:prstGeom prst="rect">
            <a:avLst/>
          </a:prstGeom>
        </p:spPr>
      </p:pic>
      <p:sp>
        <p:nvSpPr>
          <p:cNvPr id="17" name="Caixa de Texto 16"/>
          <p:cNvSpPr txBox="1"/>
          <p:nvPr/>
        </p:nvSpPr>
        <p:spPr>
          <a:xfrm>
            <a:off x="4334510" y="3716020"/>
            <a:ext cx="4354830" cy="860425"/>
          </a:xfrm>
          <a:prstGeom prst="rect">
            <a:avLst/>
          </a:prstGeom>
          <a:noFill/>
        </p:spPr>
        <p:txBody>
          <a:bodyPr wrap="square" rtlCol="0" anchor="t">
            <a:spAutoFit/>
          </a:bodyPr>
          <a:lstStyle/>
          <a:p>
            <a:pPr algn="just"/>
            <a:r>
              <a:rPr lang="pt-PT" altLang="en-US" sz="1400" i="1">
                <a:solidFill>
                  <a:srgbClr val="008CBA"/>
                </a:solidFill>
              </a:rPr>
              <a:t>L'Aide Juridique pour les Entreprises</a:t>
            </a:r>
          </a:p>
          <a:p>
            <a:pPr algn="just"/>
            <a:r>
              <a:rPr lang="pt-PT" altLang="en-US" sz="1200">
                <a:latin typeface="Arial Narrow" panose="020B0606020202030204" pitchFamily="34" charset="0"/>
                <a:cs typeface="Arial Narrow" panose="020B0606020202030204" pitchFamily="34" charset="0"/>
              </a:rPr>
              <a:t>Avec l'assurance protection juridique des spécialistes, vous avez tout en main en tant qu'entrepreneur pour faire face à des questions juridiques de toute nature, dans l'ensemble des Pays de la </a:t>
            </a:r>
            <a:r>
              <a:rPr lang="pt-PT" altLang="en-US" sz="1200" i="1">
                <a:latin typeface="Arial Narrow" panose="020B0606020202030204" pitchFamily="34" charset="0"/>
                <a:cs typeface="Arial Narrow" panose="020B0606020202030204" pitchFamily="34" charset="0"/>
              </a:rPr>
              <a:t>CEDEAO</a:t>
            </a:r>
            <a:r>
              <a:rPr lang="pt-PT" altLang="en-US" sz="1200">
                <a:latin typeface="Arial Narrow" panose="020B0606020202030204" pitchFamily="34" charset="0"/>
                <a:cs typeface="Arial Narrow" panose="020B0606020202030204" pitchFamily="34" charset="0"/>
              </a:rPr>
              <a:t>.</a:t>
            </a:r>
          </a:p>
        </p:txBody>
      </p:sp>
      <p:sp>
        <p:nvSpPr>
          <p:cNvPr id="19" name="Caixa de Texto 18"/>
          <p:cNvSpPr txBox="1"/>
          <p:nvPr/>
        </p:nvSpPr>
        <p:spPr>
          <a:xfrm>
            <a:off x="5083810" y="5001895"/>
            <a:ext cx="4784090" cy="829945"/>
          </a:xfrm>
          <a:prstGeom prst="rect">
            <a:avLst/>
          </a:prstGeom>
          <a:noFill/>
        </p:spPr>
        <p:txBody>
          <a:bodyPr wrap="square" rtlCol="0">
            <a:spAutoFit/>
          </a:bodyPr>
          <a:lstStyle/>
          <a:p>
            <a:pPr algn="just"/>
            <a:r>
              <a:rPr lang="pt-PT" altLang="en-US" sz="1200">
                <a:latin typeface="Arial Narrow" panose="020B0606020202030204" pitchFamily="34" charset="0"/>
                <a:cs typeface="Arial Narrow" panose="020B0606020202030204" pitchFamily="34" charset="0"/>
              </a:rPr>
              <a:t>En tant que participant à </a:t>
            </a:r>
            <a:r>
              <a:rPr lang="pt-PT" altLang="en-US" sz="1200" i="1">
                <a:solidFill>
                  <a:srgbClr val="008CBA"/>
                </a:solidFill>
                <a:latin typeface="Arial Narrow" panose="020B0606020202030204" pitchFamily="34" charset="0"/>
                <a:cs typeface="Arial Narrow" panose="020B0606020202030204" pitchFamily="34" charset="0"/>
              </a:rPr>
              <a:t>ATLANTIC BUSINESS FORUM</a:t>
            </a:r>
            <a:r>
              <a:rPr lang="pt-PT" altLang="en-US" sz="1200">
                <a:latin typeface="Arial Narrow" panose="020B0606020202030204" pitchFamily="34" charset="0"/>
                <a:cs typeface="Arial Narrow" panose="020B0606020202030204" pitchFamily="34" charset="0"/>
              </a:rPr>
              <a:t>, concentrez-vous sur votre entreprise et vos affaires, des spécialistes prennent en main avec sagesse toutes les questions juridiques et fiscales, pour vous et pour votre entreprise, pour l'ensemble des Pays de la </a:t>
            </a:r>
            <a:r>
              <a:rPr lang="pt-PT" altLang="en-US" sz="1200" i="1">
                <a:latin typeface="Arial Narrow" panose="020B0606020202030204" pitchFamily="34" charset="0"/>
                <a:cs typeface="Arial Narrow" panose="020B0606020202030204" pitchFamily="34" charset="0"/>
              </a:rPr>
              <a:t>CEDEAO</a:t>
            </a:r>
            <a:r>
              <a:rPr lang="pt-PT" altLang="en-US" sz="1200">
                <a:latin typeface="Arial Narrow" panose="020B0606020202030204" pitchFamily="34" charset="0"/>
                <a:cs typeface="Arial Narrow" panose="020B0606020202030204" pitchFamily="34" charset="0"/>
              </a:rPr>
              <a:t>.</a:t>
            </a:r>
          </a:p>
        </p:txBody>
      </p:sp>
      <p:sp>
        <p:nvSpPr>
          <p:cNvPr id="21" name="CaixaDeTexto 67"/>
          <p:cNvSpPr txBox="1"/>
          <p:nvPr/>
        </p:nvSpPr>
        <p:spPr>
          <a:xfrm>
            <a:off x="9726930" y="3767455"/>
            <a:ext cx="2466340" cy="1900555"/>
          </a:xfrm>
          <a:prstGeom prst="rect">
            <a:avLst/>
          </a:prstGeom>
          <a:noFill/>
        </p:spPr>
        <p:txBody>
          <a:bodyPr wrap="square" rtlCol="0">
            <a:noAutofit/>
          </a:bodyPr>
          <a:lstStyle/>
          <a:p>
            <a:pPr algn="ctr"/>
            <a:r>
              <a:rPr lang="pt-PT" sz="2400" dirty="0" smtClean="0">
                <a:solidFill>
                  <a:srgbClr val="008CBA"/>
                </a:solidFill>
                <a:sym typeface="+mn-ea"/>
              </a:rPr>
              <a:t>09 JUIN</a:t>
            </a:r>
            <a:endParaRPr lang="pt-PT" sz="2400" dirty="0">
              <a:solidFill>
                <a:srgbClr val="008CBA"/>
              </a:solidFill>
            </a:endParaRPr>
          </a:p>
          <a:p>
            <a:pPr algn="ctr"/>
            <a:r>
              <a:rPr lang="pt-PT" sz="1200" dirty="0">
                <a:solidFill>
                  <a:srgbClr val="008CBA"/>
                </a:solidFill>
              </a:rPr>
              <a:t>________</a:t>
            </a:r>
            <a:r>
              <a:rPr lang="pt-PT" sz="1400" baseline="-25000" dirty="0">
                <a:solidFill>
                  <a:srgbClr val="008CBA"/>
                </a:solidFill>
              </a:rPr>
              <a:t>■</a:t>
            </a:r>
            <a:r>
              <a:rPr lang="pt-PT" sz="1200" dirty="0">
                <a:solidFill>
                  <a:srgbClr val="008CBA"/>
                </a:solidFill>
              </a:rPr>
              <a:t>________</a:t>
            </a:r>
          </a:p>
          <a:p>
            <a:pPr algn="ctr"/>
            <a:r>
              <a:rPr lang="pt-PT" sz="3200" dirty="0">
                <a:solidFill>
                  <a:srgbClr val="008CBA"/>
                </a:solidFill>
              </a:rPr>
              <a:t>2021</a:t>
            </a:r>
          </a:p>
          <a:p>
            <a:pPr algn="ctr"/>
            <a:r>
              <a:rPr lang="pt-PT" dirty="0">
                <a:solidFill>
                  <a:srgbClr val="008CBA"/>
                </a:solidFill>
              </a:rPr>
              <a:t>PRAIA</a:t>
            </a:r>
          </a:p>
          <a:p>
            <a:pPr algn="ctr"/>
            <a:r>
              <a:rPr lang="pt-PT" sz="1200" dirty="0">
                <a:solidFill>
                  <a:srgbClr val="008CBA"/>
                </a:solidFill>
              </a:rPr>
              <a:t>ÎLE DE SANTIAGO</a:t>
            </a:r>
          </a:p>
          <a:p>
            <a:pPr algn="ctr"/>
            <a:r>
              <a:rPr lang="pt-PT" sz="2000" dirty="0">
                <a:solidFill>
                  <a:srgbClr val="008CBA"/>
                </a:solidFill>
              </a:rPr>
              <a:t>CABO VERDE</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Rectangle: Rounded Corners 209"/>
          <p:cNvSpPr/>
          <p:nvPr/>
        </p:nvSpPr>
        <p:spPr>
          <a:xfrm>
            <a:off x="6559550" y="1481455"/>
            <a:ext cx="1003300" cy="456565"/>
          </a:xfrm>
          <a:prstGeom prst="roundRect">
            <a:avLst>
              <a:gd name="adj" fmla="val 16667"/>
            </a:avLst>
          </a:prstGeom>
          <a:gradFill flip="none" rotWithShape="1">
            <a:gsLst>
              <a:gs pos="0">
                <a:srgbClr val="98897E"/>
              </a:gs>
              <a:gs pos="50000">
                <a:srgbClr val="D6C1B4"/>
              </a:gs>
              <a:gs pos="100000">
                <a:srgbClr val="FEE6D3"/>
              </a:gs>
            </a:gsLst>
            <a:path path="circle">
              <a:fillToRect r="100000" b="100000"/>
            </a:path>
            <a:tileRect/>
          </a:grad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0099CC"/>
                </a:solidFill>
              </a:defRPr>
            </a:pPr>
            <a:r>
              <a:rPr lang="pt-PT" sz="1200" b="1" dirty="0" smtClean="0">
                <a:solidFill>
                  <a:srgbClr val="008CBA"/>
                </a:solidFill>
                <a:latin typeface="Arial Narrow" panose="020B0606020202030204" pitchFamily="34" charset="0"/>
                <a:ea typeface="Century Gothic" panose="020B0502020202020204" pitchFamily="2" charset="0"/>
                <a:cs typeface="Century Gothic" panose="020B0502020202020204" pitchFamily="2" charset="0"/>
                <a:sym typeface="+mn-ea"/>
              </a:rPr>
              <a:t>Pause - café</a:t>
            </a:r>
            <a:endParaRPr lang="en-GB" sz="1200" dirty="0">
              <a:solidFill>
                <a:srgbClr val="021731"/>
              </a:solidFill>
              <a:latin typeface="Arial Narrow" panose="020B0606020202030204" pitchFamily="34" charset="0"/>
              <a:ea typeface="Century Gothic" panose="020B0502020202020204" pitchFamily="2" charset="0"/>
              <a:cs typeface="Century Gothic" panose="020B0502020202020204" pitchFamily="2" charset="0"/>
            </a:endParaRPr>
          </a:p>
        </p:txBody>
      </p:sp>
      <p:sp>
        <p:nvSpPr>
          <p:cNvPr id="170" name="TextBox 210"/>
          <p:cNvSpPr/>
          <p:nvPr/>
        </p:nvSpPr>
        <p:spPr>
          <a:xfrm>
            <a:off x="6588760" y="1727200"/>
            <a:ext cx="950595" cy="198120"/>
          </a:xfrm>
          <a:prstGeom prst="rect">
            <a:avLst/>
          </a:prstGeom>
          <a:noFill/>
          <a:ln>
            <a:noFill/>
          </a:ln>
          <a:effectLst/>
        </p:spPr>
        <p:txBody>
          <a:bodyPr vert="horz" wrap="square" lIns="91440" tIns="45720" rIns="91440" bIns="45720" numCol="1" spcCol="215900" anchor="t"/>
          <a:lstStyle/>
          <a:p>
            <a:pPr algn="ctr">
              <a:defRPr lang="en-US">
                <a:solidFill>
                  <a:srgbClr val="000000"/>
                </a:solidFill>
              </a:defRPr>
            </a:pPr>
            <a:r>
              <a:rPr lang="en-US" sz="1000" b="1">
                <a:latin typeface="Arial Narrow" panose="020B0606020202030204" pitchFamily="34" charset="0"/>
                <a:ea typeface="Century Gothic" panose="020B0502020202020204" pitchFamily="2" charset="0"/>
                <a:cs typeface="Century Gothic" panose="020B0502020202020204" pitchFamily="2" charset="0"/>
              </a:rPr>
              <a:t>10:</a:t>
            </a:r>
            <a:r>
              <a:rPr lang="pt-PT" altLang="en-US" sz="1000" b="1">
                <a:latin typeface="Arial Narrow" panose="020B0606020202030204" pitchFamily="34" charset="0"/>
                <a:ea typeface="Century Gothic" panose="020B0502020202020204" pitchFamily="2" charset="0"/>
                <a:cs typeface="Century Gothic" panose="020B0502020202020204" pitchFamily="2" charset="0"/>
              </a:rPr>
              <a:t>0</a:t>
            </a:r>
            <a:r>
              <a:rPr lang="en-US" sz="1000" b="1">
                <a:latin typeface="Arial Narrow" panose="020B0606020202030204" pitchFamily="34" charset="0"/>
                <a:ea typeface="Century Gothic" panose="020B0502020202020204" pitchFamily="2" charset="0"/>
                <a:cs typeface="Century Gothic" panose="020B0502020202020204" pitchFamily="2" charset="0"/>
              </a:rPr>
              <a:t>0 – 1</a:t>
            </a:r>
            <a:r>
              <a:rPr lang="pt-PT" altLang="en-US" sz="1000" b="1">
                <a:latin typeface="Arial Narrow" panose="020B0606020202030204" pitchFamily="34" charset="0"/>
                <a:ea typeface="Century Gothic" panose="020B0502020202020204" pitchFamily="2" charset="0"/>
                <a:cs typeface="Century Gothic" panose="020B0502020202020204" pitchFamily="2" charset="0"/>
              </a:rPr>
              <a:t>0</a:t>
            </a:r>
            <a:r>
              <a:rPr lang="en-US" sz="1000" b="1">
                <a:latin typeface="Arial Narrow" panose="020B0606020202030204" pitchFamily="34" charset="0"/>
                <a:ea typeface="Century Gothic" panose="020B0502020202020204" pitchFamily="2" charset="0"/>
                <a:cs typeface="Century Gothic" panose="020B0502020202020204" pitchFamily="2" charset="0"/>
              </a:rPr>
              <a:t>:</a:t>
            </a:r>
            <a:r>
              <a:rPr lang="pt-PT" altLang="en-US" sz="1000" b="1">
                <a:latin typeface="Arial Narrow" panose="020B0606020202030204" pitchFamily="34" charset="0"/>
                <a:ea typeface="Century Gothic" panose="020B0502020202020204" pitchFamily="2" charset="0"/>
                <a:cs typeface="Century Gothic" panose="020B0502020202020204" pitchFamily="2" charset="0"/>
              </a:rPr>
              <a:t>3</a:t>
            </a:r>
            <a:r>
              <a:rPr lang="en-US" sz="1000" b="1">
                <a:latin typeface="Arial Narrow" panose="020B0606020202030204" pitchFamily="34" charset="0"/>
                <a:ea typeface="Century Gothic" panose="020B0502020202020204" pitchFamily="2" charset="0"/>
                <a:cs typeface="Century Gothic" panose="020B0502020202020204" pitchFamily="2" charset="0"/>
              </a:rPr>
              <a:t>0</a:t>
            </a:r>
          </a:p>
        </p:txBody>
      </p:sp>
      <p:sp>
        <p:nvSpPr>
          <p:cNvPr id="12" name="Triângulo Retângulo 11"/>
          <p:cNvSpPr/>
          <p:nvPr/>
        </p:nvSpPr>
        <p:spPr>
          <a:xfrm flipH="1">
            <a:off x="0" y="239395"/>
            <a:ext cx="12228830" cy="661860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altLang="en-US"/>
              <a:t> </a:t>
            </a:r>
          </a:p>
        </p:txBody>
      </p:sp>
      <p:sp>
        <p:nvSpPr>
          <p:cNvPr id="126" name="Linha2"/>
          <p:cNvSpPr/>
          <p:nvPr/>
        </p:nvSpPr>
        <p:spPr>
          <a:xfrm>
            <a:off x="2435860" y="3263265"/>
            <a:ext cx="220980" cy="0"/>
          </a:xfrm>
          <a:prstGeom prst="line">
            <a:avLst/>
          </a:prstGeom>
          <a:noFill/>
          <a:ln w="19050" cap="flat" cmpd="sng" algn="ctr">
            <a:solidFill>
              <a:schemeClr val="bg1"/>
            </a:solidFill>
            <a:prstDash val="solid"/>
            <a:headEnd type="none"/>
            <a:tailEnd type="triangle" w="med" len="med"/>
          </a:ln>
          <a:effectLst/>
        </p:spPr>
      </p:sp>
      <p:grpSp>
        <p:nvGrpSpPr>
          <p:cNvPr id="2" name="Agrupar 1"/>
          <p:cNvGrpSpPr/>
          <p:nvPr/>
        </p:nvGrpSpPr>
        <p:grpSpPr>
          <a:xfrm>
            <a:off x="2184400" y="2350135"/>
            <a:ext cx="1153160" cy="1165860"/>
            <a:chOff x="3447" y="3520"/>
            <a:chExt cx="1816" cy="1836"/>
          </a:xfrm>
        </p:grpSpPr>
        <p:sp>
          <p:nvSpPr>
            <p:cNvPr id="50" name="Oval 47"/>
            <p:cNvSpPr/>
            <p:nvPr/>
          </p:nvSpPr>
          <p:spPr>
            <a:xfrm>
              <a:off x="3447" y="3520"/>
              <a:ext cx="1816" cy="1836"/>
            </a:xfrm>
            <a:prstGeom prst="ellipse">
              <a:avLst/>
            </a:prstGeom>
            <a:solidFill>
              <a:srgbClr val="008CBA"/>
            </a:solid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FFFFFF"/>
                  </a:solidFill>
                </a:defRPr>
              </a:pPr>
              <a:r>
                <a:rPr lang="pt-PT" sz="1400" b="1" dirty="0">
                  <a:latin typeface="Arial Narrow" panose="020B0606020202030204" pitchFamily="34" charset="0"/>
                  <a:ea typeface="Century Gothic" panose="020B0502020202020204" pitchFamily="2" charset="0"/>
                  <a:cs typeface="Century Gothic" panose="020B0502020202020204" pitchFamily="2" charset="0"/>
                </a:rPr>
                <a:t>2021</a:t>
              </a:r>
            </a:p>
            <a:p>
              <a:pPr algn="ctr">
                <a:defRPr lang="en-US">
                  <a:solidFill>
                    <a:srgbClr val="FFFFFF"/>
                  </a:solidFill>
                </a:defRPr>
              </a:pPr>
              <a:r>
                <a:rPr lang="pt-PT" sz="1400" dirty="0">
                  <a:latin typeface="Arial Narrow" panose="020B0606020202030204" pitchFamily="34" charset="0"/>
                  <a:ea typeface="Century Gothic" panose="020B0502020202020204" pitchFamily="2" charset="0"/>
                  <a:cs typeface="Century Gothic" panose="020B0502020202020204" pitchFamily="2" charset="0"/>
                </a:rPr>
                <a:t>10 Juin</a:t>
              </a:r>
              <a:endParaRPr lang="pt-PT" sz="1400" dirty="0">
                <a:latin typeface="Arial Narrow" panose="020B0606020202030204" pitchFamily="34" charset="0"/>
              </a:endParaRPr>
            </a:p>
            <a:p>
              <a:pPr algn="ctr" defTabSz="899795">
                <a:defRPr lang="en-US">
                  <a:solidFill>
                    <a:srgbClr val="FFFFFF"/>
                  </a:solidFill>
                </a:defRPr>
              </a:pPr>
              <a:r>
                <a:rPr lang="pt-PT" sz="1000" dirty="0" smtClean="0">
                  <a:latin typeface="Arial Narrow" panose="020B0606020202030204" pitchFamily="34" charset="0"/>
                  <a:ea typeface="Century Gothic" panose="020B0502020202020204" pitchFamily="2" charset="0"/>
                  <a:cs typeface="Century Gothic" panose="020B0502020202020204" pitchFamily="2" charset="0"/>
                  <a:sym typeface="+mn-ea"/>
                </a:rPr>
                <a:t>Opportunités d'affaires</a:t>
              </a:r>
              <a:endParaRPr lang="pt-PT" sz="1000" dirty="0">
                <a:latin typeface="Arial Narrow" panose="020B0606020202030204" pitchFamily="34" charset="0"/>
              </a:endParaRPr>
            </a:p>
          </p:txBody>
        </p:sp>
        <p:sp>
          <p:nvSpPr>
            <p:cNvPr id="51" name="TextBox 110"/>
            <p:cNvSpPr/>
            <p:nvPr/>
          </p:nvSpPr>
          <p:spPr>
            <a:xfrm>
              <a:off x="3614" y="4935"/>
              <a:ext cx="1482" cy="391"/>
            </a:xfrm>
            <a:prstGeom prst="rect">
              <a:avLst/>
            </a:prstGeom>
            <a:noFill/>
            <a:ln>
              <a:noFill/>
            </a:ln>
            <a:effectLst/>
          </p:spPr>
          <p:txBody>
            <a:bodyPr vert="horz" wrap="square" lIns="91440" tIns="45720" rIns="91440" bIns="45720" numCol="1" spcCol="215900" anchor="t"/>
            <a:lstStyle/>
            <a:p>
              <a:pPr algn="ctr">
                <a:defRPr lang="en-US"/>
              </a:pPr>
              <a:r>
                <a:rPr lang="pt-PT" sz="1000">
                  <a:solidFill>
                    <a:srgbClr val="FFFF00"/>
                  </a:solidFill>
                  <a:latin typeface="Arial Narrow" panose="020B0606020202030204" pitchFamily="34" charset="0"/>
                  <a:ea typeface="Century Gothic" panose="020B0502020202020204" pitchFamily="2" charset="0"/>
                  <a:cs typeface="Century Gothic" panose="020B0502020202020204" pitchFamily="2" charset="0"/>
                </a:rPr>
                <a:t>08:30 – 10:30</a:t>
              </a:r>
            </a:p>
          </p:txBody>
        </p:sp>
      </p:grpSp>
      <p:sp>
        <p:nvSpPr>
          <p:cNvPr id="52" name="Rectangle: Rounded Corners 111"/>
          <p:cNvSpPr/>
          <p:nvPr/>
        </p:nvSpPr>
        <p:spPr>
          <a:xfrm>
            <a:off x="1862455" y="903283"/>
            <a:ext cx="1797050" cy="1112520"/>
          </a:xfrm>
          <a:prstGeom prst="roundRect">
            <a:avLst>
              <a:gd name="adj" fmla="val 16667"/>
            </a:avLst>
          </a:prstGeom>
          <a:solidFill>
            <a:srgbClr val="E3F8FD"/>
          </a:solidFill>
          <a:ln w="15875" cap="flat" cmpd="sng" algn="ctr">
            <a:noFill/>
            <a:prstDash val="solid"/>
            <a:headEnd type="none"/>
            <a:tailEnd type="none"/>
          </a:ln>
          <a:effectLst/>
        </p:spPr>
        <p:txBody>
          <a:bodyPr vert="horz" wrap="square" lIns="91440" tIns="45720" rIns="91440" bIns="45720" numCol="1" spcCol="215900" anchor="t"/>
          <a:lstStyle/>
          <a:p>
            <a:pPr algn="ctr">
              <a:lnSpc>
                <a:spcPts val="1200"/>
              </a:lnSpc>
              <a:defRPr lang="en-US">
                <a:solidFill>
                  <a:srgbClr val="FFFFFF"/>
                </a:solidFill>
              </a:defRPr>
            </a:pPr>
            <a:r>
              <a:rPr lang="pt-PT" sz="1200" b="1" i="1" dirty="0" err="1" smtClean="0">
                <a:solidFill>
                  <a:schemeClr val="tx1"/>
                </a:solidFill>
                <a:latin typeface="Arial Narrow" panose="020B0606020202030204" pitchFamily="34" charset="0"/>
                <a:sym typeface="+mn-ea"/>
              </a:rPr>
              <a:t>PRÉSENTATIONS</a:t>
            </a:r>
            <a:endParaRPr lang="en-US" sz="1200" b="1" dirty="0" smtClean="0">
              <a:solidFill>
                <a:schemeClr val="tx1"/>
              </a:solidFill>
              <a:latin typeface="Arial Narrow" panose="020B0606020202030204" pitchFamily="34" charset="0"/>
            </a:endParaRPr>
          </a:p>
          <a:p>
            <a:pPr>
              <a:lnSpc>
                <a:spcPts val="1200"/>
              </a:lnSpc>
              <a:defRPr lang="en-US">
                <a:solidFill>
                  <a:srgbClr val="FFFFFF"/>
                </a:solidFill>
              </a:defRPr>
            </a:pPr>
            <a:r>
              <a:rPr sz="1200" dirty="0" smtClean="0">
                <a:solidFill>
                  <a:srgbClr val="008CBA"/>
                </a:solidFill>
                <a:latin typeface="Arial Narrow" panose="020B0606020202030204" pitchFamily="34" charset="0"/>
                <a:cs typeface="Arial Narrow" panose="020B0606020202030204" pitchFamily="34" charset="0"/>
                <a:sym typeface="+mn-ea"/>
              </a:rPr>
              <a:t>■ </a:t>
            </a:r>
            <a:r>
              <a:rPr lang="pt-PT" sz="1200"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Cabo </a:t>
            </a:r>
            <a:r>
              <a:rPr lang="pt-PT" sz="12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Verde</a:t>
            </a:r>
            <a:endParaRPr lang="pt-PT" sz="12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p>
            <a:pPr>
              <a:lnSpc>
                <a:spcPts val="1200"/>
              </a:lnSpc>
              <a:defRPr lang="en-US">
                <a:solidFill>
                  <a:srgbClr val="FFFFFF"/>
                </a:solidFill>
              </a:defRPr>
            </a:pPr>
            <a:r>
              <a:rPr sz="1200" dirty="0" smtClean="0">
                <a:solidFill>
                  <a:srgbClr val="008CBA"/>
                </a:solidFill>
                <a:latin typeface="Arial Narrow" panose="020B0606020202030204" pitchFamily="34" charset="0"/>
                <a:cs typeface="Arial Narrow" panose="020B0606020202030204" pitchFamily="34" charset="0"/>
                <a:sym typeface="+mn-ea"/>
              </a:rPr>
              <a:t>■ </a:t>
            </a:r>
            <a:r>
              <a:rPr lang="pt-PT" sz="12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Senegal</a:t>
            </a:r>
            <a:endParaRPr lang="pt-PT" sz="12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p>
            <a:pPr>
              <a:lnSpc>
                <a:spcPts val="1200"/>
              </a:lnSpc>
              <a:defRPr lang="en-US">
                <a:solidFill>
                  <a:srgbClr val="FFFFFF"/>
                </a:solidFill>
              </a:defRPr>
            </a:pPr>
            <a:r>
              <a:rPr sz="1200" dirty="0" smtClean="0">
                <a:solidFill>
                  <a:srgbClr val="008CBA"/>
                </a:solidFill>
                <a:latin typeface="Arial Narrow" panose="020B0606020202030204" pitchFamily="34" charset="0"/>
                <a:cs typeface="Arial Narrow" panose="020B0606020202030204" pitchFamily="34" charset="0"/>
                <a:sym typeface="+mn-ea"/>
              </a:rPr>
              <a:t>■ </a:t>
            </a:r>
            <a:r>
              <a:rPr sz="1200"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The Gambia</a:t>
            </a:r>
            <a:endParaRPr lang="en-US" sz="1200"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p>
            <a:pPr>
              <a:lnSpc>
                <a:spcPts val="1200"/>
              </a:lnSpc>
              <a:defRPr lang="en-US">
                <a:solidFill>
                  <a:srgbClr val="FFFFFF"/>
                </a:solidFill>
              </a:defRPr>
            </a:pPr>
            <a:r>
              <a:rPr sz="1200" dirty="0" smtClean="0">
                <a:solidFill>
                  <a:srgbClr val="008CBA"/>
                </a:solidFill>
                <a:latin typeface="Arial Narrow" panose="020B0606020202030204" pitchFamily="34" charset="0"/>
                <a:cs typeface="Arial Narrow" panose="020B0606020202030204" pitchFamily="34" charset="0"/>
                <a:sym typeface="+mn-ea"/>
              </a:rPr>
              <a:t>■ </a:t>
            </a:r>
            <a:r>
              <a:rPr lang="pt-PT" sz="1200"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Cote d’</a:t>
            </a:r>
            <a:r>
              <a:rPr lang="pt-PT" sz="1200" dirty="0" err="1"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Ivoire</a:t>
            </a:r>
            <a:endParaRPr lang="pt-PT" sz="12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p>
            <a:pPr>
              <a:lnSpc>
                <a:spcPts val="1200"/>
              </a:lnSpc>
              <a:defRPr lang="en-US">
                <a:solidFill>
                  <a:srgbClr val="FFFFFF"/>
                </a:solidFill>
              </a:defRPr>
            </a:pPr>
            <a:r>
              <a:rPr sz="1200" dirty="0" smtClean="0">
                <a:solidFill>
                  <a:srgbClr val="008CBA"/>
                </a:solidFill>
                <a:latin typeface="Arial Narrow" panose="020B0606020202030204" pitchFamily="34" charset="0"/>
                <a:cs typeface="Arial Narrow" panose="020B0606020202030204" pitchFamily="34" charset="0"/>
                <a:sym typeface="+mn-ea"/>
              </a:rPr>
              <a:t>■ </a:t>
            </a:r>
            <a:r>
              <a:rPr lang="pt-PT" sz="1200" dirty="0" err="1"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Benin</a:t>
            </a:r>
            <a:endParaRPr lang="pt-PT" sz="12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p>
            <a:pPr algn="ctr">
              <a:lnSpc>
                <a:spcPts val="1200"/>
              </a:lnSpc>
              <a:defRPr lang="en-US">
                <a:solidFill>
                  <a:srgbClr val="FFFFFF"/>
                </a:solidFill>
              </a:defRPr>
            </a:pPr>
            <a:endParaRPr lang="pt-PT" sz="12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p:txBody>
      </p:sp>
      <p:grpSp>
        <p:nvGrpSpPr>
          <p:cNvPr id="3" name="Agrupar 2"/>
          <p:cNvGrpSpPr/>
          <p:nvPr/>
        </p:nvGrpSpPr>
        <p:grpSpPr>
          <a:xfrm>
            <a:off x="5176520" y="2360295"/>
            <a:ext cx="1153160" cy="1165860"/>
            <a:chOff x="8101" y="3527"/>
            <a:chExt cx="1816" cy="1836"/>
          </a:xfrm>
        </p:grpSpPr>
        <p:sp>
          <p:nvSpPr>
            <p:cNvPr id="128" name="Oval 61"/>
            <p:cNvSpPr/>
            <p:nvPr/>
          </p:nvSpPr>
          <p:spPr>
            <a:xfrm>
              <a:off x="8101" y="3527"/>
              <a:ext cx="1816" cy="1836"/>
            </a:xfrm>
            <a:prstGeom prst="ellipse">
              <a:avLst/>
            </a:prstGeom>
            <a:solidFill>
              <a:srgbClr val="008CBA"/>
            </a:solid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FFFFFF"/>
                  </a:solidFill>
                </a:defRPr>
              </a:pPr>
              <a:r>
                <a:rPr lang="pt-PT" sz="1400" b="1" dirty="0">
                  <a:latin typeface="Arial Narrow" panose="020B0606020202030204" pitchFamily="34" charset="0"/>
                  <a:ea typeface="Century Gothic" panose="020B0502020202020204" pitchFamily="2" charset="0"/>
                  <a:cs typeface="Century Gothic" panose="020B0502020202020204" pitchFamily="2" charset="0"/>
                </a:rPr>
                <a:t>2021</a:t>
              </a:r>
            </a:p>
            <a:p>
              <a:pPr algn="ctr">
                <a:defRPr lang="en-US">
                  <a:solidFill>
                    <a:srgbClr val="FFFFFF"/>
                  </a:solidFill>
                </a:defRPr>
              </a:pPr>
              <a:r>
                <a:rPr lang="pt-PT" sz="1400" dirty="0">
                  <a:latin typeface="Arial Narrow" panose="020B0606020202030204" pitchFamily="34" charset="0"/>
                  <a:ea typeface="Century Gothic" panose="020B0502020202020204" pitchFamily="2" charset="0"/>
                  <a:cs typeface="Century Gothic" panose="020B0502020202020204" pitchFamily="2" charset="0"/>
                </a:rPr>
                <a:t>10 Juin</a:t>
              </a:r>
              <a:endParaRPr lang="pt-PT" sz="1000" dirty="0">
                <a:latin typeface="Arial Narrow" panose="020B0606020202030204" pitchFamily="34" charset="0"/>
                <a:ea typeface="Century Gothic" panose="020B0502020202020204" pitchFamily="2" charset="0"/>
                <a:cs typeface="Century Gothic" panose="020B0502020202020204" pitchFamily="2" charset="0"/>
              </a:endParaRPr>
            </a:p>
            <a:p>
              <a:pPr algn="ctr">
                <a:defRPr lang="en-US">
                  <a:solidFill>
                    <a:srgbClr val="FFFFFF"/>
                  </a:solidFill>
                </a:defRPr>
              </a:pPr>
              <a:r>
                <a:rPr lang="pt-PT" sz="1000" dirty="0" smtClean="0">
                  <a:latin typeface="Arial Narrow" panose="020B0606020202030204" pitchFamily="34" charset="0"/>
                  <a:ea typeface="Century Gothic" panose="020B0502020202020204" pitchFamily="2" charset="0"/>
                  <a:cs typeface="Century Gothic" panose="020B0502020202020204" pitchFamily="2" charset="0"/>
                  <a:sym typeface="+mn-ea"/>
                </a:rPr>
                <a:t>Opportunités d'affaires</a:t>
              </a:r>
              <a:endParaRPr lang="pt-PT" sz="1000" dirty="0">
                <a:latin typeface="Arial Narrow" panose="020B0606020202030204" pitchFamily="34" charset="0"/>
              </a:endParaRPr>
            </a:p>
          </p:txBody>
        </p:sp>
        <p:sp>
          <p:nvSpPr>
            <p:cNvPr id="129" name="TextBox 124"/>
            <p:cNvSpPr/>
            <p:nvPr/>
          </p:nvSpPr>
          <p:spPr>
            <a:xfrm>
              <a:off x="8301" y="4909"/>
              <a:ext cx="1375" cy="391"/>
            </a:xfrm>
            <a:prstGeom prst="rect">
              <a:avLst/>
            </a:prstGeom>
            <a:noFill/>
            <a:ln>
              <a:noFill/>
            </a:ln>
            <a:effectLst/>
          </p:spPr>
          <p:txBody>
            <a:bodyPr vert="horz" wrap="square" lIns="91440" tIns="45720" rIns="91440" bIns="45720" numCol="1" spcCol="215900" anchor="t"/>
            <a:lstStyle/>
            <a:p>
              <a:pPr algn="ctr">
                <a:defRPr lang="en-US"/>
              </a:pPr>
              <a:r>
                <a:rPr lang="pt-PT" sz="1000">
                  <a:solidFill>
                    <a:srgbClr val="FFFF00"/>
                  </a:solidFill>
                  <a:latin typeface="Arial Narrow" panose="020B0606020202030204" pitchFamily="34" charset="0"/>
                  <a:ea typeface="Century Gothic" panose="020B0502020202020204" pitchFamily="2" charset="0"/>
                  <a:cs typeface="Century Gothic" panose="020B0502020202020204" pitchFamily="2" charset="0"/>
                </a:rPr>
                <a:t>14:30 – 16:30</a:t>
              </a:r>
            </a:p>
          </p:txBody>
        </p:sp>
      </p:grpSp>
      <p:sp>
        <p:nvSpPr>
          <p:cNvPr id="131" name="Rectangle: Rounded Corners 125"/>
          <p:cNvSpPr/>
          <p:nvPr/>
        </p:nvSpPr>
        <p:spPr>
          <a:xfrm>
            <a:off x="4959350" y="902970"/>
            <a:ext cx="1567180" cy="1112520"/>
          </a:xfrm>
          <a:prstGeom prst="roundRect">
            <a:avLst>
              <a:gd name="adj" fmla="val 16667"/>
            </a:avLst>
          </a:prstGeom>
          <a:solidFill>
            <a:srgbClr val="E3F8FD"/>
          </a:solidFill>
          <a:ln w="15875" cap="flat" cmpd="sng" algn="ctr">
            <a:noFill/>
            <a:prstDash val="solid"/>
            <a:headEnd type="none"/>
            <a:tailEnd type="none"/>
          </a:ln>
          <a:effectLst/>
        </p:spPr>
        <p:txBody>
          <a:bodyPr vert="horz" wrap="square" lIns="91440" tIns="45720" rIns="91440" bIns="45720" numCol="1" spcCol="215900" anchor="t"/>
          <a:lstStyle/>
          <a:p>
            <a:pPr algn="ctr">
              <a:lnSpc>
                <a:spcPts val="1200"/>
              </a:lnSpc>
              <a:defRPr lang="en-US">
                <a:solidFill>
                  <a:srgbClr val="FFFFFF"/>
                </a:solidFill>
              </a:defRPr>
            </a:pPr>
            <a:r>
              <a:rPr lang="pt-PT" sz="1200" b="1" i="1" dirty="0" err="1" smtClean="0">
                <a:solidFill>
                  <a:schemeClr val="tx1"/>
                </a:solidFill>
                <a:latin typeface="Arial Narrow" panose="020B0606020202030204" pitchFamily="34" charset="0"/>
                <a:sym typeface="+mn-ea"/>
              </a:rPr>
              <a:t>PRÉSENTATIONS</a:t>
            </a:r>
            <a:endParaRPr lang="pt-PT" sz="1200" b="1" dirty="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p>
            <a:pPr>
              <a:lnSpc>
                <a:spcPts val="1200"/>
              </a:lnSpc>
              <a:defRPr lang="en-US">
                <a:solidFill>
                  <a:srgbClr val="FFFFFF"/>
                </a:solidFill>
              </a:defRPr>
            </a:pPr>
            <a:r>
              <a:rPr lang="pt-PT" sz="1200" dirty="0" err="1" smtClean="0">
                <a:solidFill>
                  <a:srgbClr val="008CBA"/>
                </a:solidFill>
                <a:latin typeface="Arial Narrow" panose="020B0606020202030204" pitchFamily="34" charset="0"/>
                <a:sym typeface="+mn-ea"/>
              </a:rPr>
              <a:t>■ </a:t>
            </a:r>
            <a:r>
              <a:rPr lang="pt-PT" sz="12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Nigéria</a:t>
            </a:r>
            <a:endParaRPr lang="pt-PT" sz="12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p>
            <a:pPr>
              <a:lnSpc>
                <a:spcPts val="1200"/>
              </a:lnSpc>
              <a:defRPr lang="en-US">
                <a:solidFill>
                  <a:srgbClr val="FFFFFF"/>
                </a:solidFill>
              </a:defRPr>
            </a:pPr>
            <a:r>
              <a:rPr lang="pt-PT" sz="1200" dirty="0" err="1" smtClean="0">
                <a:solidFill>
                  <a:srgbClr val="008CBA"/>
                </a:solidFill>
                <a:latin typeface="Arial Narrow" panose="020B0606020202030204" pitchFamily="34" charset="0"/>
                <a:sym typeface="+mn-ea"/>
              </a:rPr>
              <a:t>■ </a:t>
            </a:r>
            <a:r>
              <a:rPr lang="pt-PT" sz="12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Mali</a:t>
            </a:r>
            <a:endParaRPr lang="pt-PT" sz="12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p>
            <a:pPr>
              <a:lnSpc>
                <a:spcPts val="1200"/>
              </a:lnSpc>
              <a:defRPr lang="en-US">
                <a:solidFill>
                  <a:srgbClr val="FFFFFF"/>
                </a:solidFill>
              </a:defRPr>
            </a:pPr>
            <a:r>
              <a:rPr lang="pt-PT" sz="1200" dirty="0" err="1" smtClean="0">
                <a:solidFill>
                  <a:srgbClr val="008CBA"/>
                </a:solidFill>
                <a:latin typeface="Arial Narrow" panose="020B0606020202030204" pitchFamily="34" charset="0"/>
                <a:sym typeface="+mn-ea"/>
              </a:rPr>
              <a:t>■ </a:t>
            </a:r>
            <a:r>
              <a:rPr lang="pt-PT" sz="12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Burkina Faso</a:t>
            </a:r>
            <a:endParaRPr lang="pt-PT" sz="12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p>
            <a:pPr>
              <a:lnSpc>
                <a:spcPts val="1200"/>
              </a:lnSpc>
              <a:defRPr lang="en-US">
                <a:solidFill>
                  <a:srgbClr val="FFFFFF"/>
                </a:solidFill>
              </a:defRPr>
            </a:pPr>
            <a:r>
              <a:rPr lang="pt-PT" sz="1200" dirty="0" err="1" smtClean="0">
                <a:solidFill>
                  <a:srgbClr val="008CBA"/>
                </a:solidFill>
                <a:latin typeface="Arial Narrow" panose="020B0606020202030204" pitchFamily="34" charset="0"/>
                <a:sym typeface="+mn-ea"/>
              </a:rPr>
              <a:t>■ </a:t>
            </a:r>
            <a:r>
              <a:rPr lang="pt-PT" sz="1200" dirty="0" err="1">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Niger</a:t>
            </a:r>
            <a:endParaRPr lang="pt-PT" sz="12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p>
            <a:pPr>
              <a:lnSpc>
                <a:spcPts val="1200"/>
              </a:lnSpc>
              <a:defRPr lang="en-US">
                <a:solidFill>
                  <a:srgbClr val="FFFFFF"/>
                </a:solidFill>
              </a:defRPr>
            </a:pPr>
            <a:r>
              <a:rPr lang="pt-PT" sz="1200" dirty="0" err="1" smtClean="0">
                <a:solidFill>
                  <a:srgbClr val="008CBA"/>
                </a:solidFill>
                <a:latin typeface="Arial Narrow" panose="020B0606020202030204" pitchFamily="34" charset="0"/>
                <a:sym typeface="+mn-ea"/>
              </a:rPr>
              <a:t>■ </a:t>
            </a:r>
            <a:r>
              <a:rPr lang="pt-PT" sz="12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Sierra </a:t>
            </a:r>
            <a:r>
              <a:rPr lang="pt-PT" sz="1200"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Leone</a:t>
            </a:r>
            <a:endParaRPr lang="pt-PT" sz="12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p>
            <a:pPr algn="ctr">
              <a:lnSpc>
                <a:spcPts val="1200"/>
              </a:lnSpc>
              <a:defRPr lang="en-US">
                <a:solidFill>
                  <a:srgbClr val="FFFFFF"/>
                </a:solidFill>
              </a:defRPr>
            </a:pPr>
            <a:endParaRPr lang="pt-PT" sz="1200"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p:txBody>
      </p:sp>
      <p:sp>
        <p:nvSpPr>
          <p:cNvPr id="58" name="Rectangle: Rounded Corners 137"/>
          <p:cNvSpPr/>
          <p:nvPr/>
        </p:nvSpPr>
        <p:spPr>
          <a:xfrm>
            <a:off x="3373120" y="2934335"/>
            <a:ext cx="1007745" cy="529590"/>
          </a:xfrm>
          <a:prstGeom prst="roundRect">
            <a:avLst>
              <a:gd name="adj" fmla="val 16667"/>
            </a:avLst>
          </a:prstGeom>
          <a:gradFill flip="none" rotWithShape="1">
            <a:gsLst>
              <a:gs pos="0">
                <a:srgbClr val="98897E"/>
              </a:gs>
              <a:gs pos="50000">
                <a:srgbClr val="D6C1B4"/>
              </a:gs>
              <a:gs pos="100000">
                <a:srgbClr val="FEE6D3"/>
              </a:gs>
            </a:gsLst>
            <a:path path="circle"/>
            <a:tileRect/>
          </a:grad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0099CC"/>
                </a:solidFill>
              </a:defRPr>
            </a:pPr>
            <a:r>
              <a:rPr lang="pt-PT" sz="1200" b="1" dirty="0" smtClean="0">
                <a:solidFill>
                  <a:srgbClr val="008CBA"/>
                </a:solidFill>
                <a:latin typeface="Arial Narrow" panose="020B0606020202030204" pitchFamily="34" charset="0"/>
                <a:ea typeface="Century Gothic" panose="020B0502020202020204" pitchFamily="2" charset="0"/>
                <a:cs typeface="Century Gothic" panose="020B0502020202020204" pitchFamily="2" charset="0"/>
                <a:sym typeface="+mn-ea"/>
              </a:rPr>
              <a:t>Pause-café</a:t>
            </a:r>
            <a:endParaRPr lang="pt-PT" sz="1200" b="1" dirty="0">
              <a:solidFill>
                <a:srgbClr val="008CBA"/>
              </a:solidFill>
              <a:latin typeface="Arial Narrow" panose="020B0606020202030204" pitchFamily="34" charset="0"/>
              <a:ea typeface="Century Gothic" panose="020B0502020202020204" pitchFamily="2" charset="0"/>
              <a:cs typeface="Century Gothic" panose="020B0502020202020204" pitchFamily="2" charset="0"/>
            </a:endParaRPr>
          </a:p>
          <a:p>
            <a:pPr algn="ctr">
              <a:defRPr lang="en-US">
                <a:solidFill>
                  <a:srgbClr val="0099CC"/>
                </a:solidFill>
              </a:defRPr>
            </a:pPr>
            <a:endParaRPr lang="pt-PT" sz="1200" b="1" dirty="0">
              <a:solidFill>
                <a:srgbClr val="008CBA"/>
              </a:solidFill>
              <a:latin typeface="Arial Narrow" panose="020B0606020202030204" pitchFamily="34" charset="0"/>
              <a:ea typeface="Century Gothic" panose="020B0502020202020204" pitchFamily="2" charset="0"/>
              <a:cs typeface="Century Gothic" panose="020B0502020202020204" pitchFamily="2" charset="0"/>
            </a:endParaRPr>
          </a:p>
        </p:txBody>
      </p:sp>
      <p:sp>
        <p:nvSpPr>
          <p:cNvPr id="59" name="TextBox 138"/>
          <p:cNvSpPr/>
          <p:nvPr/>
        </p:nvSpPr>
        <p:spPr>
          <a:xfrm>
            <a:off x="3349625" y="3201035"/>
            <a:ext cx="1045210" cy="273050"/>
          </a:xfrm>
          <a:prstGeom prst="rect">
            <a:avLst/>
          </a:prstGeom>
          <a:noFill/>
          <a:ln>
            <a:noFill/>
          </a:ln>
          <a:effectLst/>
        </p:spPr>
        <p:txBody>
          <a:bodyPr vert="horz" wrap="square" lIns="91440" tIns="45720" rIns="91440" bIns="45720" numCol="1" spcCol="215900" anchor="t"/>
          <a:lstStyle/>
          <a:p>
            <a:pPr algn="ctr">
              <a:defRPr lang="en-US">
                <a:solidFill>
                  <a:srgbClr val="000000"/>
                </a:solidFill>
              </a:defRPr>
            </a:pPr>
            <a:r>
              <a:rPr lang="pt-PT" sz="1000" b="1">
                <a:latin typeface="Arial" panose="020B0604020202020204" pitchFamily="34" charset="0"/>
                <a:ea typeface="Century Gothic" panose="020B0502020202020204" pitchFamily="2" charset="0"/>
                <a:cs typeface="Arial" panose="020B0604020202020204" pitchFamily="34" charset="0"/>
              </a:rPr>
              <a:t>10:30 – 11:00</a:t>
            </a:r>
          </a:p>
        </p:txBody>
      </p:sp>
      <p:grpSp>
        <p:nvGrpSpPr>
          <p:cNvPr id="4" name="Agrupar 3"/>
          <p:cNvGrpSpPr/>
          <p:nvPr/>
        </p:nvGrpSpPr>
        <p:grpSpPr>
          <a:xfrm>
            <a:off x="2188210" y="3867150"/>
            <a:ext cx="1153160" cy="1165860"/>
            <a:chOff x="3453" y="5909"/>
            <a:chExt cx="1816" cy="1836"/>
          </a:xfrm>
        </p:grpSpPr>
        <p:sp>
          <p:nvSpPr>
            <p:cNvPr id="63" name="Oval 85"/>
            <p:cNvSpPr/>
            <p:nvPr/>
          </p:nvSpPr>
          <p:spPr>
            <a:xfrm>
              <a:off x="3453" y="5909"/>
              <a:ext cx="1816" cy="1836"/>
            </a:xfrm>
            <a:prstGeom prst="ellipse">
              <a:avLst/>
            </a:prstGeom>
            <a:solidFill>
              <a:srgbClr val="008CBA"/>
            </a:solid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FFFFFF"/>
                  </a:solidFill>
                </a:defRPr>
              </a:pPr>
              <a:r>
                <a:rPr lang="pt-PT" sz="1400" b="1" dirty="0">
                  <a:latin typeface="Arial Narrow" panose="020B0606020202030204" pitchFamily="34" charset="0"/>
                  <a:ea typeface="Century Gothic" panose="020B0502020202020204" pitchFamily="2" charset="0"/>
                  <a:cs typeface="Century Gothic" panose="020B0502020202020204" pitchFamily="2" charset="0"/>
                </a:rPr>
                <a:t>2021</a:t>
              </a:r>
            </a:p>
            <a:p>
              <a:pPr algn="ctr">
                <a:defRPr lang="en-US">
                  <a:solidFill>
                    <a:srgbClr val="FFFFFF"/>
                  </a:solidFill>
                </a:defRPr>
              </a:pPr>
              <a:r>
                <a:rPr lang="pt-PT" sz="1000" dirty="0">
                  <a:latin typeface="Arial Narrow" panose="020B0606020202030204" pitchFamily="34" charset="0"/>
                  <a:ea typeface="Century Gothic" panose="020B0502020202020204" pitchFamily="2" charset="0"/>
                  <a:cs typeface="Century Gothic" panose="020B0502020202020204" pitchFamily="2" charset="0"/>
                </a:rPr>
                <a:t>10 Juin</a:t>
              </a:r>
              <a:endParaRPr lang="pt-PT" sz="1000" dirty="0">
                <a:latin typeface="Arial Narrow" panose="020B0606020202030204" pitchFamily="34" charset="0"/>
              </a:endParaRPr>
            </a:p>
            <a:p>
              <a:pPr algn="ctr" defTabSz="899795">
                <a:defRPr lang="en-US">
                  <a:solidFill>
                    <a:srgbClr val="FFFFFF"/>
                  </a:solidFill>
                </a:defRPr>
              </a:pPr>
              <a:r>
                <a:rPr lang="pt-PT" sz="1000" dirty="0" smtClean="0">
                  <a:latin typeface="Arial Narrow" panose="020B0606020202030204" pitchFamily="34" charset="0"/>
                  <a:ea typeface="Century Gothic" panose="020B0502020202020204" pitchFamily="2" charset="0"/>
                  <a:cs typeface="Century Gothic" panose="020B0502020202020204" pitchFamily="2" charset="0"/>
                  <a:sym typeface="+mn-ea"/>
                </a:rPr>
                <a:t>Opportunités d'affaires</a:t>
              </a:r>
              <a:endParaRPr lang="pt-PT" sz="1000" dirty="0">
                <a:latin typeface="Arial Narrow" panose="020B0606020202030204" pitchFamily="34" charset="0"/>
              </a:endParaRPr>
            </a:p>
          </p:txBody>
        </p:sp>
        <p:sp>
          <p:nvSpPr>
            <p:cNvPr id="64" name="TextBox 167"/>
            <p:cNvSpPr/>
            <p:nvPr/>
          </p:nvSpPr>
          <p:spPr>
            <a:xfrm>
              <a:off x="3671" y="7261"/>
              <a:ext cx="1361" cy="388"/>
            </a:xfrm>
            <a:prstGeom prst="rect">
              <a:avLst/>
            </a:prstGeom>
            <a:noFill/>
            <a:ln>
              <a:noFill/>
            </a:ln>
            <a:effectLst/>
          </p:spPr>
          <p:txBody>
            <a:bodyPr vert="horz" wrap="square" lIns="91440" tIns="45720" rIns="91440" bIns="45720" numCol="1" spcCol="215900" anchor="t"/>
            <a:lstStyle/>
            <a:p>
              <a:pPr algn="ctr">
                <a:defRPr lang="en-US"/>
              </a:pPr>
              <a:r>
                <a:rPr lang="pt-PT" sz="1000">
                  <a:solidFill>
                    <a:srgbClr val="FFFF00"/>
                  </a:solidFill>
                  <a:latin typeface="Arial Narrow" panose="020B0606020202030204" pitchFamily="34" charset="0"/>
                  <a:ea typeface="Century Gothic" panose="020B0502020202020204" pitchFamily="2" charset="0"/>
                  <a:cs typeface="Century Gothic" panose="020B0502020202020204" pitchFamily="2" charset="0"/>
                </a:rPr>
                <a:t>11:00 -13:00 </a:t>
              </a:r>
            </a:p>
          </p:txBody>
        </p:sp>
      </p:grpSp>
      <p:sp>
        <p:nvSpPr>
          <p:cNvPr id="65" name="Forma automática5"/>
          <p:cNvSpPr/>
          <p:nvPr/>
        </p:nvSpPr>
        <p:spPr>
          <a:xfrm>
            <a:off x="3392170" y="4371975"/>
            <a:ext cx="1007745" cy="539115"/>
          </a:xfrm>
          <a:prstGeom prst="roundRect">
            <a:avLst>
              <a:gd name="adj" fmla="val 16667"/>
            </a:avLst>
          </a:prstGeom>
          <a:gradFill flip="none" rotWithShape="1">
            <a:gsLst>
              <a:gs pos="0">
                <a:srgbClr val="98897E"/>
              </a:gs>
              <a:gs pos="50000">
                <a:srgbClr val="D6C1B4"/>
              </a:gs>
              <a:gs pos="100000">
                <a:srgbClr val="FEE6D3"/>
              </a:gs>
            </a:gsLst>
            <a:path path="circle"/>
            <a:tileRect/>
          </a:grad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0099CC"/>
                </a:solidFill>
              </a:defRPr>
            </a:pPr>
            <a:r>
              <a:rPr lang="pt-PT" sz="1200" b="1" dirty="0" err="1" smtClean="0">
                <a:solidFill>
                  <a:srgbClr val="008CBA"/>
                </a:solidFill>
                <a:latin typeface="Arial Narrow" panose="020B0606020202030204" pitchFamily="34" charset="0"/>
                <a:ea typeface="Century Gothic" panose="020B0502020202020204" pitchFamily="2" charset="0"/>
                <a:cs typeface="Century Gothic" panose="020B0502020202020204" pitchFamily="2" charset="0"/>
                <a:sym typeface="+mn-ea"/>
              </a:rPr>
              <a:t>Déjeuner</a:t>
            </a:r>
          </a:p>
        </p:txBody>
      </p:sp>
      <p:sp>
        <p:nvSpPr>
          <p:cNvPr id="66" name="TextBox 206"/>
          <p:cNvSpPr/>
          <p:nvPr/>
        </p:nvSpPr>
        <p:spPr>
          <a:xfrm>
            <a:off x="3368675" y="4617720"/>
            <a:ext cx="1045210" cy="273685"/>
          </a:xfrm>
          <a:prstGeom prst="rect">
            <a:avLst/>
          </a:prstGeom>
          <a:noFill/>
          <a:ln>
            <a:noFill/>
          </a:ln>
          <a:effectLst/>
        </p:spPr>
        <p:txBody>
          <a:bodyPr vert="horz" wrap="square" lIns="91440" tIns="45720" rIns="91440" bIns="45720" numCol="1" spcCol="215900" anchor="t"/>
          <a:lstStyle/>
          <a:p>
            <a:pPr algn="ctr">
              <a:defRPr lang="en-US">
                <a:solidFill>
                  <a:srgbClr val="000000"/>
                </a:solidFill>
              </a:defRPr>
            </a:pPr>
            <a:r>
              <a:rPr lang="pt-PT" sz="1000" b="1">
                <a:latin typeface="Arial" panose="020B0604020202020204" pitchFamily="34" charset="0"/>
                <a:ea typeface="Century Gothic" panose="020B0502020202020204" pitchFamily="2" charset="0"/>
                <a:cs typeface="Arial" panose="020B0604020202020204" pitchFamily="34" charset="0"/>
              </a:rPr>
              <a:t>13:00 – 14:30</a:t>
            </a:r>
          </a:p>
        </p:txBody>
      </p:sp>
      <p:sp>
        <p:nvSpPr>
          <p:cNvPr id="67" name="CaixaDeTexto 118"/>
          <p:cNvSpPr/>
          <p:nvPr/>
        </p:nvSpPr>
        <p:spPr>
          <a:xfrm>
            <a:off x="4739640" y="215265"/>
            <a:ext cx="2066925" cy="334010"/>
          </a:xfrm>
          <a:prstGeom prst="rect">
            <a:avLst/>
          </a:prstGeom>
          <a:noFill/>
          <a:ln>
            <a:noFill/>
          </a:ln>
          <a:effectLst/>
        </p:spPr>
        <p:txBody>
          <a:bodyPr vert="horz" wrap="square" lIns="91440" tIns="45720" rIns="91440" bIns="45720" numCol="1" spcCol="215900" anchor="t"/>
          <a:lstStyle/>
          <a:p>
            <a:pPr algn="ctr">
              <a:defRPr lang="en-US"/>
            </a:pPr>
            <a:r>
              <a:rPr lang="pt-PT" dirty="0" smtClean="0">
                <a:solidFill>
                  <a:srgbClr val="3EA4BA"/>
                </a:solidFill>
              </a:rPr>
              <a:t>PROGRAMME</a:t>
            </a:r>
          </a:p>
        </p:txBody>
      </p:sp>
      <p:sp>
        <p:nvSpPr>
          <p:cNvPr id="69" name="Forma automática3"/>
          <p:cNvSpPr/>
          <p:nvPr/>
        </p:nvSpPr>
        <p:spPr>
          <a:xfrm>
            <a:off x="8452485" y="340995"/>
            <a:ext cx="3644265" cy="1500505"/>
          </a:xfrm>
          <a:prstGeom prst="roundRect">
            <a:avLst>
              <a:gd name="adj" fmla="val 16667"/>
            </a:avLst>
          </a:prstGeom>
          <a:solidFill>
            <a:schemeClr val="bg1">
              <a:lumMod val="95000"/>
            </a:schemeClr>
          </a:solidFill>
          <a:ln w="15875" cap="flat" cmpd="sng" algn="ctr">
            <a:noFill/>
            <a:prstDash val="solid"/>
            <a:headEnd type="none"/>
            <a:tailEnd type="none"/>
          </a:ln>
          <a:effectLst/>
        </p:spPr>
        <p:txBody>
          <a:bodyPr vert="horz" wrap="square" lIns="91440" tIns="45720" rIns="91440" bIns="45720" numCol="1" spcCol="215900" anchor="t"/>
          <a:lstStyle/>
          <a:p>
            <a:pPr algn="ctr" defTabSz="0" fontAlgn="auto">
              <a:lnSpc>
                <a:spcPts val="1200"/>
              </a:lnSpc>
              <a:tabLst>
                <a:tab pos="0" algn="dec"/>
              </a:tabLst>
              <a:defRPr lang="pt-PT">
                <a:solidFill>
                  <a:srgbClr val="FFFFFF"/>
                </a:solidFill>
                <a:latin typeface="Arial Narrow" panose="020B0606020202030204" pitchFamily="34" charset="0"/>
                <a:ea typeface="Century Gothic" panose="020B0502020202020204" pitchFamily="2" charset="0"/>
                <a:cs typeface="Century Gothic" panose="020B0502020202020204" pitchFamily="2" charset="0"/>
              </a:defRPr>
            </a:pPr>
            <a:r>
              <a:rPr lang="pt-PT" sz="1400" b="1" i="1" dirty="0" smtClean="0">
                <a:solidFill>
                  <a:srgbClr val="008CBA"/>
                </a:solidFill>
                <a:sym typeface="+mn-ea"/>
              </a:rPr>
              <a:t>ATELIER </a:t>
            </a:r>
            <a:r>
              <a:rPr lang="pt-PT" sz="1400" b="1" i="1" dirty="0">
                <a:solidFill>
                  <a:srgbClr val="008CBA"/>
                </a:solidFill>
                <a:sym typeface="+mn-ea"/>
              </a:rPr>
              <a:t>ÉCONOMIQUE ET FINANCIÈRE</a:t>
            </a:r>
            <a:endParaRPr lang="pt-PT" sz="1400" b="1" i="1" dirty="0">
              <a:solidFill>
                <a:srgbClr val="008CBA"/>
              </a:solidFill>
            </a:endParaRPr>
          </a:p>
          <a:p>
            <a:pPr algn="ctr" defTabSz="0" fontAlgn="auto">
              <a:lnSpc>
                <a:spcPts val="1200"/>
              </a:lnSpc>
              <a:tabLst>
                <a:tab pos="0" algn="dec"/>
              </a:tabLst>
              <a:defRPr lang="pt-PT">
                <a:solidFill>
                  <a:srgbClr val="FFFFFF"/>
                </a:solidFill>
                <a:latin typeface="Arial Narrow" panose="020B0606020202030204" pitchFamily="34" charset="0"/>
                <a:ea typeface="Century Gothic" panose="020B0502020202020204" pitchFamily="2" charset="0"/>
                <a:cs typeface="Century Gothic" panose="020B0502020202020204" pitchFamily="2" charset="0"/>
              </a:defRPr>
            </a:pPr>
            <a:r>
              <a:rPr lang="pt-PT" sz="1100" dirty="0">
                <a:solidFill>
                  <a:schemeClr val="tx1"/>
                </a:solidFill>
                <a:sym typeface="+mn-ea"/>
              </a:rPr>
              <a:t>Panel </a:t>
            </a:r>
            <a:r>
              <a:rPr lang="pt-PT" sz="1100" dirty="0" smtClean="0">
                <a:solidFill>
                  <a:schemeClr val="tx1"/>
                </a:solidFill>
                <a:sym typeface="+mn-ea"/>
              </a:rPr>
              <a:t>I</a:t>
            </a:r>
            <a:endParaRPr lang="pt-PT" sz="1100" dirty="0" smtClean="0">
              <a:solidFill>
                <a:schemeClr val="tx1"/>
              </a:solidFill>
            </a:endParaRPr>
          </a:p>
          <a:p>
            <a:pPr algn="ctr" defTabSz="0" fontAlgn="auto">
              <a:lnSpc>
                <a:spcPts val="1200"/>
              </a:lnSpc>
              <a:tabLst>
                <a:tab pos="0" algn="dec"/>
              </a:tabLst>
              <a:defRPr lang="pt-PT">
                <a:solidFill>
                  <a:srgbClr val="FFFFFF"/>
                </a:solidFill>
                <a:latin typeface="Arial Narrow" panose="020B0606020202030204" pitchFamily="34" charset="0"/>
                <a:ea typeface="Century Gothic" panose="020B0502020202020204" pitchFamily="2" charset="0"/>
                <a:cs typeface="Century Gothic" panose="020B0502020202020204" pitchFamily="2" charset="0"/>
              </a:defRPr>
            </a:pPr>
            <a:r>
              <a:rPr altLang="fr-FR" sz="1100" i="1" dirty="0" smtClean="0">
                <a:solidFill>
                  <a:schemeClr val="tx1"/>
                </a:solidFill>
                <a:sym typeface="+mn-ea"/>
              </a:rPr>
              <a:t>«</a:t>
            </a:r>
            <a:r>
              <a:rPr lang="fr-FR" sz="1100" i="1" dirty="0" smtClean="0">
                <a:solidFill>
                  <a:schemeClr val="tx1"/>
                </a:solidFill>
                <a:sym typeface="+mn-ea"/>
              </a:rPr>
              <a:t>FINANCEMENT </a:t>
            </a:r>
            <a:r>
              <a:rPr lang="fr-FR" sz="1100" i="1" dirty="0">
                <a:solidFill>
                  <a:schemeClr val="tx1"/>
                </a:solidFill>
                <a:sym typeface="+mn-ea"/>
              </a:rPr>
              <a:t>DU SECTEUR PRIVÉ DANS LA </a:t>
            </a:r>
            <a:r>
              <a:rPr lang="fr-FR" sz="1100" i="1" dirty="0" smtClean="0">
                <a:solidFill>
                  <a:schemeClr val="tx1"/>
                </a:solidFill>
                <a:sym typeface="+mn-ea"/>
              </a:rPr>
              <a:t>CEDEAO</a:t>
            </a:r>
            <a:r>
              <a:rPr altLang="fr-FR" sz="1100" i="1" dirty="0" smtClean="0">
                <a:solidFill>
                  <a:schemeClr val="tx1"/>
                </a:solidFill>
                <a:sym typeface="+mn-ea"/>
              </a:rPr>
              <a:t>»</a:t>
            </a:r>
            <a:endParaRPr lang="pt-PT" sz="1100" i="1"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p>
            <a:pPr>
              <a:lnSpc>
                <a:spcPts val="1200"/>
              </a:lnSpc>
              <a:defRPr lang="en-US">
                <a:solidFill>
                  <a:srgbClr val="FFFFFF"/>
                </a:solidFill>
                <a:latin typeface="Arial Narrow" panose="020B0606020202030204" pitchFamily="34" charset="0"/>
                <a:ea typeface="Arial Narrow" panose="020B0606020202030204" pitchFamily="34" charset="0"/>
                <a:cs typeface="Arial Narrow" panose="020B0606020202030204" pitchFamily="34" charset="0"/>
              </a:defRPr>
            </a:pPr>
            <a:endParaRPr lang="pt-PT" sz="1100" i="1"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p:txBody>
      </p:sp>
      <p:sp>
        <p:nvSpPr>
          <p:cNvPr id="71" name="Forma automática4"/>
          <p:cNvSpPr/>
          <p:nvPr/>
        </p:nvSpPr>
        <p:spPr>
          <a:xfrm>
            <a:off x="4131945" y="2255520"/>
            <a:ext cx="1007745" cy="539115"/>
          </a:xfrm>
          <a:prstGeom prst="roundRect">
            <a:avLst>
              <a:gd name="adj" fmla="val 16667"/>
            </a:avLst>
          </a:prstGeom>
          <a:gradFill flip="none" rotWithShape="1">
            <a:gsLst>
              <a:gs pos="0">
                <a:srgbClr val="98897E"/>
              </a:gs>
              <a:gs pos="50000">
                <a:srgbClr val="D6C1B4"/>
              </a:gs>
              <a:gs pos="100000">
                <a:srgbClr val="FEE6D3"/>
              </a:gs>
            </a:gsLst>
            <a:path path="circle"/>
            <a:tileRect/>
          </a:grad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0099CC"/>
                </a:solidFill>
              </a:defRPr>
            </a:pPr>
            <a:r>
              <a:rPr lang="pt-PT" sz="1200" b="1" dirty="0" smtClean="0">
                <a:solidFill>
                  <a:srgbClr val="008CBA"/>
                </a:solidFill>
                <a:latin typeface="Arial Narrow" panose="020B0606020202030204" pitchFamily="34" charset="0"/>
                <a:ea typeface="Century Gothic" panose="020B0502020202020204" pitchFamily="2" charset="0"/>
                <a:cs typeface="Century Gothic" panose="020B0502020202020204" pitchFamily="2" charset="0"/>
                <a:sym typeface="+mn-ea"/>
              </a:rPr>
              <a:t>Pause - café</a:t>
            </a:r>
            <a:endParaRPr lang="pt-PT" sz="1200" dirty="0">
              <a:solidFill>
                <a:srgbClr val="008CBA"/>
              </a:solidFill>
              <a:latin typeface="Arial Narrow" panose="020B0606020202030204" pitchFamily="34" charset="0"/>
              <a:ea typeface="Century Gothic" panose="020B0502020202020204" pitchFamily="2" charset="0"/>
              <a:cs typeface="Century Gothic" panose="020B0502020202020204" pitchFamily="2" charset="0"/>
            </a:endParaRPr>
          </a:p>
        </p:txBody>
      </p:sp>
      <p:sp>
        <p:nvSpPr>
          <p:cNvPr id="72" name="Retângulo10"/>
          <p:cNvSpPr/>
          <p:nvPr/>
        </p:nvSpPr>
        <p:spPr>
          <a:xfrm>
            <a:off x="4117975" y="2501900"/>
            <a:ext cx="1045210" cy="273050"/>
          </a:xfrm>
          <a:prstGeom prst="rect">
            <a:avLst/>
          </a:prstGeom>
          <a:noFill/>
          <a:ln>
            <a:noFill/>
          </a:ln>
          <a:effectLst/>
        </p:spPr>
        <p:txBody>
          <a:bodyPr vert="horz" wrap="square" lIns="91440" tIns="45720" rIns="91440" bIns="45720" numCol="1" spcCol="215900" anchor="t"/>
          <a:lstStyle/>
          <a:p>
            <a:pPr algn="ctr">
              <a:defRPr lang="en-US">
                <a:solidFill>
                  <a:schemeClr val="bg1"/>
                </a:solidFill>
              </a:defRPr>
            </a:pPr>
            <a:r>
              <a:rPr lang="pt-PT" sz="1000" b="1">
                <a:solidFill>
                  <a:schemeClr val="tx1"/>
                </a:solidFill>
                <a:latin typeface="Arial" panose="020B0604020202020204" pitchFamily="34" charset="0"/>
                <a:ea typeface="Century Gothic" panose="020B0502020202020204" pitchFamily="2" charset="0"/>
                <a:cs typeface="Arial" panose="020B0604020202020204" pitchFamily="34" charset="0"/>
              </a:rPr>
              <a:t>16:30 – 17:00</a:t>
            </a:r>
          </a:p>
        </p:txBody>
      </p:sp>
      <p:sp>
        <p:nvSpPr>
          <p:cNvPr id="133" name="Straight Connector 148"/>
          <p:cNvSpPr/>
          <p:nvPr/>
        </p:nvSpPr>
        <p:spPr>
          <a:xfrm>
            <a:off x="2010723" y="3671570"/>
            <a:ext cx="681943" cy="0"/>
          </a:xfrm>
          <a:prstGeom prst="line">
            <a:avLst/>
          </a:prstGeom>
          <a:noFill/>
          <a:ln w="19050" cap="flat" cmpd="sng" algn="ctr">
            <a:solidFill>
              <a:srgbClr val="008CBA"/>
            </a:solidFill>
            <a:prstDash val="solid"/>
            <a:headEnd type="none"/>
            <a:tailEnd type="triangle" w="med" len="med"/>
          </a:ln>
          <a:effectLst/>
        </p:spPr>
      </p:sp>
      <p:grpSp>
        <p:nvGrpSpPr>
          <p:cNvPr id="5" name="Agrupar 4"/>
          <p:cNvGrpSpPr/>
          <p:nvPr/>
        </p:nvGrpSpPr>
        <p:grpSpPr>
          <a:xfrm>
            <a:off x="1176655" y="3051810"/>
            <a:ext cx="1194435" cy="1210945"/>
            <a:chOff x="54" y="4686"/>
            <a:chExt cx="1881" cy="1907"/>
          </a:xfrm>
        </p:grpSpPr>
        <p:sp>
          <p:nvSpPr>
            <p:cNvPr id="153" name="Oval 38"/>
            <p:cNvSpPr/>
            <p:nvPr/>
          </p:nvSpPr>
          <p:spPr>
            <a:xfrm>
              <a:off x="54" y="4686"/>
              <a:ext cx="1881" cy="1907"/>
            </a:xfrm>
            <a:prstGeom prst="ellipse">
              <a:avLst/>
            </a:prstGeom>
            <a:gradFill flip="none" rotWithShape="1">
              <a:gsLst>
                <a:gs pos="0">
                  <a:srgbClr val="004D4D"/>
                </a:gs>
                <a:gs pos="50000">
                  <a:srgbClr val="006C6C"/>
                </a:gs>
                <a:gs pos="100000">
                  <a:srgbClr val="008080"/>
                </a:gs>
              </a:gsLst>
              <a:path path="circle"/>
              <a:tileRect/>
            </a:grad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FFFFFF"/>
                  </a:solidFill>
                </a:defRPr>
              </a:pPr>
              <a:r>
                <a:rPr lang="en-US" sz="1400" b="1" dirty="0">
                  <a:latin typeface="Arial Narrow" panose="020B0606020202030204" pitchFamily="34" charset="0"/>
                  <a:ea typeface="Century Gothic" panose="020B0502020202020204" pitchFamily="2" charset="0"/>
                  <a:cs typeface="Century Gothic" panose="020B0502020202020204" pitchFamily="2" charset="0"/>
                </a:rPr>
                <a:t>202</a:t>
              </a:r>
              <a:r>
                <a:rPr lang="pt-PT" altLang="en-US" sz="1400" b="1" dirty="0">
                  <a:latin typeface="Arial Narrow" panose="020B0606020202030204" pitchFamily="34" charset="0"/>
                  <a:ea typeface="Century Gothic" panose="020B0502020202020204" pitchFamily="2" charset="0"/>
                  <a:cs typeface="Century Gothic" panose="020B0502020202020204" pitchFamily="2" charset="0"/>
                </a:rPr>
                <a:t>1</a:t>
              </a:r>
              <a:endParaRPr lang="en-US" sz="1400" b="1" dirty="0">
                <a:latin typeface="Arial Narrow" panose="020B0606020202030204" pitchFamily="34" charset="0"/>
                <a:ea typeface="Century Gothic" panose="020B0502020202020204" pitchFamily="2" charset="0"/>
                <a:cs typeface="Century Gothic" panose="020B0502020202020204" pitchFamily="2" charset="0"/>
              </a:endParaRPr>
            </a:p>
            <a:p>
              <a:pPr algn="ctr">
                <a:defRPr lang="en-US">
                  <a:solidFill>
                    <a:srgbClr val="FFFFFF"/>
                  </a:solidFill>
                </a:defRPr>
              </a:pPr>
              <a:r>
                <a:rPr lang="pt-PT" altLang="en-US" sz="1400" dirty="0">
                  <a:latin typeface="Arial Narrow" panose="020B0606020202030204" pitchFamily="34" charset="0"/>
                  <a:ea typeface="Century Gothic" panose="020B0502020202020204" pitchFamily="2" charset="0"/>
                  <a:cs typeface="Century Gothic" panose="020B0502020202020204" pitchFamily="2" charset="0"/>
                </a:rPr>
                <a:t>10 Juin</a:t>
              </a:r>
              <a:endParaRPr lang="pt-PT" altLang="en-US" sz="1200" dirty="0">
                <a:latin typeface="Arial Narrow" panose="020B0606020202030204" pitchFamily="34" charset="0"/>
                <a:ea typeface="Century Gothic" panose="020B0502020202020204" pitchFamily="2" charset="0"/>
                <a:cs typeface="Century Gothic" panose="020B0502020202020204" pitchFamily="2" charset="0"/>
              </a:endParaRPr>
            </a:p>
            <a:p>
              <a:pPr algn="ctr">
                <a:defRPr lang="en-US">
                  <a:solidFill>
                    <a:srgbClr val="FFFFFF"/>
                  </a:solidFill>
                </a:defRPr>
              </a:pPr>
              <a:r>
                <a:rPr lang="pt-PT" sz="1050" dirty="0" err="1">
                  <a:latin typeface="Arial Narrow" panose="020B0606020202030204" pitchFamily="34" charset="0"/>
                  <a:ea typeface="Century Gothic" panose="020B0502020202020204" pitchFamily="2" charset="0"/>
                  <a:cs typeface="Century Gothic" panose="020B0502020202020204" pitchFamily="2" charset="0"/>
                  <a:sym typeface="+mn-ea"/>
                </a:rPr>
                <a:t>Séance</a:t>
              </a:r>
              <a:r>
                <a:rPr lang="pt-PT" sz="1050" dirty="0">
                  <a:latin typeface="Arial Narrow" panose="020B0606020202030204" pitchFamily="34" charset="0"/>
                  <a:ea typeface="Century Gothic" panose="020B0502020202020204" pitchFamily="2" charset="0"/>
                  <a:cs typeface="Century Gothic" panose="020B0502020202020204" pitchFamily="2" charset="0"/>
                  <a:sym typeface="+mn-ea"/>
                </a:rPr>
                <a:t> d'</a:t>
              </a:r>
              <a:r>
                <a:rPr lang="pt-PT" sz="1050" dirty="0" err="1">
                  <a:latin typeface="Arial Narrow" panose="020B0606020202030204" pitchFamily="34" charset="0"/>
                  <a:ea typeface="Century Gothic" panose="020B0502020202020204" pitchFamily="2" charset="0"/>
                  <a:cs typeface="Century Gothic" panose="020B0502020202020204" pitchFamily="2" charset="0"/>
                  <a:sym typeface="+mn-ea"/>
                </a:rPr>
                <a:t>ouverture</a:t>
              </a:r>
              <a:endParaRPr lang="pt-PT" sz="1050" dirty="0">
                <a:latin typeface="Arial Narrow" panose="020B0606020202030204" pitchFamily="34" charset="0"/>
              </a:endParaRPr>
            </a:p>
          </p:txBody>
        </p:sp>
        <p:sp>
          <p:nvSpPr>
            <p:cNvPr id="85" name="TextBox 101"/>
            <p:cNvSpPr/>
            <p:nvPr/>
          </p:nvSpPr>
          <p:spPr>
            <a:xfrm>
              <a:off x="322" y="6092"/>
              <a:ext cx="1361" cy="388"/>
            </a:xfrm>
            <a:prstGeom prst="rect">
              <a:avLst/>
            </a:prstGeom>
            <a:noFill/>
            <a:ln>
              <a:noFill/>
            </a:ln>
            <a:effectLst/>
          </p:spPr>
          <p:txBody>
            <a:bodyPr vert="horz" wrap="square" lIns="91440" tIns="45720" rIns="91440" bIns="45720" numCol="1" spcCol="215900" anchor="t"/>
            <a:lstStyle/>
            <a:p>
              <a:pPr algn="ctr">
                <a:defRPr lang="en-US"/>
              </a:pPr>
              <a:r>
                <a:rPr lang="en-US" sz="1000">
                  <a:solidFill>
                    <a:srgbClr val="FFFF00"/>
                  </a:solidFill>
                  <a:latin typeface="Arial Narrow" panose="020B0606020202030204" pitchFamily="34" charset="0"/>
                  <a:ea typeface="Century Gothic" panose="020B0502020202020204" pitchFamily="2" charset="0"/>
                  <a:cs typeface="Century Gothic" panose="020B0502020202020204" pitchFamily="2" charset="0"/>
                </a:rPr>
                <a:t>08:00 – 08:30</a:t>
              </a:r>
            </a:p>
          </p:txBody>
        </p:sp>
      </p:grpSp>
      <p:sp>
        <p:nvSpPr>
          <p:cNvPr id="176" name="Linha7"/>
          <p:cNvSpPr/>
          <p:nvPr/>
        </p:nvSpPr>
        <p:spPr>
          <a:xfrm rot="16200000">
            <a:off x="2349500" y="3756025"/>
            <a:ext cx="809625" cy="6350"/>
          </a:xfrm>
          <a:prstGeom prst="line">
            <a:avLst/>
          </a:prstGeom>
          <a:noFill/>
          <a:ln w="19050" cap="flat" cmpd="sng" algn="ctr">
            <a:solidFill>
              <a:srgbClr val="008CBA"/>
            </a:solidFill>
            <a:prstDash val="solid"/>
            <a:headEnd type="none"/>
            <a:tailEnd type="none" w="med" len="med"/>
          </a:ln>
          <a:effectLst/>
        </p:spPr>
      </p:sp>
      <p:grpSp>
        <p:nvGrpSpPr>
          <p:cNvPr id="48" name="Agrupar 47"/>
          <p:cNvGrpSpPr/>
          <p:nvPr/>
        </p:nvGrpSpPr>
        <p:grpSpPr>
          <a:xfrm>
            <a:off x="7372350" y="340995"/>
            <a:ext cx="1214120" cy="1211580"/>
            <a:chOff x="11307" y="281"/>
            <a:chExt cx="1912" cy="1908"/>
          </a:xfrm>
          <a:solidFill>
            <a:srgbClr val="C7F3F3"/>
          </a:solidFill>
        </p:grpSpPr>
        <p:sp>
          <p:nvSpPr>
            <p:cNvPr id="178" name="Oval 112"/>
            <p:cNvSpPr/>
            <p:nvPr/>
          </p:nvSpPr>
          <p:spPr>
            <a:xfrm>
              <a:off x="11307" y="281"/>
              <a:ext cx="1912" cy="1908"/>
            </a:xfrm>
            <a:prstGeom prst="ellipse">
              <a:avLst/>
            </a:prstGeom>
            <a:grp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FFFFFF"/>
                  </a:solidFill>
                </a:defRPr>
              </a:pPr>
              <a:r>
                <a:rPr lang="en-US" sz="14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202</a:t>
              </a:r>
              <a:r>
                <a:rPr lang="pt-PT" altLang="en-US" sz="14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1</a:t>
              </a:r>
              <a:endParaRPr lang="en-US" sz="14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endParaRPr>
            </a:p>
            <a:p>
              <a:pPr algn="ctr">
                <a:defRPr lang="en-US">
                  <a:solidFill>
                    <a:srgbClr val="FFFFFF"/>
                  </a:solidFill>
                </a:defRPr>
              </a:pPr>
              <a:r>
                <a:rPr lang="en-US" sz="1400" b="1" dirty="0" smtClean="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1</a:t>
              </a:r>
              <a:r>
                <a:rPr lang="pt-PT" altLang="en-US" sz="1400" b="1" dirty="0" smtClean="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1</a:t>
              </a:r>
              <a:r>
                <a:rPr lang="en-US" sz="1400" b="1" dirty="0" smtClean="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 </a:t>
              </a:r>
              <a:r>
                <a:rPr lang="pt-PT" altLang="en-US" sz="1400" b="1" dirty="0" err="1" smtClean="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Juin</a:t>
              </a:r>
              <a:endParaRPr lang="en-US" sz="16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endParaRPr>
            </a:p>
            <a:p>
              <a:pPr algn="ctr" defTabSz="899795">
                <a:defRPr lang="en-US">
                  <a:solidFill>
                    <a:srgbClr val="FFFFFF"/>
                  </a:solidFill>
                </a:defRPr>
              </a:pPr>
              <a:r>
                <a:rPr lang="en-US" sz="1200" b="1" dirty="0" err="1">
                  <a:solidFill>
                    <a:srgbClr val="00B050"/>
                  </a:solidFill>
                  <a:latin typeface="Arial Narrow" panose="020B0606020202030204" pitchFamily="34" charset="0"/>
                  <a:ea typeface="Century Gothic" panose="020B0502020202020204" pitchFamily="2" charset="0"/>
                  <a:cs typeface="Century Gothic" panose="020B0502020202020204" pitchFamily="2" charset="0"/>
                </a:rPr>
                <a:t>Panel</a:t>
              </a:r>
              <a:r>
                <a:rPr lang="en-US" sz="12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 I</a:t>
              </a:r>
            </a:p>
          </p:txBody>
        </p:sp>
        <p:sp>
          <p:nvSpPr>
            <p:cNvPr id="179" name="TextBox 176"/>
            <p:cNvSpPr/>
            <p:nvPr/>
          </p:nvSpPr>
          <p:spPr>
            <a:xfrm>
              <a:off x="11528" y="1689"/>
              <a:ext cx="1374" cy="392"/>
            </a:xfrm>
            <a:prstGeom prst="rect">
              <a:avLst/>
            </a:prstGeom>
            <a:noFill/>
            <a:ln>
              <a:noFill/>
            </a:ln>
            <a:effectLst/>
            <a:extLst>
              <a:ext uri="{909E8E84-426E-40DD-AFC4-6F175D3DCCD1}">
                <a14:hiddenFill xmlns:a14="http://schemas.microsoft.com/office/drawing/2010/main">
                  <a:grpFill/>
                </a14:hiddenFill>
              </a:ext>
            </a:extLst>
          </p:spPr>
          <p:txBody>
            <a:bodyPr vert="horz" wrap="square" lIns="91440" tIns="45720" rIns="91440" bIns="45720" numCol="1" spcCol="215900" anchor="t"/>
            <a:lstStyle/>
            <a:p>
              <a:pPr algn="ctr">
                <a:defRPr lang="en-US"/>
              </a:pPr>
              <a:r>
                <a:rPr 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8:</a:t>
              </a:r>
              <a:r>
                <a:rPr lang="pt-PT" alt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0</a:t>
              </a:r>
              <a:r>
                <a:rPr 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0 – 10:</a:t>
              </a:r>
              <a:r>
                <a:rPr lang="pt-PT" alt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0</a:t>
              </a:r>
              <a:r>
                <a:rPr 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0</a:t>
              </a:r>
            </a:p>
          </p:txBody>
        </p:sp>
      </p:grpSp>
      <p:sp>
        <p:nvSpPr>
          <p:cNvPr id="184" name="Rectangle: Rounded Corners 205"/>
          <p:cNvSpPr/>
          <p:nvPr/>
        </p:nvSpPr>
        <p:spPr>
          <a:xfrm>
            <a:off x="4182110" y="3763010"/>
            <a:ext cx="1007745" cy="539115"/>
          </a:xfrm>
          <a:prstGeom prst="roundRect">
            <a:avLst>
              <a:gd name="adj" fmla="val 16667"/>
            </a:avLst>
          </a:prstGeom>
          <a:gradFill flip="none" rotWithShape="1">
            <a:gsLst>
              <a:gs pos="0">
                <a:srgbClr val="98897E"/>
              </a:gs>
              <a:gs pos="50000">
                <a:srgbClr val="D6C1B4"/>
              </a:gs>
              <a:gs pos="100000">
                <a:srgbClr val="FEE6D3"/>
              </a:gs>
            </a:gsLst>
            <a:path path="circle">
              <a:fillToRect r="100000" b="100000"/>
            </a:path>
            <a:tileRect/>
          </a:grad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0099CC"/>
                </a:solidFill>
              </a:defRPr>
            </a:pPr>
            <a:r>
              <a:rPr lang="pt-PT" sz="1200" dirty="0" smtClean="0">
                <a:ln>
                  <a:noFill/>
                </a:ln>
                <a:solidFill>
                  <a:schemeClr val="tx1"/>
                </a:solidFill>
                <a:latin typeface="Arial Narrow" panose="020B0606020202030204" pitchFamily="34" charset="0"/>
                <a:sym typeface="+mn-ea"/>
              </a:rPr>
              <a:t>F</a:t>
            </a:r>
            <a:r>
              <a:rPr sz="1200" dirty="0" smtClean="0">
                <a:ln>
                  <a:noFill/>
                </a:ln>
                <a:solidFill>
                  <a:schemeClr val="tx1"/>
                </a:solidFill>
                <a:latin typeface="Arial Narrow" panose="020B0606020202030204" pitchFamily="34" charset="0"/>
                <a:sym typeface="+mn-ea"/>
              </a:rPr>
              <a:t>ree time</a:t>
            </a:r>
            <a:endParaRPr lang="pt-PT" sz="1200" dirty="0" smtClean="0">
              <a:ln>
                <a:noFill/>
              </a:ln>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endParaRPr>
          </a:p>
          <a:p>
            <a:pPr algn="ctr">
              <a:defRPr lang="en-US">
                <a:solidFill>
                  <a:srgbClr val="0099CC"/>
                </a:solidFill>
              </a:defRPr>
            </a:pPr>
            <a:endParaRPr lang="pt-PT" sz="1200" b="1" dirty="0">
              <a:solidFill>
                <a:srgbClr val="008CBA"/>
              </a:solidFill>
              <a:latin typeface="Arial Narrow" panose="020B0606020202030204" pitchFamily="34" charset="0"/>
              <a:ea typeface="Century Gothic" panose="020B0502020202020204" pitchFamily="2" charset="0"/>
              <a:cs typeface="Century Gothic" panose="020B0502020202020204" pitchFamily="2" charset="0"/>
            </a:endParaRPr>
          </a:p>
          <a:p>
            <a:pPr algn="ctr">
              <a:defRPr lang="en-US">
                <a:solidFill>
                  <a:srgbClr val="0099CC"/>
                </a:solidFill>
              </a:defRPr>
            </a:pPr>
            <a:endParaRPr lang="en-GB" sz="1200" dirty="0" smtClean="0">
              <a:solidFill>
                <a:srgbClr val="008CBA"/>
              </a:solidFill>
              <a:latin typeface="Arial Narrow" panose="020B0606020202030204" pitchFamily="34" charset="0"/>
              <a:ea typeface="Century Gothic" panose="020B0502020202020204" pitchFamily="2" charset="0"/>
              <a:cs typeface="Century Gothic" panose="020B0502020202020204" pitchFamily="2" charset="0"/>
              <a:sym typeface="+mn-ea"/>
            </a:endParaRPr>
          </a:p>
        </p:txBody>
      </p:sp>
      <p:sp>
        <p:nvSpPr>
          <p:cNvPr id="185" name="Retângulo6"/>
          <p:cNvSpPr/>
          <p:nvPr/>
        </p:nvSpPr>
        <p:spPr>
          <a:xfrm>
            <a:off x="4144010" y="4029075"/>
            <a:ext cx="1045845" cy="273050"/>
          </a:xfrm>
          <a:prstGeom prst="rect">
            <a:avLst/>
          </a:prstGeom>
          <a:noFill/>
          <a:ln>
            <a:noFill/>
          </a:ln>
          <a:effectLst/>
        </p:spPr>
        <p:txBody>
          <a:bodyPr vert="horz" wrap="square" lIns="91440" tIns="45720" rIns="91440" bIns="45720" numCol="1" spcCol="215900" anchor="t"/>
          <a:lstStyle/>
          <a:p>
            <a:pPr algn="ctr">
              <a:defRPr lang="en-US">
                <a:solidFill>
                  <a:schemeClr val="bg1"/>
                </a:solidFill>
              </a:defRPr>
            </a:pPr>
            <a:r>
              <a:rPr lang="pt-PT" altLang="en-US" sz="1000" b="1">
                <a:solidFill>
                  <a:schemeClr val="tx1"/>
                </a:solidFill>
                <a:latin typeface="Arial" panose="020B0604020202020204" pitchFamily="34" charset="0"/>
                <a:ea typeface="Century Gothic" panose="020B0502020202020204" pitchFamily="2" charset="0"/>
                <a:cs typeface="Arial" panose="020B0604020202020204" pitchFamily="34" charset="0"/>
              </a:rPr>
              <a:t>&gt; </a:t>
            </a:r>
            <a:r>
              <a:rPr lang="en-US" sz="1000" b="1">
                <a:solidFill>
                  <a:schemeClr val="tx1"/>
                </a:solidFill>
                <a:latin typeface="Arial" panose="020B0604020202020204" pitchFamily="34" charset="0"/>
                <a:ea typeface="Century Gothic" panose="020B0502020202020204" pitchFamily="2" charset="0"/>
                <a:cs typeface="Arial" panose="020B0604020202020204" pitchFamily="34" charset="0"/>
              </a:rPr>
              <a:t>1</a:t>
            </a:r>
            <a:r>
              <a:rPr lang="pt-PT" altLang="en-US" sz="1000" b="1">
                <a:solidFill>
                  <a:schemeClr val="tx1"/>
                </a:solidFill>
                <a:latin typeface="Arial" panose="020B0604020202020204" pitchFamily="34" charset="0"/>
                <a:ea typeface="Century Gothic" panose="020B0502020202020204" pitchFamily="2" charset="0"/>
                <a:cs typeface="Arial" panose="020B0604020202020204" pitchFamily="34" charset="0"/>
              </a:rPr>
              <a:t>8</a:t>
            </a:r>
            <a:r>
              <a:rPr lang="en-US" sz="1000" b="1">
                <a:solidFill>
                  <a:schemeClr val="tx1"/>
                </a:solidFill>
                <a:latin typeface="Arial" panose="020B0604020202020204" pitchFamily="34" charset="0"/>
                <a:ea typeface="Century Gothic" panose="020B0502020202020204" pitchFamily="2" charset="0"/>
                <a:cs typeface="Arial" panose="020B0604020202020204" pitchFamily="34" charset="0"/>
              </a:rPr>
              <a:t>:</a:t>
            </a:r>
            <a:r>
              <a:rPr lang="pt-PT" altLang="en-US" sz="1000" b="1">
                <a:solidFill>
                  <a:schemeClr val="tx1"/>
                </a:solidFill>
                <a:latin typeface="Arial" panose="020B0604020202020204" pitchFamily="34" charset="0"/>
                <a:ea typeface="Century Gothic" panose="020B0502020202020204" pitchFamily="2" charset="0"/>
                <a:cs typeface="Arial" panose="020B0604020202020204" pitchFamily="34" charset="0"/>
              </a:rPr>
              <a:t>3</a:t>
            </a:r>
            <a:r>
              <a:rPr lang="en-US" sz="1000" b="1">
                <a:solidFill>
                  <a:schemeClr val="tx1"/>
                </a:solidFill>
                <a:latin typeface="Arial" panose="020B0604020202020204" pitchFamily="34" charset="0"/>
                <a:ea typeface="Century Gothic" panose="020B0502020202020204" pitchFamily="2" charset="0"/>
                <a:cs typeface="Arial" panose="020B0604020202020204" pitchFamily="34" charset="0"/>
              </a:rPr>
              <a:t>0</a:t>
            </a:r>
          </a:p>
        </p:txBody>
      </p:sp>
      <p:sp>
        <p:nvSpPr>
          <p:cNvPr id="86" name="Rectangle: Rounded Corners 177"/>
          <p:cNvSpPr/>
          <p:nvPr/>
        </p:nvSpPr>
        <p:spPr>
          <a:xfrm>
            <a:off x="8451850" y="3243580"/>
            <a:ext cx="3654425" cy="1545590"/>
          </a:xfrm>
          <a:prstGeom prst="roundRect">
            <a:avLst>
              <a:gd name="adj" fmla="val 16667"/>
            </a:avLst>
          </a:prstGeom>
          <a:solidFill>
            <a:schemeClr val="bg1">
              <a:lumMod val="95000"/>
            </a:schemeClr>
          </a:solidFill>
          <a:ln w="15875" cap="flat" cmpd="sng" algn="ctr">
            <a:noFill/>
            <a:prstDash val="solid"/>
            <a:headEnd type="none"/>
            <a:tailEnd type="none"/>
          </a:ln>
          <a:effectLst/>
        </p:spPr>
        <p:txBody>
          <a:bodyPr vert="horz" wrap="square" lIns="91440" tIns="45720" rIns="91440" bIns="45720" numCol="1" spcCol="215900" anchor="t"/>
          <a:lstStyle/>
          <a:p>
            <a:pPr algn="ctr" defTabSz="914400">
              <a:lnSpc>
                <a:spcPts val="1100"/>
              </a:lnSpc>
              <a:defRPr lang="pt-PT" sz="1100">
                <a:solidFill>
                  <a:schemeClr val="bg1"/>
                </a:solidFill>
                <a:latin typeface="Arial Narrow" panose="020B0606020202030204" pitchFamily="34" charset="0"/>
                <a:ea typeface="Century Gothic" panose="020B0502020202020204" pitchFamily="2" charset="0"/>
                <a:cs typeface="Century Gothic" panose="020B0502020202020204" pitchFamily="2" charset="0"/>
              </a:defRPr>
            </a:pPr>
            <a:r>
              <a:rPr sz="1400" b="1" i="1" dirty="0" smtClean="0">
                <a:solidFill>
                  <a:srgbClr val="008CBA"/>
                </a:solidFill>
                <a:sym typeface="+mn-ea"/>
              </a:rPr>
              <a:t>ATELIER </a:t>
            </a:r>
            <a:r>
              <a:rPr sz="1400" b="1" i="1" dirty="0">
                <a:solidFill>
                  <a:srgbClr val="008CBA"/>
                </a:solidFill>
                <a:sym typeface="+mn-ea"/>
              </a:rPr>
              <a:t>ÉCONOMIQUE</a:t>
            </a:r>
            <a:r>
              <a:rPr sz="1400" b="1" i="1" dirty="0" smtClean="0">
                <a:solidFill>
                  <a:srgbClr val="008CBA"/>
                </a:solidFill>
                <a:sym typeface="+mn-ea"/>
              </a:rPr>
              <a:t> </a:t>
            </a:r>
            <a:r>
              <a:rPr sz="1400" b="1" i="1" dirty="0">
                <a:solidFill>
                  <a:srgbClr val="008CBA"/>
                </a:solidFill>
                <a:sym typeface="+mn-ea"/>
              </a:rPr>
              <a:t>ET FINANCIÈRE</a:t>
            </a:r>
            <a:endParaRPr sz="1400" b="1" i="1" dirty="0" smtClean="0">
              <a:solidFill>
                <a:srgbClr val="008CBA"/>
              </a:solidFill>
              <a:sym typeface="+mn-ea"/>
            </a:endParaRPr>
          </a:p>
          <a:p>
            <a:pPr defTabSz="914400">
              <a:lnSpc>
                <a:spcPts val="1100"/>
              </a:lnSpc>
              <a:defRPr lang="pt-PT" sz="1100">
                <a:solidFill>
                  <a:schemeClr val="bg1"/>
                </a:solidFill>
                <a:latin typeface="Arial Narrow" panose="020B0606020202030204" pitchFamily="34" charset="0"/>
                <a:ea typeface="Century Gothic" panose="020B0502020202020204" pitchFamily="2" charset="0"/>
                <a:cs typeface="Century Gothic" panose="020B0502020202020204" pitchFamily="2" charset="0"/>
              </a:defRPr>
            </a:pPr>
            <a:r>
              <a:rPr lang="it-IT" b="1" dirty="0">
                <a:solidFill>
                  <a:schemeClr val="tx1"/>
                </a:solidFill>
                <a:sym typeface="+mn-ea"/>
              </a:rPr>
              <a:t>Panel I</a:t>
            </a:r>
            <a:r>
              <a:rPr altLang="it-IT" b="1" dirty="0">
                <a:solidFill>
                  <a:schemeClr val="tx1"/>
                </a:solidFill>
                <a:sym typeface="+mn-ea"/>
              </a:rPr>
              <a:t>I</a:t>
            </a:r>
            <a:r>
              <a:rPr lang="it-IT" dirty="0">
                <a:solidFill>
                  <a:schemeClr val="tx1"/>
                </a:solidFill>
                <a:sym typeface="+mn-ea"/>
              </a:rPr>
              <a:t> - </a:t>
            </a:r>
            <a:r>
              <a:rPr altLang="it-IT" dirty="0">
                <a:solidFill>
                  <a:schemeClr val="tx1"/>
                </a:solidFill>
                <a:sym typeface="+mn-ea"/>
              </a:rPr>
              <a:t>«</a:t>
            </a:r>
            <a:r>
              <a:rPr lang="it-IT" i="1" dirty="0">
                <a:solidFill>
                  <a:schemeClr val="tx1"/>
                </a:solidFill>
                <a:sym typeface="+mn-ea"/>
              </a:rPr>
              <a:t>LE DÉVELOPPEMENT DE L’ÉCONOMIE NUMÉRIQUE EN AFRIQUE: </a:t>
            </a:r>
            <a:r>
              <a:rPr i="1" dirty="0">
                <a:solidFill>
                  <a:schemeClr val="tx1"/>
                </a:solidFill>
                <a:sym typeface="+mn-ea"/>
              </a:rPr>
              <a:t>L'importance des Start-Ups dans l'innovation du marché et l'Entrepreneuriat des Jeunes</a:t>
            </a:r>
            <a:r>
              <a:rPr altLang="it-IT" dirty="0">
                <a:solidFill>
                  <a:schemeClr val="tx1"/>
                </a:solidFill>
                <a:sym typeface="+mn-ea"/>
              </a:rPr>
              <a:t>»</a:t>
            </a:r>
            <a:endParaRPr lang="fr-FR" dirty="0">
              <a:solidFill>
                <a:schemeClr val="tx1"/>
              </a:solidFill>
            </a:endParaRPr>
          </a:p>
          <a:p>
            <a:pPr defTabSz="914400">
              <a:lnSpc>
                <a:spcPts val="1100"/>
              </a:lnSpc>
              <a:defRPr lang="pt-PT" sz="1100">
                <a:solidFill>
                  <a:schemeClr val="bg1"/>
                </a:solidFill>
                <a:latin typeface="Arial Narrow" panose="020B0606020202030204" pitchFamily="34" charset="0"/>
                <a:ea typeface="Century Gothic" panose="020B0502020202020204" pitchFamily="2" charset="0"/>
                <a:cs typeface="Century Gothic" panose="020B0502020202020204" pitchFamily="2" charset="0"/>
              </a:defRPr>
            </a:pPr>
            <a:endParaRPr lang="fr-FR" b="1" dirty="0">
              <a:solidFill>
                <a:schemeClr val="tx1"/>
              </a:solidFill>
            </a:endParaRPr>
          </a:p>
        </p:txBody>
      </p:sp>
      <p:sp>
        <p:nvSpPr>
          <p:cNvPr id="89" name="Rectangle: Rounded Corners 117"/>
          <p:cNvSpPr/>
          <p:nvPr/>
        </p:nvSpPr>
        <p:spPr>
          <a:xfrm>
            <a:off x="1841500" y="5384165"/>
            <a:ext cx="1797050" cy="1289685"/>
          </a:xfrm>
          <a:prstGeom prst="roundRect">
            <a:avLst>
              <a:gd name="adj" fmla="val 16667"/>
            </a:avLst>
          </a:prstGeom>
          <a:solidFill>
            <a:srgbClr val="E3F8FD"/>
          </a:solidFill>
          <a:ln w="15875" cap="flat" cmpd="sng" algn="ctr">
            <a:noFill/>
            <a:prstDash val="solid"/>
            <a:headEnd type="none"/>
            <a:tailEnd type="none"/>
          </a:ln>
          <a:effectLst/>
        </p:spPr>
        <p:txBody>
          <a:bodyPr vert="horz" wrap="square" lIns="91440" tIns="45720" rIns="91440" bIns="45720" numCol="1" spcCol="215900" anchor="t"/>
          <a:lstStyle/>
          <a:p>
            <a:pPr>
              <a:lnSpc>
                <a:spcPts val="1200"/>
              </a:lnSpc>
              <a:defRPr lang="en-US">
                <a:solidFill>
                  <a:srgbClr val="FFFFFF"/>
                </a:solidFill>
              </a:defRPr>
            </a:pPr>
            <a:r>
              <a:rPr lang="pt-PT" sz="1200" b="1" i="1" dirty="0" err="1" smtClean="0">
                <a:solidFill>
                  <a:schemeClr val="tx1"/>
                </a:solidFill>
                <a:latin typeface="Arial Narrow" panose="020B0606020202030204" pitchFamily="34" charset="0"/>
                <a:sym typeface="+mn-ea"/>
              </a:rPr>
              <a:t>PRÉSENTATIONS</a:t>
            </a:r>
          </a:p>
          <a:p>
            <a:pPr>
              <a:lnSpc>
                <a:spcPts val="1200"/>
              </a:lnSpc>
              <a:defRPr lang="en-US">
                <a:solidFill>
                  <a:srgbClr val="FFFFFF"/>
                </a:solidFill>
              </a:defRPr>
            </a:pPr>
            <a:r>
              <a:rPr lang="pt-PT" sz="1200" dirty="0" err="1" smtClean="0">
                <a:solidFill>
                  <a:srgbClr val="008CBA"/>
                </a:solidFill>
                <a:latin typeface="Arial Narrow" panose="020B0606020202030204" pitchFamily="34" charset="0"/>
                <a:sym typeface="+mn-ea"/>
              </a:rPr>
              <a:t>■ </a:t>
            </a:r>
            <a:r>
              <a:rPr sz="120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G</a:t>
            </a:r>
            <a:r>
              <a:rPr lang="pt-PT" altLang="en-US" sz="120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h</a:t>
            </a:r>
            <a:r>
              <a:rPr sz="120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ana</a:t>
            </a:r>
            <a:endParaRPr lang="en-US" sz="120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p>
            <a:pPr>
              <a:lnSpc>
                <a:spcPts val="1200"/>
              </a:lnSpc>
              <a:defRPr lang="en-US">
                <a:solidFill>
                  <a:srgbClr val="FFFFFF"/>
                </a:solidFill>
              </a:defRPr>
            </a:pPr>
            <a:r>
              <a:rPr lang="pt-PT" sz="1200" dirty="0" err="1" smtClean="0">
                <a:solidFill>
                  <a:srgbClr val="008CBA"/>
                </a:solidFill>
                <a:latin typeface="Arial Narrow" panose="020B0606020202030204" pitchFamily="34" charset="0"/>
                <a:sym typeface="+mn-ea"/>
              </a:rPr>
              <a:t>■ </a:t>
            </a:r>
            <a:r>
              <a:rPr sz="120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Togo</a:t>
            </a:r>
            <a:endParaRPr lang="en-US" sz="120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p>
            <a:pPr>
              <a:lnSpc>
                <a:spcPts val="1200"/>
              </a:lnSpc>
              <a:defRPr lang="en-US">
                <a:solidFill>
                  <a:srgbClr val="FFFFFF"/>
                </a:solidFill>
              </a:defRPr>
            </a:pPr>
            <a:r>
              <a:rPr lang="pt-PT" sz="1200" dirty="0" err="1" smtClean="0">
                <a:solidFill>
                  <a:srgbClr val="008CBA"/>
                </a:solidFill>
                <a:latin typeface="Arial Narrow" panose="020B0606020202030204" pitchFamily="34" charset="0"/>
                <a:sym typeface="+mn-ea"/>
              </a:rPr>
              <a:t>■ </a:t>
            </a:r>
            <a:r>
              <a:rPr sz="120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Guiné</a:t>
            </a:r>
            <a:r>
              <a:rPr lang="pt-PT" altLang="en-US" sz="120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e</a:t>
            </a:r>
            <a:r>
              <a:rPr sz="120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-Cona</a:t>
            </a:r>
            <a:r>
              <a:rPr lang="pt-PT" altLang="en-US" sz="120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kry</a:t>
            </a:r>
            <a:endParaRPr lang="en-US" sz="120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p>
            <a:pPr>
              <a:lnSpc>
                <a:spcPts val="1200"/>
              </a:lnSpc>
              <a:defRPr lang="en-US">
                <a:solidFill>
                  <a:srgbClr val="FFFFFF"/>
                </a:solidFill>
              </a:defRPr>
            </a:pPr>
            <a:r>
              <a:rPr lang="pt-PT" sz="1200" dirty="0" err="1" smtClean="0">
                <a:solidFill>
                  <a:srgbClr val="008CBA"/>
                </a:solidFill>
                <a:latin typeface="Arial Narrow" panose="020B0606020202030204" pitchFamily="34" charset="0"/>
                <a:sym typeface="+mn-ea"/>
              </a:rPr>
              <a:t>■ </a:t>
            </a:r>
            <a:r>
              <a:rPr sz="120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Guiné</a:t>
            </a:r>
            <a:r>
              <a:rPr lang="pt-PT" altLang="en-US" sz="120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e</a:t>
            </a:r>
            <a:r>
              <a:rPr sz="120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-Bissau</a:t>
            </a:r>
            <a:endParaRPr lang="en-US" sz="120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p>
            <a:pPr>
              <a:lnSpc>
                <a:spcPts val="1200"/>
              </a:lnSpc>
              <a:defRPr lang="en-US">
                <a:solidFill>
                  <a:srgbClr val="FFFFFF"/>
                </a:solidFill>
              </a:defRPr>
            </a:pPr>
            <a:r>
              <a:rPr lang="pt-PT" sz="1200" dirty="0" err="1" smtClean="0">
                <a:solidFill>
                  <a:srgbClr val="008CBA"/>
                </a:solidFill>
                <a:latin typeface="Arial Narrow" panose="020B0606020202030204" pitchFamily="34" charset="0"/>
                <a:sym typeface="+mn-ea"/>
              </a:rPr>
              <a:t>■ </a:t>
            </a:r>
            <a:r>
              <a:rPr sz="120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Libéria</a:t>
            </a:r>
            <a:endParaRPr lang="en-US" sz="120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p>
            <a:pPr algn="ctr">
              <a:lnSpc>
                <a:spcPts val="1200"/>
              </a:lnSpc>
              <a:defRPr lang="en-US">
                <a:solidFill>
                  <a:srgbClr val="FFFFFF"/>
                </a:solidFill>
              </a:defRPr>
            </a:pPr>
            <a:endParaRPr lang="en-US" sz="120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p:txBody>
      </p:sp>
      <p:sp>
        <p:nvSpPr>
          <p:cNvPr id="114" name="Rectangle: Rounded Corners 198"/>
          <p:cNvSpPr/>
          <p:nvPr/>
        </p:nvSpPr>
        <p:spPr>
          <a:xfrm>
            <a:off x="8450580" y="2019300"/>
            <a:ext cx="3647440" cy="852805"/>
          </a:xfrm>
          <a:prstGeom prst="roundRect">
            <a:avLst>
              <a:gd name="adj" fmla="val 16667"/>
            </a:avLst>
          </a:prstGeom>
          <a:solidFill>
            <a:schemeClr val="bg1">
              <a:lumMod val="95000"/>
            </a:schemeClr>
          </a:solidFill>
          <a:ln w="15875" cap="flat" cmpd="sng" algn="ctr">
            <a:solidFill>
              <a:srgbClr val="000000">
                <a:alpha val="0"/>
              </a:srgbClr>
            </a:solidFill>
            <a:prstDash val="solid"/>
            <a:headEnd type="none"/>
            <a:tailEnd type="none"/>
          </a:ln>
          <a:effectLst/>
        </p:spPr>
        <p:txBody>
          <a:bodyPr vert="horz" wrap="square" lIns="91440" tIns="45720" rIns="91440" bIns="45720" numCol="1" spcCol="215900" anchor="t"/>
          <a:lstStyle/>
          <a:p>
            <a:pPr algn="ctr">
              <a:lnSpc>
                <a:spcPts val="1100"/>
              </a:lnSpc>
              <a:spcBef>
                <a:spcPts val="0"/>
              </a:spcBef>
              <a:spcAft>
                <a:spcPts val="0"/>
              </a:spcAft>
              <a:defRPr lang="en-US">
                <a:solidFill>
                  <a:srgbClr val="FFFFFF"/>
                </a:solidFill>
              </a:defRPr>
            </a:pPr>
            <a:r>
              <a:rPr lang="pt-PT" altLang="en-US" sz="1200" b="1" dirty="0">
                <a:solidFill>
                  <a:srgbClr val="008CBA"/>
                </a:solidFill>
                <a:latin typeface="Arial Narrow" panose="020B0606020202030204" pitchFamily="34" charset="0"/>
                <a:cs typeface="Arial Narrow" panose="020B0606020202030204" pitchFamily="34" charset="0"/>
                <a:sym typeface="+mn-ea"/>
              </a:rPr>
              <a:t>Conférence II </a:t>
            </a:r>
          </a:p>
          <a:p>
            <a:pPr algn="ctr">
              <a:lnSpc>
                <a:spcPts val="1100"/>
              </a:lnSpc>
              <a:spcBef>
                <a:spcPts val="0"/>
              </a:spcBef>
              <a:spcAft>
                <a:spcPts val="0"/>
              </a:spcAft>
              <a:defRPr lang="en-US">
                <a:solidFill>
                  <a:srgbClr val="FFFFFF"/>
                </a:solidFill>
              </a:defRPr>
            </a:pPr>
            <a:r>
              <a:rPr lang="pt-PT" altLang="en-US" sz="1000" b="1" i="1" dirty="0">
                <a:solidFill>
                  <a:schemeClr val="tx1"/>
                </a:solidFill>
                <a:latin typeface="Arial Narrow" panose="020B0606020202030204" pitchFamily="34" charset="0"/>
                <a:cs typeface="Arial Narrow" panose="020B0606020202030204" pitchFamily="34" charset="0"/>
                <a:sym typeface="+mn-ea"/>
              </a:rPr>
              <a:t>«</a:t>
            </a:r>
            <a:r>
              <a:rPr sz="1000" i="1" dirty="0">
                <a:solidFill>
                  <a:schemeClr val="tx1"/>
                </a:solidFill>
                <a:latin typeface="Arial Narrow" panose="020B0606020202030204" pitchFamily="34" charset="0"/>
                <a:cs typeface="Arial Narrow" panose="020B0606020202030204" pitchFamily="34" charset="0"/>
                <a:sym typeface="+mn-ea"/>
              </a:rPr>
              <a:t>A</a:t>
            </a:r>
            <a:r>
              <a:rPr lang="pt-PT" sz="1000" i="1" dirty="0">
                <a:solidFill>
                  <a:schemeClr val="tx1"/>
                </a:solidFill>
                <a:latin typeface="Arial Narrow" panose="020B0606020202030204" pitchFamily="34" charset="0"/>
                <a:cs typeface="Arial Narrow" panose="020B0606020202030204" pitchFamily="34" charset="0"/>
                <a:sym typeface="+mn-ea"/>
              </a:rPr>
              <a:t>CCÈS AU MARCHÉ PRÉFÉRENTIEL DES </a:t>
            </a:r>
            <a:r>
              <a:rPr sz="1000" i="1" dirty="0">
                <a:solidFill>
                  <a:schemeClr val="tx1"/>
                </a:solidFill>
                <a:latin typeface="Arial Narrow" panose="020B0606020202030204" pitchFamily="34" charset="0"/>
                <a:cs typeface="Arial Narrow" panose="020B0606020202030204" pitchFamily="34" charset="0"/>
                <a:sym typeface="+mn-ea"/>
              </a:rPr>
              <a:t>É</a:t>
            </a:r>
            <a:r>
              <a:rPr lang="pt-PT" sz="1000" i="1" dirty="0">
                <a:solidFill>
                  <a:schemeClr val="tx1"/>
                </a:solidFill>
                <a:latin typeface="Arial Narrow" panose="020B0606020202030204" pitchFamily="34" charset="0"/>
                <a:cs typeface="Arial Narrow" panose="020B0606020202030204" pitchFamily="34" charset="0"/>
                <a:sym typeface="+mn-ea"/>
              </a:rPr>
              <a:t>TATS </a:t>
            </a:r>
            <a:r>
              <a:rPr sz="1000" i="1" dirty="0">
                <a:solidFill>
                  <a:schemeClr val="tx1"/>
                </a:solidFill>
                <a:latin typeface="Arial Narrow" panose="020B0606020202030204" pitchFamily="34" charset="0"/>
                <a:cs typeface="Arial Narrow" panose="020B0606020202030204" pitchFamily="34" charset="0"/>
                <a:sym typeface="+mn-ea"/>
              </a:rPr>
              <a:t>- U</a:t>
            </a:r>
            <a:r>
              <a:rPr lang="pt-PT" sz="1000" i="1" dirty="0">
                <a:solidFill>
                  <a:schemeClr val="tx1"/>
                </a:solidFill>
                <a:latin typeface="Arial Narrow" panose="020B0606020202030204" pitchFamily="34" charset="0"/>
                <a:cs typeface="Arial Narrow" panose="020B0606020202030204" pitchFamily="34" charset="0"/>
                <a:sym typeface="+mn-ea"/>
              </a:rPr>
              <a:t>NIS</a:t>
            </a:r>
            <a:r>
              <a:rPr lang="pt-PT" altLang="en-US" sz="1000" b="1" i="1" dirty="0">
                <a:solidFill>
                  <a:schemeClr val="tx1"/>
                </a:solidFill>
                <a:latin typeface="Arial Narrow" panose="020B0606020202030204" pitchFamily="34" charset="0"/>
                <a:cs typeface="Arial Narrow" panose="020B0606020202030204" pitchFamily="34" charset="0"/>
                <a:sym typeface="+mn-ea"/>
              </a:rPr>
              <a:t>»</a:t>
            </a:r>
            <a:endParaRPr lang="en-US" sz="1000" dirty="0">
              <a:solidFill>
                <a:schemeClr val="tx1"/>
              </a:solidFill>
              <a:latin typeface="Arial Narrow" panose="020B0606020202030204" pitchFamily="34" charset="0"/>
              <a:cs typeface="Arial Narrow" panose="020B0606020202030204" pitchFamily="34" charset="0"/>
            </a:endParaRPr>
          </a:p>
          <a:p>
            <a:pPr algn="ctr">
              <a:lnSpc>
                <a:spcPts val="1200"/>
              </a:lnSpc>
              <a:defRPr lang="en-US">
                <a:solidFill>
                  <a:srgbClr val="FFFFFF"/>
                </a:solidFill>
              </a:defRPr>
            </a:pPr>
            <a:endParaRPr lang="en-US" sz="1000" dirty="0">
              <a:solidFill>
                <a:schemeClr val="tx1"/>
              </a:solidFill>
              <a:latin typeface="Arial Narrow" panose="020B0606020202030204" pitchFamily="34" charset="0"/>
              <a:cs typeface="Arial Narrow" panose="020B0606020202030204" pitchFamily="34" charset="0"/>
            </a:endParaRPr>
          </a:p>
        </p:txBody>
      </p:sp>
      <p:sp>
        <p:nvSpPr>
          <p:cNvPr id="194" name="Rectangle: Rounded Corners 125"/>
          <p:cNvSpPr/>
          <p:nvPr/>
        </p:nvSpPr>
        <p:spPr>
          <a:xfrm>
            <a:off x="8459470" y="5186680"/>
            <a:ext cx="3630930" cy="839470"/>
          </a:xfrm>
          <a:prstGeom prst="roundRect">
            <a:avLst>
              <a:gd name="adj" fmla="val 16667"/>
            </a:avLst>
          </a:prstGeom>
          <a:solidFill>
            <a:schemeClr val="bg1">
              <a:lumMod val="95000"/>
            </a:schemeClr>
          </a:solidFill>
          <a:ln w="15875" cap="flat" cmpd="sng" algn="ctr">
            <a:solidFill>
              <a:srgbClr val="000000">
                <a:alpha val="0"/>
              </a:srgbClr>
            </a:solidFill>
            <a:prstDash val="solid"/>
            <a:headEnd type="none"/>
            <a:tailEnd type="none"/>
          </a:ln>
          <a:effectLst/>
        </p:spPr>
        <p:txBody>
          <a:bodyPr vert="horz" wrap="square" lIns="91440" tIns="45720" rIns="91440" bIns="45720" numCol="1" spcCol="215900" anchor="t"/>
          <a:lstStyle/>
          <a:p>
            <a:pPr algn="ctr">
              <a:lnSpc>
                <a:spcPts val="1100"/>
              </a:lnSpc>
              <a:spcBef>
                <a:spcPts val="0"/>
              </a:spcBef>
              <a:spcAft>
                <a:spcPts val="0"/>
              </a:spcAft>
              <a:defRPr lang="en-US">
                <a:solidFill>
                  <a:srgbClr val="FFFFFF"/>
                </a:solidFill>
              </a:defRPr>
            </a:pPr>
            <a:r>
              <a:rPr lang="pt-PT" altLang="en-US" sz="1200" b="1" dirty="0">
                <a:solidFill>
                  <a:srgbClr val="008CBA"/>
                </a:solidFill>
                <a:latin typeface="Arial Narrow" panose="020B0606020202030204" pitchFamily="34" charset="0"/>
                <a:cs typeface="Arial Narrow" panose="020B0606020202030204" pitchFamily="34" charset="0"/>
                <a:sym typeface="+mn-ea"/>
              </a:rPr>
              <a:t>Conférence III </a:t>
            </a:r>
            <a:endParaRPr lang="pt-PT" altLang="en-US" sz="1200" b="1" dirty="0">
              <a:solidFill>
                <a:srgbClr val="008CBA"/>
              </a:solidFill>
              <a:latin typeface="Arial Narrow" panose="020B0606020202030204" pitchFamily="34" charset="0"/>
              <a:ea typeface="Century Gothic" panose="020B0502020202020204" pitchFamily="2" charset="0"/>
              <a:cs typeface="Arial Narrow" panose="020B0606020202030204" pitchFamily="34" charset="0"/>
            </a:endParaRPr>
          </a:p>
          <a:p>
            <a:pPr algn="l">
              <a:lnSpc>
                <a:spcPts val="1100"/>
              </a:lnSpc>
              <a:spcBef>
                <a:spcPts val="0"/>
              </a:spcBef>
              <a:spcAft>
                <a:spcPts val="0"/>
              </a:spcAft>
              <a:defRPr lang="en-US">
                <a:solidFill>
                  <a:srgbClr val="FFFFFF"/>
                </a:solidFill>
              </a:defRPr>
            </a:pPr>
            <a:r>
              <a:rPr lang="pt-PT" altLang="en-US" sz="1000" b="1" i="1" dirty="0">
                <a:solidFill>
                  <a:srgbClr val="3EA4BA"/>
                </a:solidFill>
                <a:latin typeface="Arial Narrow" panose="020B0606020202030204" pitchFamily="34" charset="0"/>
                <a:ea typeface="Century Gothic" panose="020B0502020202020204" pitchFamily="2" charset="0"/>
                <a:cs typeface="Arial Narrow" panose="020B0606020202030204" pitchFamily="34" charset="0"/>
                <a:sym typeface="+mn-ea"/>
              </a:rPr>
              <a:t>«</a:t>
            </a:r>
            <a:r>
              <a:rPr sz="1000" b="1" i="1" dirty="0">
                <a:solidFill>
                  <a:srgbClr val="3EA4BA"/>
                </a:solidFill>
                <a:latin typeface="Arial Narrow" panose="020B0606020202030204" pitchFamily="34" charset="0"/>
                <a:cs typeface="Arial Narrow" panose="020B0606020202030204" pitchFamily="34" charset="0"/>
                <a:sym typeface="+mn-ea"/>
              </a:rPr>
              <a:t>A</a:t>
            </a:r>
            <a:r>
              <a:rPr lang="pt-PT" sz="1000" b="1" i="1" dirty="0">
                <a:solidFill>
                  <a:srgbClr val="3EA4BA"/>
                </a:solidFill>
                <a:latin typeface="Arial Narrow" panose="020B0606020202030204" pitchFamily="34" charset="0"/>
                <a:cs typeface="Arial Narrow" panose="020B0606020202030204" pitchFamily="34" charset="0"/>
                <a:sym typeface="+mn-ea"/>
              </a:rPr>
              <a:t>CCÈS AU MARCHÉ PRÉFÉRENTIEL DE L'</a:t>
            </a:r>
            <a:r>
              <a:rPr sz="1000" b="1" dirty="0">
                <a:solidFill>
                  <a:srgbClr val="3EA4BA"/>
                </a:solidFill>
                <a:latin typeface="Arial Narrow" panose="020B0606020202030204" pitchFamily="34" charset="0"/>
                <a:cs typeface="Arial Narrow" panose="020B0606020202030204" pitchFamily="34" charset="0"/>
                <a:sym typeface="+mn-ea"/>
              </a:rPr>
              <a:t>UNION EUROPÉENNE</a:t>
            </a:r>
            <a:r>
              <a:rPr lang="pt-PT" altLang="en-US" sz="1000" b="1" i="1" dirty="0">
                <a:solidFill>
                  <a:srgbClr val="3EA4BA"/>
                </a:solidFill>
                <a:latin typeface="Arial Narrow" panose="020B0606020202030204" pitchFamily="34" charset="0"/>
                <a:ea typeface="Century Gothic" panose="020B0502020202020204" pitchFamily="2" charset="0"/>
                <a:cs typeface="Arial Narrow" panose="020B0606020202030204" pitchFamily="34" charset="0"/>
                <a:sym typeface="+mn-ea"/>
              </a:rPr>
              <a:t>»</a:t>
            </a:r>
            <a:endParaRPr lang="en-US" sz="1000" dirty="0">
              <a:solidFill>
                <a:srgbClr val="3EA4BA"/>
              </a:solidFill>
              <a:latin typeface="Arial Narrow" panose="020B0606020202030204" pitchFamily="34" charset="0"/>
              <a:cs typeface="Arial Narrow" panose="020B0606020202030204" pitchFamily="34" charset="0"/>
            </a:endParaRPr>
          </a:p>
          <a:p>
            <a:pPr algn="ctr">
              <a:lnSpc>
                <a:spcPts val="1100"/>
              </a:lnSpc>
              <a:spcBef>
                <a:spcPts val="0"/>
              </a:spcBef>
              <a:spcAft>
                <a:spcPts val="0"/>
              </a:spcAft>
              <a:defRPr lang="en-US">
                <a:solidFill>
                  <a:srgbClr val="FFFFFF"/>
                </a:solidFill>
              </a:defRPr>
            </a:pPr>
            <a:endParaRPr lang="en-US" altLang="en-US" sz="1000" i="1" dirty="0">
              <a:ln>
                <a:noFill/>
              </a:ln>
              <a:solidFill>
                <a:srgbClr val="3EA4BA"/>
              </a:solidFill>
              <a:latin typeface="Arial Narrow" panose="020B0606020202030204" pitchFamily="34" charset="0"/>
              <a:ea typeface="Century Gothic" panose="020B0502020202020204" pitchFamily="2" charset="0"/>
              <a:cs typeface="Arial Narrow" panose="020B0606020202030204" pitchFamily="34" charset="0"/>
            </a:endParaRPr>
          </a:p>
        </p:txBody>
      </p:sp>
      <p:sp>
        <p:nvSpPr>
          <p:cNvPr id="6" name="Rectangle: Rounded Corners 198"/>
          <p:cNvSpPr/>
          <p:nvPr/>
        </p:nvSpPr>
        <p:spPr>
          <a:xfrm>
            <a:off x="4081780" y="5334635"/>
            <a:ext cx="3158490" cy="1263650"/>
          </a:xfrm>
          <a:prstGeom prst="roundRect">
            <a:avLst>
              <a:gd name="adj" fmla="val 16667"/>
            </a:avLst>
          </a:prstGeom>
          <a:solidFill>
            <a:schemeClr val="bg1">
              <a:lumMod val="95000"/>
            </a:schemeClr>
          </a:solidFill>
          <a:ln w="15875" cap="flat" cmpd="sng" algn="ctr">
            <a:solidFill>
              <a:srgbClr val="000000">
                <a:alpha val="0"/>
              </a:srgbClr>
            </a:solidFill>
            <a:prstDash val="solid"/>
            <a:headEnd type="none"/>
            <a:tailEnd type="none"/>
          </a:ln>
          <a:effectLst/>
        </p:spPr>
        <p:txBody>
          <a:bodyPr vert="horz" wrap="square" lIns="91440" tIns="45720" rIns="91440" bIns="45720" numCol="1" spcCol="215900" anchor="t"/>
          <a:lstStyle/>
          <a:p>
            <a:pPr algn="ctr">
              <a:lnSpc>
                <a:spcPts val="1100"/>
              </a:lnSpc>
              <a:spcBef>
                <a:spcPts val="0"/>
              </a:spcBef>
              <a:spcAft>
                <a:spcPts val="0"/>
              </a:spcAft>
              <a:defRPr lang="en-US">
                <a:solidFill>
                  <a:srgbClr val="FFFFFF"/>
                </a:solidFill>
              </a:defRPr>
            </a:pPr>
            <a:r>
              <a:rPr lang="pt-PT" altLang="en-US" sz="1200" b="1" dirty="0">
                <a:solidFill>
                  <a:srgbClr val="008CBA"/>
                </a:solidFill>
                <a:latin typeface="Arial Narrow" panose="020B0606020202030204" pitchFamily="34" charset="0"/>
                <a:sym typeface="+mn-ea"/>
              </a:rPr>
              <a:t>Conférence I</a:t>
            </a:r>
          </a:p>
          <a:p>
            <a:pPr algn="ctr">
              <a:lnSpc>
                <a:spcPts val="1100"/>
              </a:lnSpc>
              <a:spcBef>
                <a:spcPts val="0"/>
              </a:spcBef>
              <a:spcAft>
                <a:spcPts val="0"/>
              </a:spcAft>
              <a:defRPr lang="en-US">
                <a:solidFill>
                  <a:srgbClr val="FFFFFF"/>
                </a:solidFill>
              </a:defRPr>
            </a:pPr>
            <a:r>
              <a:rPr lang="pt-PT" altLang="en-US" sz="1000" b="1" i="1" dirty="0">
                <a:solidFill>
                  <a:srgbClr val="008CBA"/>
                </a:solidFill>
                <a:latin typeface="Arial Narrow" panose="020B0606020202030204" pitchFamily="34" charset="0"/>
                <a:cs typeface="Arial Narrow" panose="020B0606020202030204" pitchFamily="34" charset="0"/>
                <a:sym typeface="+mn-ea"/>
              </a:rPr>
              <a:t>«</a:t>
            </a:r>
            <a:r>
              <a:rPr sz="1000" b="1" i="1" dirty="0">
                <a:solidFill>
                  <a:srgbClr val="008CBA"/>
                </a:solidFill>
                <a:latin typeface="Arial Narrow" panose="020B0606020202030204" pitchFamily="34" charset="0"/>
                <a:cs typeface="Arial Narrow" panose="020B0606020202030204" pitchFamily="34" charset="0"/>
                <a:sym typeface="+mn-ea"/>
              </a:rPr>
              <a:t>A</a:t>
            </a:r>
            <a:r>
              <a:rPr lang="pt-PT" sz="1000" b="1" i="1" dirty="0">
                <a:solidFill>
                  <a:srgbClr val="008CBA"/>
                </a:solidFill>
                <a:latin typeface="Arial Narrow" panose="020B0606020202030204" pitchFamily="34" charset="0"/>
                <a:cs typeface="Arial Narrow" panose="020B0606020202030204" pitchFamily="34" charset="0"/>
                <a:sym typeface="+mn-ea"/>
              </a:rPr>
              <a:t>CCÈS AU MARCHÉ PRÉFÉRENTIEL DE LA </a:t>
            </a:r>
            <a:r>
              <a:rPr sz="1000" b="1" i="1" dirty="0">
                <a:solidFill>
                  <a:srgbClr val="008CBA"/>
                </a:solidFill>
                <a:latin typeface="Arial Narrow" panose="020B0606020202030204" pitchFamily="34" charset="0"/>
                <a:cs typeface="Arial Narrow" panose="020B0606020202030204" pitchFamily="34" charset="0"/>
                <a:sym typeface="+mn-ea"/>
              </a:rPr>
              <a:t>CEDEAO</a:t>
            </a:r>
            <a:r>
              <a:rPr lang="pt-PT" altLang="en-US" sz="1000" b="1" i="1" dirty="0">
                <a:solidFill>
                  <a:srgbClr val="008CBA"/>
                </a:solidFill>
                <a:latin typeface="Arial Narrow" panose="020B0606020202030204" pitchFamily="34" charset="0"/>
                <a:cs typeface="Arial Narrow" panose="020B0606020202030204" pitchFamily="34" charset="0"/>
                <a:sym typeface="+mn-ea"/>
              </a:rPr>
              <a:t>»</a:t>
            </a:r>
            <a:endParaRPr lang="en-US" sz="1000" dirty="0">
              <a:solidFill>
                <a:srgbClr val="008CBA"/>
              </a:solidFill>
              <a:latin typeface="Arial Narrow" panose="020B0606020202030204" pitchFamily="34" charset="0"/>
              <a:cs typeface="Arial Narrow" panose="020B0606020202030204" pitchFamily="34" charset="0"/>
            </a:endParaRPr>
          </a:p>
          <a:p>
            <a:pPr algn="ctr">
              <a:lnSpc>
                <a:spcPts val="1200"/>
              </a:lnSpc>
              <a:defRPr lang="en-US">
                <a:solidFill>
                  <a:srgbClr val="FFFFFF"/>
                </a:solidFill>
              </a:defRPr>
            </a:pPr>
            <a:endParaRPr lang="en-US" sz="1000" dirty="0">
              <a:solidFill>
                <a:srgbClr val="008CBA"/>
              </a:solidFill>
              <a:latin typeface="Arial Narrow" panose="020B0606020202030204" pitchFamily="34" charset="0"/>
              <a:cs typeface="Arial Narrow" panose="020B0606020202030204" pitchFamily="34" charset="0"/>
            </a:endParaRPr>
          </a:p>
        </p:txBody>
      </p:sp>
      <p:sp>
        <p:nvSpPr>
          <p:cNvPr id="205" name="Rectangle: Rounded Corners 209"/>
          <p:cNvSpPr/>
          <p:nvPr/>
        </p:nvSpPr>
        <p:spPr>
          <a:xfrm>
            <a:off x="8568690" y="6084570"/>
            <a:ext cx="1584325" cy="729615"/>
          </a:xfrm>
          <a:prstGeom prst="roundRect">
            <a:avLst>
              <a:gd name="adj" fmla="val 16667"/>
            </a:avLst>
          </a:prstGeom>
          <a:solidFill>
            <a:srgbClr val="3EA4BA"/>
          </a:solidFill>
          <a:ln w="15875" cap="flat" cmpd="sng" algn="ctr">
            <a:noFill/>
            <a:prstDash val="solid"/>
            <a:headEnd type="none"/>
            <a:tailEnd type="none"/>
          </a:ln>
          <a:effectLst/>
        </p:spPr>
        <p:txBody>
          <a:bodyPr vert="horz" wrap="square" lIns="91440" tIns="45720" rIns="91440" bIns="45720" numCol="1" spcCol="215900" anchor="t"/>
          <a:lstStyle/>
          <a:p>
            <a:pPr algn="ctr" defTabSz="0" fontAlgn="auto">
              <a:lnSpc>
                <a:spcPct val="80000"/>
              </a:lnSpc>
              <a:spcBef>
                <a:spcPts val="0"/>
              </a:spcBef>
              <a:spcAft>
                <a:spcPts val="0"/>
              </a:spcAft>
              <a:defRPr lang="en-US">
                <a:solidFill>
                  <a:srgbClr val="0099CC"/>
                </a:solidFill>
              </a:defRPr>
            </a:pPr>
            <a:r>
              <a:rPr lang="pt-PT" altLang="en-GB" sz="1400" b="1" dirty="0" smtClean="0">
                <a:solidFill>
                  <a:srgbClr val="FFFF00"/>
                </a:solidFill>
                <a:latin typeface="Arial Narrow" panose="020B0606020202030204" pitchFamily="34" charset="0"/>
                <a:ea typeface="Century Gothic" panose="020B0502020202020204" pitchFamily="2" charset="0"/>
                <a:cs typeface="Century Gothic" panose="020B0502020202020204" pitchFamily="2" charset="0"/>
              </a:rPr>
              <a:t>2021</a:t>
            </a:r>
            <a:endParaRPr lang="pt-PT" altLang="en-GB" sz="1400" dirty="0" smtClean="0">
              <a:solidFill>
                <a:srgbClr val="021731"/>
              </a:solidFill>
              <a:latin typeface="Arial Narrow" panose="020B0606020202030204" pitchFamily="34" charset="0"/>
              <a:ea typeface="Century Gothic" panose="020B0502020202020204" pitchFamily="2" charset="0"/>
              <a:cs typeface="Century Gothic" panose="020B0502020202020204" pitchFamily="2" charset="0"/>
            </a:endParaRPr>
          </a:p>
          <a:p>
            <a:pPr algn="ctr" defTabSz="0" fontAlgn="auto">
              <a:lnSpc>
                <a:spcPct val="80000"/>
              </a:lnSpc>
              <a:spcBef>
                <a:spcPts val="0"/>
              </a:spcBef>
              <a:spcAft>
                <a:spcPts val="0"/>
              </a:spcAft>
              <a:defRPr lang="en-US"/>
            </a:pPr>
            <a:r>
              <a:rPr sz="140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sym typeface="+mn-ea"/>
              </a:rPr>
              <a:t>1</a:t>
            </a:r>
            <a:r>
              <a:rPr lang="pt-PT" altLang="en-US" sz="140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sym typeface="+mn-ea"/>
              </a:rPr>
              <a:t>1</a:t>
            </a:r>
            <a:r>
              <a:rPr sz="140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sym typeface="+mn-ea"/>
              </a:rPr>
              <a:t> </a:t>
            </a:r>
            <a:r>
              <a:rPr lang="pt-PT" altLang="en-US" sz="1400" dirty="0" err="1"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sym typeface="+mn-ea"/>
              </a:rPr>
              <a:t>Juin</a:t>
            </a:r>
            <a:endParaRPr lang="pt-PT" altLang="en-US" sz="1200" dirty="0" err="1"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p>
            <a:pPr algn="ctr" defTabSz="0" fontAlgn="auto">
              <a:lnSpc>
                <a:spcPct val="80000"/>
              </a:lnSpc>
              <a:spcBef>
                <a:spcPts val="0"/>
              </a:spcBef>
              <a:spcAft>
                <a:spcPts val="0"/>
              </a:spcAft>
              <a:defRPr lang="en-US"/>
            </a:pPr>
            <a:r>
              <a:rPr lang="fr-FR" sz="1200" dirty="0" smtClean="0">
                <a:solidFill>
                  <a:schemeClr val="bg1"/>
                </a:solidFill>
                <a:latin typeface="Arial Narrow" panose="020B0606020202030204" pitchFamily="34" charset="0"/>
                <a:sym typeface="+mn-ea"/>
              </a:rPr>
              <a:t>Session de clôture </a:t>
            </a:r>
            <a:endParaRPr lang="en-US" sz="1200" b="1"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p>
            <a:pPr algn="ctr" defTabSz="0" fontAlgn="auto">
              <a:defRPr lang="en-US">
                <a:solidFill>
                  <a:srgbClr val="0099CC"/>
                </a:solidFill>
              </a:defRPr>
            </a:pPr>
            <a:endParaRPr lang="en-US" altLang="en-GB" sz="1200" b="1"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p:txBody>
      </p:sp>
      <p:sp>
        <p:nvSpPr>
          <p:cNvPr id="206" name="TextBox 210"/>
          <p:cNvSpPr/>
          <p:nvPr/>
        </p:nvSpPr>
        <p:spPr>
          <a:xfrm>
            <a:off x="8569325" y="6578600"/>
            <a:ext cx="1562100" cy="273685"/>
          </a:xfrm>
          <a:prstGeom prst="rect">
            <a:avLst/>
          </a:prstGeom>
          <a:noFill/>
          <a:ln>
            <a:noFill/>
          </a:ln>
          <a:effectLst/>
        </p:spPr>
        <p:txBody>
          <a:bodyPr vert="horz" wrap="square" lIns="91440" tIns="45720" rIns="91440" bIns="45720" numCol="1" spcCol="215900" anchor="t"/>
          <a:lstStyle/>
          <a:p>
            <a:pPr algn="ctr">
              <a:defRPr lang="en-US">
                <a:solidFill>
                  <a:srgbClr val="000000"/>
                </a:solidFill>
              </a:defRPr>
            </a:pPr>
            <a:r>
              <a:rPr lang="en-US" sz="1200" b="1">
                <a:solidFill>
                  <a:srgbClr val="FFFF00"/>
                </a:solidFill>
                <a:latin typeface="Arial Narrow" panose="020B0606020202030204" pitchFamily="34" charset="0"/>
                <a:ea typeface="Century Gothic" panose="020B0502020202020204" pitchFamily="2" charset="0"/>
                <a:cs typeface="Century Gothic" panose="020B0502020202020204" pitchFamily="2" charset="0"/>
              </a:rPr>
              <a:t>1</a:t>
            </a:r>
            <a:r>
              <a:rPr lang="pt-PT" altLang="en-US" sz="1200" b="1">
                <a:solidFill>
                  <a:srgbClr val="FFFF00"/>
                </a:solidFill>
                <a:latin typeface="Arial Narrow" panose="020B0606020202030204" pitchFamily="34" charset="0"/>
                <a:ea typeface="Century Gothic" panose="020B0502020202020204" pitchFamily="2" charset="0"/>
                <a:cs typeface="Century Gothic" panose="020B0502020202020204" pitchFamily="2" charset="0"/>
              </a:rPr>
              <a:t>9</a:t>
            </a:r>
            <a:r>
              <a:rPr lang="en-US" sz="1200" b="1">
                <a:solidFill>
                  <a:srgbClr val="FFFF00"/>
                </a:solidFill>
                <a:latin typeface="Arial Narrow" panose="020B0606020202030204" pitchFamily="34" charset="0"/>
                <a:ea typeface="Century Gothic" panose="020B0502020202020204" pitchFamily="2" charset="0"/>
                <a:cs typeface="Century Gothic" panose="020B0502020202020204" pitchFamily="2" charset="0"/>
              </a:rPr>
              <a:t>:</a:t>
            </a:r>
            <a:r>
              <a:rPr lang="pt-PT" altLang="en-US" sz="1200" b="1">
                <a:solidFill>
                  <a:srgbClr val="FFFF00"/>
                </a:solidFill>
                <a:latin typeface="Arial Narrow" panose="020B0606020202030204" pitchFamily="34" charset="0"/>
                <a:ea typeface="Century Gothic" panose="020B0502020202020204" pitchFamily="2" charset="0"/>
                <a:cs typeface="Century Gothic" panose="020B0502020202020204" pitchFamily="2" charset="0"/>
              </a:rPr>
              <a:t>0</a:t>
            </a:r>
            <a:r>
              <a:rPr lang="en-US" sz="1200" b="1">
                <a:solidFill>
                  <a:srgbClr val="FFFF00"/>
                </a:solidFill>
                <a:latin typeface="Arial Narrow" panose="020B0606020202030204" pitchFamily="34" charset="0"/>
                <a:ea typeface="Century Gothic" panose="020B0502020202020204" pitchFamily="2" charset="0"/>
                <a:cs typeface="Century Gothic" panose="020B0502020202020204" pitchFamily="2" charset="0"/>
              </a:rPr>
              <a:t>0 – 1</a:t>
            </a:r>
            <a:r>
              <a:rPr lang="pt-PT" altLang="en-US" sz="1200" b="1">
                <a:solidFill>
                  <a:srgbClr val="FFFF00"/>
                </a:solidFill>
                <a:latin typeface="Arial Narrow" panose="020B0606020202030204" pitchFamily="34" charset="0"/>
                <a:ea typeface="Century Gothic" panose="020B0502020202020204" pitchFamily="2" charset="0"/>
                <a:cs typeface="Century Gothic" panose="020B0502020202020204" pitchFamily="2" charset="0"/>
              </a:rPr>
              <a:t>9</a:t>
            </a:r>
            <a:r>
              <a:rPr lang="en-US" sz="1200" b="1">
                <a:solidFill>
                  <a:srgbClr val="FFFF00"/>
                </a:solidFill>
                <a:latin typeface="Arial Narrow" panose="020B0606020202030204" pitchFamily="34" charset="0"/>
                <a:ea typeface="Century Gothic" panose="020B0502020202020204" pitchFamily="2" charset="0"/>
                <a:cs typeface="Century Gothic" panose="020B0502020202020204" pitchFamily="2" charset="0"/>
              </a:rPr>
              <a:t>:</a:t>
            </a:r>
            <a:r>
              <a:rPr lang="pt-PT" altLang="en-US" sz="1200" b="1">
                <a:solidFill>
                  <a:srgbClr val="FFFF00"/>
                </a:solidFill>
                <a:latin typeface="Arial Narrow" panose="020B0606020202030204" pitchFamily="34" charset="0"/>
                <a:ea typeface="Century Gothic" panose="020B0502020202020204" pitchFamily="2" charset="0"/>
                <a:cs typeface="Century Gothic" panose="020B0502020202020204" pitchFamily="2" charset="0"/>
              </a:rPr>
              <a:t>3</a:t>
            </a:r>
            <a:r>
              <a:rPr lang="en-US" sz="1200" b="1">
                <a:solidFill>
                  <a:srgbClr val="FFFF00"/>
                </a:solidFill>
                <a:latin typeface="Arial Narrow" panose="020B0606020202030204" pitchFamily="34" charset="0"/>
                <a:ea typeface="Century Gothic" panose="020B0502020202020204" pitchFamily="2" charset="0"/>
                <a:cs typeface="Century Gothic" panose="020B0502020202020204" pitchFamily="2" charset="0"/>
              </a:rPr>
              <a:t>0</a:t>
            </a:r>
          </a:p>
        </p:txBody>
      </p:sp>
      <p:sp>
        <p:nvSpPr>
          <p:cNvPr id="207" name="Rectangle: Rounded Corners 209"/>
          <p:cNvSpPr/>
          <p:nvPr/>
        </p:nvSpPr>
        <p:spPr>
          <a:xfrm>
            <a:off x="10499725" y="6086475"/>
            <a:ext cx="1592580" cy="741045"/>
          </a:xfrm>
          <a:prstGeom prst="roundRect">
            <a:avLst>
              <a:gd name="adj" fmla="val 16667"/>
            </a:avLst>
          </a:prstGeom>
          <a:solidFill>
            <a:srgbClr val="3EA4BA"/>
          </a:solidFill>
          <a:ln w="15875" cap="flat" cmpd="sng" algn="ctr">
            <a:noFill/>
            <a:prstDash val="solid"/>
            <a:headEnd type="none"/>
            <a:tailEnd type="none"/>
          </a:ln>
          <a:effectLst/>
        </p:spPr>
        <p:txBody>
          <a:bodyPr vert="horz" wrap="square" lIns="91440" tIns="45720" rIns="91440" bIns="45720" numCol="1" spcCol="215900" anchor="t"/>
          <a:lstStyle/>
          <a:p>
            <a:pPr algn="ctr" defTabSz="0" fontAlgn="auto">
              <a:lnSpc>
                <a:spcPct val="80000"/>
              </a:lnSpc>
              <a:spcBef>
                <a:spcPts val="0"/>
              </a:spcBef>
              <a:spcAft>
                <a:spcPts val="0"/>
              </a:spcAft>
              <a:defRPr lang="en-US">
                <a:solidFill>
                  <a:srgbClr val="0099CC"/>
                </a:solidFill>
              </a:defRPr>
            </a:pPr>
            <a:r>
              <a:rPr lang="pt-PT" altLang="en-GB" sz="1400" b="1" dirty="0" smtClean="0">
                <a:solidFill>
                  <a:srgbClr val="FFFF00"/>
                </a:solidFill>
                <a:latin typeface="Arial Narrow" panose="020B0606020202030204" pitchFamily="34" charset="0"/>
                <a:ea typeface="Century Gothic" panose="020B0502020202020204" pitchFamily="2" charset="0"/>
                <a:cs typeface="Century Gothic" panose="020B0502020202020204" pitchFamily="2" charset="0"/>
              </a:rPr>
              <a:t>2021</a:t>
            </a:r>
            <a:endParaRPr lang="pt-PT" altLang="en-GB" sz="1400" dirty="0" smtClean="0">
              <a:solidFill>
                <a:srgbClr val="021731"/>
              </a:solidFill>
              <a:latin typeface="Arial Narrow" panose="020B0606020202030204" pitchFamily="34" charset="0"/>
              <a:ea typeface="Century Gothic" panose="020B0502020202020204" pitchFamily="2" charset="0"/>
              <a:cs typeface="Century Gothic" panose="020B0502020202020204" pitchFamily="2" charset="0"/>
            </a:endParaRPr>
          </a:p>
          <a:p>
            <a:pPr algn="ctr" defTabSz="0" fontAlgn="auto">
              <a:lnSpc>
                <a:spcPct val="80000"/>
              </a:lnSpc>
              <a:spcBef>
                <a:spcPts val="0"/>
              </a:spcBef>
              <a:spcAft>
                <a:spcPts val="0"/>
              </a:spcAft>
              <a:defRPr lang="en-US"/>
            </a:pPr>
            <a:r>
              <a:rPr sz="140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sym typeface="+mn-ea"/>
              </a:rPr>
              <a:t>1</a:t>
            </a:r>
            <a:r>
              <a:rPr lang="pt-PT" altLang="en-US" sz="140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sym typeface="+mn-ea"/>
              </a:rPr>
              <a:t>1</a:t>
            </a:r>
            <a:r>
              <a:rPr sz="140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sym typeface="+mn-ea"/>
              </a:rPr>
              <a:t> </a:t>
            </a:r>
            <a:r>
              <a:rPr lang="pt-PT" altLang="en-US" sz="1400" dirty="0" err="1"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sym typeface="+mn-ea"/>
              </a:rPr>
              <a:t>Juin</a:t>
            </a:r>
            <a:endParaRPr lang="pt-PT" altLang="en-US" sz="1400" dirty="0" err="1"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p>
            <a:pPr algn="ctr">
              <a:defRPr lang="en-US"/>
            </a:pPr>
            <a:r>
              <a:rPr lang="pt-PT" sz="1200" i="1"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sym typeface="+mn-ea"/>
              </a:rPr>
              <a:t>DÎNER DE GALA</a:t>
            </a:r>
            <a:endParaRPr lang="en-US" sz="1200">
              <a:latin typeface="Arial Narrow" panose="020B0606020202030204" pitchFamily="34" charset="0"/>
              <a:ea typeface="Century Gothic" panose="020B0502020202020204" pitchFamily="2" charset="0"/>
              <a:cs typeface="Century Gothic" panose="020B0502020202020204" pitchFamily="2" charset="0"/>
            </a:endParaRPr>
          </a:p>
          <a:p>
            <a:pPr algn="ctr" defTabSz="0" fontAlgn="auto">
              <a:defRPr lang="en-US">
                <a:solidFill>
                  <a:srgbClr val="0099CC"/>
                </a:solidFill>
              </a:defRPr>
            </a:pPr>
            <a:endParaRPr lang="pt-PT" altLang="en-GB" sz="1200" dirty="0" smtClean="0">
              <a:solidFill>
                <a:srgbClr val="021731"/>
              </a:solidFill>
              <a:latin typeface="Arial Narrow" panose="020B0606020202030204" pitchFamily="34" charset="0"/>
              <a:ea typeface="Century Gothic" panose="020B0502020202020204" pitchFamily="2" charset="0"/>
              <a:cs typeface="Century Gothic" panose="020B0502020202020204" pitchFamily="2" charset="0"/>
            </a:endParaRPr>
          </a:p>
        </p:txBody>
      </p:sp>
      <p:sp>
        <p:nvSpPr>
          <p:cNvPr id="208" name="TextBox 210"/>
          <p:cNvSpPr/>
          <p:nvPr/>
        </p:nvSpPr>
        <p:spPr>
          <a:xfrm>
            <a:off x="10573385" y="6606540"/>
            <a:ext cx="1562100" cy="273685"/>
          </a:xfrm>
          <a:prstGeom prst="rect">
            <a:avLst/>
          </a:prstGeom>
          <a:noFill/>
          <a:ln>
            <a:noFill/>
          </a:ln>
          <a:effectLst/>
        </p:spPr>
        <p:txBody>
          <a:bodyPr vert="horz" wrap="square" lIns="91440" tIns="45720" rIns="91440" bIns="45720" numCol="1" spcCol="215900" anchor="t"/>
          <a:lstStyle/>
          <a:p>
            <a:pPr algn="ctr">
              <a:defRPr lang="en-US">
                <a:solidFill>
                  <a:srgbClr val="000000"/>
                </a:solidFill>
              </a:defRPr>
            </a:pPr>
            <a:r>
              <a:rPr lang="pt-PT" altLang="en-US" sz="1200" b="1">
                <a:solidFill>
                  <a:srgbClr val="FFFF00"/>
                </a:solidFill>
                <a:latin typeface="Arial Narrow" panose="020B0606020202030204" pitchFamily="34" charset="0"/>
                <a:ea typeface="Century Gothic" panose="020B0502020202020204" pitchFamily="2" charset="0"/>
                <a:cs typeface="Century Gothic" panose="020B0502020202020204" pitchFamily="2" charset="0"/>
              </a:rPr>
              <a:t>20</a:t>
            </a:r>
            <a:r>
              <a:rPr lang="en-US" sz="1200" b="1">
                <a:solidFill>
                  <a:srgbClr val="FFFF00"/>
                </a:solidFill>
                <a:latin typeface="Arial Narrow" panose="020B0606020202030204" pitchFamily="34" charset="0"/>
                <a:ea typeface="Century Gothic" panose="020B0502020202020204" pitchFamily="2" charset="0"/>
                <a:cs typeface="Century Gothic" panose="020B0502020202020204" pitchFamily="2" charset="0"/>
              </a:rPr>
              <a:t>:</a:t>
            </a:r>
            <a:r>
              <a:rPr lang="pt-PT" altLang="en-US" sz="1200" b="1">
                <a:solidFill>
                  <a:srgbClr val="FFFF00"/>
                </a:solidFill>
                <a:latin typeface="Arial Narrow" panose="020B0606020202030204" pitchFamily="34" charset="0"/>
                <a:ea typeface="Century Gothic" panose="020B0502020202020204" pitchFamily="2" charset="0"/>
                <a:cs typeface="Century Gothic" panose="020B0502020202020204" pitchFamily="2" charset="0"/>
              </a:rPr>
              <a:t>3</a:t>
            </a:r>
            <a:r>
              <a:rPr lang="en-US" sz="1200" b="1">
                <a:solidFill>
                  <a:srgbClr val="FFFF00"/>
                </a:solidFill>
                <a:latin typeface="Arial Narrow" panose="020B0606020202030204" pitchFamily="34" charset="0"/>
                <a:ea typeface="Century Gothic" panose="020B0502020202020204" pitchFamily="2" charset="0"/>
                <a:cs typeface="Century Gothic" panose="020B0502020202020204" pitchFamily="2" charset="0"/>
              </a:rPr>
              <a:t>0 – </a:t>
            </a:r>
            <a:r>
              <a:rPr lang="pt-PT" altLang="en-US" sz="1200" b="1">
                <a:solidFill>
                  <a:srgbClr val="FFFF00"/>
                </a:solidFill>
                <a:latin typeface="Arial Narrow" panose="020B0606020202030204" pitchFamily="34" charset="0"/>
                <a:ea typeface="Century Gothic" panose="020B0502020202020204" pitchFamily="2" charset="0"/>
                <a:cs typeface="Century Gothic" panose="020B0502020202020204" pitchFamily="2" charset="0"/>
              </a:rPr>
              <a:t>23</a:t>
            </a:r>
            <a:r>
              <a:rPr lang="en-US" sz="1200" b="1">
                <a:solidFill>
                  <a:srgbClr val="FFFF00"/>
                </a:solidFill>
                <a:latin typeface="Arial Narrow" panose="020B0606020202030204" pitchFamily="34" charset="0"/>
                <a:ea typeface="Century Gothic" panose="020B0502020202020204" pitchFamily="2" charset="0"/>
                <a:cs typeface="Century Gothic" panose="020B0502020202020204" pitchFamily="2" charset="0"/>
              </a:rPr>
              <a:t>:</a:t>
            </a:r>
            <a:r>
              <a:rPr lang="pt-PT" altLang="en-US" sz="1200" b="1">
                <a:solidFill>
                  <a:srgbClr val="FFFF00"/>
                </a:solidFill>
                <a:latin typeface="Arial Narrow" panose="020B0606020202030204" pitchFamily="34" charset="0"/>
                <a:ea typeface="Century Gothic" panose="020B0502020202020204" pitchFamily="2" charset="0"/>
                <a:cs typeface="Century Gothic" panose="020B0502020202020204" pitchFamily="2" charset="0"/>
              </a:rPr>
              <a:t>0</a:t>
            </a:r>
            <a:r>
              <a:rPr lang="en-US" sz="1200" b="1">
                <a:solidFill>
                  <a:srgbClr val="FFFF00"/>
                </a:solidFill>
                <a:latin typeface="Arial Narrow" panose="020B0606020202030204" pitchFamily="34" charset="0"/>
                <a:ea typeface="Century Gothic" panose="020B0502020202020204" pitchFamily="2" charset="0"/>
                <a:cs typeface="Century Gothic" panose="020B0502020202020204" pitchFamily="2" charset="0"/>
              </a:rPr>
              <a:t>0</a:t>
            </a:r>
          </a:p>
        </p:txBody>
      </p:sp>
      <p:pic>
        <p:nvPicPr>
          <p:cNvPr id="7" name="Imagem 6" descr="logo"/>
          <p:cNvPicPr>
            <a:picLocks noChangeAspect="1"/>
          </p:cNvPicPr>
          <p:nvPr/>
        </p:nvPicPr>
        <p:blipFill>
          <a:blip r:embed="rId3"/>
          <a:stretch>
            <a:fillRect/>
          </a:stretch>
        </p:blipFill>
        <p:spPr>
          <a:xfrm>
            <a:off x="-4445" y="92075"/>
            <a:ext cx="3107055" cy="681990"/>
          </a:xfrm>
          <a:prstGeom prst="rect">
            <a:avLst/>
          </a:prstGeom>
        </p:spPr>
      </p:pic>
      <p:sp>
        <p:nvSpPr>
          <p:cNvPr id="44" name="Caixa de Texto 43"/>
          <p:cNvSpPr txBox="1"/>
          <p:nvPr/>
        </p:nvSpPr>
        <p:spPr>
          <a:xfrm>
            <a:off x="8630285" y="852805"/>
            <a:ext cx="3462020" cy="988695"/>
          </a:xfrm>
          <a:prstGeom prst="rect">
            <a:avLst/>
          </a:prstGeom>
          <a:noFill/>
        </p:spPr>
        <p:txBody>
          <a:bodyPr wrap="square" rtlCol="0">
            <a:spAutoFit/>
          </a:bodyPr>
          <a:lstStyle/>
          <a:p>
            <a:pPr>
              <a:lnSpc>
                <a:spcPts val="1200"/>
              </a:lnSpc>
              <a:defRPr lang="en-US"/>
            </a:pPr>
            <a:r>
              <a:rPr lang="pt-PT" sz="1200" b="1" dirty="0">
                <a:solidFill>
                  <a:srgbClr val="008CBA"/>
                </a:solidFill>
                <a:latin typeface="Arial Narrow" panose="020B0606020202030204" pitchFamily="34" charset="0"/>
                <a:cs typeface="Arial Narrow" panose="020B0606020202030204" pitchFamily="34" charset="0"/>
                <a:sym typeface="+mn-ea"/>
              </a:rPr>
              <a:t>Modérateur</a:t>
            </a:r>
            <a:r>
              <a:rPr lang="pt-PT" sz="1000" b="1" i="1" dirty="0">
                <a:solidFill>
                  <a:schemeClr val="tx1"/>
                </a:solidFill>
                <a:latin typeface="Arial Narrow" panose="020B0606020202030204" pitchFamily="34" charset="0"/>
                <a:cs typeface="Arial Narrow" panose="020B0606020202030204" pitchFamily="34" charset="0"/>
                <a:sym typeface="+mn-ea"/>
              </a:rPr>
              <a:t>:</a:t>
            </a:r>
            <a:r>
              <a:rPr lang="pt-PT" sz="1000" i="1" dirty="0">
                <a:solidFill>
                  <a:schemeClr val="tx1"/>
                </a:solidFill>
                <a:latin typeface="Arial Narrow" panose="020B0606020202030204" pitchFamily="34" charset="0"/>
                <a:cs typeface="Arial Narrow" panose="020B0606020202030204" pitchFamily="34" charset="0"/>
                <a:sym typeface="+mn-ea"/>
              </a:rPr>
              <a:t> Cabo Verde</a:t>
            </a:r>
            <a:endParaRPr lang="pt-PT" sz="1000" i="1" dirty="0">
              <a:solidFill>
                <a:schemeClr val="tx1"/>
              </a:solidFill>
              <a:latin typeface="Arial Narrow" panose="020B0606020202030204" pitchFamily="34" charset="0"/>
              <a:cs typeface="Arial Narrow" panose="020B0606020202030204" pitchFamily="34" charset="0"/>
            </a:endParaRPr>
          </a:p>
          <a:p>
            <a:pPr>
              <a:lnSpc>
                <a:spcPts val="1200"/>
              </a:lnSpc>
              <a:defRPr lang="en-US"/>
            </a:pPr>
            <a:r>
              <a:rPr lang="pt-PT" sz="1200" b="1" i="1" dirty="0" smtClean="0">
                <a:solidFill>
                  <a:srgbClr val="008CBA"/>
                </a:solidFill>
                <a:latin typeface="Arial Narrow" panose="020B0606020202030204" pitchFamily="34" charset="0"/>
                <a:cs typeface="Arial Narrow" panose="020B0606020202030204" pitchFamily="34" charset="0"/>
                <a:sym typeface="+mn-ea"/>
              </a:rPr>
              <a:t>Orateurs</a:t>
            </a:r>
            <a:r>
              <a:rPr lang="pt-PT" sz="1100" b="1" i="1" dirty="0" smtClean="0">
                <a:solidFill>
                  <a:schemeClr val="tx1"/>
                </a:solidFill>
                <a:latin typeface="Arial Narrow" panose="020B0606020202030204" pitchFamily="34" charset="0"/>
                <a:sym typeface="+mn-ea"/>
              </a:rPr>
              <a:t> </a:t>
            </a:r>
            <a:r>
              <a:rPr lang="pt-BR" sz="1100" b="1" i="1" dirty="0" smtClean="0">
                <a:solidFill>
                  <a:schemeClr val="tx1"/>
                </a:solidFill>
                <a:latin typeface="Arial Narrow" panose="020B0606020202030204" pitchFamily="34" charset="0"/>
                <a:cs typeface="Arial Narrow" panose="020B0606020202030204" pitchFamily="34" charset="0"/>
                <a:sym typeface="+mn-ea"/>
              </a:rPr>
              <a:t>:</a:t>
            </a:r>
            <a:endParaRPr lang="pt-BR" sz="1200" b="1" i="1" dirty="0" smtClean="0">
              <a:solidFill>
                <a:schemeClr val="tx1"/>
              </a:solidFill>
              <a:latin typeface="Arial Narrow" panose="020B0606020202030204" pitchFamily="34" charset="0"/>
              <a:cs typeface="Arial Narrow" panose="020B0606020202030204" pitchFamily="34" charset="0"/>
              <a:sym typeface="+mn-ea"/>
            </a:endParaRPr>
          </a:p>
          <a:p>
            <a:pPr>
              <a:lnSpc>
                <a:spcPct val="80000"/>
              </a:lnSpc>
            </a:pPr>
            <a:r>
              <a:rPr lang="pt-PT" sz="1200" dirty="0" err="1" smtClean="0">
                <a:solidFill>
                  <a:srgbClr val="008CBA"/>
                </a:solidFill>
                <a:latin typeface="Arial Narrow" panose="020B0606020202030204" pitchFamily="34" charset="0"/>
                <a:sym typeface="+mn-ea"/>
              </a:rPr>
              <a:t>■</a:t>
            </a:r>
            <a:r>
              <a:rPr lang="pt-PT" sz="600" dirty="0" err="1" smtClean="0">
                <a:solidFill>
                  <a:srgbClr val="008CBA"/>
                </a:solidFill>
                <a:latin typeface="Arial Narrow" panose="020B0606020202030204" pitchFamily="34" charset="0"/>
                <a:sym typeface="+mn-ea"/>
              </a:rPr>
              <a:t> </a:t>
            </a:r>
            <a:r>
              <a:rPr lang="pt-PT" altLang="en-US" sz="1000" dirty="0" smtClean="0">
                <a:solidFill>
                  <a:schemeClr val="tx1"/>
                </a:solidFill>
                <a:latin typeface="Arial Narrow" panose="020B0606020202030204" pitchFamily="34" charset="0"/>
                <a:cs typeface="Arial Narrow" panose="020B0606020202030204" pitchFamily="34" charset="0"/>
                <a:sym typeface="+mn-ea"/>
              </a:rPr>
              <a:t>Banque d'Investissement et de Développement de la CEDEAO</a:t>
            </a:r>
          </a:p>
          <a:p>
            <a:pPr>
              <a:lnSpc>
                <a:spcPct val="80000"/>
              </a:lnSpc>
            </a:pPr>
            <a:r>
              <a:rPr sz="1200" dirty="0" smtClean="0">
                <a:solidFill>
                  <a:srgbClr val="008CBA"/>
                </a:solidFill>
                <a:latin typeface="Arial Narrow" panose="020B0606020202030204" pitchFamily="34" charset="0"/>
                <a:cs typeface="Arial Narrow" panose="020B0606020202030204" pitchFamily="34" charset="0"/>
                <a:sym typeface="+mn-ea"/>
              </a:rPr>
              <a:t>■</a:t>
            </a:r>
            <a:r>
              <a:rPr sz="900" dirty="0" smtClean="0">
                <a:solidFill>
                  <a:schemeClr val="tx1"/>
                </a:solidFill>
                <a:latin typeface="Arial Narrow" panose="020B0606020202030204" pitchFamily="34" charset="0"/>
                <a:cs typeface="Arial Narrow" panose="020B0606020202030204" pitchFamily="34" charset="0"/>
                <a:sym typeface="+mn-ea"/>
              </a:rPr>
              <a:t> </a:t>
            </a:r>
            <a:r>
              <a:rPr sz="1000" dirty="0" smtClean="0">
                <a:solidFill>
                  <a:schemeClr val="tx1"/>
                </a:solidFill>
                <a:latin typeface="Arial Narrow" panose="020B0606020202030204" pitchFamily="34" charset="0"/>
                <a:cs typeface="Arial Narrow" panose="020B0606020202030204" pitchFamily="34" charset="0"/>
                <a:sym typeface="+mn-ea"/>
              </a:rPr>
              <a:t>Fonds Africain de Garantie et de Cooperation Economique</a:t>
            </a:r>
          </a:p>
          <a:p>
            <a:pPr>
              <a:lnSpc>
                <a:spcPct val="80000"/>
              </a:lnSpc>
            </a:pPr>
            <a:r>
              <a:rPr sz="1200" dirty="0" smtClean="0">
                <a:solidFill>
                  <a:srgbClr val="008CBA"/>
                </a:solidFill>
                <a:latin typeface="Arial Narrow" panose="020B0606020202030204" pitchFamily="34" charset="0"/>
                <a:cs typeface="Arial Narrow" panose="020B0606020202030204" pitchFamily="34" charset="0"/>
                <a:sym typeface="+mn-ea"/>
              </a:rPr>
              <a:t>■</a:t>
            </a:r>
            <a:r>
              <a:rPr sz="1000" dirty="0" smtClean="0">
                <a:solidFill>
                  <a:schemeClr val="tx1"/>
                </a:solidFill>
                <a:latin typeface="Arial Narrow" panose="020B0606020202030204" pitchFamily="34" charset="0"/>
                <a:cs typeface="Arial Narrow" panose="020B0606020202030204" pitchFamily="34" charset="0"/>
                <a:sym typeface="+mn-ea"/>
              </a:rPr>
              <a:t> Banque </a:t>
            </a:r>
            <a:r>
              <a:rPr lang="pt-PT" sz="1000" dirty="0" smtClean="0">
                <a:solidFill>
                  <a:schemeClr val="tx1"/>
                </a:solidFill>
                <a:latin typeface="Arial Narrow" panose="020B0606020202030204" pitchFamily="34" charset="0"/>
                <a:cs typeface="Arial Narrow" panose="020B0606020202030204" pitchFamily="34" charset="0"/>
                <a:sym typeface="+mn-ea"/>
              </a:rPr>
              <a:t>A</a:t>
            </a:r>
            <a:r>
              <a:rPr sz="1000" dirty="0" smtClean="0">
                <a:solidFill>
                  <a:schemeClr val="tx1"/>
                </a:solidFill>
                <a:latin typeface="Arial Narrow" panose="020B0606020202030204" pitchFamily="34" charset="0"/>
                <a:cs typeface="Arial Narrow" panose="020B0606020202030204" pitchFamily="34" charset="0"/>
                <a:sym typeface="+mn-ea"/>
              </a:rPr>
              <a:t>fricaine de </a:t>
            </a:r>
            <a:r>
              <a:rPr lang="pt-PT" sz="1000" dirty="0" smtClean="0">
                <a:solidFill>
                  <a:schemeClr val="tx1"/>
                </a:solidFill>
                <a:latin typeface="Arial Narrow" panose="020B0606020202030204" pitchFamily="34" charset="0"/>
                <a:cs typeface="Arial Narrow" panose="020B0606020202030204" pitchFamily="34" charset="0"/>
                <a:sym typeface="+mn-ea"/>
              </a:rPr>
              <a:t>D</a:t>
            </a:r>
            <a:r>
              <a:rPr sz="1000" dirty="0" smtClean="0">
                <a:solidFill>
                  <a:schemeClr val="tx1"/>
                </a:solidFill>
                <a:latin typeface="Arial Narrow" panose="020B0606020202030204" pitchFamily="34" charset="0"/>
                <a:cs typeface="Arial Narrow" panose="020B0606020202030204" pitchFamily="34" charset="0"/>
                <a:sym typeface="+mn-ea"/>
              </a:rPr>
              <a:t>éveloppement </a:t>
            </a:r>
            <a:r>
              <a:rPr lang="pt-PT" sz="1000" dirty="0" smtClean="0">
                <a:solidFill>
                  <a:schemeClr val="tx1"/>
                </a:solidFill>
                <a:latin typeface="Arial Narrow" panose="020B0606020202030204" pitchFamily="34" charset="0"/>
                <a:cs typeface="Arial Narrow" panose="020B0606020202030204" pitchFamily="34" charset="0"/>
                <a:sym typeface="+mn-ea"/>
              </a:rPr>
              <a:t>- BfAD</a:t>
            </a:r>
            <a:endParaRPr sz="1000" dirty="0" smtClean="0">
              <a:solidFill>
                <a:schemeClr val="tx1"/>
              </a:solidFill>
              <a:latin typeface="Arial Narrow" panose="020B0606020202030204" pitchFamily="34" charset="0"/>
              <a:cs typeface="Arial Narrow" panose="020B0606020202030204" pitchFamily="34" charset="0"/>
              <a:sym typeface="+mn-ea"/>
            </a:endParaRPr>
          </a:p>
          <a:p>
            <a:pPr>
              <a:lnSpc>
                <a:spcPct val="80000"/>
              </a:lnSpc>
            </a:pPr>
            <a:r>
              <a:rPr sz="1200" dirty="0" smtClean="0">
                <a:solidFill>
                  <a:srgbClr val="008CBA"/>
                </a:solidFill>
                <a:latin typeface="Arial Narrow" panose="020B0606020202030204" pitchFamily="34" charset="0"/>
                <a:cs typeface="Arial Narrow" panose="020B0606020202030204" pitchFamily="34" charset="0"/>
                <a:sym typeface="+mn-ea"/>
              </a:rPr>
              <a:t>■ </a:t>
            </a:r>
            <a:r>
              <a:rPr lang="pt-PT" sz="1000" dirty="0" smtClean="0">
                <a:solidFill>
                  <a:schemeClr val="tx1"/>
                </a:solidFill>
                <a:latin typeface="Arial Narrow" panose="020B0606020202030204" pitchFamily="34" charset="0"/>
                <a:cs typeface="Arial Narrow" panose="020B0606020202030204" pitchFamily="34" charset="0"/>
                <a:sym typeface="+mn-ea"/>
              </a:rPr>
              <a:t>S</a:t>
            </a:r>
            <a:r>
              <a:rPr sz="1000" dirty="0">
                <a:solidFill>
                  <a:schemeClr val="tx1"/>
                </a:solidFill>
                <a:latin typeface="Arial Narrow" panose="020B0606020202030204" pitchFamily="34" charset="0"/>
                <a:cs typeface="Arial Narrow" panose="020B0606020202030204" pitchFamily="34" charset="0"/>
                <a:sym typeface="+mn-ea"/>
              </a:rPr>
              <a:t>ociété </a:t>
            </a:r>
            <a:r>
              <a:rPr lang="pt-PT" sz="1000" dirty="0">
                <a:solidFill>
                  <a:schemeClr val="tx1"/>
                </a:solidFill>
                <a:latin typeface="Arial Narrow" panose="020B0606020202030204" pitchFamily="34" charset="0"/>
                <a:cs typeface="Arial Narrow" panose="020B0606020202030204" pitchFamily="34" charset="0"/>
                <a:sym typeface="+mn-ea"/>
              </a:rPr>
              <a:t>F</a:t>
            </a:r>
            <a:r>
              <a:rPr sz="1000" dirty="0">
                <a:solidFill>
                  <a:schemeClr val="tx1"/>
                </a:solidFill>
                <a:latin typeface="Arial Narrow" panose="020B0606020202030204" pitchFamily="34" charset="0"/>
                <a:cs typeface="Arial Narrow" panose="020B0606020202030204" pitchFamily="34" charset="0"/>
                <a:sym typeface="+mn-ea"/>
              </a:rPr>
              <a:t>inancière </a:t>
            </a:r>
            <a:r>
              <a:rPr lang="pt-PT" sz="1000" dirty="0">
                <a:solidFill>
                  <a:schemeClr val="tx1"/>
                </a:solidFill>
                <a:latin typeface="Arial Narrow" panose="020B0606020202030204" pitchFamily="34" charset="0"/>
                <a:cs typeface="Arial Narrow" panose="020B0606020202030204" pitchFamily="34" charset="0"/>
                <a:sym typeface="+mn-ea"/>
              </a:rPr>
              <a:t>I</a:t>
            </a:r>
            <a:r>
              <a:rPr sz="1000" dirty="0">
                <a:solidFill>
                  <a:schemeClr val="tx1"/>
                </a:solidFill>
                <a:latin typeface="Arial Narrow" panose="020B0606020202030204" pitchFamily="34" charset="0"/>
                <a:cs typeface="Arial Narrow" panose="020B0606020202030204" pitchFamily="34" charset="0"/>
                <a:sym typeface="+mn-ea"/>
              </a:rPr>
              <a:t>nternationale </a:t>
            </a:r>
            <a:r>
              <a:rPr lang="pt-PT" sz="1000" dirty="0">
                <a:solidFill>
                  <a:schemeClr val="tx1"/>
                </a:solidFill>
                <a:latin typeface="Arial Narrow" panose="020B0606020202030204" pitchFamily="34" charset="0"/>
                <a:cs typeface="Arial Narrow" panose="020B0606020202030204" pitchFamily="34" charset="0"/>
                <a:sym typeface="+mn-ea"/>
              </a:rPr>
              <a:t>- SFI</a:t>
            </a:r>
          </a:p>
        </p:txBody>
      </p:sp>
      <p:sp>
        <p:nvSpPr>
          <p:cNvPr id="215" name="Caixa de Texto 214"/>
          <p:cNvSpPr txBox="1"/>
          <p:nvPr/>
        </p:nvSpPr>
        <p:spPr>
          <a:xfrm>
            <a:off x="8505190" y="3876040"/>
            <a:ext cx="3462020" cy="988695"/>
          </a:xfrm>
          <a:prstGeom prst="rect">
            <a:avLst/>
          </a:prstGeom>
          <a:noFill/>
        </p:spPr>
        <p:txBody>
          <a:bodyPr wrap="square" rtlCol="0">
            <a:spAutoFit/>
          </a:bodyPr>
          <a:lstStyle/>
          <a:p>
            <a:pPr>
              <a:lnSpc>
                <a:spcPts val="1200"/>
              </a:lnSpc>
              <a:defRPr lang="en-US"/>
            </a:pPr>
            <a:r>
              <a:rPr lang="pt-PT" sz="1200" b="1" dirty="0">
                <a:solidFill>
                  <a:srgbClr val="008CBA"/>
                </a:solidFill>
                <a:latin typeface="Arial Narrow" panose="020B0606020202030204" pitchFamily="34" charset="0"/>
                <a:cs typeface="Arial Narrow" panose="020B0606020202030204" pitchFamily="34" charset="0"/>
                <a:sym typeface="+mn-ea"/>
              </a:rPr>
              <a:t>Modérateur</a:t>
            </a:r>
            <a:r>
              <a:rPr lang="pt-PT" sz="1000" b="1" i="1" dirty="0">
                <a:solidFill>
                  <a:schemeClr val="tx1"/>
                </a:solidFill>
                <a:latin typeface="Arial Narrow" panose="020B0606020202030204" pitchFamily="34" charset="0"/>
                <a:cs typeface="Arial Narrow" panose="020B0606020202030204" pitchFamily="34" charset="0"/>
                <a:sym typeface="+mn-ea"/>
              </a:rPr>
              <a:t>:</a:t>
            </a:r>
            <a:r>
              <a:rPr lang="pt-PT" sz="1000" i="1" dirty="0">
                <a:solidFill>
                  <a:schemeClr val="tx1"/>
                </a:solidFill>
                <a:latin typeface="Arial Narrow" panose="020B0606020202030204" pitchFamily="34" charset="0"/>
                <a:cs typeface="Arial Narrow" panose="020B0606020202030204" pitchFamily="34" charset="0"/>
                <a:sym typeface="+mn-ea"/>
              </a:rPr>
              <a:t> Cabo Verde</a:t>
            </a:r>
            <a:endParaRPr lang="pt-PT" sz="1000" i="1" dirty="0">
              <a:solidFill>
                <a:schemeClr val="tx1"/>
              </a:solidFill>
              <a:latin typeface="Arial Narrow" panose="020B0606020202030204" pitchFamily="34" charset="0"/>
              <a:cs typeface="Arial Narrow" panose="020B0606020202030204" pitchFamily="34" charset="0"/>
            </a:endParaRPr>
          </a:p>
          <a:p>
            <a:pPr>
              <a:lnSpc>
                <a:spcPts val="1200"/>
              </a:lnSpc>
              <a:defRPr lang="en-US"/>
            </a:pPr>
            <a:r>
              <a:rPr lang="pt-PT" sz="1200" b="1" i="1" dirty="0" smtClean="0">
                <a:solidFill>
                  <a:srgbClr val="008CBA"/>
                </a:solidFill>
                <a:latin typeface="Arial Narrow" panose="020B0606020202030204" pitchFamily="34" charset="0"/>
                <a:cs typeface="Arial Narrow" panose="020B0606020202030204" pitchFamily="34" charset="0"/>
                <a:sym typeface="+mn-ea"/>
              </a:rPr>
              <a:t>Orateurs</a:t>
            </a:r>
            <a:r>
              <a:rPr lang="pt-PT" sz="1100" b="1" i="1" dirty="0" smtClean="0">
                <a:solidFill>
                  <a:schemeClr val="tx1"/>
                </a:solidFill>
                <a:latin typeface="Arial Narrow" panose="020B0606020202030204" pitchFamily="34" charset="0"/>
                <a:sym typeface="+mn-ea"/>
              </a:rPr>
              <a:t> </a:t>
            </a:r>
            <a:r>
              <a:rPr lang="pt-BR" sz="1100" b="1" i="1" dirty="0" smtClean="0">
                <a:solidFill>
                  <a:schemeClr val="tx1"/>
                </a:solidFill>
                <a:latin typeface="Arial Narrow" panose="020B0606020202030204" pitchFamily="34" charset="0"/>
                <a:cs typeface="Arial Narrow" panose="020B0606020202030204" pitchFamily="34" charset="0"/>
                <a:sym typeface="+mn-ea"/>
              </a:rPr>
              <a:t>:</a:t>
            </a:r>
            <a:endParaRPr lang="pt-BR" sz="1200" b="1" i="1" dirty="0" smtClean="0">
              <a:solidFill>
                <a:schemeClr val="tx1"/>
              </a:solidFill>
              <a:latin typeface="Arial Narrow" panose="020B0606020202030204" pitchFamily="34" charset="0"/>
              <a:cs typeface="Arial Narrow" panose="020B0606020202030204" pitchFamily="34" charset="0"/>
              <a:sym typeface="+mn-ea"/>
            </a:endParaRPr>
          </a:p>
          <a:p>
            <a:pPr>
              <a:lnSpc>
                <a:spcPct val="80000"/>
              </a:lnSpc>
            </a:pPr>
            <a:r>
              <a:rPr sz="1200" dirty="0" smtClean="0">
                <a:solidFill>
                  <a:srgbClr val="008CBA"/>
                </a:solidFill>
                <a:latin typeface="Arial Narrow" panose="020B0606020202030204" pitchFamily="34" charset="0"/>
                <a:cs typeface="Arial Narrow" panose="020B0606020202030204" pitchFamily="34" charset="0"/>
                <a:sym typeface="+mn-ea"/>
              </a:rPr>
              <a:t>■ </a:t>
            </a:r>
            <a:r>
              <a:rPr lang="pt-PT" altLang="en-US" sz="1000" dirty="0" smtClean="0">
                <a:solidFill>
                  <a:schemeClr val="tx1"/>
                </a:solidFill>
                <a:latin typeface="Arial Narrow" panose="020B0606020202030204" pitchFamily="34" charset="0"/>
                <a:cs typeface="Arial Narrow" panose="020B0606020202030204" pitchFamily="34" charset="0"/>
                <a:sym typeface="+mn-ea"/>
              </a:rPr>
              <a:t>Commission de la </a:t>
            </a:r>
            <a:r>
              <a:rPr lang="pt-PT" altLang="en-US" sz="1000" i="1" dirty="0" smtClean="0">
                <a:solidFill>
                  <a:schemeClr val="tx1"/>
                </a:solidFill>
                <a:latin typeface="Arial Narrow" panose="020B0606020202030204" pitchFamily="34" charset="0"/>
                <a:cs typeface="Arial Narrow" panose="020B0606020202030204" pitchFamily="34" charset="0"/>
                <a:sym typeface="+mn-ea"/>
              </a:rPr>
              <a:t>CEDEAO</a:t>
            </a:r>
            <a:endParaRPr lang="pt-PT" altLang="en-US" sz="1000" dirty="0" smtClean="0">
              <a:solidFill>
                <a:schemeClr val="tx1"/>
              </a:solidFill>
              <a:latin typeface="Arial Narrow" panose="020B0606020202030204" pitchFamily="34" charset="0"/>
              <a:cs typeface="Arial Narrow" panose="020B0606020202030204" pitchFamily="34" charset="0"/>
              <a:sym typeface="+mn-ea"/>
            </a:endParaRPr>
          </a:p>
          <a:p>
            <a:pPr>
              <a:lnSpc>
                <a:spcPct val="80000"/>
              </a:lnSpc>
            </a:pPr>
            <a:r>
              <a:rPr sz="1200" dirty="0" smtClean="0">
                <a:solidFill>
                  <a:srgbClr val="008CBA"/>
                </a:solidFill>
                <a:latin typeface="Arial Narrow" panose="020B0606020202030204" pitchFamily="34" charset="0"/>
                <a:cs typeface="Arial Narrow" panose="020B0606020202030204" pitchFamily="34" charset="0"/>
                <a:sym typeface="+mn-ea"/>
              </a:rPr>
              <a:t>■ </a:t>
            </a:r>
            <a:r>
              <a:rPr sz="1000" dirty="0" smtClean="0">
                <a:solidFill>
                  <a:schemeClr val="tx1"/>
                </a:solidFill>
                <a:latin typeface="Arial Narrow" panose="020B0606020202030204" pitchFamily="34" charset="0"/>
                <a:cs typeface="Arial Narrow" panose="020B0606020202030204" pitchFamily="34" charset="0"/>
                <a:sym typeface="+mn-ea"/>
              </a:rPr>
              <a:t> Startup Europe Partnership </a:t>
            </a:r>
            <a:r>
              <a:rPr lang="pt-PT" altLang="en-US" sz="1000" dirty="0" smtClean="0">
                <a:solidFill>
                  <a:schemeClr val="tx1"/>
                </a:solidFill>
                <a:latin typeface="Arial Narrow" panose="020B0606020202030204" pitchFamily="34" charset="0"/>
                <a:cs typeface="Arial Narrow" panose="020B0606020202030204" pitchFamily="34" charset="0"/>
                <a:sym typeface="+mn-ea"/>
              </a:rPr>
              <a:t>- </a:t>
            </a:r>
            <a:r>
              <a:rPr sz="1000" i="1" dirty="0" smtClean="0">
                <a:solidFill>
                  <a:schemeClr val="tx1"/>
                </a:solidFill>
                <a:latin typeface="Arial Narrow" panose="020B0606020202030204" pitchFamily="34" charset="0"/>
                <a:cs typeface="Arial Narrow" panose="020B0606020202030204" pitchFamily="34" charset="0"/>
                <a:sym typeface="+mn-ea"/>
              </a:rPr>
              <a:t>SEP </a:t>
            </a:r>
            <a:endParaRPr sz="1000" dirty="0" smtClean="0">
              <a:solidFill>
                <a:schemeClr val="tx1"/>
              </a:solidFill>
              <a:latin typeface="Arial Narrow" panose="020B0606020202030204" pitchFamily="34" charset="0"/>
              <a:cs typeface="Arial Narrow" panose="020B0606020202030204" pitchFamily="34" charset="0"/>
              <a:sym typeface="+mn-ea"/>
            </a:endParaRPr>
          </a:p>
          <a:p>
            <a:pPr>
              <a:lnSpc>
                <a:spcPct val="80000"/>
              </a:lnSpc>
            </a:pPr>
            <a:r>
              <a:rPr sz="1200" dirty="0" smtClean="0">
                <a:solidFill>
                  <a:srgbClr val="008CBA"/>
                </a:solidFill>
                <a:latin typeface="Arial Narrow" panose="020B0606020202030204" pitchFamily="34" charset="0"/>
                <a:cs typeface="Arial Narrow" panose="020B0606020202030204" pitchFamily="34" charset="0"/>
                <a:sym typeface="+mn-ea"/>
              </a:rPr>
              <a:t>■ </a:t>
            </a:r>
            <a:r>
              <a:rPr sz="1000" dirty="0" smtClean="0">
                <a:solidFill>
                  <a:schemeClr val="tx1"/>
                </a:solidFill>
                <a:latin typeface="Arial Narrow" panose="020B0606020202030204" pitchFamily="34" charset="0"/>
                <a:cs typeface="Arial Narrow" panose="020B0606020202030204" pitchFamily="34" charset="0"/>
                <a:sym typeface="+mn-ea"/>
              </a:rPr>
              <a:t>Agence Française de Développement - </a:t>
            </a:r>
            <a:r>
              <a:rPr sz="1000" i="1" dirty="0" smtClean="0">
                <a:solidFill>
                  <a:schemeClr val="tx1"/>
                </a:solidFill>
                <a:latin typeface="Arial Narrow" panose="020B0606020202030204" pitchFamily="34" charset="0"/>
                <a:cs typeface="Arial Narrow" panose="020B0606020202030204" pitchFamily="34" charset="0"/>
                <a:sym typeface="+mn-ea"/>
              </a:rPr>
              <a:t>AFD</a:t>
            </a:r>
          </a:p>
          <a:p>
            <a:pPr>
              <a:lnSpc>
                <a:spcPct val="80000"/>
              </a:lnSpc>
            </a:pPr>
            <a:r>
              <a:rPr sz="1200" dirty="0" smtClean="0">
                <a:solidFill>
                  <a:srgbClr val="008CBA"/>
                </a:solidFill>
                <a:latin typeface="Arial Narrow" panose="020B0606020202030204" pitchFamily="34" charset="0"/>
                <a:cs typeface="Arial Narrow" panose="020B0606020202030204" pitchFamily="34" charset="0"/>
                <a:sym typeface="+mn-ea"/>
              </a:rPr>
              <a:t>■ </a:t>
            </a:r>
            <a:r>
              <a:rPr sz="1000" dirty="0">
                <a:solidFill>
                  <a:schemeClr val="tx1"/>
                </a:solidFill>
                <a:latin typeface="Arial Narrow" panose="020B0606020202030204" pitchFamily="34" charset="0"/>
                <a:cs typeface="Arial Narrow" panose="020B0606020202030204" pitchFamily="34" charset="0"/>
                <a:sym typeface="+mn-ea"/>
              </a:rPr>
              <a:t>CGAP </a:t>
            </a:r>
            <a:r>
              <a:rPr lang="pt-PT" sz="1000" dirty="0">
                <a:solidFill>
                  <a:schemeClr val="tx1"/>
                </a:solidFill>
                <a:latin typeface="Arial Narrow" panose="020B0606020202030204" pitchFamily="34" charset="0"/>
                <a:cs typeface="Arial Narrow" panose="020B0606020202030204" pitchFamily="34" charset="0"/>
                <a:sym typeface="+mn-ea"/>
              </a:rPr>
              <a:t>- Consultative Group to Assist the Poor</a:t>
            </a:r>
          </a:p>
        </p:txBody>
      </p:sp>
      <p:sp>
        <p:nvSpPr>
          <p:cNvPr id="45" name="Caixa de Texto 44"/>
          <p:cNvSpPr txBox="1"/>
          <p:nvPr/>
        </p:nvSpPr>
        <p:spPr>
          <a:xfrm>
            <a:off x="8978265" y="2398395"/>
            <a:ext cx="1945005" cy="386080"/>
          </a:xfrm>
          <a:prstGeom prst="rect">
            <a:avLst/>
          </a:prstGeom>
          <a:noFill/>
        </p:spPr>
        <p:txBody>
          <a:bodyPr wrap="square" rtlCol="0">
            <a:spAutoFit/>
          </a:bodyPr>
          <a:lstStyle/>
          <a:p>
            <a:pPr>
              <a:lnSpc>
                <a:spcPct val="80000"/>
              </a:lnSpc>
            </a:pPr>
            <a:r>
              <a:rPr lang="pt-PT" sz="1200" b="1" dirty="0">
                <a:solidFill>
                  <a:srgbClr val="008CBA"/>
                </a:solidFill>
                <a:latin typeface="Arial Narrow" panose="020B0606020202030204" pitchFamily="34" charset="0"/>
                <a:cs typeface="Arial Narrow" panose="020B0606020202030204" pitchFamily="34" charset="0"/>
                <a:sym typeface="+mn-ea"/>
              </a:rPr>
              <a:t>Modérateur</a:t>
            </a:r>
            <a:r>
              <a:rPr lang="pt-PT" sz="1200" dirty="0">
                <a:solidFill>
                  <a:schemeClr val="tx1"/>
                </a:solidFill>
                <a:latin typeface="Arial Narrow" panose="020B0606020202030204" pitchFamily="34" charset="0"/>
                <a:cs typeface="Arial Narrow" panose="020B0606020202030204" pitchFamily="34" charset="0"/>
                <a:sym typeface="+mn-ea"/>
              </a:rPr>
              <a:t>: Cabo Verde</a:t>
            </a:r>
          </a:p>
          <a:p>
            <a:pPr>
              <a:lnSpc>
                <a:spcPct val="80000"/>
              </a:lnSpc>
            </a:pPr>
            <a:r>
              <a:rPr lang="pt-PT" altLang="en-US" sz="1200" b="1" i="1" dirty="0">
                <a:solidFill>
                  <a:srgbClr val="008CBA"/>
                </a:solidFill>
                <a:latin typeface="Arial Narrow" panose="020B0606020202030204" pitchFamily="34" charset="0"/>
                <a:cs typeface="Arial Narrow" panose="020B0606020202030204" pitchFamily="34" charset="0"/>
                <a:sym typeface="+mn-ea"/>
              </a:rPr>
              <a:t>Conférencier</a:t>
            </a:r>
            <a:r>
              <a:rPr lang="pt-PT" sz="1200" i="1" dirty="0">
                <a:solidFill>
                  <a:schemeClr val="tx1"/>
                </a:solidFill>
                <a:latin typeface="Arial Narrow" panose="020B0606020202030204" pitchFamily="34" charset="0"/>
                <a:cs typeface="Arial Narrow" panose="020B0606020202030204" pitchFamily="34" charset="0"/>
                <a:sym typeface="+mn-ea"/>
              </a:rPr>
              <a:t>: </a:t>
            </a:r>
            <a:r>
              <a:rPr lang="pt-PT" sz="1200" i="1" dirty="0">
                <a:solidFill>
                  <a:schemeClr val="tx1"/>
                </a:solidFill>
                <a:latin typeface="Arial Narrow" panose="020B0606020202030204" pitchFamily="34" charset="0"/>
                <a:sym typeface="+mn-ea"/>
              </a:rPr>
              <a:t>USA / AGOA </a:t>
            </a:r>
            <a:r>
              <a:rPr lang="pt-PT" sz="1200" i="1" dirty="0">
                <a:solidFill>
                  <a:schemeClr val="tx1"/>
                </a:solidFill>
                <a:latin typeface="Arial Narrow" panose="020B0606020202030204" pitchFamily="34" charset="0"/>
                <a:cs typeface="Arial Narrow" panose="020B0606020202030204" pitchFamily="34" charset="0"/>
                <a:sym typeface="+mn-ea"/>
              </a:rPr>
              <a:t> </a:t>
            </a:r>
            <a:endParaRPr lang="pt-PT" altLang="en-US" sz="1200" i="1" dirty="0">
              <a:solidFill>
                <a:schemeClr val="tx1"/>
              </a:solidFill>
              <a:latin typeface="Arial Narrow" panose="020B0606020202030204" pitchFamily="34" charset="0"/>
              <a:cs typeface="Arial Narrow" panose="020B0606020202030204" pitchFamily="34" charset="0"/>
              <a:sym typeface="+mn-ea"/>
            </a:endParaRPr>
          </a:p>
        </p:txBody>
      </p:sp>
      <p:sp>
        <p:nvSpPr>
          <p:cNvPr id="46" name="Caixa de Texto 45"/>
          <p:cNvSpPr txBox="1"/>
          <p:nvPr/>
        </p:nvSpPr>
        <p:spPr>
          <a:xfrm>
            <a:off x="4185920" y="5998210"/>
            <a:ext cx="1783715" cy="386080"/>
          </a:xfrm>
          <a:prstGeom prst="rect">
            <a:avLst/>
          </a:prstGeom>
          <a:noFill/>
        </p:spPr>
        <p:txBody>
          <a:bodyPr wrap="square" rtlCol="0">
            <a:spAutoFit/>
          </a:bodyPr>
          <a:lstStyle/>
          <a:p>
            <a:pPr>
              <a:lnSpc>
                <a:spcPct val="80000"/>
              </a:lnSpc>
            </a:pPr>
            <a:r>
              <a:rPr lang="pt-PT" sz="1200" b="1" dirty="0">
                <a:solidFill>
                  <a:srgbClr val="008CBA"/>
                </a:solidFill>
                <a:latin typeface="Arial Narrow" panose="020B0606020202030204" pitchFamily="34" charset="0"/>
                <a:cs typeface="Arial Narrow" panose="020B0606020202030204" pitchFamily="34" charset="0"/>
                <a:sym typeface="+mn-ea"/>
              </a:rPr>
              <a:t>Modérateur</a:t>
            </a:r>
            <a:r>
              <a:rPr lang="pt-PT" sz="1200" dirty="0">
                <a:solidFill>
                  <a:schemeClr val="tx1"/>
                </a:solidFill>
                <a:latin typeface="Arial Narrow" panose="020B0606020202030204" pitchFamily="34" charset="0"/>
                <a:cs typeface="Arial Narrow" panose="020B0606020202030204" pitchFamily="34" charset="0"/>
                <a:sym typeface="+mn-ea"/>
              </a:rPr>
              <a:t>: Cabo Verde</a:t>
            </a:r>
          </a:p>
          <a:p>
            <a:pPr>
              <a:lnSpc>
                <a:spcPct val="80000"/>
              </a:lnSpc>
            </a:pPr>
            <a:r>
              <a:rPr lang="pt-PT" altLang="en-US" sz="1200" b="1" i="1" dirty="0">
                <a:solidFill>
                  <a:srgbClr val="008CBA"/>
                </a:solidFill>
                <a:latin typeface="Arial Narrow" panose="020B0606020202030204" pitchFamily="34" charset="0"/>
                <a:cs typeface="Arial Narrow" panose="020B0606020202030204" pitchFamily="34" charset="0"/>
                <a:sym typeface="+mn-ea"/>
              </a:rPr>
              <a:t>Conférencier</a:t>
            </a:r>
            <a:r>
              <a:rPr lang="pt-PT" sz="1200" i="1" dirty="0">
                <a:solidFill>
                  <a:schemeClr val="tx1"/>
                </a:solidFill>
                <a:latin typeface="Arial Narrow" panose="020B0606020202030204" pitchFamily="34" charset="0"/>
                <a:cs typeface="Arial Narrow" panose="020B0606020202030204" pitchFamily="34" charset="0"/>
                <a:sym typeface="+mn-ea"/>
              </a:rPr>
              <a:t>:  CEDEAO</a:t>
            </a:r>
            <a:endParaRPr lang="pt-PT" altLang="en-US" sz="1200" i="1" dirty="0">
              <a:solidFill>
                <a:schemeClr val="tx1"/>
              </a:solidFill>
              <a:latin typeface="Arial Narrow" panose="020B0606020202030204" pitchFamily="34" charset="0"/>
              <a:cs typeface="Arial Narrow" panose="020B0606020202030204" pitchFamily="34" charset="0"/>
              <a:sym typeface="+mn-ea"/>
            </a:endParaRPr>
          </a:p>
        </p:txBody>
      </p:sp>
      <p:sp>
        <p:nvSpPr>
          <p:cNvPr id="47" name="Caixa de Texto 46"/>
          <p:cNvSpPr txBox="1"/>
          <p:nvPr/>
        </p:nvSpPr>
        <p:spPr>
          <a:xfrm>
            <a:off x="8524875" y="5598795"/>
            <a:ext cx="1946910" cy="386080"/>
          </a:xfrm>
          <a:prstGeom prst="rect">
            <a:avLst/>
          </a:prstGeom>
          <a:noFill/>
        </p:spPr>
        <p:txBody>
          <a:bodyPr wrap="square" rtlCol="0">
            <a:spAutoFit/>
          </a:bodyPr>
          <a:lstStyle/>
          <a:p>
            <a:pPr>
              <a:lnSpc>
                <a:spcPct val="80000"/>
              </a:lnSpc>
            </a:pPr>
            <a:r>
              <a:rPr lang="pt-PT" sz="1200" dirty="0">
                <a:solidFill>
                  <a:srgbClr val="008CBA"/>
                </a:solidFill>
                <a:latin typeface="Arial Narrow" panose="020B0606020202030204" pitchFamily="34" charset="0"/>
                <a:cs typeface="Arial Narrow" panose="020B0606020202030204" pitchFamily="34" charset="0"/>
                <a:sym typeface="+mn-ea"/>
              </a:rPr>
              <a:t>Modérateur:</a:t>
            </a:r>
            <a:r>
              <a:rPr lang="pt-PT" sz="1200" dirty="0">
                <a:solidFill>
                  <a:schemeClr val="tx1"/>
                </a:solidFill>
                <a:latin typeface="Arial Narrow" panose="020B0606020202030204" pitchFamily="34" charset="0"/>
                <a:cs typeface="Arial Narrow" panose="020B0606020202030204" pitchFamily="34" charset="0"/>
                <a:sym typeface="+mn-ea"/>
              </a:rPr>
              <a:t> Cabo Verde</a:t>
            </a:r>
            <a:endParaRPr lang="pt-PT" sz="1200" dirty="0">
              <a:solidFill>
                <a:srgbClr val="008CBA"/>
              </a:solidFill>
              <a:latin typeface="Arial Narrow" panose="020B0606020202030204" pitchFamily="34" charset="0"/>
              <a:cs typeface="Arial Narrow" panose="020B0606020202030204" pitchFamily="34" charset="0"/>
              <a:sym typeface="+mn-ea"/>
            </a:endParaRPr>
          </a:p>
          <a:p>
            <a:pPr>
              <a:lnSpc>
                <a:spcPct val="80000"/>
              </a:lnSpc>
            </a:pPr>
            <a:r>
              <a:rPr lang="pt-PT" altLang="en-US" sz="1200" i="1" dirty="0">
                <a:solidFill>
                  <a:srgbClr val="008CBA"/>
                </a:solidFill>
                <a:latin typeface="Arial Narrow" panose="020B0606020202030204" pitchFamily="34" charset="0"/>
                <a:cs typeface="Arial Narrow" panose="020B0606020202030204" pitchFamily="34" charset="0"/>
                <a:sym typeface="+mn-ea"/>
              </a:rPr>
              <a:t>Conférencier</a:t>
            </a:r>
            <a:r>
              <a:rPr lang="pt-PT" sz="1200" i="1" dirty="0">
                <a:solidFill>
                  <a:srgbClr val="008CBA"/>
                </a:solidFill>
                <a:latin typeface="Arial Narrow" panose="020B0606020202030204" pitchFamily="34" charset="0"/>
                <a:cs typeface="Arial Narrow" panose="020B0606020202030204" pitchFamily="34" charset="0"/>
                <a:sym typeface="+mn-ea"/>
              </a:rPr>
              <a:t>: </a:t>
            </a:r>
            <a:r>
              <a:rPr lang="pt-PT" sz="1200" i="1" dirty="0">
                <a:solidFill>
                  <a:schemeClr val="tx1"/>
                </a:solidFill>
                <a:latin typeface="Arial Narrow" panose="020B0606020202030204" pitchFamily="34" charset="0"/>
                <a:sym typeface="+mn-ea"/>
              </a:rPr>
              <a:t>UE / SPG +</a:t>
            </a:r>
            <a:r>
              <a:rPr lang="pt-PT" sz="1200" i="1" dirty="0">
                <a:solidFill>
                  <a:srgbClr val="008CBA"/>
                </a:solidFill>
                <a:latin typeface="Arial Narrow" panose="020B0606020202030204" pitchFamily="34" charset="0"/>
                <a:cs typeface="Arial Narrow" panose="020B0606020202030204" pitchFamily="34" charset="0"/>
                <a:sym typeface="+mn-ea"/>
              </a:rPr>
              <a:t> </a:t>
            </a:r>
            <a:endParaRPr lang="pt-PT" altLang="en-US" sz="1200" i="1" dirty="0">
              <a:solidFill>
                <a:srgbClr val="008CBA"/>
              </a:solidFill>
              <a:latin typeface="Arial Narrow" panose="020B0606020202030204" pitchFamily="34" charset="0"/>
              <a:cs typeface="Arial Narrow" panose="020B0606020202030204" pitchFamily="34" charset="0"/>
              <a:sym typeface="+mn-ea"/>
            </a:endParaRPr>
          </a:p>
        </p:txBody>
      </p:sp>
      <p:sp>
        <p:nvSpPr>
          <p:cNvPr id="49" name="Linha7"/>
          <p:cNvSpPr/>
          <p:nvPr/>
        </p:nvSpPr>
        <p:spPr>
          <a:xfrm rot="16200000">
            <a:off x="2364740" y="2440305"/>
            <a:ext cx="809625" cy="6350"/>
          </a:xfrm>
          <a:prstGeom prst="line">
            <a:avLst/>
          </a:prstGeom>
          <a:noFill/>
          <a:ln w="19050" cap="flat" cmpd="sng" algn="ctr">
            <a:solidFill>
              <a:srgbClr val="008CBA"/>
            </a:solidFill>
            <a:prstDash val="solid"/>
            <a:headEnd type="none" w="med" len="med"/>
            <a:tailEnd type="triangle" w="med" len="med"/>
          </a:ln>
          <a:effectLst/>
        </p:spPr>
      </p:sp>
      <p:sp>
        <p:nvSpPr>
          <p:cNvPr id="60" name="Linha7"/>
          <p:cNvSpPr/>
          <p:nvPr/>
        </p:nvSpPr>
        <p:spPr>
          <a:xfrm rot="16200000">
            <a:off x="2344420" y="4980305"/>
            <a:ext cx="809625" cy="6350"/>
          </a:xfrm>
          <a:prstGeom prst="line">
            <a:avLst/>
          </a:prstGeom>
          <a:noFill/>
          <a:ln w="19050" cap="flat" cmpd="sng" algn="ctr">
            <a:solidFill>
              <a:srgbClr val="008CBA"/>
            </a:solidFill>
            <a:prstDash val="solid"/>
            <a:headEnd type="triangle" w="med" len="med"/>
            <a:tailEnd type="none" w="med" len="med"/>
          </a:ln>
          <a:effectLst/>
        </p:spPr>
      </p:sp>
      <p:sp>
        <p:nvSpPr>
          <p:cNvPr id="61" name="Linha7"/>
          <p:cNvSpPr/>
          <p:nvPr/>
        </p:nvSpPr>
        <p:spPr>
          <a:xfrm flipV="1">
            <a:off x="2735580" y="5200015"/>
            <a:ext cx="1154430" cy="15875"/>
          </a:xfrm>
          <a:prstGeom prst="line">
            <a:avLst/>
          </a:prstGeom>
          <a:noFill/>
          <a:ln w="19050" cap="flat" cmpd="sng" algn="ctr">
            <a:solidFill>
              <a:srgbClr val="008CBA"/>
            </a:solidFill>
            <a:prstDash val="solid"/>
            <a:headEnd type="none"/>
            <a:tailEnd type="none" w="med" len="med"/>
          </a:ln>
          <a:effectLst/>
        </p:spPr>
      </p:sp>
      <p:sp>
        <p:nvSpPr>
          <p:cNvPr id="68" name="Linha7"/>
          <p:cNvSpPr/>
          <p:nvPr/>
        </p:nvSpPr>
        <p:spPr>
          <a:xfrm flipV="1">
            <a:off x="2740660" y="3664585"/>
            <a:ext cx="1149985" cy="15875"/>
          </a:xfrm>
          <a:prstGeom prst="line">
            <a:avLst/>
          </a:prstGeom>
          <a:noFill/>
          <a:ln w="19050" cap="flat" cmpd="sng" algn="ctr">
            <a:solidFill>
              <a:srgbClr val="008CBA"/>
            </a:solidFill>
            <a:prstDash val="solid"/>
            <a:headEnd type="none"/>
            <a:tailEnd type="none" w="med" len="med"/>
          </a:ln>
          <a:effectLst/>
        </p:spPr>
      </p:sp>
      <p:sp>
        <p:nvSpPr>
          <p:cNvPr id="73" name="Straight Connector 144"/>
          <p:cNvSpPr/>
          <p:nvPr/>
        </p:nvSpPr>
        <p:spPr>
          <a:xfrm flipH="1">
            <a:off x="3884930" y="3477895"/>
            <a:ext cx="5715" cy="189230"/>
          </a:xfrm>
          <a:prstGeom prst="line">
            <a:avLst/>
          </a:prstGeom>
          <a:noFill/>
          <a:ln w="19050" cap="flat" cmpd="sng" algn="ctr">
            <a:solidFill>
              <a:srgbClr val="008CBA"/>
            </a:solidFill>
            <a:prstDash val="solid"/>
            <a:headEnd type="triangle" w="med" len="med"/>
            <a:tailEnd type="none" w="med" len="med"/>
          </a:ln>
          <a:effectLst/>
        </p:spPr>
      </p:sp>
      <p:sp>
        <p:nvSpPr>
          <p:cNvPr id="74" name="Straight Connector 144"/>
          <p:cNvSpPr/>
          <p:nvPr/>
        </p:nvSpPr>
        <p:spPr>
          <a:xfrm flipH="1">
            <a:off x="3879850" y="4925060"/>
            <a:ext cx="5080" cy="268605"/>
          </a:xfrm>
          <a:prstGeom prst="line">
            <a:avLst/>
          </a:prstGeom>
          <a:noFill/>
          <a:ln w="19050" cap="flat" cmpd="sng" algn="ctr">
            <a:solidFill>
              <a:srgbClr val="008CBA"/>
            </a:solidFill>
            <a:prstDash val="solid"/>
            <a:headEnd type="triangle" w="med" len="med"/>
            <a:tailEnd type="none" w="med" len="med"/>
          </a:ln>
          <a:effectLst/>
        </p:spPr>
      </p:sp>
      <p:sp>
        <p:nvSpPr>
          <p:cNvPr id="75" name="Linha7"/>
          <p:cNvSpPr/>
          <p:nvPr/>
        </p:nvSpPr>
        <p:spPr>
          <a:xfrm rot="16200000">
            <a:off x="5342890" y="2439670"/>
            <a:ext cx="809625" cy="6350"/>
          </a:xfrm>
          <a:prstGeom prst="line">
            <a:avLst/>
          </a:prstGeom>
          <a:noFill/>
          <a:ln w="19050" cap="flat" cmpd="sng" algn="ctr">
            <a:solidFill>
              <a:srgbClr val="008CBA"/>
            </a:solidFill>
            <a:prstDash val="solid"/>
            <a:headEnd type="none" w="med" len="med"/>
            <a:tailEnd type="triangle" w="med" len="med"/>
          </a:ln>
          <a:effectLst/>
        </p:spPr>
      </p:sp>
      <p:sp>
        <p:nvSpPr>
          <p:cNvPr id="76" name="Linha7"/>
          <p:cNvSpPr/>
          <p:nvPr/>
        </p:nvSpPr>
        <p:spPr>
          <a:xfrm rot="16200000">
            <a:off x="5347970" y="3487420"/>
            <a:ext cx="809625" cy="6350"/>
          </a:xfrm>
          <a:prstGeom prst="line">
            <a:avLst/>
          </a:prstGeom>
          <a:noFill/>
          <a:ln w="19050" cap="flat" cmpd="sng" algn="ctr">
            <a:solidFill>
              <a:srgbClr val="008CBA"/>
            </a:solidFill>
            <a:prstDash val="solid"/>
            <a:headEnd type="none"/>
            <a:tailEnd type="none" w="med" len="med"/>
          </a:ln>
          <a:effectLst/>
        </p:spPr>
      </p:sp>
      <p:sp>
        <p:nvSpPr>
          <p:cNvPr id="77" name="Linha7"/>
          <p:cNvSpPr/>
          <p:nvPr/>
        </p:nvSpPr>
        <p:spPr>
          <a:xfrm rot="16200000">
            <a:off x="5353050" y="4904740"/>
            <a:ext cx="809625" cy="6350"/>
          </a:xfrm>
          <a:prstGeom prst="line">
            <a:avLst/>
          </a:prstGeom>
          <a:noFill/>
          <a:ln w="19050" cap="flat" cmpd="sng" algn="ctr">
            <a:solidFill>
              <a:srgbClr val="008CBA"/>
            </a:solidFill>
            <a:prstDash val="solid"/>
            <a:headEnd type="triangle" w="med" len="med"/>
            <a:tailEnd type="none" w="med" len="med"/>
          </a:ln>
          <a:effectLst/>
        </p:spPr>
      </p:sp>
      <p:sp>
        <p:nvSpPr>
          <p:cNvPr id="78" name="Straight Connector 144"/>
          <p:cNvSpPr/>
          <p:nvPr/>
        </p:nvSpPr>
        <p:spPr>
          <a:xfrm flipH="1">
            <a:off x="4648835" y="2828925"/>
            <a:ext cx="10795" cy="817880"/>
          </a:xfrm>
          <a:prstGeom prst="line">
            <a:avLst/>
          </a:prstGeom>
          <a:noFill/>
          <a:ln w="19050" cap="flat" cmpd="sng" algn="ctr">
            <a:solidFill>
              <a:srgbClr val="008CBA"/>
            </a:solidFill>
            <a:prstDash val="solid"/>
            <a:headEnd type="triangle" w="med" len="med"/>
            <a:tailEnd type="none" w="med" len="med"/>
          </a:ln>
          <a:effectLst/>
        </p:spPr>
      </p:sp>
      <p:sp>
        <p:nvSpPr>
          <p:cNvPr id="79" name="Straight Connector 144"/>
          <p:cNvSpPr/>
          <p:nvPr/>
        </p:nvSpPr>
        <p:spPr>
          <a:xfrm>
            <a:off x="4676775" y="4328795"/>
            <a:ext cx="6985" cy="807720"/>
          </a:xfrm>
          <a:prstGeom prst="line">
            <a:avLst/>
          </a:prstGeom>
          <a:noFill/>
          <a:ln w="19050" cap="flat" cmpd="sng" algn="ctr">
            <a:solidFill>
              <a:srgbClr val="008CBA"/>
            </a:solidFill>
            <a:prstDash val="solid"/>
            <a:headEnd type="triangle" w="med" len="med"/>
            <a:tailEnd type="none" w="med" len="med"/>
          </a:ln>
          <a:effectLst/>
        </p:spPr>
      </p:sp>
      <p:sp>
        <p:nvSpPr>
          <p:cNvPr id="80" name="Oval 79"/>
          <p:cNvSpPr/>
          <p:nvPr/>
        </p:nvSpPr>
        <p:spPr>
          <a:xfrm>
            <a:off x="2702560" y="3619500"/>
            <a:ext cx="116840" cy="105410"/>
          </a:xfrm>
          <a:prstGeom prst="ellipse">
            <a:avLst/>
          </a:prstGeom>
          <a:solidFill>
            <a:srgbClr val="008CBA"/>
          </a:solidFill>
          <a:ln>
            <a:solidFill>
              <a:srgbClr val="008C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sp>
        <p:nvSpPr>
          <p:cNvPr id="81" name="Oval 80"/>
          <p:cNvSpPr/>
          <p:nvPr/>
        </p:nvSpPr>
        <p:spPr>
          <a:xfrm>
            <a:off x="2688590" y="5152390"/>
            <a:ext cx="116840" cy="105410"/>
          </a:xfrm>
          <a:prstGeom prst="ellipse">
            <a:avLst/>
          </a:prstGeom>
          <a:solidFill>
            <a:srgbClr val="008CBA"/>
          </a:solidFill>
          <a:ln>
            <a:solidFill>
              <a:srgbClr val="008C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sp>
        <p:nvSpPr>
          <p:cNvPr id="82" name="Oval 81"/>
          <p:cNvSpPr/>
          <p:nvPr/>
        </p:nvSpPr>
        <p:spPr>
          <a:xfrm>
            <a:off x="5693410" y="3600450"/>
            <a:ext cx="116840" cy="105410"/>
          </a:xfrm>
          <a:prstGeom prst="ellipse">
            <a:avLst/>
          </a:prstGeom>
          <a:solidFill>
            <a:srgbClr val="008CBA"/>
          </a:solidFill>
          <a:ln>
            <a:solidFill>
              <a:srgbClr val="008C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sp>
        <p:nvSpPr>
          <p:cNvPr id="83" name="Oval 82"/>
          <p:cNvSpPr/>
          <p:nvPr/>
        </p:nvSpPr>
        <p:spPr>
          <a:xfrm>
            <a:off x="5695950" y="5066665"/>
            <a:ext cx="116840" cy="105410"/>
          </a:xfrm>
          <a:prstGeom prst="ellipse">
            <a:avLst/>
          </a:prstGeom>
          <a:solidFill>
            <a:srgbClr val="008CBA"/>
          </a:solidFill>
          <a:ln>
            <a:solidFill>
              <a:srgbClr val="008C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cxnSp>
        <p:nvCxnSpPr>
          <p:cNvPr id="84" name="Conexão Reta 83"/>
          <p:cNvCxnSpPr/>
          <p:nvPr/>
        </p:nvCxnSpPr>
        <p:spPr>
          <a:xfrm>
            <a:off x="4636770" y="3651250"/>
            <a:ext cx="1113790" cy="0"/>
          </a:xfrm>
          <a:prstGeom prst="line">
            <a:avLst/>
          </a:prstGeom>
          <a:ln w="19050">
            <a:solidFill>
              <a:srgbClr val="008CBA"/>
            </a:solidFill>
          </a:ln>
        </p:spPr>
        <p:style>
          <a:lnRef idx="1">
            <a:schemeClr val="accent1"/>
          </a:lnRef>
          <a:fillRef idx="0">
            <a:schemeClr val="accent1"/>
          </a:fillRef>
          <a:effectRef idx="0">
            <a:schemeClr val="accent1"/>
          </a:effectRef>
          <a:fontRef idx="minor">
            <a:schemeClr val="tx1"/>
          </a:fontRef>
        </p:style>
      </p:cxnSp>
      <p:cxnSp>
        <p:nvCxnSpPr>
          <p:cNvPr id="87" name="Conexão Reta 86"/>
          <p:cNvCxnSpPr/>
          <p:nvPr/>
        </p:nvCxnSpPr>
        <p:spPr>
          <a:xfrm>
            <a:off x="4671695" y="5126990"/>
            <a:ext cx="1073785" cy="2540"/>
          </a:xfrm>
          <a:prstGeom prst="line">
            <a:avLst/>
          </a:prstGeom>
          <a:ln w="19050">
            <a:solidFill>
              <a:srgbClr val="008CBA"/>
            </a:solidFill>
          </a:ln>
        </p:spPr>
        <p:style>
          <a:lnRef idx="1">
            <a:schemeClr val="accent1"/>
          </a:lnRef>
          <a:fillRef idx="0">
            <a:schemeClr val="accent1"/>
          </a:fillRef>
          <a:effectRef idx="0">
            <a:schemeClr val="accent1"/>
          </a:effectRef>
          <a:fontRef idx="minor">
            <a:schemeClr val="tx1"/>
          </a:fontRef>
        </p:style>
      </p:cxnSp>
      <p:sp>
        <p:nvSpPr>
          <p:cNvPr id="88" name="Forma automática5"/>
          <p:cNvSpPr/>
          <p:nvPr/>
        </p:nvSpPr>
        <p:spPr>
          <a:xfrm>
            <a:off x="6556375" y="2981325"/>
            <a:ext cx="1007745" cy="539115"/>
          </a:xfrm>
          <a:prstGeom prst="roundRect">
            <a:avLst>
              <a:gd name="adj" fmla="val 16667"/>
            </a:avLst>
          </a:prstGeom>
          <a:gradFill flip="none" rotWithShape="1">
            <a:gsLst>
              <a:gs pos="0">
                <a:srgbClr val="98897E"/>
              </a:gs>
              <a:gs pos="50000">
                <a:srgbClr val="D6C1B4"/>
              </a:gs>
              <a:gs pos="100000">
                <a:srgbClr val="FEE6D3"/>
              </a:gs>
            </a:gsLst>
            <a:path path="circle"/>
            <a:tileRect/>
          </a:grad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0099CC"/>
                </a:solidFill>
              </a:defRPr>
            </a:pPr>
            <a:r>
              <a:rPr lang="pt-PT" sz="1200" b="1" dirty="0" err="1" smtClean="0">
                <a:solidFill>
                  <a:srgbClr val="008CBA"/>
                </a:solidFill>
                <a:latin typeface="Arial Narrow" panose="020B0606020202030204" pitchFamily="34" charset="0"/>
                <a:ea typeface="Century Gothic" panose="020B0502020202020204" pitchFamily="2" charset="0"/>
                <a:cs typeface="Century Gothic" panose="020B0502020202020204" pitchFamily="2" charset="0"/>
                <a:sym typeface="+mn-ea"/>
              </a:rPr>
              <a:t>Déjeuner</a:t>
            </a:r>
          </a:p>
        </p:txBody>
      </p:sp>
      <p:sp>
        <p:nvSpPr>
          <p:cNvPr id="94" name="TextBox 206"/>
          <p:cNvSpPr/>
          <p:nvPr/>
        </p:nvSpPr>
        <p:spPr>
          <a:xfrm>
            <a:off x="6532880" y="3227070"/>
            <a:ext cx="1045210" cy="273685"/>
          </a:xfrm>
          <a:prstGeom prst="rect">
            <a:avLst/>
          </a:prstGeom>
          <a:noFill/>
          <a:ln>
            <a:noFill/>
          </a:ln>
          <a:effectLst/>
        </p:spPr>
        <p:txBody>
          <a:bodyPr vert="horz" wrap="square" lIns="91440" tIns="45720" rIns="91440" bIns="45720" numCol="1" spcCol="215900" anchor="t"/>
          <a:lstStyle/>
          <a:p>
            <a:pPr algn="ctr">
              <a:defRPr lang="en-US">
                <a:solidFill>
                  <a:srgbClr val="000000"/>
                </a:solidFill>
              </a:defRPr>
            </a:pPr>
            <a:r>
              <a:rPr lang="pt-PT" sz="1000" b="1">
                <a:latin typeface="Arial" panose="020B0604020202020204" pitchFamily="34" charset="0"/>
                <a:ea typeface="Century Gothic" panose="020B0502020202020204" pitchFamily="2" charset="0"/>
                <a:cs typeface="Arial" panose="020B0604020202020204" pitchFamily="34" charset="0"/>
              </a:rPr>
              <a:t>13:00 – 14:30</a:t>
            </a:r>
          </a:p>
        </p:txBody>
      </p:sp>
      <p:grpSp>
        <p:nvGrpSpPr>
          <p:cNvPr id="95" name="Agrupar 94"/>
          <p:cNvGrpSpPr/>
          <p:nvPr/>
        </p:nvGrpSpPr>
        <p:grpSpPr>
          <a:xfrm>
            <a:off x="7367905" y="1820545"/>
            <a:ext cx="1209040" cy="1165860"/>
            <a:chOff x="11299" y="3259"/>
            <a:chExt cx="1904" cy="1836"/>
          </a:xfrm>
        </p:grpSpPr>
        <p:sp>
          <p:nvSpPr>
            <p:cNvPr id="97" name="Oval 112"/>
            <p:cNvSpPr/>
            <p:nvPr/>
          </p:nvSpPr>
          <p:spPr>
            <a:xfrm>
              <a:off x="11299" y="3259"/>
              <a:ext cx="1904" cy="1836"/>
            </a:xfrm>
            <a:prstGeom prst="ellipse">
              <a:avLst/>
            </a:prstGeom>
            <a:solidFill>
              <a:srgbClr val="C7F3F3"/>
            </a:solid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FFFFFF"/>
                  </a:solidFill>
                </a:defRPr>
              </a:pPr>
              <a:r>
                <a:rPr lang="en-US" sz="14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202</a:t>
              </a:r>
              <a:r>
                <a:rPr lang="pt-PT" altLang="en-US" sz="14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1</a:t>
              </a:r>
              <a:endParaRPr lang="en-US" sz="14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endParaRPr>
            </a:p>
            <a:p>
              <a:pPr algn="ctr">
                <a:defRPr lang="en-US">
                  <a:solidFill>
                    <a:srgbClr val="FFFFFF"/>
                  </a:solidFill>
                </a:defRPr>
              </a:pPr>
              <a:r>
                <a:rPr lang="en-US" sz="1400" b="1" dirty="0" smtClean="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1</a:t>
              </a:r>
              <a:r>
                <a:rPr lang="pt-PT" altLang="en-US" sz="1400" b="1" dirty="0" smtClean="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1</a:t>
              </a:r>
              <a:r>
                <a:rPr lang="en-US" sz="1400" b="1" dirty="0" smtClean="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 </a:t>
              </a:r>
              <a:r>
                <a:rPr lang="pt-PT" altLang="en-US" sz="1400" b="1" dirty="0" err="1" smtClean="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Juin</a:t>
              </a:r>
              <a:endParaRPr lang="en-US" sz="14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endParaRPr>
            </a:p>
            <a:p>
              <a:pPr algn="ctr" defTabSz="899795">
                <a:defRPr lang="en-US">
                  <a:solidFill>
                    <a:srgbClr val="FFFFFF"/>
                  </a:solidFill>
                </a:defRPr>
              </a:pPr>
              <a:r>
                <a:rPr lang="pt-PT" altLang="en-US" sz="1000" b="1" dirty="0" err="1">
                  <a:solidFill>
                    <a:srgbClr val="00B050"/>
                  </a:solidFill>
                  <a:latin typeface="Arial Narrow" panose="020B0606020202030204" pitchFamily="34" charset="0"/>
                  <a:ea typeface="Century Gothic" panose="020B0502020202020204" pitchFamily="2" charset="0"/>
                  <a:cs typeface="Century Gothic" panose="020B0502020202020204" pitchFamily="2" charset="0"/>
                </a:rPr>
                <a:t>Conférence </a:t>
              </a:r>
              <a:r>
                <a:rPr lang="pt-PT" altLang="en-US" sz="10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II</a:t>
              </a:r>
            </a:p>
          </p:txBody>
        </p:sp>
        <p:sp>
          <p:nvSpPr>
            <p:cNvPr id="98" name="TextBox 176"/>
            <p:cNvSpPr/>
            <p:nvPr/>
          </p:nvSpPr>
          <p:spPr>
            <a:xfrm>
              <a:off x="11520" y="4595"/>
              <a:ext cx="1374" cy="392"/>
            </a:xfrm>
            <a:prstGeom prst="rect">
              <a:avLst/>
            </a:prstGeom>
            <a:noFill/>
            <a:ln>
              <a:noFill/>
            </a:ln>
            <a:effectLst/>
          </p:spPr>
          <p:txBody>
            <a:bodyPr vert="horz" wrap="square" lIns="91440" tIns="45720" rIns="91440" bIns="45720" numCol="1" spcCol="215900" anchor="t"/>
            <a:lstStyle/>
            <a:p>
              <a:pPr algn="ctr">
                <a:defRPr lang="en-US"/>
              </a:pPr>
              <a:r>
                <a:rPr lang="pt-PT" alt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10</a:t>
              </a:r>
              <a:r>
                <a:rPr 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a:t>
              </a:r>
              <a:r>
                <a:rPr lang="pt-PT" alt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3</a:t>
              </a:r>
              <a:r>
                <a:rPr 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0 – 1</a:t>
              </a:r>
              <a:r>
                <a:rPr lang="pt-PT" alt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2</a:t>
              </a:r>
              <a:r>
                <a:rPr 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a:t>
              </a:r>
              <a:r>
                <a:rPr lang="pt-PT" alt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3</a:t>
              </a:r>
              <a:r>
                <a:rPr 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0</a:t>
              </a:r>
            </a:p>
          </p:txBody>
        </p:sp>
      </p:grpSp>
      <p:grpSp>
        <p:nvGrpSpPr>
          <p:cNvPr id="105" name="Agrupar 104"/>
          <p:cNvGrpSpPr/>
          <p:nvPr/>
        </p:nvGrpSpPr>
        <p:grpSpPr>
          <a:xfrm>
            <a:off x="7362825" y="3550920"/>
            <a:ext cx="1214120" cy="1175385"/>
            <a:chOff x="11291" y="6236"/>
            <a:chExt cx="1912" cy="1851"/>
          </a:xfrm>
        </p:grpSpPr>
        <p:sp>
          <p:nvSpPr>
            <p:cNvPr id="106" name="Oval 112"/>
            <p:cNvSpPr/>
            <p:nvPr/>
          </p:nvSpPr>
          <p:spPr>
            <a:xfrm>
              <a:off x="11291" y="6236"/>
              <a:ext cx="1912" cy="1851"/>
            </a:xfrm>
            <a:prstGeom prst="ellipse">
              <a:avLst/>
            </a:prstGeom>
            <a:solidFill>
              <a:srgbClr val="C7F3F3"/>
            </a:solid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FFFFFF"/>
                  </a:solidFill>
                </a:defRPr>
              </a:pPr>
              <a:r>
                <a:rPr lang="en-US" sz="14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202</a:t>
              </a:r>
              <a:r>
                <a:rPr lang="pt-PT" altLang="en-US" sz="14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1</a:t>
              </a:r>
              <a:endParaRPr lang="en-US" sz="14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endParaRPr>
            </a:p>
            <a:p>
              <a:pPr algn="ctr">
                <a:defRPr lang="en-US">
                  <a:solidFill>
                    <a:srgbClr val="FFFFFF"/>
                  </a:solidFill>
                </a:defRPr>
              </a:pPr>
              <a:r>
                <a:rPr lang="en-US" sz="1400" b="1" dirty="0" smtClean="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1</a:t>
              </a:r>
              <a:r>
                <a:rPr lang="pt-PT" altLang="en-US" sz="1400" b="1" dirty="0" smtClean="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1</a:t>
              </a:r>
              <a:r>
                <a:rPr lang="en-US" sz="1400" b="1" dirty="0" smtClean="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 </a:t>
              </a:r>
              <a:r>
                <a:rPr lang="pt-PT" altLang="en-US" sz="1400" b="1" dirty="0" err="1" smtClean="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Juin</a:t>
              </a:r>
              <a:endParaRPr lang="en-US" sz="14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endParaRPr>
            </a:p>
            <a:p>
              <a:pPr algn="ctr" defTabSz="899795">
                <a:defRPr lang="en-US">
                  <a:solidFill>
                    <a:srgbClr val="FFFFFF"/>
                  </a:solidFill>
                </a:defRPr>
              </a:pPr>
              <a:r>
                <a:rPr lang="en-US" sz="1000" b="1" dirty="0" err="1">
                  <a:solidFill>
                    <a:srgbClr val="00B050"/>
                  </a:solidFill>
                  <a:latin typeface="Arial Narrow" panose="020B0606020202030204" pitchFamily="34" charset="0"/>
                  <a:ea typeface="Century Gothic" panose="020B0502020202020204" pitchFamily="2" charset="0"/>
                  <a:cs typeface="Century Gothic" panose="020B0502020202020204" pitchFamily="2" charset="0"/>
                </a:rPr>
                <a:t>Panel</a:t>
              </a:r>
              <a:r>
                <a:rPr lang="en-US" sz="10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 </a:t>
              </a:r>
              <a:r>
                <a:rPr lang="pt-PT" altLang="en-US" sz="10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I</a:t>
              </a:r>
              <a:r>
                <a:rPr lang="en-US" sz="10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I</a:t>
              </a:r>
            </a:p>
          </p:txBody>
        </p:sp>
        <p:sp>
          <p:nvSpPr>
            <p:cNvPr id="107" name="TextBox 176"/>
            <p:cNvSpPr/>
            <p:nvPr/>
          </p:nvSpPr>
          <p:spPr>
            <a:xfrm>
              <a:off x="11494" y="7623"/>
              <a:ext cx="1374" cy="392"/>
            </a:xfrm>
            <a:prstGeom prst="rect">
              <a:avLst/>
            </a:prstGeom>
            <a:noFill/>
            <a:ln>
              <a:noFill/>
            </a:ln>
            <a:effectLst/>
          </p:spPr>
          <p:txBody>
            <a:bodyPr vert="horz" wrap="square" lIns="91440" tIns="45720" rIns="91440" bIns="45720" numCol="1" spcCol="215900" anchor="t"/>
            <a:lstStyle/>
            <a:p>
              <a:pPr algn="ctr">
                <a:defRPr lang="en-US"/>
              </a:pPr>
              <a:r>
                <a:rPr lang="pt-PT" alt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14</a:t>
              </a:r>
              <a:r>
                <a:rPr 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a:t>
              </a:r>
              <a:r>
                <a:rPr lang="pt-PT" alt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3</a:t>
              </a:r>
              <a:r>
                <a:rPr 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0  – 1</a:t>
              </a:r>
              <a:r>
                <a:rPr lang="pt-PT" alt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6</a:t>
              </a:r>
              <a:r>
                <a:rPr 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a:t>
              </a:r>
              <a:r>
                <a:rPr lang="pt-PT" alt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3</a:t>
              </a:r>
              <a:r>
                <a:rPr 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0</a:t>
              </a:r>
            </a:p>
          </p:txBody>
        </p:sp>
      </p:grpSp>
      <p:grpSp>
        <p:nvGrpSpPr>
          <p:cNvPr id="112" name="Agrupar 111"/>
          <p:cNvGrpSpPr/>
          <p:nvPr/>
        </p:nvGrpSpPr>
        <p:grpSpPr>
          <a:xfrm>
            <a:off x="7251065" y="5022215"/>
            <a:ext cx="1325245" cy="1209675"/>
            <a:chOff x="11204" y="8642"/>
            <a:chExt cx="1913" cy="1875"/>
          </a:xfrm>
        </p:grpSpPr>
        <p:sp>
          <p:nvSpPr>
            <p:cNvPr id="115" name="Oval 112"/>
            <p:cNvSpPr/>
            <p:nvPr/>
          </p:nvSpPr>
          <p:spPr>
            <a:xfrm>
              <a:off x="11204" y="8642"/>
              <a:ext cx="1913" cy="1875"/>
            </a:xfrm>
            <a:prstGeom prst="ellipse">
              <a:avLst/>
            </a:prstGeom>
            <a:solidFill>
              <a:srgbClr val="C7F3F3"/>
            </a:solid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FFFFFF"/>
                  </a:solidFill>
                </a:defRPr>
              </a:pPr>
              <a:r>
                <a:rPr lang="en-US" sz="14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202</a:t>
              </a:r>
              <a:r>
                <a:rPr lang="pt-PT" altLang="en-US" sz="14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1</a:t>
              </a:r>
              <a:endParaRPr lang="en-US" sz="14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endParaRPr>
            </a:p>
            <a:p>
              <a:pPr algn="ctr">
                <a:defRPr lang="en-US">
                  <a:solidFill>
                    <a:srgbClr val="FFFFFF"/>
                  </a:solidFill>
                </a:defRPr>
              </a:pPr>
              <a:r>
                <a:rPr lang="en-US" sz="1400" b="1" dirty="0" smtClean="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1</a:t>
              </a:r>
              <a:r>
                <a:rPr lang="pt-PT" altLang="en-US" sz="1400" b="1" dirty="0" smtClean="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1</a:t>
              </a:r>
              <a:r>
                <a:rPr lang="en-US" sz="1400" b="1" dirty="0" smtClean="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 </a:t>
              </a:r>
              <a:r>
                <a:rPr lang="pt-PT" altLang="en-US" sz="1400" b="1" dirty="0" err="1" smtClean="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Juin</a:t>
              </a:r>
              <a:endParaRPr lang="en-US" sz="14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endParaRPr>
            </a:p>
            <a:p>
              <a:pPr algn="ctr" defTabSz="899795">
                <a:defRPr lang="en-US">
                  <a:solidFill>
                    <a:srgbClr val="FFFFFF"/>
                  </a:solidFill>
                </a:defRPr>
              </a:pPr>
              <a:r>
                <a:rPr lang="pt-PT" altLang="en-US" sz="1000" b="1" dirty="0" err="1">
                  <a:solidFill>
                    <a:srgbClr val="00B050"/>
                  </a:solidFill>
                  <a:latin typeface="Arial Narrow" panose="020B0606020202030204" pitchFamily="34" charset="0"/>
                  <a:ea typeface="Century Gothic" panose="020B0502020202020204" pitchFamily="2" charset="0"/>
                  <a:cs typeface="Century Gothic" panose="020B0502020202020204" pitchFamily="2" charset="0"/>
                  <a:sym typeface="+mn-ea"/>
                </a:rPr>
                <a:t>Conférence</a:t>
              </a:r>
              <a:r>
                <a:rPr lang="en-US" sz="10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 </a:t>
              </a:r>
              <a:r>
                <a:rPr lang="pt-PT" altLang="en-US" sz="10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III</a:t>
              </a:r>
            </a:p>
          </p:txBody>
        </p:sp>
        <p:sp>
          <p:nvSpPr>
            <p:cNvPr id="116" name="TextBox 176"/>
            <p:cNvSpPr/>
            <p:nvPr/>
          </p:nvSpPr>
          <p:spPr>
            <a:xfrm>
              <a:off x="11504" y="10071"/>
              <a:ext cx="1374" cy="392"/>
            </a:xfrm>
            <a:prstGeom prst="rect">
              <a:avLst/>
            </a:prstGeom>
            <a:noFill/>
            <a:ln>
              <a:noFill/>
            </a:ln>
            <a:effectLst/>
          </p:spPr>
          <p:txBody>
            <a:bodyPr vert="horz" wrap="square" lIns="91440" tIns="45720" rIns="91440" bIns="45720" numCol="1" spcCol="215900" anchor="t"/>
            <a:lstStyle/>
            <a:p>
              <a:pPr algn="ctr">
                <a:defRPr lang="en-US"/>
              </a:pPr>
              <a:r>
                <a:rPr lang="pt-PT" alt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17</a:t>
              </a:r>
              <a:r>
                <a:rPr 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a:t>
              </a:r>
              <a:r>
                <a:rPr lang="pt-PT" alt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0</a:t>
              </a:r>
              <a:r>
                <a:rPr 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0 – 1</a:t>
              </a:r>
              <a:r>
                <a:rPr lang="pt-PT" alt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9</a:t>
              </a:r>
              <a:r>
                <a:rPr 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a:t>
              </a:r>
              <a:r>
                <a:rPr lang="pt-PT" alt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0</a:t>
              </a:r>
              <a:r>
                <a:rPr 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0</a:t>
              </a:r>
            </a:p>
          </p:txBody>
        </p:sp>
      </p:grpSp>
      <p:cxnSp>
        <p:nvCxnSpPr>
          <p:cNvPr id="117" name="Conexão Reta 116"/>
          <p:cNvCxnSpPr/>
          <p:nvPr/>
        </p:nvCxnSpPr>
        <p:spPr>
          <a:xfrm>
            <a:off x="648970" y="1166495"/>
            <a:ext cx="5080" cy="5405755"/>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sp>
        <p:nvSpPr>
          <p:cNvPr id="119" name="Oval 38"/>
          <p:cNvSpPr/>
          <p:nvPr/>
        </p:nvSpPr>
        <p:spPr>
          <a:xfrm>
            <a:off x="76200" y="974725"/>
            <a:ext cx="1133475" cy="1099820"/>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path path="circle">
              <a:fillToRect l="50000" t="50000" r="50000" b="50000"/>
            </a:path>
            <a:tileRect/>
          </a:gradFill>
          <a:ln w="15875" cap="flat" cmpd="sng" algn="ctr">
            <a:noFill/>
            <a:prstDash val="solid"/>
            <a:headEnd type="none"/>
            <a:tailEnd type="none"/>
          </a:ln>
          <a:effectLst/>
        </p:spPr>
        <p:txBody>
          <a:bodyPr vert="horz" wrap="square" lIns="91440" tIns="45720" rIns="91440" bIns="45720" numCol="1" spcCol="215900" anchor="t"/>
          <a:lstStyle/>
          <a:p>
            <a:pPr algn="ctr" defTabSz="0">
              <a:defRPr lang="en-US">
                <a:solidFill>
                  <a:srgbClr val="FFFFFF"/>
                </a:solidFill>
              </a:defRPr>
            </a:pPr>
            <a:r>
              <a:rPr lang="en-US" sz="1400" b="1" dirty="0">
                <a:solidFill>
                  <a:schemeClr val="bg1"/>
                </a:solidFill>
                <a:latin typeface="Arial Narrow" panose="020B0606020202030204" pitchFamily="34" charset="0"/>
                <a:ea typeface="Century Gothic" panose="020B0502020202020204" pitchFamily="2" charset="0"/>
                <a:cs typeface="Century Gothic" panose="020B0502020202020204" pitchFamily="2" charset="0"/>
              </a:rPr>
              <a:t>202</a:t>
            </a:r>
            <a:r>
              <a:rPr lang="pt-PT" altLang="en-US" sz="1400" b="1" dirty="0">
                <a:solidFill>
                  <a:schemeClr val="bg1"/>
                </a:solidFill>
                <a:latin typeface="Arial Narrow" panose="020B0606020202030204" pitchFamily="34" charset="0"/>
                <a:ea typeface="Century Gothic" panose="020B0502020202020204" pitchFamily="2" charset="0"/>
                <a:cs typeface="Century Gothic" panose="020B0502020202020204" pitchFamily="2" charset="0"/>
              </a:rPr>
              <a:t>1</a:t>
            </a:r>
            <a:endParaRPr lang="en-US" sz="1400" b="1"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p>
            <a:pPr algn="ctr" defTabSz="0">
              <a:defRPr lang="en-US">
                <a:solidFill>
                  <a:srgbClr val="FFFFFF"/>
                </a:solidFill>
              </a:defRPr>
            </a:pPr>
            <a:r>
              <a:rPr lang="pt-PT" altLang="en-US" sz="140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09 Juin</a:t>
            </a:r>
            <a:endParaRPr lang="en-US" sz="14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p>
            <a:pPr algn="ctr" defTabSz="0">
              <a:lnSpc>
                <a:spcPct val="85000"/>
              </a:lnSpc>
              <a:spcBef>
                <a:spcPts val="0"/>
              </a:spcBef>
              <a:spcAft>
                <a:spcPts val="0"/>
              </a:spcAft>
              <a:defRPr lang="en-US">
                <a:solidFill>
                  <a:srgbClr val="FFFFFF"/>
                </a:solidFill>
              </a:defRPr>
            </a:pPr>
            <a:r>
              <a:rPr lang="en-GB" sz="1050" b="1" dirty="0">
                <a:latin typeface="Arial Narrow" panose="020B0606020202030204" pitchFamily="34" charset="0"/>
                <a:ea typeface="Calibri" panose="020F0502020204030204" charset="0"/>
                <a:cs typeface="Times New Roman" panose="02020603050405020304" pitchFamily="18" charset="0"/>
              </a:rPr>
              <a:t>BUSINES</a:t>
            </a:r>
            <a:r>
              <a:rPr lang="pt-PT" altLang="en-GB" sz="1050" b="1" dirty="0">
                <a:latin typeface="Arial Narrow" panose="020B0606020202030204" pitchFamily="34" charset="0"/>
                <a:ea typeface="Calibri" panose="020F0502020204030204" charset="0"/>
                <a:cs typeface="Times New Roman" panose="02020603050405020304" pitchFamily="18" charset="0"/>
              </a:rPr>
              <a:t>D</a:t>
            </a:r>
            <a:r>
              <a:rPr lang="en-GB" sz="1050" b="1" dirty="0">
                <a:latin typeface="Arial Narrow" panose="020B0606020202030204" pitchFamily="34" charset="0"/>
                <a:ea typeface="Calibri" panose="020F0502020204030204" charset="0"/>
                <a:cs typeface="Times New Roman" panose="02020603050405020304" pitchFamily="18" charset="0"/>
              </a:rPr>
              <a:t>ROUNDS</a:t>
            </a:r>
            <a:endParaRPr lang="en-US" sz="1050" dirty="0">
              <a:latin typeface="Arial Narrow" panose="020B0606020202030204" pitchFamily="34" charset="0"/>
            </a:endParaRPr>
          </a:p>
        </p:txBody>
      </p:sp>
      <p:sp>
        <p:nvSpPr>
          <p:cNvPr id="127" name="TextBox 101"/>
          <p:cNvSpPr/>
          <p:nvPr/>
        </p:nvSpPr>
        <p:spPr>
          <a:xfrm>
            <a:off x="220283" y="1815747"/>
            <a:ext cx="864235" cy="246380"/>
          </a:xfrm>
          <a:prstGeom prst="rect">
            <a:avLst/>
          </a:prstGeom>
          <a:noFill/>
          <a:ln>
            <a:noFill/>
          </a:ln>
          <a:effectLst/>
        </p:spPr>
        <p:txBody>
          <a:bodyPr vert="horz" wrap="square" lIns="91440" tIns="45720" rIns="91440" bIns="45720" numCol="1" spcCol="215900" anchor="t"/>
          <a:lstStyle/>
          <a:p>
            <a:pPr algn="ctr">
              <a:defRPr lang="en-US"/>
            </a:pPr>
            <a:r>
              <a:rPr lang="en-US" sz="1000" b="1" smtClean="0">
                <a:solidFill>
                  <a:srgbClr val="008CBA"/>
                </a:solidFill>
                <a:latin typeface="Arial Narrow" panose="020B0606020202030204" pitchFamily="34" charset="0"/>
                <a:ea typeface="Century Gothic" panose="020B0502020202020204" pitchFamily="2" charset="0"/>
                <a:cs typeface="Century Gothic" panose="020B0502020202020204" pitchFamily="2" charset="0"/>
              </a:rPr>
              <a:t>0</a:t>
            </a:r>
            <a:r>
              <a:rPr lang="pt-PT" altLang="en-US" sz="1000" b="1" smtClean="0">
                <a:solidFill>
                  <a:srgbClr val="008CBA"/>
                </a:solidFill>
                <a:latin typeface="Arial Narrow" panose="020B0606020202030204" pitchFamily="34" charset="0"/>
                <a:ea typeface="Century Gothic" panose="020B0502020202020204" pitchFamily="2" charset="0"/>
                <a:cs typeface="Century Gothic" panose="020B0502020202020204" pitchFamily="2" charset="0"/>
              </a:rPr>
              <a:t>8</a:t>
            </a:r>
            <a:r>
              <a:rPr lang="en-US" sz="1000" b="1" smtClean="0">
                <a:solidFill>
                  <a:srgbClr val="008CBA"/>
                </a:solidFill>
                <a:latin typeface="Arial Narrow" panose="020B0606020202030204" pitchFamily="34" charset="0"/>
                <a:ea typeface="Century Gothic" panose="020B0502020202020204" pitchFamily="2" charset="0"/>
                <a:cs typeface="Century Gothic" panose="020B0502020202020204" pitchFamily="2" charset="0"/>
              </a:rPr>
              <a:t>:00 </a:t>
            </a:r>
            <a:r>
              <a:rPr 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 </a:t>
            </a:r>
            <a:r>
              <a:rPr lang="en-US" sz="1000" b="1" smtClean="0">
                <a:solidFill>
                  <a:srgbClr val="008CBA"/>
                </a:solidFill>
                <a:latin typeface="Arial Narrow" panose="020B0606020202030204" pitchFamily="34" charset="0"/>
                <a:ea typeface="Century Gothic" panose="020B0502020202020204" pitchFamily="2" charset="0"/>
                <a:cs typeface="Century Gothic" panose="020B0502020202020204" pitchFamily="2" charset="0"/>
              </a:rPr>
              <a:t>1</a:t>
            </a:r>
            <a:r>
              <a:rPr lang="pt-PT" altLang="en-US" sz="1000" b="1" smtClean="0">
                <a:solidFill>
                  <a:srgbClr val="008CBA"/>
                </a:solidFill>
                <a:latin typeface="Arial Narrow" panose="020B0606020202030204" pitchFamily="34" charset="0"/>
                <a:ea typeface="Century Gothic" panose="020B0502020202020204" pitchFamily="2" charset="0"/>
                <a:cs typeface="Century Gothic" panose="020B0502020202020204" pitchFamily="2" charset="0"/>
              </a:rPr>
              <a:t>8</a:t>
            </a:r>
            <a:r>
              <a:rPr lang="en-US" sz="1000" b="1" smtClean="0">
                <a:solidFill>
                  <a:srgbClr val="008CBA"/>
                </a:solidFill>
                <a:latin typeface="Arial Narrow" panose="020B0606020202030204" pitchFamily="34" charset="0"/>
                <a:ea typeface="Century Gothic" panose="020B0502020202020204" pitchFamily="2" charset="0"/>
                <a:cs typeface="Century Gothic" panose="020B0502020202020204" pitchFamily="2" charset="0"/>
              </a:rPr>
              <a:t>:</a:t>
            </a:r>
            <a:r>
              <a:rPr lang="pt-PT" altLang="en-US" sz="1000" b="1" smtClean="0">
                <a:solidFill>
                  <a:srgbClr val="008CBA"/>
                </a:solidFill>
                <a:latin typeface="Arial Narrow" panose="020B0606020202030204" pitchFamily="34" charset="0"/>
                <a:ea typeface="Century Gothic" panose="020B0502020202020204" pitchFamily="2" charset="0"/>
                <a:cs typeface="Century Gothic" panose="020B0502020202020204" pitchFamily="2" charset="0"/>
              </a:rPr>
              <a:t>0</a:t>
            </a:r>
            <a:r>
              <a:rPr lang="en-US" sz="1000" b="1" smtClean="0">
                <a:solidFill>
                  <a:srgbClr val="008CBA"/>
                </a:solidFill>
                <a:latin typeface="Arial Narrow" panose="020B0606020202030204" pitchFamily="34" charset="0"/>
                <a:ea typeface="Century Gothic" panose="020B0502020202020204" pitchFamily="2" charset="0"/>
                <a:cs typeface="Century Gothic" panose="020B0502020202020204" pitchFamily="2" charset="0"/>
              </a:rPr>
              <a:t>0</a:t>
            </a:r>
            <a:endParaRPr lang="en-US" sz="1000" b="1" dirty="0" smtClean="0">
              <a:solidFill>
                <a:srgbClr val="008CBA"/>
              </a:solidFill>
              <a:latin typeface="Arial Narrow" panose="020B0606020202030204" pitchFamily="34" charset="0"/>
              <a:ea typeface="Century Gothic" panose="020B0502020202020204" pitchFamily="2" charset="0"/>
              <a:cs typeface="Century Gothic" panose="020B0502020202020204" pitchFamily="2" charset="0"/>
            </a:endParaRPr>
          </a:p>
        </p:txBody>
      </p:sp>
      <p:sp>
        <p:nvSpPr>
          <p:cNvPr id="130" name="Rectangle: Rounded Corners 137"/>
          <p:cNvSpPr/>
          <p:nvPr/>
        </p:nvSpPr>
        <p:spPr>
          <a:xfrm>
            <a:off x="74930" y="2103755"/>
            <a:ext cx="1078865" cy="529590"/>
          </a:xfrm>
          <a:prstGeom prst="roundRect">
            <a:avLst>
              <a:gd name="adj" fmla="val 16667"/>
            </a:avLst>
          </a:prstGeom>
          <a:solidFill>
            <a:schemeClr val="bg1">
              <a:lumMod val="95000"/>
            </a:schemeClr>
          </a:solid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0099CC"/>
                </a:solidFill>
              </a:defRPr>
            </a:pPr>
            <a:r>
              <a:rPr lang="pt-PT" sz="1200" b="1" dirty="0" smtClean="0">
                <a:solidFill>
                  <a:srgbClr val="416D12"/>
                </a:solidFill>
                <a:latin typeface="Arial Narrow" panose="020B0606020202030204" pitchFamily="34" charset="0"/>
                <a:sym typeface="+mn-ea"/>
              </a:rPr>
              <a:t>Accréditation</a:t>
            </a:r>
            <a:endParaRPr lang="pt-PT" sz="1200" b="1" dirty="0" smtClean="0">
              <a:solidFill>
                <a:srgbClr val="416D12"/>
              </a:solidFill>
              <a:latin typeface="Arial Narrow" panose="020B0606020202030204" pitchFamily="34" charset="0"/>
              <a:ea typeface="Century Gothic" panose="020B0502020202020204" pitchFamily="2" charset="0"/>
              <a:cs typeface="Century Gothic" panose="020B0502020202020204" pitchFamily="2" charset="0"/>
              <a:sym typeface="+mn-ea"/>
            </a:endParaRPr>
          </a:p>
        </p:txBody>
      </p:sp>
      <p:sp>
        <p:nvSpPr>
          <p:cNvPr id="132" name="TextBox 138"/>
          <p:cNvSpPr/>
          <p:nvPr/>
        </p:nvSpPr>
        <p:spPr>
          <a:xfrm>
            <a:off x="122555" y="2370455"/>
            <a:ext cx="1045210" cy="273050"/>
          </a:xfrm>
          <a:prstGeom prst="rect">
            <a:avLst/>
          </a:prstGeom>
          <a:noFill/>
          <a:ln>
            <a:noFill/>
          </a:ln>
          <a:effectLst/>
        </p:spPr>
        <p:txBody>
          <a:bodyPr vert="horz" wrap="square" lIns="91440" tIns="45720" rIns="91440" bIns="45720" numCol="1" spcCol="215900" anchor="t"/>
          <a:lstStyle/>
          <a:p>
            <a:pPr algn="ctr">
              <a:defRPr lang="en-US">
                <a:solidFill>
                  <a:srgbClr val="000000"/>
                </a:solidFill>
              </a:defRPr>
            </a:pPr>
            <a:r>
              <a:rPr lang="pt-PT" sz="1000" b="1">
                <a:solidFill>
                  <a:srgbClr val="00B4B2"/>
                </a:solidFill>
                <a:latin typeface="Arial" panose="020B0604020202020204" pitchFamily="34" charset="0"/>
                <a:ea typeface="Century Gothic" panose="020B0502020202020204" pitchFamily="2" charset="0"/>
                <a:cs typeface="Arial" panose="020B0604020202020204" pitchFamily="34" charset="0"/>
              </a:rPr>
              <a:t>08:00 – 08:30</a:t>
            </a:r>
          </a:p>
        </p:txBody>
      </p:sp>
      <p:sp>
        <p:nvSpPr>
          <p:cNvPr id="134" name="Rectangle: Rounded Corners 137"/>
          <p:cNvSpPr/>
          <p:nvPr/>
        </p:nvSpPr>
        <p:spPr>
          <a:xfrm>
            <a:off x="82550" y="2724785"/>
            <a:ext cx="1078865" cy="529590"/>
          </a:xfrm>
          <a:prstGeom prst="roundRect">
            <a:avLst>
              <a:gd name="adj" fmla="val 16667"/>
            </a:avLst>
          </a:prstGeom>
          <a:solidFill>
            <a:schemeClr val="bg1">
              <a:lumMod val="95000"/>
            </a:schemeClr>
          </a:solid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0099CC"/>
                </a:solidFill>
              </a:defRPr>
            </a:pPr>
            <a:r>
              <a:rPr lang="pt-PT" sz="1100" dirty="0" smtClean="0">
                <a:solidFill>
                  <a:srgbClr val="416D12"/>
                </a:solidFill>
                <a:latin typeface="Arial Narrow" panose="020B0606020202030204" pitchFamily="34" charset="0"/>
                <a:sym typeface="+mn-ea"/>
              </a:rPr>
              <a:t>Business Round</a:t>
            </a:r>
            <a:endParaRPr lang="pt-PT" sz="1100" dirty="0" smtClean="0">
              <a:solidFill>
                <a:srgbClr val="416D12"/>
              </a:solidFill>
              <a:latin typeface="Arial Narrow" panose="020B0606020202030204" pitchFamily="34" charset="0"/>
              <a:ea typeface="Century Gothic" panose="020B0502020202020204" pitchFamily="2" charset="0"/>
              <a:cs typeface="Century Gothic" panose="020B0502020202020204" pitchFamily="2" charset="0"/>
              <a:sym typeface="+mn-ea"/>
            </a:endParaRPr>
          </a:p>
        </p:txBody>
      </p:sp>
      <p:sp>
        <p:nvSpPr>
          <p:cNvPr id="135" name="Rectangle: Rounded Corners 137"/>
          <p:cNvSpPr/>
          <p:nvPr/>
        </p:nvSpPr>
        <p:spPr>
          <a:xfrm>
            <a:off x="76200" y="3314065"/>
            <a:ext cx="1078865" cy="529590"/>
          </a:xfrm>
          <a:prstGeom prst="roundRect">
            <a:avLst>
              <a:gd name="adj" fmla="val 16667"/>
            </a:avLst>
          </a:prstGeom>
          <a:solidFill>
            <a:schemeClr val="bg1">
              <a:lumMod val="95000"/>
            </a:schemeClr>
          </a:solid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0099CC"/>
                </a:solidFill>
              </a:defRPr>
            </a:pPr>
            <a:r>
              <a:rPr lang="pt-PT" sz="1200" b="1" dirty="0" smtClean="0">
                <a:solidFill>
                  <a:srgbClr val="416D12"/>
                </a:solidFill>
                <a:latin typeface="Arial Narrow" panose="020B0606020202030204" pitchFamily="34" charset="0"/>
                <a:ea typeface="Century Gothic" panose="020B0502020202020204" pitchFamily="2" charset="0"/>
                <a:cs typeface="Century Gothic" panose="020B0502020202020204" pitchFamily="2" charset="0"/>
                <a:sym typeface="+mn-ea"/>
              </a:rPr>
              <a:t>Pause-café</a:t>
            </a:r>
            <a:endParaRPr lang="pt-PT" sz="1200" b="1" dirty="0">
              <a:solidFill>
                <a:srgbClr val="416D12"/>
              </a:solidFill>
              <a:latin typeface="Arial Narrow" panose="020B0606020202030204" pitchFamily="34" charset="0"/>
              <a:ea typeface="Century Gothic" panose="020B0502020202020204" pitchFamily="2" charset="0"/>
              <a:cs typeface="Century Gothic" panose="020B0502020202020204" pitchFamily="2" charset="0"/>
            </a:endParaRPr>
          </a:p>
          <a:p>
            <a:pPr algn="ctr">
              <a:defRPr lang="en-US">
                <a:solidFill>
                  <a:srgbClr val="0099CC"/>
                </a:solidFill>
              </a:defRPr>
            </a:pPr>
            <a:endParaRPr lang="pt-PT" sz="1200" b="1" dirty="0" smtClean="0">
              <a:solidFill>
                <a:srgbClr val="416D12"/>
              </a:solidFill>
              <a:latin typeface="Arial Narrow" panose="020B0606020202030204" pitchFamily="34" charset="0"/>
              <a:ea typeface="Century Gothic" panose="020B0502020202020204" pitchFamily="2" charset="0"/>
              <a:cs typeface="Century Gothic" panose="020B0502020202020204" pitchFamily="2" charset="0"/>
              <a:sym typeface="+mn-ea"/>
            </a:endParaRPr>
          </a:p>
        </p:txBody>
      </p:sp>
      <p:sp>
        <p:nvSpPr>
          <p:cNvPr id="136" name="Rectangle: Rounded Corners 137"/>
          <p:cNvSpPr/>
          <p:nvPr/>
        </p:nvSpPr>
        <p:spPr>
          <a:xfrm>
            <a:off x="81280" y="3902075"/>
            <a:ext cx="1078865" cy="529590"/>
          </a:xfrm>
          <a:prstGeom prst="roundRect">
            <a:avLst>
              <a:gd name="adj" fmla="val 16667"/>
            </a:avLst>
          </a:prstGeom>
          <a:solidFill>
            <a:schemeClr val="bg1">
              <a:lumMod val="95000"/>
            </a:schemeClr>
          </a:solid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0099CC"/>
                </a:solidFill>
              </a:defRPr>
            </a:pPr>
            <a:r>
              <a:rPr lang="pt-PT" sz="1100" dirty="0" smtClean="0">
                <a:solidFill>
                  <a:srgbClr val="416D12"/>
                </a:solidFill>
                <a:latin typeface="Arial Narrow" panose="020B0606020202030204" pitchFamily="34" charset="0"/>
                <a:sym typeface="+mn-ea"/>
              </a:rPr>
              <a:t>Business Round</a:t>
            </a:r>
            <a:endParaRPr lang="pt-PT" sz="1100" dirty="0" smtClean="0">
              <a:solidFill>
                <a:srgbClr val="416D12"/>
              </a:solidFill>
              <a:latin typeface="Arial Narrow" panose="020B0606020202030204" pitchFamily="34" charset="0"/>
              <a:ea typeface="Century Gothic" panose="020B0502020202020204" pitchFamily="2" charset="0"/>
              <a:cs typeface="Century Gothic" panose="020B0502020202020204" pitchFamily="2" charset="0"/>
              <a:sym typeface="+mn-ea"/>
            </a:endParaRPr>
          </a:p>
        </p:txBody>
      </p:sp>
      <p:sp>
        <p:nvSpPr>
          <p:cNvPr id="137" name="Rectangle: Rounded Corners 137"/>
          <p:cNvSpPr/>
          <p:nvPr/>
        </p:nvSpPr>
        <p:spPr>
          <a:xfrm>
            <a:off x="83820" y="4502785"/>
            <a:ext cx="1078865" cy="529590"/>
          </a:xfrm>
          <a:prstGeom prst="roundRect">
            <a:avLst>
              <a:gd name="adj" fmla="val 16667"/>
            </a:avLst>
          </a:prstGeom>
          <a:solidFill>
            <a:schemeClr val="bg1">
              <a:lumMod val="95000"/>
            </a:schemeClr>
          </a:solid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0099CC"/>
                </a:solidFill>
              </a:defRPr>
            </a:pPr>
            <a:r>
              <a:rPr lang="pt-PT" sz="1200" b="1" dirty="0" err="1" smtClean="0">
                <a:solidFill>
                  <a:srgbClr val="416D12"/>
                </a:solidFill>
                <a:latin typeface="Arial Narrow" panose="020B0606020202030204" pitchFamily="34" charset="0"/>
                <a:ea typeface="Century Gothic" panose="020B0502020202020204" pitchFamily="2" charset="0"/>
                <a:cs typeface="Century Gothic" panose="020B0502020202020204" pitchFamily="2" charset="0"/>
                <a:sym typeface="+mn-ea"/>
              </a:rPr>
              <a:t>Déjeuner</a:t>
            </a:r>
          </a:p>
        </p:txBody>
      </p:sp>
      <p:sp>
        <p:nvSpPr>
          <p:cNvPr id="154" name="Rectangle: Rounded Corners 137"/>
          <p:cNvSpPr/>
          <p:nvPr/>
        </p:nvSpPr>
        <p:spPr>
          <a:xfrm>
            <a:off x="80010" y="5111115"/>
            <a:ext cx="1078865" cy="529590"/>
          </a:xfrm>
          <a:prstGeom prst="roundRect">
            <a:avLst>
              <a:gd name="adj" fmla="val 16667"/>
            </a:avLst>
          </a:prstGeom>
          <a:solidFill>
            <a:schemeClr val="bg1">
              <a:lumMod val="95000"/>
            </a:schemeClr>
          </a:solid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0099CC"/>
                </a:solidFill>
              </a:defRPr>
            </a:pPr>
            <a:r>
              <a:rPr lang="pt-PT" sz="1100" dirty="0" smtClean="0">
                <a:solidFill>
                  <a:srgbClr val="416D12"/>
                </a:solidFill>
                <a:latin typeface="Arial Narrow" panose="020B0606020202030204" pitchFamily="34" charset="0"/>
                <a:sym typeface="+mn-ea"/>
              </a:rPr>
              <a:t>Business Round</a:t>
            </a:r>
            <a:endParaRPr lang="pt-PT" sz="1100" dirty="0" smtClean="0">
              <a:solidFill>
                <a:srgbClr val="416D12"/>
              </a:solidFill>
              <a:latin typeface="Arial Narrow" panose="020B0606020202030204" pitchFamily="34" charset="0"/>
              <a:ea typeface="Century Gothic" panose="020B0502020202020204" pitchFamily="2" charset="0"/>
              <a:cs typeface="Century Gothic" panose="020B0502020202020204" pitchFamily="2" charset="0"/>
              <a:sym typeface="+mn-ea"/>
            </a:endParaRPr>
          </a:p>
        </p:txBody>
      </p:sp>
      <p:sp>
        <p:nvSpPr>
          <p:cNvPr id="155" name="Rectangle: Rounded Corners 137"/>
          <p:cNvSpPr/>
          <p:nvPr/>
        </p:nvSpPr>
        <p:spPr>
          <a:xfrm>
            <a:off x="83820" y="5701665"/>
            <a:ext cx="1078865" cy="529590"/>
          </a:xfrm>
          <a:prstGeom prst="roundRect">
            <a:avLst>
              <a:gd name="adj" fmla="val 16667"/>
            </a:avLst>
          </a:prstGeom>
          <a:solidFill>
            <a:schemeClr val="bg1">
              <a:lumMod val="95000"/>
            </a:schemeClr>
          </a:solid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0099CC"/>
                </a:solidFill>
              </a:defRPr>
            </a:pPr>
            <a:r>
              <a:rPr lang="pt-PT" sz="1200" b="1" dirty="0" smtClean="0">
                <a:solidFill>
                  <a:srgbClr val="416D12"/>
                </a:solidFill>
                <a:latin typeface="Arial Narrow" panose="020B0606020202030204" pitchFamily="34" charset="0"/>
                <a:ea typeface="Century Gothic" panose="020B0502020202020204" pitchFamily="2" charset="0"/>
                <a:cs typeface="Century Gothic" panose="020B0502020202020204" pitchFamily="2" charset="0"/>
                <a:sym typeface="+mn-ea"/>
              </a:rPr>
              <a:t>Pause-café</a:t>
            </a:r>
            <a:endParaRPr lang="pt-PT" sz="1200" b="1" dirty="0">
              <a:solidFill>
                <a:srgbClr val="416D12"/>
              </a:solidFill>
              <a:latin typeface="Arial Narrow" panose="020B0606020202030204" pitchFamily="34" charset="0"/>
              <a:ea typeface="Century Gothic" panose="020B0502020202020204" pitchFamily="2" charset="0"/>
              <a:cs typeface="Century Gothic" panose="020B0502020202020204" pitchFamily="2" charset="0"/>
            </a:endParaRPr>
          </a:p>
          <a:p>
            <a:pPr algn="ctr">
              <a:defRPr lang="en-US">
                <a:solidFill>
                  <a:srgbClr val="0099CC"/>
                </a:solidFill>
              </a:defRPr>
            </a:pPr>
            <a:endParaRPr lang="pt-PT" sz="1200" b="1" dirty="0" smtClean="0">
              <a:solidFill>
                <a:srgbClr val="416D12"/>
              </a:solidFill>
              <a:latin typeface="Arial Narrow" panose="020B0606020202030204" pitchFamily="34" charset="0"/>
              <a:ea typeface="Century Gothic" panose="020B0502020202020204" pitchFamily="2" charset="0"/>
              <a:cs typeface="Century Gothic" panose="020B0502020202020204" pitchFamily="2" charset="0"/>
              <a:sym typeface="+mn-ea"/>
            </a:endParaRPr>
          </a:p>
        </p:txBody>
      </p:sp>
      <p:sp>
        <p:nvSpPr>
          <p:cNvPr id="165" name="Rectangle: Rounded Corners 137"/>
          <p:cNvSpPr/>
          <p:nvPr/>
        </p:nvSpPr>
        <p:spPr>
          <a:xfrm>
            <a:off x="78740" y="6304915"/>
            <a:ext cx="1078865" cy="529590"/>
          </a:xfrm>
          <a:prstGeom prst="roundRect">
            <a:avLst>
              <a:gd name="adj" fmla="val 16667"/>
            </a:avLst>
          </a:prstGeom>
          <a:solidFill>
            <a:schemeClr val="bg1">
              <a:lumMod val="95000"/>
            </a:schemeClr>
          </a:solid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0099CC"/>
                </a:solidFill>
              </a:defRPr>
            </a:pPr>
            <a:r>
              <a:rPr lang="pt-PT" sz="1100" dirty="0" smtClean="0">
                <a:solidFill>
                  <a:srgbClr val="416D12"/>
                </a:solidFill>
                <a:latin typeface="Arial Narrow" panose="020B0606020202030204" pitchFamily="34" charset="0"/>
                <a:sym typeface="+mn-ea"/>
              </a:rPr>
              <a:t>Business Round</a:t>
            </a:r>
            <a:endParaRPr lang="pt-PT" sz="1100" dirty="0" smtClean="0">
              <a:solidFill>
                <a:srgbClr val="416D12"/>
              </a:solidFill>
              <a:latin typeface="Arial Narrow" panose="020B0606020202030204" pitchFamily="34" charset="0"/>
              <a:ea typeface="Century Gothic" panose="020B0502020202020204" pitchFamily="2" charset="0"/>
              <a:cs typeface="Century Gothic" panose="020B0502020202020204" pitchFamily="2" charset="0"/>
              <a:sym typeface="+mn-ea"/>
            </a:endParaRPr>
          </a:p>
        </p:txBody>
      </p:sp>
      <p:sp>
        <p:nvSpPr>
          <p:cNvPr id="177" name="TextBox 138"/>
          <p:cNvSpPr/>
          <p:nvPr/>
        </p:nvSpPr>
        <p:spPr>
          <a:xfrm>
            <a:off x="106045" y="4158615"/>
            <a:ext cx="1045210" cy="273050"/>
          </a:xfrm>
          <a:prstGeom prst="rect">
            <a:avLst/>
          </a:prstGeom>
          <a:noFill/>
          <a:ln>
            <a:noFill/>
          </a:ln>
          <a:effectLst/>
        </p:spPr>
        <p:txBody>
          <a:bodyPr vert="horz" wrap="square" lIns="91440" tIns="45720" rIns="91440" bIns="45720" numCol="1" spcCol="215900" anchor="t"/>
          <a:lstStyle/>
          <a:p>
            <a:pPr algn="ctr">
              <a:defRPr lang="en-US">
                <a:solidFill>
                  <a:srgbClr val="000000"/>
                </a:solidFill>
              </a:defRPr>
            </a:pPr>
            <a:r>
              <a:rPr lang="pt-PT" sz="1000" b="1">
                <a:solidFill>
                  <a:srgbClr val="00B4B2"/>
                </a:solidFill>
                <a:latin typeface="Arial" panose="020B0604020202020204" pitchFamily="34" charset="0"/>
                <a:ea typeface="Century Gothic" panose="020B0502020202020204" pitchFamily="2" charset="0"/>
                <a:cs typeface="Arial" panose="020B0604020202020204" pitchFamily="34" charset="0"/>
              </a:rPr>
              <a:t>11:00 – 13:00</a:t>
            </a:r>
          </a:p>
        </p:txBody>
      </p:sp>
      <p:sp>
        <p:nvSpPr>
          <p:cNvPr id="180" name="TextBox 138"/>
          <p:cNvSpPr/>
          <p:nvPr/>
        </p:nvSpPr>
        <p:spPr>
          <a:xfrm>
            <a:off x="109855" y="4770755"/>
            <a:ext cx="1045210" cy="273050"/>
          </a:xfrm>
          <a:prstGeom prst="rect">
            <a:avLst/>
          </a:prstGeom>
          <a:noFill/>
          <a:ln>
            <a:noFill/>
          </a:ln>
          <a:effectLst/>
        </p:spPr>
        <p:txBody>
          <a:bodyPr vert="horz" wrap="square" lIns="91440" tIns="45720" rIns="91440" bIns="45720" numCol="1" spcCol="215900" anchor="t"/>
          <a:lstStyle/>
          <a:p>
            <a:pPr algn="ctr">
              <a:defRPr lang="en-US">
                <a:solidFill>
                  <a:srgbClr val="000000"/>
                </a:solidFill>
              </a:defRPr>
            </a:pPr>
            <a:r>
              <a:rPr lang="pt-PT" sz="1000" b="1">
                <a:solidFill>
                  <a:srgbClr val="00B4B2"/>
                </a:solidFill>
                <a:latin typeface="Arial" panose="020B0604020202020204" pitchFamily="34" charset="0"/>
                <a:ea typeface="Century Gothic" panose="020B0502020202020204" pitchFamily="2" charset="0"/>
                <a:cs typeface="Arial" panose="020B0604020202020204" pitchFamily="34" charset="0"/>
              </a:rPr>
              <a:t>13:00 – 14:30</a:t>
            </a:r>
          </a:p>
        </p:txBody>
      </p:sp>
      <p:sp>
        <p:nvSpPr>
          <p:cNvPr id="181" name="TextBox 138"/>
          <p:cNvSpPr/>
          <p:nvPr/>
        </p:nvSpPr>
        <p:spPr>
          <a:xfrm>
            <a:off x="104775" y="5367655"/>
            <a:ext cx="1045210" cy="273050"/>
          </a:xfrm>
          <a:prstGeom prst="rect">
            <a:avLst/>
          </a:prstGeom>
          <a:noFill/>
          <a:ln>
            <a:noFill/>
          </a:ln>
          <a:effectLst/>
        </p:spPr>
        <p:txBody>
          <a:bodyPr vert="horz" wrap="square" lIns="91440" tIns="45720" rIns="91440" bIns="45720" numCol="1" spcCol="215900" anchor="t"/>
          <a:lstStyle/>
          <a:p>
            <a:pPr algn="ctr">
              <a:defRPr lang="en-US">
                <a:solidFill>
                  <a:srgbClr val="000000"/>
                </a:solidFill>
              </a:defRPr>
            </a:pPr>
            <a:r>
              <a:rPr lang="pt-PT" sz="1000" b="1">
                <a:solidFill>
                  <a:srgbClr val="00B4B2"/>
                </a:solidFill>
                <a:latin typeface="Arial" panose="020B0604020202020204" pitchFamily="34" charset="0"/>
                <a:ea typeface="Century Gothic" panose="020B0502020202020204" pitchFamily="2" charset="0"/>
                <a:cs typeface="Arial" panose="020B0604020202020204" pitchFamily="34" charset="0"/>
              </a:rPr>
              <a:t>14:30 – 15:30</a:t>
            </a:r>
          </a:p>
        </p:txBody>
      </p:sp>
      <p:sp>
        <p:nvSpPr>
          <p:cNvPr id="186" name="TextBox 138"/>
          <p:cNvSpPr/>
          <p:nvPr/>
        </p:nvSpPr>
        <p:spPr>
          <a:xfrm>
            <a:off x="108585" y="5935345"/>
            <a:ext cx="1045210" cy="273050"/>
          </a:xfrm>
          <a:prstGeom prst="rect">
            <a:avLst/>
          </a:prstGeom>
          <a:noFill/>
          <a:ln>
            <a:noFill/>
          </a:ln>
          <a:effectLst/>
        </p:spPr>
        <p:txBody>
          <a:bodyPr vert="horz" wrap="square" lIns="91440" tIns="45720" rIns="91440" bIns="45720" numCol="1" spcCol="215900" anchor="t"/>
          <a:lstStyle/>
          <a:p>
            <a:pPr algn="ctr">
              <a:defRPr lang="en-US">
                <a:solidFill>
                  <a:srgbClr val="000000"/>
                </a:solidFill>
              </a:defRPr>
            </a:pPr>
            <a:r>
              <a:rPr lang="pt-PT" sz="1000" b="1">
                <a:solidFill>
                  <a:srgbClr val="00B4B2"/>
                </a:solidFill>
                <a:latin typeface="Arial" panose="020B0604020202020204" pitchFamily="34" charset="0"/>
                <a:ea typeface="Century Gothic" panose="020B0502020202020204" pitchFamily="2" charset="0"/>
                <a:cs typeface="Arial" panose="020B0604020202020204" pitchFamily="34" charset="0"/>
              </a:rPr>
              <a:t>15:30 – 16:00</a:t>
            </a:r>
          </a:p>
        </p:txBody>
      </p:sp>
      <p:sp>
        <p:nvSpPr>
          <p:cNvPr id="191" name="TextBox 138"/>
          <p:cNvSpPr/>
          <p:nvPr/>
        </p:nvSpPr>
        <p:spPr>
          <a:xfrm>
            <a:off x="126365" y="6561455"/>
            <a:ext cx="1045210" cy="273050"/>
          </a:xfrm>
          <a:prstGeom prst="rect">
            <a:avLst/>
          </a:prstGeom>
          <a:noFill/>
          <a:ln>
            <a:noFill/>
          </a:ln>
          <a:effectLst/>
        </p:spPr>
        <p:txBody>
          <a:bodyPr vert="horz" wrap="square" lIns="91440" tIns="45720" rIns="91440" bIns="45720" numCol="1" spcCol="215900" anchor="t"/>
          <a:lstStyle/>
          <a:p>
            <a:pPr algn="ctr">
              <a:defRPr lang="en-US">
                <a:solidFill>
                  <a:srgbClr val="000000"/>
                </a:solidFill>
              </a:defRPr>
            </a:pPr>
            <a:r>
              <a:rPr lang="pt-PT" sz="1000" b="1">
                <a:solidFill>
                  <a:srgbClr val="00B4B2"/>
                </a:solidFill>
                <a:latin typeface="Arial" panose="020B0604020202020204" pitchFamily="34" charset="0"/>
                <a:ea typeface="Century Gothic" panose="020B0502020202020204" pitchFamily="2" charset="0"/>
                <a:cs typeface="Arial" panose="020B0604020202020204" pitchFamily="34" charset="0"/>
              </a:rPr>
              <a:t>16:00 – 18:00</a:t>
            </a:r>
          </a:p>
        </p:txBody>
      </p:sp>
      <p:sp>
        <p:nvSpPr>
          <p:cNvPr id="192" name="TextBox 138"/>
          <p:cNvSpPr/>
          <p:nvPr/>
        </p:nvSpPr>
        <p:spPr>
          <a:xfrm>
            <a:off x="117475" y="2967990"/>
            <a:ext cx="1045210" cy="273050"/>
          </a:xfrm>
          <a:prstGeom prst="rect">
            <a:avLst/>
          </a:prstGeom>
          <a:noFill/>
          <a:ln>
            <a:noFill/>
          </a:ln>
          <a:effectLst/>
        </p:spPr>
        <p:txBody>
          <a:bodyPr vert="horz" wrap="square" lIns="91440" tIns="45720" rIns="91440" bIns="45720" numCol="1" spcCol="215900" anchor="t"/>
          <a:lstStyle/>
          <a:p>
            <a:pPr algn="ctr">
              <a:defRPr lang="en-US">
                <a:solidFill>
                  <a:srgbClr val="000000"/>
                </a:solidFill>
              </a:defRPr>
            </a:pPr>
            <a:r>
              <a:rPr lang="pt-PT" sz="1000" b="1">
                <a:ln>
                  <a:noFill/>
                </a:ln>
                <a:solidFill>
                  <a:srgbClr val="00B4B2"/>
                </a:solidFill>
                <a:latin typeface="Arial" panose="020B0604020202020204" pitchFamily="34" charset="0"/>
                <a:ea typeface="Century Gothic" panose="020B0502020202020204" pitchFamily="2" charset="0"/>
                <a:cs typeface="Arial" panose="020B0604020202020204" pitchFamily="34" charset="0"/>
              </a:rPr>
              <a:t>08:30 – 10:30</a:t>
            </a:r>
          </a:p>
        </p:txBody>
      </p:sp>
      <p:sp>
        <p:nvSpPr>
          <p:cNvPr id="198" name="TextBox 138"/>
          <p:cNvSpPr/>
          <p:nvPr/>
        </p:nvSpPr>
        <p:spPr>
          <a:xfrm>
            <a:off x="99695" y="3557270"/>
            <a:ext cx="1045210" cy="273050"/>
          </a:xfrm>
          <a:prstGeom prst="rect">
            <a:avLst/>
          </a:prstGeom>
          <a:noFill/>
          <a:ln>
            <a:noFill/>
          </a:ln>
          <a:effectLst/>
        </p:spPr>
        <p:txBody>
          <a:bodyPr vert="horz" wrap="square" lIns="91440" tIns="45720" rIns="91440" bIns="45720" numCol="1" spcCol="215900" anchor="t"/>
          <a:lstStyle/>
          <a:p>
            <a:pPr algn="ctr">
              <a:defRPr lang="en-US">
                <a:solidFill>
                  <a:srgbClr val="000000"/>
                </a:solidFill>
              </a:defRPr>
            </a:pPr>
            <a:r>
              <a:rPr lang="pt-PT" sz="1000" b="1">
                <a:solidFill>
                  <a:srgbClr val="00B4B2"/>
                </a:solidFill>
                <a:latin typeface="Arial" panose="020B0604020202020204" pitchFamily="34" charset="0"/>
                <a:ea typeface="Century Gothic" panose="020B0502020202020204" pitchFamily="2" charset="0"/>
                <a:cs typeface="Arial" panose="020B0604020202020204" pitchFamily="34" charset="0"/>
              </a:rPr>
              <a:t>10:30 – 11:00</a:t>
            </a:r>
          </a:p>
        </p:txBody>
      </p:sp>
      <p:sp>
        <p:nvSpPr>
          <p:cNvPr id="199" name="Cortar Retângulo de Canto Simples 198"/>
          <p:cNvSpPr/>
          <p:nvPr/>
        </p:nvSpPr>
        <p:spPr>
          <a:xfrm>
            <a:off x="46355" y="757555"/>
            <a:ext cx="1676400" cy="188595"/>
          </a:xfrm>
          <a:prstGeom prst="snip1Rect">
            <a:avLst/>
          </a:prstGeom>
          <a:solidFill>
            <a:srgbClr val="FF0000"/>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altLang="en-US" sz="1400" b="1"/>
              <a:t>1</a:t>
            </a:r>
            <a:r>
              <a:rPr lang="pt-PT" altLang="en-US" sz="1400" b="1" baseline="30000"/>
              <a:t>er</a:t>
            </a:r>
            <a:r>
              <a:rPr lang="pt-PT" altLang="en-US" sz="1400" b="1"/>
              <a:t> JOUR - </a:t>
            </a:r>
            <a:r>
              <a:rPr lang="pt-PT" altLang="en-US" sz="1200" b="1">
                <a:solidFill>
                  <a:srgbClr val="FFFF00"/>
                </a:solidFill>
              </a:rPr>
              <a:t>9 JUIN</a:t>
            </a:r>
          </a:p>
        </p:txBody>
      </p:sp>
      <p:sp>
        <p:nvSpPr>
          <p:cNvPr id="200" name="Cortar Retângulo de Canto Simples 199"/>
          <p:cNvSpPr/>
          <p:nvPr/>
        </p:nvSpPr>
        <p:spPr>
          <a:xfrm>
            <a:off x="4666615" y="608965"/>
            <a:ext cx="2018030" cy="243840"/>
          </a:xfrm>
          <a:prstGeom prst="snip1Rect">
            <a:avLst/>
          </a:prstGeom>
          <a:solidFill>
            <a:srgbClr val="FF0000"/>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PT" altLang="en-US" sz="1400" b="1"/>
              <a:t>2</a:t>
            </a:r>
            <a:r>
              <a:rPr lang="pt-PT" altLang="en-US" sz="1400" b="1" baseline="30000"/>
              <a:t>ème</a:t>
            </a:r>
            <a:r>
              <a:rPr lang="pt-PT" altLang="en-US" sz="1400" b="1"/>
              <a:t> JOUR - </a:t>
            </a:r>
            <a:r>
              <a:rPr lang="pt-PT" altLang="en-US" sz="1200" b="1">
                <a:solidFill>
                  <a:srgbClr val="FFFF00"/>
                </a:solidFill>
                <a:sym typeface="+mn-ea"/>
              </a:rPr>
              <a:t>10 JUIN</a:t>
            </a:r>
            <a:endParaRPr lang="pt-PT" altLang="en-US" sz="1200" b="1"/>
          </a:p>
        </p:txBody>
      </p:sp>
      <p:grpSp>
        <p:nvGrpSpPr>
          <p:cNvPr id="202" name="Agrupar 201"/>
          <p:cNvGrpSpPr/>
          <p:nvPr/>
        </p:nvGrpSpPr>
        <p:grpSpPr>
          <a:xfrm>
            <a:off x="5172710" y="3856990"/>
            <a:ext cx="1153160" cy="1169670"/>
            <a:chOff x="3453" y="5909"/>
            <a:chExt cx="1816" cy="1842"/>
          </a:xfrm>
        </p:grpSpPr>
        <p:sp>
          <p:nvSpPr>
            <p:cNvPr id="203" name="Oval 85"/>
            <p:cNvSpPr/>
            <p:nvPr/>
          </p:nvSpPr>
          <p:spPr>
            <a:xfrm>
              <a:off x="3453" y="5909"/>
              <a:ext cx="1816" cy="1836"/>
            </a:xfrm>
            <a:prstGeom prst="ellipse">
              <a:avLst/>
            </a:prstGeom>
            <a:solidFill>
              <a:srgbClr val="008CBA"/>
            </a:solid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FFFFFF"/>
                  </a:solidFill>
                </a:defRPr>
              </a:pPr>
              <a:r>
                <a:rPr lang="pt-PT" sz="1400" b="1" dirty="0">
                  <a:latin typeface="Arial Narrow" panose="020B0606020202030204" pitchFamily="34" charset="0"/>
                  <a:ea typeface="Century Gothic" panose="020B0502020202020204" pitchFamily="2" charset="0"/>
                  <a:cs typeface="Century Gothic" panose="020B0502020202020204" pitchFamily="2" charset="0"/>
                </a:rPr>
                <a:t>2021</a:t>
              </a:r>
            </a:p>
            <a:p>
              <a:pPr algn="ctr">
                <a:defRPr lang="en-US">
                  <a:solidFill>
                    <a:srgbClr val="FFFFFF"/>
                  </a:solidFill>
                </a:defRPr>
              </a:pPr>
              <a:r>
                <a:rPr lang="pt-PT" sz="1400" dirty="0">
                  <a:latin typeface="Arial Narrow" panose="020B0606020202030204" pitchFamily="34" charset="0"/>
                  <a:ea typeface="Century Gothic" panose="020B0502020202020204" pitchFamily="2" charset="0"/>
                  <a:cs typeface="Century Gothic" panose="020B0502020202020204" pitchFamily="2" charset="0"/>
                </a:rPr>
                <a:t>10 Juin</a:t>
              </a:r>
              <a:endParaRPr lang="pt-PT" sz="1400" dirty="0">
                <a:latin typeface="Arial Narrow" panose="020B0606020202030204" pitchFamily="34" charset="0"/>
              </a:endParaRPr>
            </a:p>
            <a:p>
              <a:pPr algn="ctr" defTabSz="899795">
                <a:defRPr lang="en-US">
                  <a:solidFill>
                    <a:srgbClr val="FFFFFF"/>
                  </a:solidFill>
                </a:defRPr>
              </a:pPr>
              <a:r>
                <a:rPr lang="pt-PT" sz="1000" dirty="0" smtClean="0">
                  <a:latin typeface="Arial Narrow" panose="020B0606020202030204" pitchFamily="34" charset="0"/>
                  <a:ea typeface="Century Gothic" panose="020B0502020202020204" pitchFamily="2" charset="0"/>
                  <a:cs typeface="Century Gothic" panose="020B0502020202020204" pitchFamily="2" charset="0"/>
                  <a:sym typeface="+mn-ea"/>
                </a:rPr>
                <a:t>Opportunités de </a:t>
              </a:r>
              <a:r>
                <a:rPr lang="pt-PT" altLang="en-US" sz="1000" dirty="0" err="1">
                  <a:solidFill>
                    <a:schemeClr val="bg1"/>
                  </a:solidFill>
                  <a:latin typeface="Arial Narrow" panose="020B0606020202030204" pitchFamily="34" charset="0"/>
                  <a:sym typeface="+mn-ea"/>
                </a:rPr>
                <a:t>marchés</a:t>
              </a:r>
            </a:p>
            <a:p>
              <a:pPr algn="ctr" defTabSz="899795">
                <a:defRPr lang="en-US">
                  <a:solidFill>
                    <a:srgbClr val="FFFFFF"/>
                  </a:solidFill>
                </a:defRPr>
              </a:pPr>
              <a:endParaRPr lang="pt-PT" sz="1000" dirty="0">
                <a:latin typeface="Arial Narrow" panose="020B0606020202030204" pitchFamily="34" charset="0"/>
              </a:endParaRPr>
            </a:p>
          </p:txBody>
        </p:sp>
        <p:sp>
          <p:nvSpPr>
            <p:cNvPr id="204" name="TextBox 167"/>
            <p:cNvSpPr/>
            <p:nvPr/>
          </p:nvSpPr>
          <p:spPr>
            <a:xfrm>
              <a:off x="3671" y="7363"/>
              <a:ext cx="1361" cy="388"/>
            </a:xfrm>
            <a:prstGeom prst="rect">
              <a:avLst/>
            </a:prstGeom>
            <a:noFill/>
            <a:ln>
              <a:noFill/>
            </a:ln>
            <a:effectLst/>
          </p:spPr>
          <p:txBody>
            <a:bodyPr vert="horz" wrap="square" lIns="91440" tIns="45720" rIns="91440" bIns="45720" numCol="1" spcCol="215900" anchor="t"/>
            <a:lstStyle/>
            <a:p>
              <a:pPr algn="ctr">
                <a:defRPr lang="en-US"/>
              </a:pPr>
              <a:r>
                <a:rPr lang="pt-PT" sz="1000">
                  <a:solidFill>
                    <a:srgbClr val="FFFF00"/>
                  </a:solidFill>
                  <a:latin typeface="Arial Narrow" panose="020B0606020202030204" pitchFamily="34" charset="0"/>
                  <a:ea typeface="Century Gothic" panose="020B0502020202020204" pitchFamily="2" charset="0"/>
                  <a:cs typeface="Century Gothic" panose="020B0502020202020204" pitchFamily="2" charset="0"/>
                </a:rPr>
                <a:t>17:00 -18:30 </a:t>
              </a:r>
            </a:p>
          </p:txBody>
        </p:sp>
      </p:grpSp>
      <p:sp>
        <p:nvSpPr>
          <p:cNvPr id="217" name="Forma automática5"/>
          <p:cNvSpPr/>
          <p:nvPr/>
        </p:nvSpPr>
        <p:spPr>
          <a:xfrm>
            <a:off x="6557010" y="4601210"/>
            <a:ext cx="1007745" cy="539115"/>
          </a:xfrm>
          <a:prstGeom prst="roundRect">
            <a:avLst>
              <a:gd name="adj" fmla="val 16667"/>
            </a:avLst>
          </a:prstGeom>
          <a:gradFill flip="none" rotWithShape="1">
            <a:gsLst>
              <a:gs pos="0">
                <a:srgbClr val="98897E"/>
              </a:gs>
              <a:gs pos="50000">
                <a:srgbClr val="D6C1B4"/>
              </a:gs>
              <a:gs pos="100000">
                <a:srgbClr val="FEE6D3"/>
              </a:gs>
            </a:gsLst>
            <a:path path="circle"/>
            <a:tileRect/>
          </a:grad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0099CC"/>
                </a:solidFill>
              </a:defRPr>
            </a:pPr>
            <a:r>
              <a:rPr lang="pt-PT" sz="1200" b="1" dirty="0" smtClean="0">
                <a:solidFill>
                  <a:srgbClr val="008CBA"/>
                </a:solidFill>
                <a:latin typeface="Arial Narrow" panose="020B0606020202030204" pitchFamily="34" charset="0"/>
                <a:ea typeface="Century Gothic" panose="020B0502020202020204" pitchFamily="2" charset="0"/>
                <a:cs typeface="Century Gothic" panose="020B0502020202020204" pitchFamily="2" charset="0"/>
                <a:sym typeface="+mn-ea"/>
              </a:rPr>
              <a:t>Pause - café</a:t>
            </a:r>
            <a:endParaRPr lang="pt-PT" sz="1200" b="1" dirty="0" err="1" smtClean="0">
              <a:solidFill>
                <a:srgbClr val="008CBA"/>
              </a:solidFill>
              <a:latin typeface="Arial Narrow" panose="020B0606020202030204" pitchFamily="34" charset="0"/>
              <a:ea typeface="Century Gothic" panose="020B0502020202020204" pitchFamily="2" charset="0"/>
              <a:cs typeface="Century Gothic" panose="020B0502020202020204" pitchFamily="2" charset="0"/>
              <a:sym typeface="+mn-ea"/>
            </a:endParaRPr>
          </a:p>
        </p:txBody>
      </p:sp>
      <p:sp>
        <p:nvSpPr>
          <p:cNvPr id="218" name="TextBox 206"/>
          <p:cNvSpPr/>
          <p:nvPr/>
        </p:nvSpPr>
        <p:spPr>
          <a:xfrm>
            <a:off x="6533515" y="4846955"/>
            <a:ext cx="1045210" cy="273685"/>
          </a:xfrm>
          <a:prstGeom prst="rect">
            <a:avLst/>
          </a:prstGeom>
          <a:noFill/>
          <a:ln>
            <a:noFill/>
          </a:ln>
          <a:effectLst/>
        </p:spPr>
        <p:txBody>
          <a:bodyPr vert="horz" wrap="square" lIns="91440" tIns="45720" rIns="91440" bIns="45720" numCol="1" spcCol="215900" anchor="t"/>
          <a:lstStyle/>
          <a:p>
            <a:pPr algn="ctr">
              <a:defRPr lang="en-US">
                <a:solidFill>
                  <a:srgbClr val="000000"/>
                </a:solidFill>
              </a:defRPr>
            </a:pPr>
            <a:r>
              <a:rPr lang="pt-PT" sz="1000" b="1">
                <a:latin typeface="Arial" panose="020B0604020202020204" pitchFamily="34" charset="0"/>
                <a:ea typeface="Century Gothic" panose="020B0502020202020204" pitchFamily="2" charset="0"/>
                <a:cs typeface="Arial" panose="020B0604020202020204" pitchFamily="34" charset="0"/>
              </a:rPr>
              <a:t>16:30 – 17:00</a:t>
            </a:r>
          </a:p>
        </p:txBody>
      </p:sp>
      <p:sp>
        <p:nvSpPr>
          <p:cNvPr id="219" name="Cortar Retângulo de Canto Simples 218"/>
          <p:cNvSpPr/>
          <p:nvPr/>
        </p:nvSpPr>
        <p:spPr>
          <a:xfrm>
            <a:off x="9386570" y="92075"/>
            <a:ext cx="1998345" cy="248285"/>
          </a:xfrm>
          <a:prstGeom prst="snip1Rect">
            <a:avLst/>
          </a:prstGeom>
          <a:solidFill>
            <a:srgbClr val="FF0000"/>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altLang="en-US" sz="1400" b="1"/>
              <a:t>3</a:t>
            </a:r>
            <a:r>
              <a:rPr lang="pt-PT" altLang="en-US" sz="1400" b="1" baseline="30000"/>
              <a:t>ème</a:t>
            </a:r>
            <a:r>
              <a:rPr lang="pt-PT" altLang="en-US" sz="1400" b="1"/>
              <a:t> JOUR - </a:t>
            </a:r>
            <a:r>
              <a:rPr lang="pt-PT" altLang="en-US" sz="1200" b="1">
                <a:solidFill>
                  <a:srgbClr val="FFFF00"/>
                </a:solidFill>
              </a:rPr>
              <a:t>11 JUIN</a:t>
            </a:r>
          </a:p>
        </p:txBody>
      </p:sp>
      <p:grpSp>
        <p:nvGrpSpPr>
          <p:cNvPr id="220" name="Agrupar 219"/>
          <p:cNvGrpSpPr/>
          <p:nvPr/>
        </p:nvGrpSpPr>
        <p:grpSpPr>
          <a:xfrm>
            <a:off x="7581900" y="1647825"/>
            <a:ext cx="451485" cy="105410"/>
            <a:chOff x="11977" y="2442"/>
            <a:chExt cx="1031" cy="166"/>
          </a:xfrm>
        </p:grpSpPr>
        <p:sp>
          <p:nvSpPr>
            <p:cNvPr id="221" name="Oval 220"/>
            <p:cNvSpPr/>
            <p:nvPr/>
          </p:nvSpPr>
          <p:spPr>
            <a:xfrm>
              <a:off x="12824" y="2442"/>
              <a:ext cx="184" cy="166"/>
            </a:xfrm>
            <a:prstGeom prst="ellipse">
              <a:avLst/>
            </a:prstGeom>
            <a:solidFill>
              <a:srgbClr val="008CBA"/>
            </a:solidFill>
            <a:ln>
              <a:solidFill>
                <a:srgbClr val="008C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sp>
          <p:nvSpPr>
            <p:cNvPr id="222" name="Linha9"/>
            <p:cNvSpPr/>
            <p:nvPr/>
          </p:nvSpPr>
          <p:spPr>
            <a:xfrm rot="5400000">
              <a:off x="12437" y="2060"/>
              <a:ext cx="15" cy="934"/>
            </a:xfrm>
            <a:prstGeom prst="line">
              <a:avLst/>
            </a:prstGeom>
            <a:noFill/>
            <a:ln w="9525" cap="flat" cmpd="sng" algn="ctr">
              <a:solidFill>
                <a:srgbClr val="008CBA"/>
              </a:solidFill>
              <a:prstDash val="solid"/>
              <a:headEnd type="none"/>
              <a:tailEnd type="triangle" w="med" len="med"/>
            </a:ln>
            <a:effectLst/>
          </p:spPr>
        </p:sp>
      </p:grpSp>
      <p:grpSp>
        <p:nvGrpSpPr>
          <p:cNvPr id="223" name="Agrupar 222"/>
          <p:cNvGrpSpPr/>
          <p:nvPr/>
        </p:nvGrpSpPr>
        <p:grpSpPr>
          <a:xfrm>
            <a:off x="7590155" y="3199765"/>
            <a:ext cx="451485" cy="105410"/>
            <a:chOff x="11977" y="2442"/>
            <a:chExt cx="1031" cy="166"/>
          </a:xfrm>
        </p:grpSpPr>
        <p:sp>
          <p:nvSpPr>
            <p:cNvPr id="224" name="Oval 223"/>
            <p:cNvSpPr/>
            <p:nvPr/>
          </p:nvSpPr>
          <p:spPr>
            <a:xfrm>
              <a:off x="12824" y="2442"/>
              <a:ext cx="184" cy="166"/>
            </a:xfrm>
            <a:prstGeom prst="ellipse">
              <a:avLst/>
            </a:prstGeom>
            <a:solidFill>
              <a:srgbClr val="008CBA"/>
            </a:solidFill>
            <a:ln>
              <a:solidFill>
                <a:srgbClr val="008C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sp>
          <p:nvSpPr>
            <p:cNvPr id="225" name="Linha9"/>
            <p:cNvSpPr/>
            <p:nvPr/>
          </p:nvSpPr>
          <p:spPr>
            <a:xfrm rot="5400000">
              <a:off x="12437" y="2060"/>
              <a:ext cx="15" cy="934"/>
            </a:xfrm>
            <a:prstGeom prst="line">
              <a:avLst/>
            </a:prstGeom>
            <a:noFill/>
            <a:ln w="9525" cap="flat" cmpd="sng" algn="ctr">
              <a:solidFill>
                <a:srgbClr val="008CBA"/>
              </a:solidFill>
              <a:prstDash val="solid"/>
              <a:headEnd type="none"/>
              <a:tailEnd type="triangle" w="med" len="med"/>
            </a:ln>
            <a:effectLst/>
          </p:spPr>
        </p:sp>
      </p:grpSp>
      <p:grpSp>
        <p:nvGrpSpPr>
          <p:cNvPr id="226" name="Agrupar 225"/>
          <p:cNvGrpSpPr/>
          <p:nvPr/>
        </p:nvGrpSpPr>
        <p:grpSpPr>
          <a:xfrm>
            <a:off x="7576820" y="4848860"/>
            <a:ext cx="451485" cy="105410"/>
            <a:chOff x="11977" y="2442"/>
            <a:chExt cx="1031" cy="166"/>
          </a:xfrm>
        </p:grpSpPr>
        <p:sp>
          <p:nvSpPr>
            <p:cNvPr id="227" name="Oval 226"/>
            <p:cNvSpPr/>
            <p:nvPr/>
          </p:nvSpPr>
          <p:spPr>
            <a:xfrm>
              <a:off x="12824" y="2442"/>
              <a:ext cx="184" cy="166"/>
            </a:xfrm>
            <a:prstGeom prst="ellipse">
              <a:avLst/>
            </a:prstGeom>
            <a:solidFill>
              <a:srgbClr val="008CBA"/>
            </a:solidFill>
            <a:ln>
              <a:solidFill>
                <a:srgbClr val="008C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sp>
          <p:nvSpPr>
            <p:cNvPr id="228" name="Linha9"/>
            <p:cNvSpPr/>
            <p:nvPr/>
          </p:nvSpPr>
          <p:spPr>
            <a:xfrm rot="5400000">
              <a:off x="12437" y="2060"/>
              <a:ext cx="15" cy="934"/>
            </a:xfrm>
            <a:prstGeom prst="line">
              <a:avLst/>
            </a:prstGeom>
            <a:noFill/>
            <a:ln w="9525" cap="flat" cmpd="sng" algn="ctr">
              <a:solidFill>
                <a:srgbClr val="008CBA"/>
              </a:solidFill>
              <a:prstDash val="solid"/>
              <a:headEnd type="none"/>
              <a:tailEnd type="triangle" w="med" len="med"/>
            </a:ln>
            <a:effectLst/>
          </p:spPr>
        </p:sp>
      </p:grpSp>
      <p:sp>
        <p:nvSpPr>
          <p:cNvPr id="27" name="Slide Number Placeholder 6"/>
          <p:cNvSpPr txBox="1"/>
          <p:nvPr/>
        </p:nvSpPr>
        <p:spPr bwMode="auto">
          <a:xfrm>
            <a:off x="6602126" y="6612569"/>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1200" dirty="0" smtClean="0">
                <a:solidFill>
                  <a:schemeClr val="tx1"/>
                </a:solidFill>
              </a:rPr>
              <a:t>Pag </a:t>
            </a:r>
            <a:fld id="{6C07E9C5-6E20-4A25-9F31-81ECFC5683B7}" type="slidenum">
              <a:rPr lang="fr-FR" altLang="pt-PT" sz="1200" b="1" i="1" u="sng" dirty="0" smtClean="0">
                <a:solidFill>
                  <a:schemeClr val="tx1"/>
                </a:solidFill>
              </a:rPr>
              <a:t>12</a:t>
            </a:fld>
            <a:endParaRPr lang="fr-FR" altLang="pt-PT" sz="1200" b="1" i="1" u="sng" dirty="0" smtClean="0">
              <a:solidFill>
                <a:schemeClr val="tx1"/>
              </a:solidFill>
            </a:endParaRPr>
          </a:p>
        </p:txBody>
      </p:sp>
      <p:sp>
        <p:nvSpPr>
          <p:cNvPr id="8" name="CaixaDeTexto 13"/>
          <p:cNvSpPr txBox="1"/>
          <p:nvPr/>
        </p:nvSpPr>
        <p:spPr>
          <a:xfrm>
            <a:off x="1110615" y="6564630"/>
            <a:ext cx="3350260" cy="275590"/>
          </a:xfrm>
          <a:prstGeom prst="rect">
            <a:avLst/>
          </a:prstGeom>
          <a:noFill/>
        </p:spPr>
        <p:txBody>
          <a:bodyPr wrap="square" rtlCol="0">
            <a:spAutoFit/>
          </a:bodyPr>
          <a:lstStyle/>
          <a:p>
            <a:pPr>
              <a:lnSpc>
                <a:spcPct val="75000"/>
              </a:lnSpc>
              <a:spcBef>
                <a:spcPts val="0"/>
              </a:spcBef>
              <a:spcAft>
                <a:spcPts val="0"/>
              </a:spcAft>
            </a:pPr>
            <a:r>
              <a:rPr lang="pt-PT" sz="800" i="1" dirty="0" smtClean="0">
                <a:solidFill>
                  <a:schemeClr val="tx1"/>
                </a:solidFill>
              </a:rPr>
              <a:t>Remarque: </a:t>
            </a:r>
          </a:p>
          <a:p>
            <a:pPr>
              <a:lnSpc>
                <a:spcPct val="75000"/>
              </a:lnSpc>
              <a:spcBef>
                <a:spcPts val="0"/>
              </a:spcBef>
              <a:spcAft>
                <a:spcPts val="0"/>
              </a:spcAft>
            </a:pPr>
            <a:r>
              <a:rPr lang="fr-FR" sz="800" dirty="0"/>
              <a:t>Certains des noms </a:t>
            </a:r>
            <a:r>
              <a:rPr lang="fr-FR" sz="800" dirty="0" smtClean="0"/>
              <a:t>mentionnés </a:t>
            </a:r>
            <a:r>
              <a:rPr lang="fr-FR" sz="800" dirty="0"/>
              <a:t>sont </a:t>
            </a:r>
            <a:r>
              <a:rPr lang="fr-FR" sz="800" dirty="0" smtClean="0"/>
              <a:t>encore </a:t>
            </a:r>
            <a:r>
              <a:rPr lang="fr-FR" sz="800" dirty="0"/>
              <a:t>en cours de confirmation.</a:t>
            </a:r>
            <a:endParaRPr lang="pt-PT" sz="800" dirty="0"/>
          </a:p>
        </p:txBody>
      </p:sp>
      <p:sp>
        <p:nvSpPr>
          <p:cNvPr id="9" name="Triângulo Isósceles 8"/>
          <p:cNvSpPr/>
          <p:nvPr/>
        </p:nvSpPr>
        <p:spPr>
          <a:xfrm rot="5400000">
            <a:off x="8321040" y="861695"/>
            <a:ext cx="297815" cy="193040"/>
          </a:xfrm>
          <a:prstGeom prst="triangle">
            <a:avLst/>
          </a:prstGeom>
          <a:solidFill>
            <a:schemeClr val="accent2">
              <a:lumMod val="40000"/>
              <a:lumOff val="60000"/>
            </a:schemeClr>
          </a:solidFill>
          <a:ln>
            <a:solidFill>
              <a:schemeClr val="accent2">
                <a:lumMod val="40000"/>
                <a:lumOff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sp>
        <p:nvSpPr>
          <p:cNvPr id="37" name="Triângulo Isósceles 36"/>
          <p:cNvSpPr/>
          <p:nvPr/>
        </p:nvSpPr>
        <p:spPr>
          <a:xfrm rot="5400000">
            <a:off x="8318500" y="2327275"/>
            <a:ext cx="297815" cy="193040"/>
          </a:xfrm>
          <a:prstGeom prst="triangle">
            <a:avLst/>
          </a:prstGeom>
          <a:solidFill>
            <a:schemeClr val="accent2">
              <a:lumMod val="40000"/>
              <a:lumOff val="60000"/>
            </a:schemeClr>
          </a:solidFill>
          <a:ln>
            <a:solidFill>
              <a:schemeClr val="accent2">
                <a:lumMod val="40000"/>
                <a:lumOff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sp>
        <p:nvSpPr>
          <p:cNvPr id="43" name="Triângulo Isósceles 42"/>
          <p:cNvSpPr/>
          <p:nvPr/>
        </p:nvSpPr>
        <p:spPr>
          <a:xfrm rot="5400000">
            <a:off x="8315960" y="4041140"/>
            <a:ext cx="297815" cy="193040"/>
          </a:xfrm>
          <a:prstGeom prst="triangle">
            <a:avLst/>
          </a:prstGeom>
          <a:solidFill>
            <a:schemeClr val="accent2">
              <a:lumMod val="40000"/>
              <a:lumOff val="60000"/>
            </a:schemeClr>
          </a:solidFill>
          <a:ln>
            <a:solidFill>
              <a:schemeClr val="accent2">
                <a:lumMod val="40000"/>
                <a:lumOff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sp>
        <p:nvSpPr>
          <p:cNvPr id="10" name="Triângulo Isósceles 9"/>
          <p:cNvSpPr/>
          <p:nvPr/>
        </p:nvSpPr>
        <p:spPr>
          <a:xfrm rot="5400000">
            <a:off x="8324215" y="5571490"/>
            <a:ext cx="297815" cy="193040"/>
          </a:xfrm>
          <a:prstGeom prst="triangle">
            <a:avLst/>
          </a:prstGeom>
          <a:solidFill>
            <a:schemeClr val="accent2">
              <a:lumMod val="40000"/>
              <a:lumOff val="60000"/>
            </a:schemeClr>
          </a:solidFill>
          <a:ln>
            <a:solidFill>
              <a:schemeClr val="accent2">
                <a:lumMod val="40000"/>
                <a:lumOff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riângulo Retângulo 18"/>
          <p:cNvSpPr/>
          <p:nvPr/>
        </p:nvSpPr>
        <p:spPr>
          <a:xfrm flipH="1">
            <a:off x="0" y="227965"/>
            <a:ext cx="12228830" cy="661860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altLang="en-US"/>
              <a:t> </a:t>
            </a:r>
          </a:p>
        </p:txBody>
      </p:sp>
      <p:pic>
        <p:nvPicPr>
          <p:cNvPr id="113" name="Imagem 112" descr="LOGO-Paises ecowas"/>
          <p:cNvPicPr>
            <a:picLocks noChangeAspect="1"/>
          </p:cNvPicPr>
          <p:nvPr/>
        </p:nvPicPr>
        <p:blipFill>
          <a:blip r:embed="rId2"/>
          <a:stretch>
            <a:fillRect/>
          </a:stretch>
        </p:blipFill>
        <p:spPr>
          <a:xfrm>
            <a:off x="3371215" y="2859405"/>
            <a:ext cx="3897630" cy="3858260"/>
          </a:xfrm>
          <a:prstGeom prst="rect">
            <a:avLst/>
          </a:prstGeom>
        </p:spPr>
      </p:pic>
      <p:cxnSp>
        <p:nvCxnSpPr>
          <p:cNvPr id="21" name="Straight Connector 149"/>
          <p:cNvCxnSpPr/>
          <p:nvPr/>
        </p:nvCxnSpPr>
        <p:spPr>
          <a:xfrm>
            <a:off x="6317875" y="2288447"/>
            <a:ext cx="0" cy="299445"/>
          </a:xfrm>
          <a:prstGeom prst="line">
            <a:avLst/>
          </a:prstGeom>
          <a:ln w="19050">
            <a:solidFill>
              <a:srgbClr val="00B4B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 name="Straight Connector 192"/>
          <p:cNvCxnSpPr/>
          <p:nvPr/>
        </p:nvCxnSpPr>
        <p:spPr>
          <a:xfrm>
            <a:off x="9458245" y="5100699"/>
            <a:ext cx="0" cy="299446"/>
          </a:xfrm>
          <a:prstGeom prst="line">
            <a:avLst/>
          </a:prstGeom>
          <a:ln w="19050">
            <a:solidFill>
              <a:srgbClr val="FFC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Straight Connector 148"/>
          <p:cNvCxnSpPr/>
          <p:nvPr/>
        </p:nvCxnSpPr>
        <p:spPr>
          <a:xfrm>
            <a:off x="1044191" y="3143651"/>
            <a:ext cx="2899882" cy="0"/>
          </a:xfrm>
          <a:prstGeom prst="line">
            <a:avLst/>
          </a:prstGeom>
          <a:ln w="19050">
            <a:solidFill>
              <a:srgbClr val="00B4B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4" name="Oval 23"/>
          <p:cNvSpPr/>
          <p:nvPr/>
        </p:nvSpPr>
        <p:spPr>
          <a:xfrm>
            <a:off x="274316" y="2553223"/>
            <a:ext cx="1153227" cy="1166021"/>
          </a:xfrm>
          <a:prstGeom prst="ellipse">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pt-PT" sz="2000" b="1" dirty="0" smtClean="0">
                <a:solidFill>
                  <a:srgbClr val="FFFF00"/>
                </a:solidFill>
                <a:latin typeface="Arial Narrow" panose="020B0606020202030204" pitchFamily="34" charset="0"/>
              </a:rPr>
              <a:t>2020</a:t>
            </a:r>
            <a:endParaRPr lang="pt-PT" sz="2000" b="1" dirty="0">
              <a:solidFill>
                <a:srgbClr val="FFFF00"/>
              </a:solidFill>
              <a:latin typeface="Arial Narrow" panose="020B0606020202030204" pitchFamily="34" charset="0"/>
            </a:endParaRPr>
          </a:p>
          <a:p>
            <a:pPr algn="ctr"/>
            <a:r>
              <a:rPr lang="pt-PT" sz="1400" b="1" dirty="0" smtClean="0">
                <a:solidFill>
                  <a:schemeClr val="bg1"/>
                </a:solidFill>
                <a:latin typeface="Arial Narrow" panose="020B0606020202030204" pitchFamily="34" charset="0"/>
              </a:rPr>
              <a:t>01</a:t>
            </a:r>
          </a:p>
          <a:p>
            <a:pPr algn="ctr"/>
            <a:r>
              <a:rPr lang="pt-PT" sz="1400" b="1" dirty="0" smtClean="0">
                <a:solidFill>
                  <a:schemeClr val="bg1"/>
                </a:solidFill>
                <a:latin typeface="Arial Narrow" panose="020B0606020202030204" pitchFamily="34" charset="0"/>
              </a:rPr>
              <a:t>d'Août</a:t>
            </a:r>
          </a:p>
        </p:txBody>
      </p:sp>
      <p:sp>
        <p:nvSpPr>
          <p:cNvPr id="26" name="Rectangle: Rounded Corners 103"/>
          <p:cNvSpPr/>
          <p:nvPr/>
        </p:nvSpPr>
        <p:spPr>
          <a:xfrm>
            <a:off x="131712" y="5361245"/>
            <a:ext cx="2056531" cy="1151564"/>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00000"/>
              </a:lnSpc>
            </a:pPr>
            <a:r>
              <a:rPr lang="pt-PT" sz="1200" dirty="0">
                <a:solidFill>
                  <a:schemeClr val="tx1"/>
                </a:solidFill>
                <a:latin typeface="Arial Narrow" panose="020B0606020202030204" pitchFamily="34" charset="0"/>
                <a:cs typeface="Arial Narrow" panose="020B0606020202030204" pitchFamily="34" charset="0"/>
                <a:sym typeface="+mn-ea"/>
              </a:rPr>
              <a:t>Ouverture des inscriptions pour manifestations d'intérêt et participation au Forum.</a:t>
            </a:r>
          </a:p>
        </p:txBody>
      </p:sp>
      <p:sp>
        <p:nvSpPr>
          <p:cNvPr id="27" name="Rectangle: Rounded Corners 111"/>
          <p:cNvSpPr/>
          <p:nvPr/>
        </p:nvSpPr>
        <p:spPr>
          <a:xfrm>
            <a:off x="5242751" y="1082688"/>
            <a:ext cx="2173915" cy="1084466"/>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00000"/>
              </a:lnSpc>
            </a:pPr>
            <a:r>
              <a:rPr lang="pt-PT" sz="1200" dirty="0">
                <a:solidFill>
                  <a:schemeClr val="tx1"/>
                </a:solidFill>
                <a:latin typeface="Arial Narrow" panose="020B0606020202030204" pitchFamily="34" charset="0"/>
                <a:cs typeface="Arial Narrow" panose="020B0606020202030204" pitchFamily="34" charset="0"/>
                <a:sym typeface="+mn-ea"/>
              </a:rPr>
              <a:t>Date limite d'inscription pour participer au Business Round d'affaires.</a:t>
            </a:r>
          </a:p>
        </p:txBody>
      </p:sp>
      <p:sp>
        <p:nvSpPr>
          <p:cNvPr id="28" name="Isosceles Triangle 145"/>
          <p:cNvSpPr/>
          <p:nvPr/>
        </p:nvSpPr>
        <p:spPr>
          <a:xfrm flipV="1">
            <a:off x="6223262" y="2189334"/>
            <a:ext cx="186224" cy="221052"/>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cxnSp>
        <p:nvCxnSpPr>
          <p:cNvPr id="29" name="Straight Connector 150"/>
          <p:cNvCxnSpPr/>
          <p:nvPr/>
        </p:nvCxnSpPr>
        <p:spPr>
          <a:xfrm>
            <a:off x="3790533" y="3140722"/>
            <a:ext cx="3859743" cy="0"/>
          </a:xfrm>
          <a:prstGeom prst="line">
            <a:avLst/>
          </a:prstGeom>
          <a:ln w="19050">
            <a:solidFill>
              <a:srgbClr val="00B4B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 name="Straight Connector 158"/>
          <p:cNvCxnSpPr/>
          <p:nvPr/>
        </p:nvCxnSpPr>
        <p:spPr>
          <a:xfrm>
            <a:off x="845047" y="3723227"/>
            <a:ext cx="0" cy="1250862"/>
          </a:xfrm>
          <a:prstGeom prst="line">
            <a:avLst/>
          </a:prstGeom>
          <a:ln w="19050">
            <a:solidFill>
              <a:srgbClr val="3EA4BA"/>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1" name="Straight Connector 159"/>
          <p:cNvCxnSpPr/>
          <p:nvPr/>
        </p:nvCxnSpPr>
        <p:spPr>
          <a:xfrm>
            <a:off x="831952" y="4982506"/>
            <a:ext cx="339605" cy="0"/>
          </a:xfrm>
          <a:prstGeom prst="line">
            <a:avLst/>
          </a:prstGeom>
          <a:ln w="19050">
            <a:solidFill>
              <a:srgbClr val="3EA4BA"/>
            </a:solidFill>
          </a:ln>
        </p:spPr>
        <p:style>
          <a:lnRef idx="1">
            <a:schemeClr val="accent1"/>
          </a:lnRef>
          <a:fillRef idx="0">
            <a:schemeClr val="accent1"/>
          </a:fillRef>
          <a:effectRef idx="0">
            <a:schemeClr val="accent1"/>
          </a:effectRef>
          <a:fontRef idx="minor">
            <a:schemeClr val="tx1"/>
          </a:fontRef>
        </p:style>
      </p:cxnSp>
      <p:cxnSp>
        <p:nvCxnSpPr>
          <p:cNvPr id="32" name="Straight Connector 160"/>
          <p:cNvCxnSpPr/>
          <p:nvPr/>
        </p:nvCxnSpPr>
        <p:spPr>
          <a:xfrm>
            <a:off x="1175986" y="4978357"/>
            <a:ext cx="0" cy="185932"/>
          </a:xfrm>
          <a:prstGeom prst="line">
            <a:avLst/>
          </a:prstGeom>
          <a:ln w="19050">
            <a:solidFill>
              <a:srgbClr val="3EA4BA"/>
            </a:solidFill>
          </a:ln>
        </p:spPr>
        <p:style>
          <a:lnRef idx="1">
            <a:schemeClr val="accent1"/>
          </a:lnRef>
          <a:fillRef idx="0">
            <a:schemeClr val="accent1"/>
          </a:fillRef>
          <a:effectRef idx="0">
            <a:schemeClr val="accent1"/>
          </a:effectRef>
          <a:fontRef idx="minor">
            <a:schemeClr val="tx1"/>
          </a:fontRef>
        </p:style>
      </p:cxnSp>
      <p:sp>
        <p:nvSpPr>
          <p:cNvPr id="33" name="Isosceles Triangle 161"/>
          <p:cNvSpPr/>
          <p:nvPr/>
        </p:nvSpPr>
        <p:spPr>
          <a:xfrm>
            <a:off x="1080898" y="5118846"/>
            <a:ext cx="186224" cy="221052"/>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34" name="Oval 33"/>
          <p:cNvSpPr/>
          <p:nvPr/>
        </p:nvSpPr>
        <p:spPr>
          <a:xfrm>
            <a:off x="5704296" y="2557239"/>
            <a:ext cx="1153227" cy="1166021"/>
          </a:xfrm>
          <a:prstGeom prst="ellipse">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pt-PT" sz="2000" b="1" dirty="0">
                <a:solidFill>
                  <a:srgbClr val="FFFF00"/>
                </a:solidFill>
                <a:latin typeface="Arial Narrow" panose="020B0606020202030204" pitchFamily="34" charset="0"/>
              </a:rPr>
              <a:t>2021</a:t>
            </a:r>
          </a:p>
          <a:p>
            <a:pPr algn="ctr"/>
            <a:r>
              <a:rPr lang="pt-PT" sz="1400" b="1" dirty="0" smtClean="0">
                <a:solidFill>
                  <a:schemeClr val="bg1"/>
                </a:solidFill>
                <a:latin typeface="Arial Narrow" panose="020B0606020202030204" pitchFamily="34" charset="0"/>
              </a:rPr>
              <a:t>30</a:t>
            </a:r>
          </a:p>
          <a:p>
            <a:pPr algn="ctr"/>
            <a:r>
              <a:rPr lang="pt-PT" sz="1400" b="1" dirty="0" smtClean="0">
                <a:solidFill>
                  <a:schemeClr val="bg1"/>
                </a:solidFill>
                <a:latin typeface="Arial Narrow" panose="020B0606020202030204" pitchFamily="34" charset="0"/>
              </a:rPr>
              <a:t>Avril</a:t>
            </a:r>
          </a:p>
        </p:txBody>
      </p:sp>
      <p:cxnSp>
        <p:nvCxnSpPr>
          <p:cNvPr id="35" name="Straight Connector 192"/>
          <p:cNvCxnSpPr/>
          <p:nvPr/>
        </p:nvCxnSpPr>
        <p:spPr>
          <a:xfrm>
            <a:off x="7652428" y="5100728"/>
            <a:ext cx="0" cy="854356"/>
          </a:xfrm>
          <a:prstGeom prst="line">
            <a:avLst/>
          </a:prstGeom>
          <a:ln w="19050">
            <a:solidFill>
              <a:srgbClr val="92D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36" name="Isosceles Triangle 193"/>
          <p:cNvSpPr/>
          <p:nvPr/>
        </p:nvSpPr>
        <p:spPr>
          <a:xfrm>
            <a:off x="7556031" y="5885812"/>
            <a:ext cx="186224" cy="221052"/>
          </a:xfrm>
          <a:prstGeom prst="triangl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37" name="Rectangle: Rounded Corners 198"/>
          <p:cNvSpPr/>
          <p:nvPr/>
        </p:nvSpPr>
        <p:spPr>
          <a:xfrm>
            <a:off x="6663399" y="6123445"/>
            <a:ext cx="1982128" cy="621537"/>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0">
              <a:defRPr lang="en-US">
                <a:solidFill>
                  <a:srgbClr val="FFFFFF"/>
                </a:solidFill>
              </a:defRPr>
            </a:pPr>
            <a:r>
              <a:rPr lang="en-GB" sz="1400" b="1" dirty="0">
                <a:latin typeface="Arial Narrow" panose="020B0606020202030204" pitchFamily="34" charset="0"/>
                <a:ea typeface="Calibri" panose="020F0502020204030204" charset="0"/>
                <a:cs typeface="Times New Roman" panose="02020603050405020304" pitchFamily="18" charset="0"/>
                <a:sym typeface="+mn-ea"/>
              </a:rPr>
              <a:t>BUSINESS ROUND</a:t>
            </a:r>
            <a:endParaRPr lang="pt-PT" sz="1400" dirty="0">
              <a:solidFill>
                <a:schemeClr val="accent6">
                  <a:lumMod val="50000"/>
                </a:schemeClr>
              </a:solidFill>
              <a:latin typeface="Arial Narrow" panose="020B0606020202030204" pitchFamily="34" charset="0"/>
            </a:endParaRPr>
          </a:p>
        </p:txBody>
      </p:sp>
      <p:cxnSp>
        <p:nvCxnSpPr>
          <p:cNvPr id="38" name="Straight Connector 211"/>
          <p:cNvCxnSpPr/>
          <p:nvPr/>
        </p:nvCxnSpPr>
        <p:spPr>
          <a:xfrm flipV="1">
            <a:off x="7633335" y="3585210"/>
            <a:ext cx="3630295" cy="10795"/>
          </a:xfrm>
          <a:prstGeom prst="line">
            <a:avLst/>
          </a:prstGeom>
          <a:ln w="19050">
            <a:solidFill>
              <a:srgbClr val="00B4B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9" name="Oval 38"/>
          <p:cNvSpPr/>
          <p:nvPr/>
        </p:nvSpPr>
        <p:spPr>
          <a:xfrm>
            <a:off x="7038513" y="3927456"/>
            <a:ext cx="1200053" cy="1154476"/>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pt-PT" sz="2000" b="1" dirty="0">
                <a:solidFill>
                  <a:schemeClr val="tx1"/>
                </a:solidFill>
                <a:latin typeface="Arial Narrow" panose="020B0606020202030204" pitchFamily="34" charset="0"/>
              </a:rPr>
              <a:t>2021</a:t>
            </a:r>
          </a:p>
          <a:p>
            <a:pPr algn="ctr"/>
            <a:r>
              <a:rPr lang="pt-PT" sz="1400" dirty="0" smtClean="0">
                <a:solidFill>
                  <a:schemeClr val="tx1"/>
                </a:solidFill>
                <a:latin typeface="Arial Narrow" panose="020B0606020202030204" pitchFamily="34" charset="0"/>
              </a:rPr>
              <a:t>09</a:t>
            </a:r>
          </a:p>
          <a:p>
            <a:pPr algn="ctr"/>
            <a:r>
              <a:rPr lang="pt-PT" sz="1400" dirty="0" smtClean="0">
                <a:solidFill>
                  <a:schemeClr val="tx1"/>
                </a:solidFill>
                <a:latin typeface="Arial Narrow" panose="020B0606020202030204" pitchFamily="34" charset="0"/>
              </a:rPr>
              <a:t>Juin</a:t>
            </a:r>
            <a:endParaRPr lang="pt-PT" sz="1400" b="1" dirty="0" smtClean="0">
              <a:solidFill>
                <a:schemeClr val="tx1"/>
              </a:solidFill>
              <a:latin typeface="Arial Narrow" panose="020B0606020202030204" pitchFamily="34" charset="0"/>
            </a:endParaRPr>
          </a:p>
        </p:txBody>
      </p:sp>
      <p:cxnSp>
        <p:nvCxnSpPr>
          <p:cNvPr id="40" name="Straight Connector 144"/>
          <p:cNvCxnSpPr/>
          <p:nvPr/>
        </p:nvCxnSpPr>
        <p:spPr>
          <a:xfrm>
            <a:off x="7651915" y="3136193"/>
            <a:ext cx="0" cy="482260"/>
          </a:xfrm>
          <a:prstGeom prst="line">
            <a:avLst/>
          </a:prstGeom>
          <a:ln w="19050">
            <a:solidFill>
              <a:srgbClr val="00B4B2"/>
            </a:solidFill>
          </a:ln>
        </p:spPr>
        <p:style>
          <a:lnRef idx="1">
            <a:schemeClr val="accent1"/>
          </a:lnRef>
          <a:fillRef idx="0">
            <a:schemeClr val="accent1"/>
          </a:fillRef>
          <a:effectRef idx="0">
            <a:schemeClr val="accent1"/>
          </a:effectRef>
          <a:fontRef idx="minor">
            <a:schemeClr val="tx1"/>
          </a:fontRef>
        </p:style>
      </p:cxnSp>
      <p:cxnSp>
        <p:nvCxnSpPr>
          <p:cNvPr id="41" name="Straight Connector 144"/>
          <p:cNvCxnSpPr/>
          <p:nvPr/>
        </p:nvCxnSpPr>
        <p:spPr>
          <a:xfrm>
            <a:off x="7653145" y="3610684"/>
            <a:ext cx="0" cy="299445"/>
          </a:xfrm>
          <a:prstGeom prst="line">
            <a:avLst/>
          </a:prstGeom>
          <a:ln w="19050">
            <a:solidFill>
              <a:srgbClr val="00B4B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2" name="Rectangle: Rounded Corners 111"/>
          <p:cNvSpPr/>
          <p:nvPr/>
        </p:nvSpPr>
        <p:spPr>
          <a:xfrm>
            <a:off x="2323325" y="1059071"/>
            <a:ext cx="2161434" cy="1112651"/>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00000"/>
              </a:lnSpc>
            </a:pPr>
            <a:r>
              <a:rPr lang="pt-PT" sz="1200" dirty="0">
                <a:solidFill>
                  <a:schemeClr val="tx1"/>
                </a:solidFill>
                <a:latin typeface="Arial Narrow" panose="020B0606020202030204" pitchFamily="34" charset="0"/>
                <a:cs typeface="Arial Narrow" panose="020B0606020202030204" pitchFamily="34" charset="0"/>
                <a:sym typeface="+mn-ea"/>
              </a:rPr>
              <a:t>Date limite d'inscription pour participer au Business Forum et aux réunions institutionnelles.</a:t>
            </a:r>
            <a:endParaRPr lang="pt-PT" sz="1200" dirty="0" smtClean="0">
              <a:solidFill>
                <a:schemeClr val="tx1"/>
              </a:solidFill>
              <a:latin typeface="Arial Narrow" panose="020B0606020202030204" pitchFamily="34" charset="0"/>
              <a:cs typeface="Arial Narrow" panose="020B0606020202030204" pitchFamily="34" charset="0"/>
              <a:sym typeface="+mn-ea"/>
            </a:endParaRPr>
          </a:p>
        </p:txBody>
      </p:sp>
      <p:sp>
        <p:nvSpPr>
          <p:cNvPr id="43" name="Oval 42"/>
          <p:cNvSpPr/>
          <p:nvPr/>
        </p:nvSpPr>
        <p:spPr>
          <a:xfrm>
            <a:off x="2774950" y="2566670"/>
            <a:ext cx="1242060" cy="1151890"/>
          </a:xfrm>
          <a:prstGeom prst="ellipse">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pt-PT" sz="2000" b="1" dirty="0" smtClean="0">
                <a:solidFill>
                  <a:srgbClr val="FFFF00"/>
                </a:solidFill>
                <a:latin typeface="Arial Narrow" panose="020B0606020202030204" pitchFamily="34" charset="0"/>
              </a:rPr>
              <a:t>2021</a:t>
            </a:r>
            <a:endParaRPr lang="pt-PT" sz="2000" b="1" dirty="0">
              <a:solidFill>
                <a:srgbClr val="FFFF00"/>
              </a:solidFill>
              <a:latin typeface="Arial Narrow" panose="020B0606020202030204" pitchFamily="34" charset="0"/>
            </a:endParaRPr>
          </a:p>
          <a:p>
            <a:pPr algn="ctr"/>
            <a:r>
              <a:rPr lang="pt-PT" sz="1400" b="1" dirty="0" smtClean="0">
                <a:solidFill>
                  <a:schemeClr val="bg1"/>
                </a:solidFill>
                <a:latin typeface="Arial Narrow" panose="020B0606020202030204" pitchFamily="34" charset="0"/>
              </a:rPr>
              <a:t>31</a:t>
            </a:r>
          </a:p>
          <a:p>
            <a:pPr algn="ctr"/>
            <a:r>
              <a:rPr lang="pt-PT" sz="1400" b="1" dirty="0" smtClean="0">
                <a:solidFill>
                  <a:schemeClr val="bg1"/>
                </a:solidFill>
                <a:latin typeface="Arial Narrow" panose="020B0606020202030204" pitchFamily="34" charset="0"/>
              </a:rPr>
              <a:t>Janvier</a:t>
            </a:r>
          </a:p>
        </p:txBody>
      </p:sp>
      <p:cxnSp>
        <p:nvCxnSpPr>
          <p:cNvPr id="44" name="Straight Connector 212"/>
          <p:cNvCxnSpPr/>
          <p:nvPr/>
        </p:nvCxnSpPr>
        <p:spPr>
          <a:xfrm>
            <a:off x="11268281" y="2816747"/>
            <a:ext cx="0" cy="1513543"/>
          </a:xfrm>
          <a:prstGeom prst="line">
            <a:avLst/>
          </a:prstGeom>
          <a:ln w="19050">
            <a:solidFill>
              <a:srgbClr val="00B4B2"/>
            </a:solidFill>
          </a:ln>
        </p:spPr>
        <p:style>
          <a:lnRef idx="1">
            <a:schemeClr val="accent1"/>
          </a:lnRef>
          <a:fillRef idx="0">
            <a:schemeClr val="accent1"/>
          </a:fillRef>
          <a:effectRef idx="0">
            <a:schemeClr val="accent1"/>
          </a:effectRef>
          <a:fontRef idx="minor">
            <a:schemeClr val="tx1"/>
          </a:fontRef>
        </p:style>
      </p:cxnSp>
      <p:sp>
        <p:nvSpPr>
          <p:cNvPr id="45" name="Oval 44"/>
          <p:cNvSpPr/>
          <p:nvPr/>
        </p:nvSpPr>
        <p:spPr>
          <a:xfrm>
            <a:off x="8854681" y="3936413"/>
            <a:ext cx="1200053" cy="115447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pt-PT" sz="2400" dirty="0">
                <a:solidFill>
                  <a:schemeClr val="accent6">
                    <a:lumMod val="50000"/>
                  </a:schemeClr>
                </a:solidFill>
                <a:latin typeface="Arial Narrow" panose="020B0606020202030204" pitchFamily="34" charset="0"/>
              </a:rPr>
              <a:t>2021</a:t>
            </a:r>
          </a:p>
          <a:p>
            <a:pPr algn="ctr"/>
            <a:r>
              <a:rPr lang="pt-PT" sz="1200" dirty="0" smtClean="0">
                <a:solidFill>
                  <a:schemeClr val="accent6">
                    <a:lumMod val="50000"/>
                  </a:schemeClr>
                </a:solidFill>
                <a:latin typeface="Arial Narrow" panose="020B0606020202030204" pitchFamily="34" charset="0"/>
              </a:rPr>
              <a:t>10 </a:t>
            </a:r>
            <a:r>
              <a:rPr lang="pt-PT" sz="1200" dirty="0">
                <a:solidFill>
                  <a:schemeClr val="accent6">
                    <a:lumMod val="50000"/>
                  </a:schemeClr>
                </a:solidFill>
                <a:latin typeface="Arial Narrow" panose="020B0606020202030204" pitchFamily="34" charset="0"/>
              </a:rPr>
              <a:t>ET</a:t>
            </a:r>
            <a:r>
              <a:rPr lang="pt-PT" sz="1200" dirty="0" smtClean="0">
                <a:solidFill>
                  <a:schemeClr val="accent6">
                    <a:lumMod val="50000"/>
                  </a:schemeClr>
                </a:solidFill>
                <a:latin typeface="Arial Narrow" panose="020B0606020202030204" pitchFamily="34" charset="0"/>
              </a:rPr>
              <a:t> 11</a:t>
            </a:r>
          </a:p>
          <a:p>
            <a:pPr algn="ctr"/>
            <a:r>
              <a:rPr lang="pt-PT" sz="1400" dirty="0" smtClean="0">
                <a:solidFill>
                  <a:schemeClr val="accent6">
                    <a:lumMod val="50000"/>
                  </a:schemeClr>
                </a:solidFill>
                <a:latin typeface="Arial Narrow" panose="020B0606020202030204" pitchFamily="34" charset="0"/>
              </a:rPr>
              <a:t>Juin</a:t>
            </a:r>
            <a:endParaRPr lang="pt-PT" sz="1400" dirty="0">
              <a:solidFill>
                <a:schemeClr val="accent6">
                  <a:lumMod val="50000"/>
                </a:schemeClr>
              </a:solidFill>
              <a:latin typeface="Arial Narrow" panose="020B0606020202030204" pitchFamily="34" charset="0"/>
            </a:endParaRPr>
          </a:p>
        </p:txBody>
      </p:sp>
      <p:sp>
        <p:nvSpPr>
          <p:cNvPr id="46" name="Rectangle: Rounded Corners 198"/>
          <p:cNvSpPr/>
          <p:nvPr/>
        </p:nvSpPr>
        <p:spPr>
          <a:xfrm>
            <a:off x="8526551" y="5570544"/>
            <a:ext cx="1889494" cy="460712"/>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ts val="1200"/>
              </a:lnSpc>
            </a:pPr>
            <a:r>
              <a:rPr lang="pt-PT" sz="1400" dirty="0" smtClean="0">
                <a:solidFill>
                  <a:schemeClr val="accent6">
                    <a:lumMod val="50000"/>
                  </a:schemeClr>
                </a:solidFill>
                <a:latin typeface="Arial Narrow" panose="020B0606020202030204" pitchFamily="34" charset="0"/>
              </a:rPr>
              <a:t>BUSINESS FORUM</a:t>
            </a:r>
            <a:endParaRPr lang="pt-PT" sz="1400" dirty="0">
              <a:solidFill>
                <a:schemeClr val="accent6">
                  <a:lumMod val="50000"/>
                </a:schemeClr>
              </a:solidFill>
              <a:latin typeface="Arial Narrow" panose="020B0606020202030204" pitchFamily="34" charset="0"/>
            </a:endParaRPr>
          </a:p>
        </p:txBody>
      </p:sp>
      <p:sp>
        <p:nvSpPr>
          <p:cNvPr id="47" name="Isosceles Triangle 193"/>
          <p:cNvSpPr/>
          <p:nvPr/>
        </p:nvSpPr>
        <p:spPr>
          <a:xfrm>
            <a:off x="9357100" y="5343929"/>
            <a:ext cx="195724" cy="221052"/>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cxnSp>
        <p:nvCxnSpPr>
          <p:cNvPr id="48" name="Straight Connector 149"/>
          <p:cNvCxnSpPr/>
          <p:nvPr/>
        </p:nvCxnSpPr>
        <p:spPr>
          <a:xfrm>
            <a:off x="9457950" y="3609247"/>
            <a:ext cx="0" cy="299445"/>
          </a:xfrm>
          <a:prstGeom prst="line">
            <a:avLst/>
          </a:prstGeom>
          <a:ln w="19050">
            <a:solidFill>
              <a:srgbClr val="00B4B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9" name="CaixaDeTexto 118"/>
          <p:cNvSpPr/>
          <p:nvPr/>
        </p:nvSpPr>
        <p:spPr>
          <a:xfrm>
            <a:off x="4277824" y="146982"/>
            <a:ext cx="4628081" cy="528992"/>
          </a:xfrm>
          <a:prstGeom prst="rect">
            <a:avLst/>
          </a:prstGeom>
          <a:noFill/>
          <a:ln>
            <a:noFill/>
          </a:ln>
          <a:effectLst/>
        </p:spPr>
        <p:txBody>
          <a:bodyPr vert="horz" wrap="square" lIns="91440" tIns="45720" rIns="91440" bIns="45720" numCol="1" spcCol="215900" anchor="t"/>
          <a:lstStyle/>
          <a:p>
            <a:pPr algn="ctr"/>
            <a:r>
              <a:rPr lang="fr-FR" i="1" dirty="0">
                <a:gradFill>
                  <a:gsLst>
                    <a:gs pos="0">
                      <a:srgbClr val="9EE256"/>
                    </a:gs>
                    <a:gs pos="100000">
                      <a:srgbClr val="52762D"/>
                    </a:gs>
                  </a:gsLst>
                  <a:lin scaled="0"/>
                </a:gradFill>
                <a:sym typeface="+mn-ea"/>
              </a:rPr>
              <a:t>CONDITIONS D'EXPRESSION D'INTÉRÊT ET D'INSCRIPTION</a:t>
            </a:r>
          </a:p>
        </p:txBody>
      </p:sp>
      <p:pic>
        <p:nvPicPr>
          <p:cNvPr id="50" name="Imagem9"/>
          <p:cNvPicPr>
            <a:picLocks noChangeAspect="1"/>
          </p:cNvPicPr>
          <p:nvPr/>
        </p:nvPicPr>
        <p:blipFill>
          <a:blip r:embed="rId3"/>
          <a:stretch>
            <a:fillRect/>
          </a:stretch>
        </p:blipFill>
        <p:spPr>
          <a:xfrm>
            <a:off x="11678285" y="6451600"/>
            <a:ext cx="502920" cy="389255"/>
          </a:xfrm>
          <a:prstGeom prst="rect">
            <a:avLst/>
          </a:prstGeom>
          <a:noFill/>
          <a:ln>
            <a:noFill/>
          </a:ln>
          <a:effectLst/>
        </p:spPr>
      </p:pic>
      <p:pic>
        <p:nvPicPr>
          <p:cNvPr id="51" name="Imagem9"/>
          <p:cNvPicPr>
            <a:picLocks noChangeAspect="1"/>
          </p:cNvPicPr>
          <p:nvPr/>
        </p:nvPicPr>
        <p:blipFill>
          <a:blip r:embed="rId3"/>
          <a:stretch>
            <a:fillRect/>
          </a:stretch>
        </p:blipFill>
        <p:spPr>
          <a:xfrm>
            <a:off x="11687810" y="6458585"/>
            <a:ext cx="502920" cy="389255"/>
          </a:xfrm>
          <a:prstGeom prst="rect">
            <a:avLst/>
          </a:prstGeom>
          <a:noFill/>
          <a:ln>
            <a:noFill/>
          </a:ln>
          <a:effectLst/>
        </p:spPr>
      </p:pic>
      <p:pic>
        <p:nvPicPr>
          <p:cNvPr id="52" name="Imagem 51" descr="logo"/>
          <p:cNvPicPr>
            <a:picLocks noChangeAspect="1"/>
          </p:cNvPicPr>
          <p:nvPr/>
        </p:nvPicPr>
        <p:blipFill>
          <a:blip r:embed="rId4"/>
          <a:stretch>
            <a:fillRect/>
          </a:stretch>
        </p:blipFill>
        <p:spPr>
          <a:xfrm>
            <a:off x="9074150" y="70485"/>
            <a:ext cx="3107055" cy="681990"/>
          </a:xfrm>
          <a:prstGeom prst="rect">
            <a:avLst/>
          </a:prstGeom>
        </p:spPr>
      </p:pic>
      <p:cxnSp>
        <p:nvCxnSpPr>
          <p:cNvPr id="53" name="Straight Connector 149"/>
          <p:cNvCxnSpPr/>
          <p:nvPr/>
        </p:nvCxnSpPr>
        <p:spPr>
          <a:xfrm>
            <a:off x="3406400" y="2288447"/>
            <a:ext cx="0" cy="299445"/>
          </a:xfrm>
          <a:prstGeom prst="line">
            <a:avLst/>
          </a:prstGeom>
          <a:ln w="19050">
            <a:solidFill>
              <a:srgbClr val="3EA4BA"/>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4" name="Isosceles Triangle 145"/>
          <p:cNvSpPr/>
          <p:nvPr/>
        </p:nvSpPr>
        <p:spPr>
          <a:xfrm flipV="1">
            <a:off x="3312644" y="2189334"/>
            <a:ext cx="186224" cy="221052"/>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112" name="Imagem 111" descr="logo"/>
          <p:cNvPicPr>
            <a:picLocks noChangeAspect="1"/>
          </p:cNvPicPr>
          <p:nvPr/>
        </p:nvPicPr>
        <p:blipFill>
          <a:blip r:embed="rId5"/>
          <a:stretch>
            <a:fillRect/>
          </a:stretch>
        </p:blipFill>
        <p:spPr>
          <a:xfrm>
            <a:off x="0" y="128270"/>
            <a:ext cx="2891155" cy="635000"/>
          </a:xfrm>
          <a:prstGeom prst="rect">
            <a:avLst/>
          </a:prstGeom>
        </p:spPr>
      </p:pic>
      <p:sp>
        <p:nvSpPr>
          <p:cNvPr id="55" name="Slide Number Placeholder 6"/>
          <p:cNvSpPr txBox="1"/>
          <p:nvPr/>
        </p:nvSpPr>
        <p:spPr bwMode="auto">
          <a:xfrm>
            <a:off x="6094126" y="6571929"/>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1200" dirty="0" smtClean="0">
                <a:solidFill>
                  <a:schemeClr val="tx1"/>
                </a:solidFill>
              </a:rPr>
              <a:t>Pag </a:t>
            </a:r>
            <a:fld id="{6C07E9C5-6E20-4A25-9F31-81ECFC5683B7}" type="slidenum">
              <a:rPr lang="fr-FR" altLang="pt-PT" sz="1200" b="1" i="1" u="sng" dirty="0" smtClean="0">
                <a:solidFill>
                  <a:schemeClr val="tx1"/>
                </a:solidFill>
              </a:rPr>
              <a:t>13</a:t>
            </a:fld>
            <a:endParaRPr lang="fr-FR" altLang="pt-PT" sz="1200" b="1" i="1" u="sng" dirty="0" smtClean="0">
              <a:solidFill>
                <a:schemeClr val="tx1"/>
              </a:solidFill>
            </a:endParaRPr>
          </a:p>
        </p:txBody>
      </p:sp>
      <p:sp>
        <p:nvSpPr>
          <p:cNvPr id="56" name="Oval 55"/>
          <p:cNvSpPr/>
          <p:nvPr/>
        </p:nvSpPr>
        <p:spPr>
          <a:xfrm>
            <a:off x="10410190" y="3815080"/>
            <a:ext cx="1739900" cy="170624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pt-PT" b="1" dirty="0">
                <a:solidFill>
                  <a:schemeClr val="bg1"/>
                </a:solidFill>
                <a:latin typeface="Arial Narrow" panose="020B0606020202030204" pitchFamily="34" charset="0"/>
              </a:rPr>
              <a:t>2021</a:t>
            </a:r>
          </a:p>
          <a:p>
            <a:pPr algn="ctr"/>
            <a:r>
              <a:rPr lang="pt-PT" dirty="0" smtClean="0">
                <a:solidFill>
                  <a:schemeClr val="bg1"/>
                </a:solidFill>
                <a:latin typeface="Arial Narrow" panose="020B0606020202030204" pitchFamily="34" charset="0"/>
              </a:rPr>
              <a:t>11 Juin</a:t>
            </a:r>
          </a:p>
          <a:p>
            <a:pPr algn="ctr"/>
            <a:endParaRPr lang="pt-PT" sz="1050" dirty="0">
              <a:solidFill>
                <a:schemeClr val="bg1"/>
              </a:solidFill>
              <a:latin typeface="Arial Narrow" panose="020B0606020202030204" pitchFamily="34" charset="0"/>
            </a:endParaRPr>
          </a:p>
          <a:p>
            <a:pPr algn="ctr"/>
            <a:r>
              <a:rPr sz="1050" dirty="0">
                <a:solidFill>
                  <a:schemeClr val="bg1"/>
                </a:solidFill>
                <a:latin typeface="Arial Narrow" panose="020B0606020202030204" pitchFamily="34" charset="0"/>
                <a:cs typeface="Arial Narrow" panose="020B0606020202030204" pitchFamily="34" charset="0"/>
                <a:sym typeface="+mn-ea"/>
              </a:rPr>
              <a:t>A</a:t>
            </a:r>
            <a:r>
              <a:rPr lang="pt-PT" sz="1050" dirty="0">
                <a:solidFill>
                  <a:schemeClr val="bg1"/>
                </a:solidFill>
                <a:latin typeface="Arial Narrow" panose="020B0606020202030204" pitchFamily="34" charset="0"/>
                <a:cs typeface="Arial Narrow" panose="020B0606020202030204" pitchFamily="34" charset="0"/>
                <a:sym typeface="+mn-ea"/>
              </a:rPr>
              <a:t>CCÈS AUX MARCHÉS PRÉFÉRENTIELS</a:t>
            </a:r>
            <a:endParaRPr lang="pt-PT" sz="1050" b="0" i="1" dirty="0">
              <a:solidFill>
                <a:schemeClr val="bg1"/>
              </a:solidFill>
              <a:latin typeface="Arial Narrow" panose="020B0606020202030204" pitchFamily="34" charset="0"/>
              <a:ea typeface="Century Gothic" panose="020B0502020202020204" pitchFamily="2" charset="0"/>
              <a:cs typeface="Arial Narrow" panose="020B0606020202030204" pitchFamily="34" charset="0"/>
              <a:sym typeface="+mn-ea"/>
            </a:endParaRPr>
          </a:p>
        </p:txBody>
      </p:sp>
      <p:sp>
        <p:nvSpPr>
          <p:cNvPr id="57" name="Oval 56"/>
          <p:cNvSpPr/>
          <p:nvPr/>
        </p:nvSpPr>
        <p:spPr>
          <a:xfrm>
            <a:off x="10347325" y="1104900"/>
            <a:ext cx="1835150" cy="182499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pt-PT" b="1" dirty="0">
                <a:solidFill>
                  <a:schemeClr val="bg1"/>
                </a:solidFill>
                <a:latin typeface="Arial Narrow" panose="020B0606020202030204" pitchFamily="34" charset="0"/>
              </a:rPr>
              <a:t>2021</a:t>
            </a:r>
          </a:p>
          <a:p>
            <a:pPr algn="ctr"/>
            <a:r>
              <a:rPr lang="pt-PT" dirty="0" smtClean="0">
                <a:solidFill>
                  <a:schemeClr val="bg1"/>
                </a:solidFill>
                <a:latin typeface="Arial Narrow" panose="020B0606020202030204" pitchFamily="34" charset="0"/>
              </a:rPr>
              <a:t>10 Juin</a:t>
            </a:r>
            <a:endParaRPr lang="pt-PT" dirty="0">
              <a:solidFill>
                <a:schemeClr val="bg1"/>
              </a:solidFill>
              <a:latin typeface="Arial Narrow" panose="020B0606020202030204" pitchFamily="34" charset="0"/>
            </a:endParaRPr>
          </a:p>
          <a:p>
            <a:pPr algn="ctr"/>
            <a:endParaRPr lang="pt-PT" sz="1050" dirty="0" smtClean="0">
              <a:solidFill>
                <a:schemeClr val="bg1"/>
              </a:solidFill>
              <a:latin typeface="Arial Narrow" panose="020B0606020202030204" pitchFamily="34" charset="0"/>
            </a:endParaRPr>
          </a:p>
          <a:p>
            <a:pPr algn="ctr"/>
            <a:r>
              <a:rPr lang="fr-FR" sz="105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sym typeface="+mn-ea"/>
              </a:rPr>
              <a:t>P</a:t>
            </a:r>
            <a:r>
              <a:rPr lang="pt-PT" altLang="fr-FR" sz="105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sym typeface="+mn-ea"/>
              </a:rPr>
              <a:t>RESENTATION DES OPPORTUNITÉS DANS LA </a:t>
            </a:r>
            <a:r>
              <a:rPr lang="fr-FR" sz="1050" i="1"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sym typeface="+mn-ea"/>
              </a:rPr>
              <a:t>CEDEAO</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riângulo Retângulo 3"/>
          <p:cNvSpPr/>
          <p:nvPr/>
        </p:nvSpPr>
        <p:spPr>
          <a:xfrm flipH="1">
            <a:off x="0" y="239395"/>
            <a:ext cx="12228830" cy="661860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altLang="en-US"/>
              <a:t> </a:t>
            </a:r>
          </a:p>
        </p:txBody>
      </p:sp>
      <p:pic>
        <p:nvPicPr>
          <p:cNvPr id="5" name="Imagem 4" descr="LOGO-Paises ecowas"/>
          <p:cNvPicPr>
            <a:picLocks noChangeAspect="1"/>
          </p:cNvPicPr>
          <p:nvPr/>
        </p:nvPicPr>
        <p:blipFill>
          <a:blip r:embed="rId2"/>
          <a:stretch>
            <a:fillRect/>
          </a:stretch>
        </p:blipFill>
        <p:spPr>
          <a:xfrm>
            <a:off x="2367915" y="816610"/>
            <a:ext cx="3897630" cy="3858260"/>
          </a:xfrm>
          <a:prstGeom prst="rect">
            <a:avLst/>
          </a:prstGeom>
        </p:spPr>
      </p:pic>
      <p:sp>
        <p:nvSpPr>
          <p:cNvPr id="6" name="CaixaDeTexto 1"/>
          <p:cNvSpPr txBox="1"/>
          <p:nvPr/>
        </p:nvSpPr>
        <p:spPr>
          <a:xfrm>
            <a:off x="5541010" y="309880"/>
            <a:ext cx="2485390" cy="368300"/>
          </a:xfrm>
          <a:prstGeom prst="rect">
            <a:avLst/>
          </a:prstGeom>
          <a:noFill/>
        </p:spPr>
        <p:txBody>
          <a:bodyPr wrap="square" rtlCol="0">
            <a:spAutoFit/>
          </a:bodyPr>
          <a:lstStyle/>
          <a:p>
            <a:pPr algn="ctr"/>
            <a:r>
              <a:rPr lang="pt-PT" i="1" dirty="0">
                <a:solidFill>
                  <a:schemeClr val="accent1"/>
                </a:solidFill>
                <a:latin typeface="Arial Narrow" panose="020B0606020202030204" pitchFamily="34" charset="0"/>
                <a:sym typeface="+mn-ea"/>
              </a:rPr>
              <a:t>COMMENT PARTICIPER</a:t>
            </a:r>
          </a:p>
        </p:txBody>
      </p:sp>
      <p:sp>
        <p:nvSpPr>
          <p:cNvPr id="7" name="CaixaDeTexto 2"/>
          <p:cNvSpPr txBox="1"/>
          <p:nvPr/>
        </p:nvSpPr>
        <p:spPr>
          <a:xfrm>
            <a:off x="5706219" y="696303"/>
            <a:ext cx="6106511" cy="3107690"/>
          </a:xfrm>
          <a:prstGeom prst="rect">
            <a:avLst/>
          </a:prstGeom>
          <a:noFill/>
        </p:spPr>
        <p:txBody>
          <a:bodyPr wrap="square" rtlCol="0">
            <a:spAutoFit/>
          </a:bodyPr>
          <a:lstStyle/>
          <a:p>
            <a:pPr algn="just"/>
            <a:r>
              <a:rPr lang="fr-FR" sz="1400" dirty="0">
                <a:solidFill>
                  <a:schemeClr val="tx1"/>
                </a:solidFill>
                <a:latin typeface="Arial Narrow" panose="020B0606020202030204" pitchFamily="34" charset="0"/>
                <a:sym typeface="+mn-ea"/>
              </a:rPr>
              <a:t>Toutes les parties intéressées sont invitées à participer au Forum des </a:t>
            </a:r>
            <a:r>
              <a:rPr lang="fr-FR" sz="1400" dirty="0" smtClean="0">
                <a:solidFill>
                  <a:schemeClr val="tx1"/>
                </a:solidFill>
                <a:latin typeface="Arial Narrow" panose="020B0606020202030204" pitchFamily="34" charset="0"/>
                <a:sym typeface="+mn-ea"/>
              </a:rPr>
              <a:t>Entreprises </a:t>
            </a:r>
            <a:r>
              <a:rPr lang="fr-FR" sz="1400" dirty="0">
                <a:solidFill>
                  <a:schemeClr val="tx1"/>
                </a:solidFill>
                <a:latin typeface="Arial Narrow" panose="020B0606020202030204" pitchFamily="34" charset="0"/>
                <a:sym typeface="+mn-ea"/>
              </a:rPr>
              <a:t>sur le thème: «</a:t>
            </a:r>
            <a:r>
              <a:rPr lang="fr-FR" sz="1400" i="1" dirty="0">
                <a:solidFill>
                  <a:schemeClr val="tx1"/>
                </a:solidFill>
                <a:latin typeface="Arial Narrow" panose="020B0606020202030204" pitchFamily="34" charset="0"/>
                <a:sym typeface="+mn-ea"/>
              </a:rPr>
              <a:t>Opportunités </a:t>
            </a:r>
            <a:r>
              <a:rPr lang="fr-FR" sz="1400" i="1" dirty="0" smtClean="0">
                <a:solidFill>
                  <a:schemeClr val="tx1"/>
                </a:solidFill>
                <a:latin typeface="Arial Narrow" panose="020B0606020202030204" pitchFamily="34" charset="0"/>
                <a:sym typeface="+mn-ea"/>
              </a:rPr>
              <a:t>Commerciales </a:t>
            </a:r>
            <a:r>
              <a:rPr lang="fr-FR" sz="1400" i="1" dirty="0">
                <a:solidFill>
                  <a:schemeClr val="tx1"/>
                </a:solidFill>
                <a:latin typeface="Arial Narrow" panose="020B0606020202030204" pitchFamily="34" charset="0"/>
                <a:sym typeface="+mn-ea"/>
              </a:rPr>
              <a:t>et </a:t>
            </a:r>
            <a:r>
              <a:rPr lang="fr-FR" sz="1400" i="1" dirty="0" smtClean="0">
                <a:solidFill>
                  <a:schemeClr val="tx1"/>
                </a:solidFill>
                <a:latin typeface="Arial Narrow" panose="020B0606020202030204" pitchFamily="34" charset="0"/>
                <a:sym typeface="+mn-ea"/>
              </a:rPr>
              <a:t>Partenariats Commerciaux </a:t>
            </a:r>
            <a:r>
              <a:rPr lang="fr-FR" sz="1400" i="1" dirty="0">
                <a:solidFill>
                  <a:schemeClr val="tx1"/>
                </a:solidFill>
                <a:latin typeface="Arial Narrow" panose="020B0606020202030204" pitchFamily="34" charset="0"/>
                <a:sym typeface="+mn-ea"/>
              </a:rPr>
              <a:t>dans </a:t>
            </a:r>
            <a:r>
              <a:rPr lang="fr-FR" sz="1400" i="1" dirty="0" smtClean="0">
                <a:solidFill>
                  <a:schemeClr val="tx1"/>
                </a:solidFill>
                <a:latin typeface="Arial Narrow" panose="020B0606020202030204" pitchFamily="34" charset="0"/>
                <a:sym typeface="+mn-ea"/>
              </a:rPr>
              <a:t>l‘Espace de la CEDAEO</a:t>
            </a:r>
            <a:r>
              <a:rPr lang="fr-FR" sz="1400" dirty="0" smtClean="0">
                <a:solidFill>
                  <a:schemeClr val="tx1"/>
                </a:solidFill>
                <a:latin typeface="Arial Narrow" panose="020B0606020202030204" pitchFamily="34" charset="0"/>
                <a:sym typeface="+mn-ea"/>
              </a:rPr>
              <a:t>».</a:t>
            </a:r>
            <a:endParaRPr lang="fr-FR" sz="1400" dirty="0" smtClean="0">
              <a:solidFill>
                <a:schemeClr val="tx1"/>
              </a:solidFill>
              <a:latin typeface="Arial Narrow" panose="020B0606020202030204" pitchFamily="34" charset="0"/>
            </a:endParaRPr>
          </a:p>
          <a:p>
            <a:pPr algn="just"/>
            <a:endParaRPr lang="pt-PT" sz="1400" dirty="0">
              <a:solidFill>
                <a:schemeClr val="tx1"/>
              </a:solidFill>
              <a:latin typeface="Arial Narrow" panose="020B0606020202030204" pitchFamily="34" charset="0"/>
            </a:endParaRPr>
          </a:p>
          <a:p>
            <a:pPr algn="just"/>
            <a:r>
              <a:rPr lang="fr-FR" sz="1400" i="1" dirty="0">
                <a:solidFill>
                  <a:schemeClr val="tx1"/>
                </a:solidFill>
                <a:latin typeface="Arial Narrow" panose="020B0606020202030204" pitchFamily="34" charset="0"/>
                <a:sym typeface="+mn-ea"/>
              </a:rPr>
              <a:t>Pour participer au Forum, vous devez vous inscrire à l'avance, ce qui peut se faire de l'une des manières suivantes: </a:t>
            </a:r>
            <a:r>
              <a:rPr lang="pt-PT" sz="1400" i="1" dirty="0" smtClean="0">
                <a:solidFill>
                  <a:schemeClr val="tx1"/>
                </a:solidFill>
                <a:latin typeface="Arial Narrow" panose="020B0606020202030204" pitchFamily="34" charset="0"/>
                <a:sym typeface="+mn-ea"/>
              </a:rPr>
              <a:t> </a:t>
            </a:r>
            <a:endParaRPr lang="pt-PT" sz="1400" i="1" dirty="0">
              <a:solidFill>
                <a:schemeClr val="tx1"/>
              </a:solidFill>
              <a:latin typeface="Arial Narrow" panose="020B0606020202030204" pitchFamily="34" charset="0"/>
            </a:endParaRPr>
          </a:p>
          <a:p>
            <a:pPr algn="just"/>
            <a:endParaRPr lang="pt-PT" sz="1400" i="1" dirty="0">
              <a:solidFill>
                <a:schemeClr val="tx1"/>
              </a:solidFill>
              <a:latin typeface="Arial Narrow" panose="020B0606020202030204" pitchFamily="34" charset="0"/>
            </a:endParaRPr>
          </a:p>
          <a:p>
            <a:pPr lvl="1" algn="just"/>
            <a:r>
              <a:rPr lang="pt-PT" sz="1400" i="1" dirty="0">
                <a:solidFill>
                  <a:schemeClr val="tx1"/>
                </a:solidFill>
                <a:latin typeface="Arial Narrow" panose="020B0606020202030204" pitchFamily="34" charset="0"/>
                <a:sym typeface="+mn-ea"/>
              </a:rPr>
              <a:t>1. </a:t>
            </a:r>
            <a:r>
              <a:rPr lang="fr-FR" sz="1400" i="1" dirty="0">
                <a:solidFill>
                  <a:schemeClr val="tx1"/>
                </a:solidFill>
                <a:latin typeface="Arial Narrow" panose="020B0606020202030204" pitchFamily="34" charset="0"/>
                <a:sym typeface="+mn-ea"/>
              </a:rPr>
              <a:t>Inscription en ligne via la plateforme: </a:t>
            </a:r>
            <a:r>
              <a:rPr lang="en-US" sz="1400" dirty="0">
                <a:latin typeface="Arial Narrow" panose="020B0606020202030204" pitchFamily="34" charset="0"/>
                <a:sym typeface="+mn-ea"/>
              </a:rPr>
              <a:t>www.businessround.emergys.pt</a:t>
            </a:r>
            <a:r>
              <a:rPr lang="en-US" sz="1400" dirty="0" err="1">
                <a:latin typeface="Arial Narrow" panose="020B0606020202030204" pitchFamily="34" charset="0"/>
                <a:sym typeface="+mn-ea"/>
              </a:rPr>
              <a:t> </a:t>
            </a:r>
            <a:r>
              <a:rPr lang="pt-PT" sz="1400" i="1" dirty="0" smtClean="0">
                <a:solidFill>
                  <a:schemeClr val="tx1"/>
                </a:solidFill>
                <a:latin typeface="Arial Narrow" panose="020B0606020202030204" pitchFamily="34" charset="0"/>
                <a:sym typeface="+mn-ea"/>
              </a:rPr>
              <a:t>; </a:t>
            </a:r>
            <a:r>
              <a:rPr lang="pt-PT" sz="1400" i="1" dirty="0">
                <a:solidFill>
                  <a:schemeClr val="tx1"/>
                </a:solidFill>
                <a:latin typeface="Arial Narrow" panose="020B0606020202030204" pitchFamily="34" charset="0"/>
                <a:sym typeface="+mn-ea"/>
              </a:rPr>
              <a:t>ou</a:t>
            </a:r>
            <a:endParaRPr lang="pt-PT" sz="1400" i="1" dirty="0">
              <a:solidFill>
                <a:schemeClr val="tx1"/>
              </a:solidFill>
              <a:latin typeface="Arial Narrow" panose="020B0606020202030204" pitchFamily="34" charset="0"/>
            </a:endParaRPr>
          </a:p>
          <a:p>
            <a:pPr lvl="1" algn="just"/>
            <a:endParaRPr lang="pt-PT" sz="1400" i="1" dirty="0">
              <a:solidFill>
                <a:schemeClr val="tx1"/>
              </a:solidFill>
              <a:latin typeface="Arial Narrow" panose="020B0606020202030204" pitchFamily="34" charset="0"/>
            </a:endParaRPr>
          </a:p>
          <a:p>
            <a:pPr lvl="1" algn="just"/>
            <a:r>
              <a:rPr lang="pt-PT" sz="1400" i="1" dirty="0">
                <a:solidFill>
                  <a:schemeClr val="tx1"/>
                </a:solidFill>
                <a:latin typeface="Arial Narrow" panose="020B0606020202030204" pitchFamily="34" charset="0"/>
                <a:sym typeface="+mn-ea"/>
              </a:rPr>
              <a:t>2. </a:t>
            </a:r>
            <a:r>
              <a:rPr lang="fr-FR" sz="1400" i="1" dirty="0">
                <a:solidFill>
                  <a:schemeClr val="tx1"/>
                </a:solidFill>
                <a:latin typeface="Arial Narrow" panose="020B0606020202030204" pitchFamily="34" charset="0"/>
                <a:sym typeface="+mn-ea"/>
              </a:rPr>
              <a:t>L'envoi d'un formulaire </a:t>
            </a:r>
            <a:r>
              <a:rPr lang="fr-FR" sz="1400" i="1" dirty="0" smtClean="0">
                <a:solidFill>
                  <a:schemeClr val="tx1"/>
                </a:solidFill>
                <a:latin typeface="Arial Narrow" panose="020B0606020202030204" pitchFamily="34" charset="0"/>
                <a:sym typeface="+mn-ea"/>
              </a:rPr>
              <a:t>d’inscription dûment </a:t>
            </a:r>
            <a:r>
              <a:rPr lang="fr-FR" sz="1400" i="1" dirty="0">
                <a:solidFill>
                  <a:schemeClr val="tx1"/>
                </a:solidFill>
                <a:latin typeface="Arial Narrow" panose="020B0606020202030204" pitchFamily="34" charset="0"/>
                <a:sym typeface="+mn-ea"/>
              </a:rPr>
              <a:t>rempli </a:t>
            </a:r>
            <a:r>
              <a:rPr lang="fr-FR" sz="1400" i="1" dirty="0" smtClean="0">
                <a:solidFill>
                  <a:schemeClr val="tx1"/>
                </a:solidFill>
                <a:latin typeface="Arial Narrow" panose="020B0606020202030204" pitchFamily="34" charset="0"/>
                <a:sym typeface="+mn-ea"/>
              </a:rPr>
              <a:t>qui </a:t>
            </a:r>
            <a:r>
              <a:rPr lang="fr-FR" sz="1400" i="1" dirty="0">
                <a:solidFill>
                  <a:schemeClr val="tx1"/>
                </a:solidFill>
                <a:latin typeface="Arial Narrow" panose="020B0606020202030204" pitchFamily="34" charset="0"/>
                <a:sym typeface="+mn-ea"/>
              </a:rPr>
              <a:t>peut être téléchargé sur ladite plate-forme</a:t>
            </a:r>
            <a:r>
              <a:rPr lang="pt-PT" sz="1400" i="1" dirty="0" smtClean="0">
                <a:solidFill>
                  <a:schemeClr val="tx1"/>
                </a:solidFill>
                <a:latin typeface="Arial Narrow" panose="020B0606020202030204" pitchFamily="34" charset="0"/>
                <a:sym typeface="+mn-ea"/>
              </a:rPr>
              <a:t>.</a:t>
            </a:r>
            <a:endParaRPr lang="pt-PT" sz="1400" i="1" dirty="0">
              <a:solidFill>
                <a:schemeClr val="tx1"/>
              </a:solidFill>
              <a:latin typeface="Arial Narrow" panose="020B0606020202030204" pitchFamily="34" charset="0"/>
            </a:endParaRPr>
          </a:p>
          <a:p>
            <a:pPr algn="just"/>
            <a:endParaRPr lang="pt-PT" sz="1400" i="1" dirty="0">
              <a:solidFill>
                <a:schemeClr val="tx1"/>
              </a:solidFill>
              <a:latin typeface="Arial Narrow" panose="020B0606020202030204" pitchFamily="34" charset="0"/>
            </a:endParaRPr>
          </a:p>
          <a:p>
            <a:pPr algn="just"/>
            <a:r>
              <a:rPr lang="fr-FR" sz="1400" i="1" dirty="0">
                <a:solidFill>
                  <a:schemeClr val="tx1"/>
                </a:solidFill>
                <a:latin typeface="Arial Narrow" panose="020B0606020202030204" pitchFamily="34" charset="0"/>
                <a:sym typeface="+mn-ea"/>
              </a:rPr>
              <a:t>Aux fins d'inscription, toutes les instructions saisies doivent être strictement suivies, soit dans le règlement de l'événement, soit dans le formulaire </a:t>
            </a:r>
            <a:r>
              <a:rPr lang="fr-FR" sz="1400" i="1" dirty="0" smtClean="0">
                <a:solidFill>
                  <a:schemeClr val="tx1"/>
                </a:solidFill>
                <a:latin typeface="Arial Narrow" panose="020B0606020202030204" pitchFamily="34" charset="0"/>
                <a:sym typeface="+mn-ea"/>
              </a:rPr>
              <a:t>d'inscription</a:t>
            </a:r>
            <a:r>
              <a:rPr lang="pt-PT" sz="1400" i="1" dirty="0" smtClean="0">
                <a:solidFill>
                  <a:schemeClr val="tx1"/>
                </a:solidFill>
                <a:latin typeface="Arial Narrow" panose="020B0606020202030204" pitchFamily="34" charset="0"/>
                <a:sym typeface="+mn-ea"/>
              </a:rPr>
              <a:t>.</a:t>
            </a:r>
          </a:p>
        </p:txBody>
      </p:sp>
      <p:pic>
        <p:nvPicPr>
          <p:cNvPr id="8" name="Imagem9"/>
          <p:cNvPicPr>
            <a:picLocks noChangeAspect="1"/>
          </p:cNvPicPr>
          <p:nvPr/>
        </p:nvPicPr>
        <p:blipFill>
          <a:blip r:embed="rId3"/>
          <a:stretch>
            <a:fillRect/>
          </a:stretch>
        </p:blipFill>
        <p:spPr>
          <a:xfrm>
            <a:off x="11678285" y="6451600"/>
            <a:ext cx="502920" cy="389255"/>
          </a:xfrm>
          <a:prstGeom prst="rect">
            <a:avLst/>
          </a:prstGeom>
          <a:noFill/>
          <a:ln>
            <a:noFill/>
          </a:ln>
          <a:effectLst/>
        </p:spPr>
      </p:pic>
      <p:pic>
        <p:nvPicPr>
          <p:cNvPr id="67" name="Imagem 66" descr="logo"/>
          <p:cNvPicPr>
            <a:picLocks noChangeAspect="1"/>
          </p:cNvPicPr>
          <p:nvPr/>
        </p:nvPicPr>
        <p:blipFill>
          <a:blip r:embed="rId4"/>
          <a:stretch>
            <a:fillRect/>
          </a:stretch>
        </p:blipFill>
        <p:spPr>
          <a:xfrm>
            <a:off x="-635" y="71120"/>
            <a:ext cx="5207000" cy="1143000"/>
          </a:xfrm>
          <a:prstGeom prst="rect">
            <a:avLst/>
          </a:prstGeom>
        </p:spPr>
      </p:pic>
      <p:sp>
        <p:nvSpPr>
          <p:cNvPr id="9" name="Slide Number Placeholder 6"/>
          <p:cNvSpPr txBox="1"/>
          <p:nvPr/>
        </p:nvSpPr>
        <p:spPr bwMode="auto">
          <a:xfrm>
            <a:off x="6226206" y="6571929"/>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1200" dirty="0" smtClean="0">
                <a:solidFill>
                  <a:schemeClr val="tx1"/>
                </a:solidFill>
              </a:rPr>
              <a:t>Pag </a:t>
            </a:r>
            <a:fld id="{6C07E9C5-6E20-4A25-9F31-81ECFC5683B7}" type="slidenum">
              <a:rPr lang="fr-FR" altLang="pt-PT" sz="1200" b="1" i="1" u="sng" dirty="0" smtClean="0">
                <a:solidFill>
                  <a:schemeClr val="tx1"/>
                </a:solidFill>
              </a:rPr>
              <a:t>14</a:t>
            </a:fld>
            <a:endParaRPr lang="fr-FR" altLang="pt-PT" sz="1200" b="1" i="1" u="sng" dirty="0" smtClean="0">
              <a:solidFill>
                <a:schemeClr val="tx1"/>
              </a:solidFill>
            </a:endParaRPr>
          </a:p>
        </p:txBody>
      </p:sp>
      <p:sp>
        <p:nvSpPr>
          <p:cNvPr id="11" name="CaixaDeTexto 67"/>
          <p:cNvSpPr txBox="1"/>
          <p:nvPr/>
        </p:nvSpPr>
        <p:spPr>
          <a:xfrm>
            <a:off x="9726930" y="3755390"/>
            <a:ext cx="2466340" cy="1900555"/>
          </a:xfrm>
          <a:prstGeom prst="rect">
            <a:avLst/>
          </a:prstGeom>
          <a:noFill/>
        </p:spPr>
        <p:txBody>
          <a:bodyPr wrap="square" rtlCol="0">
            <a:noAutofit/>
          </a:bodyPr>
          <a:lstStyle/>
          <a:p>
            <a:pPr algn="ctr"/>
            <a:r>
              <a:rPr lang="pt-PT" sz="2400" dirty="0" smtClean="0">
                <a:solidFill>
                  <a:srgbClr val="008CBA"/>
                </a:solidFill>
                <a:sym typeface="+mn-ea"/>
              </a:rPr>
              <a:t>09 JUIN</a:t>
            </a:r>
            <a:endParaRPr lang="pt-PT" sz="2400" dirty="0">
              <a:solidFill>
                <a:srgbClr val="008CBA"/>
              </a:solidFill>
            </a:endParaRPr>
          </a:p>
          <a:p>
            <a:pPr algn="ctr"/>
            <a:r>
              <a:rPr lang="pt-PT" sz="1200" dirty="0">
                <a:solidFill>
                  <a:srgbClr val="008CBA"/>
                </a:solidFill>
              </a:rPr>
              <a:t>________</a:t>
            </a:r>
            <a:r>
              <a:rPr lang="pt-PT" sz="1400" baseline="-25000" dirty="0">
                <a:solidFill>
                  <a:srgbClr val="008CBA"/>
                </a:solidFill>
              </a:rPr>
              <a:t>■</a:t>
            </a:r>
            <a:r>
              <a:rPr lang="pt-PT" sz="1200" dirty="0">
                <a:solidFill>
                  <a:srgbClr val="008CBA"/>
                </a:solidFill>
              </a:rPr>
              <a:t>________</a:t>
            </a:r>
          </a:p>
          <a:p>
            <a:pPr algn="ctr"/>
            <a:r>
              <a:rPr lang="pt-PT" sz="3200" dirty="0">
                <a:solidFill>
                  <a:srgbClr val="008CBA"/>
                </a:solidFill>
              </a:rPr>
              <a:t>2021</a:t>
            </a:r>
          </a:p>
          <a:p>
            <a:pPr algn="ctr"/>
            <a:r>
              <a:rPr lang="pt-PT" dirty="0">
                <a:solidFill>
                  <a:srgbClr val="008CBA"/>
                </a:solidFill>
              </a:rPr>
              <a:t>PRAIA</a:t>
            </a:r>
          </a:p>
          <a:p>
            <a:pPr algn="ctr"/>
            <a:r>
              <a:rPr lang="pt-PT" sz="1200" dirty="0">
                <a:solidFill>
                  <a:srgbClr val="008CBA"/>
                </a:solidFill>
              </a:rPr>
              <a:t>ÎLE DE SANTIAGO</a:t>
            </a:r>
          </a:p>
          <a:p>
            <a:pPr algn="ctr"/>
            <a:r>
              <a:rPr lang="pt-PT" sz="2000" dirty="0">
                <a:solidFill>
                  <a:srgbClr val="008CBA"/>
                </a:solidFill>
              </a:rPr>
              <a:t>CABO VERDE</a:t>
            </a:r>
          </a:p>
        </p:txBody>
      </p:sp>
      <p:pic>
        <p:nvPicPr>
          <p:cNvPr id="15" name="Imagem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8340" y="3844290"/>
            <a:ext cx="1209040" cy="100330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riângulo Retângulo 5"/>
          <p:cNvSpPr/>
          <p:nvPr/>
        </p:nvSpPr>
        <p:spPr>
          <a:xfrm flipH="1">
            <a:off x="0" y="239395"/>
            <a:ext cx="12228830" cy="661860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altLang="en-US"/>
              <a:t> </a:t>
            </a:r>
          </a:p>
        </p:txBody>
      </p:sp>
      <p:pic>
        <p:nvPicPr>
          <p:cNvPr id="7" name="Imagem 6" descr="LOGO-Paises ecowas"/>
          <p:cNvPicPr>
            <a:picLocks noChangeAspect="1"/>
          </p:cNvPicPr>
          <p:nvPr/>
        </p:nvPicPr>
        <p:blipFill>
          <a:blip r:embed="rId2"/>
          <a:stretch>
            <a:fillRect/>
          </a:stretch>
        </p:blipFill>
        <p:spPr>
          <a:xfrm>
            <a:off x="3617595" y="1436370"/>
            <a:ext cx="3897630" cy="3858260"/>
          </a:xfrm>
          <a:prstGeom prst="rect">
            <a:avLst/>
          </a:prstGeom>
        </p:spPr>
      </p:pic>
      <p:sp>
        <p:nvSpPr>
          <p:cNvPr id="8" name="CaixaDeTexto 1"/>
          <p:cNvSpPr txBox="1"/>
          <p:nvPr/>
        </p:nvSpPr>
        <p:spPr>
          <a:xfrm>
            <a:off x="7668894" y="3970030"/>
            <a:ext cx="1734893" cy="368300"/>
          </a:xfrm>
          <a:prstGeom prst="rect">
            <a:avLst/>
          </a:prstGeom>
          <a:noFill/>
        </p:spPr>
        <p:txBody>
          <a:bodyPr wrap="square" rtlCol="0">
            <a:spAutoFit/>
          </a:bodyPr>
          <a:lstStyle/>
          <a:p>
            <a:pPr algn="ctr"/>
            <a:r>
              <a:rPr lang="pt-PT" i="1" dirty="0">
                <a:solidFill>
                  <a:schemeClr val="bg1"/>
                </a:solidFill>
                <a:latin typeface="Arial Narrow" panose="020B0606020202030204" pitchFamily="34" charset="0"/>
              </a:rPr>
              <a:t>CONTACTS</a:t>
            </a:r>
          </a:p>
        </p:txBody>
      </p:sp>
      <p:sp>
        <p:nvSpPr>
          <p:cNvPr id="11" name="CaixaDeTexto 53"/>
          <p:cNvSpPr txBox="1"/>
          <p:nvPr/>
        </p:nvSpPr>
        <p:spPr>
          <a:xfrm>
            <a:off x="9911080" y="4582795"/>
            <a:ext cx="2099945" cy="1445260"/>
          </a:xfrm>
          <a:prstGeom prst="rect">
            <a:avLst/>
          </a:prstGeom>
          <a:noFill/>
        </p:spPr>
        <p:txBody>
          <a:bodyPr wrap="square" rtlCol="0">
            <a:spAutoFit/>
          </a:bodyPr>
          <a:lstStyle/>
          <a:p>
            <a:r>
              <a:rPr lang="en-US" sz="1600" b="1" i="1" dirty="0" smtClean="0">
                <a:solidFill>
                  <a:srgbClr val="008CBA"/>
                </a:solidFill>
              </a:rPr>
              <a:t>BUSINESS FORUM</a:t>
            </a:r>
            <a:endParaRPr lang="en-US" sz="1600" b="1" i="1" dirty="0">
              <a:solidFill>
                <a:srgbClr val="008CBA"/>
              </a:solidFill>
            </a:endParaRPr>
          </a:p>
          <a:p>
            <a:r>
              <a:rPr lang="en-US" sz="1200" dirty="0" smtClean="0">
                <a:latin typeface="Arial Narrow" panose="020B0606020202030204" pitchFamily="34" charset="0"/>
              </a:rPr>
              <a:t>WhatsApp</a:t>
            </a:r>
            <a:r>
              <a:rPr lang="en-US" sz="1200" dirty="0">
                <a:latin typeface="Arial Narrow" panose="020B0606020202030204" pitchFamily="34" charset="0"/>
              </a:rPr>
              <a:t>:+351 964 406 800</a:t>
            </a:r>
          </a:p>
          <a:p>
            <a:r>
              <a:rPr lang="pt-PT" altLang="en-US" sz="1200" dirty="0" smtClean="0">
                <a:latin typeface="Arial Narrow" panose="020B0606020202030204" pitchFamily="34" charset="0"/>
                <a:sym typeface="+mn-ea"/>
              </a:rPr>
              <a:t>Viber</a:t>
            </a:r>
            <a:r>
              <a:rPr lang="en-US" sz="1200" dirty="0">
                <a:latin typeface="Arial Narrow" panose="020B0606020202030204" pitchFamily="34" charset="0"/>
                <a:sym typeface="+mn-ea"/>
              </a:rPr>
              <a:t>:+351 964 406 800</a:t>
            </a:r>
            <a:endParaRPr lang="en-US" sz="1200" dirty="0">
              <a:latin typeface="Arial Narrow" panose="020B0606020202030204" pitchFamily="34" charset="0"/>
            </a:endParaRPr>
          </a:p>
          <a:p>
            <a:r>
              <a:rPr lang="en-US" sz="1200" dirty="0">
                <a:latin typeface="Arial Narrow" panose="020B0606020202030204" pitchFamily="34" charset="0"/>
                <a:sym typeface="+mn-ea"/>
              </a:rPr>
              <a:t>Skype: </a:t>
            </a:r>
            <a:r>
              <a:rPr lang="en-US" sz="1200" dirty="0" err="1">
                <a:latin typeface="Arial Narrow" panose="020B0606020202030204" pitchFamily="34" charset="0"/>
                <a:sym typeface="+mn-ea"/>
              </a:rPr>
              <a:t>setimocontinente</a:t>
            </a:r>
          </a:p>
          <a:p>
            <a:r>
              <a:rPr lang="en-US" sz="1200" dirty="0">
                <a:latin typeface="Arial Narrow" panose="020B0606020202030204" pitchFamily="34" charset="0"/>
                <a:sym typeface="+mn-ea"/>
              </a:rPr>
              <a:t>www.businessround.emergys.pt</a:t>
            </a:r>
            <a:r>
              <a:rPr lang="en-US" sz="1200" dirty="0" err="1">
                <a:latin typeface="Arial Narrow" panose="020B0606020202030204" pitchFamily="34" charset="0"/>
                <a:sym typeface="+mn-ea"/>
              </a:rPr>
              <a:t> </a:t>
            </a:r>
            <a:endParaRPr lang="en-US" sz="1200" dirty="0">
              <a:latin typeface="Arial Narrow" panose="020B0606020202030204" pitchFamily="34" charset="0"/>
            </a:endParaRPr>
          </a:p>
          <a:p>
            <a:r>
              <a:rPr lang="pt-PT" altLang="en-US" sz="1200" dirty="0" smtClean="0">
                <a:latin typeface="Arial Narrow" panose="020B0606020202030204" pitchFamily="34" charset="0"/>
                <a:sym typeface="+mn-ea"/>
              </a:rPr>
              <a:t>i</a:t>
            </a:r>
            <a:r>
              <a:rPr lang="en-US" sz="1200" dirty="0" smtClean="0">
                <a:latin typeface="Arial Narrow" panose="020B0606020202030204" pitchFamily="34" charset="0"/>
                <a:sym typeface="+mn-ea"/>
              </a:rPr>
              <a:t>nfo@atlanticbusiness</a:t>
            </a:r>
            <a:r>
              <a:rPr lang="pt-PT" altLang="en-US" sz="1200" dirty="0" smtClean="0">
                <a:latin typeface="Arial Narrow" panose="020B0606020202030204" pitchFamily="34" charset="0"/>
                <a:sym typeface="+mn-ea"/>
              </a:rPr>
              <a:t>forum</a:t>
            </a:r>
            <a:r>
              <a:rPr lang="en-US" sz="1200" dirty="0" smtClean="0">
                <a:latin typeface="Arial Narrow" panose="020B0606020202030204" pitchFamily="34" charset="0"/>
                <a:sym typeface="+mn-ea"/>
              </a:rPr>
              <a:t>.com</a:t>
            </a:r>
            <a:endParaRPr lang="en-US" sz="1200" dirty="0" smtClean="0">
              <a:latin typeface="Arial Narrow" panose="020B0606020202030204" pitchFamily="34" charset="0"/>
            </a:endParaRPr>
          </a:p>
          <a:p>
            <a:r>
              <a:rPr lang="en-US" sz="1200" dirty="0" smtClean="0">
                <a:latin typeface="Arial Narrow" panose="020B0606020202030204" pitchFamily="34" charset="0"/>
                <a:sym typeface="+mn-ea"/>
              </a:rPr>
              <a:t>www</a:t>
            </a:r>
            <a:r>
              <a:rPr lang="en-US" sz="1200" dirty="0">
                <a:latin typeface="Arial Narrow" panose="020B0606020202030204" pitchFamily="34" charset="0"/>
                <a:sym typeface="+mn-ea"/>
              </a:rPr>
              <a:t>.</a:t>
            </a:r>
            <a:r>
              <a:rPr lang="en-US" sz="1200" dirty="0" smtClean="0">
                <a:latin typeface="Arial Narrow" panose="020B0606020202030204" pitchFamily="34" charset="0"/>
                <a:sym typeface="+mn-ea"/>
              </a:rPr>
              <a:t>atlanticbusiness</a:t>
            </a:r>
            <a:r>
              <a:rPr lang="pt-PT" altLang="en-US" sz="1200" dirty="0" smtClean="0">
                <a:latin typeface="Arial Narrow" panose="020B0606020202030204" pitchFamily="34" charset="0"/>
                <a:sym typeface="+mn-ea"/>
              </a:rPr>
              <a:t>forum</a:t>
            </a:r>
            <a:r>
              <a:rPr lang="en-US" sz="1200" dirty="0" smtClean="0">
                <a:latin typeface="Arial Narrow" panose="020B0606020202030204" pitchFamily="34" charset="0"/>
                <a:sym typeface="+mn-ea"/>
              </a:rPr>
              <a:t>.com</a:t>
            </a:r>
            <a:endParaRPr lang="en-US" sz="1200" dirty="0">
              <a:latin typeface="Arial Narrow" panose="020B0606020202030204" pitchFamily="34" charset="0"/>
            </a:endParaRPr>
          </a:p>
        </p:txBody>
      </p:sp>
      <p:pic>
        <p:nvPicPr>
          <p:cNvPr id="14" name="Imagem9"/>
          <p:cNvPicPr>
            <a:picLocks noChangeAspect="1"/>
          </p:cNvPicPr>
          <p:nvPr/>
        </p:nvPicPr>
        <p:blipFill>
          <a:blip r:embed="rId3"/>
          <a:stretch>
            <a:fillRect/>
          </a:stretch>
        </p:blipFill>
        <p:spPr>
          <a:xfrm>
            <a:off x="11678285" y="6451600"/>
            <a:ext cx="502920" cy="389255"/>
          </a:xfrm>
          <a:prstGeom prst="rect">
            <a:avLst/>
          </a:prstGeom>
          <a:noFill/>
          <a:ln>
            <a:noFill/>
          </a:ln>
          <a:effectLst/>
        </p:spPr>
      </p:pic>
      <p:pic>
        <p:nvPicPr>
          <p:cNvPr id="16" name="Imagem9"/>
          <p:cNvPicPr>
            <a:picLocks noChangeAspect="1"/>
          </p:cNvPicPr>
          <p:nvPr/>
        </p:nvPicPr>
        <p:blipFill>
          <a:blip r:embed="rId3"/>
          <a:stretch>
            <a:fillRect/>
          </a:stretch>
        </p:blipFill>
        <p:spPr>
          <a:xfrm>
            <a:off x="11687810" y="6458585"/>
            <a:ext cx="502920" cy="389255"/>
          </a:xfrm>
          <a:prstGeom prst="rect">
            <a:avLst/>
          </a:prstGeom>
          <a:noFill/>
          <a:ln>
            <a:noFill/>
          </a:ln>
          <a:effectLst/>
        </p:spPr>
      </p:pic>
      <p:sp>
        <p:nvSpPr>
          <p:cNvPr id="18" name="CaixaDeTexto 67"/>
          <p:cNvSpPr txBox="1"/>
          <p:nvPr/>
        </p:nvSpPr>
        <p:spPr>
          <a:xfrm>
            <a:off x="9281795" y="1629410"/>
            <a:ext cx="2729230" cy="1900555"/>
          </a:xfrm>
          <a:prstGeom prst="rect">
            <a:avLst/>
          </a:prstGeom>
          <a:noFill/>
        </p:spPr>
        <p:txBody>
          <a:bodyPr wrap="square" rtlCol="0">
            <a:noAutofit/>
          </a:bodyPr>
          <a:lstStyle/>
          <a:p>
            <a:pPr algn="ctr"/>
            <a:r>
              <a:rPr lang="pt-PT" sz="2400" dirty="0" smtClean="0">
                <a:solidFill>
                  <a:srgbClr val="008CBA"/>
                </a:solidFill>
                <a:sym typeface="+mn-ea"/>
              </a:rPr>
              <a:t>09 JUIN</a:t>
            </a:r>
            <a:endParaRPr lang="pt-PT" sz="2400" dirty="0">
              <a:solidFill>
                <a:srgbClr val="008CBA"/>
              </a:solidFill>
            </a:endParaRPr>
          </a:p>
          <a:p>
            <a:pPr algn="ctr"/>
            <a:r>
              <a:rPr lang="pt-PT" sz="1200" dirty="0">
                <a:solidFill>
                  <a:srgbClr val="008CBA"/>
                </a:solidFill>
              </a:rPr>
              <a:t>________</a:t>
            </a:r>
            <a:r>
              <a:rPr lang="pt-PT" sz="1400" baseline="-25000" dirty="0">
                <a:solidFill>
                  <a:srgbClr val="008CBA"/>
                </a:solidFill>
              </a:rPr>
              <a:t>■</a:t>
            </a:r>
            <a:r>
              <a:rPr lang="pt-PT" sz="1200" dirty="0">
                <a:solidFill>
                  <a:srgbClr val="008CBA"/>
                </a:solidFill>
              </a:rPr>
              <a:t>________</a:t>
            </a:r>
          </a:p>
          <a:p>
            <a:pPr algn="ctr"/>
            <a:r>
              <a:rPr lang="pt-PT" sz="3200" dirty="0">
                <a:solidFill>
                  <a:srgbClr val="008CBA"/>
                </a:solidFill>
              </a:rPr>
              <a:t>2021</a:t>
            </a:r>
          </a:p>
          <a:p>
            <a:pPr algn="ctr"/>
            <a:r>
              <a:rPr lang="pt-PT" dirty="0">
                <a:solidFill>
                  <a:srgbClr val="008CBA"/>
                </a:solidFill>
              </a:rPr>
              <a:t>PRAIA</a:t>
            </a:r>
          </a:p>
          <a:p>
            <a:pPr algn="ctr"/>
            <a:r>
              <a:rPr lang="pt-PT" sz="1200" dirty="0">
                <a:solidFill>
                  <a:srgbClr val="008CBA"/>
                </a:solidFill>
              </a:rPr>
              <a:t>ÎLE DE SANTIAGO</a:t>
            </a:r>
          </a:p>
          <a:p>
            <a:pPr algn="ctr"/>
            <a:r>
              <a:rPr lang="pt-PT" sz="2000" dirty="0">
                <a:solidFill>
                  <a:srgbClr val="008CBA"/>
                </a:solidFill>
              </a:rPr>
              <a:t>CABO VERDE</a:t>
            </a:r>
          </a:p>
        </p:txBody>
      </p:sp>
      <p:pic>
        <p:nvPicPr>
          <p:cNvPr id="19" name="Imagem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5525" y="3408045"/>
            <a:ext cx="1415415" cy="1174115"/>
          </a:xfrm>
          <a:prstGeom prst="rect">
            <a:avLst/>
          </a:prstGeom>
        </p:spPr>
      </p:pic>
      <p:sp>
        <p:nvSpPr>
          <p:cNvPr id="20" name="Slide Number Placeholder 6"/>
          <p:cNvSpPr txBox="1"/>
          <p:nvPr/>
        </p:nvSpPr>
        <p:spPr bwMode="auto">
          <a:xfrm>
            <a:off x="6226206" y="6571929"/>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1200" dirty="0" smtClean="0">
                <a:solidFill>
                  <a:schemeClr val="tx1"/>
                </a:solidFill>
              </a:rPr>
              <a:t>Pag </a:t>
            </a:r>
            <a:fld id="{6C07E9C5-6E20-4A25-9F31-81ECFC5683B7}" type="slidenum">
              <a:rPr lang="fr-FR" altLang="pt-PT" sz="1200" b="1" i="1" u="sng" dirty="0" smtClean="0">
                <a:solidFill>
                  <a:schemeClr val="tx1"/>
                </a:solidFill>
              </a:rPr>
              <a:t>15</a:t>
            </a:fld>
            <a:endParaRPr lang="fr-FR" altLang="pt-PT" sz="1200" b="1" i="1" u="sng" dirty="0" smtClean="0">
              <a:solidFill>
                <a:schemeClr val="tx1"/>
              </a:solidFill>
            </a:endParaRPr>
          </a:p>
        </p:txBody>
      </p:sp>
      <p:pic>
        <p:nvPicPr>
          <p:cNvPr id="90" name="Imagem 89" descr="logo"/>
          <p:cNvPicPr>
            <a:picLocks noChangeAspect="1"/>
          </p:cNvPicPr>
          <p:nvPr/>
        </p:nvPicPr>
        <p:blipFill>
          <a:blip r:embed="rId5"/>
          <a:stretch>
            <a:fillRect/>
          </a:stretch>
        </p:blipFill>
        <p:spPr>
          <a:xfrm>
            <a:off x="7999095" y="120650"/>
            <a:ext cx="4168140" cy="915035"/>
          </a:xfrm>
          <a:prstGeom prst="rect">
            <a:avLst/>
          </a:prstGeom>
        </p:spPr>
      </p:pic>
      <p:sp>
        <p:nvSpPr>
          <p:cNvPr id="39" name="Rectangle 2"/>
          <p:cNvSpPr txBox="1">
            <a:spLocks noChangeArrowheads="1"/>
          </p:cNvSpPr>
          <p:nvPr/>
        </p:nvSpPr>
        <p:spPr>
          <a:xfrm>
            <a:off x="300355" y="488315"/>
            <a:ext cx="3305810" cy="1217295"/>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800" kern="1200" cap="all" baseline="0">
                <a:solidFill>
                  <a:schemeClr val="tx1"/>
                </a:solidFill>
                <a:latin typeface="+mj-lt"/>
                <a:ea typeface="+mj-ea"/>
                <a:cs typeface="+mj-cs"/>
              </a:defRPr>
            </a:lvl1pPr>
          </a:lstStyle>
          <a:p>
            <a:pPr algn="ctr">
              <a:defRPr/>
            </a:pPr>
            <a:r>
              <a:rPr lang="pt-PT" altLang="pt-PT" sz="4000" b="1" dirty="0" smtClean="0">
                <a:solidFill>
                  <a:schemeClr val="bg1"/>
                </a:solidFill>
                <a:effectLst>
                  <a:outerShdw blurRad="38100" dist="38100" dir="2700000" algn="tl">
                    <a:srgbClr val="000000"/>
                  </a:outerShdw>
                </a:effectLst>
                <a:latin typeface="Calisto MT" panose="02040603050505030304" pitchFamily="18" charset="0"/>
              </a:rPr>
              <a:t>BUSINESS </a:t>
            </a:r>
          </a:p>
          <a:p>
            <a:pPr algn="ctr">
              <a:defRPr/>
            </a:pPr>
            <a:r>
              <a:rPr lang="pt-PT" altLang="pt-PT" sz="4000" b="1" dirty="0" smtClean="0">
                <a:solidFill>
                  <a:schemeClr val="bg1"/>
                </a:solidFill>
                <a:effectLst>
                  <a:outerShdw blurRad="38100" dist="38100" dir="2700000" algn="tl">
                    <a:srgbClr val="000000"/>
                  </a:outerShdw>
                </a:effectLst>
                <a:latin typeface="Calisto MT" panose="02040603050505030304" pitchFamily="18" charset="0"/>
              </a:rPr>
              <a:t>ROUND</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4" descr="I+D - Departamento de investigación y desarrollo de Invescontro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0709" y="1650508"/>
            <a:ext cx="2688307" cy="1790414"/>
          </a:xfrm>
          <a:prstGeom prst="rect">
            <a:avLst/>
          </a:prstGeom>
          <a:noFill/>
          <a:extLst>
            <a:ext uri="{909E8E84-426E-40DD-AFC4-6F175D3DCCD1}">
              <a14:hiddenFill xmlns:a14="http://schemas.microsoft.com/office/drawing/2010/main">
                <a:solidFill>
                  <a:srgbClr val="FFFFFF"/>
                </a:solidFill>
              </a14:hiddenFill>
            </a:ext>
          </a:extLst>
        </p:spPr>
      </p:pic>
      <p:sp>
        <p:nvSpPr>
          <p:cNvPr id="13" name="Anel 5"/>
          <p:cNvSpPr/>
          <p:nvPr/>
        </p:nvSpPr>
        <p:spPr>
          <a:xfrm>
            <a:off x="802923" y="653102"/>
            <a:ext cx="4287909" cy="3623937"/>
          </a:xfrm>
          <a:prstGeom prst="don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chemeClr val="tx1"/>
              </a:solidFill>
            </a:endParaRPr>
          </a:p>
        </p:txBody>
      </p:sp>
      <p:sp>
        <p:nvSpPr>
          <p:cNvPr id="5" name="Triângulo Retângulo 4"/>
          <p:cNvSpPr/>
          <p:nvPr/>
        </p:nvSpPr>
        <p:spPr>
          <a:xfrm flipH="1">
            <a:off x="-38100" y="236220"/>
            <a:ext cx="12228830" cy="6618605"/>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solidFill>
                <a:schemeClr val="accent1"/>
              </a:solidFill>
            </a:endParaRPr>
          </a:p>
        </p:txBody>
      </p:sp>
      <p:pic>
        <p:nvPicPr>
          <p:cNvPr id="10" name="Imagem 9" descr="LOGO-Paises ecowas"/>
          <p:cNvPicPr>
            <a:picLocks noChangeAspect="1"/>
          </p:cNvPicPr>
          <p:nvPr/>
        </p:nvPicPr>
        <p:blipFill>
          <a:blip r:embed="rId3"/>
          <a:stretch>
            <a:fillRect/>
          </a:stretch>
        </p:blipFill>
        <p:spPr>
          <a:xfrm>
            <a:off x="4612640" y="478155"/>
            <a:ext cx="3897630" cy="3858260"/>
          </a:xfrm>
          <a:prstGeom prst="rect">
            <a:avLst/>
          </a:prstGeom>
        </p:spPr>
      </p:pic>
      <p:pic>
        <p:nvPicPr>
          <p:cNvPr id="7" name="Imagem9"/>
          <p:cNvPicPr>
            <a:picLocks noChangeAspect="1"/>
          </p:cNvPicPr>
          <p:nvPr/>
        </p:nvPicPr>
        <p:blipFill>
          <a:blip r:embed="rId4"/>
          <a:stretch>
            <a:fillRect/>
          </a:stretch>
        </p:blipFill>
        <p:spPr>
          <a:xfrm>
            <a:off x="11678285" y="6451600"/>
            <a:ext cx="502920" cy="389255"/>
          </a:xfrm>
          <a:prstGeom prst="rect">
            <a:avLst/>
          </a:prstGeom>
          <a:noFill/>
          <a:ln>
            <a:noFill/>
          </a:ln>
          <a:effectLst/>
        </p:spPr>
      </p:pic>
      <p:pic>
        <p:nvPicPr>
          <p:cNvPr id="27" name="Imagem 2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71430" y="195580"/>
            <a:ext cx="677545" cy="561975"/>
          </a:xfrm>
          <a:prstGeom prst="rect">
            <a:avLst/>
          </a:prstGeom>
        </p:spPr>
      </p:pic>
      <p:sp>
        <p:nvSpPr>
          <p:cNvPr id="127" name="CaixaDeTexto 53"/>
          <p:cNvSpPr txBox="1"/>
          <p:nvPr/>
        </p:nvSpPr>
        <p:spPr>
          <a:xfrm>
            <a:off x="9707526" y="4514445"/>
            <a:ext cx="2460253" cy="1260475"/>
          </a:xfrm>
          <a:prstGeom prst="rect">
            <a:avLst/>
          </a:prstGeom>
          <a:noFill/>
        </p:spPr>
        <p:txBody>
          <a:bodyPr wrap="square" rtlCol="0">
            <a:spAutoFit/>
          </a:bodyPr>
          <a:lstStyle/>
          <a:p>
            <a:r>
              <a:rPr lang="en-US" sz="1600" b="1" i="1" dirty="0" smtClean="0">
                <a:solidFill>
                  <a:srgbClr val="3EA4BA"/>
                </a:solidFill>
              </a:rPr>
              <a:t>BUSINESS </a:t>
            </a:r>
            <a:r>
              <a:rPr lang="pt-PT" altLang="en-US" sz="1600" b="1" i="1" dirty="0" smtClean="0">
                <a:solidFill>
                  <a:srgbClr val="3EA4BA"/>
                </a:solidFill>
              </a:rPr>
              <a:t>ROUND</a:t>
            </a:r>
            <a:endParaRPr lang="en-US" sz="1600" b="1" i="1" dirty="0">
              <a:solidFill>
                <a:srgbClr val="3EA4BA"/>
              </a:solidFill>
            </a:endParaRPr>
          </a:p>
          <a:p>
            <a:r>
              <a:rPr lang="en-US" sz="1200" dirty="0" smtClean="0">
                <a:latin typeface="Arial Narrow" panose="020B0606020202030204" pitchFamily="34" charset="0"/>
              </a:rPr>
              <a:t>WhatsApp</a:t>
            </a:r>
            <a:r>
              <a:rPr lang="en-US" sz="1200" dirty="0">
                <a:latin typeface="Arial Narrow" panose="020B0606020202030204" pitchFamily="34" charset="0"/>
              </a:rPr>
              <a:t>:+351 964 406 800</a:t>
            </a:r>
          </a:p>
          <a:p>
            <a:r>
              <a:rPr lang="en-US" sz="1200" dirty="0">
                <a:latin typeface="Arial Narrow" panose="020B0606020202030204" pitchFamily="34" charset="0"/>
              </a:rPr>
              <a:t>Skype: </a:t>
            </a:r>
            <a:r>
              <a:rPr lang="en-US" sz="1200" dirty="0" err="1">
                <a:latin typeface="Arial Narrow" panose="020B0606020202030204" pitchFamily="34" charset="0"/>
              </a:rPr>
              <a:t>setimocontinente</a:t>
            </a:r>
          </a:p>
          <a:p>
            <a:r>
              <a:rPr lang="en-US" sz="1200" dirty="0">
                <a:latin typeface="Arial Narrow" panose="020B0606020202030204" pitchFamily="34" charset="0"/>
                <a:sym typeface="+mn-ea"/>
              </a:rPr>
              <a:t>www.businessround.emergys.pt</a:t>
            </a:r>
            <a:r>
              <a:rPr lang="en-US" sz="1200" dirty="0" err="1">
                <a:latin typeface="Arial Narrow" panose="020B0606020202030204" pitchFamily="34" charset="0"/>
                <a:sym typeface="+mn-ea"/>
              </a:rPr>
              <a:t> </a:t>
            </a:r>
            <a:endParaRPr lang="en-US" sz="1200" dirty="0">
              <a:latin typeface="Arial Narrow" panose="020B0606020202030204" pitchFamily="34" charset="0"/>
            </a:endParaRPr>
          </a:p>
          <a:p>
            <a:r>
              <a:rPr lang="en-US" sz="1200" dirty="0" smtClean="0">
                <a:latin typeface="Arial Narrow" panose="020B0606020202030204" pitchFamily="34" charset="0"/>
              </a:rPr>
              <a:t>info@atlanticbusiness</a:t>
            </a:r>
            <a:r>
              <a:rPr lang="pt-PT" altLang="en-US" sz="1200" dirty="0" smtClean="0">
                <a:latin typeface="Arial Narrow" panose="020B0606020202030204" pitchFamily="34" charset="0"/>
              </a:rPr>
              <a:t>forum</a:t>
            </a:r>
            <a:r>
              <a:rPr lang="en-US" sz="1200" dirty="0" smtClean="0">
                <a:latin typeface="Arial Narrow" panose="020B0606020202030204" pitchFamily="34" charset="0"/>
              </a:rPr>
              <a:t>.com</a:t>
            </a:r>
          </a:p>
          <a:p>
            <a:r>
              <a:rPr lang="en-US" sz="1200" dirty="0" smtClean="0">
                <a:latin typeface="Arial Narrow" panose="020B0606020202030204" pitchFamily="34" charset="0"/>
              </a:rPr>
              <a:t>www</a:t>
            </a:r>
            <a:r>
              <a:rPr lang="en-US" sz="1200" dirty="0">
                <a:latin typeface="Arial Narrow" panose="020B0606020202030204" pitchFamily="34" charset="0"/>
              </a:rPr>
              <a:t>.</a:t>
            </a:r>
            <a:r>
              <a:rPr lang="en-US" sz="1200" dirty="0" smtClean="0">
                <a:latin typeface="Arial Narrow" panose="020B0606020202030204" pitchFamily="34" charset="0"/>
              </a:rPr>
              <a:t>atlanticbusiness</a:t>
            </a:r>
            <a:r>
              <a:rPr lang="pt-PT" altLang="en-US" sz="1200" dirty="0" smtClean="0">
                <a:latin typeface="Arial Narrow" panose="020B0606020202030204" pitchFamily="34" charset="0"/>
              </a:rPr>
              <a:t>forum</a:t>
            </a:r>
            <a:r>
              <a:rPr lang="en-US" sz="1200" dirty="0" smtClean="0">
                <a:latin typeface="Arial Narrow" panose="020B0606020202030204" pitchFamily="34" charset="0"/>
              </a:rPr>
              <a:t>.com</a:t>
            </a:r>
            <a:endParaRPr lang="en-US" sz="1200" dirty="0">
              <a:latin typeface="Arial Narrow" panose="020B0606020202030204" pitchFamily="34" charset="0"/>
            </a:endParaRPr>
          </a:p>
        </p:txBody>
      </p:sp>
      <p:graphicFrame>
        <p:nvGraphicFramePr>
          <p:cNvPr id="15" name="Tabela 14"/>
          <p:cNvGraphicFramePr/>
          <p:nvPr/>
        </p:nvGraphicFramePr>
        <p:xfrm>
          <a:off x="1021715" y="3860165"/>
          <a:ext cx="8089900" cy="2719705"/>
        </p:xfrm>
        <a:graphic>
          <a:graphicData uri="http://schemas.openxmlformats.org/drawingml/2006/table">
            <a:tbl>
              <a:tblPr firstRow="1" bandRow="1">
                <a:tableStyleId>{5C22544A-7EE6-4342-B048-85BDC9FD1C3A}</a:tableStyleId>
              </a:tblPr>
              <a:tblGrid>
                <a:gridCol w="4196715"/>
                <a:gridCol w="496570"/>
                <a:gridCol w="2924175"/>
                <a:gridCol w="472440"/>
              </a:tblGrid>
              <a:tr h="241300">
                <a:tc>
                  <a:txBody>
                    <a:bodyPr/>
                    <a:lstStyle/>
                    <a:p>
                      <a:pPr indent="0" algn="ctr">
                        <a:buNone/>
                      </a:pPr>
                      <a:r>
                        <a:rPr lang="pt-PT" altLang="en-US" sz="1200" b="1">
                          <a:solidFill>
                            <a:schemeClr val="tx1"/>
                          </a:solidFill>
                          <a:latin typeface="Calibri" panose="020F0502020204030204" charset="-122"/>
                        </a:rPr>
                        <a:t>Index</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9ACD4C"/>
                    </a:solidFill>
                  </a:tcPr>
                </a:tc>
                <a:tc>
                  <a:txBody>
                    <a:bodyPr/>
                    <a:lstStyle/>
                    <a:p>
                      <a:pPr indent="0" algn="ctr">
                        <a:buNone/>
                      </a:pPr>
                      <a:r>
                        <a:rPr lang="en-US" sz="1200" b="1">
                          <a:solidFill>
                            <a:schemeClr val="tx1"/>
                          </a:solidFill>
                          <a:latin typeface="Calibri" panose="020F0502020204030204" charset="-122"/>
                        </a:rPr>
                        <a:t>P</a:t>
                      </a:r>
                      <a:r>
                        <a:rPr lang="pt-PT" altLang="en-US" sz="1200" b="1">
                          <a:solidFill>
                            <a:schemeClr val="tx1"/>
                          </a:solidFill>
                          <a:latin typeface="Calibri" panose="020F0502020204030204" charset="-122"/>
                        </a:rPr>
                        <a:t>a</a:t>
                      </a:r>
                      <a:r>
                        <a:rPr lang="en-US" sz="1200" b="1">
                          <a:solidFill>
                            <a:schemeClr val="tx1"/>
                          </a:solidFill>
                          <a:latin typeface="Calibri" panose="020F0502020204030204" charset="-122"/>
                        </a:rPr>
                        <a:t>g</a:t>
                      </a:r>
                      <a:endParaRPr lang="en-US" altLang="en-US" sz="1200" b="1">
                        <a:solidFill>
                          <a:schemeClr val="tx1"/>
                        </a:solidFill>
                        <a:latin typeface="Calibri" panose="020F050202020403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9ACD4C"/>
                    </a:solidFill>
                  </a:tcPr>
                </a:tc>
                <a:tc>
                  <a:txBody>
                    <a:bodyPr/>
                    <a:lstStyle/>
                    <a:p>
                      <a:pPr indent="0" algn="ctr">
                        <a:buNone/>
                      </a:pPr>
                      <a:r>
                        <a:rPr lang="pt-PT" altLang="en-US" sz="1200" b="1">
                          <a:solidFill>
                            <a:schemeClr val="tx1"/>
                          </a:solidFill>
                          <a:latin typeface="Calibri" panose="020F0502020204030204" charset="-122"/>
                        </a:rPr>
                        <a:t>Index</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9ACD4C"/>
                    </a:solidFill>
                  </a:tcPr>
                </a:tc>
                <a:tc>
                  <a:txBody>
                    <a:bodyPr/>
                    <a:lstStyle/>
                    <a:p>
                      <a:pPr indent="0" algn="ctr">
                        <a:buNone/>
                      </a:pPr>
                      <a:r>
                        <a:rPr lang="en-US" sz="1200" b="1">
                          <a:solidFill>
                            <a:schemeClr val="tx1"/>
                          </a:solidFill>
                          <a:latin typeface="Calibri" panose="020F0502020204030204" charset="-122"/>
                        </a:rPr>
                        <a:t>P</a:t>
                      </a:r>
                      <a:r>
                        <a:rPr lang="pt-PT" altLang="en-US" sz="1200" b="1">
                          <a:solidFill>
                            <a:schemeClr val="tx1"/>
                          </a:solidFill>
                          <a:latin typeface="Calibri" panose="020F0502020204030204" charset="-122"/>
                        </a:rPr>
                        <a:t>a</a:t>
                      </a:r>
                      <a:r>
                        <a:rPr lang="en-US" sz="1200" b="1">
                          <a:solidFill>
                            <a:schemeClr val="tx1"/>
                          </a:solidFill>
                          <a:latin typeface="Calibri" panose="020F0502020204030204" charset="-122"/>
                        </a:rPr>
                        <a:t>g</a:t>
                      </a:r>
                      <a:endParaRPr lang="en-US" altLang="en-US" sz="1200" b="1">
                        <a:solidFill>
                          <a:schemeClr val="tx1"/>
                        </a:solidFill>
                        <a:latin typeface="Calibri" panose="020F050202020403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9ACD4C"/>
                    </a:solidFill>
                  </a:tcPr>
                </a:tc>
              </a:tr>
              <a:tr h="274320">
                <a:tc>
                  <a:txBody>
                    <a:bodyPr/>
                    <a:lstStyle/>
                    <a:p>
                      <a:pPr indent="0">
                        <a:buNone/>
                      </a:pPr>
                      <a:r>
                        <a:rPr lang="pt-PT" sz="1200" dirty="0">
                          <a:solidFill>
                            <a:schemeClr val="tx1"/>
                          </a:solidFill>
                          <a:latin typeface="Arial Narrow" panose="020B0606020202030204" pitchFamily="34" charset="0"/>
                          <a:cs typeface="Arial Narrow" panose="020B0606020202030204" pitchFamily="34" charset="0"/>
                          <a:sym typeface="+mn-ea"/>
                        </a:rPr>
                        <a:t> </a:t>
                      </a:r>
                      <a:r>
                        <a:rPr lang="pt-PT" altLang="en-US" sz="1200">
                          <a:solidFill>
                            <a:schemeClr val="tx1"/>
                          </a:solidFill>
                          <a:latin typeface="Arial Narrow" panose="020B0606020202030204" pitchFamily="34" charset="0"/>
                          <a:cs typeface="Arial Narrow" panose="020B0606020202030204" pitchFamily="34" charset="0"/>
                          <a:sym typeface="+mn-ea"/>
                        </a:rPr>
                        <a:t>Preamble</a:t>
                      </a:r>
                      <a:endParaRPr lang="pt-PT" altLang="en-US" sz="1200" b="0" dirty="0">
                        <a:solidFill>
                          <a:schemeClr val="tx1"/>
                        </a:solidFill>
                        <a:latin typeface="Arial Narrow" panose="020B0606020202030204" pitchFamily="34" charset="0"/>
                        <a:cs typeface="Arial Narrow" panose="020B0606020202030204" pitchFamily="34" charset="0"/>
                        <a:sym typeface="+mn-ea"/>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200" b="0">
                          <a:solidFill>
                            <a:schemeClr val="tx1"/>
                          </a:solidFill>
                          <a:latin typeface="Arial Narrow" panose="020B0606020202030204" pitchFamily="34" charset="0"/>
                          <a:cs typeface="Arial Narrow" panose="020B0606020202030204" pitchFamily="34" charset="0"/>
                        </a:rPr>
                        <a:t>3</a:t>
                      </a:r>
                      <a:endParaRPr lang="en-US" altLang="en-US" sz="1200" b="0">
                        <a:solidFill>
                          <a:schemeClr val="tx1"/>
                        </a:solidFill>
                        <a:latin typeface="Arial Narrow" panose="020B0606020202030204" pitchFamily="34" charset="0"/>
                        <a:cs typeface="Arial Narrow" panose="020B0606020202030204" pitchFamily="34"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l" rtl="0" fontAlgn="ctr"/>
                      <a:r>
                        <a:rPr lang="fr-FR" sz="1200" b="0" dirty="0" smtClean="0">
                          <a:solidFill>
                            <a:schemeClr val="tx1"/>
                          </a:solidFill>
                          <a:latin typeface="Arial Narrow" panose="020B0606020202030204" pitchFamily="34" charset="0"/>
                          <a:cs typeface="Arial Narrow" panose="020B0606020202030204" pitchFamily="34" charset="0"/>
                          <a:sym typeface="+mn-ea"/>
                        </a:rPr>
                        <a:t>L</a:t>
                      </a:r>
                      <a:r>
                        <a:rPr lang="pt-PT" altLang="fr-FR" sz="1200" b="0" dirty="0" smtClean="0">
                          <a:solidFill>
                            <a:schemeClr val="tx1"/>
                          </a:solidFill>
                          <a:latin typeface="Arial Narrow" panose="020B0606020202030204" pitchFamily="34" charset="0"/>
                          <a:cs typeface="Arial Narrow" panose="020B0606020202030204" pitchFamily="34" charset="0"/>
                          <a:sym typeface="+mn-ea"/>
                        </a:rPr>
                        <a:t>es</a:t>
                      </a:r>
                      <a:r>
                        <a:rPr lang="fr-FR" sz="1200" b="0" dirty="0" smtClean="0">
                          <a:solidFill>
                            <a:schemeClr val="tx1"/>
                          </a:solidFill>
                          <a:latin typeface="Arial Narrow" panose="020B0606020202030204" pitchFamily="34" charset="0"/>
                          <a:cs typeface="Arial Narrow" panose="020B0606020202030204" pitchFamily="34" charset="0"/>
                          <a:sym typeface="+mn-ea"/>
                        </a:rPr>
                        <a:t> R</a:t>
                      </a:r>
                      <a:r>
                        <a:rPr lang="pt-PT" altLang="fr-FR" sz="1200" b="0" dirty="0" smtClean="0">
                          <a:solidFill>
                            <a:schemeClr val="tx1"/>
                          </a:solidFill>
                          <a:latin typeface="Arial Narrow" panose="020B0606020202030204" pitchFamily="34" charset="0"/>
                          <a:cs typeface="Arial Narrow" panose="020B0606020202030204" pitchFamily="34" charset="0"/>
                          <a:sym typeface="+mn-ea"/>
                        </a:rPr>
                        <a:t>esponsabilités des </a:t>
                      </a:r>
                      <a:r>
                        <a:rPr lang="fr-FR" sz="1200" b="0" dirty="0" smtClean="0">
                          <a:solidFill>
                            <a:schemeClr val="tx1"/>
                          </a:solidFill>
                          <a:latin typeface="Arial Narrow" panose="020B0606020202030204" pitchFamily="34" charset="0"/>
                          <a:cs typeface="Arial Narrow" panose="020B0606020202030204" pitchFamily="34" charset="0"/>
                          <a:sym typeface="+mn-ea"/>
                        </a:rPr>
                        <a:t>P</a:t>
                      </a:r>
                      <a:r>
                        <a:rPr lang="pt-PT" altLang="fr-FR" sz="1200" b="0" dirty="0" smtClean="0">
                          <a:solidFill>
                            <a:schemeClr val="tx1"/>
                          </a:solidFill>
                          <a:latin typeface="Arial Narrow" panose="020B0606020202030204" pitchFamily="34" charset="0"/>
                          <a:cs typeface="Arial Narrow" panose="020B0606020202030204" pitchFamily="34" charset="0"/>
                          <a:sym typeface="+mn-ea"/>
                        </a:rPr>
                        <a:t>artenaires</a:t>
                      </a:r>
                      <a:r>
                        <a:rPr lang="fr-FR" sz="1200" b="0" dirty="0" smtClean="0">
                          <a:solidFill>
                            <a:schemeClr val="tx1"/>
                          </a:solidFill>
                          <a:latin typeface="Arial Narrow" panose="020B0606020202030204" pitchFamily="34" charset="0"/>
                          <a:cs typeface="Arial Narrow" panose="020B0606020202030204" pitchFamily="34" charset="0"/>
                          <a:sym typeface="+mn-ea"/>
                        </a:rPr>
                        <a:t> </a:t>
                      </a:r>
                      <a:r>
                        <a:rPr lang="fr-FR" sz="1200" b="0" dirty="0">
                          <a:solidFill>
                            <a:schemeClr val="tx1"/>
                          </a:solidFill>
                          <a:latin typeface="Arial Narrow" panose="020B0606020202030204" pitchFamily="34" charset="0"/>
                          <a:cs typeface="Arial Narrow" panose="020B0606020202030204" pitchFamily="34" charset="0"/>
                          <a:sym typeface="+mn-ea"/>
                        </a:rPr>
                        <a:t>A</a:t>
                      </a:r>
                      <a:r>
                        <a:rPr lang="pt-PT" altLang="fr-FR" sz="1200" b="0" dirty="0">
                          <a:solidFill>
                            <a:schemeClr val="tx1"/>
                          </a:solidFill>
                          <a:latin typeface="Arial Narrow" panose="020B0606020202030204" pitchFamily="34" charset="0"/>
                          <a:cs typeface="Arial Narrow" panose="020B0606020202030204" pitchFamily="34" charset="0"/>
                          <a:sym typeface="+mn-ea"/>
                        </a:rPr>
                        <a:t>ssociés</a:t>
                      </a:r>
                      <a:r>
                        <a:rPr lang="fr-FR" sz="1200" b="0" dirty="0">
                          <a:solidFill>
                            <a:schemeClr val="tx1"/>
                          </a:solidFill>
                          <a:latin typeface="Arial Narrow" panose="020B0606020202030204" pitchFamily="34" charset="0"/>
                          <a:cs typeface="Arial Narrow" panose="020B0606020202030204" pitchFamily="34" charset="0"/>
                          <a:sym typeface="+mn-ea"/>
                        </a:rPr>
                        <a:t> </a:t>
                      </a:r>
                      <a:endParaRPr lang="fr-FR" altLang="en-US" sz="1200" b="0" dirty="0" smtClean="0">
                        <a:solidFill>
                          <a:schemeClr val="tx1"/>
                        </a:solidFill>
                        <a:effectLst/>
                        <a:latin typeface="Arial Narrow" panose="020B0606020202030204" pitchFamily="34" charset="0"/>
                        <a:cs typeface="Arial Narrow" panose="020B0606020202030204" pitchFamily="34" charset="0"/>
                        <a:sym typeface="+mn-ea"/>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pt-PT" altLang="en-US" sz="1200" b="0">
                          <a:solidFill>
                            <a:schemeClr val="tx1"/>
                          </a:solidFill>
                          <a:latin typeface="Arial Narrow" panose="020B0606020202030204" pitchFamily="34" charset="0"/>
                          <a:cs typeface="Arial Narrow" panose="020B0606020202030204" pitchFamily="34" charset="0"/>
                        </a:rPr>
                        <a:t>8</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41300">
                <a:tc>
                  <a:txBody>
                    <a:bodyPr/>
                    <a:lstStyle/>
                    <a:p>
                      <a:pPr indent="0">
                        <a:buNone/>
                      </a:pPr>
                      <a:r>
                        <a:rPr lang="pt-PT" sz="1200" dirty="0">
                          <a:solidFill>
                            <a:schemeClr val="tx1"/>
                          </a:solidFill>
                          <a:latin typeface="Arial Narrow" panose="020B0606020202030204" pitchFamily="34" charset="0"/>
                          <a:cs typeface="Arial Narrow" panose="020B0606020202030204" pitchFamily="34" charset="0"/>
                          <a:sym typeface="+mn-ea"/>
                        </a:rPr>
                        <a:t>Le Business Round</a:t>
                      </a:r>
                      <a:r>
                        <a:rPr lang="fr-FR" sz="1200" dirty="0">
                          <a:solidFill>
                            <a:schemeClr val="tx1"/>
                          </a:solidFill>
                          <a:latin typeface="Arial Narrow" panose="020B0606020202030204" pitchFamily="34" charset="0"/>
                          <a:cs typeface="Arial Narrow" panose="020B0606020202030204" pitchFamily="34" charset="0"/>
                          <a:sym typeface="+mn-ea"/>
                        </a:rPr>
                        <a:t> </a:t>
                      </a:r>
                      <a:endParaRPr lang="pt-PT" altLang="en-US" sz="1200" b="0" dirty="0">
                        <a:solidFill>
                          <a:schemeClr val="tx1"/>
                        </a:solidFill>
                        <a:latin typeface="Arial Narrow" panose="020B0606020202030204" pitchFamily="34" charset="0"/>
                        <a:cs typeface="Arial Narrow" panose="020B0606020202030204" pitchFamily="34" charset="0"/>
                        <a:sym typeface="+mn-ea"/>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pt-PT" altLang="en-US" sz="1200" b="0">
                          <a:solidFill>
                            <a:schemeClr val="tx1"/>
                          </a:solidFill>
                          <a:latin typeface="Arial Narrow" panose="020B0606020202030204" pitchFamily="34" charset="0"/>
                          <a:cs typeface="Arial Narrow" panose="020B0606020202030204" pitchFamily="34" charset="0"/>
                        </a:rPr>
                        <a:t>4</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pt-PT" sz="1200" b="0" dirty="0">
                          <a:solidFill>
                            <a:schemeClr val="tx1"/>
                          </a:solidFill>
                          <a:latin typeface="Arial Narrow" panose="020B0606020202030204" pitchFamily="34" charset="0"/>
                          <a:cs typeface="Arial Narrow" panose="020B0606020202030204" pitchFamily="34" charset="0"/>
                          <a:sym typeface="+mn-ea"/>
                        </a:rPr>
                        <a:t>Assistance Juridique et Interpréte </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pt-PT" altLang="en-US" sz="1200" b="0">
                          <a:solidFill>
                            <a:schemeClr val="tx1"/>
                          </a:solidFill>
                          <a:latin typeface="Arial Narrow" panose="020B0606020202030204" pitchFamily="34" charset="0"/>
                          <a:cs typeface="Arial Narrow" panose="020B0606020202030204" pitchFamily="34" charset="0"/>
                        </a:rPr>
                        <a:t>9</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41300">
                <a:tc>
                  <a:txBody>
                    <a:bodyPr/>
                    <a:lstStyle/>
                    <a:p>
                      <a:pPr algn="just"/>
                      <a:r>
                        <a:rPr lang="pt-PT" altLang="en-US" sz="1200">
                          <a:solidFill>
                            <a:schemeClr val="tx1"/>
                          </a:solidFill>
                          <a:latin typeface="Arial Narrow" panose="020B0606020202030204" pitchFamily="34" charset="0"/>
                          <a:cs typeface="Arial Narrow" panose="020B0606020202030204" pitchFamily="34" charset="0"/>
                          <a:sym typeface="+mn-ea"/>
                        </a:rPr>
                        <a:t>La Dimension  Géoéconomique du Cap Vert</a:t>
                      </a:r>
                      <a:endParaRPr lang="pt-PT" altLang="en-US" sz="1200" b="0" dirty="0">
                        <a:solidFill>
                          <a:schemeClr val="tx1"/>
                        </a:solidFill>
                        <a:latin typeface="Arial Narrow" panose="020B0606020202030204" pitchFamily="34" charset="0"/>
                        <a:cs typeface="Arial Narrow" panose="020B0606020202030204" pitchFamily="34" charset="0"/>
                        <a:sym typeface="+mn-ea"/>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pt-PT" altLang="en-US" sz="1200" b="0">
                          <a:solidFill>
                            <a:schemeClr val="tx1"/>
                          </a:solidFill>
                          <a:latin typeface="Arial Narrow" panose="020B0606020202030204" pitchFamily="34" charset="0"/>
                          <a:cs typeface="Arial Narrow" panose="020B0606020202030204" pitchFamily="34" charset="0"/>
                        </a:rPr>
                        <a:t>5</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pt-PT" sz="1200" b="0" dirty="0">
                          <a:solidFill>
                            <a:schemeClr val="tx1"/>
                          </a:solidFill>
                          <a:latin typeface="Arial Narrow" panose="020B0606020202030204" pitchFamily="34" charset="0"/>
                          <a:cs typeface="Arial Narrow" panose="020B0606020202030204" pitchFamily="34" charset="0"/>
                          <a:sym typeface="+mn-ea"/>
                        </a:rPr>
                        <a:t>Le programme</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pt-PT" altLang="en-US" sz="1200" b="0">
                          <a:solidFill>
                            <a:schemeClr val="tx1"/>
                          </a:solidFill>
                          <a:latin typeface="Arial Narrow" panose="020B0606020202030204" pitchFamily="34" charset="0"/>
                          <a:cs typeface="Arial Narrow" panose="020B0606020202030204" pitchFamily="34" charset="0"/>
                        </a:rPr>
                        <a:t>10</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41300">
                <a:tc>
                  <a:txBody>
                    <a:bodyPr/>
                    <a:lstStyle/>
                    <a:p>
                      <a:pPr algn="just"/>
                      <a:r>
                        <a:rPr lang="pt-PT" sz="1200" b="0" dirty="0">
                          <a:solidFill>
                            <a:schemeClr val="tx1"/>
                          </a:solidFill>
                          <a:latin typeface="Arial Narrow" panose="020B0606020202030204" pitchFamily="34" charset="0"/>
                          <a:cs typeface="Arial Narrow" panose="020B0606020202030204" pitchFamily="34" charset="0"/>
                          <a:sym typeface="+mn-ea"/>
                        </a:rPr>
                        <a:t>Les ÉTAPS du Business Round</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pt-PT" altLang="en-US" sz="1200" b="0">
                          <a:solidFill>
                            <a:schemeClr val="tx1"/>
                          </a:solidFill>
                          <a:latin typeface="Arial Narrow" panose="020B0606020202030204" pitchFamily="34" charset="0"/>
                          <a:cs typeface="Arial Narrow" panose="020B0606020202030204" pitchFamily="34" charset="0"/>
                        </a:rPr>
                        <a:t>6</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fr-FR" sz="1200" b="0" dirty="0">
                          <a:solidFill>
                            <a:schemeClr val="tx1"/>
                          </a:solidFill>
                          <a:latin typeface="Arial Narrow" panose="020B0606020202030204" pitchFamily="34" charset="0"/>
                          <a:cs typeface="Arial Narrow" panose="020B0606020202030204" pitchFamily="34" charset="0"/>
                          <a:sym typeface="+mn-ea"/>
                        </a:rPr>
                        <a:t>C</a:t>
                      </a:r>
                      <a:r>
                        <a:rPr lang="pt-PT" altLang="fr-FR" sz="1200" b="0" dirty="0">
                          <a:solidFill>
                            <a:schemeClr val="tx1"/>
                          </a:solidFill>
                          <a:latin typeface="Arial Narrow" panose="020B0606020202030204" pitchFamily="34" charset="0"/>
                          <a:cs typeface="Arial Narrow" panose="020B0606020202030204" pitchFamily="34" charset="0"/>
                          <a:sym typeface="+mn-ea"/>
                        </a:rPr>
                        <a:t>onditions d'expression d'intérêt  d</a:t>
                      </a:r>
                      <a:r>
                        <a:rPr lang="fr-FR" sz="1200" b="0" dirty="0">
                          <a:solidFill>
                            <a:schemeClr val="tx1"/>
                          </a:solidFill>
                          <a:latin typeface="Arial Narrow" panose="020B0606020202030204" pitchFamily="34" charset="0"/>
                          <a:cs typeface="Arial Narrow" panose="020B0606020202030204" pitchFamily="34" charset="0"/>
                          <a:sym typeface="+mn-ea"/>
                        </a:rPr>
                        <a:t>'I</a:t>
                      </a:r>
                      <a:r>
                        <a:rPr lang="pt-PT" altLang="fr-FR" sz="1200" b="0" dirty="0">
                          <a:solidFill>
                            <a:schemeClr val="tx1"/>
                          </a:solidFill>
                          <a:latin typeface="Arial Narrow" panose="020B0606020202030204" pitchFamily="34" charset="0"/>
                          <a:cs typeface="Arial Narrow" panose="020B0606020202030204" pitchFamily="34" charset="0"/>
                          <a:sym typeface="+mn-ea"/>
                        </a:rPr>
                        <a:t>nscription</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pt-PT" altLang="en-US" sz="1200" b="0">
                          <a:solidFill>
                            <a:schemeClr val="tx1"/>
                          </a:solidFill>
                          <a:latin typeface="Arial Narrow" panose="020B0606020202030204" pitchFamily="34" charset="0"/>
                          <a:cs typeface="Arial Narrow" panose="020B0606020202030204" pitchFamily="34" charset="0"/>
                        </a:rPr>
                        <a:t>11</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41300">
                <a:tc>
                  <a:txBody>
                    <a:bodyPr/>
                    <a:lstStyle/>
                    <a:p>
                      <a:pPr algn="just"/>
                      <a:r>
                        <a:rPr lang="pt-PT" sz="1200" b="0" dirty="0">
                          <a:solidFill>
                            <a:schemeClr val="tx1"/>
                          </a:solidFill>
                          <a:latin typeface="Arial Narrow" panose="020B0606020202030204" pitchFamily="34" charset="0"/>
                          <a:cs typeface="Arial Narrow" panose="020B0606020202030204" pitchFamily="34" charset="0"/>
                          <a:sym typeface="+mn-ea"/>
                        </a:rPr>
                        <a:t>Méthodologie de Business Round</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pt-PT" altLang="en-US" sz="1200" b="0">
                          <a:solidFill>
                            <a:schemeClr val="tx1"/>
                          </a:solidFill>
                          <a:latin typeface="Arial Narrow" panose="020B0606020202030204" pitchFamily="34" charset="0"/>
                          <a:cs typeface="Arial Narrow" panose="020B0606020202030204" pitchFamily="34" charset="0"/>
                        </a:rPr>
                        <a:t>6</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l"/>
                      <a:r>
                        <a:rPr lang="pt-PT" sz="1200" dirty="0">
                          <a:solidFill>
                            <a:schemeClr val="tx1"/>
                          </a:solidFill>
                          <a:latin typeface="Arial Narrow" panose="020B0606020202030204" pitchFamily="34" charset="0"/>
                          <a:sym typeface="+mn-ea"/>
                        </a:rPr>
                        <a:t>Comment Participer</a:t>
                      </a:r>
                      <a:endParaRPr lang="pt-PT" altLang="fr-FR" sz="1200" b="0" dirty="0">
                        <a:solidFill>
                          <a:schemeClr val="tx1"/>
                        </a:solidFill>
                        <a:latin typeface="Arial Narrow" panose="020B0606020202030204" pitchFamily="34" charset="0"/>
                        <a:cs typeface="Arial Narrow" panose="020B0606020202030204" pitchFamily="34" charset="0"/>
                        <a:sym typeface="+mn-ea"/>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pt-PT" altLang="en-US" sz="1200" b="0">
                          <a:solidFill>
                            <a:schemeClr val="tx1"/>
                          </a:solidFill>
                          <a:latin typeface="Arial Narrow" panose="020B0606020202030204" pitchFamily="34" charset="0"/>
                          <a:cs typeface="Arial Narrow" panose="020B0606020202030204" pitchFamily="34" charset="0"/>
                        </a:rPr>
                        <a:t>12</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73685">
                <a:tc>
                  <a:txBody>
                    <a:bodyPr/>
                    <a:lstStyle/>
                    <a:p>
                      <a:pPr indent="0">
                        <a:buNone/>
                      </a:pPr>
                      <a:r>
                        <a:rPr lang="pt-PT" sz="1200" b="0" dirty="0">
                          <a:solidFill>
                            <a:schemeClr val="tx1"/>
                          </a:solidFill>
                          <a:latin typeface="Arial Narrow" panose="020B0606020202030204" pitchFamily="34" charset="0"/>
                          <a:cs typeface="Arial Narrow" panose="020B0606020202030204" pitchFamily="34" charset="0"/>
                          <a:sym typeface="+mn-ea"/>
                        </a:rPr>
                        <a:t>Avantages du Business Round</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pt-PT" altLang="en-US" sz="1200" b="0">
                          <a:solidFill>
                            <a:schemeClr val="tx1"/>
                          </a:solidFill>
                          <a:latin typeface="Arial Narrow" panose="020B0606020202030204" pitchFamily="34" charset="0"/>
                          <a:cs typeface="Arial Narrow" panose="020B0606020202030204" pitchFamily="34" charset="0"/>
                        </a:rPr>
                        <a:t>7</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l"/>
                      <a:r>
                        <a:rPr lang="pt-PT" altLang="en-US" sz="1200" dirty="0" err="1" smtClean="0">
                          <a:solidFill>
                            <a:schemeClr val="tx1"/>
                          </a:solidFill>
                          <a:effectLst/>
                          <a:latin typeface="Arial Narrow" panose="020B0606020202030204" pitchFamily="34" charset="0"/>
                          <a:cs typeface="Arial Narrow" panose="020B0606020202030204" pitchFamily="34" charset="0"/>
                          <a:sym typeface="+mn-ea"/>
                        </a:rPr>
                        <a:t>Contacts</a:t>
                      </a:r>
                      <a:endParaRPr lang="pt-PT" altLang="en-US" sz="1200" b="0" dirty="0" err="1" smtClean="0">
                        <a:solidFill>
                          <a:schemeClr val="tx1"/>
                        </a:solidFill>
                        <a:effectLst/>
                        <a:latin typeface="Arial Narrow" panose="020B0606020202030204" pitchFamily="34" charset="0"/>
                        <a:cs typeface="Arial Narrow" panose="020B0606020202030204" pitchFamily="34" charset="0"/>
                        <a:sym typeface="+mn-ea"/>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pt-PT" altLang="en-US" sz="1200" b="0">
                          <a:solidFill>
                            <a:schemeClr val="tx1"/>
                          </a:solidFill>
                          <a:latin typeface="Arial Narrow" panose="020B0606020202030204" pitchFamily="34" charset="0"/>
                          <a:cs typeface="Arial Narrow" panose="020B0606020202030204" pitchFamily="34" charset="0"/>
                        </a:rPr>
                        <a:t>13</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41300">
                <a:tc>
                  <a:txBody>
                    <a:bodyPr/>
                    <a:lstStyle/>
                    <a:p>
                      <a:pPr indent="0">
                        <a:buNone/>
                      </a:pPr>
                      <a:r>
                        <a:rPr lang="fr-FR" sz="1200" b="0" dirty="0" smtClean="0">
                          <a:solidFill>
                            <a:schemeClr val="tx1"/>
                          </a:solidFill>
                          <a:latin typeface="Arial Narrow" panose="020B0606020202030204" pitchFamily="34" charset="0"/>
                          <a:cs typeface="Arial Narrow" panose="020B0606020202030204" pitchFamily="34" charset="0"/>
                          <a:sym typeface="+mn-ea"/>
                        </a:rPr>
                        <a:t>L</a:t>
                      </a:r>
                      <a:r>
                        <a:rPr lang="pt-PT" altLang="fr-FR" sz="1200" b="0" dirty="0" smtClean="0">
                          <a:solidFill>
                            <a:schemeClr val="tx1"/>
                          </a:solidFill>
                          <a:latin typeface="Arial Narrow" panose="020B0606020202030204" pitchFamily="34" charset="0"/>
                          <a:cs typeface="Arial Narrow" panose="020B0606020202030204" pitchFamily="34" charset="0"/>
                          <a:sym typeface="+mn-ea"/>
                        </a:rPr>
                        <a:t>es</a:t>
                      </a:r>
                      <a:r>
                        <a:rPr lang="fr-FR" sz="1200" b="0" dirty="0" smtClean="0">
                          <a:solidFill>
                            <a:schemeClr val="tx1"/>
                          </a:solidFill>
                          <a:latin typeface="Arial Narrow" panose="020B0606020202030204" pitchFamily="34" charset="0"/>
                          <a:cs typeface="Arial Narrow" panose="020B0606020202030204" pitchFamily="34" charset="0"/>
                          <a:sym typeface="+mn-ea"/>
                        </a:rPr>
                        <a:t> P</a:t>
                      </a:r>
                      <a:r>
                        <a:rPr lang="pt-PT" altLang="fr-FR" sz="1200" b="0" dirty="0" smtClean="0">
                          <a:solidFill>
                            <a:schemeClr val="tx1"/>
                          </a:solidFill>
                          <a:latin typeface="Arial Narrow" panose="020B0606020202030204" pitchFamily="34" charset="0"/>
                          <a:cs typeface="Arial Narrow" panose="020B0606020202030204" pitchFamily="34" charset="0"/>
                          <a:sym typeface="+mn-ea"/>
                        </a:rPr>
                        <a:t>rincipaux</a:t>
                      </a:r>
                      <a:r>
                        <a:rPr lang="fr-FR" sz="1200" b="0" dirty="0" smtClean="0">
                          <a:solidFill>
                            <a:schemeClr val="tx1"/>
                          </a:solidFill>
                          <a:latin typeface="Arial Narrow" panose="020B0606020202030204" pitchFamily="34" charset="0"/>
                          <a:cs typeface="Arial Narrow" panose="020B0606020202030204" pitchFamily="34" charset="0"/>
                          <a:sym typeface="+mn-ea"/>
                        </a:rPr>
                        <a:t> A</a:t>
                      </a:r>
                      <a:r>
                        <a:rPr lang="pt-PT" altLang="fr-FR" sz="1200" b="0" dirty="0" smtClean="0">
                          <a:solidFill>
                            <a:schemeClr val="tx1"/>
                          </a:solidFill>
                          <a:latin typeface="Arial Narrow" panose="020B0606020202030204" pitchFamily="34" charset="0"/>
                          <a:cs typeface="Arial Narrow" panose="020B0606020202030204" pitchFamily="34" charset="0"/>
                          <a:sym typeface="+mn-ea"/>
                        </a:rPr>
                        <a:t>vantages </a:t>
                      </a:r>
                      <a:r>
                        <a:rPr lang="pt-PT" sz="1200" dirty="0">
                          <a:solidFill>
                            <a:schemeClr val="tx1"/>
                          </a:solidFill>
                          <a:latin typeface="Arial Narrow" panose="020B0606020202030204" pitchFamily="34" charset="0"/>
                          <a:cs typeface="Arial Narrow" panose="020B0606020202030204" pitchFamily="34" charset="0"/>
                          <a:sym typeface="+mn-ea"/>
                        </a:rPr>
                        <a:t> dr participer au Business Round</a:t>
                      </a:r>
                      <a:endParaRPr lang="pt-PT" altLang="fr-FR" sz="1200" b="0" dirty="0" smtClean="0">
                        <a:solidFill>
                          <a:schemeClr val="tx1"/>
                        </a:solidFill>
                        <a:latin typeface="Arial Narrow" panose="020B0606020202030204" pitchFamily="34" charset="0"/>
                        <a:cs typeface="Arial Narrow" panose="020B0606020202030204" pitchFamily="34" charset="0"/>
                        <a:sym typeface="+mn-ea"/>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pt-PT" altLang="en-US" sz="1200" b="0">
                          <a:solidFill>
                            <a:schemeClr val="tx1"/>
                          </a:solidFill>
                          <a:latin typeface="Arial Narrow" panose="020B0606020202030204" pitchFamily="34" charset="0"/>
                          <a:cs typeface="Arial Narrow" panose="020B0606020202030204" pitchFamily="34" charset="0"/>
                        </a:rPr>
                        <a:t>7</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endParaRPr lang="pt-PT" altLang="en-US" sz="1200" b="0" i="1">
                        <a:solidFill>
                          <a:schemeClr val="tx1"/>
                        </a:solidFill>
                        <a:latin typeface="Arial Narrow" panose="020B0606020202030204" pitchFamily="34" charset="0"/>
                        <a:cs typeface="Arial Narrow" panose="020B0606020202030204" pitchFamily="34" charset="0"/>
                        <a:sym typeface="+mn-ea"/>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pt-PT" altLang="en-US" sz="1200" b="0">
                        <a:solidFill>
                          <a:schemeClr val="tx1"/>
                        </a:solidFill>
                        <a:latin typeface="Arial Narrow" panose="020B0606020202030204" pitchFamily="34" charset="0"/>
                        <a:cs typeface="Arial Narrow" panose="020B0606020202030204" pitchFamily="34"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41300">
                <a:tc>
                  <a:txBody>
                    <a:bodyPr/>
                    <a:lstStyle/>
                    <a:p>
                      <a:pPr algn="l" rtl="0" fontAlgn="ctr"/>
                      <a:r>
                        <a:rPr lang="fr-FR" sz="1200" b="0" dirty="0">
                          <a:solidFill>
                            <a:schemeClr val="tx1"/>
                          </a:solidFill>
                          <a:latin typeface="Arial Narrow" panose="020B0606020202030204" pitchFamily="34" charset="0"/>
                          <a:cs typeface="Arial Narrow" panose="020B0606020202030204" pitchFamily="34" charset="0"/>
                          <a:sym typeface="+mn-ea"/>
                        </a:rPr>
                        <a:t>S</a:t>
                      </a:r>
                      <a:r>
                        <a:rPr lang="pt-PT" altLang="fr-FR" sz="1200" b="0" dirty="0">
                          <a:solidFill>
                            <a:schemeClr val="tx1"/>
                          </a:solidFill>
                          <a:latin typeface="Arial Narrow" panose="020B0606020202030204" pitchFamily="34" charset="0"/>
                          <a:cs typeface="Arial Narrow" panose="020B0606020202030204" pitchFamily="34" charset="0"/>
                          <a:sym typeface="+mn-ea"/>
                        </a:rPr>
                        <a:t>outien aux </a:t>
                      </a:r>
                      <a:r>
                        <a:rPr lang="fr-FR" sz="1200" b="0" dirty="0" smtClean="0">
                          <a:solidFill>
                            <a:schemeClr val="tx1"/>
                          </a:solidFill>
                          <a:latin typeface="Arial Narrow" panose="020B0606020202030204" pitchFamily="34" charset="0"/>
                          <a:cs typeface="Arial Narrow" panose="020B0606020202030204" pitchFamily="34" charset="0"/>
                          <a:sym typeface="+mn-ea"/>
                        </a:rPr>
                        <a:t>A</a:t>
                      </a:r>
                      <a:r>
                        <a:rPr lang="pt-PT" altLang="fr-FR" sz="1200" b="0" dirty="0" smtClean="0">
                          <a:solidFill>
                            <a:schemeClr val="tx1"/>
                          </a:solidFill>
                          <a:latin typeface="Arial Narrow" panose="020B0606020202030204" pitchFamily="34" charset="0"/>
                          <a:cs typeface="Arial Narrow" panose="020B0606020202030204" pitchFamily="34" charset="0"/>
                          <a:sym typeface="+mn-ea"/>
                        </a:rPr>
                        <a:t>ffaires et initiatives d'entreprise</a:t>
                      </a:r>
                      <a:endParaRPr lang="pt-PT" altLang="fr-FR" sz="1200" b="0" dirty="0" smtClean="0">
                        <a:solidFill>
                          <a:schemeClr val="tx1"/>
                        </a:solidFill>
                        <a:effectLst/>
                        <a:latin typeface="Arial Narrow" panose="020B0606020202030204" pitchFamily="34" charset="0"/>
                        <a:cs typeface="Arial Narrow" panose="020B0606020202030204" pitchFamily="34" charset="0"/>
                        <a:sym typeface="+mn-ea"/>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pt-PT" altLang="en-US" sz="1200" b="0">
                          <a:solidFill>
                            <a:schemeClr val="tx1"/>
                          </a:solidFill>
                          <a:latin typeface="Arial Narrow" panose="020B0606020202030204" pitchFamily="34" charset="0"/>
                          <a:cs typeface="Arial Narrow" panose="020B0606020202030204" pitchFamily="34" charset="0"/>
                        </a:rPr>
                        <a:t>7</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l"/>
                      <a:endParaRPr lang="pt-PT" altLang="en-US" sz="1200" b="0" i="1" dirty="0" err="1" smtClean="0">
                        <a:solidFill>
                          <a:schemeClr val="tx1"/>
                        </a:solidFill>
                        <a:effectLst/>
                        <a:latin typeface="Arial Narrow" panose="020B0606020202030204" pitchFamily="34" charset="0"/>
                        <a:cs typeface="Arial Narrow" panose="020B0606020202030204" pitchFamily="34" charset="0"/>
                        <a:sym typeface="+mn-ea"/>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200" b="0">
                        <a:solidFill>
                          <a:schemeClr val="tx1"/>
                        </a:solidFill>
                        <a:latin typeface="Arial Narrow" panose="020B0606020202030204" pitchFamily="34" charset="0"/>
                        <a:cs typeface="Arial Narrow" panose="020B0606020202030204" pitchFamily="34"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0">
                <a:tc>
                  <a:txBody>
                    <a:bodyPr/>
                    <a:lstStyle/>
                    <a:p>
                      <a:pPr indent="0">
                        <a:buNone/>
                      </a:pPr>
                      <a:r>
                        <a:rPr lang="fr-FR" sz="1200" b="0" dirty="0" smtClean="0">
                          <a:solidFill>
                            <a:schemeClr val="tx1"/>
                          </a:solidFill>
                          <a:latin typeface="Arial Narrow" panose="020B0606020202030204" pitchFamily="34" charset="0"/>
                          <a:cs typeface="Arial Narrow" panose="020B0606020202030204" pitchFamily="34" charset="0"/>
                          <a:sym typeface="+mn-ea"/>
                        </a:rPr>
                        <a:t>L</a:t>
                      </a:r>
                      <a:r>
                        <a:rPr lang="pt-PT" altLang="fr-FR" sz="1200" b="0" dirty="0" smtClean="0">
                          <a:solidFill>
                            <a:schemeClr val="tx1"/>
                          </a:solidFill>
                          <a:latin typeface="Arial Narrow" panose="020B0606020202030204" pitchFamily="34" charset="0"/>
                          <a:cs typeface="Arial Narrow" panose="020B0606020202030204" pitchFamily="34" charset="0"/>
                          <a:sym typeface="+mn-ea"/>
                        </a:rPr>
                        <a:t>es</a:t>
                      </a:r>
                      <a:r>
                        <a:rPr lang="fr-FR" sz="1200" b="0" dirty="0" smtClean="0">
                          <a:solidFill>
                            <a:schemeClr val="tx1"/>
                          </a:solidFill>
                          <a:latin typeface="Arial Narrow" panose="020B0606020202030204" pitchFamily="34" charset="0"/>
                          <a:cs typeface="Arial Narrow" panose="020B0606020202030204" pitchFamily="34" charset="0"/>
                          <a:sym typeface="+mn-ea"/>
                        </a:rPr>
                        <a:t> A</a:t>
                      </a:r>
                      <a:r>
                        <a:rPr lang="pt-PT" altLang="fr-FR" sz="1200" b="0" dirty="0" smtClean="0">
                          <a:solidFill>
                            <a:schemeClr val="tx1"/>
                          </a:solidFill>
                          <a:latin typeface="Arial Narrow" panose="020B0606020202030204" pitchFamily="34" charset="0"/>
                          <a:cs typeface="Arial Narrow" panose="020B0606020202030204" pitchFamily="34" charset="0"/>
                          <a:sym typeface="+mn-ea"/>
                        </a:rPr>
                        <a:t>ctivités des </a:t>
                      </a:r>
                      <a:r>
                        <a:rPr lang="fr-FR" sz="1200" b="0" dirty="0" smtClean="0">
                          <a:solidFill>
                            <a:schemeClr val="tx1"/>
                          </a:solidFill>
                          <a:latin typeface="Arial Narrow" panose="020B0606020202030204" pitchFamily="34" charset="0"/>
                          <a:cs typeface="Arial Narrow" panose="020B0606020202030204" pitchFamily="34" charset="0"/>
                          <a:sym typeface="+mn-ea"/>
                        </a:rPr>
                        <a:t>P</a:t>
                      </a:r>
                      <a:r>
                        <a:rPr lang="pt-PT" altLang="fr-FR" sz="1200" b="0" dirty="0" smtClean="0">
                          <a:solidFill>
                            <a:schemeClr val="tx1"/>
                          </a:solidFill>
                          <a:latin typeface="Arial Narrow" panose="020B0606020202030204" pitchFamily="34" charset="0"/>
                          <a:cs typeface="Arial Narrow" panose="020B0606020202030204" pitchFamily="34" charset="0"/>
                          <a:sym typeface="+mn-ea"/>
                        </a:rPr>
                        <a:t>artenaires </a:t>
                      </a:r>
                      <a:r>
                        <a:rPr lang="fr-FR" sz="1200" b="0" dirty="0">
                          <a:solidFill>
                            <a:schemeClr val="tx1"/>
                          </a:solidFill>
                          <a:latin typeface="Arial Narrow" panose="020B0606020202030204" pitchFamily="34" charset="0"/>
                          <a:cs typeface="Arial Narrow" panose="020B0606020202030204" pitchFamily="34" charset="0"/>
                          <a:sym typeface="+mn-ea"/>
                        </a:rPr>
                        <a:t>A</a:t>
                      </a:r>
                      <a:r>
                        <a:rPr lang="pt-PT" altLang="fr-FR" sz="1200" b="0" dirty="0">
                          <a:solidFill>
                            <a:schemeClr val="tx1"/>
                          </a:solidFill>
                          <a:latin typeface="Arial Narrow" panose="020B0606020202030204" pitchFamily="34" charset="0"/>
                          <a:cs typeface="Arial Narrow" panose="020B0606020202030204" pitchFamily="34" charset="0"/>
                          <a:sym typeface="+mn-ea"/>
                        </a:rPr>
                        <a:t>ssociés</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pt-PT" altLang="en-US" sz="1200" b="0">
                          <a:solidFill>
                            <a:schemeClr val="tx1"/>
                          </a:solidFill>
                          <a:latin typeface="Arial Narrow" panose="020B0606020202030204" pitchFamily="34" charset="0"/>
                          <a:cs typeface="Arial Narrow" panose="020B0606020202030204" pitchFamily="34" charset="0"/>
                        </a:rPr>
                        <a:t>7</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endParaRPr lang="en-US" sz="1200" b="0">
                        <a:solidFill>
                          <a:schemeClr val="tx1"/>
                        </a:solidFill>
                        <a:latin typeface="Arial Narrow" panose="020B0606020202030204" pitchFamily="34" charset="0"/>
                        <a:cs typeface="Arial Narrow" panose="020B0606020202030204" pitchFamily="34"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200" b="0">
                        <a:solidFill>
                          <a:schemeClr val="tx1"/>
                        </a:solidFill>
                        <a:latin typeface="Arial Narrow" panose="020B0606020202030204" pitchFamily="34" charset="0"/>
                        <a:cs typeface="Arial Narrow" panose="020B0606020202030204" pitchFamily="34"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0">
                <a:tc>
                  <a:txBody>
                    <a:bodyPr/>
                    <a:lstStyle/>
                    <a:p>
                      <a:pPr algn="l"/>
                      <a:endParaRPr lang="pt-PT" sz="1200" b="0" i="1">
                        <a:solidFill>
                          <a:schemeClr val="tx1"/>
                        </a:solidFill>
                        <a:latin typeface="Arial Narrow" panose="020B0606020202030204" pitchFamily="34" charset="0"/>
                        <a:cs typeface="Arial Narrow" panose="020B0606020202030204" pitchFamily="34" charset="0"/>
                        <a:sym typeface="+mn-ea"/>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200" b="0">
                        <a:solidFill>
                          <a:schemeClr val="tx1"/>
                        </a:solidFill>
                        <a:latin typeface="Arial Narrow" panose="020B0606020202030204" pitchFamily="34" charset="0"/>
                        <a:cs typeface="Arial Narrow" panose="020B0606020202030204" pitchFamily="34"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endParaRPr lang="en-US" altLang="en-US" sz="1200" b="0">
                        <a:solidFill>
                          <a:schemeClr val="tx1"/>
                        </a:solidFill>
                        <a:latin typeface="Arial Narrow" panose="020B0606020202030204" pitchFamily="34" charset="0"/>
                        <a:cs typeface="Arial Narrow" panose="020B0606020202030204" pitchFamily="34"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200" b="0">
                        <a:solidFill>
                          <a:schemeClr val="tx1"/>
                        </a:solidFill>
                        <a:latin typeface="Arial Narrow" panose="020B0606020202030204" pitchFamily="34" charset="0"/>
                        <a:cs typeface="Arial Narrow" panose="020B0606020202030204" pitchFamily="34"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bl>
          </a:graphicData>
        </a:graphic>
      </p:graphicFrame>
      <p:sp>
        <p:nvSpPr>
          <p:cNvPr id="14" name="CaixaDeTexto 67"/>
          <p:cNvSpPr txBox="1"/>
          <p:nvPr/>
        </p:nvSpPr>
        <p:spPr>
          <a:xfrm>
            <a:off x="9360535" y="2009775"/>
            <a:ext cx="2698750" cy="1900555"/>
          </a:xfrm>
          <a:prstGeom prst="rect">
            <a:avLst/>
          </a:prstGeom>
          <a:noFill/>
        </p:spPr>
        <p:txBody>
          <a:bodyPr wrap="square" rtlCol="0">
            <a:noAutofit/>
          </a:bodyPr>
          <a:lstStyle/>
          <a:p>
            <a:pPr algn="ctr"/>
            <a:r>
              <a:rPr lang="pt-PT" sz="2400" dirty="0" smtClean="0">
                <a:solidFill>
                  <a:srgbClr val="008CBA"/>
                </a:solidFill>
              </a:rPr>
              <a:t>09 JUIN</a:t>
            </a:r>
          </a:p>
          <a:p>
            <a:pPr algn="ctr"/>
            <a:r>
              <a:rPr lang="pt-PT" sz="1200" dirty="0">
                <a:solidFill>
                  <a:srgbClr val="008CBA"/>
                </a:solidFill>
              </a:rPr>
              <a:t>______</a:t>
            </a:r>
            <a:r>
              <a:rPr lang="pt-PT" sz="1400" baseline="-25000" dirty="0">
                <a:solidFill>
                  <a:srgbClr val="008CBA"/>
                </a:solidFill>
              </a:rPr>
              <a:t>■</a:t>
            </a:r>
            <a:r>
              <a:rPr lang="pt-PT" sz="1200" dirty="0">
                <a:solidFill>
                  <a:srgbClr val="008CBA"/>
                </a:solidFill>
              </a:rPr>
              <a:t>________</a:t>
            </a:r>
          </a:p>
          <a:p>
            <a:pPr algn="ctr"/>
            <a:r>
              <a:rPr lang="pt-PT" sz="3200" dirty="0">
                <a:solidFill>
                  <a:srgbClr val="008CBA"/>
                </a:solidFill>
              </a:rPr>
              <a:t>2021</a:t>
            </a:r>
          </a:p>
          <a:p>
            <a:pPr algn="ctr"/>
            <a:r>
              <a:rPr lang="pt-PT" dirty="0">
                <a:solidFill>
                  <a:srgbClr val="008CBA"/>
                </a:solidFill>
              </a:rPr>
              <a:t>PRAIA</a:t>
            </a:r>
          </a:p>
          <a:p>
            <a:pPr algn="ctr"/>
            <a:r>
              <a:rPr lang="pt-PT" sz="1200" dirty="0">
                <a:solidFill>
                  <a:srgbClr val="008CBA"/>
                </a:solidFill>
              </a:rPr>
              <a:t>ÎLE DE SANTIAGO</a:t>
            </a:r>
          </a:p>
          <a:p>
            <a:pPr algn="ctr"/>
            <a:r>
              <a:rPr lang="pt-PT" sz="2000" dirty="0">
                <a:solidFill>
                  <a:srgbClr val="008CBA"/>
                </a:solidFill>
              </a:rPr>
              <a:t>CABO VERDE</a:t>
            </a:r>
          </a:p>
        </p:txBody>
      </p:sp>
      <p:pic>
        <p:nvPicPr>
          <p:cNvPr id="16" name="Imagem 37" descr="logo"/>
          <p:cNvPicPr>
            <a:picLocks noChangeAspect="1"/>
          </p:cNvPicPr>
          <p:nvPr/>
        </p:nvPicPr>
        <p:blipFill>
          <a:blip r:embed="rId6"/>
          <a:stretch>
            <a:fillRect/>
          </a:stretch>
        </p:blipFill>
        <p:spPr>
          <a:xfrm>
            <a:off x="16510" y="66040"/>
            <a:ext cx="3092450" cy="724535"/>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4" descr="I+D - Departamento de investigación y desarrollo de Invescontro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5849" y="1658128"/>
            <a:ext cx="2688307" cy="1790414"/>
          </a:xfrm>
          <a:prstGeom prst="rect">
            <a:avLst/>
          </a:prstGeom>
          <a:noFill/>
          <a:extLst>
            <a:ext uri="{909E8E84-426E-40DD-AFC4-6F175D3DCCD1}">
              <a14:hiddenFill xmlns:a14="http://schemas.microsoft.com/office/drawing/2010/main">
                <a:solidFill>
                  <a:srgbClr val="FFFFFF"/>
                </a:solidFill>
              </a14:hiddenFill>
            </a:ext>
          </a:extLst>
        </p:spPr>
      </p:pic>
      <p:sp>
        <p:nvSpPr>
          <p:cNvPr id="28" name="Anel 5"/>
          <p:cNvSpPr/>
          <p:nvPr/>
        </p:nvSpPr>
        <p:spPr>
          <a:xfrm>
            <a:off x="18063" y="660722"/>
            <a:ext cx="4287909" cy="3623937"/>
          </a:xfrm>
          <a:prstGeom prst="don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chemeClr val="tx1"/>
              </a:solidFill>
            </a:endParaRPr>
          </a:p>
        </p:txBody>
      </p:sp>
      <p:sp>
        <p:nvSpPr>
          <p:cNvPr id="43" name="Triângulo Retângulo 42"/>
          <p:cNvSpPr/>
          <p:nvPr/>
        </p:nvSpPr>
        <p:spPr>
          <a:xfrm flipH="1">
            <a:off x="-30480" y="239395"/>
            <a:ext cx="12228830" cy="6618605"/>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solidFill>
                <a:schemeClr val="accent1"/>
              </a:solidFill>
            </a:endParaRPr>
          </a:p>
        </p:txBody>
      </p:sp>
      <p:sp>
        <p:nvSpPr>
          <p:cNvPr id="33" name="TextBox 28"/>
          <p:cNvSpPr txBox="1"/>
          <p:nvPr/>
        </p:nvSpPr>
        <p:spPr>
          <a:xfrm>
            <a:off x="3835121" y="638308"/>
            <a:ext cx="7267219" cy="5078313"/>
          </a:xfrm>
          <a:prstGeom prst="rect">
            <a:avLst/>
          </a:prstGeom>
          <a:noFill/>
        </p:spPr>
        <p:txBody>
          <a:bodyPr wrap="square" rtlCol="0">
            <a:spAutoFit/>
          </a:bodyPr>
          <a:lstStyle/>
          <a:p>
            <a:pPr algn="just">
              <a:lnSpc>
                <a:spcPct val="80000"/>
              </a:lnSpc>
              <a:spcBef>
                <a:spcPts val="0"/>
              </a:spcBef>
              <a:spcAft>
                <a:spcPts val="0"/>
              </a:spcAft>
              <a:defRPr/>
            </a:pPr>
            <a:r>
              <a:rPr lang="fr-FR" sz="1200" dirty="0" smtClean="0">
                <a:latin typeface="Arial Narrow" panose="020B0606020202030204" pitchFamily="34" charset="0"/>
                <a:ea typeface="Century Gothic" panose="020B0502020202020204" pitchFamily="2" charset="0"/>
                <a:cs typeface="Arial Narrow" panose="020B0606020202030204" pitchFamily="34" charset="0"/>
                <a:sym typeface="+mn-ea"/>
              </a:rPr>
              <a:t>En </a:t>
            </a:r>
            <a:r>
              <a:rPr lang="fr-FR" sz="1200" dirty="0">
                <a:latin typeface="Arial Narrow" panose="020B0606020202030204" pitchFamily="34" charset="0"/>
                <a:ea typeface="Century Gothic" panose="020B0502020202020204" pitchFamily="2" charset="0"/>
                <a:cs typeface="Arial Narrow" panose="020B0606020202030204" pitchFamily="34" charset="0"/>
                <a:sym typeface="+mn-ea"/>
              </a:rPr>
              <a:t>juin 2006, les dirigeants africains se sont réunis à Abuja, au Nigeria, dans le but de prendre des mesures à la hauteur de l'importance des engrais pour une révolution verte africaine. Le principal résultat de ce sommet a confirmé l'engagement des chefs d'État africains à accroître rapidement l’utilisation d’engrais sur le continent, portant la moyenne de 9 kg / ha en 2006 à moins 50 kg / ha en 2015, objectif qui n'a pas encore été atteint.</a:t>
            </a:r>
          </a:p>
          <a:p>
            <a:pPr algn="just">
              <a:lnSpc>
                <a:spcPct val="80000"/>
              </a:lnSpc>
              <a:spcBef>
                <a:spcPts val="0"/>
              </a:spcBef>
              <a:spcAft>
                <a:spcPts val="0"/>
              </a:spcAft>
              <a:defRPr/>
            </a:pPr>
            <a:endParaRPr lang="fr-FR" sz="1200" dirty="0">
              <a:latin typeface="Arial Narrow" panose="020B0606020202030204" pitchFamily="34" charset="0"/>
              <a:ea typeface="Century Gothic" panose="020B0502020202020204" pitchFamily="2" charset="0"/>
              <a:cs typeface="Arial Narrow" panose="020B0606020202030204" pitchFamily="34" charset="0"/>
              <a:sym typeface="+mn-ea"/>
            </a:endParaRPr>
          </a:p>
          <a:p>
            <a:pPr algn="just">
              <a:lnSpc>
                <a:spcPct val="80000"/>
              </a:lnSpc>
              <a:spcBef>
                <a:spcPts val="0"/>
              </a:spcBef>
              <a:spcAft>
                <a:spcPts val="0"/>
              </a:spcAft>
              <a:defRPr/>
            </a:pPr>
            <a:r>
              <a:rPr lang="fr-FR" sz="1200" dirty="0">
                <a:latin typeface="Arial Narrow" panose="020B0606020202030204" pitchFamily="34" charset="0"/>
                <a:ea typeface="Century Gothic" panose="020B0502020202020204" pitchFamily="2" charset="0"/>
                <a:cs typeface="Arial Narrow" panose="020B0606020202030204" pitchFamily="34" charset="0"/>
                <a:sym typeface="+mn-ea"/>
              </a:rPr>
              <a:t>La consommation moyenne d'engrais en Afrique est de 10 kg / ha, soit 10% de la moyenne mondiale, presque 20 fois moins que la moyenne asiatique (191 kg / ha) et 9 fois moins que la moyenne de l'Amérique latine (94 kg / ha). La mauvaise utilisation des engrais en Afrique est principalement due à deux facteurs: le prix élevé des engrais compte tenu du faible pouvoir d'achat des agriculteurs et le manque d'alternatives offertes aux producteurs et aux agriculteurs.</a:t>
            </a:r>
          </a:p>
          <a:p>
            <a:pPr algn="just">
              <a:lnSpc>
                <a:spcPct val="80000"/>
              </a:lnSpc>
              <a:spcBef>
                <a:spcPts val="0"/>
              </a:spcBef>
              <a:spcAft>
                <a:spcPts val="0"/>
              </a:spcAft>
              <a:defRPr/>
            </a:pPr>
            <a:endParaRPr lang="fr-FR" sz="1200" dirty="0">
              <a:latin typeface="Arial Narrow" panose="020B0606020202030204" pitchFamily="34" charset="0"/>
              <a:ea typeface="Century Gothic" panose="020B0502020202020204" pitchFamily="2" charset="0"/>
              <a:cs typeface="Arial Narrow" panose="020B0606020202030204" pitchFamily="34" charset="0"/>
              <a:sym typeface="+mn-ea"/>
            </a:endParaRPr>
          </a:p>
          <a:p>
            <a:pPr algn="just">
              <a:lnSpc>
                <a:spcPct val="80000"/>
              </a:lnSpc>
              <a:spcBef>
                <a:spcPts val="0"/>
              </a:spcBef>
              <a:spcAft>
                <a:spcPts val="0"/>
              </a:spcAft>
              <a:defRPr/>
            </a:pPr>
            <a:r>
              <a:rPr lang="fr-FR" sz="1200" dirty="0">
                <a:latin typeface="Arial Narrow" panose="020B0606020202030204" pitchFamily="34" charset="0"/>
                <a:ea typeface="Century Gothic" panose="020B0502020202020204" pitchFamily="2" charset="0"/>
                <a:cs typeface="Arial Narrow" panose="020B0606020202030204" pitchFamily="34" charset="0"/>
                <a:sym typeface="+mn-ea"/>
              </a:rPr>
              <a:t>Au cours des dernières décennies, les centres de recherche appliquée concernés, les universités et les gouvernements se sont consacrés à la recherche d'alternatives aux engrais chimiques traditionnels, à la fois en vue d'accroître la rentabilité agricole et la qualité des aliments produits et la protection de l'environnement. L'application de la poudre de roche dans l'agriculture s'est avérée être une solution éprouvée pour que l'agriculture puisse relever les défis auxquels la société contemporaine est confrontée, à la fois dans le présent et dans l'avenir.</a:t>
            </a:r>
          </a:p>
          <a:p>
            <a:pPr algn="just">
              <a:lnSpc>
                <a:spcPts val="1200"/>
              </a:lnSpc>
            </a:pPr>
            <a:r>
              <a:rPr lang="pt-PT" sz="1200" dirty="0">
                <a:latin typeface="Arial Narrow" panose="020B0606020202030204" pitchFamily="34" charset="0"/>
              </a:rPr>
              <a:t> </a:t>
            </a:r>
          </a:p>
          <a:p>
            <a:pPr algn="just">
              <a:lnSpc>
                <a:spcPts val="1200"/>
              </a:lnSpc>
            </a:pPr>
            <a:r>
              <a:rPr lang="pt-PT" sz="1200" dirty="0">
                <a:latin typeface="Arial Narrow" panose="020B0606020202030204" pitchFamily="34" charset="0"/>
              </a:rPr>
              <a:t>Uma análise da composição de alimentos entre 1940 e 2002 publicada na revista «Nutrition and Health¹» mostra que, em 27 vegetais analisados, o cobre diminuiu 76%, cálcio 46%, ferro 27%, magnésio 24% e potássio 16%. Na média de 10 tipos de carnes, o cobre diminuiu 24%, cálcio 41%, ferro 54%, magnésio 10%, potássio 16% e fósforo 28%. Significativas reduções também foram verificadas em frutas e em derivados de leite. Essa redução no teor de minerais na carne e no leite reflete a dieta à base de plantas e/ou grãos com baixos teores de minerais. Isso é muito sério e significa que cada pessoa necessitaria consumir quase duas vezes mais carne, três vezes mais frutas e quatro a cinco vezes mais verduras para ingerir a mesma quantidade de minerais de 1940.</a:t>
            </a:r>
          </a:p>
          <a:p>
            <a:pPr algn="just">
              <a:lnSpc>
                <a:spcPts val="1200"/>
              </a:lnSpc>
            </a:pPr>
            <a:r>
              <a:rPr lang="pt-PT" sz="1200" dirty="0">
                <a:latin typeface="Arial Narrow" panose="020B0606020202030204" pitchFamily="34" charset="0"/>
              </a:rPr>
              <a:t> </a:t>
            </a:r>
          </a:p>
          <a:p>
            <a:pPr algn="just">
              <a:lnSpc>
                <a:spcPts val="1200"/>
              </a:lnSpc>
            </a:pPr>
            <a:r>
              <a:rPr lang="fr-FR" sz="1200" dirty="0" smtClean="0">
                <a:latin typeface="Arial Narrow" panose="020B0606020202030204" pitchFamily="34" charset="0"/>
                <a:ea typeface="Century Gothic" panose="020B0502020202020204" pitchFamily="2" charset="0"/>
                <a:cs typeface="Arial Narrow" panose="020B0606020202030204" pitchFamily="34" charset="0"/>
                <a:sym typeface="+mn-ea"/>
              </a:rPr>
              <a:t>Les </a:t>
            </a:r>
            <a:r>
              <a:rPr lang="fr-FR" sz="1200" dirty="0">
                <a:latin typeface="Arial Narrow" panose="020B0606020202030204" pitchFamily="34" charset="0"/>
                <a:ea typeface="Century Gothic" panose="020B0502020202020204" pitchFamily="2" charset="0"/>
                <a:cs typeface="Arial Narrow" panose="020B0606020202030204" pitchFamily="34" charset="0"/>
                <a:sym typeface="+mn-ea"/>
              </a:rPr>
              <a:t>roches basaltiques ont une composition riche en éléments chimiques considérés comme des nutriments pour les plantes, ce qui la rend adaptée à une utilisation en agriculture, améliorant la fertilité des </a:t>
            </a:r>
            <a:r>
              <a:rPr lang="fr-FR" sz="1200" dirty="0" smtClean="0">
                <a:latin typeface="Arial Narrow" panose="020B0606020202030204" pitchFamily="34" charset="0"/>
                <a:ea typeface="Century Gothic" panose="020B0502020202020204" pitchFamily="2" charset="0"/>
                <a:cs typeface="Arial Narrow" panose="020B0606020202030204" pitchFamily="34" charset="0"/>
                <a:sym typeface="+mn-ea"/>
              </a:rPr>
              <a:t>sols, </a:t>
            </a:r>
            <a:r>
              <a:rPr lang="fr-FR" sz="1200" dirty="0">
                <a:latin typeface="Arial Narrow" panose="020B0606020202030204" pitchFamily="34" charset="0"/>
              </a:rPr>
              <a:t>accroître la productivité agricole et la qualité des aliments produits, ainsi que la préservation de l'environnement.</a:t>
            </a:r>
            <a:endParaRPr lang="fr-FR" sz="1200" dirty="0">
              <a:latin typeface="Arial Narrow" panose="020B0606020202030204" pitchFamily="34" charset="0"/>
              <a:ea typeface="Century Gothic" panose="020B0502020202020204" pitchFamily="2" charset="0"/>
              <a:cs typeface="Arial Narrow" panose="020B0606020202030204" pitchFamily="34" charset="0"/>
              <a:sym typeface="+mn-ea"/>
            </a:endParaRPr>
          </a:p>
          <a:p>
            <a:pPr algn="just">
              <a:lnSpc>
                <a:spcPts val="1200"/>
              </a:lnSpc>
            </a:pPr>
            <a:endParaRPr lang="pt-PT" sz="1200" dirty="0">
              <a:latin typeface="Arial Narrow" panose="020B0606020202030204" pitchFamily="34" charset="0"/>
            </a:endParaRPr>
          </a:p>
          <a:p>
            <a:pPr algn="just">
              <a:lnSpc>
                <a:spcPts val="1200"/>
              </a:lnSpc>
            </a:pPr>
            <a:r>
              <a:rPr lang="pt-BR" sz="1200" dirty="0">
                <a:latin typeface="Arial Narrow" panose="020B0606020202030204" pitchFamily="34" charset="0"/>
              </a:rPr>
              <a:t>O uso de pós de rocha para fertilizar os solos é uma técnica milenar (civilizações incas e egípcias já </a:t>
            </a:r>
            <a:r>
              <a:rPr lang="pt-BR" sz="1200" dirty="0" smtClean="0">
                <a:latin typeface="Arial Narrow" panose="020B0606020202030204" pitchFamily="34" charset="0"/>
              </a:rPr>
              <a:t>se socorriam de </a:t>
            </a:r>
            <a:r>
              <a:rPr lang="pt-BR" sz="1200" dirty="0">
                <a:latin typeface="Arial Narrow" panose="020B0606020202030204" pitchFamily="34" charset="0"/>
              </a:rPr>
              <a:t>sub-produtos de rochas para </a:t>
            </a:r>
            <a:r>
              <a:rPr lang="pt-BR" sz="1200" dirty="0" smtClean="0">
                <a:latin typeface="Arial Narrow" panose="020B0606020202030204" pitchFamily="34" charset="0"/>
              </a:rPr>
              <a:t>fertilização de solos), </a:t>
            </a:r>
            <a:r>
              <a:rPr lang="pt-BR" sz="1200" dirty="0">
                <a:latin typeface="Arial Narrow" panose="020B0606020202030204" pitchFamily="34" charset="0"/>
              </a:rPr>
              <a:t>que foi sendo deixada de lado, pela ampliação do uso e da oferta dos fertilizantes solúveis. Porém, os preços ascendentes desses produtos têm deixado um numero crescente de agricultores sem opção para fertilizar os solos e, assim, garantir produções compatíveis cm seus </a:t>
            </a:r>
            <a:r>
              <a:rPr lang="pt-BR" sz="1200" dirty="0" smtClean="0">
                <a:latin typeface="Arial Narrow" panose="020B0606020202030204" pitchFamily="34" charset="0"/>
              </a:rPr>
              <a:t>esforços de produção </a:t>
            </a:r>
            <a:r>
              <a:rPr lang="pt-BR" sz="1200" dirty="0">
                <a:latin typeface="Arial Narrow" panose="020B0606020202030204" pitchFamily="34" charset="0"/>
              </a:rPr>
              <a:t>e </a:t>
            </a:r>
            <a:r>
              <a:rPr lang="pt-BR" sz="1200" dirty="0" smtClean="0">
                <a:latin typeface="Arial Narrow" panose="020B0606020202030204" pitchFamily="34" charset="0"/>
              </a:rPr>
              <a:t>investimentos realizados. </a:t>
            </a:r>
            <a:endParaRPr lang="pt-PT" sz="1200" dirty="0">
              <a:latin typeface="Arial Narrow" panose="020B0606020202030204" pitchFamily="34" charset="0"/>
            </a:endParaRPr>
          </a:p>
        </p:txBody>
      </p:sp>
      <p:pic>
        <p:nvPicPr>
          <p:cNvPr id="19" name="Imagem9"/>
          <p:cNvPicPr>
            <a:picLocks noChangeAspect="1"/>
          </p:cNvPicPr>
          <p:nvPr/>
        </p:nvPicPr>
        <p:blipFill>
          <a:blip r:embed="rId3"/>
          <a:stretch>
            <a:fillRect/>
          </a:stretch>
        </p:blipFill>
        <p:spPr>
          <a:xfrm>
            <a:off x="11678285" y="6451600"/>
            <a:ext cx="502920" cy="389255"/>
          </a:xfrm>
          <a:prstGeom prst="rect">
            <a:avLst/>
          </a:prstGeom>
          <a:noFill/>
          <a:ln>
            <a:noFill/>
          </a:ln>
          <a:effectLst/>
        </p:spPr>
      </p:pic>
      <p:sp>
        <p:nvSpPr>
          <p:cNvPr id="101" name="CaixaDeTexto 67"/>
          <p:cNvSpPr txBox="1"/>
          <p:nvPr/>
        </p:nvSpPr>
        <p:spPr>
          <a:xfrm>
            <a:off x="295363" y="3795394"/>
            <a:ext cx="1917700" cy="1900555"/>
          </a:xfrm>
          <a:prstGeom prst="rect">
            <a:avLst/>
          </a:prstGeom>
          <a:noFill/>
        </p:spPr>
        <p:txBody>
          <a:bodyPr wrap="square" rtlCol="0">
            <a:noAutofit/>
          </a:bodyPr>
          <a:lstStyle/>
          <a:p>
            <a:pPr algn="ctr"/>
            <a:r>
              <a:rPr lang="pt-PT" sz="2400" dirty="0" smtClean="0">
                <a:solidFill>
                  <a:srgbClr val="008CBA"/>
                </a:solidFill>
                <a:sym typeface="+mn-ea"/>
              </a:rPr>
              <a:t>09 JUIN</a:t>
            </a:r>
            <a:endParaRPr lang="pt-PT" sz="2400" dirty="0">
              <a:solidFill>
                <a:srgbClr val="008CBA"/>
              </a:solidFill>
            </a:endParaRPr>
          </a:p>
          <a:p>
            <a:pPr algn="ctr"/>
            <a:r>
              <a:rPr lang="pt-PT" sz="1200" dirty="0">
                <a:solidFill>
                  <a:srgbClr val="008CBA"/>
                </a:solidFill>
              </a:rPr>
              <a:t>________</a:t>
            </a:r>
            <a:r>
              <a:rPr lang="pt-PT" sz="1400" baseline="-25000" dirty="0">
                <a:solidFill>
                  <a:srgbClr val="008CBA"/>
                </a:solidFill>
              </a:rPr>
              <a:t>■</a:t>
            </a:r>
            <a:r>
              <a:rPr lang="pt-PT" sz="1200" dirty="0">
                <a:solidFill>
                  <a:srgbClr val="008CBA"/>
                </a:solidFill>
              </a:rPr>
              <a:t>________</a:t>
            </a:r>
          </a:p>
          <a:p>
            <a:pPr algn="ctr"/>
            <a:r>
              <a:rPr lang="pt-PT" sz="3200" dirty="0">
                <a:solidFill>
                  <a:srgbClr val="008CBA"/>
                </a:solidFill>
              </a:rPr>
              <a:t>2021</a:t>
            </a:r>
          </a:p>
          <a:p>
            <a:pPr algn="ctr"/>
            <a:r>
              <a:rPr lang="pt-PT" dirty="0">
                <a:solidFill>
                  <a:srgbClr val="008CBA"/>
                </a:solidFill>
              </a:rPr>
              <a:t>PRAIA</a:t>
            </a:r>
          </a:p>
          <a:p>
            <a:pPr algn="ctr"/>
            <a:r>
              <a:rPr lang="pt-PT" sz="1200" dirty="0">
                <a:solidFill>
                  <a:srgbClr val="008CBA"/>
                </a:solidFill>
              </a:rPr>
              <a:t>ÎLE DE SANTIAGO</a:t>
            </a:r>
          </a:p>
          <a:p>
            <a:pPr algn="ctr"/>
            <a:r>
              <a:rPr lang="pt-PT" sz="2000" dirty="0">
                <a:solidFill>
                  <a:srgbClr val="008CBA"/>
                </a:solidFill>
              </a:rPr>
              <a:t>CABO VERDE</a:t>
            </a:r>
          </a:p>
        </p:txBody>
      </p:sp>
      <p:sp>
        <p:nvSpPr>
          <p:cNvPr id="25" name="Caixa de Texto 24"/>
          <p:cNvSpPr txBox="1"/>
          <p:nvPr/>
        </p:nvSpPr>
        <p:spPr>
          <a:xfrm>
            <a:off x="3823970" y="163195"/>
            <a:ext cx="2340610" cy="369332"/>
          </a:xfrm>
          <a:prstGeom prst="rect">
            <a:avLst/>
          </a:prstGeom>
          <a:noFill/>
        </p:spPr>
        <p:txBody>
          <a:bodyPr wrap="square" rtlCol="0">
            <a:spAutoFit/>
          </a:bodyPr>
          <a:lstStyle/>
          <a:p>
            <a:r>
              <a:rPr lang="en-US" b="1" i="1" dirty="0" smtClean="0">
                <a:solidFill>
                  <a:srgbClr val="00B4B2"/>
                </a:solidFill>
              </a:rPr>
              <a:t>APERÇU GÉNÉRAL</a:t>
            </a:r>
            <a:endParaRPr lang="pt-PT" altLang="en-US" i="1" dirty="0">
              <a:solidFill>
                <a:srgbClr val="00B4B2"/>
              </a:solidFill>
            </a:endParaRPr>
          </a:p>
        </p:txBody>
      </p:sp>
      <p:pic>
        <p:nvPicPr>
          <p:cNvPr id="34" name="Imagem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96270" y="88900"/>
            <a:ext cx="677545" cy="561975"/>
          </a:xfrm>
          <a:prstGeom prst="rect">
            <a:avLst/>
          </a:prstGeom>
        </p:spPr>
      </p:pic>
      <p:pic>
        <p:nvPicPr>
          <p:cNvPr id="35" name="Imagem 37" descr="logo"/>
          <p:cNvPicPr>
            <a:picLocks noChangeAspect="1"/>
          </p:cNvPicPr>
          <p:nvPr/>
        </p:nvPicPr>
        <p:blipFill>
          <a:blip r:embed="rId5"/>
          <a:stretch>
            <a:fillRect/>
          </a:stretch>
        </p:blipFill>
        <p:spPr>
          <a:xfrm>
            <a:off x="79923" y="150394"/>
            <a:ext cx="2112185" cy="494867"/>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4" descr="I+D - Departamento de investigación y desarrollo de Invescontro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5849" y="1658128"/>
            <a:ext cx="2688307" cy="1790414"/>
          </a:xfrm>
          <a:prstGeom prst="rect">
            <a:avLst/>
          </a:prstGeom>
          <a:noFill/>
          <a:extLst>
            <a:ext uri="{909E8E84-426E-40DD-AFC4-6F175D3DCCD1}">
              <a14:hiddenFill xmlns:a14="http://schemas.microsoft.com/office/drawing/2010/main">
                <a:solidFill>
                  <a:srgbClr val="FFFFFF"/>
                </a:solidFill>
              </a14:hiddenFill>
            </a:ext>
          </a:extLst>
        </p:spPr>
      </p:pic>
      <p:sp>
        <p:nvSpPr>
          <p:cNvPr id="28" name="Anel 5"/>
          <p:cNvSpPr/>
          <p:nvPr/>
        </p:nvSpPr>
        <p:spPr>
          <a:xfrm>
            <a:off x="18063" y="660722"/>
            <a:ext cx="4287909" cy="3623937"/>
          </a:xfrm>
          <a:prstGeom prst="don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chemeClr val="tx1"/>
              </a:solidFill>
            </a:endParaRPr>
          </a:p>
        </p:txBody>
      </p:sp>
      <p:sp>
        <p:nvSpPr>
          <p:cNvPr id="43" name="Triângulo Retângulo 42"/>
          <p:cNvSpPr/>
          <p:nvPr/>
        </p:nvSpPr>
        <p:spPr>
          <a:xfrm flipH="1">
            <a:off x="0" y="239395"/>
            <a:ext cx="12228830" cy="6618605"/>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solidFill>
                <a:schemeClr val="accent1"/>
              </a:solidFill>
            </a:endParaRPr>
          </a:p>
        </p:txBody>
      </p:sp>
      <p:pic>
        <p:nvPicPr>
          <p:cNvPr id="18" name="Imagem 17" descr="LOGO-Paises ecowas"/>
          <p:cNvPicPr>
            <a:picLocks noChangeAspect="1"/>
          </p:cNvPicPr>
          <p:nvPr/>
        </p:nvPicPr>
        <p:blipFill>
          <a:blip r:embed="rId3"/>
          <a:stretch>
            <a:fillRect/>
          </a:stretch>
        </p:blipFill>
        <p:spPr>
          <a:xfrm>
            <a:off x="10795" y="3459480"/>
            <a:ext cx="3897630" cy="3858260"/>
          </a:xfrm>
          <a:prstGeom prst="rect">
            <a:avLst/>
          </a:prstGeom>
        </p:spPr>
      </p:pic>
      <p:sp>
        <p:nvSpPr>
          <p:cNvPr id="3" name="Rectangle 5"/>
          <p:cNvSpPr/>
          <p:nvPr/>
        </p:nvSpPr>
        <p:spPr>
          <a:xfrm>
            <a:off x="3321866" y="4884801"/>
            <a:ext cx="968704" cy="392014"/>
          </a:xfrm>
          <a:prstGeom prst="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PT" b="1" i="1" dirty="0">
                <a:solidFill>
                  <a:srgbClr val="008080"/>
                </a:solidFill>
                <a:latin typeface="Arial Narrow" panose="020B0606020202030204" pitchFamily="34" charset="0"/>
              </a:rPr>
              <a:t>PLAN</a:t>
            </a:r>
          </a:p>
        </p:txBody>
      </p:sp>
      <p:sp>
        <p:nvSpPr>
          <p:cNvPr id="2" name="Right Arrow 6"/>
          <p:cNvSpPr/>
          <p:nvPr/>
        </p:nvSpPr>
        <p:spPr>
          <a:xfrm>
            <a:off x="4342906" y="4786646"/>
            <a:ext cx="445294" cy="608645"/>
          </a:xfrm>
          <a:prstGeom prst="rightArrow">
            <a:avLst/>
          </a:prstGeom>
          <a:solidFill>
            <a:srgbClr val="3EA4B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PT"/>
          </a:p>
        </p:txBody>
      </p:sp>
      <p:sp>
        <p:nvSpPr>
          <p:cNvPr id="6" name="Rectangle 7"/>
          <p:cNvSpPr/>
          <p:nvPr/>
        </p:nvSpPr>
        <p:spPr>
          <a:xfrm>
            <a:off x="4896353" y="4538798"/>
            <a:ext cx="1565672" cy="268584"/>
          </a:xfrm>
          <a:prstGeom prst="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pt-PT" sz="1200" i="1" dirty="0" err="1">
                <a:solidFill>
                  <a:schemeClr val="tx1"/>
                </a:solidFill>
                <a:latin typeface="Arial Narrow" panose="020B0606020202030204" pitchFamily="34" charset="0"/>
                <a:sym typeface="+mn-ea"/>
              </a:rPr>
              <a:t>Axé</a:t>
            </a:r>
            <a:r>
              <a:rPr lang="pt-PT" sz="1200" i="1" dirty="0">
                <a:solidFill>
                  <a:schemeClr val="tx1"/>
                </a:solidFill>
                <a:latin typeface="Arial Narrow" panose="020B0606020202030204" pitchFamily="34" charset="0"/>
                <a:sym typeface="+mn-ea"/>
              </a:rPr>
              <a:t> </a:t>
            </a:r>
            <a:r>
              <a:rPr lang="pt-PT" sz="1200" i="1" dirty="0" err="1">
                <a:solidFill>
                  <a:schemeClr val="tx1"/>
                </a:solidFill>
                <a:latin typeface="Arial Narrow" panose="020B0606020202030204" pitchFamily="34" charset="0"/>
                <a:sym typeface="+mn-ea"/>
              </a:rPr>
              <a:t>sur</a:t>
            </a:r>
            <a:r>
              <a:rPr lang="pt-PT" sz="1200" i="1" dirty="0">
                <a:solidFill>
                  <a:schemeClr val="tx1"/>
                </a:solidFill>
                <a:latin typeface="Arial Narrow" panose="020B0606020202030204" pitchFamily="34" charset="0"/>
                <a:sym typeface="+mn-ea"/>
              </a:rPr>
              <a:t> </a:t>
            </a:r>
            <a:r>
              <a:rPr lang="pt-PT" sz="1200" i="1" dirty="0" err="1">
                <a:solidFill>
                  <a:schemeClr val="tx1"/>
                </a:solidFill>
                <a:latin typeface="Arial Narrow" panose="020B0606020202030204" pitchFamily="34" charset="0"/>
                <a:sym typeface="+mn-ea"/>
              </a:rPr>
              <a:t>les</a:t>
            </a:r>
            <a:r>
              <a:rPr lang="pt-PT" sz="1200" i="1" dirty="0">
                <a:solidFill>
                  <a:schemeClr val="tx1"/>
                </a:solidFill>
                <a:latin typeface="Arial Narrow" panose="020B0606020202030204" pitchFamily="34" charset="0"/>
                <a:sym typeface="+mn-ea"/>
              </a:rPr>
              <a:t> </a:t>
            </a:r>
            <a:r>
              <a:rPr lang="pt-PT" sz="1200" i="1" dirty="0" err="1">
                <a:solidFill>
                  <a:schemeClr val="tx1"/>
                </a:solidFill>
                <a:latin typeface="Arial Narrow" panose="020B0606020202030204" pitchFamily="34" charset="0"/>
                <a:sym typeface="+mn-ea"/>
              </a:rPr>
              <a:t>affaires</a:t>
            </a:r>
            <a:endParaRPr lang="pt-PT" sz="1200" i="1" dirty="0">
              <a:solidFill>
                <a:schemeClr val="tx1"/>
              </a:solidFill>
              <a:latin typeface="Arial Narrow" panose="020B0606020202030204" pitchFamily="34" charset="0"/>
            </a:endParaRPr>
          </a:p>
        </p:txBody>
      </p:sp>
      <p:sp>
        <p:nvSpPr>
          <p:cNvPr id="9" name="Rectangle 20"/>
          <p:cNvSpPr/>
          <p:nvPr/>
        </p:nvSpPr>
        <p:spPr>
          <a:xfrm>
            <a:off x="4896309" y="4848844"/>
            <a:ext cx="1565672" cy="295442"/>
          </a:xfrm>
          <a:prstGeom prst="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PT" sz="1200" i="1" dirty="0" err="1">
                <a:solidFill>
                  <a:schemeClr val="tx1"/>
                </a:solidFill>
                <a:latin typeface="Arial Narrow" panose="020B0606020202030204" pitchFamily="34" charset="0"/>
                <a:sym typeface="+mn-ea"/>
              </a:rPr>
              <a:t>Centré</a:t>
            </a:r>
            <a:r>
              <a:rPr lang="pt-PT" sz="1200" i="1" dirty="0">
                <a:solidFill>
                  <a:schemeClr val="tx1"/>
                </a:solidFill>
                <a:latin typeface="Arial Narrow" panose="020B0606020202030204" pitchFamily="34" charset="0"/>
                <a:sym typeface="+mn-ea"/>
              </a:rPr>
              <a:t> </a:t>
            </a:r>
            <a:r>
              <a:rPr lang="pt-PT" sz="1200" i="1" dirty="0" err="1">
                <a:solidFill>
                  <a:schemeClr val="tx1"/>
                </a:solidFill>
                <a:latin typeface="Arial Narrow" panose="020B0606020202030204" pitchFamily="34" charset="0"/>
                <a:sym typeface="+mn-ea"/>
              </a:rPr>
              <a:t>sur</a:t>
            </a:r>
            <a:r>
              <a:rPr lang="pt-PT" sz="1200" i="1" dirty="0">
                <a:solidFill>
                  <a:schemeClr val="tx1"/>
                </a:solidFill>
                <a:latin typeface="Arial Narrow" panose="020B0606020202030204" pitchFamily="34" charset="0"/>
                <a:sym typeface="+mn-ea"/>
              </a:rPr>
              <a:t> </a:t>
            </a:r>
            <a:r>
              <a:rPr lang="pt-PT" sz="1200" i="1" dirty="0" err="1">
                <a:solidFill>
                  <a:schemeClr val="tx1"/>
                </a:solidFill>
                <a:latin typeface="Arial Narrow" panose="020B0606020202030204" pitchFamily="34" charset="0"/>
                <a:sym typeface="+mn-ea"/>
              </a:rPr>
              <a:t>l'opportunité</a:t>
            </a:r>
            <a:endParaRPr lang="pt-PT" sz="1200" i="1" dirty="0">
              <a:solidFill>
                <a:schemeClr val="tx1"/>
              </a:solidFill>
              <a:latin typeface="Arial Narrow" panose="020B0606020202030204" pitchFamily="34" charset="0"/>
            </a:endParaRPr>
          </a:p>
        </p:txBody>
      </p:sp>
      <p:sp>
        <p:nvSpPr>
          <p:cNvPr id="12" name="Rectangle 22"/>
          <p:cNvSpPr/>
          <p:nvPr/>
        </p:nvSpPr>
        <p:spPr>
          <a:xfrm>
            <a:off x="4889165" y="5211896"/>
            <a:ext cx="1565672" cy="324986"/>
          </a:xfrm>
          <a:prstGeom prst="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pt-PT" sz="1200" i="1" dirty="0" err="1">
                <a:solidFill>
                  <a:schemeClr val="tx1"/>
                </a:solidFill>
                <a:latin typeface="Arial Narrow" panose="020B0606020202030204" pitchFamily="34" charset="0"/>
                <a:sym typeface="+mn-ea"/>
              </a:rPr>
              <a:t>Réalistes</a:t>
            </a:r>
            <a:endParaRPr lang="pt-PT" sz="1200" i="1" dirty="0">
              <a:solidFill>
                <a:schemeClr val="tx1"/>
              </a:solidFill>
              <a:latin typeface="Arial Narrow" panose="020B0606020202030204" pitchFamily="34" charset="0"/>
            </a:endParaRPr>
          </a:p>
        </p:txBody>
      </p:sp>
      <p:sp>
        <p:nvSpPr>
          <p:cNvPr id="13" name="Rectangle 23"/>
          <p:cNvSpPr/>
          <p:nvPr/>
        </p:nvSpPr>
        <p:spPr>
          <a:xfrm>
            <a:off x="4904405" y="5616441"/>
            <a:ext cx="1565672" cy="357485"/>
          </a:xfrm>
          <a:prstGeom prst="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pt-PT" sz="1200" i="1" dirty="0" err="1">
                <a:solidFill>
                  <a:schemeClr val="tx1"/>
                </a:solidFill>
                <a:latin typeface="Arial Narrow" panose="020B0606020202030204" pitchFamily="34" charset="0"/>
                <a:sym typeface="+mn-ea"/>
              </a:rPr>
              <a:t>Stratégique</a:t>
            </a:r>
            <a:endParaRPr lang="pt-PT" sz="1200" i="1" dirty="0">
              <a:solidFill>
                <a:schemeClr val="tx1"/>
              </a:solidFill>
              <a:latin typeface="Arial Narrow" panose="020B0606020202030204" pitchFamily="34" charset="0"/>
            </a:endParaRPr>
          </a:p>
        </p:txBody>
      </p:sp>
      <p:sp>
        <p:nvSpPr>
          <p:cNvPr id="15" name="Rectangle 8"/>
          <p:cNvSpPr/>
          <p:nvPr/>
        </p:nvSpPr>
        <p:spPr>
          <a:xfrm>
            <a:off x="6682826" y="5020480"/>
            <a:ext cx="1188244" cy="386089"/>
          </a:xfrm>
          <a:prstGeom prst="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PT" sz="1400" dirty="0">
                <a:solidFill>
                  <a:schemeClr val="tx1"/>
                </a:solidFill>
              </a:rPr>
              <a:t>Actions</a:t>
            </a:r>
          </a:p>
        </p:txBody>
      </p:sp>
      <p:sp>
        <p:nvSpPr>
          <p:cNvPr id="17" name="Right Arrow 24"/>
          <p:cNvSpPr/>
          <p:nvPr/>
        </p:nvSpPr>
        <p:spPr>
          <a:xfrm>
            <a:off x="6479840" y="4931712"/>
            <a:ext cx="445294" cy="501817"/>
          </a:xfrm>
          <a:prstGeom prst="rightArrow">
            <a:avLst/>
          </a:prstGeom>
          <a:solidFill>
            <a:srgbClr val="3EA4B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PT"/>
          </a:p>
        </p:txBody>
      </p:sp>
      <p:sp>
        <p:nvSpPr>
          <p:cNvPr id="16" name="Rectangle 25"/>
          <p:cNvSpPr/>
          <p:nvPr/>
        </p:nvSpPr>
        <p:spPr>
          <a:xfrm>
            <a:off x="8346377" y="5050158"/>
            <a:ext cx="1188244" cy="318267"/>
          </a:xfrm>
          <a:prstGeom prst="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pt-PT" sz="1400" dirty="0" err="1">
                <a:solidFill>
                  <a:schemeClr val="tx1"/>
                </a:solidFill>
                <a:sym typeface="+mn-ea"/>
              </a:rPr>
              <a:t>Résultats</a:t>
            </a:r>
            <a:endParaRPr lang="pt-PT" sz="1400" dirty="0">
              <a:solidFill>
                <a:schemeClr val="tx1"/>
              </a:solidFill>
            </a:endParaRPr>
          </a:p>
        </p:txBody>
      </p:sp>
      <p:sp>
        <p:nvSpPr>
          <p:cNvPr id="29" name="Right Arrow 26"/>
          <p:cNvSpPr/>
          <p:nvPr/>
        </p:nvSpPr>
        <p:spPr>
          <a:xfrm>
            <a:off x="7896559" y="4994871"/>
            <a:ext cx="445294" cy="415714"/>
          </a:xfrm>
          <a:prstGeom prst="rightArrow">
            <a:avLst/>
          </a:prstGeom>
          <a:solidFill>
            <a:srgbClr val="3EA4B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PT"/>
          </a:p>
        </p:txBody>
      </p:sp>
      <p:sp>
        <p:nvSpPr>
          <p:cNvPr id="30" name="Rectangle 10"/>
          <p:cNvSpPr/>
          <p:nvPr/>
        </p:nvSpPr>
        <p:spPr>
          <a:xfrm>
            <a:off x="7130244" y="5408978"/>
            <a:ext cx="255984" cy="977302"/>
          </a:xfrm>
          <a:prstGeom prst="rect">
            <a:avLst/>
          </a:prstGeom>
          <a:solidFill>
            <a:schemeClr val="accent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PT"/>
          </a:p>
        </p:txBody>
      </p:sp>
      <p:sp>
        <p:nvSpPr>
          <p:cNvPr id="31" name="Right Arrow 30"/>
          <p:cNvSpPr/>
          <p:nvPr/>
        </p:nvSpPr>
        <p:spPr>
          <a:xfrm rot="16200000">
            <a:off x="3108048" y="5763169"/>
            <a:ext cx="1405467" cy="500063"/>
          </a:xfrm>
          <a:prstGeom prst="rightArrow">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PT"/>
          </a:p>
        </p:txBody>
      </p:sp>
      <p:sp>
        <p:nvSpPr>
          <p:cNvPr id="32" name="Rectangle 11"/>
          <p:cNvSpPr/>
          <p:nvPr/>
        </p:nvSpPr>
        <p:spPr>
          <a:xfrm>
            <a:off x="3695370" y="6386792"/>
            <a:ext cx="3684984" cy="448733"/>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PT" sz="1400" dirty="0" err="1">
                <a:solidFill>
                  <a:schemeClr val="tx1"/>
                </a:solidFill>
                <a:latin typeface="Arial Narrow" panose="020B0606020202030204" pitchFamily="34" charset="0"/>
                <a:sym typeface="+mn-ea"/>
              </a:rPr>
              <a:t>Réévaluation</a:t>
            </a:r>
            <a:endParaRPr lang="pt-PT" sz="1400" dirty="0">
              <a:solidFill>
                <a:schemeClr val="tx1"/>
              </a:solidFill>
              <a:latin typeface="Arial Narrow" panose="020B0606020202030204" pitchFamily="34" charset="0"/>
            </a:endParaRPr>
          </a:p>
        </p:txBody>
      </p:sp>
      <p:sp>
        <p:nvSpPr>
          <p:cNvPr id="33" name="TextBox 28"/>
          <p:cNvSpPr txBox="1"/>
          <p:nvPr/>
        </p:nvSpPr>
        <p:spPr>
          <a:xfrm>
            <a:off x="3469361" y="440188"/>
            <a:ext cx="7267219" cy="2492990"/>
          </a:xfrm>
          <a:prstGeom prst="rect">
            <a:avLst/>
          </a:prstGeom>
          <a:noFill/>
        </p:spPr>
        <p:txBody>
          <a:bodyPr wrap="square" rtlCol="0">
            <a:spAutoFit/>
          </a:bodyPr>
          <a:lstStyle/>
          <a:p>
            <a:pPr lvl="1" algn="just"/>
            <a:r>
              <a:rPr lang="en-US" sz="1200" dirty="0">
                <a:latin typeface="Arial Narrow" panose="020B0606020202030204" pitchFamily="34" charset="0"/>
              </a:rPr>
              <a:t>Le but des </a:t>
            </a:r>
            <a:r>
              <a:rPr lang="en-US" sz="1200" dirty="0">
                <a:latin typeface="Arial Narrow" panose="020B0606020202030204" pitchFamily="34" charset="0"/>
              </a:rPr>
              <a:t>T</a:t>
            </a:r>
            <a:r>
              <a:rPr lang="en-US" sz="1200" dirty="0" smtClean="0">
                <a:latin typeface="Arial Narrow" panose="020B0606020202030204" pitchFamily="34" charset="0"/>
              </a:rPr>
              <a:t>ables </a:t>
            </a:r>
            <a:r>
              <a:rPr lang="en-US" sz="1200" dirty="0">
                <a:latin typeface="Arial Narrow" panose="020B0606020202030204" pitchFamily="34" charset="0"/>
              </a:rPr>
              <a:t>R</a:t>
            </a:r>
            <a:r>
              <a:rPr lang="en-US" sz="1200" dirty="0" smtClean="0">
                <a:latin typeface="Arial Narrow" panose="020B0606020202030204" pitchFamily="34" charset="0"/>
              </a:rPr>
              <a:t>ondes </a:t>
            </a:r>
            <a:r>
              <a:rPr lang="en-US" sz="1200" dirty="0" err="1" smtClean="0">
                <a:latin typeface="Arial Narrow" panose="020B0606020202030204" pitchFamily="34" charset="0"/>
              </a:rPr>
              <a:t>d’Intégration</a:t>
            </a:r>
            <a:r>
              <a:rPr lang="en-US" sz="1200" dirty="0" smtClean="0">
                <a:latin typeface="Arial Narrow" panose="020B0606020202030204" pitchFamily="34" charset="0"/>
              </a:rPr>
              <a:t> et </a:t>
            </a:r>
            <a:r>
              <a:rPr lang="en-US" sz="1200" dirty="0" err="1" smtClean="0">
                <a:latin typeface="Arial Narrow" panose="020B0606020202030204" pitchFamily="34" charset="0"/>
              </a:rPr>
              <a:t>Débat</a:t>
            </a:r>
            <a:r>
              <a:rPr lang="en-US" sz="1200" dirty="0" smtClean="0">
                <a:latin typeface="Arial Narrow" panose="020B0606020202030204" pitchFamily="34" charset="0"/>
              </a:rPr>
              <a:t>, </a:t>
            </a:r>
            <a:r>
              <a:rPr lang="en-US" sz="1200" dirty="0" err="1">
                <a:latin typeface="Arial Narrow" panose="020B0606020202030204" pitchFamily="34" charset="0"/>
              </a:rPr>
              <a:t>est</a:t>
            </a:r>
            <a:r>
              <a:rPr lang="en-US" sz="1200" dirty="0">
                <a:latin typeface="Arial Narrow" panose="020B0606020202030204" pitchFamily="34" charset="0"/>
              </a:rPr>
              <a:t> de </a:t>
            </a:r>
            <a:r>
              <a:rPr lang="en-US" sz="1200" dirty="0" err="1">
                <a:latin typeface="Arial Narrow" panose="020B0606020202030204" pitchFamily="34" charset="0"/>
              </a:rPr>
              <a:t>développer</a:t>
            </a:r>
            <a:r>
              <a:rPr lang="en-US" sz="1200" dirty="0">
                <a:latin typeface="Arial Narrow" panose="020B0606020202030204" pitchFamily="34" charset="0"/>
              </a:rPr>
              <a:t> </a:t>
            </a:r>
            <a:r>
              <a:rPr lang="en-US" sz="1200" dirty="0" smtClean="0">
                <a:latin typeface="Arial Narrow" panose="020B0606020202030204" pitchFamily="34" charset="0"/>
              </a:rPr>
              <a:t>les </a:t>
            </a:r>
            <a:r>
              <a:rPr lang="en-US" sz="1200" dirty="0" err="1">
                <a:latin typeface="Arial Narrow" panose="020B0606020202030204" pitchFamily="34" charset="0"/>
              </a:rPr>
              <a:t>possibilités</a:t>
            </a:r>
            <a:r>
              <a:rPr lang="en-US" sz="1200" dirty="0">
                <a:latin typeface="Arial Narrow" panose="020B0606020202030204" pitchFamily="34" charset="0"/>
              </a:rPr>
              <a:t> de </a:t>
            </a:r>
            <a:r>
              <a:rPr lang="en-US" sz="1200" dirty="0" err="1">
                <a:latin typeface="Arial Narrow" panose="020B0606020202030204" pitchFamily="34" charset="0"/>
              </a:rPr>
              <a:t>partage</a:t>
            </a:r>
            <a:r>
              <a:rPr lang="en-US" sz="1200" dirty="0">
                <a:latin typeface="Arial Narrow" panose="020B0606020202030204" pitchFamily="34" charset="0"/>
              </a:rPr>
              <a:t> des </a:t>
            </a:r>
            <a:r>
              <a:rPr lang="en-US" sz="1200" dirty="0" err="1">
                <a:latin typeface="Arial Narrow" panose="020B0606020202030204" pitchFamily="34" charset="0"/>
              </a:rPr>
              <a:t>expériences</a:t>
            </a:r>
            <a:r>
              <a:rPr lang="en-US" sz="1200" dirty="0">
                <a:latin typeface="Arial Narrow" panose="020B0606020202030204" pitchFamily="34" charset="0"/>
              </a:rPr>
              <a:t> </a:t>
            </a:r>
            <a:r>
              <a:rPr lang="en-US" sz="1200" dirty="0" err="1" smtClean="0">
                <a:latin typeface="Arial Narrow" panose="020B0606020202030204" pitchFamily="34" charset="0"/>
              </a:rPr>
              <a:t>internationales</a:t>
            </a:r>
            <a:r>
              <a:rPr lang="en-US" sz="1200" dirty="0" smtClean="0">
                <a:latin typeface="Arial Narrow" panose="020B0606020202030204" pitchFamily="34" charset="0"/>
              </a:rPr>
              <a:t> </a:t>
            </a:r>
            <a:r>
              <a:rPr lang="en-US" sz="1200" dirty="0" err="1">
                <a:latin typeface="Arial Narrow" panose="020B0606020202030204" pitchFamily="34" charset="0"/>
              </a:rPr>
              <a:t>lors</a:t>
            </a:r>
            <a:r>
              <a:rPr lang="en-US" sz="1200" dirty="0">
                <a:latin typeface="Arial Narrow" panose="020B0606020202030204" pitchFamily="34" charset="0"/>
              </a:rPr>
              <a:t> de </a:t>
            </a:r>
            <a:r>
              <a:rPr lang="en-US" sz="1200" dirty="0" smtClean="0">
                <a:latin typeface="Arial Narrow" panose="020B0606020202030204" pitchFamily="34" charset="0"/>
              </a:rPr>
              <a:t>la </a:t>
            </a:r>
            <a:r>
              <a:rPr lang="en-US" sz="1200" dirty="0" err="1" smtClean="0">
                <a:latin typeface="Arial Narrow" panose="020B0606020202030204" pitchFamily="34" charset="0"/>
              </a:rPr>
              <a:t>Conférence</a:t>
            </a:r>
            <a:r>
              <a:rPr lang="en-US" sz="1200" dirty="0" smtClean="0">
                <a:latin typeface="Arial Narrow" panose="020B0606020202030204" pitchFamily="34" charset="0"/>
              </a:rPr>
              <a:t> </a:t>
            </a:r>
            <a:r>
              <a:rPr lang="en-US" sz="1200" dirty="0" err="1" smtClean="0">
                <a:latin typeface="Arial Narrow" panose="020B0606020202030204" pitchFamily="34" charset="0"/>
              </a:rPr>
              <a:t>Internationale</a:t>
            </a:r>
            <a:r>
              <a:rPr lang="en-US" sz="1200" dirty="0" smtClean="0">
                <a:latin typeface="Arial Narrow" panose="020B0606020202030204" pitchFamily="34" charset="0"/>
              </a:rPr>
              <a:t> </a:t>
            </a:r>
            <a:r>
              <a:rPr lang="fr-FR" sz="1200" dirty="0">
                <a:solidFill>
                  <a:schemeClr val="tx2">
                    <a:lumMod val="50000"/>
                  </a:schemeClr>
                </a:solidFill>
                <a:latin typeface="Arial Narrow" panose="020B0606020202030204" pitchFamily="34" charset="0"/>
              </a:rPr>
              <a:t>sur le thème «</a:t>
            </a:r>
            <a:r>
              <a:rPr lang="fr-FR" sz="1200" i="1" dirty="0">
                <a:solidFill>
                  <a:schemeClr val="tx2">
                    <a:lumMod val="50000"/>
                  </a:schemeClr>
                </a:solidFill>
                <a:latin typeface="Arial Narrow" panose="020B0606020202030204" pitchFamily="34" charset="0"/>
              </a:rPr>
              <a:t>APPLICATION DE LA POUDRE DE BASALTE EN AGRICULTURE</a:t>
            </a:r>
            <a:r>
              <a:rPr lang="fr-FR" sz="1200" dirty="0">
                <a:solidFill>
                  <a:schemeClr val="tx2">
                    <a:lumMod val="50000"/>
                  </a:schemeClr>
                </a:solidFill>
                <a:latin typeface="Arial Narrow" panose="020B0606020202030204" pitchFamily="34" charset="0"/>
              </a:rPr>
              <a:t> - Ses avantages en tant qu'engrais pour l’</a:t>
            </a:r>
            <a:r>
              <a:rPr lang="fr-FR" sz="1200" i="1" dirty="0">
                <a:solidFill>
                  <a:schemeClr val="tx2">
                    <a:lumMod val="50000"/>
                  </a:schemeClr>
                </a:solidFill>
                <a:latin typeface="Arial Narrow" panose="020B0606020202030204" pitchFamily="34" charset="0"/>
              </a:rPr>
              <a:t>Agriculture</a:t>
            </a:r>
            <a:r>
              <a:rPr lang="fr-FR" sz="1200" dirty="0" smtClean="0">
                <a:solidFill>
                  <a:schemeClr val="tx2">
                    <a:lumMod val="50000"/>
                  </a:schemeClr>
                </a:solidFill>
                <a:latin typeface="Arial Narrow" panose="020B0606020202030204" pitchFamily="34" charset="0"/>
              </a:rPr>
              <a:t>», </a:t>
            </a:r>
            <a:r>
              <a:rPr lang="en-US" sz="1200" dirty="0" err="1" smtClean="0">
                <a:latin typeface="Arial Narrow" panose="020B0606020202030204" pitchFamily="34" charset="0"/>
              </a:rPr>
              <a:t>notamment</a:t>
            </a:r>
            <a:r>
              <a:rPr lang="en-US" sz="1200" dirty="0" smtClean="0">
                <a:latin typeface="Arial Narrow" panose="020B0606020202030204" pitchFamily="34" charset="0"/>
              </a:rPr>
              <a:t> </a:t>
            </a:r>
            <a:r>
              <a:rPr lang="en-US" sz="1200" dirty="0" err="1">
                <a:latin typeface="Arial Narrow" panose="020B0606020202030204" pitchFamily="34" charset="0"/>
              </a:rPr>
              <a:t>s’agissant</a:t>
            </a:r>
            <a:r>
              <a:rPr lang="en-US" sz="1200" dirty="0">
                <a:solidFill>
                  <a:srgbClr val="00B4B2"/>
                </a:solidFill>
                <a:latin typeface="Arial Narrow" panose="020B0606020202030204" pitchFamily="34" charset="0"/>
              </a:rPr>
              <a:t> </a:t>
            </a:r>
            <a:r>
              <a:rPr lang="pt-PT" sz="1200" dirty="0">
                <a:solidFill>
                  <a:srgbClr val="00B4B2"/>
                </a:solidFill>
                <a:latin typeface="Arial Narrow" panose="020B0606020202030204" pitchFamily="34" charset="0"/>
              </a:rPr>
              <a:t>de disponibilizar conhecimentos científicos, tecnológicos e legislativos aos agentes ambientais; aos agentes de desenvolvimento; aos decisores políticos e aos operadores económicos, em geral, na condução de políticas públicas  </a:t>
            </a:r>
            <a:r>
              <a:rPr lang="pt-PT" sz="1200" dirty="0" smtClean="0">
                <a:solidFill>
                  <a:srgbClr val="00B4B2"/>
                </a:solidFill>
                <a:latin typeface="Arial Narrow" panose="020B0606020202030204" pitchFamily="34" charset="0"/>
              </a:rPr>
              <a:t>sobre o </a:t>
            </a:r>
            <a:r>
              <a:rPr lang="pt-PT" sz="1200" dirty="0">
                <a:solidFill>
                  <a:srgbClr val="00B4B2"/>
                </a:solidFill>
                <a:latin typeface="Arial Narrow" panose="020B0606020202030204" pitchFamily="34" charset="0"/>
              </a:rPr>
              <a:t>uso de pó de basalto na </a:t>
            </a:r>
            <a:r>
              <a:rPr lang="pt-PT" sz="1200" dirty="0" smtClean="0">
                <a:solidFill>
                  <a:srgbClr val="00B4B2"/>
                </a:solidFill>
                <a:latin typeface="Arial Narrow" panose="020B0606020202030204" pitchFamily="34" charset="0"/>
              </a:rPr>
              <a:t>agricultura, </a:t>
            </a:r>
            <a:r>
              <a:rPr lang="pt-PT" sz="1200" dirty="0">
                <a:solidFill>
                  <a:srgbClr val="00B4B2"/>
                </a:solidFill>
                <a:latin typeface="Arial Narrow" panose="020B0606020202030204" pitchFamily="34" charset="0"/>
              </a:rPr>
              <a:t>enquanto fertilizantes de solos agrícolas de </a:t>
            </a:r>
            <a:r>
              <a:rPr lang="pt-PT" sz="1200" dirty="0" smtClean="0">
                <a:solidFill>
                  <a:srgbClr val="00B4B2"/>
                </a:solidFill>
                <a:latin typeface="Arial Narrow" panose="020B0606020202030204" pitchFamily="34" charset="0"/>
              </a:rPr>
              <a:t>excelência,</a:t>
            </a:r>
            <a:r>
              <a:rPr lang="en-US" sz="1200" dirty="0" smtClean="0">
                <a:latin typeface="Arial Narrow" panose="020B0606020202030204" pitchFamily="34" charset="0"/>
              </a:rPr>
              <a:t> </a:t>
            </a:r>
            <a:r>
              <a:rPr lang="en-US" sz="1200" dirty="0" smtClean="0">
                <a:solidFill>
                  <a:srgbClr val="00B4B2"/>
                </a:solidFill>
                <a:latin typeface="Arial Narrow" panose="020B0606020202030204" pitchFamily="34" charset="0"/>
              </a:rPr>
              <a:t>a </a:t>
            </a:r>
            <a:r>
              <a:rPr lang="en-US" sz="1200" dirty="0" err="1" smtClean="0">
                <a:solidFill>
                  <a:srgbClr val="00B4B2"/>
                </a:solidFill>
                <a:latin typeface="Arial Narrow" panose="020B0606020202030204" pitchFamily="34" charset="0"/>
              </a:rPr>
              <a:t>protecção</a:t>
            </a:r>
            <a:r>
              <a:rPr lang="en-US" sz="1200" dirty="0" smtClean="0">
                <a:solidFill>
                  <a:srgbClr val="00B4B2"/>
                </a:solidFill>
                <a:latin typeface="Arial Narrow" panose="020B0606020202030204" pitchFamily="34" charset="0"/>
              </a:rPr>
              <a:t> </a:t>
            </a:r>
            <a:r>
              <a:rPr lang="en-US" sz="1200" dirty="0" err="1" smtClean="0">
                <a:solidFill>
                  <a:srgbClr val="00B4B2"/>
                </a:solidFill>
                <a:latin typeface="Arial Narrow" panose="020B0606020202030204" pitchFamily="34" charset="0"/>
              </a:rPr>
              <a:t>ambiental</a:t>
            </a:r>
            <a:r>
              <a:rPr lang="en-US" sz="1200" dirty="0" smtClean="0">
                <a:solidFill>
                  <a:srgbClr val="00B4B2"/>
                </a:solidFill>
                <a:latin typeface="Arial Narrow" panose="020B0606020202030204" pitchFamily="34" charset="0"/>
              </a:rPr>
              <a:t> e dos </a:t>
            </a:r>
            <a:r>
              <a:rPr lang="en-US" sz="1200" dirty="0" err="1" smtClean="0">
                <a:solidFill>
                  <a:srgbClr val="00B4B2"/>
                </a:solidFill>
                <a:latin typeface="Arial Narrow" panose="020B0606020202030204" pitchFamily="34" charset="0"/>
              </a:rPr>
              <a:t>produtores</a:t>
            </a:r>
            <a:r>
              <a:rPr lang="en-US" sz="1200" dirty="0" smtClean="0">
                <a:solidFill>
                  <a:srgbClr val="00B4B2"/>
                </a:solidFill>
                <a:latin typeface="Arial Narrow" panose="020B0606020202030204" pitchFamily="34" charset="0"/>
              </a:rPr>
              <a:t> </a:t>
            </a:r>
            <a:r>
              <a:rPr lang="en-US" sz="1200" dirty="0" err="1" smtClean="0">
                <a:solidFill>
                  <a:srgbClr val="00B4B2"/>
                </a:solidFill>
                <a:latin typeface="Arial Narrow" panose="020B0606020202030204" pitchFamily="34" charset="0"/>
              </a:rPr>
              <a:t>agrícolas</a:t>
            </a:r>
            <a:r>
              <a:rPr lang="en-US" sz="1200" dirty="0" smtClean="0">
                <a:solidFill>
                  <a:srgbClr val="00B4B2"/>
                </a:solidFill>
                <a:latin typeface="Arial Narrow" panose="020B0606020202030204" pitchFamily="34" charset="0"/>
              </a:rPr>
              <a:t> </a:t>
            </a:r>
            <a:r>
              <a:rPr lang="en-US" sz="1200" dirty="0" err="1" smtClean="0">
                <a:solidFill>
                  <a:srgbClr val="00B4B2"/>
                </a:solidFill>
                <a:latin typeface="Arial Narrow" panose="020B0606020202030204" pitchFamily="34" charset="0"/>
              </a:rPr>
              <a:t>contribuindo</a:t>
            </a:r>
            <a:r>
              <a:rPr lang="en-US" sz="1200" dirty="0" smtClean="0">
                <a:solidFill>
                  <a:srgbClr val="00B4B2"/>
                </a:solidFill>
                <a:latin typeface="Arial Narrow" panose="020B0606020202030204" pitchFamily="34" charset="0"/>
              </a:rPr>
              <a:t> para a </a:t>
            </a:r>
            <a:r>
              <a:rPr lang="en-US" sz="1200" dirty="0" err="1" smtClean="0">
                <a:solidFill>
                  <a:srgbClr val="00B4B2"/>
                </a:solidFill>
                <a:latin typeface="Arial Narrow" panose="020B0606020202030204" pitchFamily="34" charset="0"/>
              </a:rPr>
              <a:t>melhoria</a:t>
            </a:r>
            <a:r>
              <a:rPr lang="en-US" sz="1200" dirty="0" smtClean="0">
                <a:solidFill>
                  <a:srgbClr val="00B4B2"/>
                </a:solidFill>
                <a:latin typeface="Arial Narrow" panose="020B0606020202030204" pitchFamily="34" charset="0"/>
              </a:rPr>
              <a:t> dos </a:t>
            </a:r>
            <a:r>
              <a:rPr lang="en-US" sz="1200" dirty="0" err="1" smtClean="0">
                <a:latin typeface="Arial Narrow" panose="020B0606020202030204" pitchFamily="34" charset="0"/>
              </a:rPr>
              <a:t>ses</a:t>
            </a:r>
            <a:r>
              <a:rPr lang="en-US" sz="1200" dirty="0" smtClean="0">
                <a:latin typeface="Arial Narrow" panose="020B0606020202030204" pitchFamily="34" charset="0"/>
              </a:rPr>
              <a:t> </a:t>
            </a:r>
            <a:r>
              <a:rPr lang="en-US" sz="1200" dirty="0" err="1">
                <a:latin typeface="Arial Narrow" panose="020B0606020202030204" pitchFamily="34" charset="0"/>
              </a:rPr>
              <a:t>méthodes</a:t>
            </a:r>
            <a:r>
              <a:rPr lang="en-US" sz="1200" dirty="0">
                <a:latin typeface="Arial Narrow" panose="020B0606020202030204" pitchFamily="34" charset="0"/>
              </a:rPr>
              <a:t> de travail. </a:t>
            </a:r>
            <a:endParaRPr lang="en-US" sz="1200" dirty="0" smtClean="0">
              <a:latin typeface="Arial Narrow" panose="020B0606020202030204" pitchFamily="34" charset="0"/>
            </a:endParaRPr>
          </a:p>
          <a:p>
            <a:pPr lvl="1" algn="just"/>
            <a:endParaRPr lang="en-US" sz="1200" dirty="0">
              <a:latin typeface="Arial Narrow" panose="020B0606020202030204" pitchFamily="34" charset="0"/>
            </a:endParaRPr>
          </a:p>
          <a:p>
            <a:pPr lvl="1" algn="just"/>
            <a:r>
              <a:rPr lang="en-US" sz="1200" smtClean="0">
                <a:latin typeface="Arial Narrow" panose="020B0606020202030204" pitchFamily="34" charset="0"/>
              </a:rPr>
              <a:t>Les </a:t>
            </a:r>
            <a:r>
              <a:rPr lang="en-US" sz="1200">
                <a:latin typeface="Arial Narrow" panose="020B0606020202030204" pitchFamily="34" charset="0"/>
              </a:rPr>
              <a:t>T</a:t>
            </a:r>
            <a:r>
              <a:rPr lang="en-US" sz="1200" smtClean="0">
                <a:latin typeface="Arial Narrow" panose="020B0606020202030204" pitchFamily="34" charset="0"/>
              </a:rPr>
              <a:t>ables </a:t>
            </a:r>
            <a:r>
              <a:rPr lang="en-US" sz="1200" dirty="0">
                <a:latin typeface="Arial Narrow" panose="020B0606020202030204" pitchFamily="34" charset="0"/>
              </a:rPr>
              <a:t>R</a:t>
            </a:r>
            <a:r>
              <a:rPr lang="en-US" sz="1200" smtClean="0">
                <a:latin typeface="Arial Narrow" panose="020B0606020202030204" pitchFamily="34" charset="0"/>
              </a:rPr>
              <a:t>ondes </a:t>
            </a:r>
            <a:r>
              <a:rPr lang="en-US" sz="1200" dirty="0" err="1">
                <a:latin typeface="Arial Narrow" panose="020B0606020202030204" pitchFamily="34" charset="0"/>
              </a:rPr>
              <a:t>renforcent</a:t>
            </a:r>
            <a:r>
              <a:rPr lang="en-US" sz="1200" dirty="0">
                <a:latin typeface="Arial Narrow" panose="020B0606020202030204" pitchFamily="34" charset="0"/>
              </a:rPr>
              <a:t> </a:t>
            </a:r>
            <a:r>
              <a:rPr lang="en-US" sz="1200" dirty="0" err="1">
                <a:latin typeface="Arial Narrow" panose="020B0606020202030204" pitchFamily="34" charset="0"/>
              </a:rPr>
              <a:t>l’accent</a:t>
            </a:r>
            <a:r>
              <a:rPr lang="en-US" sz="1200" dirty="0">
                <a:latin typeface="Arial Narrow" panose="020B0606020202030204" pitchFamily="34" charset="0"/>
              </a:rPr>
              <a:t> </a:t>
            </a:r>
            <a:r>
              <a:rPr lang="en-US" sz="1200" dirty="0" err="1">
                <a:latin typeface="Arial Narrow" panose="020B0606020202030204" pitchFamily="34" charset="0"/>
              </a:rPr>
              <a:t>mis</a:t>
            </a:r>
            <a:r>
              <a:rPr lang="en-US" sz="1200" dirty="0">
                <a:latin typeface="Arial Narrow" panose="020B0606020202030204" pitchFamily="34" charset="0"/>
              </a:rPr>
              <a:t> à la Commission sur </a:t>
            </a:r>
            <a:r>
              <a:rPr lang="en-US" sz="1200" dirty="0" err="1">
                <a:latin typeface="Arial Narrow" panose="020B0606020202030204" pitchFamily="34" charset="0"/>
              </a:rPr>
              <a:t>l’application</a:t>
            </a:r>
            <a:r>
              <a:rPr lang="en-US" sz="1200" dirty="0">
                <a:latin typeface="Arial Narrow" panose="020B0606020202030204" pitchFamily="34" charset="0"/>
              </a:rPr>
              <a:t> </a:t>
            </a:r>
            <a:r>
              <a:rPr lang="en-US" sz="1200" dirty="0" err="1">
                <a:latin typeface="Arial Narrow" panose="020B0606020202030204" pitchFamily="34" charset="0"/>
              </a:rPr>
              <a:t>pratique</a:t>
            </a:r>
            <a:r>
              <a:rPr lang="en-US" sz="1200" dirty="0">
                <a:latin typeface="Arial Narrow" panose="020B0606020202030204" pitchFamily="34" charset="0"/>
              </a:rPr>
              <a:t> du </a:t>
            </a:r>
            <a:r>
              <a:rPr lang="en-US" sz="1200" dirty="0" err="1">
                <a:latin typeface="Arial Narrow" panose="020B0606020202030204" pitchFamily="34" charset="0"/>
              </a:rPr>
              <a:t>Programme</a:t>
            </a:r>
            <a:r>
              <a:rPr lang="en-US" sz="1200" dirty="0">
                <a:latin typeface="Arial Narrow" panose="020B0606020202030204" pitchFamily="34" charset="0"/>
              </a:rPr>
              <a:t> </a:t>
            </a:r>
            <a:r>
              <a:rPr lang="en-US" sz="1200" dirty="0" err="1">
                <a:latin typeface="Arial Narrow" panose="020B0606020202030204" pitchFamily="34" charset="0"/>
              </a:rPr>
              <a:t>d’action</a:t>
            </a:r>
            <a:r>
              <a:rPr lang="en-US" sz="1200" dirty="0">
                <a:latin typeface="Arial Narrow" panose="020B0606020202030204" pitchFamily="34" charset="0"/>
              </a:rPr>
              <a:t> de Beijing et sur le document final </a:t>
            </a:r>
            <a:r>
              <a:rPr lang="en-US" sz="1200" dirty="0" err="1">
                <a:latin typeface="Arial Narrow" panose="020B0606020202030204" pitchFamily="34" charset="0"/>
              </a:rPr>
              <a:t>adopté</a:t>
            </a:r>
            <a:r>
              <a:rPr lang="en-US" sz="1200" dirty="0">
                <a:latin typeface="Arial Narrow" panose="020B0606020202030204" pitchFamily="34" charset="0"/>
              </a:rPr>
              <a:t> </a:t>
            </a:r>
            <a:r>
              <a:rPr lang="en-US" sz="1200" dirty="0" err="1">
                <a:latin typeface="Arial Narrow" panose="020B0606020202030204" pitchFamily="34" charset="0"/>
              </a:rPr>
              <a:t>par</a:t>
            </a:r>
            <a:r>
              <a:rPr lang="en-US" sz="1200" dirty="0">
                <a:latin typeface="Arial Narrow" panose="020B0606020202030204" pitchFamily="34" charset="0"/>
              </a:rPr>
              <a:t> la </a:t>
            </a:r>
            <a:r>
              <a:rPr lang="en-US" sz="1200" dirty="0" err="1">
                <a:latin typeface="Arial Narrow" panose="020B0606020202030204" pitchFamily="34" charset="0"/>
              </a:rPr>
              <a:t>vingt-troisième</a:t>
            </a:r>
            <a:r>
              <a:rPr lang="en-US" sz="1200" dirty="0">
                <a:latin typeface="Arial Narrow" panose="020B0606020202030204" pitchFamily="34" charset="0"/>
              </a:rPr>
              <a:t> session extraordinaire de </a:t>
            </a:r>
            <a:r>
              <a:rPr lang="en-US" sz="1200" dirty="0" err="1">
                <a:latin typeface="Arial Narrow" panose="020B0606020202030204" pitchFamily="34" charset="0"/>
              </a:rPr>
              <a:t>l’Assemblée</a:t>
            </a:r>
            <a:r>
              <a:rPr lang="en-US" sz="1200" dirty="0">
                <a:latin typeface="Arial Narrow" panose="020B0606020202030204" pitchFamily="34" charset="0"/>
              </a:rPr>
              <a:t> </a:t>
            </a:r>
            <a:r>
              <a:rPr lang="en-US" sz="1200" dirty="0" err="1">
                <a:latin typeface="Arial Narrow" panose="020B0606020202030204" pitchFamily="34" charset="0"/>
              </a:rPr>
              <a:t>générale</a:t>
            </a:r>
            <a:r>
              <a:rPr lang="en-US" sz="1200" dirty="0">
                <a:latin typeface="Arial Narrow" panose="020B0606020202030204" pitchFamily="34" charset="0"/>
              </a:rPr>
              <a:t>.</a:t>
            </a:r>
            <a:endParaRPr lang="pt-PT" sz="1200" dirty="0">
              <a:latin typeface="Arial Narrow" panose="020B0606020202030204" pitchFamily="34" charset="0"/>
            </a:endParaRPr>
          </a:p>
          <a:p>
            <a:pPr lvl="1" algn="just"/>
            <a:r>
              <a:rPr lang="en-US" sz="1200" dirty="0" err="1">
                <a:latin typeface="Arial Narrow" panose="020B0606020202030204" pitchFamily="34" charset="0"/>
              </a:rPr>
              <a:t>Conformément</a:t>
            </a:r>
            <a:r>
              <a:rPr lang="en-US" sz="1200" dirty="0">
                <a:latin typeface="Arial Narrow" panose="020B0606020202030204" pitchFamily="34" charset="0"/>
              </a:rPr>
              <a:t> à la </a:t>
            </a:r>
            <a:r>
              <a:rPr lang="en-US" sz="1200" dirty="0" err="1">
                <a:latin typeface="Arial Narrow" panose="020B0606020202030204" pitchFamily="34" charset="0"/>
              </a:rPr>
              <a:t>résolution</a:t>
            </a:r>
            <a:r>
              <a:rPr lang="en-US" sz="1200" dirty="0">
                <a:latin typeface="Arial Narrow" panose="020B0606020202030204" pitchFamily="34" charset="0"/>
              </a:rPr>
              <a:t> 57/270B de </a:t>
            </a:r>
            <a:r>
              <a:rPr lang="en-US" sz="1200" dirty="0" err="1">
                <a:latin typeface="Arial Narrow" panose="020B0606020202030204" pitchFamily="34" charset="0"/>
              </a:rPr>
              <a:t>l’Assemblée</a:t>
            </a:r>
            <a:r>
              <a:rPr lang="en-US" sz="1200" dirty="0">
                <a:latin typeface="Arial Narrow" panose="020B0606020202030204" pitchFamily="34" charset="0"/>
              </a:rPr>
              <a:t> </a:t>
            </a:r>
            <a:r>
              <a:rPr lang="en-US" sz="1200" dirty="0" err="1">
                <a:latin typeface="Arial Narrow" panose="020B0606020202030204" pitchFamily="34" charset="0"/>
              </a:rPr>
              <a:t>générale</a:t>
            </a:r>
            <a:r>
              <a:rPr lang="en-US" sz="1200" dirty="0">
                <a:latin typeface="Arial Narrow" panose="020B0606020202030204" pitchFamily="34" charset="0"/>
              </a:rPr>
              <a:t> (23 </a:t>
            </a:r>
            <a:r>
              <a:rPr lang="en-US" sz="1200" dirty="0" err="1">
                <a:latin typeface="Arial Narrow" panose="020B0606020202030204" pitchFamily="34" charset="0"/>
              </a:rPr>
              <a:t>juin</a:t>
            </a:r>
            <a:r>
              <a:rPr lang="en-US" sz="1200" dirty="0">
                <a:latin typeface="Arial Narrow" panose="020B0606020202030204" pitchFamily="34" charset="0"/>
              </a:rPr>
              <a:t> 2003), les tables rondes de haut </a:t>
            </a:r>
            <a:r>
              <a:rPr lang="en-US" sz="1200" dirty="0" err="1">
                <a:latin typeface="Arial Narrow" panose="020B0606020202030204" pitchFamily="34" charset="0"/>
              </a:rPr>
              <a:t>niveau</a:t>
            </a:r>
            <a:r>
              <a:rPr lang="en-US" sz="1200" dirty="0">
                <a:latin typeface="Arial Narrow" panose="020B0606020202030204" pitchFamily="34" charset="0"/>
              </a:rPr>
              <a:t> </a:t>
            </a:r>
            <a:r>
              <a:rPr lang="en-US" sz="1200" dirty="0" err="1">
                <a:latin typeface="Arial Narrow" panose="020B0606020202030204" pitchFamily="34" charset="0"/>
              </a:rPr>
              <a:t>favoriseront</a:t>
            </a:r>
            <a:r>
              <a:rPr lang="en-US" sz="1200" dirty="0">
                <a:latin typeface="Arial Narrow" panose="020B0606020202030204" pitchFamily="34" charset="0"/>
              </a:rPr>
              <a:t> le </a:t>
            </a:r>
            <a:r>
              <a:rPr lang="en-US" sz="1200" dirty="0" err="1">
                <a:latin typeface="Arial Narrow" panose="020B0606020202030204" pitchFamily="34" charset="0"/>
              </a:rPr>
              <a:t>partage</a:t>
            </a:r>
            <a:r>
              <a:rPr lang="en-US" sz="1200" dirty="0">
                <a:latin typeface="Arial Narrow" panose="020B0606020202030204" pitchFamily="34" charset="0"/>
              </a:rPr>
              <a:t> des </a:t>
            </a:r>
            <a:r>
              <a:rPr lang="en-US" sz="1200" dirty="0" err="1">
                <a:latin typeface="Arial Narrow" panose="020B0606020202030204" pitchFamily="34" charset="0"/>
              </a:rPr>
              <a:t>pratiques</a:t>
            </a:r>
            <a:r>
              <a:rPr lang="en-US" sz="1200" dirty="0">
                <a:latin typeface="Arial Narrow" panose="020B0606020202030204" pitchFamily="34" charset="0"/>
              </a:rPr>
              <a:t> </a:t>
            </a:r>
            <a:r>
              <a:rPr lang="en-US" sz="1200" dirty="0" err="1">
                <a:latin typeface="Arial Narrow" panose="020B0606020202030204" pitchFamily="34" charset="0"/>
              </a:rPr>
              <a:t>optimales</a:t>
            </a:r>
            <a:r>
              <a:rPr lang="en-US" sz="1200" dirty="0">
                <a:latin typeface="Arial Narrow" panose="020B0606020202030204" pitchFamily="34" charset="0"/>
              </a:rPr>
              <a:t> et des </a:t>
            </a:r>
            <a:r>
              <a:rPr lang="en-US" sz="1200" dirty="0" err="1">
                <a:latin typeface="Arial Narrow" panose="020B0606020202030204" pitchFamily="34" charset="0"/>
              </a:rPr>
              <a:t>enseignements</a:t>
            </a:r>
            <a:r>
              <a:rPr lang="en-US" sz="1200" dirty="0">
                <a:latin typeface="Arial Narrow" panose="020B0606020202030204" pitchFamily="34" charset="0"/>
              </a:rPr>
              <a:t> </a:t>
            </a:r>
            <a:r>
              <a:rPr lang="en-US" sz="1200" dirty="0" err="1">
                <a:latin typeface="Arial Narrow" panose="020B0606020202030204" pitchFamily="34" charset="0"/>
              </a:rPr>
              <a:t>tirés</a:t>
            </a:r>
            <a:r>
              <a:rPr lang="en-US" sz="1200" dirty="0">
                <a:latin typeface="Arial Narrow" panose="020B0606020202030204" pitchFamily="34" charset="0"/>
              </a:rPr>
              <a:t>, </a:t>
            </a:r>
            <a:r>
              <a:rPr lang="en-US" sz="1200" dirty="0" err="1">
                <a:latin typeface="Arial Narrow" panose="020B0606020202030204" pitchFamily="34" charset="0"/>
              </a:rPr>
              <a:t>l’identification</a:t>
            </a:r>
            <a:r>
              <a:rPr lang="en-US" sz="1200" dirty="0">
                <a:latin typeface="Arial Narrow" panose="020B0606020202030204" pitchFamily="34" charset="0"/>
              </a:rPr>
              <a:t> des obstacles et </a:t>
            </a:r>
            <a:r>
              <a:rPr lang="en-US" sz="1200" dirty="0" err="1">
                <a:latin typeface="Arial Narrow" panose="020B0606020202030204" pitchFamily="34" charset="0"/>
              </a:rPr>
              <a:t>contraintes</a:t>
            </a:r>
            <a:r>
              <a:rPr lang="en-US" sz="1200" dirty="0">
                <a:latin typeface="Arial Narrow" panose="020B0606020202030204" pitchFamily="34" charset="0"/>
              </a:rPr>
              <a:t> </a:t>
            </a:r>
            <a:r>
              <a:rPr lang="en-US" sz="1200" dirty="0" err="1">
                <a:latin typeface="Arial Narrow" panose="020B0606020202030204" pitchFamily="34" charset="0"/>
              </a:rPr>
              <a:t>rencontrés</a:t>
            </a:r>
            <a:r>
              <a:rPr lang="en-US" sz="1200" dirty="0">
                <a:latin typeface="Arial Narrow" panose="020B0606020202030204" pitchFamily="34" charset="0"/>
              </a:rPr>
              <a:t> </a:t>
            </a:r>
            <a:r>
              <a:rPr lang="en-US" sz="1200" dirty="0" err="1">
                <a:latin typeface="Arial Narrow" panose="020B0606020202030204" pitchFamily="34" charset="0"/>
              </a:rPr>
              <a:t>dans</a:t>
            </a:r>
            <a:r>
              <a:rPr lang="en-US" sz="1200" dirty="0">
                <a:latin typeface="Arial Narrow" panose="020B0606020202030204" pitchFamily="34" charset="0"/>
              </a:rPr>
              <a:t> le cadre de </a:t>
            </a:r>
            <a:r>
              <a:rPr lang="en-US" sz="1200" dirty="0" err="1">
                <a:latin typeface="Arial Narrow" panose="020B0606020202030204" pitchFamily="34" charset="0"/>
              </a:rPr>
              <a:t>l’application</a:t>
            </a:r>
            <a:r>
              <a:rPr lang="en-US" sz="1200" dirty="0">
                <a:latin typeface="Arial Narrow" panose="020B0606020202030204" pitchFamily="34" charset="0"/>
              </a:rPr>
              <a:t>, et la reconnaissance des nouveaux </a:t>
            </a:r>
            <a:r>
              <a:rPr lang="en-US" sz="1200" dirty="0" err="1">
                <a:latin typeface="Arial Narrow" panose="020B0606020202030204" pitchFamily="34" charset="0"/>
              </a:rPr>
              <a:t>problèmes</a:t>
            </a:r>
            <a:r>
              <a:rPr lang="en-US" sz="1200" dirty="0">
                <a:latin typeface="Arial Narrow" panose="020B0606020202030204" pitchFamily="34" charset="0"/>
              </a:rPr>
              <a:t> et des questions </a:t>
            </a:r>
            <a:r>
              <a:rPr lang="en-US" sz="1200" dirty="0" err="1">
                <a:latin typeface="Arial Narrow" panose="020B0606020202030204" pitchFamily="34" charset="0"/>
              </a:rPr>
              <a:t>neuves</a:t>
            </a:r>
            <a:r>
              <a:rPr lang="en-US" sz="1200" dirty="0">
                <a:latin typeface="Arial Narrow" panose="020B0606020202030204" pitchFamily="34" charset="0"/>
              </a:rPr>
              <a:t>.</a:t>
            </a:r>
            <a:endParaRPr lang="pt-PT" sz="1200" dirty="0">
              <a:latin typeface="Arial Narrow" panose="020B0606020202030204" pitchFamily="34" charset="0"/>
            </a:endParaRPr>
          </a:p>
        </p:txBody>
      </p:sp>
      <p:pic>
        <p:nvPicPr>
          <p:cNvPr id="19" name="Imagem9"/>
          <p:cNvPicPr>
            <a:picLocks noChangeAspect="1"/>
          </p:cNvPicPr>
          <p:nvPr/>
        </p:nvPicPr>
        <p:blipFill>
          <a:blip r:embed="rId4"/>
          <a:stretch>
            <a:fillRect/>
          </a:stretch>
        </p:blipFill>
        <p:spPr>
          <a:xfrm>
            <a:off x="11678285" y="6451600"/>
            <a:ext cx="502920" cy="389255"/>
          </a:xfrm>
          <a:prstGeom prst="rect">
            <a:avLst/>
          </a:prstGeom>
          <a:noFill/>
          <a:ln>
            <a:noFill/>
          </a:ln>
          <a:effectLst/>
        </p:spPr>
      </p:pic>
      <p:sp>
        <p:nvSpPr>
          <p:cNvPr id="101" name="CaixaDeTexto 67"/>
          <p:cNvSpPr txBox="1"/>
          <p:nvPr/>
        </p:nvSpPr>
        <p:spPr>
          <a:xfrm>
            <a:off x="9269730" y="4227830"/>
            <a:ext cx="2729230" cy="1900555"/>
          </a:xfrm>
          <a:prstGeom prst="rect">
            <a:avLst/>
          </a:prstGeom>
          <a:noFill/>
        </p:spPr>
        <p:txBody>
          <a:bodyPr wrap="square" rtlCol="0">
            <a:noAutofit/>
          </a:bodyPr>
          <a:lstStyle/>
          <a:p>
            <a:pPr algn="ctr"/>
            <a:r>
              <a:rPr lang="pt-PT" sz="2400" dirty="0" smtClean="0">
                <a:solidFill>
                  <a:srgbClr val="008CBA"/>
                </a:solidFill>
                <a:sym typeface="+mn-ea"/>
              </a:rPr>
              <a:t>09 JUIN</a:t>
            </a:r>
            <a:endParaRPr lang="pt-PT" sz="2400" dirty="0">
              <a:solidFill>
                <a:srgbClr val="008CBA"/>
              </a:solidFill>
            </a:endParaRPr>
          </a:p>
          <a:p>
            <a:pPr algn="ctr"/>
            <a:r>
              <a:rPr lang="pt-PT" sz="1200" dirty="0">
                <a:solidFill>
                  <a:srgbClr val="008CBA"/>
                </a:solidFill>
              </a:rPr>
              <a:t>________</a:t>
            </a:r>
            <a:r>
              <a:rPr lang="pt-PT" sz="1400" baseline="-25000" dirty="0">
                <a:solidFill>
                  <a:srgbClr val="008CBA"/>
                </a:solidFill>
              </a:rPr>
              <a:t>■</a:t>
            </a:r>
            <a:r>
              <a:rPr lang="pt-PT" sz="1200" dirty="0">
                <a:solidFill>
                  <a:srgbClr val="008CBA"/>
                </a:solidFill>
              </a:rPr>
              <a:t>________</a:t>
            </a:r>
          </a:p>
          <a:p>
            <a:pPr algn="ctr"/>
            <a:r>
              <a:rPr lang="pt-PT" sz="3200" dirty="0">
                <a:solidFill>
                  <a:srgbClr val="008CBA"/>
                </a:solidFill>
              </a:rPr>
              <a:t>2021</a:t>
            </a:r>
          </a:p>
          <a:p>
            <a:pPr algn="ctr"/>
            <a:r>
              <a:rPr lang="pt-PT" dirty="0">
                <a:solidFill>
                  <a:srgbClr val="008CBA"/>
                </a:solidFill>
              </a:rPr>
              <a:t>PRAIA</a:t>
            </a:r>
          </a:p>
          <a:p>
            <a:pPr algn="ctr"/>
            <a:r>
              <a:rPr lang="pt-PT" sz="1200" dirty="0">
                <a:solidFill>
                  <a:srgbClr val="008CBA"/>
                </a:solidFill>
              </a:rPr>
              <a:t>ÎLE DE SANTIAGO</a:t>
            </a:r>
          </a:p>
          <a:p>
            <a:pPr algn="ctr"/>
            <a:r>
              <a:rPr lang="pt-PT" sz="2000" dirty="0">
                <a:solidFill>
                  <a:srgbClr val="008CBA"/>
                </a:solidFill>
              </a:rPr>
              <a:t>CABO VERDE</a:t>
            </a:r>
          </a:p>
        </p:txBody>
      </p:sp>
      <p:sp>
        <p:nvSpPr>
          <p:cNvPr id="25" name="Caixa de Texto 24"/>
          <p:cNvSpPr txBox="1"/>
          <p:nvPr/>
        </p:nvSpPr>
        <p:spPr>
          <a:xfrm>
            <a:off x="3488688" y="86995"/>
            <a:ext cx="6661152" cy="369332"/>
          </a:xfrm>
          <a:prstGeom prst="rect">
            <a:avLst/>
          </a:prstGeom>
          <a:noFill/>
        </p:spPr>
        <p:txBody>
          <a:bodyPr wrap="square" rtlCol="0">
            <a:spAutoFit/>
          </a:bodyPr>
          <a:lstStyle/>
          <a:p>
            <a:r>
              <a:rPr lang="en-US" b="1" i="1" dirty="0" smtClean="0">
                <a:solidFill>
                  <a:srgbClr val="00B4B2"/>
                </a:solidFill>
              </a:rPr>
              <a:t>BUT DES TABLES ROUNDES D’INTÉGRATION ET DÉBAT</a:t>
            </a:r>
            <a:r>
              <a:rPr lang="en-US" dirty="0" smtClean="0"/>
              <a:t> </a:t>
            </a:r>
            <a:endParaRPr lang="pt-PT" altLang="en-US" i="1" dirty="0">
              <a:solidFill>
                <a:srgbClr val="00B4B2"/>
              </a:solidFill>
            </a:endParaRPr>
          </a:p>
        </p:txBody>
      </p:sp>
      <p:sp>
        <p:nvSpPr>
          <p:cNvPr id="39" name="Slide Number Placeholder 6"/>
          <p:cNvSpPr txBox="1"/>
          <p:nvPr/>
        </p:nvSpPr>
        <p:spPr bwMode="auto">
          <a:xfrm>
            <a:off x="6551326" y="6571929"/>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1200" dirty="0" smtClean="0">
                <a:solidFill>
                  <a:schemeClr val="tx1"/>
                </a:solidFill>
              </a:rPr>
              <a:t>Pag </a:t>
            </a:r>
            <a:fld id="{6C07E9C5-6E20-4A25-9F31-81ECFC5683B7}" type="slidenum">
              <a:rPr lang="fr-FR" altLang="pt-PT" sz="1200" b="1" i="1" u="sng" dirty="0" smtClean="0">
                <a:solidFill>
                  <a:schemeClr val="tx1"/>
                </a:solidFill>
              </a:rPr>
              <a:t>4</a:t>
            </a:fld>
            <a:endParaRPr lang="fr-FR" altLang="pt-PT" sz="1200" b="1" i="1" u="sng" dirty="0" smtClean="0">
              <a:solidFill>
                <a:schemeClr val="tx1"/>
              </a:solidFill>
            </a:endParaRPr>
          </a:p>
        </p:txBody>
      </p:sp>
      <p:pic>
        <p:nvPicPr>
          <p:cNvPr id="34" name="Imagem 2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96270" y="88900"/>
            <a:ext cx="677545" cy="561975"/>
          </a:xfrm>
          <a:prstGeom prst="rect">
            <a:avLst/>
          </a:prstGeom>
        </p:spPr>
      </p:pic>
      <p:pic>
        <p:nvPicPr>
          <p:cNvPr id="35" name="Imagem 37" descr="logo"/>
          <p:cNvPicPr>
            <a:picLocks noChangeAspect="1"/>
          </p:cNvPicPr>
          <p:nvPr/>
        </p:nvPicPr>
        <p:blipFill>
          <a:blip r:embed="rId6"/>
          <a:stretch>
            <a:fillRect/>
          </a:stretch>
        </p:blipFill>
        <p:spPr>
          <a:xfrm>
            <a:off x="79923" y="150394"/>
            <a:ext cx="2112185" cy="494867"/>
          </a:xfrm>
          <a:prstGeom prst="rect">
            <a:avLst/>
          </a:prstGeom>
        </p:spPr>
      </p:pic>
    </p:spTree>
    <p:extLst>
      <p:ext uri="{BB962C8B-B14F-4D97-AF65-F5344CB8AC3E}">
        <p14:creationId xmlns:p14="http://schemas.microsoft.com/office/powerpoint/2010/main" val="4487402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riângulo Retângulo 42"/>
          <p:cNvSpPr/>
          <p:nvPr/>
        </p:nvSpPr>
        <p:spPr>
          <a:xfrm flipH="1">
            <a:off x="0" y="239395"/>
            <a:ext cx="12228830" cy="6618605"/>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solidFill>
                <a:schemeClr val="accent1"/>
              </a:solidFill>
            </a:endParaRPr>
          </a:p>
        </p:txBody>
      </p:sp>
      <p:pic>
        <p:nvPicPr>
          <p:cNvPr id="89" name="Imagem 88" descr="logo"/>
          <p:cNvPicPr>
            <a:picLocks noChangeAspect="1"/>
          </p:cNvPicPr>
          <p:nvPr/>
        </p:nvPicPr>
        <p:blipFill>
          <a:blip r:embed="rId3"/>
          <a:stretch>
            <a:fillRect/>
          </a:stretch>
        </p:blipFill>
        <p:spPr>
          <a:xfrm>
            <a:off x="9074150" y="124460"/>
            <a:ext cx="3107055" cy="681990"/>
          </a:xfrm>
          <a:prstGeom prst="rect">
            <a:avLst/>
          </a:prstGeom>
        </p:spPr>
      </p:pic>
      <p:pic>
        <p:nvPicPr>
          <p:cNvPr id="90" name="Imagem 89" descr="logo"/>
          <p:cNvPicPr>
            <a:picLocks noChangeAspect="1"/>
          </p:cNvPicPr>
          <p:nvPr/>
        </p:nvPicPr>
        <p:blipFill>
          <a:blip r:embed="rId4"/>
          <a:stretch>
            <a:fillRect/>
          </a:stretch>
        </p:blipFill>
        <p:spPr>
          <a:xfrm>
            <a:off x="-10795" y="120650"/>
            <a:ext cx="4168140" cy="915035"/>
          </a:xfrm>
          <a:prstGeom prst="rect">
            <a:avLst/>
          </a:prstGeom>
        </p:spPr>
      </p:pic>
      <p:grpSp>
        <p:nvGrpSpPr>
          <p:cNvPr id="16" name="Agrupar 15"/>
          <p:cNvGrpSpPr/>
          <p:nvPr/>
        </p:nvGrpSpPr>
        <p:grpSpPr>
          <a:xfrm>
            <a:off x="4195445" y="1116330"/>
            <a:ext cx="4311650" cy="4356100"/>
            <a:chOff x="6607" y="1758"/>
            <a:chExt cx="6790" cy="6860"/>
          </a:xfrm>
        </p:grpSpPr>
        <p:sp>
          <p:nvSpPr>
            <p:cNvPr id="6" name="Oval 5"/>
            <p:cNvSpPr/>
            <p:nvPr/>
          </p:nvSpPr>
          <p:spPr>
            <a:xfrm>
              <a:off x="6607" y="1758"/>
              <a:ext cx="6791" cy="6861"/>
            </a:xfrm>
            <a:prstGeom prst="ellipse">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grpSp>
          <p:nvGrpSpPr>
            <p:cNvPr id="15" name="Agrupar 14"/>
            <p:cNvGrpSpPr/>
            <p:nvPr/>
          </p:nvGrpSpPr>
          <p:grpSpPr>
            <a:xfrm>
              <a:off x="6858" y="2179"/>
              <a:ext cx="5852" cy="6028"/>
              <a:chOff x="7833" y="2764"/>
              <a:chExt cx="5852" cy="6028"/>
            </a:xfrm>
          </p:grpSpPr>
          <p:pic>
            <p:nvPicPr>
              <p:cNvPr id="13" name="Imagem 12" descr="LOGO-Paises ecowas"/>
              <p:cNvPicPr>
                <a:picLocks noChangeAspect="1"/>
              </p:cNvPicPr>
              <p:nvPr/>
            </p:nvPicPr>
            <p:blipFill>
              <a:blip r:embed="rId5"/>
              <a:stretch>
                <a:fillRect/>
              </a:stretch>
            </p:blipFill>
            <p:spPr>
              <a:xfrm>
                <a:off x="9153" y="4079"/>
                <a:ext cx="3297" cy="3264"/>
              </a:xfrm>
              <a:prstGeom prst="rect">
                <a:avLst/>
              </a:prstGeom>
            </p:spPr>
          </p:pic>
          <p:sp>
            <p:nvSpPr>
              <p:cNvPr id="9" name="Anel 8"/>
              <p:cNvSpPr/>
              <p:nvPr/>
            </p:nvSpPr>
            <p:spPr>
              <a:xfrm>
                <a:off x="7833" y="2764"/>
                <a:ext cx="5852" cy="6028"/>
              </a:xfrm>
              <a:prstGeom prst="don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solidFill>
                    <a:schemeClr val="tx1"/>
                  </a:solidFill>
                </a:endParaRPr>
              </a:p>
            </p:txBody>
          </p:sp>
        </p:grpSp>
      </p:grpSp>
      <p:cxnSp>
        <p:nvCxnSpPr>
          <p:cNvPr id="17" name="Conexão Reta 16"/>
          <p:cNvCxnSpPr/>
          <p:nvPr/>
        </p:nvCxnSpPr>
        <p:spPr>
          <a:xfrm flipH="1" flipV="1">
            <a:off x="3083560" y="3194050"/>
            <a:ext cx="2457450" cy="180975"/>
          </a:xfrm>
          <a:prstGeom prst="line">
            <a:avLst/>
          </a:prstGeom>
        </p:spPr>
        <p:style>
          <a:lnRef idx="1">
            <a:schemeClr val="accent1"/>
          </a:lnRef>
          <a:fillRef idx="0">
            <a:schemeClr val="accent1"/>
          </a:fillRef>
          <a:effectRef idx="0">
            <a:schemeClr val="accent1"/>
          </a:effectRef>
          <a:fontRef idx="minor">
            <a:schemeClr val="tx1"/>
          </a:fontRef>
        </p:style>
      </p:cxnSp>
      <p:sp>
        <p:nvSpPr>
          <p:cNvPr id="18" name="Caixa de Texto 17"/>
          <p:cNvSpPr txBox="1"/>
          <p:nvPr/>
        </p:nvSpPr>
        <p:spPr>
          <a:xfrm>
            <a:off x="2197735" y="2536825"/>
            <a:ext cx="1905000" cy="368300"/>
          </a:xfrm>
          <a:prstGeom prst="rect">
            <a:avLst/>
          </a:prstGeom>
          <a:noFill/>
        </p:spPr>
        <p:txBody>
          <a:bodyPr wrap="square" rtlCol="0">
            <a:spAutoFit/>
          </a:bodyPr>
          <a:lstStyle/>
          <a:p>
            <a:r>
              <a:rPr lang="pt-PT" altLang="en-US"/>
              <a:t>CÔTE D'IVOIRE</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riângulo Retângulo 42"/>
          <p:cNvSpPr/>
          <p:nvPr/>
        </p:nvSpPr>
        <p:spPr>
          <a:xfrm flipH="1">
            <a:off x="0" y="239395"/>
            <a:ext cx="12228830" cy="6618605"/>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solidFill>
                <a:schemeClr val="accent1"/>
              </a:solidFill>
            </a:endParaRPr>
          </a:p>
        </p:txBody>
      </p:sp>
      <p:pic>
        <p:nvPicPr>
          <p:cNvPr id="19" name="Imagem9"/>
          <p:cNvPicPr>
            <a:picLocks noChangeAspect="1"/>
          </p:cNvPicPr>
          <p:nvPr/>
        </p:nvPicPr>
        <p:blipFill>
          <a:blip r:embed="rId3"/>
          <a:stretch>
            <a:fillRect/>
          </a:stretch>
        </p:blipFill>
        <p:spPr>
          <a:xfrm>
            <a:off x="11678285" y="6451600"/>
            <a:ext cx="502920" cy="389255"/>
          </a:xfrm>
          <a:prstGeom prst="rect">
            <a:avLst/>
          </a:prstGeom>
          <a:noFill/>
          <a:ln>
            <a:noFill/>
          </a:ln>
          <a:effectLst/>
        </p:spPr>
      </p:pic>
      <p:sp>
        <p:nvSpPr>
          <p:cNvPr id="4" name="AutoShape 3"/>
          <p:cNvSpPr>
            <a:spLocks noChangeArrowheads="1"/>
          </p:cNvSpPr>
          <p:nvPr/>
        </p:nvSpPr>
        <p:spPr bwMode="auto">
          <a:xfrm rot="10800000" flipV="1">
            <a:off x="3596005" y="716280"/>
            <a:ext cx="2484120" cy="5166360"/>
          </a:xfrm>
          <a:prstGeom prst="curvedRightArrow">
            <a:avLst>
              <a:gd name="adj1" fmla="val 37647"/>
              <a:gd name="adj2" fmla="val 75294"/>
              <a:gd name="adj3" fmla="val 33333"/>
            </a:avLst>
          </a:prstGeom>
          <a:solidFill>
            <a:schemeClr val="bg1"/>
          </a:solidFill>
          <a:ln>
            <a:noFill/>
          </a:ln>
          <a:effectLst/>
        </p:spPr>
        <p:txBody>
          <a:bodyPr wrap="none" anchor="ctr"/>
          <a:lstStyle/>
          <a:p>
            <a:endParaRPr lang="pt-BR"/>
          </a:p>
        </p:txBody>
      </p:sp>
      <p:sp>
        <p:nvSpPr>
          <p:cNvPr id="48" name="AutoShape 3"/>
          <p:cNvSpPr>
            <a:spLocks noChangeArrowheads="1"/>
          </p:cNvSpPr>
          <p:nvPr/>
        </p:nvSpPr>
        <p:spPr bwMode="auto">
          <a:xfrm>
            <a:off x="909320" y="716915"/>
            <a:ext cx="2687320" cy="5239385"/>
          </a:xfrm>
          <a:prstGeom prst="curvedRightArrow">
            <a:avLst>
              <a:gd name="adj1" fmla="val 37647"/>
              <a:gd name="adj2" fmla="val 75294"/>
              <a:gd name="adj3" fmla="val 33333"/>
            </a:avLst>
          </a:prstGeom>
          <a:solidFill>
            <a:schemeClr val="bg1"/>
          </a:solidFill>
          <a:ln>
            <a:noFill/>
          </a:ln>
          <a:effectLst/>
        </p:spPr>
        <p:txBody>
          <a:bodyPr wrap="none" anchor="ctr"/>
          <a:lstStyle/>
          <a:p>
            <a:endParaRPr lang="pt-BR"/>
          </a:p>
        </p:txBody>
      </p:sp>
      <p:cxnSp>
        <p:nvCxnSpPr>
          <p:cNvPr id="60" name="AutoShape 4"/>
          <p:cNvCxnSpPr>
            <a:cxnSpLocks noChangeShapeType="1"/>
          </p:cNvCxnSpPr>
          <p:nvPr/>
        </p:nvCxnSpPr>
        <p:spPr bwMode="auto">
          <a:xfrm>
            <a:off x="9315803" y="3144452"/>
            <a:ext cx="2819400" cy="0"/>
          </a:xfrm>
          <a:prstGeom prst="straightConnector1">
            <a:avLst/>
          </a:prstGeom>
          <a:noFill/>
          <a:ln w="57150">
            <a:solidFill>
              <a:srgbClr val="3EA4BA"/>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3" name="Text Box 13"/>
          <p:cNvSpPr txBox="1">
            <a:spLocks noChangeArrowheads="1"/>
          </p:cNvSpPr>
          <p:nvPr/>
        </p:nvSpPr>
        <p:spPr bwMode="auto">
          <a:xfrm>
            <a:off x="5337379" y="5626001"/>
            <a:ext cx="987207" cy="275590"/>
          </a:xfrm>
          <a:prstGeom prst="rect">
            <a:avLst/>
          </a:prstGeom>
          <a:noFill/>
          <a:ln>
            <a:noFill/>
          </a:ln>
          <a:effectLst/>
          <a:extLst>
            <a:ext uri="{909E8E84-426E-40DD-AFC4-6F175D3DCCD1}">
              <a14:hiddenFill xmlns:a14="http://schemas.microsoft.com/office/drawing/2010/main">
                <a:gradFill rotWithShape="0">
                  <a:gsLst>
                    <a:gs pos="0">
                      <a:schemeClr val="accent1"/>
                    </a:gs>
                    <a:gs pos="100000">
                      <a:srgbClr val="CCFFCC"/>
                    </a:gs>
                  </a:gsLst>
                  <a:lin ang="5400000" scaled="1"/>
                </a:gra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28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28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28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2800">
                <a:solidFill>
                  <a:schemeClr val="tx1"/>
                </a:solidFill>
                <a:latin typeface="Arial" panose="020B0604020202020204" pitchFamily="34" charset="0"/>
              </a:defRPr>
            </a:lvl9pPr>
          </a:lstStyle>
          <a:p>
            <a:r>
              <a:rPr lang="pt-BR" sz="1200" b="1" dirty="0" smtClean="0">
                <a:solidFill>
                  <a:srgbClr val="008CBA"/>
                </a:solidFill>
                <a:latin typeface="Century" panose="02040604050505020304" pitchFamily="18" charset="0"/>
                <a:sym typeface="+mn-ea"/>
              </a:rPr>
              <a:t>CEDEAO</a:t>
            </a:r>
          </a:p>
        </p:txBody>
      </p:sp>
      <p:sp>
        <p:nvSpPr>
          <p:cNvPr id="64" name="Text Box 14"/>
          <p:cNvSpPr txBox="1">
            <a:spLocks noChangeArrowheads="1"/>
          </p:cNvSpPr>
          <p:nvPr/>
        </p:nvSpPr>
        <p:spPr bwMode="auto">
          <a:xfrm rot="18956045">
            <a:off x="6724650" y="4790440"/>
            <a:ext cx="1628140" cy="368300"/>
          </a:xfrm>
          <a:prstGeom prst="rect">
            <a:avLst/>
          </a:prstGeom>
          <a:noFill/>
          <a:ln>
            <a:noFill/>
          </a:ln>
          <a:effectLst/>
          <a:extLst>
            <a:ext uri="{909E8E84-426E-40DD-AFC4-6F175D3DCCD1}">
              <a14:hiddenFill xmlns:a14="http://schemas.microsoft.com/office/drawing/2010/main">
                <a:gradFill rotWithShape="0">
                  <a:gsLst>
                    <a:gs pos="0">
                      <a:schemeClr val="accent1"/>
                    </a:gs>
                    <a:gs pos="100000">
                      <a:srgbClr val="CCFFCC"/>
                    </a:gs>
                  </a:gsLst>
                  <a:lin ang="5400000" scaled="1"/>
                </a:gra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28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28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28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2800">
                <a:solidFill>
                  <a:schemeClr val="tx1"/>
                </a:solidFill>
                <a:latin typeface="Arial" panose="020B0604020202020204" pitchFamily="34" charset="0"/>
              </a:defRPr>
            </a:lvl9pPr>
          </a:lstStyle>
          <a:p>
            <a:r>
              <a:rPr lang="pt-BR" sz="1800" b="1" dirty="0">
                <a:solidFill>
                  <a:srgbClr val="008CBA"/>
                </a:solidFill>
                <a:latin typeface="Century" panose="02040604050505020304" pitchFamily="18" charset="0"/>
                <a:sym typeface="+mn-ea"/>
              </a:rPr>
              <a:t>Croissance</a:t>
            </a:r>
          </a:p>
        </p:txBody>
      </p:sp>
      <p:sp>
        <p:nvSpPr>
          <p:cNvPr id="66" name="Text Box 16"/>
          <p:cNvSpPr txBox="1">
            <a:spLocks noChangeArrowheads="1"/>
          </p:cNvSpPr>
          <p:nvPr/>
        </p:nvSpPr>
        <p:spPr bwMode="auto">
          <a:xfrm>
            <a:off x="10154285" y="3154045"/>
            <a:ext cx="1238250" cy="368300"/>
          </a:xfrm>
          <a:prstGeom prst="rect">
            <a:avLst/>
          </a:prstGeom>
          <a:noFill/>
          <a:ln>
            <a:noFill/>
          </a:ln>
          <a:effectLst/>
          <a:extLst>
            <a:ext uri="{909E8E84-426E-40DD-AFC4-6F175D3DCCD1}">
              <a14:hiddenFill xmlns:a14="http://schemas.microsoft.com/office/drawing/2010/main">
                <a:gradFill rotWithShape="0">
                  <a:gsLst>
                    <a:gs pos="0">
                      <a:schemeClr val="accent1"/>
                    </a:gs>
                    <a:gs pos="100000">
                      <a:srgbClr val="CCFFCC"/>
                    </a:gs>
                  </a:gsLst>
                  <a:lin ang="5400000" scaled="1"/>
                </a:gra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28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28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28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2800">
                <a:solidFill>
                  <a:schemeClr val="tx1"/>
                </a:solidFill>
                <a:latin typeface="Arial" panose="020B0604020202020204" pitchFamily="34" charset="0"/>
              </a:defRPr>
            </a:lvl9pPr>
          </a:lstStyle>
          <a:p>
            <a:r>
              <a:rPr lang="pt-BR" sz="1800" b="1" dirty="0" smtClean="0">
                <a:solidFill>
                  <a:srgbClr val="008CBA"/>
                </a:solidFill>
                <a:latin typeface="Century" panose="02040604050505020304" pitchFamily="18" charset="0"/>
                <a:sym typeface="+mn-ea"/>
              </a:rPr>
              <a:t>Stabilité</a:t>
            </a:r>
          </a:p>
        </p:txBody>
      </p:sp>
      <p:sp>
        <p:nvSpPr>
          <p:cNvPr id="72" name="Oval 71"/>
          <p:cNvSpPr/>
          <p:nvPr/>
        </p:nvSpPr>
        <p:spPr>
          <a:xfrm>
            <a:off x="5765235" y="5520845"/>
            <a:ext cx="144016" cy="14401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75" name="Oval 74"/>
          <p:cNvSpPr/>
          <p:nvPr/>
        </p:nvSpPr>
        <p:spPr>
          <a:xfrm>
            <a:off x="10830947" y="3082098"/>
            <a:ext cx="144016" cy="144016"/>
          </a:xfrm>
          <a:prstGeom prst="ellipse">
            <a:avLst/>
          </a:prstGeom>
          <a:solidFill>
            <a:srgbClr val="3EA4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solidFill>
                <a:srgbClr val="008CBA"/>
              </a:solidFill>
            </a:endParaRPr>
          </a:p>
        </p:txBody>
      </p:sp>
      <p:sp>
        <p:nvSpPr>
          <p:cNvPr id="84" name="Text Box 7"/>
          <p:cNvSpPr txBox="1">
            <a:spLocks noChangeArrowheads="1"/>
          </p:cNvSpPr>
          <p:nvPr/>
        </p:nvSpPr>
        <p:spPr bwMode="auto">
          <a:xfrm rot="21600000">
            <a:off x="9871600" y="4532826"/>
            <a:ext cx="2243277" cy="8299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28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28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28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2800">
                <a:solidFill>
                  <a:schemeClr val="tx1"/>
                </a:solidFill>
                <a:latin typeface="Arial" panose="020B0604020202020204" pitchFamily="34" charset="0"/>
              </a:defRPr>
            </a:lvl9pPr>
          </a:lstStyle>
          <a:p>
            <a:pPr>
              <a:spcBef>
                <a:spcPct val="0"/>
              </a:spcBef>
              <a:buFont typeface="Wingdings" panose="05000000000000000000" pitchFamily="2" charset="2"/>
              <a:buChar char="ü"/>
            </a:pPr>
            <a:r>
              <a:rPr lang="fr-FR" sz="1600" dirty="0">
                <a:solidFill>
                  <a:srgbClr val="008CBA"/>
                </a:solidFill>
                <a:sym typeface="+mn-ea"/>
              </a:rPr>
              <a:t>Cap-Vert, </a:t>
            </a:r>
            <a:r>
              <a:rPr lang="fr-FR" sz="1600" dirty="0" smtClean="0">
                <a:solidFill>
                  <a:srgbClr val="008CBA"/>
                </a:solidFill>
                <a:sym typeface="+mn-ea"/>
              </a:rPr>
              <a:t>lieu où </a:t>
            </a:r>
            <a:r>
              <a:rPr lang="fr-FR" sz="1600" dirty="0">
                <a:solidFill>
                  <a:srgbClr val="008CBA"/>
                </a:solidFill>
                <a:sym typeface="+mn-ea"/>
              </a:rPr>
              <a:t>le </a:t>
            </a:r>
            <a:r>
              <a:rPr lang="fr-FR" sz="1600" dirty="0" smtClean="0">
                <a:solidFill>
                  <a:srgbClr val="008CBA"/>
                </a:solidFill>
                <a:sym typeface="+mn-ea"/>
              </a:rPr>
              <a:t>départ et la destination convergent</a:t>
            </a:r>
          </a:p>
        </p:txBody>
      </p:sp>
      <p:sp>
        <p:nvSpPr>
          <p:cNvPr id="85" name="CaixaDeTexto 84"/>
          <p:cNvSpPr txBox="1"/>
          <p:nvPr/>
        </p:nvSpPr>
        <p:spPr>
          <a:xfrm>
            <a:off x="8498205" y="659765"/>
            <a:ext cx="2138045" cy="829945"/>
          </a:xfrm>
          <a:prstGeom prst="rect">
            <a:avLst/>
          </a:prstGeom>
          <a:noFill/>
        </p:spPr>
        <p:txBody>
          <a:bodyPr wrap="square" rtlCol="0">
            <a:spAutoFit/>
          </a:bodyPr>
          <a:lstStyle/>
          <a:p>
            <a:pPr algn="ctr">
              <a:lnSpc>
                <a:spcPct val="100000"/>
              </a:lnSpc>
            </a:pPr>
            <a:r>
              <a:rPr lang="en-GB" sz="2400" b="1" i="1" dirty="0">
                <a:solidFill>
                  <a:schemeClr val="accent6">
                    <a:lumMod val="20000"/>
                    <a:lumOff val="80000"/>
                  </a:schemeClr>
                </a:solidFill>
              </a:rPr>
              <a:t>BUSINESS </a:t>
            </a:r>
          </a:p>
          <a:p>
            <a:pPr algn="ctr">
              <a:lnSpc>
                <a:spcPct val="100000"/>
              </a:lnSpc>
            </a:pPr>
            <a:r>
              <a:rPr lang="en-GB" sz="2400" b="1" i="1" dirty="0">
                <a:solidFill>
                  <a:schemeClr val="accent6">
                    <a:lumMod val="20000"/>
                    <a:lumOff val="80000"/>
                  </a:schemeClr>
                </a:solidFill>
              </a:rPr>
              <a:t>ROUND</a:t>
            </a:r>
            <a:endParaRPr lang="pt-PT" altLang="en-GB" sz="2400" b="1" i="1" dirty="0">
              <a:solidFill>
                <a:schemeClr val="accent6">
                  <a:lumMod val="20000"/>
                  <a:lumOff val="80000"/>
                </a:schemeClr>
              </a:solidFill>
              <a:latin typeface="Arial Narrow" panose="020B0606020202030204" pitchFamily="34" charset="0"/>
              <a:cs typeface="Times New Roman" panose="02020603050405020304" pitchFamily="18" charset="0"/>
            </a:endParaRPr>
          </a:p>
        </p:txBody>
      </p:sp>
      <p:sp>
        <p:nvSpPr>
          <p:cNvPr id="41" name="CaixaDeTexto 67"/>
          <p:cNvSpPr txBox="1"/>
          <p:nvPr/>
        </p:nvSpPr>
        <p:spPr>
          <a:xfrm>
            <a:off x="9536534" y="1171738"/>
            <a:ext cx="2549291" cy="1900371"/>
          </a:xfrm>
          <a:prstGeom prst="rect">
            <a:avLst/>
          </a:prstGeom>
          <a:noFill/>
        </p:spPr>
        <p:txBody>
          <a:bodyPr wrap="square" rtlCol="0">
            <a:noAutofit/>
          </a:bodyPr>
          <a:lstStyle/>
          <a:p>
            <a:pPr algn="ctr"/>
            <a:r>
              <a:rPr lang="pt-PT" sz="2400" dirty="0" smtClean="0">
                <a:solidFill>
                  <a:srgbClr val="008CBA"/>
                </a:solidFill>
              </a:rPr>
              <a:t>09 JUIN</a:t>
            </a:r>
            <a:endParaRPr lang="pt-PT" sz="2400" dirty="0">
              <a:solidFill>
                <a:srgbClr val="008CBA"/>
              </a:solidFill>
            </a:endParaRPr>
          </a:p>
          <a:p>
            <a:pPr algn="ctr"/>
            <a:r>
              <a:rPr lang="pt-PT" sz="1200" dirty="0">
                <a:solidFill>
                  <a:srgbClr val="008CBA"/>
                </a:solidFill>
              </a:rPr>
              <a:t>________</a:t>
            </a:r>
            <a:r>
              <a:rPr lang="pt-PT" sz="1400" baseline="-25000" dirty="0">
                <a:solidFill>
                  <a:srgbClr val="008CBA"/>
                </a:solidFill>
              </a:rPr>
              <a:t>■</a:t>
            </a:r>
            <a:r>
              <a:rPr lang="pt-PT" sz="1200" dirty="0">
                <a:solidFill>
                  <a:srgbClr val="008CBA"/>
                </a:solidFill>
              </a:rPr>
              <a:t>________</a:t>
            </a:r>
          </a:p>
          <a:p>
            <a:pPr algn="ctr"/>
            <a:r>
              <a:rPr lang="pt-PT" sz="3200" dirty="0">
                <a:solidFill>
                  <a:srgbClr val="008CBA"/>
                </a:solidFill>
              </a:rPr>
              <a:t>2021</a:t>
            </a:r>
          </a:p>
          <a:p>
            <a:pPr algn="ctr"/>
            <a:r>
              <a:rPr lang="pt-PT" dirty="0">
                <a:solidFill>
                  <a:srgbClr val="008CBA"/>
                </a:solidFill>
              </a:rPr>
              <a:t>PRAIA</a:t>
            </a:r>
          </a:p>
          <a:p>
            <a:pPr algn="ctr"/>
            <a:r>
              <a:rPr lang="pt-PT" sz="1200" dirty="0">
                <a:solidFill>
                  <a:srgbClr val="008CBA"/>
                </a:solidFill>
                <a:sym typeface="+mn-ea"/>
              </a:rPr>
              <a:t>ÎLE DE SANTIAGO</a:t>
            </a:r>
            <a:endParaRPr lang="pt-PT" sz="1200" dirty="0">
              <a:solidFill>
                <a:srgbClr val="008CBA"/>
              </a:solidFill>
            </a:endParaRPr>
          </a:p>
          <a:p>
            <a:pPr algn="ctr"/>
            <a:r>
              <a:rPr lang="pt-PT" sz="2000" dirty="0">
                <a:solidFill>
                  <a:srgbClr val="008CBA"/>
                </a:solidFill>
              </a:rPr>
              <a:t>CABO VERDE</a:t>
            </a:r>
          </a:p>
        </p:txBody>
      </p:sp>
      <p:pic>
        <p:nvPicPr>
          <p:cNvPr id="5" name="Imagem 4"/>
          <p:cNvPicPr>
            <a:picLocks noChangeAspect="1"/>
          </p:cNvPicPr>
          <p:nvPr/>
        </p:nvPicPr>
        <p:blipFill>
          <a:blip r:embed="rId4"/>
          <a:stretch>
            <a:fillRect/>
          </a:stretch>
        </p:blipFill>
        <p:spPr>
          <a:xfrm>
            <a:off x="1908175" y="1960245"/>
            <a:ext cx="2992120" cy="2531745"/>
          </a:xfrm>
          <a:prstGeom prst="rect">
            <a:avLst/>
          </a:prstGeom>
        </p:spPr>
      </p:pic>
      <p:sp>
        <p:nvSpPr>
          <p:cNvPr id="7" name="Anel 6"/>
          <p:cNvSpPr/>
          <p:nvPr/>
        </p:nvSpPr>
        <p:spPr>
          <a:xfrm>
            <a:off x="960755" y="821055"/>
            <a:ext cx="4690110" cy="4630420"/>
          </a:xfrm>
          <a:prstGeom prst="don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solidFill>
                <a:schemeClr val="tx1"/>
              </a:solidFill>
            </a:endParaRPr>
          </a:p>
        </p:txBody>
      </p:sp>
      <p:sp>
        <p:nvSpPr>
          <p:cNvPr id="49" name="Line 5"/>
          <p:cNvSpPr>
            <a:spLocks noChangeShapeType="1"/>
          </p:cNvSpPr>
          <p:nvPr/>
        </p:nvSpPr>
        <p:spPr bwMode="auto">
          <a:xfrm>
            <a:off x="3248025" y="1009015"/>
            <a:ext cx="3175" cy="653415"/>
          </a:xfrm>
          <a:prstGeom prst="line">
            <a:avLst/>
          </a:prstGeom>
          <a:noFill/>
          <a:ln w="76200">
            <a:solidFill>
              <a:srgbClr val="008CBA"/>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83" name="TextBox 1"/>
          <p:cNvSpPr txBox="1"/>
          <p:nvPr/>
        </p:nvSpPr>
        <p:spPr>
          <a:xfrm>
            <a:off x="2370455" y="2143125"/>
            <a:ext cx="1811020" cy="737235"/>
          </a:xfrm>
          <a:prstGeom prst="rect">
            <a:avLst/>
          </a:prstGeom>
          <a:noFill/>
        </p:spPr>
        <p:txBody>
          <a:bodyPr wrap="square" rtlCol="0">
            <a:spAutoFit/>
          </a:bodyPr>
          <a:lstStyle/>
          <a:p>
            <a:pPr algn="ctr"/>
            <a:r>
              <a:rPr lang="pt-PT" altLang="en-GB" sz="1400" i="1" dirty="0" smtClean="0">
                <a:gradFill>
                  <a:gsLst>
                    <a:gs pos="0">
                      <a:srgbClr val="14CD68"/>
                    </a:gs>
                    <a:gs pos="100000">
                      <a:srgbClr val="035C7D"/>
                    </a:gs>
                  </a:gsLst>
                  <a:lin scaled="0"/>
                </a:gradFill>
                <a:latin typeface="Arial Unicode MS" pitchFamily="34" charset="-128"/>
                <a:ea typeface="Arial Unicode MS" pitchFamily="34" charset="-128"/>
                <a:cs typeface="Arial Unicode MS" pitchFamily="34" charset="-128"/>
                <a:sym typeface="+mn-ea"/>
              </a:rPr>
              <a:t>DU</a:t>
            </a:r>
            <a:endParaRPr lang="en-GB" sz="1400" i="1" dirty="0" smtClean="0">
              <a:gradFill>
                <a:gsLst>
                  <a:gs pos="0">
                    <a:srgbClr val="14CD68"/>
                  </a:gs>
                  <a:gs pos="100000">
                    <a:srgbClr val="035C7D"/>
                  </a:gs>
                </a:gsLst>
                <a:lin scaled="0"/>
              </a:gradFill>
              <a:latin typeface="Arial Unicode MS" pitchFamily="34" charset="-128"/>
              <a:ea typeface="Arial Unicode MS" pitchFamily="34" charset="-128"/>
              <a:cs typeface="Arial Unicode MS" pitchFamily="34" charset="-128"/>
            </a:endParaRPr>
          </a:p>
          <a:p>
            <a:pPr algn="ctr"/>
            <a:r>
              <a:rPr lang="en-US" sz="1400" i="1" dirty="0">
                <a:gradFill>
                  <a:gsLst>
                    <a:gs pos="0">
                      <a:srgbClr val="14CD68"/>
                    </a:gs>
                    <a:gs pos="100000">
                      <a:srgbClr val="035C7D"/>
                    </a:gs>
                  </a:gsLst>
                  <a:lin scaled="0"/>
                </a:gradFill>
                <a:latin typeface="Arial Unicode MS" pitchFamily="34" charset="-128"/>
                <a:ea typeface="Arial Unicode MS" pitchFamily="34" charset="-128"/>
                <a:cs typeface="Arial Unicode MS" pitchFamily="34" charset="-128"/>
                <a:sym typeface="+mn-ea"/>
              </a:rPr>
              <a:t>CAP </a:t>
            </a:r>
            <a:r>
              <a:rPr lang="en-US" sz="1400" i="1" dirty="0" smtClean="0">
                <a:gradFill>
                  <a:gsLst>
                    <a:gs pos="0">
                      <a:srgbClr val="14CD68"/>
                    </a:gs>
                    <a:gs pos="100000">
                      <a:srgbClr val="035C7D"/>
                    </a:gs>
                  </a:gsLst>
                  <a:lin scaled="0"/>
                </a:gradFill>
                <a:latin typeface="Arial Unicode MS" pitchFamily="34" charset="-128"/>
                <a:ea typeface="Arial Unicode MS" pitchFamily="34" charset="-128"/>
                <a:cs typeface="Arial Unicode MS" pitchFamily="34" charset="-128"/>
                <a:sym typeface="+mn-ea"/>
              </a:rPr>
              <a:t>VER</a:t>
            </a:r>
            <a:r>
              <a:rPr lang="pt-PT" altLang="en-US" sz="1400" i="1" dirty="0" smtClean="0">
                <a:gradFill>
                  <a:gsLst>
                    <a:gs pos="0">
                      <a:srgbClr val="14CD68"/>
                    </a:gs>
                    <a:gs pos="100000">
                      <a:srgbClr val="035C7D"/>
                    </a:gs>
                  </a:gsLst>
                  <a:lin scaled="0"/>
                </a:gradFill>
                <a:latin typeface="Arial Unicode MS" pitchFamily="34" charset="-128"/>
                <a:ea typeface="Arial Unicode MS" pitchFamily="34" charset="-128"/>
                <a:cs typeface="Arial Unicode MS" pitchFamily="34" charset="-128"/>
                <a:sym typeface="+mn-ea"/>
              </a:rPr>
              <a:t>T</a:t>
            </a:r>
            <a:endParaRPr lang="en-US" sz="1400" i="1" dirty="0" smtClean="0">
              <a:gradFill>
                <a:gsLst>
                  <a:gs pos="0">
                    <a:srgbClr val="14CD68"/>
                  </a:gs>
                  <a:gs pos="100000">
                    <a:srgbClr val="035C7D"/>
                  </a:gs>
                </a:gsLst>
                <a:lin scaled="0"/>
              </a:gradFill>
              <a:latin typeface="Arial Unicode MS" pitchFamily="34" charset="-128"/>
              <a:ea typeface="Arial Unicode MS" pitchFamily="34" charset="-128"/>
              <a:cs typeface="Arial Unicode MS" pitchFamily="34" charset="-128"/>
            </a:endParaRPr>
          </a:p>
          <a:p>
            <a:pPr algn="ctr"/>
            <a:r>
              <a:rPr lang="pt-PT" altLang="en-US" sz="1400" i="1" dirty="0" smtClean="0">
                <a:gradFill>
                  <a:gsLst>
                    <a:gs pos="0">
                      <a:srgbClr val="14CD68"/>
                    </a:gs>
                    <a:gs pos="100000">
                      <a:srgbClr val="035C7D"/>
                    </a:gs>
                  </a:gsLst>
                  <a:lin scaled="0"/>
                </a:gradFill>
                <a:latin typeface="Arial Unicode MS" pitchFamily="34" charset="-128"/>
                <a:ea typeface="Arial Unicode MS" pitchFamily="34" charset="-128"/>
                <a:cs typeface="Arial Unicode MS" pitchFamily="34" charset="-128"/>
                <a:sym typeface="+mn-ea"/>
              </a:rPr>
              <a:t>VERS LE MONDE</a:t>
            </a:r>
            <a:endParaRPr lang="en-US" sz="1400" i="1" dirty="0">
              <a:gradFill>
                <a:gsLst>
                  <a:gs pos="0">
                    <a:srgbClr val="14CD68"/>
                  </a:gs>
                  <a:gs pos="100000">
                    <a:srgbClr val="035C7D"/>
                  </a:gs>
                </a:gsLst>
                <a:lin scaled="0"/>
              </a:gradFill>
              <a:latin typeface="Arial Unicode MS" pitchFamily="34" charset="-128"/>
              <a:ea typeface="Arial Unicode MS" pitchFamily="34" charset="-128"/>
              <a:cs typeface="Arial Unicode MS" pitchFamily="34" charset="-128"/>
            </a:endParaRPr>
          </a:p>
        </p:txBody>
      </p:sp>
      <p:pic>
        <p:nvPicPr>
          <p:cNvPr id="8" name="Picture 8" descr="Resultado de imagem para cabo verde fla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56280" y="3289300"/>
            <a:ext cx="362585" cy="206375"/>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m9"/>
          <p:cNvPicPr>
            <a:picLocks noChangeAspect="1"/>
          </p:cNvPicPr>
          <p:nvPr/>
        </p:nvPicPr>
        <p:blipFill>
          <a:blip r:embed="rId3"/>
          <a:stretch>
            <a:fillRect/>
          </a:stretch>
        </p:blipFill>
        <p:spPr>
          <a:xfrm>
            <a:off x="11687810" y="6458585"/>
            <a:ext cx="502920" cy="389255"/>
          </a:xfrm>
          <a:prstGeom prst="rect">
            <a:avLst/>
          </a:prstGeom>
          <a:noFill/>
          <a:ln>
            <a:noFill/>
          </a:ln>
          <a:effectLst/>
        </p:spPr>
      </p:pic>
      <p:cxnSp>
        <p:nvCxnSpPr>
          <p:cNvPr id="14" name="AutoShape 2"/>
          <p:cNvCxnSpPr>
            <a:cxnSpLocks noChangeShapeType="1"/>
          </p:cNvCxnSpPr>
          <p:nvPr/>
        </p:nvCxnSpPr>
        <p:spPr bwMode="auto">
          <a:xfrm>
            <a:off x="2797810" y="5559425"/>
            <a:ext cx="2971165" cy="45720"/>
          </a:xfrm>
          <a:prstGeom prst="straightConnector1">
            <a:avLst/>
          </a:prstGeom>
          <a:noFill/>
          <a:ln w="57150">
            <a:solidFill>
              <a:srgbClr val="3EA4BA"/>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 name="Oval 20"/>
          <p:cNvSpPr/>
          <p:nvPr/>
        </p:nvSpPr>
        <p:spPr>
          <a:xfrm>
            <a:off x="5759450" y="5523230"/>
            <a:ext cx="144145" cy="144145"/>
          </a:xfrm>
          <a:prstGeom prst="ellipse">
            <a:avLst/>
          </a:prstGeom>
          <a:solidFill>
            <a:srgbClr val="3EA4BA"/>
          </a:solidFill>
          <a:ln>
            <a:solidFill>
              <a:srgbClr val="3EA4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solidFill>
                <a:srgbClr val="008CBA"/>
              </a:solidFill>
            </a:endParaRPr>
          </a:p>
        </p:txBody>
      </p:sp>
      <p:cxnSp>
        <p:nvCxnSpPr>
          <p:cNvPr id="24" name="AutoShape 2"/>
          <p:cNvCxnSpPr>
            <a:cxnSpLocks noChangeShapeType="1"/>
          </p:cNvCxnSpPr>
          <p:nvPr/>
        </p:nvCxnSpPr>
        <p:spPr bwMode="auto">
          <a:xfrm>
            <a:off x="2349500" y="5549265"/>
            <a:ext cx="485775" cy="1270"/>
          </a:xfrm>
          <a:prstGeom prst="straightConnector1">
            <a:avLst/>
          </a:prstGeom>
          <a:noFill/>
          <a:ln w="57150">
            <a:solidFill>
              <a:srgbClr val="3EA4BA"/>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5" name="Text Box 13"/>
          <p:cNvSpPr txBox="1">
            <a:spLocks noChangeArrowheads="1"/>
          </p:cNvSpPr>
          <p:nvPr/>
        </p:nvSpPr>
        <p:spPr bwMode="auto">
          <a:xfrm>
            <a:off x="2273935" y="5572760"/>
            <a:ext cx="1174115" cy="275590"/>
          </a:xfrm>
          <a:prstGeom prst="rect">
            <a:avLst/>
          </a:prstGeom>
          <a:noFill/>
          <a:ln>
            <a:noFill/>
          </a:ln>
          <a:effectLst/>
          <a:extLst>
            <a:ext uri="{909E8E84-426E-40DD-AFC4-6F175D3DCCD1}">
              <a14:hiddenFill xmlns:a14="http://schemas.microsoft.com/office/drawing/2010/main">
                <a:gradFill rotWithShape="0">
                  <a:gsLst>
                    <a:gs pos="0">
                      <a:schemeClr val="accent1"/>
                    </a:gs>
                    <a:gs pos="100000">
                      <a:srgbClr val="CCFFCC"/>
                    </a:gs>
                  </a:gsLst>
                  <a:lin ang="5400000" scaled="1"/>
                </a:gra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28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28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28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2800">
                <a:solidFill>
                  <a:schemeClr val="tx1"/>
                </a:solidFill>
                <a:latin typeface="Arial" panose="020B0604020202020204" pitchFamily="34" charset="0"/>
              </a:defRPr>
            </a:lvl9pPr>
          </a:lstStyle>
          <a:p>
            <a:r>
              <a:rPr lang="pt-PT" altLang="pt-BR" sz="1200" b="1" dirty="0" smtClean="0">
                <a:solidFill>
                  <a:srgbClr val="008CBA"/>
                </a:solidFill>
                <a:latin typeface="Century" panose="02040604050505020304" pitchFamily="18" charset="0"/>
                <a:sym typeface="+mn-ea"/>
              </a:rPr>
              <a:t>RÉSEAU</a:t>
            </a:r>
          </a:p>
        </p:txBody>
      </p:sp>
      <p:grpSp>
        <p:nvGrpSpPr>
          <p:cNvPr id="26" name="Group 19"/>
          <p:cNvGrpSpPr/>
          <p:nvPr/>
        </p:nvGrpSpPr>
        <p:grpSpPr bwMode="auto">
          <a:xfrm>
            <a:off x="2326005" y="5779135"/>
            <a:ext cx="1887855" cy="1073150"/>
            <a:chOff x="144" y="1788"/>
            <a:chExt cx="1189" cy="676"/>
          </a:xfrm>
        </p:grpSpPr>
        <p:sp>
          <p:nvSpPr>
            <p:cNvPr id="28" name="Text Box 20"/>
            <p:cNvSpPr txBox="1">
              <a:spLocks noChangeArrowheads="1"/>
            </p:cNvSpPr>
            <p:nvPr/>
          </p:nvSpPr>
          <p:spPr bwMode="auto">
            <a:xfrm>
              <a:off x="147" y="1788"/>
              <a:ext cx="1083" cy="212"/>
            </a:xfrm>
            <a:prstGeom prst="rect">
              <a:avLst/>
            </a:prstGeom>
            <a:noFill/>
            <a:ln>
              <a:noFill/>
            </a:ln>
            <a:effectLst/>
            <a:extLst>
              <a:ext uri="{909E8E84-426E-40DD-AFC4-6F175D3DCCD1}">
                <a14:hiddenFill xmlns:a14="http://schemas.microsoft.com/office/drawing/2010/main">
                  <a:gradFill rotWithShape="0">
                    <a:gsLst>
                      <a:gs pos="0">
                        <a:schemeClr val="accent1"/>
                      </a:gs>
                      <a:gs pos="100000">
                        <a:srgbClr val="CCFFCC"/>
                      </a:gs>
                    </a:gsLst>
                    <a:lin ang="5400000" scaled="1"/>
                  </a:gra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28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28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28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2800">
                  <a:solidFill>
                    <a:schemeClr val="tx1"/>
                  </a:solidFill>
                  <a:latin typeface="Arial" panose="020B0604020202020204" pitchFamily="34" charset="0"/>
                </a:defRPr>
              </a:lvl9pPr>
            </a:lstStyle>
            <a:p>
              <a:pPr>
                <a:buFont typeface="Wingdings" panose="05000000000000000000" pitchFamily="2" charset="2"/>
                <a:buChar char="ü"/>
              </a:pPr>
              <a:r>
                <a:rPr lang="pt-PT" altLang="pt-BR" sz="1600" dirty="0">
                  <a:solidFill>
                    <a:schemeClr val="tx1"/>
                  </a:solidFill>
                  <a:sym typeface="+mn-ea"/>
                </a:rPr>
                <a:t>Partager</a:t>
              </a:r>
            </a:p>
          </p:txBody>
        </p:sp>
        <p:sp>
          <p:nvSpPr>
            <p:cNvPr id="34" name="Text Box 21"/>
            <p:cNvSpPr txBox="1">
              <a:spLocks noChangeArrowheads="1"/>
            </p:cNvSpPr>
            <p:nvPr/>
          </p:nvSpPr>
          <p:spPr bwMode="auto">
            <a:xfrm>
              <a:off x="147" y="1956"/>
              <a:ext cx="1186" cy="212"/>
            </a:xfrm>
            <a:prstGeom prst="rect">
              <a:avLst/>
            </a:prstGeom>
            <a:noFill/>
            <a:ln>
              <a:noFill/>
            </a:ln>
            <a:effectLst/>
            <a:extLst>
              <a:ext uri="{909E8E84-426E-40DD-AFC4-6F175D3DCCD1}">
                <a14:hiddenFill xmlns:a14="http://schemas.microsoft.com/office/drawing/2010/main">
                  <a:gradFill rotWithShape="0">
                    <a:gsLst>
                      <a:gs pos="0">
                        <a:schemeClr val="accent1"/>
                      </a:gs>
                      <a:gs pos="100000">
                        <a:srgbClr val="CCFFCC"/>
                      </a:gs>
                    </a:gsLst>
                    <a:lin ang="5400000" scaled="1"/>
                  </a:gra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28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28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28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2800">
                  <a:solidFill>
                    <a:schemeClr val="tx1"/>
                  </a:solidFill>
                  <a:latin typeface="Arial" panose="020B0604020202020204" pitchFamily="34" charset="0"/>
                </a:defRPr>
              </a:lvl9pPr>
            </a:lstStyle>
            <a:p>
              <a:pPr>
                <a:buFont typeface="Wingdings" panose="05000000000000000000" pitchFamily="2" charset="2"/>
                <a:buChar char="ü"/>
              </a:pPr>
              <a:r>
                <a:rPr lang="pt-BR" sz="1600" dirty="0">
                  <a:solidFill>
                    <a:schemeClr val="tx1"/>
                  </a:solidFill>
                  <a:sym typeface="+mn-ea"/>
                </a:rPr>
                <a:t>Synergie</a:t>
              </a:r>
            </a:p>
          </p:txBody>
        </p:sp>
        <p:sp>
          <p:nvSpPr>
            <p:cNvPr id="35" name="Text Box 22"/>
            <p:cNvSpPr txBox="1">
              <a:spLocks noChangeArrowheads="1"/>
            </p:cNvSpPr>
            <p:nvPr/>
          </p:nvSpPr>
          <p:spPr bwMode="auto">
            <a:xfrm>
              <a:off x="144" y="2096"/>
              <a:ext cx="1104" cy="368"/>
            </a:xfrm>
            <a:prstGeom prst="rect">
              <a:avLst/>
            </a:prstGeom>
            <a:noFill/>
            <a:ln>
              <a:noFill/>
            </a:ln>
            <a:effectLst/>
            <a:extLst>
              <a:ext uri="{909E8E84-426E-40DD-AFC4-6F175D3DCCD1}">
                <a14:hiddenFill xmlns:a14="http://schemas.microsoft.com/office/drawing/2010/main">
                  <a:gradFill rotWithShape="0">
                    <a:gsLst>
                      <a:gs pos="0">
                        <a:schemeClr val="accent1"/>
                      </a:gs>
                      <a:gs pos="100000">
                        <a:srgbClr val="CCFFCC"/>
                      </a:gs>
                    </a:gsLst>
                    <a:lin ang="5400000" scaled="1"/>
                  </a:gra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28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28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28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2800">
                  <a:solidFill>
                    <a:schemeClr val="tx1"/>
                  </a:solidFill>
                  <a:latin typeface="Arial" panose="020B0604020202020204" pitchFamily="34" charset="0"/>
                </a:defRPr>
              </a:lvl9pPr>
            </a:lstStyle>
            <a:p>
              <a:pPr>
                <a:buFont typeface="Wingdings" panose="05000000000000000000" pitchFamily="2" charset="2"/>
                <a:buChar char="ü"/>
              </a:pPr>
              <a:r>
                <a:rPr lang="pt-BR" sz="1600" dirty="0">
                  <a:solidFill>
                    <a:schemeClr val="tx1"/>
                  </a:solidFill>
                  <a:sym typeface="+mn-ea"/>
                </a:rPr>
                <a:t>Opportunité</a:t>
              </a:r>
              <a:endParaRPr lang="pt-BR" sz="1600" dirty="0">
                <a:solidFill>
                  <a:schemeClr val="tx1"/>
                </a:solidFill>
              </a:endParaRPr>
            </a:p>
            <a:p>
              <a:pPr indent="0">
                <a:buFont typeface="Wingdings" panose="05000000000000000000" pitchFamily="2" charset="2"/>
                <a:buNone/>
              </a:pPr>
              <a:endParaRPr lang="pt-BR" sz="1600" dirty="0">
                <a:solidFill>
                  <a:schemeClr val="tx1"/>
                </a:solidFill>
              </a:endParaRPr>
            </a:p>
          </p:txBody>
        </p:sp>
      </p:grpSp>
      <p:sp>
        <p:nvSpPr>
          <p:cNvPr id="36" name="Oval 35"/>
          <p:cNvSpPr/>
          <p:nvPr/>
        </p:nvSpPr>
        <p:spPr>
          <a:xfrm>
            <a:off x="2788285" y="5477510"/>
            <a:ext cx="144145" cy="144145"/>
          </a:xfrm>
          <a:prstGeom prst="ellipse">
            <a:avLst/>
          </a:prstGeom>
          <a:solidFill>
            <a:srgbClr val="3EA4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solidFill>
                <a:srgbClr val="008CBA"/>
              </a:solidFill>
            </a:endParaRPr>
          </a:p>
        </p:txBody>
      </p:sp>
      <p:sp>
        <p:nvSpPr>
          <p:cNvPr id="37" name="Text Box 22"/>
          <p:cNvSpPr txBox="1">
            <a:spLocks noChangeArrowheads="1"/>
          </p:cNvSpPr>
          <p:nvPr/>
        </p:nvSpPr>
        <p:spPr bwMode="auto">
          <a:xfrm>
            <a:off x="2316480" y="6503670"/>
            <a:ext cx="3165475" cy="337185"/>
          </a:xfrm>
          <a:prstGeom prst="rect">
            <a:avLst/>
          </a:prstGeom>
          <a:noFill/>
          <a:ln>
            <a:noFill/>
          </a:ln>
          <a:effectLst/>
          <a:extLst>
            <a:ext uri="{909E8E84-426E-40DD-AFC4-6F175D3DCCD1}">
              <a14:hiddenFill xmlns:a14="http://schemas.microsoft.com/office/drawing/2010/main">
                <a:gradFill rotWithShape="0">
                  <a:gsLst>
                    <a:gs pos="0">
                      <a:schemeClr val="accent1"/>
                    </a:gs>
                    <a:gs pos="100000">
                      <a:srgbClr val="CCFFCC"/>
                    </a:gs>
                  </a:gsLst>
                  <a:lin ang="5400000" scaled="1"/>
                </a:gra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28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28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28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2800">
                <a:solidFill>
                  <a:schemeClr val="tx1"/>
                </a:solidFill>
                <a:latin typeface="Arial" panose="020B0604020202020204" pitchFamily="34" charset="0"/>
              </a:defRPr>
            </a:lvl9pPr>
          </a:lstStyle>
          <a:p>
            <a:pPr>
              <a:buFont typeface="Wingdings" panose="05000000000000000000" pitchFamily="2" charset="2"/>
              <a:buChar char="ü"/>
            </a:pPr>
            <a:r>
              <a:rPr lang="pt-BR" sz="1600" dirty="0">
                <a:solidFill>
                  <a:schemeClr val="tx1"/>
                </a:solidFill>
                <a:sym typeface="+mn-ea"/>
              </a:rPr>
              <a:t>Un marché à fort potentiel</a:t>
            </a:r>
          </a:p>
        </p:txBody>
      </p:sp>
      <p:sp>
        <p:nvSpPr>
          <p:cNvPr id="39" name="Slide Number Placeholder 6"/>
          <p:cNvSpPr txBox="1"/>
          <p:nvPr/>
        </p:nvSpPr>
        <p:spPr bwMode="auto">
          <a:xfrm>
            <a:off x="6551326" y="6571929"/>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1200" dirty="0" smtClean="0">
                <a:solidFill>
                  <a:schemeClr val="tx1"/>
                </a:solidFill>
              </a:rPr>
              <a:t>Pag </a:t>
            </a:r>
            <a:fld id="{6C07E9C5-6E20-4A25-9F31-81ECFC5683B7}" type="slidenum">
              <a:rPr lang="fr-FR" altLang="pt-PT" sz="1200" b="1" i="1" u="sng" dirty="0" smtClean="0">
                <a:solidFill>
                  <a:schemeClr val="tx1"/>
                </a:solidFill>
              </a:rPr>
              <a:t>6</a:t>
            </a:fld>
            <a:endParaRPr lang="fr-FR" altLang="pt-PT" sz="1200" b="1" i="1" u="sng" dirty="0" smtClean="0">
              <a:solidFill>
                <a:schemeClr val="tx1"/>
              </a:solidFill>
            </a:endParaRPr>
          </a:p>
        </p:txBody>
      </p:sp>
      <p:sp>
        <p:nvSpPr>
          <p:cNvPr id="40" name="Retângulo Arredondado 39"/>
          <p:cNvSpPr/>
          <p:nvPr/>
        </p:nvSpPr>
        <p:spPr>
          <a:xfrm>
            <a:off x="3828415" y="1009650"/>
            <a:ext cx="1886585" cy="585470"/>
          </a:xfrm>
          <a:prstGeom prst="roundRect">
            <a:avLst/>
          </a:prstGeom>
          <a:solidFill>
            <a:srgbClr val="CCE9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r>
              <a:rPr lang="pt-BR" sz="1200" i="1" dirty="0" smtClean="0">
                <a:solidFill>
                  <a:srgbClr val="008CBA"/>
                </a:solidFill>
                <a:latin typeface="Arial" panose="020B0604020202020204" pitchFamily="34" charset="0"/>
                <a:cs typeface="Arial" panose="020B0604020202020204" pitchFamily="34" charset="0"/>
                <a:sym typeface="+mn-ea"/>
              </a:rPr>
              <a:t>DURABILITÉ</a:t>
            </a:r>
            <a:endParaRPr lang="pt-BR" sz="1200" i="1" dirty="0" smtClean="0">
              <a:solidFill>
                <a:srgbClr val="008CBA"/>
              </a:solidFill>
              <a:latin typeface="Arial" panose="020B0604020202020204" pitchFamily="34" charset="0"/>
              <a:cs typeface="Arial" panose="020B0604020202020204" pitchFamily="34" charset="0"/>
            </a:endParaRPr>
          </a:p>
          <a:p>
            <a:pPr algn="ctr" eaLnBrk="0" hangingPunct="0"/>
            <a:r>
              <a:rPr lang="pt-BR" sz="1200" i="1" dirty="0" smtClean="0">
                <a:solidFill>
                  <a:srgbClr val="008CBA"/>
                </a:solidFill>
                <a:latin typeface="Arial" panose="020B0604020202020204" pitchFamily="34" charset="0"/>
                <a:cs typeface="Arial" panose="020B0604020202020204" pitchFamily="34" charset="0"/>
                <a:sym typeface="+mn-ea"/>
              </a:rPr>
              <a:t>ET</a:t>
            </a:r>
            <a:endParaRPr lang="pt-BR" sz="1200" i="1" dirty="0" smtClean="0">
              <a:solidFill>
                <a:srgbClr val="008CBA"/>
              </a:solidFill>
              <a:latin typeface="Arial" panose="020B0604020202020204" pitchFamily="34" charset="0"/>
              <a:cs typeface="Arial" panose="020B0604020202020204" pitchFamily="34" charset="0"/>
            </a:endParaRPr>
          </a:p>
          <a:p>
            <a:pPr algn="ctr" eaLnBrk="0" hangingPunct="0"/>
            <a:r>
              <a:rPr lang="pt-BR" sz="1200" i="1" dirty="0" smtClean="0">
                <a:solidFill>
                  <a:srgbClr val="008CBA"/>
                </a:solidFill>
                <a:latin typeface="Arial" panose="020B0604020202020204" pitchFamily="34" charset="0"/>
                <a:cs typeface="Arial" panose="020B0604020202020204" pitchFamily="34" charset="0"/>
                <a:sym typeface="+mn-ea"/>
              </a:rPr>
              <a:t>RÉSILIENCE</a:t>
            </a:r>
            <a:endParaRPr lang="pt-BR" altLang="en-US" sz="1200" i="1" dirty="0" smtClean="0">
              <a:solidFill>
                <a:srgbClr val="008CBA"/>
              </a:solidFill>
              <a:latin typeface="Arial" panose="020B0604020202020204" pitchFamily="34" charset="0"/>
              <a:cs typeface="Arial" panose="020B0604020202020204" pitchFamily="34" charset="0"/>
              <a:sym typeface="+mn-ea"/>
            </a:endParaRPr>
          </a:p>
        </p:txBody>
      </p:sp>
      <p:sp>
        <p:nvSpPr>
          <p:cNvPr id="42" name="Retângulo Arredondado 41"/>
          <p:cNvSpPr/>
          <p:nvPr/>
        </p:nvSpPr>
        <p:spPr>
          <a:xfrm>
            <a:off x="4537710" y="1844040"/>
            <a:ext cx="1746250" cy="568960"/>
          </a:xfrm>
          <a:prstGeom prst="roundRect">
            <a:avLst/>
          </a:prstGeom>
          <a:solidFill>
            <a:srgbClr val="CCE9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r>
              <a:rPr lang="pt-BR" sz="1200" i="1" dirty="0">
                <a:solidFill>
                  <a:srgbClr val="008CBA"/>
                </a:solidFill>
                <a:latin typeface="Arial" panose="020B0604020202020204" pitchFamily="34" charset="0"/>
                <a:cs typeface="Arial" panose="020B0604020202020204" pitchFamily="34" charset="0"/>
                <a:sym typeface="+mn-ea"/>
              </a:rPr>
              <a:t>IMPORTATION </a:t>
            </a:r>
            <a:endParaRPr lang="pt-BR" sz="1200" i="1" dirty="0" smtClean="0">
              <a:solidFill>
                <a:srgbClr val="008CBA"/>
              </a:solidFill>
              <a:latin typeface="Arial" panose="020B0604020202020204" pitchFamily="34" charset="0"/>
              <a:cs typeface="Arial" panose="020B0604020202020204" pitchFamily="34" charset="0"/>
            </a:endParaRPr>
          </a:p>
          <a:p>
            <a:pPr algn="ctr" eaLnBrk="0" hangingPunct="0"/>
            <a:r>
              <a:rPr lang="pt-BR" sz="1200" i="1" dirty="0" smtClean="0">
                <a:solidFill>
                  <a:srgbClr val="008CBA"/>
                </a:solidFill>
                <a:latin typeface="Arial" panose="020B0604020202020204" pitchFamily="34" charset="0"/>
                <a:cs typeface="Arial" panose="020B0604020202020204" pitchFamily="34" charset="0"/>
                <a:sym typeface="+mn-ea"/>
              </a:rPr>
              <a:t>ET </a:t>
            </a:r>
            <a:endParaRPr lang="pt-BR" sz="1200" i="1" dirty="0" smtClean="0">
              <a:solidFill>
                <a:srgbClr val="008CBA"/>
              </a:solidFill>
              <a:latin typeface="Arial" panose="020B0604020202020204" pitchFamily="34" charset="0"/>
              <a:cs typeface="Arial" panose="020B0604020202020204" pitchFamily="34" charset="0"/>
            </a:endParaRPr>
          </a:p>
          <a:p>
            <a:pPr algn="ctr" eaLnBrk="0" hangingPunct="0"/>
            <a:r>
              <a:rPr lang="pt-BR" sz="1200" i="1" dirty="0" smtClean="0">
                <a:solidFill>
                  <a:srgbClr val="008CBA"/>
                </a:solidFill>
                <a:latin typeface="Arial" panose="020B0604020202020204" pitchFamily="34" charset="0"/>
                <a:cs typeface="Arial" panose="020B0604020202020204" pitchFamily="34" charset="0"/>
                <a:sym typeface="+mn-ea"/>
              </a:rPr>
              <a:t>EXPORTATION</a:t>
            </a:r>
            <a:endParaRPr lang="pt-BR" altLang="en-US" sz="1200" i="1" dirty="0" smtClean="0">
              <a:solidFill>
                <a:srgbClr val="008CBA"/>
              </a:solidFill>
              <a:latin typeface="Arial" panose="020B0604020202020204" pitchFamily="34" charset="0"/>
              <a:cs typeface="Arial" panose="020B0604020202020204" pitchFamily="34" charset="0"/>
              <a:sym typeface="+mn-ea"/>
            </a:endParaRPr>
          </a:p>
        </p:txBody>
      </p:sp>
      <p:sp>
        <p:nvSpPr>
          <p:cNvPr id="45" name="Retângulo Arredondado 44"/>
          <p:cNvSpPr/>
          <p:nvPr/>
        </p:nvSpPr>
        <p:spPr>
          <a:xfrm>
            <a:off x="4597400" y="3782060"/>
            <a:ext cx="1746250" cy="568960"/>
          </a:xfrm>
          <a:prstGeom prst="roundRect">
            <a:avLst/>
          </a:prstGeom>
          <a:solidFill>
            <a:srgbClr val="CCE9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r>
              <a:rPr lang="pt-BR" sz="1200" i="1" dirty="0">
                <a:solidFill>
                  <a:srgbClr val="008CBA"/>
                </a:solidFill>
                <a:latin typeface="Arial" panose="020B0604020202020204" pitchFamily="34" charset="0"/>
                <a:ea typeface="Arial Unicode MS" pitchFamily="34" charset="-128"/>
                <a:cs typeface="Arial" panose="020B0604020202020204" pitchFamily="34" charset="0"/>
                <a:sym typeface="+mn-ea"/>
              </a:rPr>
              <a:t>HOSPITALITÉ </a:t>
            </a:r>
            <a:endParaRPr lang="pt-BR" sz="1200" i="1" dirty="0" smtClean="0">
              <a:solidFill>
                <a:srgbClr val="008CBA"/>
              </a:solidFill>
              <a:latin typeface="Arial" panose="020B0604020202020204" pitchFamily="34" charset="0"/>
              <a:ea typeface="Arial Unicode MS" pitchFamily="34" charset="-128"/>
              <a:cs typeface="Arial" panose="020B0604020202020204" pitchFamily="34" charset="0"/>
            </a:endParaRPr>
          </a:p>
          <a:p>
            <a:pPr algn="ctr" eaLnBrk="0" hangingPunct="0"/>
            <a:r>
              <a:rPr lang="pt-BR" sz="1200" i="1" dirty="0" smtClean="0">
                <a:solidFill>
                  <a:srgbClr val="008CBA"/>
                </a:solidFill>
                <a:latin typeface="Arial" panose="020B0604020202020204" pitchFamily="34" charset="0"/>
                <a:ea typeface="Arial Unicode MS" pitchFamily="34" charset="-128"/>
                <a:cs typeface="Arial" panose="020B0604020202020204" pitchFamily="34" charset="0"/>
                <a:sym typeface="+mn-ea"/>
              </a:rPr>
              <a:t>ET</a:t>
            </a:r>
            <a:endParaRPr lang="pt-BR" sz="1200" i="1" dirty="0" smtClean="0">
              <a:solidFill>
                <a:srgbClr val="008CBA"/>
              </a:solidFill>
              <a:latin typeface="Arial" panose="020B0604020202020204" pitchFamily="34" charset="0"/>
              <a:ea typeface="Arial Unicode MS" pitchFamily="34" charset="-128"/>
              <a:cs typeface="Arial" panose="020B0604020202020204" pitchFamily="34" charset="0"/>
            </a:endParaRPr>
          </a:p>
          <a:p>
            <a:pPr algn="ctr" eaLnBrk="0" hangingPunct="0"/>
            <a:r>
              <a:rPr lang="pt-BR" sz="1200" i="1" dirty="0" smtClean="0">
                <a:solidFill>
                  <a:srgbClr val="008CBA"/>
                </a:solidFill>
                <a:latin typeface="Arial" panose="020B0604020202020204" pitchFamily="34" charset="0"/>
                <a:ea typeface="Arial Unicode MS" pitchFamily="34" charset="-128"/>
                <a:cs typeface="Arial" panose="020B0604020202020204" pitchFamily="34" charset="0"/>
                <a:sym typeface="+mn-ea"/>
              </a:rPr>
              <a:t> </a:t>
            </a:r>
            <a:r>
              <a:rPr lang="pt-BR" sz="1200" i="1" dirty="0">
                <a:solidFill>
                  <a:srgbClr val="008CBA"/>
                </a:solidFill>
                <a:latin typeface="Arial" panose="020B0604020202020204" pitchFamily="34" charset="0"/>
                <a:ea typeface="Arial Unicode MS" pitchFamily="34" charset="-128"/>
                <a:cs typeface="Arial" panose="020B0604020202020204" pitchFamily="34" charset="0"/>
                <a:sym typeface="+mn-ea"/>
              </a:rPr>
              <a:t>VALEUR AJOUTÉE</a:t>
            </a:r>
            <a:endParaRPr lang="pt-BR" altLang="en-US" sz="1200" i="1" dirty="0" smtClean="0">
              <a:solidFill>
                <a:srgbClr val="008CBA"/>
              </a:solidFill>
              <a:latin typeface="Arial" panose="020B0604020202020204" pitchFamily="34" charset="0"/>
              <a:ea typeface="Arial Unicode MS" pitchFamily="34" charset="-128"/>
              <a:cs typeface="Arial" panose="020B0604020202020204" pitchFamily="34" charset="0"/>
              <a:sym typeface="+mn-ea"/>
            </a:endParaRPr>
          </a:p>
        </p:txBody>
      </p:sp>
      <p:sp>
        <p:nvSpPr>
          <p:cNvPr id="46" name="Retângulo Arredondado 45"/>
          <p:cNvSpPr/>
          <p:nvPr/>
        </p:nvSpPr>
        <p:spPr>
          <a:xfrm>
            <a:off x="3666490" y="4556760"/>
            <a:ext cx="1746250" cy="568960"/>
          </a:xfrm>
          <a:prstGeom prst="roundRect">
            <a:avLst/>
          </a:prstGeom>
          <a:solidFill>
            <a:srgbClr val="CCE9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r>
              <a:rPr lang="pt-BR" sz="1200" i="1" dirty="0" smtClean="0">
                <a:solidFill>
                  <a:srgbClr val="008CBA"/>
                </a:solidFill>
                <a:latin typeface="Arial" panose="020B0604020202020204" pitchFamily="34" charset="0"/>
                <a:cs typeface="Arial" panose="020B0604020202020204" pitchFamily="34" charset="0"/>
                <a:sym typeface="+mn-ea"/>
              </a:rPr>
              <a:t>ÉCONOMIE</a:t>
            </a:r>
            <a:endParaRPr lang="pt-BR" sz="1200" i="1" dirty="0" smtClean="0">
              <a:solidFill>
                <a:srgbClr val="008CBA"/>
              </a:solidFill>
              <a:latin typeface="Arial" panose="020B0604020202020204" pitchFamily="34" charset="0"/>
              <a:cs typeface="Arial" panose="020B0604020202020204" pitchFamily="34" charset="0"/>
            </a:endParaRPr>
          </a:p>
          <a:p>
            <a:pPr algn="ctr" eaLnBrk="0" hangingPunct="0"/>
            <a:r>
              <a:rPr lang="pt-BR" sz="1200" i="1" dirty="0" smtClean="0">
                <a:solidFill>
                  <a:srgbClr val="008CBA"/>
                </a:solidFill>
                <a:latin typeface="Arial" panose="020B0604020202020204" pitchFamily="34" charset="0"/>
                <a:cs typeface="Arial" panose="020B0604020202020204" pitchFamily="34" charset="0"/>
                <a:sym typeface="+mn-ea"/>
              </a:rPr>
              <a:t>NUMÉRIQUE</a:t>
            </a:r>
            <a:endParaRPr lang="pt-BR" altLang="en-US" sz="1200" i="1" dirty="0" smtClean="0">
              <a:solidFill>
                <a:srgbClr val="008CBA"/>
              </a:solidFill>
              <a:latin typeface="Arial" panose="020B0604020202020204" pitchFamily="34" charset="0"/>
              <a:ea typeface="Arial Unicode MS" pitchFamily="34" charset="-128"/>
              <a:cs typeface="Arial" panose="020B0604020202020204" pitchFamily="34" charset="0"/>
              <a:sym typeface="+mn-ea"/>
            </a:endParaRPr>
          </a:p>
        </p:txBody>
      </p:sp>
      <p:sp>
        <p:nvSpPr>
          <p:cNvPr id="47" name="Retângulo Arredondado 46"/>
          <p:cNvSpPr/>
          <p:nvPr/>
        </p:nvSpPr>
        <p:spPr>
          <a:xfrm>
            <a:off x="1191895" y="4543425"/>
            <a:ext cx="1746250" cy="56896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r>
              <a:rPr lang="pt-BR" sz="1200" i="1" dirty="0">
                <a:solidFill>
                  <a:srgbClr val="008CBA"/>
                </a:solidFill>
                <a:latin typeface="Arial" panose="020B0604020202020204" pitchFamily="34" charset="0"/>
                <a:cs typeface="Arial" panose="020B0604020202020204" pitchFamily="34" charset="0"/>
                <a:sym typeface="+mn-ea"/>
              </a:rPr>
              <a:t>INNOVER </a:t>
            </a:r>
            <a:endParaRPr lang="pt-BR" sz="1200" i="1" dirty="0">
              <a:solidFill>
                <a:srgbClr val="008CBA"/>
              </a:solidFill>
              <a:latin typeface="Arial" panose="020B0604020202020204" pitchFamily="34" charset="0"/>
              <a:cs typeface="Arial" panose="020B0604020202020204" pitchFamily="34" charset="0"/>
            </a:endParaRPr>
          </a:p>
          <a:p>
            <a:pPr algn="ctr" eaLnBrk="0" hangingPunct="0"/>
            <a:r>
              <a:rPr lang="pt-BR" sz="1200" i="1" dirty="0" smtClean="0">
                <a:solidFill>
                  <a:srgbClr val="008CBA"/>
                </a:solidFill>
                <a:latin typeface="Arial" panose="020B0604020202020204" pitchFamily="34" charset="0"/>
                <a:cs typeface="Arial" panose="020B0604020202020204" pitchFamily="34" charset="0"/>
                <a:sym typeface="+mn-ea"/>
              </a:rPr>
              <a:t>LES </a:t>
            </a:r>
            <a:r>
              <a:rPr lang="pt-BR" sz="1200" i="1" dirty="0">
                <a:solidFill>
                  <a:srgbClr val="008CBA"/>
                </a:solidFill>
                <a:latin typeface="Arial" panose="020B0604020202020204" pitchFamily="34" charset="0"/>
                <a:cs typeface="Arial" panose="020B0604020202020204" pitchFamily="34" charset="0"/>
                <a:sym typeface="+mn-ea"/>
              </a:rPr>
              <a:t>PROCESSUS</a:t>
            </a:r>
            <a:endParaRPr lang="pt-BR" altLang="en-US" sz="1200" i="1" dirty="0" smtClean="0">
              <a:solidFill>
                <a:srgbClr val="008CBA"/>
              </a:solidFill>
              <a:latin typeface="Arial" panose="020B0604020202020204" pitchFamily="34" charset="0"/>
              <a:ea typeface="Arial Unicode MS" pitchFamily="34" charset="-128"/>
              <a:cs typeface="Arial" panose="020B0604020202020204" pitchFamily="34" charset="0"/>
              <a:sym typeface="+mn-ea"/>
            </a:endParaRPr>
          </a:p>
        </p:txBody>
      </p:sp>
      <p:sp>
        <p:nvSpPr>
          <p:cNvPr id="77" name="Retângulo Arredondado 76"/>
          <p:cNvSpPr/>
          <p:nvPr/>
        </p:nvSpPr>
        <p:spPr>
          <a:xfrm>
            <a:off x="412115" y="3763645"/>
            <a:ext cx="1746250" cy="56896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r>
              <a:rPr lang="pt-BR" sz="1200" i="1" dirty="0">
                <a:solidFill>
                  <a:srgbClr val="008CBA"/>
                </a:solidFill>
                <a:latin typeface="Arial" panose="020B0604020202020204" pitchFamily="34" charset="0"/>
                <a:cs typeface="Arial" panose="020B0604020202020204" pitchFamily="34" charset="0"/>
                <a:sym typeface="+mn-ea"/>
              </a:rPr>
              <a:t>INNOVER </a:t>
            </a:r>
            <a:endParaRPr lang="pt-BR" sz="1200" i="1" dirty="0" smtClean="0">
              <a:solidFill>
                <a:srgbClr val="008CBA"/>
              </a:solidFill>
              <a:latin typeface="Arial" panose="020B0604020202020204" pitchFamily="34" charset="0"/>
              <a:cs typeface="Arial" panose="020B0604020202020204" pitchFamily="34" charset="0"/>
            </a:endParaRPr>
          </a:p>
          <a:p>
            <a:pPr algn="ctr" eaLnBrk="0" hangingPunct="0"/>
            <a:r>
              <a:rPr lang="pt-BR" sz="1200" i="1" dirty="0" smtClean="0">
                <a:solidFill>
                  <a:srgbClr val="008CBA"/>
                </a:solidFill>
                <a:latin typeface="Arial" panose="020B0604020202020204" pitchFamily="34" charset="0"/>
                <a:cs typeface="Arial" panose="020B0604020202020204" pitchFamily="34" charset="0"/>
                <a:sym typeface="+mn-ea"/>
              </a:rPr>
              <a:t>LES </a:t>
            </a:r>
            <a:r>
              <a:rPr lang="pt-BR" sz="1200" i="1" dirty="0">
                <a:solidFill>
                  <a:srgbClr val="008CBA"/>
                </a:solidFill>
                <a:latin typeface="Arial" panose="020B0604020202020204" pitchFamily="34" charset="0"/>
                <a:cs typeface="Arial" panose="020B0604020202020204" pitchFamily="34" charset="0"/>
                <a:sym typeface="+mn-ea"/>
              </a:rPr>
              <a:t>PRODUITS</a:t>
            </a:r>
            <a:endParaRPr lang="pt-BR" altLang="en-US" sz="1200" i="1" dirty="0" smtClean="0">
              <a:solidFill>
                <a:srgbClr val="008CBA"/>
              </a:solidFill>
              <a:latin typeface="Arial" panose="020B0604020202020204" pitchFamily="34" charset="0"/>
              <a:ea typeface="Arial Unicode MS" pitchFamily="34" charset="-128"/>
              <a:cs typeface="Arial" panose="020B0604020202020204" pitchFamily="34" charset="0"/>
              <a:sym typeface="+mn-ea"/>
            </a:endParaRPr>
          </a:p>
        </p:txBody>
      </p:sp>
      <p:sp>
        <p:nvSpPr>
          <p:cNvPr id="81" name="Retângulo Arredondado 80"/>
          <p:cNvSpPr/>
          <p:nvPr/>
        </p:nvSpPr>
        <p:spPr>
          <a:xfrm>
            <a:off x="20955" y="2875915"/>
            <a:ext cx="1746250" cy="56896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r>
              <a:rPr lang="pt-BR" sz="1200" i="1" dirty="0">
                <a:solidFill>
                  <a:srgbClr val="008CBA"/>
                </a:solidFill>
                <a:latin typeface="Arial" panose="020B0604020202020204" pitchFamily="34" charset="0"/>
                <a:cs typeface="Arial" panose="020B0604020202020204" pitchFamily="34" charset="0"/>
                <a:sym typeface="+mn-ea"/>
              </a:rPr>
              <a:t>PARTENARIATS ET </a:t>
            </a:r>
            <a:endParaRPr lang="pt-BR" sz="1200" i="1" dirty="0" smtClean="0">
              <a:solidFill>
                <a:srgbClr val="008CBA"/>
              </a:solidFill>
              <a:latin typeface="Arial" panose="020B0604020202020204" pitchFamily="34" charset="0"/>
              <a:cs typeface="Arial" panose="020B0604020202020204" pitchFamily="34" charset="0"/>
            </a:endParaRPr>
          </a:p>
          <a:p>
            <a:pPr algn="ctr" eaLnBrk="0" hangingPunct="0"/>
            <a:r>
              <a:rPr lang="pt-BR" sz="1200" i="1" dirty="0" smtClean="0">
                <a:solidFill>
                  <a:srgbClr val="008CBA"/>
                </a:solidFill>
                <a:latin typeface="Arial" panose="020B0604020202020204" pitchFamily="34" charset="0"/>
                <a:cs typeface="Arial" panose="020B0604020202020204" pitchFamily="34" charset="0"/>
                <a:sym typeface="+mn-ea"/>
              </a:rPr>
              <a:t>ENGAGEMENTS</a:t>
            </a:r>
            <a:endParaRPr lang="pt-BR" altLang="en-US" sz="1200" i="1" dirty="0" smtClean="0">
              <a:solidFill>
                <a:srgbClr val="008CBA"/>
              </a:solidFill>
              <a:latin typeface="Arial" panose="020B0604020202020204" pitchFamily="34" charset="0"/>
              <a:ea typeface="Arial Unicode MS" pitchFamily="34" charset="-128"/>
              <a:cs typeface="Arial" panose="020B0604020202020204" pitchFamily="34" charset="0"/>
              <a:sym typeface="+mn-ea"/>
            </a:endParaRPr>
          </a:p>
        </p:txBody>
      </p:sp>
      <p:sp>
        <p:nvSpPr>
          <p:cNvPr id="82" name="Retângulo Arredondado 81"/>
          <p:cNvSpPr/>
          <p:nvPr/>
        </p:nvSpPr>
        <p:spPr>
          <a:xfrm>
            <a:off x="194310" y="1805305"/>
            <a:ext cx="1746250" cy="56896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r>
              <a:rPr lang="pt-BR" sz="1200" i="1" dirty="0">
                <a:solidFill>
                  <a:srgbClr val="008CBA"/>
                </a:solidFill>
                <a:latin typeface="Arial" panose="020B0604020202020204" pitchFamily="34" charset="0"/>
                <a:cs typeface="Arial" panose="020B0604020202020204" pitchFamily="34" charset="0"/>
                <a:sym typeface="+mn-ea"/>
              </a:rPr>
              <a:t>GARANTIE ET </a:t>
            </a:r>
            <a:endParaRPr lang="pt-BR" sz="1200" i="1" dirty="0" smtClean="0">
              <a:solidFill>
                <a:srgbClr val="008CBA"/>
              </a:solidFill>
              <a:latin typeface="Arial" panose="020B0604020202020204" pitchFamily="34" charset="0"/>
              <a:cs typeface="Arial" panose="020B0604020202020204" pitchFamily="34" charset="0"/>
            </a:endParaRPr>
          </a:p>
          <a:p>
            <a:pPr algn="ctr" eaLnBrk="0" hangingPunct="0"/>
            <a:r>
              <a:rPr lang="pt-BR" sz="1200" i="1" dirty="0" smtClean="0">
                <a:solidFill>
                  <a:srgbClr val="008CBA"/>
                </a:solidFill>
                <a:latin typeface="Arial" panose="020B0604020202020204" pitchFamily="34" charset="0"/>
                <a:cs typeface="Arial" panose="020B0604020202020204" pitchFamily="34" charset="0"/>
                <a:sym typeface="+mn-ea"/>
              </a:rPr>
              <a:t>OPPORTUNITÉ</a:t>
            </a:r>
            <a:endParaRPr lang="pt-BR" altLang="en-US" sz="1200" i="1" dirty="0" smtClean="0">
              <a:solidFill>
                <a:srgbClr val="008CBA"/>
              </a:solidFill>
              <a:latin typeface="Arial" panose="020B0604020202020204" pitchFamily="34" charset="0"/>
              <a:ea typeface="Arial Unicode MS" pitchFamily="34" charset="-128"/>
              <a:cs typeface="Arial" panose="020B0604020202020204" pitchFamily="34" charset="0"/>
              <a:sym typeface="+mn-ea"/>
            </a:endParaRPr>
          </a:p>
        </p:txBody>
      </p:sp>
      <p:sp>
        <p:nvSpPr>
          <p:cNvPr id="86" name="Retângulo Arredondado 85"/>
          <p:cNvSpPr/>
          <p:nvPr/>
        </p:nvSpPr>
        <p:spPr>
          <a:xfrm>
            <a:off x="208915" y="1025525"/>
            <a:ext cx="2576830" cy="56896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r>
              <a:rPr lang="fr-FR" sz="1200" dirty="0">
                <a:solidFill>
                  <a:srgbClr val="008CBA"/>
                </a:solidFill>
                <a:latin typeface="Arial" panose="020B0604020202020204" pitchFamily="34" charset="0"/>
                <a:ea typeface="Arial Unicode MS" pitchFamily="34" charset="-128"/>
                <a:cs typeface="Arial" panose="020B0604020202020204" pitchFamily="34" charset="0"/>
                <a:sym typeface="+mn-ea"/>
              </a:rPr>
              <a:t>PONT AUX MARCHÉS DES </a:t>
            </a:r>
            <a:endParaRPr lang="fr-FR" sz="1200" dirty="0" smtClean="0">
              <a:solidFill>
                <a:srgbClr val="008CBA"/>
              </a:solidFill>
              <a:latin typeface="Arial" panose="020B0604020202020204" pitchFamily="34" charset="0"/>
              <a:ea typeface="Arial Unicode MS" pitchFamily="34" charset="-128"/>
              <a:cs typeface="Arial" panose="020B0604020202020204" pitchFamily="34" charset="0"/>
            </a:endParaRPr>
          </a:p>
          <a:p>
            <a:pPr algn="ctr" eaLnBrk="0" hangingPunct="0"/>
            <a:r>
              <a:rPr lang="fr-FR" sz="1200" dirty="0" smtClean="0">
                <a:solidFill>
                  <a:srgbClr val="008CBA"/>
                </a:solidFill>
                <a:latin typeface="Arial" panose="020B0604020202020204" pitchFamily="34" charset="0"/>
                <a:ea typeface="Arial Unicode MS" pitchFamily="34" charset="-128"/>
                <a:cs typeface="Arial" panose="020B0604020202020204" pitchFamily="34" charset="0"/>
                <a:sym typeface="+mn-ea"/>
              </a:rPr>
              <a:t>PRODUITS </a:t>
            </a:r>
            <a:r>
              <a:rPr lang="fr-FR" sz="1200" dirty="0">
                <a:solidFill>
                  <a:srgbClr val="008CBA"/>
                </a:solidFill>
                <a:latin typeface="Arial" panose="020B0604020202020204" pitchFamily="34" charset="0"/>
                <a:ea typeface="Arial Unicode MS" pitchFamily="34" charset="-128"/>
                <a:cs typeface="Arial" panose="020B0604020202020204" pitchFamily="34" charset="0"/>
                <a:sym typeface="+mn-ea"/>
              </a:rPr>
              <a:t>ET DES SERVICES</a:t>
            </a:r>
            <a:endParaRPr lang="fr-FR" altLang="en-US" sz="1200" i="1" dirty="0" smtClean="0">
              <a:solidFill>
                <a:srgbClr val="008CBA"/>
              </a:solidFill>
              <a:latin typeface="Arial" panose="020B0604020202020204" pitchFamily="34" charset="0"/>
              <a:ea typeface="Arial Unicode MS" pitchFamily="34" charset="-128"/>
              <a:cs typeface="Arial" panose="020B0604020202020204" pitchFamily="34" charset="0"/>
              <a:sym typeface="+mn-ea"/>
            </a:endParaRPr>
          </a:p>
        </p:txBody>
      </p:sp>
      <p:pic>
        <p:nvPicPr>
          <p:cNvPr id="87" name="Imagem 8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2115" y="5268595"/>
            <a:ext cx="677545" cy="561975"/>
          </a:xfrm>
          <a:prstGeom prst="rect">
            <a:avLst/>
          </a:prstGeom>
        </p:spPr>
      </p:pic>
      <p:pic>
        <p:nvPicPr>
          <p:cNvPr id="88" name="Imagem 87"/>
          <p:cNvPicPr>
            <a:picLocks noChangeAspect="1"/>
          </p:cNvPicPr>
          <p:nvPr/>
        </p:nvPicPr>
        <p:blipFill>
          <a:blip r:embed="rId7"/>
          <a:stretch>
            <a:fillRect/>
          </a:stretch>
        </p:blipFill>
        <p:spPr>
          <a:xfrm>
            <a:off x="6285230" y="779145"/>
            <a:ext cx="2413000" cy="1356995"/>
          </a:xfrm>
          <a:prstGeom prst="rect">
            <a:avLst/>
          </a:prstGeom>
        </p:spPr>
      </p:pic>
      <p:pic>
        <p:nvPicPr>
          <p:cNvPr id="89" name="Imagem 88" descr="logo"/>
          <p:cNvPicPr>
            <a:picLocks noChangeAspect="1"/>
          </p:cNvPicPr>
          <p:nvPr/>
        </p:nvPicPr>
        <p:blipFill>
          <a:blip r:embed="rId8"/>
          <a:stretch>
            <a:fillRect/>
          </a:stretch>
        </p:blipFill>
        <p:spPr>
          <a:xfrm>
            <a:off x="9074150" y="124460"/>
            <a:ext cx="3107055" cy="681990"/>
          </a:xfrm>
          <a:prstGeom prst="rect">
            <a:avLst/>
          </a:prstGeom>
        </p:spPr>
      </p:pic>
      <p:pic>
        <p:nvPicPr>
          <p:cNvPr id="90" name="Imagem 89" descr="logo"/>
          <p:cNvPicPr>
            <a:picLocks noChangeAspect="1"/>
          </p:cNvPicPr>
          <p:nvPr/>
        </p:nvPicPr>
        <p:blipFill>
          <a:blip r:embed="rId9"/>
          <a:stretch>
            <a:fillRect/>
          </a:stretch>
        </p:blipFill>
        <p:spPr>
          <a:xfrm>
            <a:off x="-10795" y="120650"/>
            <a:ext cx="4168140" cy="915035"/>
          </a:xfrm>
          <a:prstGeom prst="rect">
            <a:avLst/>
          </a:prstGeom>
        </p:spPr>
      </p:pic>
      <p:pic>
        <p:nvPicPr>
          <p:cNvPr id="2" name="Imagem 1" descr="LOGO-Paises ecowas"/>
          <p:cNvPicPr>
            <a:picLocks noChangeAspect="1"/>
          </p:cNvPicPr>
          <p:nvPr/>
        </p:nvPicPr>
        <p:blipFill>
          <a:blip r:embed="rId10"/>
          <a:stretch>
            <a:fillRect/>
          </a:stretch>
        </p:blipFill>
        <p:spPr>
          <a:xfrm>
            <a:off x="6393180" y="2066290"/>
            <a:ext cx="2093595" cy="2072640"/>
          </a:xfrm>
          <a:prstGeom prst="rect">
            <a:avLst/>
          </a:prstGeom>
        </p:spPr>
      </p:pic>
      <p:sp>
        <p:nvSpPr>
          <p:cNvPr id="61" name="Text Box 7"/>
          <p:cNvSpPr txBox="1">
            <a:spLocks noChangeArrowheads="1"/>
          </p:cNvSpPr>
          <p:nvPr/>
        </p:nvSpPr>
        <p:spPr bwMode="auto">
          <a:xfrm rot="20049445">
            <a:off x="7934678" y="3608039"/>
            <a:ext cx="1752600" cy="8309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28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28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28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2800">
                <a:solidFill>
                  <a:schemeClr val="tx1"/>
                </a:solidFill>
                <a:latin typeface="Arial" panose="020B0604020202020204" pitchFamily="34" charset="0"/>
              </a:defRPr>
            </a:lvl9pPr>
          </a:lstStyle>
          <a:p>
            <a:pPr>
              <a:spcBef>
                <a:spcPct val="0"/>
              </a:spcBef>
              <a:buFont typeface="Wingdings" panose="05000000000000000000" pitchFamily="2" charset="2"/>
              <a:buChar char="ü"/>
            </a:pPr>
            <a:r>
              <a:rPr lang="pt-BR" sz="1600" dirty="0">
                <a:solidFill>
                  <a:schemeClr val="tx1"/>
                </a:solidFill>
              </a:rPr>
              <a:t>Competence</a:t>
            </a:r>
            <a:endParaRPr lang="pt-BR" sz="1600" dirty="0" smtClean="0">
              <a:solidFill>
                <a:schemeClr val="tx1"/>
              </a:solidFill>
            </a:endParaRPr>
          </a:p>
          <a:p>
            <a:pPr>
              <a:spcBef>
                <a:spcPct val="0"/>
              </a:spcBef>
              <a:buFont typeface="Wingdings" panose="05000000000000000000" pitchFamily="2" charset="2"/>
              <a:buChar char="ü"/>
            </a:pPr>
            <a:r>
              <a:rPr lang="pt-BR" sz="1600" dirty="0">
                <a:solidFill>
                  <a:schemeClr val="tx1"/>
                </a:solidFill>
              </a:rPr>
              <a:t>Efficiency</a:t>
            </a:r>
          </a:p>
          <a:p>
            <a:pPr>
              <a:spcBef>
                <a:spcPct val="0"/>
              </a:spcBef>
              <a:buFont typeface="Wingdings" panose="05000000000000000000" pitchFamily="2" charset="2"/>
              <a:buChar char="ü"/>
            </a:pPr>
            <a:r>
              <a:rPr lang="pt-BR" sz="1600" dirty="0">
                <a:solidFill>
                  <a:schemeClr val="tx1"/>
                </a:solidFill>
              </a:rPr>
              <a:t>Excellence</a:t>
            </a:r>
          </a:p>
        </p:txBody>
      </p:sp>
      <p:sp>
        <p:nvSpPr>
          <p:cNvPr id="65" name="Text Box 15"/>
          <p:cNvSpPr txBox="1">
            <a:spLocks noChangeArrowheads="1"/>
          </p:cNvSpPr>
          <p:nvPr/>
        </p:nvSpPr>
        <p:spPr bwMode="auto">
          <a:xfrm rot="19986363">
            <a:off x="7649210" y="3395345"/>
            <a:ext cx="1909445" cy="398780"/>
          </a:xfrm>
          <a:prstGeom prst="rect">
            <a:avLst/>
          </a:prstGeom>
          <a:noFill/>
          <a:ln>
            <a:noFill/>
          </a:ln>
          <a:effectLst/>
          <a:extLst>
            <a:ext uri="{909E8E84-426E-40DD-AFC4-6F175D3DCCD1}">
              <a14:hiddenFill xmlns:a14="http://schemas.microsoft.com/office/drawing/2010/main">
                <a:gradFill rotWithShape="0">
                  <a:gsLst>
                    <a:gs pos="0">
                      <a:schemeClr val="accent1"/>
                    </a:gs>
                    <a:gs pos="100000">
                      <a:srgbClr val="CCFFCC"/>
                    </a:gs>
                  </a:gsLst>
                  <a:lin ang="5400000" scaled="1"/>
                </a:gra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28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28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28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2800">
                <a:solidFill>
                  <a:schemeClr val="tx1"/>
                </a:solidFill>
                <a:latin typeface="Arial" panose="020B0604020202020204" pitchFamily="34" charset="0"/>
              </a:defRPr>
            </a:lvl9pPr>
          </a:lstStyle>
          <a:p>
            <a:r>
              <a:rPr lang="pt-BR" sz="2000" b="1" dirty="0">
                <a:solidFill>
                  <a:srgbClr val="008CBA"/>
                </a:solidFill>
                <a:latin typeface="Century" panose="02040604050505020304" pitchFamily="18" charset="0"/>
                <a:sym typeface="+mn-ea"/>
              </a:rPr>
              <a:t>Consolidation</a:t>
            </a:r>
          </a:p>
        </p:txBody>
      </p:sp>
      <p:sp>
        <p:nvSpPr>
          <p:cNvPr id="74" name="Oval 73"/>
          <p:cNvSpPr/>
          <p:nvPr/>
        </p:nvSpPr>
        <p:spPr>
          <a:xfrm>
            <a:off x="8145691" y="3423088"/>
            <a:ext cx="144016" cy="144016"/>
          </a:xfrm>
          <a:prstGeom prst="ellipse">
            <a:avLst/>
          </a:prstGeom>
          <a:solidFill>
            <a:srgbClr val="3EA4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solidFill>
                <a:srgbClr val="008CBA"/>
              </a:solidFill>
            </a:endParaRPr>
          </a:p>
        </p:txBody>
      </p:sp>
      <p:sp>
        <p:nvSpPr>
          <p:cNvPr id="73" name="Oval 72"/>
          <p:cNvSpPr/>
          <p:nvPr/>
        </p:nvSpPr>
        <p:spPr>
          <a:xfrm>
            <a:off x="7098665" y="5021580"/>
            <a:ext cx="141605" cy="143510"/>
          </a:xfrm>
          <a:prstGeom prst="ellipse">
            <a:avLst/>
          </a:prstGeom>
          <a:solidFill>
            <a:srgbClr val="3EA4BA"/>
          </a:solidFill>
          <a:ln>
            <a:solidFill>
              <a:srgbClr val="3EA4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cxnSp>
        <p:nvCxnSpPr>
          <p:cNvPr id="59" name="AutoShape 3"/>
          <p:cNvCxnSpPr>
            <a:cxnSpLocks noChangeShapeType="1"/>
          </p:cNvCxnSpPr>
          <p:nvPr/>
        </p:nvCxnSpPr>
        <p:spPr bwMode="auto">
          <a:xfrm flipV="1">
            <a:off x="5810603" y="3151402"/>
            <a:ext cx="3581400" cy="2438400"/>
          </a:xfrm>
          <a:prstGeom prst="curvedConnector3">
            <a:avLst>
              <a:gd name="adj1" fmla="val 50000"/>
            </a:avLst>
          </a:prstGeom>
          <a:noFill/>
          <a:ln w="57150">
            <a:solidFill>
              <a:srgbClr val="3EA4BA"/>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4" name="Retângulo Arredondado 43"/>
          <p:cNvSpPr/>
          <p:nvPr/>
        </p:nvSpPr>
        <p:spPr>
          <a:xfrm>
            <a:off x="4945380" y="2899410"/>
            <a:ext cx="1746250" cy="568960"/>
          </a:xfrm>
          <a:prstGeom prst="roundRect">
            <a:avLst/>
          </a:prstGeom>
          <a:solidFill>
            <a:srgbClr val="CCE9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r>
              <a:rPr lang="pt-BR" sz="1200" i="1" dirty="0" smtClean="0">
                <a:solidFill>
                  <a:srgbClr val="008CBA"/>
                </a:solidFill>
                <a:latin typeface="Arial" panose="020B0604020202020204" pitchFamily="34" charset="0"/>
                <a:ea typeface="Arial Unicode MS" pitchFamily="34" charset="-128"/>
                <a:cs typeface="Arial" panose="020B0604020202020204" pitchFamily="34" charset="0"/>
                <a:sym typeface="+mn-ea"/>
              </a:rPr>
              <a:t>PROMOTION </a:t>
            </a:r>
            <a:endParaRPr lang="pt-BR" sz="1200" i="1" dirty="0" smtClean="0">
              <a:solidFill>
                <a:srgbClr val="008CBA"/>
              </a:solidFill>
              <a:latin typeface="Arial" panose="020B0604020202020204" pitchFamily="34" charset="0"/>
              <a:ea typeface="Arial Unicode MS" pitchFamily="34" charset="-128"/>
              <a:cs typeface="Arial" panose="020B0604020202020204" pitchFamily="34" charset="0"/>
            </a:endParaRPr>
          </a:p>
          <a:p>
            <a:pPr algn="ctr" eaLnBrk="0" hangingPunct="0"/>
            <a:r>
              <a:rPr lang="pt-BR" sz="1200" i="1" dirty="0" smtClean="0">
                <a:solidFill>
                  <a:srgbClr val="008CBA"/>
                </a:solidFill>
                <a:latin typeface="Arial" panose="020B0604020202020204" pitchFamily="34" charset="0"/>
                <a:ea typeface="Arial Unicode MS" pitchFamily="34" charset="-128"/>
                <a:cs typeface="Arial" panose="020B0604020202020204" pitchFamily="34" charset="0"/>
                <a:sym typeface="+mn-ea"/>
              </a:rPr>
              <a:t>ET </a:t>
            </a:r>
            <a:endParaRPr lang="pt-BR" sz="1200" i="1" dirty="0" smtClean="0">
              <a:solidFill>
                <a:srgbClr val="008CBA"/>
              </a:solidFill>
              <a:latin typeface="Arial" panose="020B0604020202020204" pitchFamily="34" charset="0"/>
              <a:ea typeface="Arial Unicode MS" pitchFamily="34" charset="-128"/>
              <a:cs typeface="Arial" panose="020B0604020202020204" pitchFamily="34" charset="0"/>
            </a:endParaRPr>
          </a:p>
          <a:p>
            <a:pPr algn="ctr" eaLnBrk="0" hangingPunct="0"/>
            <a:r>
              <a:rPr lang="pt-BR" sz="1200" i="1" dirty="0" smtClean="0">
                <a:solidFill>
                  <a:srgbClr val="008CBA"/>
                </a:solidFill>
                <a:latin typeface="Arial" panose="020B0604020202020204" pitchFamily="34" charset="0"/>
                <a:ea typeface="Arial Unicode MS" pitchFamily="34" charset="-128"/>
                <a:cs typeface="Arial" panose="020B0604020202020204" pitchFamily="34" charset="0"/>
                <a:sym typeface="+mn-ea"/>
              </a:rPr>
              <a:t>DIFFUSION</a:t>
            </a:r>
            <a:endParaRPr lang="pt-BR" altLang="en-US" sz="1200" i="1" dirty="0" smtClean="0">
              <a:solidFill>
                <a:srgbClr val="008CBA"/>
              </a:solidFill>
              <a:latin typeface="Arial" panose="020B0604020202020204" pitchFamily="34" charset="0"/>
              <a:ea typeface="Arial Unicode MS" pitchFamily="34" charset="-128"/>
              <a:cs typeface="Arial" panose="020B0604020202020204" pitchFamily="34" charset="0"/>
              <a:sym typeface="+mn-ea"/>
            </a:endParaRPr>
          </a:p>
        </p:txBody>
      </p:sp>
      <p:grpSp>
        <p:nvGrpSpPr>
          <p:cNvPr id="54" name="Group 19"/>
          <p:cNvGrpSpPr/>
          <p:nvPr/>
        </p:nvGrpSpPr>
        <p:grpSpPr bwMode="auto">
          <a:xfrm>
            <a:off x="5306695" y="5824855"/>
            <a:ext cx="1887855" cy="1073150"/>
            <a:chOff x="144" y="1788"/>
            <a:chExt cx="1189" cy="676"/>
          </a:xfrm>
        </p:grpSpPr>
        <p:sp>
          <p:nvSpPr>
            <p:cNvPr id="55" name="Text Box 20"/>
            <p:cNvSpPr txBox="1">
              <a:spLocks noChangeArrowheads="1"/>
            </p:cNvSpPr>
            <p:nvPr/>
          </p:nvSpPr>
          <p:spPr bwMode="auto">
            <a:xfrm>
              <a:off x="147" y="1788"/>
              <a:ext cx="1083" cy="212"/>
            </a:xfrm>
            <a:prstGeom prst="rect">
              <a:avLst/>
            </a:prstGeom>
            <a:noFill/>
            <a:ln>
              <a:noFill/>
            </a:ln>
            <a:effectLst/>
            <a:extLst>
              <a:ext uri="{909E8E84-426E-40DD-AFC4-6F175D3DCCD1}">
                <a14:hiddenFill xmlns:a14="http://schemas.microsoft.com/office/drawing/2010/main">
                  <a:gradFill rotWithShape="0">
                    <a:gsLst>
                      <a:gs pos="0">
                        <a:schemeClr val="accent1"/>
                      </a:gs>
                      <a:gs pos="100000">
                        <a:srgbClr val="CCFFCC"/>
                      </a:gs>
                    </a:gsLst>
                    <a:lin ang="5400000" scaled="1"/>
                  </a:gra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28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28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28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2800">
                  <a:solidFill>
                    <a:schemeClr val="tx1"/>
                  </a:solidFill>
                  <a:latin typeface="Arial" panose="020B0604020202020204" pitchFamily="34" charset="0"/>
                </a:defRPr>
              </a:lvl9pPr>
            </a:lstStyle>
            <a:p>
              <a:pPr>
                <a:buFont typeface="Wingdings" panose="05000000000000000000" pitchFamily="2" charset="2"/>
                <a:buChar char="ü"/>
              </a:pPr>
              <a:r>
                <a:rPr lang="pt-BR" sz="1600" dirty="0">
                  <a:solidFill>
                    <a:schemeClr val="tx1"/>
                  </a:solidFill>
                  <a:sym typeface="+mn-ea"/>
                </a:rPr>
                <a:t>15 pays</a:t>
              </a:r>
            </a:p>
          </p:txBody>
        </p:sp>
        <p:sp>
          <p:nvSpPr>
            <p:cNvPr id="56" name="Text Box 21"/>
            <p:cNvSpPr txBox="1">
              <a:spLocks noChangeArrowheads="1"/>
            </p:cNvSpPr>
            <p:nvPr/>
          </p:nvSpPr>
          <p:spPr bwMode="auto">
            <a:xfrm>
              <a:off x="147" y="1956"/>
              <a:ext cx="1186" cy="213"/>
            </a:xfrm>
            <a:prstGeom prst="rect">
              <a:avLst/>
            </a:prstGeom>
            <a:noFill/>
            <a:ln>
              <a:noFill/>
            </a:ln>
            <a:effectLst/>
            <a:extLst>
              <a:ext uri="{909E8E84-426E-40DD-AFC4-6F175D3DCCD1}">
                <a14:hiddenFill xmlns:a14="http://schemas.microsoft.com/office/drawing/2010/main">
                  <a:gradFill rotWithShape="0">
                    <a:gsLst>
                      <a:gs pos="0">
                        <a:schemeClr val="accent1"/>
                      </a:gs>
                      <a:gs pos="100000">
                        <a:srgbClr val="CCFFCC"/>
                      </a:gs>
                    </a:gsLst>
                    <a:lin ang="5400000" scaled="1"/>
                  </a:gra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28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28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28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2800">
                  <a:solidFill>
                    <a:schemeClr val="tx1"/>
                  </a:solidFill>
                  <a:latin typeface="Arial" panose="020B0604020202020204" pitchFamily="34" charset="0"/>
                </a:defRPr>
              </a:lvl9pPr>
            </a:lstStyle>
            <a:p>
              <a:pPr>
                <a:buFont typeface="Wingdings" panose="05000000000000000000" pitchFamily="2" charset="2"/>
                <a:buChar char="ü"/>
              </a:pPr>
              <a:r>
                <a:rPr lang="pt-BR" sz="1600" dirty="0">
                  <a:solidFill>
                    <a:schemeClr val="tx1"/>
                  </a:solidFill>
                </a:rPr>
                <a:t>Durabilité</a:t>
              </a:r>
            </a:p>
          </p:txBody>
        </p:sp>
        <p:sp>
          <p:nvSpPr>
            <p:cNvPr id="57" name="Text Box 22"/>
            <p:cNvSpPr txBox="1">
              <a:spLocks noChangeArrowheads="1"/>
            </p:cNvSpPr>
            <p:nvPr/>
          </p:nvSpPr>
          <p:spPr bwMode="auto">
            <a:xfrm>
              <a:off x="144" y="2096"/>
              <a:ext cx="1104" cy="368"/>
            </a:xfrm>
            <a:prstGeom prst="rect">
              <a:avLst/>
            </a:prstGeom>
            <a:noFill/>
            <a:ln>
              <a:noFill/>
            </a:ln>
            <a:effectLst/>
            <a:extLst>
              <a:ext uri="{909E8E84-426E-40DD-AFC4-6F175D3DCCD1}">
                <a14:hiddenFill xmlns:a14="http://schemas.microsoft.com/office/drawing/2010/main">
                  <a:gradFill rotWithShape="0">
                    <a:gsLst>
                      <a:gs pos="0">
                        <a:schemeClr val="accent1"/>
                      </a:gs>
                      <a:gs pos="100000">
                        <a:srgbClr val="CCFFCC"/>
                      </a:gs>
                    </a:gsLst>
                    <a:lin ang="5400000" scaled="1"/>
                  </a:gra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28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28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28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2800">
                  <a:solidFill>
                    <a:schemeClr val="tx1"/>
                  </a:solidFill>
                  <a:latin typeface="Arial" panose="020B0604020202020204" pitchFamily="34" charset="0"/>
                </a:defRPr>
              </a:lvl9pPr>
            </a:lstStyle>
            <a:p>
              <a:pPr>
                <a:buFont typeface="Wingdings" panose="05000000000000000000" pitchFamily="2" charset="2"/>
                <a:buChar char="ü"/>
              </a:pPr>
              <a:r>
                <a:rPr lang="pt-BR" sz="1600" dirty="0">
                  <a:solidFill>
                    <a:schemeClr val="tx1"/>
                  </a:solidFill>
                </a:rPr>
                <a:t>Simplicité</a:t>
              </a:r>
            </a:p>
            <a:p>
              <a:pPr>
                <a:buFont typeface="Wingdings" panose="05000000000000000000" pitchFamily="2" charset="2"/>
                <a:buChar char="ü"/>
              </a:pPr>
              <a:r>
                <a:rPr lang="pt-BR" sz="1600" dirty="0">
                  <a:sym typeface="+mn-ea"/>
                </a:rPr>
                <a:t>R</a:t>
              </a:r>
              <a:r>
                <a:rPr lang="pt-BR" sz="1600" dirty="0" smtClean="0">
                  <a:sym typeface="+mn-ea"/>
                </a:rPr>
                <a:t>ésilience</a:t>
              </a:r>
              <a:endParaRPr lang="pt-BR" sz="1600" dirty="0">
                <a:solidFill>
                  <a:schemeClr val="tx1"/>
                </a:solidFill>
              </a:endParaRPr>
            </a:p>
          </p:txBody>
        </p:sp>
      </p:grpSp>
      <p:sp>
        <p:nvSpPr>
          <p:cNvPr id="3" name="Text Box 10"/>
          <p:cNvSpPr txBox="1">
            <a:spLocks noChangeArrowheads="1"/>
          </p:cNvSpPr>
          <p:nvPr/>
        </p:nvSpPr>
        <p:spPr bwMode="auto">
          <a:xfrm rot="19116543">
            <a:off x="7110730" y="4960620"/>
            <a:ext cx="1676400" cy="8312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28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28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28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2800">
                <a:solidFill>
                  <a:schemeClr val="tx1"/>
                </a:solidFill>
                <a:latin typeface="Arial" panose="020B0604020202020204" pitchFamily="34" charset="0"/>
              </a:defRPr>
            </a:lvl9pPr>
          </a:lstStyle>
          <a:p>
            <a:pPr>
              <a:spcBef>
                <a:spcPct val="0"/>
              </a:spcBef>
              <a:buFont typeface="Wingdings" panose="05000000000000000000" pitchFamily="2" charset="2"/>
              <a:buChar char="ü"/>
            </a:pPr>
            <a:r>
              <a:rPr lang="pt-BR" sz="1600" dirty="0" smtClean="0">
                <a:solidFill>
                  <a:schemeClr val="tx1"/>
                </a:solidFill>
              </a:rPr>
              <a:t>Mobiliser</a:t>
            </a:r>
          </a:p>
          <a:p>
            <a:pPr>
              <a:spcBef>
                <a:spcPct val="0"/>
              </a:spcBef>
              <a:buFont typeface="Wingdings" panose="05000000000000000000" pitchFamily="2" charset="2"/>
              <a:buChar char="ü"/>
            </a:pPr>
            <a:r>
              <a:rPr lang="pt-BR" sz="1600" dirty="0">
                <a:solidFill>
                  <a:schemeClr val="tx1"/>
                </a:solidFill>
              </a:rPr>
              <a:t>Entreprendre</a:t>
            </a:r>
            <a:endParaRPr lang="pt-BR" sz="1600" dirty="0" smtClean="0">
              <a:solidFill>
                <a:schemeClr val="tx1"/>
              </a:solidFill>
            </a:endParaRPr>
          </a:p>
          <a:p>
            <a:pPr>
              <a:spcBef>
                <a:spcPct val="0"/>
              </a:spcBef>
              <a:buFont typeface="Wingdings" panose="05000000000000000000" pitchFamily="2" charset="2"/>
              <a:buChar char="ü"/>
            </a:pPr>
            <a:r>
              <a:rPr lang="pt-BR" sz="1600" dirty="0">
                <a:solidFill>
                  <a:schemeClr val="tx1"/>
                </a:solidFill>
              </a:rPr>
              <a:t>Développer</a:t>
            </a:r>
          </a:p>
        </p:txBody>
      </p:sp>
      <p:sp>
        <p:nvSpPr>
          <p:cNvPr id="58" name="Text Box 7"/>
          <p:cNvSpPr txBox="1">
            <a:spLocks noChangeArrowheads="1"/>
          </p:cNvSpPr>
          <p:nvPr/>
        </p:nvSpPr>
        <p:spPr bwMode="auto">
          <a:xfrm>
            <a:off x="10149205" y="3394710"/>
            <a:ext cx="1752600" cy="8312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28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28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28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2800">
                <a:solidFill>
                  <a:schemeClr val="tx1"/>
                </a:solidFill>
                <a:latin typeface="Arial" panose="020B0604020202020204" pitchFamily="34" charset="0"/>
              </a:defRPr>
            </a:lvl9pPr>
          </a:lstStyle>
          <a:p>
            <a:pPr>
              <a:spcBef>
                <a:spcPct val="0"/>
              </a:spcBef>
              <a:buFont typeface="Wingdings" panose="05000000000000000000" pitchFamily="2" charset="2"/>
              <a:buChar char="ü"/>
            </a:pPr>
            <a:r>
              <a:rPr lang="pt-BR" sz="1600" dirty="0" smtClean="0">
                <a:solidFill>
                  <a:schemeClr val="tx1"/>
                </a:solidFill>
              </a:rPr>
              <a:t>Garantie</a:t>
            </a:r>
          </a:p>
          <a:p>
            <a:pPr>
              <a:spcBef>
                <a:spcPct val="0"/>
              </a:spcBef>
              <a:buFont typeface="Wingdings" panose="05000000000000000000" pitchFamily="2" charset="2"/>
              <a:buChar char="ü"/>
            </a:pPr>
            <a:r>
              <a:rPr lang="pt-BR" sz="1600" dirty="0" smtClean="0">
                <a:solidFill>
                  <a:schemeClr val="tx1"/>
                </a:solidFill>
              </a:rPr>
              <a:t>Transparence</a:t>
            </a:r>
          </a:p>
          <a:p>
            <a:pPr>
              <a:spcBef>
                <a:spcPct val="0"/>
              </a:spcBef>
              <a:buFont typeface="Wingdings" panose="05000000000000000000" pitchFamily="2" charset="2"/>
              <a:buChar char="ü"/>
            </a:pPr>
            <a:r>
              <a:rPr lang="pt-BR" sz="1600" dirty="0">
                <a:solidFill>
                  <a:schemeClr val="tx1"/>
                </a:solidFill>
              </a:rPr>
              <a:t>Confiance</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Triângulo Retângulo 127"/>
          <p:cNvSpPr/>
          <p:nvPr/>
        </p:nvSpPr>
        <p:spPr>
          <a:xfrm flipH="1">
            <a:off x="-9525" y="243840"/>
            <a:ext cx="12228830" cy="6618605"/>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solidFill>
                <a:schemeClr val="accent1"/>
              </a:solidFill>
            </a:endParaRPr>
          </a:p>
        </p:txBody>
      </p:sp>
      <p:pic>
        <p:nvPicPr>
          <p:cNvPr id="129" name="Imagem 1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92465" y="799465"/>
            <a:ext cx="1010920" cy="838200"/>
          </a:xfrm>
          <a:prstGeom prst="rect">
            <a:avLst/>
          </a:prstGeom>
        </p:spPr>
      </p:pic>
      <p:sp>
        <p:nvSpPr>
          <p:cNvPr id="198" name="Rectângulo 197"/>
          <p:cNvSpPr/>
          <p:nvPr/>
        </p:nvSpPr>
        <p:spPr>
          <a:xfrm>
            <a:off x="-9525" y="3620770"/>
            <a:ext cx="6028055" cy="320929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sp>
        <p:nvSpPr>
          <p:cNvPr id="199" name="Oval 198"/>
          <p:cNvSpPr/>
          <p:nvPr/>
        </p:nvSpPr>
        <p:spPr>
          <a:xfrm>
            <a:off x="3154315" y="1174580"/>
            <a:ext cx="5737790" cy="5666346"/>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PT" sz="1400"/>
          </a:p>
        </p:txBody>
      </p:sp>
      <p:sp>
        <p:nvSpPr>
          <p:cNvPr id="201" name="Rectângulo 200"/>
          <p:cNvSpPr/>
          <p:nvPr/>
        </p:nvSpPr>
        <p:spPr>
          <a:xfrm>
            <a:off x="1552575" y="2463165"/>
            <a:ext cx="2784475" cy="1181735"/>
          </a:xfrm>
          <a:prstGeom prst="rect">
            <a:avLst/>
          </a:prstGeom>
          <a:solidFill>
            <a:schemeClr val="accent2">
              <a:lumMod val="20000"/>
              <a:lumOff val="80000"/>
            </a:scheme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pt-PT" altLang="en-US" sz="800">
              <a:ln>
                <a:noFill/>
              </a:ln>
              <a:solidFill>
                <a:srgbClr val="FF0000"/>
              </a:solidFill>
              <a:latin typeface="Arial Narrow" panose="020B0606020202030204" pitchFamily="34" charset="0"/>
              <a:cs typeface="Arial Narrow" panose="020B0606020202030204" pitchFamily="34" charset="0"/>
              <a:sym typeface="+mn-ea"/>
            </a:endParaRPr>
          </a:p>
          <a:p>
            <a:pPr algn="l"/>
            <a:endParaRPr lang="pt-PT" altLang="en-US" sz="800">
              <a:ln>
                <a:noFill/>
              </a:ln>
              <a:solidFill>
                <a:srgbClr val="FF0000"/>
              </a:solidFill>
              <a:latin typeface="Arial Narrow" panose="020B0606020202030204" pitchFamily="34" charset="0"/>
              <a:cs typeface="Arial Narrow" panose="020B0606020202030204" pitchFamily="34" charset="0"/>
              <a:sym typeface="+mn-ea"/>
            </a:endParaRPr>
          </a:p>
          <a:p>
            <a:pPr algn="l"/>
            <a:r>
              <a:rPr lang="pt-PT" altLang="en-US" sz="1200">
                <a:ln>
                  <a:noFill/>
                </a:ln>
                <a:solidFill>
                  <a:srgbClr val="FF0000"/>
                </a:solidFill>
                <a:latin typeface="Arial Narrow" panose="020B0606020202030204" pitchFamily="34" charset="0"/>
                <a:cs typeface="Arial Narrow" panose="020B0606020202030204" pitchFamily="34" charset="0"/>
                <a:sym typeface="+mn-ea"/>
              </a:rPr>
              <a:t>■</a:t>
            </a:r>
            <a:r>
              <a:rPr lang="pt-PT" altLang="en-US" sz="1200">
                <a:ln>
                  <a:noFill/>
                </a:ln>
                <a:solidFill>
                  <a:srgbClr val="008CBA"/>
                </a:solidFill>
                <a:latin typeface="Arial Narrow" panose="020B0606020202030204" pitchFamily="34" charset="0"/>
                <a:cs typeface="Arial Narrow" panose="020B0606020202030204" pitchFamily="34" charset="0"/>
                <a:sym typeface="+mn-ea"/>
              </a:rPr>
              <a:t>Portugal</a:t>
            </a:r>
            <a:endParaRPr lang="pt-PT" altLang="en-US" sz="1200">
              <a:ln>
                <a:noFill/>
              </a:ln>
              <a:solidFill>
                <a:srgbClr val="008CBA"/>
              </a:solidFill>
              <a:latin typeface="Arial Narrow" panose="020B0606020202030204" pitchFamily="34" charset="0"/>
              <a:cs typeface="Arial Narrow" panose="020B0606020202030204" pitchFamily="34" charset="0"/>
            </a:endParaRPr>
          </a:p>
          <a:p>
            <a:pPr algn="l"/>
            <a:r>
              <a:rPr lang="pt-PT" altLang="en-US" sz="1200">
                <a:ln>
                  <a:noFill/>
                </a:ln>
                <a:solidFill>
                  <a:srgbClr val="FF0000"/>
                </a:solidFill>
                <a:latin typeface="Arial Narrow" panose="020B0606020202030204" pitchFamily="34" charset="0"/>
                <a:cs typeface="Arial Narrow" panose="020B0606020202030204" pitchFamily="34" charset="0"/>
                <a:sym typeface="+mn-ea"/>
              </a:rPr>
              <a:t>■</a:t>
            </a:r>
            <a:r>
              <a:rPr lang="pt-PT" altLang="en-US" sz="1200">
                <a:ln>
                  <a:noFill/>
                </a:ln>
                <a:solidFill>
                  <a:srgbClr val="008CBA"/>
                </a:solidFill>
                <a:latin typeface="Arial Narrow" panose="020B0606020202030204" pitchFamily="34" charset="0"/>
                <a:cs typeface="Arial Narrow" panose="020B0606020202030204" pitchFamily="34" charset="0"/>
                <a:sym typeface="+mn-ea"/>
              </a:rPr>
              <a:t>Timor - Leste</a:t>
            </a:r>
            <a:endParaRPr lang="pt-PT" altLang="en-US" sz="1200">
              <a:ln>
                <a:noFill/>
              </a:ln>
              <a:solidFill>
                <a:srgbClr val="008CBA"/>
              </a:solidFill>
              <a:latin typeface="Arial Narrow" panose="020B0606020202030204" pitchFamily="34" charset="0"/>
              <a:cs typeface="Arial Narrow" panose="020B0606020202030204" pitchFamily="34" charset="0"/>
            </a:endParaRPr>
          </a:p>
          <a:p>
            <a:pPr algn="l"/>
            <a:r>
              <a:rPr lang="pt-PT" altLang="en-US" sz="1200">
                <a:ln>
                  <a:noFill/>
                </a:ln>
                <a:solidFill>
                  <a:srgbClr val="FF0000"/>
                </a:solidFill>
                <a:latin typeface="Arial Narrow" panose="020B0606020202030204" pitchFamily="34" charset="0"/>
                <a:cs typeface="Arial Narrow" panose="020B0606020202030204" pitchFamily="34" charset="0"/>
                <a:sym typeface="+mn-ea"/>
              </a:rPr>
              <a:t>■</a:t>
            </a:r>
            <a:r>
              <a:rPr lang="pt-PT" altLang="en-US" sz="1200">
                <a:ln>
                  <a:noFill/>
                </a:ln>
                <a:solidFill>
                  <a:srgbClr val="008CBA"/>
                </a:solidFill>
                <a:latin typeface="Arial Narrow" panose="020B0606020202030204" pitchFamily="34" charset="0"/>
                <a:cs typeface="Arial Narrow" panose="020B0606020202030204" pitchFamily="34" charset="0"/>
                <a:sym typeface="+mn-ea"/>
              </a:rPr>
              <a:t>Brésil</a:t>
            </a:r>
            <a:endParaRPr lang="pt-PT" altLang="en-US" sz="1200">
              <a:ln>
                <a:noFill/>
              </a:ln>
              <a:solidFill>
                <a:srgbClr val="008CBA"/>
              </a:solidFill>
              <a:latin typeface="Arial Narrow" panose="020B0606020202030204" pitchFamily="34" charset="0"/>
              <a:cs typeface="Arial Narrow" panose="020B0606020202030204" pitchFamily="34" charset="0"/>
            </a:endParaRPr>
          </a:p>
          <a:p>
            <a:pPr algn="l"/>
            <a:r>
              <a:rPr lang="pt-PT" altLang="en-US" sz="1200">
                <a:ln>
                  <a:noFill/>
                </a:ln>
                <a:solidFill>
                  <a:srgbClr val="FF0000"/>
                </a:solidFill>
                <a:latin typeface="Arial Narrow" panose="020B0606020202030204" pitchFamily="34" charset="0"/>
                <a:cs typeface="Arial Narrow" panose="020B0606020202030204" pitchFamily="34" charset="0"/>
                <a:sym typeface="+mn-ea"/>
              </a:rPr>
              <a:t>■</a:t>
            </a:r>
            <a:r>
              <a:rPr lang="pt-PT" altLang="en-US" sz="1200">
                <a:ln>
                  <a:noFill/>
                </a:ln>
                <a:solidFill>
                  <a:srgbClr val="008CBA"/>
                </a:solidFill>
                <a:latin typeface="Arial Narrow" panose="020B0606020202030204" pitchFamily="34" charset="0"/>
                <a:cs typeface="Arial Narrow" panose="020B0606020202030204" pitchFamily="34" charset="0"/>
                <a:sym typeface="+mn-ea"/>
              </a:rPr>
              <a:t>Angola </a:t>
            </a:r>
            <a:r>
              <a:rPr lang="pt-PT" altLang="en-US" sz="1200" b="1">
                <a:ln>
                  <a:noFill/>
                </a:ln>
                <a:solidFill>
                  <a:srgbClr val="FF0000"/>
                </a:solidFill>
                <a:latin typeface="Arial Narrow" panose="020B0606020202030204" pitchFamily="34" charset="0"/>
                <a:cs typeface="Arial Narrow" panose="020B0606020202030204" pitchFamily="34" charset="0"/>
                <a:sym typeface="+mn-ea"/>
              </a:rPr>
              <a:t>» </a:t>
            </a:r>
            <a:r>
              <a:rPr lang="pt-PT" altLang="en-US" sz="1200">
                <a:ln>
                  <a:noFill/>
                </a:ln>
                <a:solidFill>
                  <a:srgbClr val="008CBA"/>
                </a:solidFill>
                <a:latin typeface="Arial Narrow" panose="020B0606020202030204" pitchFamily="34" charset="0"/>
                <a:cs typeface="Arial Narrow" panose="020B0606020202030204" pitchFamily="34" charset="0"/>
                <a:sym typeface="+mn-ea"/>
              </a:rPr>
              <a:t>Mozambique</a:t>
            </a:r>
            <a:endParaRPr lang="pt-PT" altLang="en-US" sz="1200">
              <a:ln>
                <a:noFill/>
              </a:ln>
              <a:solidFill>
                <a:srgbClr val="008CBA"/>
              </a:solidFill>
              <a:latin typeface="Arial Narrow" panose="020B0606020202030204" pitchFamily="34" charset="0"/>
              <a:cs typeface="Arial Narrow" panose="020B0606020202030204" pitchFamily="34" charset="0"/>
            </a:endParaRPr>
          </a:p>
          <a:p>
            <a:pPr algn="l"/>
            <a:r>
              <a:rPr lang="pt-PT" altLang="en-US" sz="1200">
                <a:ln>
                  <a:noFill/>
                </a:ln>
                <a:solidFill>
                  <a:srgbClr val="FF0000"/>
                </a:solidFill>
                <a:latin typeface="Arial Narrow" panose="020B0606020202030204" pitchFamily="34" charset="0"/>
                <a:cs typeface="Arial Narrow" panose="020B0606020202030204" pitchFamily="34" charset="0"/>
                <a:sym typeface="+mn-ea"/>
              </a:rPr>
              <a:t>■</a:t>
            </a:r>
            <a:r>
              <a:rPr lang="pt-PT" altLang="en-US" sz="1200">
                <a:ln>
                  <a:noFill/>
                </a:ln>
                <a:solidFill>
                  <a:srgbClr val="008CBA"/>
                </a:solidFill>
                <a:latin typeface="Arial Narrow" panose="020B0606020202030204" pitchFamily="34" charset="0"/>
                <a:cs typeface="Arial Narrow" panose="020B0606020202030204" pitchFamily="34" charset="0"/>
                <a:sym typeface="+mn-ea"/>
              </a:rPr>
              <a:t>Angola </a:t>
            </a:r>
            <a:r>
              <a:rPr lang="pt-PT" altLang="en-US" sz="1200" b="1">
                <a:ln>
                  <a:noFill/>
                </a:ln>
                <a:solidFill>
                  <a:srgbClr val="FF0000"/>
                </a:solidFill>
                <a:latin typeface="Arial Narrow" panose="020B0606020202030204" pitchFamily="34" charset="0"/>
                <a:cs typeface="Arial Narrow" panose="020B0606020202030204" pitchFamily="34" charset="0"/>
                <a:sym typeface="+mn-ea"/>
              </a:rPr>
              <a:t>» </a:t>
            </a:r>
            <a:r>
              <a:rPr lang="pt-PT" altLang="en-US" sz="1200">
                <a:ln>
                  <a:noFill/>
                </a:ln>
                <a:solidFill>
                  <a:srgbClr val="008CBA"/>
                </a:solidFill>
                <a:latin typeface="Arial Narrow" panose="020B0606020202030204" pitchFamily="34" charset="0"/>
                <a:cs typeface="Arial Narrow" panose="020B0606020202030204" pitchFamily="34" charset="0"/>
                <a:sym typeface="+mn-ea"/>
              </a:rPr>
              <a:t>G. Équatoriale </a:t>
            </a:r>
            <a:r>
              <a:rPr lang="pt-PT" altLang="en-US" sz="1200" b="1">
                <a:ln>
                  <a:noFill/>
                </a:ln>
                <a:solidFill>
                  <a:srgbClr val="FF0000"/>
                </a:solidFill>
                <a:latin typeface="Arial Narrow" panose="020B0606020202030204" pitchFamily="34" charset="0"/>
                <a:cs typeface="Arial Narrow" panose="020B0606020202030204" pitchFamily="34" charset="0"/>
                <a:sym typeface="+mn-ea"/>
              </a:rPr>
              <a:t>» </a:t>
            </a:r>
            <a:r>
              <a:rPr lang="pt-PT" altLang="en-US" sz="1200">
                <a:ln>
                  <a:noFill/>
                </a:ln>
                <a:solidFill>
                  <a:srgbClr val="008CBA"/>
                </a:solidFill>
                <a:latin typeface="Arial Narrow" panose="020B0606020202030204" pitchFamily="34" charset="0"/>
                <a:cs typeface="Arial Narrow" panose="020B0606020202030204" pitchFamily="34" charset="0"/>
                <a:sym typeface="+mn-ea"/>
              </a:rPr>
              <a:t>S. T. et Príncipe</a:t>
            </a:r>
            <a:endParaRPr lang="pt-PT" altLang="en-US" sz="1200">
              <a:ln>
                <a:noFill/>
              </a:ln>
              <a:solidFill>
                <a:srgbClr val="008CBA"/>
              </a:solidFill>
              <a:latin typeface="Arial Narrow" panose="020B0606020202030204" pitchFamily="34" charset="0"/>
              <a:cs typeface="Arial Narrow" panose="020B0606020202030204" pitchFamily="34" charset="0"/>
            </a:endParaRPr>
          </a:p>
          <a:p>
            <a:pPr algn="l"/>
            <a:r>
              <a:rPr lang="pt-PT" altLang="en-US" sz="1200">
                <a:ln>
                  <a:noFill/>
                </a:ln>
                <a:solidFill>
                  <a:srgbClr val="FF0000"/>
                </a:solidFill>
                <a:latin typeface="Arial Narrow" panose="020B0606020202030204" pitchFamily="34" charset="0"/>
                <a:cs typeface="Arial Narrow" panose="020B0606020202030204" pitchFamily="34" charset="0"/>
                <a:sym typeface="+mn-ea"/>
              </a:rPr>
              <a:t>■ </a:t>
            </a:r>
            <a:r>
              <a:rPr lang="pt-PT" altLang="en-US" sz="1200">
                <a:ln>
                  <a:noFill/>
                </a:ln>
                <a:solidFill>
                  <a:srgbClr val="008CBA"/>
                </a:solidFill>
                <a:latin typeface="Arial Narrow" panose="020B0606020202030204" pitchFamily="34" charset="0"/>
                <a:cs typeface="Arial Narrow" panose="020B0606020202030204" pitchFamily="34" charset="0"/>
                <a:sym typeface="+mn-ea"/>
              </a:rPr>
              <a:t>Guinée Équatoriale</a:t>
            </a:r>
          </a:p>
          <a:p>
            <a:pPr algn="ctr"/>
            <a:endParaRPr lang="pt-PT" altLang="en-US" sz="1200"/>
          </a:p>
        </p:txBody>
      </p:sp>
      <p:sp>
        <p:nvSpPr>
          <p:cNvPr id="202" name="Oval 201"/>
          <p:cNvSpPr/>
          <p:nvPr/>
        </p:nvSpPr>
        <p:spPr>
          <a:xfrm>
            <a:off x="4067175" y="1842135"/>
            <a:ext cx="3961130" cy="4267200"/>
          </a:xfrm>
          <a:prstGeom prst="ellips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PT" sz="1400"/>
          </a:p>
        </p:txBody>
      </p:sp>
      <p:sp>
        <p:nvSpPr>
          <p:cNvPr id="203" name="Oval 202"/>
          <p:cNvSpPr/>
          <p:nvPr/>
        </p:nvSpPr>
        <p:spPr>
          <a:xfrm>
            <a:off x="4732655" y="2701290"/>
            <a:ext cx="2623185" cy="3268345"/>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PT" sz="1400" dirty="0"/>
          </a:p>
          <a:p>
            <a:pPr algn="ctr">
              <a:defRPr/>
            </a:pPr>
            <a:endParaRPr lang="pt-PT" sz="1400" dirty="0"/>
          </a:p>
          <a:p>
            <a:pPr algn="ctr">
              <a:defRPr/>
            </a:pPr>
            <a:endParaRPr lang="pt-PT" sz="1400" dirty="0"/>
          </a:p>
          <a:p>
            <a:pPr algn="ctr">
              <a:defRPr/>
            </a:pPr>
            <a:endParaRPr lang="pt-PT" sz="1400" dirty="0"/>
          </a:p>
          <a:p>
            <a:pPr algn="ctr">
              <a:defRPr/>
            </a:pPr>
            <a:endParaRPr lang="pt-PT" sz="1400" dirty="0"/>
          </a:p>
        </p:txBody>
      </p:sp>
      <p:sp>
        <p:nvSpPr>
          <p:cNvPr id="204" name="CaixaDeTexto 143"/>
          <p:cNvSpPr txBox="1"/>
          <p:nvPr/>
        </p:nvSpPr>
        <p:spPr>
          <a:xfrm>
            <a:off x="3761740" y="4557395"/>
            <a:ext cx="575310" cy="283210"/>
          </a:xfrm>
          <a:prstGeom prst="rect">
            <a:avLst/>
          </a:prstGeom>
          <a:noFill/>
        </p:spPr>
        <p:txBody>
          <a:bodyPr wrap="square">
            <a:spAutoFit/>
          </a:bodyPr>
          <a:lstStyle/>
          <a:p>
            <a:pPr algn="ctr" fontAlgn="auto">
              <a:lnSpc>
                <a:spcPts val="1500"/>
              </a:lnSpc>
              <a:spcBef>
                <a:spcPts val="0"/>
              </a:spcBef>
              <a:spcAft>
                <a:spcPts val="0"/>
              </a:spcAft>
              <a:defRPr/>
            </a:pPr>
            <a:r>
              <a:rPr lang="pt-PT" sz="1000" b="1" i="1" dirty="0">
                <a:gradFill>
                  <a:gsLst>
                    <a:gs pos="0">
                      <a:srgbClr val="E30000"/>
                    </a:gs>
                    <a:gs pos="100000">
                      <a:srgbClr val="760303"/>
                    </a:gs>
                  </a:gsLst>
                  <a:lin scaled="0"/>
                </a:gradFill>
                <a:latin typeface="Arial Narrow" panose="020B0606020202030204" pitchFamily="34" charset="0"/>
                <a:cs typeface="+mn-cs"/>
              </a:rPr>
              <a:t>CPLP</a:t>
            </a:r>
          </a:p>
        </p:txBody>
      </p:sp>
      <p:sp>
        <p:nvSpPr>
          <p:cNvPr id="205" name="CaixaDeTexto 147"/>
          <p:cNvSpPr txBox="1"/>
          <p:nvPr/>
        </p:nvSpPr>
        <p:spPr>
          <a:xfrm>
            <a:off x="7494270" y="3822700"/>
            <a:ext cx="991235" cy="283210"/>
          </a:xfrm>
          <a:prstGeom prst="rect">
            <a:avLst/>
          </a:prstGeom>
          <a:noFill/>
        </p:spPr>
        <p:txBody>
          <a:bodyPr wrap="square">
            <a:spAutoFit/>
          </a:bodyPr>
          <a:lstStyle/>
          <a:p>
            <a:pPr algn="ctr" fontAlgn="auto">
              <a:lnSpc>
                <a:spcPts val="1500"/>
              </a:lnSpc>
              <a:spcBef>
                <a:spcPts val="0"/>
              </a:spcBef>
              <a:spcAft>
                <a:spcPts val="0"/>
              </a:spcAft>
              <a:defRPr/>
            </a:pPr>
            <a:r>
              <a:rPr lang="pt-PT" sz="1000" b="1" i="1" dirty="0">
                <a:gradFill>
                  <a:gsLst>
                    <a:gs pos="0">
                      <a:srgbClr val="E30000"/>
                    </a:gs>
                    <a:gs pos="100000">
                      <a:srgbClr val="760303"/>
                    </a:gs>
                  </a:gsLst>
                  <a:lin scaled="0"/>
                </a:gradFill>
                <a:latin typeface="Arial Narrow" panose="020B0606020202030204" pitchFamily="34" charset="0"/>
              </a:rPr>
              <a:t>UE  / SPG+</a:t>
            </a:r>
          </a:p>
        </p:txBody>
      </p:sp>
      <p:cxnSp>
        <p:nvCxnSpPr>
          <p:cNvPr id="206" name="Conexão recta 42"/>
          <p:cNvCxnSpPr/>
          <p:nvPr/>
        </p:nvCxnSpPr>
        <p:spPr>
          <a:xfrm>
            <a:off x="6031230" y="1177925"/>
            <a:ext cx="1905" cy="67056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07" name="CaixaDeTexto 194"/>
          <p:cNvSpPr txBox="1"/>
          <p:nvPr/>
        </p:nvSpPr>
        <p:spPr>
          <a:xfrm>
            <a:off x="7791450" y="2713355"/>
            <a:ext cx="706755" cy="283210"/>
          </a:xfrm>
          <a:prstGeom prst="rect">
            <a:avLst/>
          </a:prstGeom>
          <a:noFill/>
        </p:spPr>
        <p:txBody>
          <a:bodyPr wrap="square">
            <a:spAutoFit/>
          </a:bodyPr>
          <a:lstStyle/>
          <a:p>
            <a:pPr algn="ctr" fontAlgn="auto">
              <a:lnSpc>
                <a:spcPts val="1500"/>
              </a:lnSpc>
              <a:spcBef>
                <a:spcPts val="0"/>
              </a:spcBef>
              <a:spcAft>
                <a:spcPts val="0"/>
              </a:spcAft>
              <a:defRPr/>
            </a:pPr>
            <a:r>
              <a:rPr lang="pt-PT" sz="1000" b="1" i="1" dirty="0">
                <a:gradFill>
                  <a:gsLst>
                    <a:gs pos="0">
                      <a:srgbClr val="E30000"/>
                    </a:gs>
                    <a:gs pos="100000">
                      <a:srgbClr val="760303"/>
                    </a:gs>
                  </a:gsLst>
                  <a:lin scaled="0"/>
                </a:gradFill>
                <a:latin typeface="Arial Narrow" panose="020B0606020202030204" pitchFamily="34" charset="0"/>
              </a:rPr>
              <a:t>CEDAO</a:t>
            </a:r>
          </a:p>
        </p:txBody>
      </p:sp>
      <p:sp>
        <p:nvSpPr>
          <p:cNvPr id="208" name="CaixaDeTexto 10"/>
          <p:cNvSpPr txBox="1"/>
          <p:nvPr/>
        </p:nvSpPr>
        <p:spPr>
          <a:xfrm>
            <a:off x="4320540" y="2250440"/>
            <a:ext cx="695960" cy="245110"/>
          </a:xfrm>
          <a:prstGeom prst="rect">
            <a:avLst/>
          </a:prstGeom>
          <a:noFill/>
        </p:spPr>
        <p:txBody>
          <a:bodyPr wrap="square" rtlCol="0">
            <a:spAutoFit/>
          </a:bodyPr>
          <a:lstStyle/>
          <a:p>
            <a:pPr algn="ctr"/>
            <a:r>
              <a:rPr lang="pt-PT" sz="1000" b="1" i="1" dirty="0">
                <a:gradFill>
                  <a:gsLst>
                    <a:gs pos="0">
                      <a:srgbClr val="E30000"/>
                    </a:gs>
                    <a:gs pos="100000">
                      <a:srgbClr val="760303"/>
                    </a:gs>
                  </a:gsLst>
                  <a:lin scaled="0"/>
                </a:gradFill>
                <a:latin typeface="Arial Narrow" panose="020B0606020202030204" pitchFamily="34" charset="0"/>
              </a:rPr>
              <a:t>PALOP</a:t>
            </a:r>
          </a:p>
        </p:txBody>
      </p:sp>
      <p:pic>
        <p:nvPicPr>
          <p:cNvPr id="209" name="Imagem9"/>
          <p:cNvPicPr>
            <a:picLocks noChangeAspect="1"/>
          </p:cNvPicPr>
          <p:nvPr/>
        </p:nvPicPr>
        <p:blipFill>
          <a:blip r:embed="rId4"/>
          <a:stretch>
            <a:fillRect/>
          </a:stretch>
        </p:blipFill>
        <p:spPr>
          <a:xfrm>
            <a:off x="5593038" y="2880550"/>
            <a:ext cx="955769" cy="740483"/>
          </a:xfrm>
          <a:prstGeom prst="rect">
            <a:avLst/>
          </a:prstGeom>
          <a:noFill/>
          <a:ln>
            <a:noFill/>
          </a:ln>
          <a:effectLst/>
        </p:spPr>
      </p:pic>
      <p:sp>
        <p:nvSpPr>
          <p:cNvPr id="210" name="CaixaDeTexto 147"/>
          <p:cNvSpPr txBox="1"/>
          <p:nvPr/>
        </p:nvSpPr>
        <p:spPr>
          <a:xfrm>
            <a:off x="7268845" y="4531360"/>
            <a:ext cx="849630" cy="283210"/>
          </a:xfrm>
          <a:prstGeom prst="rect">
            <a:avLst/>
          </a:prstGeom>
          <a:noFill/>
        </p:spPr>
        <p:txBody>
          <a:bodyPr wrap="square">
            <a:spAutoFit/>
          </a:bodyPr>
          <a:lstStyle/>
          <a:p>
            <a:pPr algn="ctr" fontAlgn="auto">
              <a:lnSpc>
                <a:spcPts val="1500"/>
              </a:lnSpc>
              <a:spcBef>
                <a:spcPts val="0"/>
              </a:spcBef>
              <a:spcAft>
                <a:spcPts val="0"/>
              </a:spcAft>
              <a:defRPr/>
            </a:pPr>
            <a:r>
              <a:rPr lang="pt-PT" sz="1000" b="1" i="1" dirty="0">
                <a:gradFill>
                  <a:gsLst>
                    <a:gs pos="0">
                      <a:srgbClr val="E30000"/>
                    </a:gs>
                    <a:gs pos="100000">
                      <a:srgbClr val="760303"/>
                    </a:gs>
                  </a:gsLst>
                  <a:lin scaled="0"/>
                </a:gradFill>
                <a:latin typeface="Arial Narrow" panose="020B0606020202030204" pitchFamily="34" charset="0"/>
              </a:rPr>
              <a:t>USA / AGOA</a:t>
            </a:r>
          </a:p>
        </p:txBody>
      </p:sp>
      <p:cxnSp>
        <p:nvCxnSpPr>
          <p:cNvPr id="211" name="Conexão Reta 210"/>
          <p:cNvCxnSpPr/>
          <p:nvPr/>
        </p:nvCxnSpPr>
        <p:spPr>
          <a:xfrm flipV="1">
            <a:off x="7922260" y="977265"/>
            <a:ext cx="1835150" cy="1867535"/>
          </a:xfrm>
          <a:prstGeom prst="line">
            <a:avLst/>
          </a:prstGeom>
          <a:ln>
            <a:solidFill>
              <a:srgbClr val="3EA4BA"/>
            </a:solidFill>
          </a:ln>
        </p:spPr>
        <p:style>
          <a:lnRef idx="1">
            <a:schemeClr val="accent3"/>
          </a:lnRef>
          <a:fillRef idx="0">
            <a:schemeClr val="accent3"/>
          </a:fillRef>
          <a:effectRef idx="0">
            <a:schemeClr val="accent3"/>
          </a:effectRef>
          <a:fontRef idx="minor">
            <a:schemeClr val="tx1"/>
          </a:fontRef>
        </p:style>
      </p:cxnSp>
      <p:cxnSp>
        <p:nvCxnSpPr>
          <p:cNvPr id="212" name="Conexão Reta 211"/>
          <p:cNvCxnSpPr/>
          <p:nvPr/>
        </p:nvCxnSpPr>
        <p:spPr>
          <a:xfrm>
            <a:off x="8082280" y="4665345"/>
            <a:ext cx="1433830" cy="1355725"/>
          </a:xfrm>
          <a:prstGeom prst="line">
            <a:avLst/>
          </a:prstGeom>
          <a:ln>
            <a:solidFill>
              <a:srgbClr val="0070C0"/>
            </a:solidFill>
          </a:ln>
        </p:spPr>
        <p:style>
          <a:lnRef idx="1">
            <a:schemeClr val="accent3"/>
          </a:lnRef>
          <a:fillRef idx="0">
            <a:schemeClr val="accent3"/>
          </a:fillRef>
          <a:effectRef idx="0">
            <a:schemeClr val="accent3"/>
          </a:effectRef>
          <a:fontRef idx="minor">
            <a:schemeClr val="tx1"/>
          </a:fontRef>
        </p:style>
      </p:cxnSp>
      <p:sp>
        <p:nvSpPr>
          <p:cNvPr id="213" name="Caixa de Texto 212"/>
          <p:cNvSpPr txBox="1"/>
          <p:nvPr/>
        </p:nvSpPr>
        <p:spPr>
          <a:xfrm>
            <a:off x="7731125" y="2642235"/>
            <a:ext cx="411480" cy="368300"/>
          </a:xfrm>
          <a:prstGeom prst="rect">
            <a:avLst/>
          </a:prstGeom>
          <a:noFill/>
        </p:spPr>
        <p:txBody>
          <a:bodyPr wrap="none" rtlCol="0" anchor="t">
            <a:spAutoFit/>
          </a:bodyPr>
          <a:lstStyle/>
          <a:p>
            <a:r>
              <a:rPr lang="pt-PT" altLang="en-US">
                <a:solidFill>
                  <a:srgbClr val="FF0000"/>
                </a:solidFill>
                <a:latin typeface="Arial Narrow" panose="020B0606020202030204" pitchFamily="34" charset="0"/>
              </a:rPr>
              <a:t>■</a:t>
            </a:r>
          </a:p>
        </p:txBody>
      </p:sp>
      <p:cxnSp>
        <p:nvCxnSpPr>
          <p:cNvPr id="214" name="Conexão Reta 213"/>
          <p:cNvCxnSpPr/>
          <p:nvPr/>
        </p:nvCxnSpPr>
        <p:spPr>
          <a:xfrm>
            <a:off x="2525395" y="1007745"/>
            <a:ext cx="1837055" cy="1379220"/>
          </a:xfrm>
          <a:prstGeom prst="line">
            <a:avLst/>
          </a:prstGeom>
          <a:ln>
            <a:solidFill>
              <a:srgbClr val="3EA4BA"/>
            </a:solidFill>
          </a:ln>
        </p:spPr>
        <p:style>
          <a:lnRef idx="1">
            <a:schemeClr val="accent3"/>
          </a:lnRef>
          <a:fillRef idx="0">
            <a:schemeClr val="accent3"/>
          </a:fillRef>
          <a:effectRef idx="0">
            <a:schemeClr val="accent3"/>
          </a:effectRef>
          <a:fontRef idx="minor">
            <a:schemeClr val="tx1"/>
          </a:fontRef>
        </p:style>
      </p:cxnSp>
      <p:cxnSp>
        <p:nvCxnSpPr>
          <p:cNvPr id="215" name="Conexão Reta 214"/>
          <p:cNvCxnSpPr/>
          <p:nvPr/>
        </p:nvCxnSpPr>
        <p:spPr>
          <a:xfrm>
            <a:off x="2253615" y="1005840"/>
            <a:ext cx="266700" cy="0"/>
          </a:xfrm>
          <a:prstGeom prst="line">
            <a:avLst/>
          </a:prstGeom>
          <a:ln>
            <a:solidFill>
              <a:srgbClr val="3EA4BA"/>
            </a:solidFill>
            <a:headEnd type="triangle" w="med" len="med"/>
            <a:tailEnd type="none"/>
          </a:ln>
        </p:spPr>
        <p:style>
          <a:lnRef idx="1">
            <a:schemeClr val="accent3"/>
          </a:lnRef>
          <a:fillRef idx="0">
            <a:schemeClr val="accent3"/>
          </a:fillRef>
          <a:effectRef idx="0">
            <a:schemeClr val="accent3"/>
          </a:effectRef>
          <a:fontRef idx="minor">
            <a:schemeClr val="tx1"/>
          </a:fontRef>
        </p:style>
      </p:cxnSp>
      <p:cxnSp>
        <p:nvCxnSpPr>
          <p:cNvPr id="216" name="Conexão Reta 215"/>
          <p:cNvCxnSpPr/>
          <p:nvPr/>
        </p:nvCxnSpPr>
        <p:spPr>
          <a:xfrm>
            <a:off x="3841115" y="4721225"/>
            <a:ext cx="527050" cy="341630"/>
          </a:xfrm>
          <a:prstGeom prst="line">
            <a:avLst/>
          </a:prstGeom>
          <a:ln>
            <a:solidFill>
              <a:srgbClr val="3EA4BA"/>
            </a:solidFill>
          </a:ln>
        </p:spPr>
        <p:style>
          <a:lnRef idx="1">
            <a:schemeClr val="accent3"/>
          </a:lnRef>
          <a:fillRef idx="0">
            <a:schemeClr val="accent3"/>
          </a:fillRef>
          <a:effectRef idx="0">
            <a:schemeClr val="accent3"/>
          </a:effectRef>
          <a:fontRef idx="minor">
            <a:schemeClr val="tx1"/>
          </a:fontRef>
        </p:style>
      </p:cxnSp>
      <p:cxnSp>
        <p:nvCxnSpPr>
          <p:cNvPr id="217" name="Conexão Reta 216"/>
          <p:cNvCxnSpPr/>
          <p:nvPr/>
        </p:nvCxnSpPr>
        <p:spPr>
          <a:xfrm flipH="1">
            <a:off x="9764395" y="966470"/>
            <a:ext cx="276225" cy="19050"/>
          </a:xfrm>
          <a:prstGeom prst="line">
            <a:avLst/>
          </a:prstGeom>
          <a:ln>
            <a:solidFill>
              <a:srgbClr val="3EA4BA"/>
            </a:solidFill>
            <a:headEnd type="triangle" w="med" len="med"/>
            <a:tailEnd type="none"/>
          </a:ln>
        </p:spPr>
        <p:style>
          <a:lnRef idx="1">
            <a:schemeClr val="accent3"/>
          </a:lnRef>
          <a:fillRef idx="0">
            <a:schemeClr val="accent3"/>
          </a:fillRef>
          <a:effectRef idx="0">
            <a:schemeClr val="accent3"/>
          </a:effectRef>
          <a:fontRef idx="minor">
            <a:schemeClr val="tx1"/>
          </a:fontRef>
        </p:style>
      </p:cxnSp>
      <p:pic>
        <p:nvPicPr>
          <p:cNvPr id="218" name="Imagem 217"/>
          <p:cNvPicPr>
            <a:picLocks noChangeAspect="1"/>
          </p:cNvPicPr>
          <p:nvPr/>
        </p:nvPicPr>
        <p:blipFill>
          <a:blip r:embed="rId5"/>
          <a:stretch>
            <a:fillRect/>
          </a:stretch>
        </p:blipFill>
        <p:spPr>
          <a:xfrm>
            <a:off x="5199380" y="4237990"/>
            <a:ext cx="1346835" cy="1127760"/>
          </a:xfrm>
          <a:prstGeom prst="rect">
            <a:avLst/>
          </a:prstGeom>
        </p:spPr>
      </p:pic>
      <p:sp>
        <p:nvSpPr>
          <p:cNvPr id="219" name="Anel 218"/>
          <p:cNvSpPr/>
          <p:nvPr/>
        </p:nvSpPr>
        <p:spPr>
          <a:xfrm>
            <a:off x="5001895" y="3795395"/>
            <a:ext cx="2088515" cy="2081530"/>
          </a:xfrm>
          <a:prstGeom prst="don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solidFill>
                <a:schemeClr val="tx1"/>
              </a:solidFill>
            </a:endParaRPr>
          </a:p>
        </p:txBody>
      </p:sp>
      <p:sp>
        <p:nvSpPr>
          <p:cNvPr id="220" name="Caixa de Texto 219"/>
          <p:cNvSpPr txBox="1"/>
          <p:nvPr/>
        </p:nvSpPr>
        <p:spPr>
          <a:xfrm>
            <a:off x="4596130" y="2133600"/>
            <a:ext cx="4060825" cy="583565"/>
          </a:xfrm>
          <a:prstGeom prst="rect">
            <a:avLst/>
          </a:prstGeom>
          <a:noFill/>
        </p:spPr>
        <p:txBody>
          <a:bodyPr wrap="square" rtlCol="0">
            <a:spAutoFit/>
          </a:bodyPr>
          <a:lstStyle/>
          <a:p>
            <a:pPr algn="ctr"/>
            <a:r>
              <a:rPr lang="pt-PT" altLang="en-US" sz="1600" i="1">
                <a:solidFill>
                  <a:srgbClr val="008CBA"/>
                </a:solidFill>
              </a:rPr>
              <a:t>LA DIMENSION GÉOÉCONOMIQUE</a:t>
            </a:r>
          </a:p>
          <a:p>
            <a:pPr algn="ctr"/>
            <a:r>
              <a:rPr lang="pt-PT" altLang="en-US" sz="1600" i="1">
                <a:solidFill>
                  <a:srgbClr val="008CBA"/>
                </a:solidFill>
              </a:rPr>
              <a:t>DU CAP VERT</a:t>
            </a:r>
          </a:p>
        </p:txBody>
      </p:sp>
      <p:sp>
        <p:nvSpPr>
          <p:cNvPr id="221" name="Retângulo Arredondado 220"/>
          <p:cNvSpPr/>
          <p:nvPr/>
        </p:nvSpPr>
        <p:spPr>
          <a:xfrm>
            <a:off x="3643630" y="94615"/>
            <a:ext cx="896620" cy="59182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pt-PT" altLang="en-US" sz="1200">
                <a:ln>
                  <a:noFill/>
                </a:ln>
                <a:solidFill>
                  <a:srgbClr val="008CBA"/>
                </a:solidFill>
                <a:latin typeface="Arial Narrow" panose="020B0606020202030204" pitchFamily="34" charset="0"/>
              </a:rPr>
              <a:t>■</a:t>
            </a:r>
            <a:r>
              <a:rPr lang="pt-PT" altLang="en-US" sz="1200">
                <a:ln>
                  <a:noFill/>
                </a:ln>
                <a:solidFill>
                  <a:srgbClr val="008CBA"/>
                </a:solidFill>
              </a:rPr>
              <a:t>SADC</a:t>
            </a:r>
          </a:p>
          <a:p>
            <a:pPr algn="l"/>
            <a:r>
              <a:rPr lang="pt-PT" altLang="en-US" sz="1200">
                <a:ln>
                  <a:noFill/>
                </a:ln>
                <a:solidFill>
                  <a:srgbClr val="008CBA"/>
                </a:solidFill>
                <a:latin typeface="Arial Narrow" panose="020B0606020202030204" pitchFamily="34" charset="0"/>
                <a:sym typeface="+mn-ea"/>
              </a:rPr>
              <a:t>■</a:t>
            </a:r>
            <a:r>
              <a:rPr lang="pt-PT" altLang="en-US" sz="1200">
                <a:ln>
                  <a:noFill/>
                </a:ln>
                <a:solidFill>
                  <a:srgbClr val="008CBA"/>
                </a:solidFill>
              </a:rPr>
              <a:t>CEEAC</a:t>
            </a:r>
          </a:p>
          <a:p>
            <a:pPr algn="l"/>
            <a:r>
              <a:rPr lang="pt-PT" altLang="en-US" sz="1200">
                <a:ln>
                  <a:noFill/>
                </a:ln>
                <a:solidFill>
                  <a:srgbClr val="008CBA"/>
                </a:solidFill>
                <a:latin typeface="Arial Narrow" panose="020B0606020202030204" pitchFamily="34" charset="0"/>
                <a:sym typeface="+mn-ea"/>
              </a:rPr>
              <a:t>■</a:t>
            </a:r>
            <a:r>
              <a:rPr lang="pt-PT" altLang="en-US" sz="1200">
                <a:ln>
                  <a:noFill/>
                </a:ln>
                <a:solidFill>
                  <a:srgbClr val="008CBA"/>
                </a:solidFill>
                <a:latin typeface="Arial Narrow" panose="020B0606020202030204" pitchFamily="34" charset="0"/>
                <a:cs typeface="Arial Narrow" panose="020B0606020202030204" pitchFamily="34" charset="0"/>
                <a:sym typeface="+mn-ea"/>
              </a:rPr>
              <a:t>CEMAC</a:t>
            </a:r>
            <a:endParaRPr lang="pt-PT" altLang="en-US" sz="1200">
              <a:ln>
                <a:noFill/>
              </a:ln>
              <a:solidFill>
                <a:srgbClr val="008CBA"/>
              </a:solidFill>
            </a:endParaRPr>
          </a:p>
        </p:txBody>
      </p:sp>
      <p:cxnSp>
        <p:nvCxnSpPr>
          <p:cNvPr id="222" name="Conexão Reta 221"/>
          <p:cNvCxnSpPr/>
          <p:nvPr/>
        </p:nvCxnSpPr>
        <p:spPr>
          <a:xfrm>
            <a:off x="4093845" y="955675"/>
            <a:ext cx="253365" cy="1374140"/>
          </a:xfrm>
          <a:prstGeom prst="line">
            <a:avLst/>
          </a:prstGeom>
          <a:ln w="3175">
            <a:solidFill>
              <a:srgbClr val="3EA4BA"/>
            </a:solidFill>
            <a:headEnd type="none" w="med" len="med"/>
            <a:tailEnd type="none"/>
          </a:ln>
        </p:spPr>
        <p:style>
          <a:lnRef idx="1">
            <a:schemeClr val="accent3"/>
          </a:lnRef>
          <a:fillRef idx="0">
            <a:schemeClr val="accent3"/>
          </a:fillRef>
          <a:effectRef idx="0">
            <a:schemeClr val="accent3"/>
          </a:effectRef>
          <a:fontRef idx="minor">
            <a:schemeClr val="tx1"/>
          </a:fontRef>
        </p:style>
      </p:cxnSp>
      <p:sp>
        <p:nvSpPr>
          <p:cNvPr id="223" name="Caixa de Texto 222"/>
          <p:cNvSpPr txBox="1"/>
          <p:nvPr/>
        </p:nvSpPr>
        <p:spPr>
          <a:xfrm>
            <a:off x="4077970" y="760095"/>
            <a:ext cx="1468755" cy="275590"/>
          </a:xfrm>
          <a:prstGeom prst="rect">
            <a:avLst/>
          </a:prstGeom>
          <a:noFill/>
        </p:spPr>
        <p:txBody>
          <a:bodyPr wrap="square" rtlCol="0">
            <a:spAutoFit/>
          </a:bodyPr>
          <a:lstStyle/>
          <a:p>
            <a:r>
              <a:rPr lang="pt-PT" altLang="en-US" sz="1200" i="1">
                <a:solidFill>
                  <a:srgbClr val="008CBA"/>
                </a:solidFill>
                <a:latin typeface="Arial Narrow" panose="020B0606020202030204" pitchFamily="34" charset="0"/>
                <a:cs typeface="Arial Narrow" panose="020B0606020202030204" pitchFamily="34" charset="0"/>
              </a:rPr>
              <a:t>Position sur le marché</a:t>
            </a:r>
          </a:p>
        </p:txBody>
      </p:sp>
      <p:sp>
        <p:nvSpPr>
          <p:cNvPr id="224" name="Caixa de Texto 223"/>
          <p:cNvSpPr txBox="1"/>
          <p:nvPr/>
        </p:nvSpPr>
        <p:spPr>
          <a:xfrm>
            <a:off x="4197350" y="2177415"/>
            <a:ext cx="411480" cy="368300"/>
          </a:xfrm>
          <a:prstGeom prst="rect">
            <a:avLst/>
          </a:prstGeom>
          <a:noFill/>
        </p:spPr>
        <p:txBody>
          <a:bodyPr wrap="none" rtlCol="0" anchor="t">
            <a:spAutoFit/>
          </a:bodyPr>
          <a:lstStyle/>
          <a:p>
            <a:r>
              <a:rPr lang="pt-PT" altLang="en-US">
                <a:solidFill>
                  <a:srgbClr val="FF0000"/>
                </a:solidFill>
                <a:latin typeface="Arial Narrow" panose="020B0606020202030204" pitchFamily="34" charset="0"/>
              </a:rPr>
              <a:t>■</a:t>
            </a:r>
          </a:p>
        </p:txBody>
      </p:sp>
      <p:sp>
        <p:nvSpPr>
          <p:cNvPr id="225" name="Retângulo Arredondado 224"/>
          <p:cNvSpPr/>
          <p:nvPr/>
        </p:nvSpPr>
        <p:spPr>
          <a:xfrm>
            <a:off x="4445" y="2394585"/>
            <a:ext cx="1474470" cy="1363345"/>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pt-PT" altLang="en-US" sz="1200">
                <a:ln>
                  <a:noFill/>
                </a:ln>
                <a:solidFill>
                  <a:srgbClr val="008CBA"/>
                </a:solidFill>
                <a:latin typeface="Arial Narrow" panose="020B0606020202030204" pitchFamily="34" charset="0"/>
                <a:cs typeface="Arial Narrow" panose="020B0606020202030204" pitchFamily="34" charset="0"/>
                <a:sym typeface="+mn-ea"/>
              </a:rPr>
              <a:t>■Union Européenne</a:t>
            </a:r>
          </a:p>
          <a:p>
            <a:pPr algn="l"/>
            <a:r>
              <a:rPr lang="pt-PT" altLang="en-US" sz="1200">
                <a:ln>
                  <a:noFill/>
                </a:ln>
                <a:solidFill>
                  <a:srgbClr val="008CBA"/>
                </a:solidFill>
                <a:latin typeface="Arial Narrow" panose="020B0606020202030204" pitchFamily="34" charset="0"/>
                <a:cs typeface="Arial Narrow" panose="020B0606020202030204" pitchFamily="34" charset="0"/>
                <a:sym typeface="+mn-ea"/>
              </a:rPr>
              <a:t>■</a:t>
            </a:r>
            <a:r>
              <a:rPr lang="pt-PT" altLang="en-US" sz="1200">
                <a:ln>
                  <a:noFill/>
                </a:ln>
                <a:solidFill>
                  <a:srgbClr val="008CBA"/>
                </a:solidFill>
                <a:latin typeface="Arial Narrow" panose="020B0606020202030204" pitchFamily="34" charset="0"/>
                <a:cs typeface="Arial Narrow" panose="020B0606020202030204" pitchFamily="34" charset="0"/>
              </a:rPr>
              <a:t>ASEAN</a:t>
            </a:r>
          </a:p>
          <a:p>
            <a:pPr algn="l"/>
            <a:r>
              <a:rPr lang="pt-PT" altLang="en-US" sz="1200">
                <a:ln>
                  <a:noFill/>
                </a:ln>
                <a:solidFill>
                  <a:srgbClr val="008CBA"/>
                </a:solidFill>
                <a:latin typeface="Arial Narrow" panose="020B0606020202030204" pitchFamily="34" charset="0"/>
                <a:cs typeface="Arial Narrow" panose="020B0606020202030204" pitchFamily="34" charset="0"/>
                <a:sym typeface="+mn-ea"/>
              </a:rPr>
              <a:t>■</a:t>
            </a:r>
            <a:r>
              <a:rPr lang="pt-PT" altLang="en-US" sz="1200">
                <a:ln>
                  <a:noFill/>
                </a:ln>
                <a:solidFill>
                  <a:srgbClr val="008CBA"/>
                </a:solidFill>
                <a:latin typeface="Arial Narrow" panose="020B0606020202030204" pitchFamily="34" charset="0"/>
                <a:cs typeface="Arial Narrow" panose="020B0606020202030204" pitchFamily="34" charset="0"/>
              </a:rPr>
              <a:t>MERCOSUR</a:t>
            </a:r>
          </a:p>
          <a:p>
            <a:pPr algn="l"/>
            <a:r>
              <a:rPr lang="pt-PT" altLang="en-US" sz="1200">
                <a:ln>
                  <a:noFill/>
                </a:ln>
                <a:solidFill>
                  <a:srgbClr val="008CBA"/>
                </a:solidFill>
                <a:latin typeface="Arial Narrow" panose="020B0606020202030204" pitchFamily="34" charset="0"/>
                <a:cs typeface="Arial Narrow" panose="020B0606020202030204" pitchFamily="34" charset="0"/>
              </a:rPr>
              <a:t>■SADC</a:t>
            </a:r>
          </a:p>
          <a:p>
            <a:pPr algn="l"/>
            <a:r>
              <a:rPr lang="pt-PT" altLang="en-US" sz="1200">
                <a:ln>
                  <a:noFill/>
                </a:ln>
                <a:solidFill>
                  <a:srgbClr val="008CBA"/>
                </a:solidFill>
                <a:latin typeface="Arial Narrow" panose="020B0606020202030204" pitchFamily="34" charset="0"/>
                <a:cs typeface="Arial Narrow" panose="020B0606020202030204" pitchFamily="34" charset="0"/>
                <a:sym typeface="+mn-ea"/>
              </a:rPr>
              <a:t>■</a:t>
            </a:r>
            <a:r>
              <a:rPr lang="pt-PT" altLang="en-US" sz="1200">
                <a:ln>
                  <a:noFill/>
                </a:ln>
                <a:solidFill>
                  <a:srgbClr val="008CBA"/>
                </a:solidFill>
                <a:latin typeface="Arial Narrow" panose="020B0606020202030204" pitchFamily="34" charset="0"/>
                <a:cs typeface="Arial Narrow" panose="020B0606020202030204" pitchFamily="34" charset="0"/>
              </a:rPr>
              <a:t>CEEAC</a:t>
            </a:r>
          </a:p>
          <a:p>
            <a:pPr algn="l"/>
            <a:r>
              <a:rPr lang="pt-PT" altLang="en-US" sz="1200">
                <a:ln>
                  <a:noFill/>
                </a:ln>
                <a:solidFill>
                  <a:srgbClr val="008CBA"/>
                </a:solidFill>
                <a:latin typeface="Arial Narrow" panose="020B0606020202030204" pitchFamily="34" charset="0"/>
                <a:cs typeface="Arial Narrow" panose="020B0606020202030204" pitchFamily="34" charset="0"/>
                <a:sym typeface="+mn-ea"/>
              </a:rPr>
              <a:t>■</a:t>
            </a:r>
            <a:r>
              <a:rPr lang="pt-PT" altLang="en-US" sz="1200">
                <a:ln>
                  <a:noFill/>
                </a:ln>
                <a:solidFill>
                  <a:srgbClr val="008CBA"/>
                </a:solidFill>
                <a:latin typeface="Arial Narrow" panose="020B0606020202030204" pitchFamily="34" charset="0"/>
                <a:cs typeface="Arial Narrow" panose="020B0606020202030204" pitchFamily="34" charset="0"/>
              </a:rPr>
              <a:t>CEMAC</a:t>
            </a:r>
          </a:p>
        </p:txBody>
      </p:sp>
      <p:sp>
        <p:nvSpPr>
          <p:cNvPr id="226" name="Caixa de Texto 225"/>
          <p:cNvSpPr txBox="1"/>
          <p:nvPr/>
        </p:nvSpPr>
        <p:spPr>
          <a:xfrm>
            <a:off x="631825" y="3854450"/>
            <a:ext cx="1040765" cy="275590"/>
          </a:xfrm>
          <a:prstGeom prst="rect">
            <a:avLst/>
          </a:prstGeom>
          <a:noFill/>
        </p:spPr>
        <p:txBody>
          <a:bodyPr wrap="square" rtlCol="0">
            <a:spAutoFit/>
          </a:bodyPr>
          <a:lstStyle/>
          <a:p>
            <a:r>
              <a:rPr lang="pt-PT" altLang="en-US" sz="1200" i="1">
                <a:solidFill>
                  <a:srgbClr val="008CBA"/>
                </a:solidFill>
                <a:latin typeface="Arial Narrow" panose="020B0606020202030204" pitchFamily="34" charset="0"/>
                <a:cs typeface="Arial Narrow" panose="020B0606020202030204" pitchFamily="34" charset="0"/>
              </a:rPr>
              <a:t>Market position</a:t>
            </a:r>
          </a:p>
        </p:txBody>
      </p:sp>
      <p:cxnSp>
        <p:nvCxnSpPr>
          <p:cNvPr id="227" name="Conexão Reta 226"/>
          <p:cNvCxnSpPr/>
          <p:nvPr/>
        </p:nvCxnSpPr>
        <p:spPr>
          <a:xfrm flipH="1">
            <a:off x="3863975" y="3503295"/>
            <a:ext cx="1732280" cy="1173480"/>
          </a:xfrm>
          <a:prstGeom prst="line">
            <a:avLst/>
          </a:prstGeom>
          <a:ln>
            <a:solidFill>
              <a:srgbClr val="3EA4BA"/>
            </a:solidFill>
            <a:headEnd type="none" w="med" len="med"/>
            <a:tailEnd type="triangle" w="med" len="med"/>
          </a:ln>
        </p:spPr>
        <p:style>
          <a:lnRef idx="1">
            <a:schemeClr val="accent3"/>
          </a:lnRef>
          <a:fillRef idx="0">
            <a:schemeClr val="accent3"/>
          </a:fillRef>
          <a:effectRef idx="0">
            <a:schemeClr val="accent3"/>
          </a:effectRef>
          <a:fontRef idx="minor">
            <a:schemeClr val="tx1"/>
          </a:fontRef>
        </p:style>
      </p:cxnSp>
      <p:sp>
        <p:nvSpPr>
          <p:cNvPr id="228" name="Caixa de Texto 227"/>
          <p:cNvSpPr txBox="1"/>
          <p:nvPr/>
        </p:nvSpPr>
        <p:spPr>
          <a:xfrm>
            <a:off x="2910205" y="4636770"/>
            <a:ext cx="1094740" cy="275590"/>
          </a:xfrm>
          <a:prstGeom prst="rect">
            <a:avLst/>
          </a:prstGeom>
          <a:noFill/>
        </p:spPr>
        <p:txBody>
          <a:bodyPr wrap="square" rtlCol="0">
            <a:spAutoFit/>
          </a:bodyPr>
          <a:lstStyle/>
          <a:p>
            <a:r>
              <a:rPr lang="pt-PT" altLang="en-US" sz="1200" i="1">
                <a:solidFill>
                  <a:srgbClr val="008CBA"/>
                </a:solidFill>
                <a:latin typeface="Arial Narrow" panose="020B0606020202030204" pitchFamily="34" charset="0"/>
                <a:cs typeface="Arial Narrow" panose="020B0606020202030204" pitchFamily="34" charset="0"/>
              </a:rPr>
              <a:t>Pays membre</a:t>
            </a:r>
          </a:p>
        </p:txBody>
      </p:sp>
      <p:cxnSp>
        <p:nvCxnSpPr>
          <p:cNvPr id="229" name="Conexão Reta 228"/>
          <p:cNvCxnSpPr/>
          <p:nvPr/>
        </p:nvCxnSpPr>
        <p:spPr>
          <a:xfrm>
            <a:off x="4401820" y="2413000"/>
            <a:ext cx="1292860" cy="674370"/>
          </a:xfrm>
          <a:prstGeom prst="line">
            <a:avLst/>
          </a:prstGeom>
          <a:ln>
            <a:solidFill>
              <a:srgbClr val="3EA4BA"/>
            </a:solidFill>
            <a:headEnd type="triangle" w="med" len="med"/>
            <a:tailEnd type="none"/>
          </a:ln>
        </p:spPr>
        <p:style>
          <a:lnRef idx="1">
            <a:schemeClr val="accent3"/>
          </a:lnRef>
          <a:fillRef idx="0">
            <a:schemeClr val="accent3"/>
          </a:fillRef>
          <a:effectRef idx="0">
            <a:schemeClr val="accent3"/>
          </a:effectRef>
          <a:fontRef idx="minor">
            <a:schemeClr val="tx1"/>
          </a:fontRef>
        </p:style>
      </p:cxnSp>
      <p:sp>
        <p:nvSpPr>
          <p:cNvPr id="230" name="Caixa de Texto 229"/>
          <p:cNvSpPr txBox="1"/>
          <p:nvPr/>
        </p:nvSpPr>
        <p:spPr>
          <a:xfrm>
            <a:off x="3597910" y="2376805"/>
            <a:ext cx="1094740" cy="275590"/>
          </a:xfrm>
          <a:prstGeom prst="rect">
            <a:avLst/>
          </a:prstGeom>
          <a:noFill/>
        </p:spPr>
        <p:txBody>
          <a:bodyPr wrap="square" rtlCol="0">
            <a:spAutoFit/>
          </a:bodyPr>
          <a:lstStyle/>
          <a:p>
            <a:r>
              <a:rPr lang="pt-PT" altLang="en-US" sz="1200" i="1">
                <a:solidFill>
                  <a:srgbClr val="008CBA"/>
                </a:solidFill>
                <a:latin typeface="Arial Narrow" panose="020B0606020202030204" pitchFamily="34" charset="0"/>
                <a:cs typeface="Arial Narrow" panose="020B0606020202030204" pitchFamily="34" charset="0"/>
              </a:rPr>
              <a:t>Pays membre</a:t>
            </a:r>
          </a:p>
        </p:txBody>
      </p:sp>
      <p:cxnSp>
        <p:nvCxnSpPr>
          <p:cNvPr id="231" name="Conexão Reta 230"/>
          <p:cNvCxnSpPr/>
          <p:nvPr/>
        </p:nvCxnSpPr>
        <p:spPr>
          <a:xfrm flipH="1">
            <a:off x="6530975" y="2861310"/>
            <a:ext cx="1322070" cy="551815"/>
          </a:xfrm>
          <a:prstGeom prst="line">
            <a:avLst/>
          </a:prstGeom>
          <a:ln>
            <a:solidFill>
              <a:srgbClr val="3EA4BA"/>
            </a:solidFill>
            <a:headEnd type="triangle" w="med" len="med"/>
            <a:tailEnd type="none" w="med" len="med"/>
          </a:ln>
        </p:spPr>
        <p:style>
          <a:lnRef idx="1">
            <a:schemeClr val="accent3"/>
          </a:lnRef>
          <a:fillRef idx="0">
            <a:schemeClr val="accent3"/>
          </a:fillRef>
          <a:effectRef idx="0">
            <a:schemeClr val="accent3"/>
          </a:effectRef>
          <a:fontRef idx="minor">
            <a:schemeClr val="tx1"/>
          </a:fontRef>
        </p:style>
      </p:cxnSp>
      <p:cxnSp>
        <p:nvCxnSpPr>
          <p:cNvPr id="232" name="Conexão Reta 231"/>
          <p:cNvCxnSpPr/>
          <p:nvPr/>
        </p:nvCxnSpPr>
        <p:spPr>
          <a:xfrm>
            <a:off x="6372225" y="3574415"/>
            <a:ext cx="1997710" cy="334010"/>
          </a:xfrm>
          <a:prstGeom prst="line">
            <a:avLst/>
          </a:prstGeom>
          <a:ln>
            <a:solidFill>
              <a:srgbClr val="0070C0"/>
            </a:solidFill>
            <a:headEnd type="none"/>
            <a:tailEnd type="triangle" w="med" len="med"/>
          </a:ln>
        </p:spPr>
        <p:style>
          <a:lnRef idx="1">
            <a:schemeClr val="accent1"/>
          </a:lnRef>
          <a:fillRef idx="0">
            <a:schemeClr val="accent1"/>
          </a:fillRef>
          <a:effectRef idx="0">
            <a:schemeClr val="accent1"/>
          </a:effectRef>
          <a:fontRef idx="minor">
            <a:schemeClr val="tx1"/>
          </a:fontRef>
        </p:style>
      </p:cxnSp>
      <p:sp>
        <p:nvSpPr>
          <p:cNvPr id="233" name="Caixa de Texto 232"/>
          <p:cNvSpPr txBox="1"/>
          <p:nvPr/>
        </p:nvSpPr>
        <p:spPr>
          <a:xfrm>
            <a:off x="7715250" y="2934970"/>
            <a:ext cx="1052830" cy="275590"/>
          </a:xfrm>
          <a:prstGeom prst="rect">
            <a:avLst/>
          </a:prstGeom>
          <a:noFill/>
        </p:spPr>
        <p:txBody>
          <a:bodyPr wrap="square" rtlCol="0">
            <a:spAutoFit/>
          </a:bodyPr>
          <a:lstStyle/>
          <a:p>
            <a:r>
              <a:rPr lang="pt-PT" altLang="en-US" sz="1200" i="1">
                <a:solidFill>
                  <a:srgbClr val="008CBA"/>
                </a:solidFill>
                <a:latin typeface="Arial Narrow" panose="020B0606020202030204" pitchFamily="34" charset="0"/>
                <a:cs typeface="Arial Narrow" panose="020B0606020202030204" pitchFamily="34" charset="0"/>
              </a:rPr>
              <a:t>Pays membre</a:t>
            </a:r>
          </a:p>
        </p:txBody>
      </p:sp>
      <p:cxnSp>
        <p:nvCxnSpPr>
          <p:cNvPr id="234" name="Conexão Reta 233"/>
          <p:cNvCxnSpPr/>
          <p:nvPr/>
        </p:nvCxnSpPr>
        <p:spPr>
          <a:xfrm>
            <a:off x="6051550" y="3653790"/>
            <a:ext cx="1983105" cy="963930"/>
          </a:xfrm>
          <a:prstGeom prst="line">
            <a:avLst/>
          </a:prstGeom>
          <a:ln>
            <a:solidFill>
              <a:srgbClr val="0070C0"/>
            </a:solidFill>
            <a:headEnd type="none"/>
            <a:tailEnd type="triangle" w="med" len="med"/>
          </a:ln>
        </p:spPr>
        <p:style>
          <a:lnRef idx="1">
            <a:schemeClr val="accent1"/>
          </a:lnRef>
          <a:fillRef idx="0">
            <a:schemeClr val="accent1"/>
          </a:fillRef>
          <a:effectRef idx="0">
            <a:schemeClr val="accent1"/>
          </a:effectRef>
          <a:fontRef idx="minor">
            <a:schemeClr val="tx1"/>
          </a:fontRef>
        </p:style>
      </p:cxnSp>
      <p:sp>
        <p:nvSpPr>
          <p:cNvPr id="235" name="Caixa de Texto 234"/>
          <p:cNvSpPr txBox="1"/>
          <p:nvPr/>
        </p:nvSpPr>
        <p:spPr>
          <a:xfrm>
            <a:off x="7494905" y="3549015"/>
            <a:ext cx="1294765" cy="275590"/>
          </a:xfrm>
          <a:prstGeom prst="rect">
            <a:avLst/>
          </a:prstGeom>
          <a:noFill/>
        </p:spPr>
        <p:txBody>
          <a:bodyPr wrap="square" rtlCol="0">
            <a:spAutoFit/>
          </a:bodyPr>
          <a:lstStyle/>
          <a:p>
            <a:r>
              <a:rPr lang="pt-PT" altLang="en-US" sz="1200" i="1">
                <a:solidFill>
                  <a:srgbClr val="008CBA"/>
                </a:solidFill>
                <a:latin typeface="Arial Narrow" panose="020B0606020202030204" pitchFamily="34" charset="0"/>
                <a:cs typeface="Arial Narrow" panose="020B0606020202030204" pitchFamily="34" charset="0"/>
              </a:rPr>
              <a:t>Accords spéciaux</a:t>
            </a:r>
          </a:p>
        </p:txBody>
      </p:sp>
      <p:sp>
        <p:nvSpPr>
          <p:cNvPr id="236" name="Caixa de Texto 235"/>
          <p:cNvSpPr txBox="1"/>
          <p:nvPr/>
        </p:nvSpPr>
        <p:spPr>
          <a:xfrm>
            <a:off x="8046720" y="4443095"/>
            <a:ext cx="1253490" cy="275590"/>
          </a:xfrm>
          <a:prstGeom prst="rect">
            <a:avLst/>
          </a:prstGeom>
          <a:noFill/>
        </p:spPr>
        <p:txBody>
          <a:bodyPr wrap="square" rtlCol="0">
            <a:spAutoFit/>
          </a:bodyPr>
          <a:lstStyle/>
          <a:p>
            <a:r>
              <a:rPr lang="pt-PT" altLang="en-US" sz="1200" i="1">
                <a:solidFill>
                  <a:srgbClr val="008CBA"/>
                </a:solidFill>
                <a:latin typeface="Arial Narrow" panose="020B0606020202030204" pitchFamily="34" charset="0"/>
                <a:cs typeface="Arial Narrow" panose="020B0606020202030204" pitchFamily="34" charset="0"/>
              </a:rPr>
              <a:t>Accords spéciaux</a:t>
            </a:r>
          </a:p>
        </p:txBody>
      </p:sp>
      <p:cxnSp>
        <p:nvCxnSpPr>
          <p:cNvPr id="237" name="Conexão Reta 236"/>
          <p:cNvCxnSpPr/>
          <p:nvPr/>
        </p:nvCxnSpPr>
        <p:spPr>
          <a:xfrm flipV="1">
            <a:off x="8448675" y="3250565"/>
            <a:ext cx="1520825" cy="661035"/>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8" name="Conexão Reta 237"/>
          <p:cNvCxnSpPr/>
          <p:nvPr/>
        </p:nvCxnSpPr>
        <p:spPr>
          <a:xfrm>
            <a:off x="5596255" y="3446145"/>
            <a:ext cx="0" cy="104775"/>
          </a:xfrm>
          <a:prstGeom prst="line">
            <a:avLst/>
          </a:prstGeom>
          <a:ln w="28575">
            <a:solidFill>
              <a:schemeClr val="bg1"/>
            </a:solidFill>
          </a:ln>
        </p:spPr>
        <p:style>
          <a:lnRef idx="1">
            <a:schemeClr val="accent3"/>
          </a:lnRef>
          <a:fillRef idx="0">
            <a:schemeClr val="accent3"/>
          </a:fillRef>
          <a:effectRef idx="0">
            <a:schemeClr val="accent3"/>
          </a:effectRef>
          <a:fontRef idx="minor">
            <a:schemeClr val="tx1"/>
          </a:fontRef>
        </p:style>
      </p:cxnSp>
      <p:cxnSp>
        <p:nvCxnSpPr>
          <p:cNvPr id="239" name="Conexão Reta 238"/>
          <p:cNvCxnSpPr/>
          <p:nvPr/>
        </p:nvCxnSpPr>
        <p:spPr>
          <a:xfrm>
            <a:off x="5685155" y="3039745"/>
            <a:ext cx="0" cy="104775"/>
          </a:xfrm>
          <a:prstGeom prst="line">
            <a:avLst/>
          </a:prstGeom>
          <a:ln w="28575">
            <a:solidFill>
              <a:schemeClr val="bg1"/>
            </a:solidFill>
          </a:ln>
        </p:spPr>
        <p:style>
          <a:lnRef idx="1">
            <a:schemeClr val="accent3"/>
          </a:lnRef>
          <a:fillRef idx="0">
            <a:schemeClr val="accent3"/>
          </a:fillRef>
          <a:effectRef idx="0">
            <a:schemeClr val="accent3"/>
          </a:effectRef>
          <a:fontRef idx="minor">
            <a:schemeClr val="tx1"/>
          </a:fontRef>
        </p:style>
      </p:cxnSp>
      <p:cxnSp>
        <p:nvCxnSpPr>
          <p:cNvPr id="240" name="Conexão Reta 239"/>
          <p:cNvCxnSpPr/>
          <p:nvPr/>
        </p:nvCxnSpPr>
        <p:spPr>
          <a:xfrm>
            <a:off x="6532880" y="3354070"/>
            <a:ext cx="0" cy="104775"/>
          </a:xfrm>
          <a:prstGeom prst="line">
            <a:avLst/>
          </a:prstGeom>
          <a:ln w="28575">
            <a:solidFill>
              <a:schemeClr val="bg1"/>
            </a:solidFill>
          </a:ln>
        </p:spPr>
        <p:style>
          <a:lnRef idx="1">
            <a:schemeClr val="accent3"/>
          </a:lnRef>
          <a:fillRef idx="0">
            <a:schemeClr val="accent3"/>
          </a:fillRef>
          <a:effectRef idx="0">
            <a:schemeClr val="accent3"/>
          </a:effectRef>
          <a:fontRef idx="minor">
            <a:schemeClr val="tx1"/>
          </a:fontRef>
        </p:style>
      </p:cxnSp>
      <p:cxnSp>
        <p:nvCxnSpPr>
          <p:cNvPr id="241" name="Conexão Reta 240"/>
          <p:cNvCxnSpPr/>
          <p:nvPr/>
        </p:nvCxnSpPr>
        <p:spPr>
          <a:xfrm>
            <a:off x="6056630" y="3601720"/>
            <a:ext cx="0" cy="104775"/>
          </a:xfrm>
          <a:prstGeom prst="line">
            <a:avLst/>
          </a:prstGeom>
          <a:ln w="28575">
            <a:solidFill>
              <a:schemeClr val="bg1"/>
            </a:solidFill>
          </a:ln>
        </p:spPr>
        <p:style>
          <a:lnRef idx="1">
            <a:schemeClr val="accent3"/>
          </a:lnRef>
          <a:fillRef idx="0">
            <a:schemeClr val="accent3"/>
          </a:fillRef>
          <a:effectRef idx="0">
            <a:schemeClr val="accent3"/>
          </a:effectRef>
          <a:fontRef idx="minor">
            <a:schemeClr val="tx1"/>
          </a:fontRef>
        </p:style>
      </p:cxnSp>
      <p:cxnSp>
        <p:nvCxnSpPr>
          <p:cNvPr id="242" name="Conexão Reta 241"/>
          <p:cNvCxnSpPr/>
          <p:nvPr/>
        </p:nvCxnSpPr>
        <p:spPr>
          <a:xfrm>
            <a:off x="6364605" y="3519170"/>
            <a:ext cx="0" cy="104775"/>
          </a:xfrm>
          <a:prstGeom prst="line">
            <a:avLst/>
          </a:prstGeom>
          <a:ln w="28575">
            <a:solidFill>
              <a:schemeClr val="bg1"/>
            </a:solidFill>
          </a:ln>
        </p:spPr>
        <p:style>
          <a:lnRef idx="1">
            <a:schemeClr val="accent3"/>
          </a:lnRef>
          <a:fillRef idx="0">
            <a:schemeClr val="accent3"/>
          </a:fillRef>
          <a:effectRef idx="0">
            <a:schemeClr val="accent3"/>
          </a:effectRef>
          <a:fontRef idx="minor">
            <a:schemeClr val="tx1"/>
          </a:fontRef>
        </p:style>
      </p:cxnSp>
      <p:sp>
        <p:nvSpPr>
          <p:cNvPr id="243" name="Caixa de Texto 242"/>
          <p:cNvSpPr txBox="1"/>
          <p:nvPr/>
        </p:nvSpPr>
        <p:spPr>
          <a:xfrm>
            <a:off x="8258810" y="3702050"/>
            <a:ext cx="386715" cy="368300"/>
          </a:xfrm>
          <a:prstGeom prst="rect">
            <a:avLst/>
          </a:prstGeom>
          <a:noFill/>
        </p:spPr>
        <p:txBody>
          <a:bodyPr wrap="square" rtlCol="0" anchor="t">
            <a:spAutoFit/>
          </a:bodyPr>
          <a:lstStyle/>
          <a:p>
            <a:r>
              <a:rPr lang="pt-PT" altLang="en-US">
                <a:solidFill>
                  <a:srgbClr val="FF0000"/>
                </a:solidFill>
                <a:latin typeface="Arial Narrow" panose="020B0606020202030204" pitchFamily="34" charset="0"/>
              </a:rPr>
              <a:t>■</a:t>
            </a:r>
          </a:p>
        </p:txBody>
      </p:sp>
      <p:sp>
        <p:nvSpPr>
          <p:cNvPr id="244" name="Caixa de Texto 243"/>
          <p:cNvSpPr txBox="1"/>
          <p:nvPr/>
        </p:nvSpPr>
        <p:spPr>
          <a:xfrm>
            <a:off x="7912100" y="4453890"/>
            <a:ext cx="411480" cy="368300"/>
          </a:xfrm>
          <a:prstGeom prst="rect">
            <a:avLst/>
          </a:prstGeom>
          <a:noFill/>
        </p:spPr>
        <p:txBody>
          <a:bodyPr wrap="square" rtlCol="0" anchor="t">
            <a:spAutoFit/>
          </a:bodyPr>
          <a:lstStyle/>
          <a:p>
            <a:r>
              <a:rPr lang="pt-PT" altLang="en-US">
                <a:solidFill>
                  <a:srgbClr val="FF0000"/>
                </a:solidFill>
                <a:latin typeface="Arial Narrow" panose="020B0606020202030204" pitchFamily="34" charset="0"/>
              </a:rPr>
              <a:t>■</a:t>
            </a:r>
          </a:p>
        </p:txBody>
      </p:sp>
      <p:cxnSp>
        <p:nvCxnSpPr>
          <p:cNvPr id="245" name="Conexão Reta 244"/>
          <p:cNvCxnSpPr/>
          <p:nvPr/>
        </p:nvCxnSpPr>
        <p:spPr>
          <a:xfrm>
            <a:off x="10027920" y="862965"/>
            <a:ext cx="2540" cy="217805"/>
          </a:xfrm>
          <a:prstGeom prst="line">
            <a:avLst/>
          </a:prstGeom>
          <a:ln>
            <a:solidFill>
              <a:srgbClr val="008CBA"/>
            </a:solidFill>
          </a:ln>
        </p:spPr>
        <p:style>
          <a:lnRef idx="1">
            <a:schemeClr val="accent3"/>
          </a:lnRef>
          <a:fillRef idx="0">
            <a:schemeClr val="accent3"/>
          </a:fillRef>
          <a:effectRef idx="0">
            <a:schemeClr val="accent3"/>
          </a:effectRef>
          <a:fontRef idx="minor">
            <a:schemeClr val="tx1"/>
          </a:fontRef>
        </p:style>
      </p:cxnSp>
      <p:cxnSp>
        <p:nvCxnSpPr>
          <p:cNvPr id="246" name="Conexão Reta 245"/>
          <p:cNvCxnSpPr/>
          <p:nvPr/>
        </p:nvCxnSpPr>
        <p:spPr>
          <a:xfrm flipH="1">
            <a:off x="9941560" y="3245485"/>
            <a:ext cx="276225" cy="19050"/>
          </a:xfrm>
          <a:prstGeom prst="line">
            <a:avLst/>
          </a:prstGeom>
          <a:ln>
            <a:solidFill>
              <a:srgbClr val="0070C0"/>
            </a:solidFill>
            <a:headEnd type="triangle" w="med" len="med"/>
            <a:tailEnd type="none"/>
          </a:ln>
        </p:spPr>
        <p:style>
          <a:lnRef idx="1">
            <a:schemeClr val="accent3"/>
          </a:lnRef>
          <a:fillRef idx="0">
            <a:schemeClr val="accent3"/>
          </a:fillRef>
          <a:effectRef idx="0">
            <a:schemeClr val="accent3"/>
          </a:effectRef>
          <a:fontRef idx="minor">
            <a:schemeClr val="tx1"/>
          </a:fontRef>
        </p:style>
      </p:cxnSp>
      <p:cxnSp>
        <p:nvCxnSpPr>
          <p:cNvPr id="247" name="Conexão Reta 246"/>
          <p:cNvCxnSpPr/>
          <p:nvPr/>
        </p:nvCxnSpPr>
        <p:spPr>
          <a:xfrm>
            <a:off x="10194290" y="3131185"/>
            <a:ext cx="2540" cy="217805"/>
          </a:xfrm>
          <a:prstGeom prst="line">
            <a:avLst/>
          </a:prstGeom>
          <a:ln>
            <a:solidFill>
              <a:srgbClr val="0070C0"/>
            </a:solidFill>
          </a:ln>
        </p:spPr>
        <p:style>
          <a:lnRef idx="1">
            <a:schemeClr val="accent3"/>
          </a:lnRef>
          <a:fillRef idx="0">
            <a:schemeClr val="accent3"/>
          </a:fillRef>
          <a:effectRef idx="0">
            <a:schemeClr val="accent3"/>
          </a:effectRef>
          <a:fontRef idx="minor">
            <a:schemeClr val="tx1"/>
          </a:fontRef>
        </p:style>
      </p:cxnSp>
      <p:cxnSp>
        <p:nvCxnSpPr>
          <p:cNvPr id="248" name="Conexão Reta 247"/>
          <p:cNvCxnSpPr/>
          <p:nvPr/>
        </p:nvCxnSpPr>
        <p:spPr>
          <a:xfrm flipH="1">
            <a:off x="9511030" y="5995035"/>
            <a:ext cx="276225" cy="19050"/>
          </a:xfrm>
          <a:prstGeom prst="line">
            <a:avLst/>
          </a:prstGeom>
          <a:ln>
            <a:solidFill>
              <a:srgbClr val="0070C0"/>
            </a:solidFill>
            <a:headEnd type="triangle" w="med" len="med"/>
            <a:tailEnd type="none"/>
          </a:ln>
        </p:spPr>
        <p:style>
          <a:lnRef idx="1">
            <a:schemeClr val="accent3"/>
          </a:lnRef>
          <a:fillRef idx="0">
            <a:schemeClr val="accent3"/>
          </a:fillRef>
          <a:effectRef idx="0">
            <a:schemeClr val="accent3"/>
          </a:effectRef>
          <a:fontRef idx="minor">
            <a:schemeClr val="tx1"/>
          </a:fontRef>
        </p:style>
      </p:cxnSp>
      <p:cxnSp>
        <p:nvCxnSpPr>
          <p:cNvPr id="249" name="Conexão Reta 248"/>
          <p:cNvCxnSpPr/>
          <p:nvPr/>
        </p:nvCxnSpPr>
        <p:spPr>
          <a:xfrm>
            <a:off x="9774555" y="5880735"/>
            <a:ext cx="2540" cy="217805"/>
          </a:xfrm>
          <a:prstGeom prst="line">
            <a:avLst/>
          </a:prstGeom>
          <a:ln>
            <a:solidFill>
              <a:srgbClr val="0070C0"/>
            </a:solidFill>
          </a:ln>
        </p:spPr>
        <p:style>
          <a:lnRef idx="1">
            <a:schemeClr val="accent3"/>
          </a:lnRef>
          <a:fillRef idx="0">
            <a:schemeClr val="accent3"/>
          </a:fillRef>
          <a:effectRef idx="0">
            <a:schemeClr val="accent3"/>
          </a:effectRef>
          <a:fontRef idx="minor">
            <a:schemeClr val="tx1"/>
          </a:fontRef>
        </p:style>
      </p:cxnSp>
      <p:cxnSp>
        <p:nvCxnSpPr>
          <p:cNvPr id="250" name="Conexão Reta 249"/>
          <p:cNvCxnSpPr/>
          <p:nvPr/>
        </p:nvCxnSpPr>
        <p:spPr>
          <a:xfrm rot="5400000">
            <a:off x="560705" y="3973830"/>
            <a:ext cx="266700" cy="0"/>
          </a:xfrm>
          <a:prstGeom prst="line">
            <a:avLst/>
          </a:prstGeom>
          <a:ln>
            <a:solidFill>
              <a:srgbClr val="3EA4BA"/>
            </a:solidFill>
            <a:headEnd type="triangle" w="med" len="med"/>
            <a:tailEnd type="none"/>
          </a:ln>
        </p:spPr>
        <p:style>
          <a:lnRef idx="1">
            <a:schemeClr val="accent3"/>
          </a:lnRef>
          <a:fillRef idx="0">
            <a:schemeClr val="accent3"/>
          </a:fillRef>
          <a:effectRef idx="0">
            <a:schemeClr val="accent3"/>
          </a:effectRef>
          <a:fontRef idx="minor">
            <a:schemeClr val="tx1"/>
          </a:fontRef>
        </p:style>
      </p:cxnSp>
      <p:cxnSp>
        <p:nvCxnSpPr>
          <p:cNvPr id="251" name="Conexão Reta 250"/>
          <p:cNvCxnSpPr/>
          <p:nvPr/>
        </p:nvCxnSpPr>
        <p:spPr>
          <a:xfrm rot="5400000">
            <a:off x="681990" y="3717290"/>
            <a:ext cx="2540" cy="217805"/>
          </a:xfrm>
          <a:prstGeom prst="line">
            <a:avLst/>
          </a:prstGeom>
          <a:ln>
            <a:solidFill>
              <a:srgbClr val="008CBA"/>
            </a:solidFill>
          </a:ln>
        </p:spPr>
        <p:style>
          <a:lnRef idx="1">
            <a:schemeClr val="accent3"/>
          </a:lnRef>
          <a:fillRef idx="0">
            <a:schemeClr val="accent3"/>
          </a:fillRef>
          <a:effectRef idx="0">
            <a:schemeClr val="accent3"/>
          </a:effectRef>
          <a:fontRef idx="minor">
            <a:schemeClr val="tx1"/>
          </a:fontRef>
        </p:style>
      </p:cxnSp>
      <p:cxnSp>
        <p:nvCxnSpPr>
          <p:cNvPr id="252" name="Conexão Reta 251"/>
          <p:cNvCxnSpPr/>
          <p:nvPr/>
        </p:nvCxnSpPr>
        <p:spPr>
          <a:xfrm>
            <a:off x="683260" y="4097020"/>
            <a:ext cx="3159760" cy="653415"/>
          </a:xfrm>
          <a:prstGeom prst="line">
            <a:avLst/>
          </a:prstGeom>
          <a:ln>
            <a:solidFill>
              <a:srgbClr val="3EA4BA"/>
            </a:solidFill>
          </a:ln>
        </p:spPr>
        <p:style>
          <a:lnRef idx="1">
            <a:schemeClr val="accent3"/>
          </a:lnRef>
          <a:fillRef idx="0">
            <a:schemeClr val="accent3"/>
          </a:fillRef>
          <a:effectRef idx="0">
            <a:schemeClr val="accent3"/>
          </a:effectRef>
          <a:fontRef idx="minor">
            <a:schemeClr val="tx1"/>
          </a:fontRef>
        </p:style>
      </p:cxnSp>
      <p:cxnSp>
        <p:nvCxnSpPr>
          <p:cNvPr id="253" name="Conexão Reta 252"/>
          <p:cNvCxnSpPr/>
          <p:nvPr/>
        </p:nvCxnSpPr>
        <p:spPr>
          <a:xfrm>
            <a:off x="2654935" y="4324985"/>
            <a:ext cx="1229995" cy="382270"/>
          </a:xfrm>
          <a:prstGeom prst="line">
            <a:avLst/>
          </a:prstGeom>
          <a:ln>
            <a:solidFill>
              <a:srgbClr val="3EA4BA"/>
            </a:solidFill>
          </a:ln>
        </p:spPr>
        <p:style>
          <a:lnRef idx="1">
            <a:schemeClr val="accent3"/>
          </a:lnRef>
          <a:fillRef idx="0">
            <a:schemeClr val="accent3"/>
          </a:fillRef>
          <a:effectRef idx="0">
            <a:schemeClr val="accent3"/>
          </a:effectRef>
          <a:fontRef idx="minor">
            <a:schemeClr val="tx1"/>
          </a:fontRef>
        </p:style>
      </p:cxnSp>
      <p:cxnSp>
        <p:nvCxnSpPr>
          <p:cNvPr id="254" name="Conexão Reta 253"/>
          <p:cNvCxnSpPr/>
          <p:nvPr/>
        </p:nvCxnSpPr>
        <p:spPr>
          <a:xfrm>
            <a:off x="2667000" y="4152900"/>
            <a:ext cx="1905" cy="187325"/>
          </a:xfrm>
          <a:prstGeom prst="line">
            <a:avLst/>
          </a:prstGeom>
          <a:ln>
            <a:solidFill>
              <a:srgbClr val="3EA4BA"/>
            </a:solidFill>
            <a:headEnd type="triangle" w="med" len="med"/>
            <a:tailEnd type="none"/>
          </a:ln>
        </p:spPr>
        <p:style>
          <a:lnRef idx="1">
            <a:schemeClr val="accent3"/>
          </a:lnRef>
          <a:fillRef idx="0">
            <a:schemeClr val="accent3"/>
          </a:fillRef>
          <a:effectRef idx="0">
            <a:schemeClr val="accent3"/>
          </a:effectRef>
          <a:fontRef idx="minor">
            <a:schemeClr val="tx1"/>
          </a:fontRef>
        </p:style>
      </p:cxnSp>
      <p:sp>
        <p:nvSpPr>
          <p:cNvPr id="255" name="Caixa de Texto 254"/>
          <p:cNvSpPr txBox="1"/>
          <p:nvPr/>
        </p:nvSpPr>
        <p:spPr>
          <a:xfrm>
            <a:off x="3679825" y="4511040"/>
            <a:ext cx="411480" cy="368300"/>
          </a:xfrm>
          <a:prstGeom prst="rect">
            <a:avLst/>
          </a:prstGeom>
          <a:noFill/>
        </p:spPr>
        <p:txBody>
          <a:bodyPr wrap="none" rtlCol="0" anchor="t">
            <a:spAutoFit/>
          </a:bodyPr>
          <a:lstStyle/>
          <a:p>
            <a:r>
              <a:rPr lang="pt-PT" altLang="en-US">
                <a:solidFill>
                  <a:srgbClr val="FF0000"/>
                </a:solidFill>
                <a:latin typeface="Arial Narrow" panose="020B0606020202030204" pitchFamily="34" charset="0"/>
              </a:rPr>
              <a:t>■</a:t>
            </a:r>
          </a:p>
        </p:txBody>
      </p:sp>
      <p:cxnSp>
        <p:nvCxnSpPr>
          <p:cNvPr id="256" name="Conexão Reta 255"/>
          <p:cNvCxnSpPr/>
          <p:nvPr/>
        </p:nvCxnSpPr>
        <p:spPr>
          <a:xfrm rot="5400000">
            <a:off x="2656840" y="4048125"/>
            <a:ext cx="2540" cy="217805"/>
          </a:xfrm>
          <a:prstGeom prst="line">
            <a:avLst/>
          </a:prstGeom>
          <a:ln>
            <a:solidFill>
              <a:srgbClr val="008CBA"/>
            </a:solidFill>
          </a:ln>
        </p:spPr>
        <p:style>
          <a:lnRef idx="1">
            <a:schemeClr val="accent3"/>
          </a:lnRef>
          <a:fillRef idx="0">
            <a:schemeClr val="accent3"/>
          </a:fillRef>
          <a:effectRef idx="0">
            <a:schemeClr val="accent3"/>
          </a:effectRef>
          <a:fontRef idx="minor">
            <a:schemeClr val="tx1"/>
          </a:fontRef>
        </p:style>
      </p:cxnSp>
      <p:cxnSp>
        <p:nvCxnSpPr>
          <p:cNvPr id="257" name="Conexão Reta 256"/>
          <p:cNvCxnSpPr/>
          <p:nvPr/>
        </p:nvCxnSpPr>
        <p:spPr>
          <a:xfrm flipH="1" flipV="1">
            <a:off x="1319530" y="2657475"/>
            <a:ext cx="337820" cy="10795"/>
          </a:xfrm>
          <a:prstGeom prst="line">
            <a:avLst/>
          </a:prstGeom>
          <a:ln>
            <a:solidFill>
              <a:srgbClr val="008CBA"/>
            </a:solidFill>
            <a:headEnd type="none" w="med" len="med"/>
            <a:tailEnd type="triangle" w="med" len="med"/>
          </a:ln>
        </p:spPr>
        <p:style>
          <a:lnRef idx="1">
            <a:schemeClr val="accent3"/>
          </a:lnRef>
          <a:fillRef idx="0">
            <a:schemeClr val="accent3"/>
          </a:fillRef>
          <a:effectRef idx="0">
            <a:schemeClr val="accent3"/>
          </a:effectRef>
          <a:fontRef idx="minor">
            <a:schemeClr val="tx1"/>
          </a:fontRef>
        </p:style>
      </p:cxnSp>
      <p:cxnSp>
        <p:nvCxnSpPr>
          <p:cNvPr id="258" name="Conexão Reta 257"/>
          <p:cNvCxnSpPr/>
          <p:nvPr/>
        </p:nvCxnSpPr>
        <p:spPr>
          <a:xfrm flipH="1">
            <a:off x="742950" y="2839720"/>
            <a:ext cx="923925" cy="0"/>
          </a:xfrm>
          <a:prstGeom prst="line">
            <a:avLst/>
          </a:prstGeom>
          <a:ln>
            <a:solidFill>
              <a:srgbClr val="008CBA"/>
            </a:solidFill>
            <a:headEnd type="none" w="med" len="med"/>
            <a:tailEnd type="triangle" w="med" len="med"/>
          </a:ln>
        </p:spPr>
        <p:style>
          <a:lnRef idx="1">
            <a:schemeClr val="accent3"/>
          </a:lnRef>
          <a:fillRef idx="0">
            <a:schemeClr val="accent3"/>
          </a:fillRef>
          <a:effectRef idx="0">
            <a:schemeClr val="accent3"/>
          </a:effectRef>
          <a:fontRef idx="minor">
            <a:schemeClr val="tx1"/>
          </a:fontRef>
        </p:style>
      </p:cxnSp>
      <p:cxnSp>
        <p:nvCxnSpPr>
          <p:cNvPr id="259" name="Conexão Reta 258"/>
          <p:cNvCxnSpPr/>
          <p:nvPr/>
        </p:nvCxnSpPr>
        <p:spPr>
          <a:xfrm flipH="1">
            <a:off x="1016635" y="3020695"/>
            <a:ext cx="666750" cy="0"/>
          </a:xfrm>
          <a:prstGeom prst="line">
            <a:avLst/>
          </a:prstGeom>
          <a:ln>
            <a:solidFill>
              <a:srgbClr val="008CBA"/>
            </a:solidFill>
            <a:headEnd type="none" w="med" len="med"/>
            <a:tailEnd type="triangle" w="med" len="med"/>
          </a:ln>
        </p:spPr>
        <p:style>
          <a:lnRef idx="1">
            <a:schemeClr val="accent3"/>
          </a:lnRef>
          <a:fillRef idx="0">
            <a:schemeClr val="accent3"/>
          </a:fillRef>
          <a:effectRef idx="0">
            <a:schemeClr val="accent3"/>
          </a:effectRef>
          <a:fontRef idx="minor">
            <a:schemeClr val="tx1"/>
          </a:fontRef>
        </p:style>
      </p:cxnSp>
      <p:cxnSp>
        <p:nvCxnSpPr>
          <p:cNvPr id="260" name="Conexão Reta 259"/>
          <p:cNvCxnSpPr/>
          <p:nvPr/>
        </p:nvCxnSpPr>
        <p:spPr>
          <a:xfrm flipH="1" flipV="1">
            <a:off x="647700" y="3190875"/>
            <a:ext cx="1038225" cy="19050"/>
          </a:xfrm>
          <a:prstGeom prst="line">
            <a:avLst/>
          </a:prstGeom>
          <a:ln>
            <a:solidFill>
              <a:srgbClr val="008CBA"/>
            </a:solidFill>
            <a:headEnd type="none" w="med" len="med"/>
            <a:tailEnd type="triangle" w="med" len="med"/>
          </a:ln>
        </p:spPr>
        <p:style>
          <a:lnRef idx="1">
            <a:schemeClr val="accent3"/>
          </a:lnRef>
          <a:fillRef idx="0">
            <a:schemeClr val="accent3"/>
          </a:fillRef>
          <a:effectRef idx="0">
            <a:schemeClr val="accent3"/>
          </a:effectRef>
          <a:fontRef idx="minor">
            <a:schemeClr val="tx1"/>
          </a:fontRef>
        </p:style>
      </p:cxnSp>
      <p:cxnSp>
        <p:nvCxnSpPr>
          <p:cNvPr id="261" name="Conexão Reta 260"/>
          <p:cNvCxnSpPr/>
          <p:nvPr/>
        </p:nvCxnSpPr>
        <p:spPr>
          <a:xfrm flipH="1" flipV="1">
            <a:off x="742950" y="3383915"/>
            <a:ext cx="914400" cy="9525"/>
          </a:xfrm>
          <a:prstGeom prst="line">
            <a:avLst/>
          </a:prstGeom>
          <a:ln>
            <a:solidFill>
              <a:srgbClr val="008CBA"/>
            </a:solidFill>
            <a:headEnd type="none" w="med" len="med"/>
            <a:tailEnd type="triangle" w="med" len="med"/>
          </a:ln>
        </p:spPr>
        <p:style>
          <a:lnRef idx="1">
            <a:schemeClr val="accent3"/>
          </a:lnRef>
          <a:fillRef idx="0">
            <a:schemeClr val="accent3"/>
          </a:fillRef>
          <a:effectRef idx="0">
            <a:schemeClr val="accent3"/>
          </a:effectRef>
          <a:fontRef idx="minor">
            <a:schemeClr val="tx1"/>
          </a:fontRef>
        </p:style>
      </p:cxnSp>
      <p:cxnSp>
        <p:nvCxnSpPr>
          <p:cNvPr id="262" name="Conexão Reta 261"/>
          <p:cNvCxnSpPr/>
          <p:nvPr/>
        </p:nvCxnSpPr>
        <p:spPr>
          <a:xfrm flipH="1">
            <a:off x="772160" y="3562350"/>
            <a:ext cx="911225" cy="3175"/>
          </a:xfrm>
          <a:prstGeom prst="line">
            <a:avLst/>
          </a:prstGeom>
          <a:ln>
            <a:solidFill>
              <a:srgbClr val="008CBA"/>
            </a:solidFill>
            <a:headEnd type="none" w="med" len="med"/>
            <a:tailEnd type="triangle" w="med" len="med"/>
          </a:ln>
        </p:spPr>
        <p:style>
          <a:lnRef idx="1">
            <a:schemeClr val="accent3"/>
          </a:lnRef>
          <a:fillRef idx="0">
            <a:schemeClr val="accent3"/>
          </a:fillRef>
          <a:effectRef idx="0">
            <a:schemeClr val="accent3"/>
          </a:effectRef>
          <a:fontRef idx="minor">
            <a:schemeClr val="tx1"/>
          </a:fontRef>
        </p:style>
      </p:cxnSp>
      <p:sp>
        <p:nvSpPr>
          <p:cNvPr id="263" name="Triângulo Isósceles 262"/>
          <p:cNvSpPr/>
          <p:nvPr/>
        </p:nvSpPr>
        <p:spPr>
          <a:xfrm>
            <a:off x="2655570" y="3653790"/>
            <a:ext cx="438150" cy="161925"/>
          </a:xfrm>
          <a:prstGeom prst="triangle">
            <a:avLst/>
          </a:prstGeom>
          <a:solidFill>
            <a:srgbClr val="FF0000"/>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ln>
                <a:solidFill>
                  <a:srgbClr val="FF0000"/>
                </a:solidFill>
              </a:ln>
              <a:solidFill>
                <a:srgbClr val="FF0000"/>
              </a:solidFill>
            </a:endParaRPr>
          </a:p>
        </p:txBody>
      </p:sp>
      <p:cxnSp>
        <p:nvCxnSpPr>
          <p:cNvPr id="264" name="Conexão Reta 263"/>
          <p:cNvCxnSpPr/>
          <p:nvPr/>
        </p:nvCxnSpPr>
        <p:spPr>
          <a:xfrm>
            <a:off x="4097020" y="774065"/>
            <a:ext cx="1905" cy="187325"/>
          </a:xfrm>
          <a:prstGeom prst="line">
            <a:avLst/>
          </a:prstGeom>
          <a:ln>
            <a:solidFill>
              <a:srgbClr val="3EA4BA"/>
            </a:solidFill>
            <a:headEnd type="triangle" w="med" len="med"/>
            <a:tailEnd type="none"/>
          </a:ln>
        </p:spPr>
        <p:style>
          <a:lnRef idx="1">
            <a:schemeClr val="accent3"/>
          </a:lnRef>
          <a:fillRef idx="0">
            <a:schemeClr val="accent3"/>
          </a:fillRef>
          <a:effectRef idx="0">
            <a:schemeClr val="accent3"/>
          </a:effectRef>
          <a:fontRef idx="minor">
            <a:schemeClr val="tx1"/>
          </a:fontRef>
        </p:style>
      </p:cxnSp>
      <p:cxnSp>
        <p:nvCxnSpPr>
          <p:cNvPr id="265" name="Conexão Reta 264"/>
          <p:cNvCxnSpPr/>
          <p:nvPr/>
        </p:nvCxnSpPr>
        <p:spPr>
          <a:xfrm rot="5400000">
            <a:off x="4098290" y="647700"/>
            <a:ext cx="2540" cy="217805"/>
          </a:xfrm>
          <a:prstGeom prst="line">
            <a:avLst/>
          </a:prstGeom>
          <a:ln>
            <a:solidFill>
              <a:srgbClr val="008CBA"/>
            </a:solidFill>
          </a:ln>
        </p:spPr>
        <p:style>
          <a:lnRef idx="1">
            <a:schemeClr val="accent3"/>
          </a:lnRef>
          <a:fillRef idx="0">
            <a:schemeClr val="accent3"/>
          </a:fillRef>
          <a:effectRef idx="0">
            <a:schemeClr val="accent3"/>
          </a:effectRef>
          <a:fontRef idx="minor">
            <a:schemeClr val="tx1"/>
          </a:fontRef>
        </p:style>
      </p:cxnSp>
      <p:sp>
        <p:nvSpPr>
          <p:cNvPr id="266" name="Rectângulo 265"/>
          <p:cNvSpPr/>
          <p:nvPr/>
        </p:nvSpPr>
        <p:spPr>
          <a:xfrm>
            <a:off x="5487670" y="0"/>
            <a:ext cx="3277870" cy="724535"/>
          </a:xfrm>
          <a:prstGeom prst="rect">
            <a:avLst/>
          </a:prstGeom>
          <a:solidFill>
            <a:schemeClr val="accent2">
              <a:lumMod val="20000"/>
              <a:lumOff val="80000"/>
            </a:scheme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pt-PT" altLang="en-US" sz="1200">
                <a:ln>
                  <a:noFill/>
                </a:ln>
                <a:solidFill>
                  <a:srgbClr val="FF0000"/>
                </a:solidFill>
                <a:latin typeface="Arial Narrow" panose="020B0606020202030204" pitchFamily="34" charset="0"/>
                <a:cs typeface="Arial Narrow" panose="020B0606020202030204" pitchFamily="34" charset="0"/>
                <a:sym typeface="+mn-ea"/>
              </a:rPr>
              <a:t>■</a:t>
            </a:r>
            <a:r>
              <a:rPr lang="pt-PT" altLang="en-US" sz="1200">
                <a:ln>
                  <a:noFill/>
                </a:ln>
                <a:solidFill>
                  <a:srgbClr val="008CBA"/>
                </a:solidFill>
                <a:latin typeface="Arial Narrow" panose="020B0606020202030204" pitchFamily="34" charset="0"/>
                <a:cs typeface="Arial Narrow" panose="020B0606020202030204" pitchFamily="34" charset="0"/>
                <a:sym typeface="+mn-ea"/>
              </a:rPr>
              <a:t>Angola </a:t>
            </a:r>
            <a:r>
              <a:rPr lang="pt-PT" altLang="en-US" sz="1200" b="1">
                <a:ln>
                  <a:noFill/>
                </a:ln>
                <a:solidFill>
                  <a:srgbClr val="FF0000"/>
                </a:solidFill>
                <a:latin typeface="Arial Narrow" panose="020B0606020202030204" pitchFamily="34" charset="0"/>
                <a:cs typeface="Arial Narrow" panose="020B0606020202030204" pitchFamily="34" charset="0"/>
                <a:sym typeface="+mn-ea"/>
              </a:rPr>
              <a:t>» </a:t>
            </a:r>
            <a:r>
              <a:rPr lang="pt-PT" altLang="en-US" sz="1200">
                <a:ln>
                  <a:noFill/>
                </a:ln>
                <a:solidFill>
                  <a:srgbClr val="008CBA"/>
                </a:solidFill>
                <a:latin typeface="Arial Narrow" panose="020B0606020202030204" pitchFamily="34" charset="0"/>
                <a:cs typeface="Arial Narrow" panose="020B0606020202030204" pitchFamily="34" charset="0"/>
                <a:sym typeface="+mn-ea"/>
              </a:rPr>
              <a:t>Mozambique</a:t>
            </a:r>
            <a:endParaRPr lang="pt-PT" altLang="en-US" sz="1200">
              <a:ln>
                <a:noFill/>
              </a:ln>
              <a:solidFill>
                <a:srgbClr val="008CBA"/>
              </a:solidFill>
              <a:latin typeface="Arial Narrow" panose="020B0606020202030204" pitchFamily="34" charset="0"/>
              <a:cs typeface="Arial Narrow" panose="020B0606020202030204" pitchFamily="34" charset="0"/>
            </a:endParaRPr>
          </a:p>
          <a:p>
            <a:pPr algn="l"/>
            <a:r>
              <a:rPr lang="pt-PT" altLang="en-US" sz="1200">
                <a:ln>
                  <a:noFill/>
                </a:ln>
                <a:solidFill>
                  <a:srgbClr val="FF0000"/>
                </a:solidFill>
                <a:latin typeface="Arial Narrow" panose="020B0606020202030204" pitchFamily="34" charset="0"/>
                <a:cs typeface="Arial Narrow" panose="020B0606020202030204" pitchFamily="34" charset="0"/>
                <a:sym typeface="+mn-ea"/>
              </a:rPr>
              <a:t>■</a:t>
            </a:r>
            <a:r>
              <a:rPr lang="pt-PT" altLang="en-US" sz="1200">
                <a:ln>
                  <a:noFill/>
                </a:ln>
                <a:solidFill>
                  <a:srgbClr val="008CBA"/>
                </a:solidFill>
                <a:latin typeface="Arial Narrow" panose="020B0606020202030204" pitchFamily="34" charset="0"/>
                <a:cs typeface="Arial Narrow" panose="020B0606020202030204" pitchFamily="34" charset="0"/>
                <a:sym typeface="+mn-ea"/>
              </a:rPr>
              <a:t>Angola </a:t>
            </a:r>
            <a:r>
              <a:rPr lang="pt-PT" altLang="en-US" sz="1200" b="1">
                <a:ln>
                  <a:noFill/>
                </a:ln>
                <a:solidFill>
                  <a:srgbClr val="FF0000"/>
                </a:solidFill>
                <a:latin typeface="Arial Narrow" panose="020B0606020202030204" pitchFamily="34" charset="0"/>
                <a:cs typeface="Arial Narrow" panose="020B0606020202030204" pitchFamily="34" charset="0"/>
                <a:sym typeface="+mn-ea"/>
              </a:rPr>
              <a:t>» </a:t>
            </a:r>
            <a:r>
              <a:rPr lang="pt-PT" altLang="en-US" sz="1200">
                <a:ln>
                  <a:noFill/>
                </a:ln>
                <a:solidFill>
                  <a:srgbClr val="008CBA"/>
                </a:solidFill>
                <a:latin typeface="Arial Narrow" panose="020B0606020202030204" pitchFamily="34" charset="0"/>
                <a:cs typeface="Arial Narrow" panose="020B0606020202030204" pitchFamily="34" charset="0"/>
                <a:sym typeface="+mn-ea"/>
              </a:rPr>
              <a:t>Guinée Équatoriale </a:t>
            </a:r>
            <a:r>
              <a:rPr lang="pt-PT" altLang="en-US" sz="1200" b="1">
                <a:ln>
                  <a:noFill/>
                </a:ln>
                <a:solidFill>
                  <a:srgbClr val="FF0000"/>
                </a:solidFill>
                <a:latin typeface="Arial Narrow" panose="020B0606020202030204" pitchFamily="34" charset="0"/>
                <a:cs typeface="Arial Narrow" panose="020B0606020202030204" pitchFamily="34" charset="0"/>
                <a:sym typeface="+mn-ea"/>
              </a:rPr>
              <a:t>» </a:t>
            </a:r>
            <a:r>
              <a:rPr lang="pt-PT" altLang="en-US" sz="1200">
                <a:ln>
                  <a:noFill/>
                </a:ln>
                <a:solidFill>
                  <a:srgbClr val="008CBA"/>
                </a:solidFill>
                <a:latin typeface="Arial Narrow" panose="020B0606020202030204" pitchFamily="34" charset="0"/>
                <a:cs typeface="Arial Narrow" panose="020B0606020202030204" pitchFamily="34" charset="0"/>
                <a:sym typeface="+mn-ea"/>
              </a:rPr>
              <a:t>São Tomé et Príncipe</a:t>
            </a:r>
            <a:endParaRPr lang="pt-PT" altLang="en-US" sz="1200">
              <a:ln>
                <a:noFill/>
              </a:ln>
              <a:solidFill>
                <a:srgbClr val="008CBA"/>
              </a:solidFill>
              <a:latin typeface="Arial Narrow" panose="020B0606020202030204" pitchFamily="34" charset="0"/>
              <a:cs typeface="Arial Narrow" panose="020B0606020202030204" pitchFamily="34" charset="0"/>
            </a:endParaRPr>
          </a:p>
          <a:p>
            <a:pPr algn="l"/>
            <a:r>
              <a:rPr lang="pt-PT" altLang="en-US" sz="1200">
                <a:ln>
                  <a:noFill/>
                </a:ln>
                <a:solidFill>
                  <a:srgbClr val="FF0000"/>
                </a:solidFill>
                <a:latin typeface="Arial Narrow" panose="020B0606020202030204" pitchFamily="34" charset="0"/>
                <a:cs typeface="Arial Narrow" panose="020B0606020202030204" pitchFamily="34" charset="0"/>
                <a:sym typeface="+mn-ea"/>
              </a:rPr>
              <a:t>■</a:t>
            </a:r>
            <a:r>
              <a:rPr lang="pt-PT" altLang="en-US" sz="1200">
                <a:ln>
                  <a:noFill/>
                </a:ln>
                <a:solidFill>
                  <a:srgbClr val="008CBA"/>
                </a:solidFill>
                <a:latin typeface="Arial Narrow" panose="020B0606020202030204" pitchFamily="34" charset="0"/>
                <a:cs typeface="Arial Narrow" panose="020B0606020202030204" pitchFamily="34" charset="0"/>
                <a:sym typeface="+mn-ea"/>
              </a:rPr>
              <a:t>Guinée Équatoriale</a:t>
            </a:r>
            <a:endParaRPr lang="pt-PT" altLang="en-US" sz="1200"/>
          </a:p>
        </p:txBody>
      </p:sp>
      <p:cxnSp>
        <p:nvCxnSpPr>
          <p:cNvPr id="267" name="Conexão Reta 266"/>
          <p:cNvCxnSpPr/>
          <p:nvPr/>
        </p:nvCxnSpPr>
        <p:spPr>
          <a:xfrm>
            <a:off x="7143115" y="1223010"/>
            <a:ext cx="1905" cy="187325"/>
          </a:xfrm>
          <a:prstGeom prst="line">
            <a:avLst/>
          </a:prstGeom>
          <a:ln>
            <a:solidFill>
              <a:srgbClr val="3EA4BA"/>
            </a:solidFill>
            <a:headEnd type="triangle" w="med" len="med"/>
            <a:tailEnd type="none"/>
          </a:ln>
        </p:spPr>
        <p:style>
          <a:lnRef idx="1">
            <a:schemeClr val="accent3"/>
          </a:lnRef>
          <a:fillRef idx="0">
            <a:schemeClr val="accent3"/>
          </a:fillRef>
          <a:effectRef idx="0">
            <a:schemeClr val="accent3"/>
          </a:effectRef>
          <a:fontRef idx="minor">
            <a:schemeClr val="tx1"/>
          </a:fontRef>
        </p:style>
      </p:cxnSp>
      <p:cxnSp>
        <p:nvCxnSpPr>
          <p:cNvPr id="268" name="Conexão Reta 267"/>
          <p:cNvCxnSpPr/>
          <p:nvPr/>
        </p:nvCxnSpPr>
        <p:spPr>
          <a:xfrm rot="5400000">
            <a:off x="7132955" y="1096645"/>
            <a:ext cx="2540" cy="217805"/>
          </a:xfrm>
          <a:prstGeom prst="line">
            <a:avLst/>
          </a:prstGeom>
          <a:ln>
            <a:solidFill>
              <a:srgbClr val="008CBA"/>
            </a:solidFill>
          </a:ln>
        </p:spPr>
        <p:style>
          <a:lnRef idx="1">
            <a:schemeClr val="accent3"/>
          </a:lnRef>
          <a:fillRef idx="0">
            <a:schemeClr val="accent3"/>
          </a:fillRef>
          <a:effectRef idx="0">
            <a:schemeClr val="accent3"/>
          </a:effectRef>
          <a:fontRef idx="minor">
            <a:schemeClr val="tx1"/>
          </a:fontRef>
        </p:style>
      </p:cxnSp>
      <p:sp>
        <p:nvSpPr>
          <p:cNvPr id="269" name="Triângulo Isósceles 268"/>
          <p:cNvSpPr/>
          <p:nvPr/>
        </p:nvSpPr>
        <p:spPr>
          <a:xfrm>
            <a:off x="6602730" y="735965"/>
            <a:ext cx="438150" cy="171450"/>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cxnSp>
        <p:nvCxnSpPr>
          <p:cNvPr id="270" name="Conexão Reta 269"/>
          <p:cNvCxnSpPr/>
          <p:nvPr/>
        </p:nvCxnSpPr>
        <p:spPr>
          <a:xfrm flipH="1">
            <a:off x="4390390" y="1402080"/>
            <a:ext cx="2754630" cy="943610"/>
          </a:xfrm>
          <a:prstGeom prst="line">
            <a:avLst/>
          </a:prstGeom>
          <a:ln>
            <a:solidFill>
              <a:srgbClr val="3EA4BA"/>
            </a:solidFill>
          </a:ln>
        </p:spPr>
        <p:style>
          <a:lnRef idx="1">
            <a:schemeClr val="accent3"/>
          </a:lnRef>
          <a:fillRef idx="0">
            <a:schemeClr val="accent3"/>
          </a:fillRef>
          <a:effectRef idx="0">
            <a:schemeClr val="accent3"/>
          </a:effectRef>
          <a:fontRef idx="minor">
            <a:schemeClr val="tx1"/>
          </a:fontRef>
        </p:style>
      </p:cxnSp>
      <p:cxnSp>
        <p:nvCxnSpPr>
          <p:cNvPr id="271" name="Conexão Reta 270"/>
          <p:cNvCxnSpPr/>
          <p:nvPr/>
        </p:nvCxnSpPr>
        <p:spPr>
          <a:xfrm flipH="1">
            <a:off x="4311650" y="215265"/>
            <a:ext cx="1297305" cy="15875"/>
          </a:xfrm>
          <a:prstGeom prst="line">
            <a:avLst/>
          </a:prstGeom>
          <a:ln>
            <a:solidFill>
              <a:srgbClr val="3EA4BA"/>
            </a:solidFill>
            <a:headEnd type="none" w="med" len="med"/>
            <a:tailEnd type="triangle" w="med" len="med"/>
          </a:ln>
        </p:spPr>
        <p:style>
          <a:lnRef idx="1">
            <a:schemeClr val="accent3"/>
          </a:lnRef>
          <a:fillRef idx="0">
            <a:schemeClr val="accent3"/>
          </a:fillRef>
          <a:effectRef idx="0">
            <a:schemeClr val="accent3"/>
          </a:effectRef>
          <a:fontRef idx="minor">
            <a:schemeClr val="tx1"/>
          </a:fontRef>
        </p:style>
      </p:cxnSp>
      <p:cxnSp>
        <p:nvCxnSpPr>
          <p:cNvPr id="272" name="Conexão Reta 271"/>
          <p:cNvCxnSpPr/>
          <p:nvPr/>
        </p:nvCxnSpPr>
        <p:spPr>
          <a:xfrm flipH="1">
            <a:off x="4356735" y="394335"/>
            <a:ext cx="1263650" cy="1270"/>
          </a:xfrm>
          <a:prstGeom prst="line">
            <a:avLst/>
          </a:prstGeom>
          <a:ln>
            <a:solidFill>
              <a:srgbClr val="3EA4BA"/>
            </a:solidFill>
            <a:headEnd type="none" w="med" len="med"/>
            <a:tailEnd type="triangle" w="med" len="med"/>
          </a:ln>
        </p:spPr>
        <p:style>
          <a:lnRef idx="1">
            <a:schemeClr val="accent3"/>
          </a:lnRef>
          <a:fillRef idx="0">
            <a:schemeClr val="accent3"/>
          </a:fillRef>
          <a:effectRef idx="0">
            <a:schemeClr val="accent3"/>
          </a:effectRef>
          <a:fontRef idx="minor">
            <a:schemeClr val="tx1"/>
          </a:fontRef>
        </p:style>
      </p:cxnSp>
      <p:cxnSp>
        <p:nvCxnSpPr>
          <p:cNvPr id="273" name="Conexão Reta 272"/>
          <p:cNvCxnSpPr/>
          <p:nvPr/>
        </p:nvCxnSpPr>
        <p:spPr>
          <a:xfrm flipH="1">
            <a:off x="4363085" y="584835"/>
            <a:ext cx="1224280" cy="15875"/>
          </a:xfrm>
          <a:prstGeom prst="line">
            <a:avLst/>
          </a:prstGeom>
          <a:ln>
            <a:solidFill>
              <a:srgbClr val="3EA4BA"/>
            </a:solidFill>
            <a:headEnd type="none" w="med" len="med"/>
            <a:tailEnd type="triangle" w="med" len="med"/>
          </a:ln>
        </p:spPr>
        <p:style>
          <a:lnRef idx="1">
            <a:schemeClr val="accent3"/>
          </a:lnRef>
          <a:fillRef idx="0">
            <a:schemeClr val="accent3"/>
          </a:fillRef>
          <a:effectRef idx="0">
            <a:schemeClr val="accent3"/>
          </a:effectRef>
          <a:fontRef idx="minor">
            <a:schemeClr val="tx1"/>
          </a:fontRef>
        </p:style>
      </p:cxnSp>
      <p:sp>
        <p:nvSpPr>
          <p:cNvPr id="274" name="Cortar Retângulo de Canto Simples 273"/>
          <p:cNvSpPr/>
          <p:nvPr/>
        </p:nvSpPr>
        <p:spPr>
          <a:xfrm>
            <a:off x="5610860" y="870585"/>
            <a:ext cx="2464435" cy="294005"/>
          </a:xfrm>
          <a:prstGeom prst="snip1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pt-PT" altLang="en-US" sz="1200">
                <a:solidFill>
                  <a:schemeClr val="bg1"/>
                </a:solidFill>
                <a:latin typeface="Arial Narrow" panose="020B0606020202030204" pitchFamily="34" charset="0"/>
                <a:cs typeface="Arial Narrow" panose="020B0606020202030204" pitchFamily="34" charset="0"/>
                <a:sym typeface="+mn-ea"/>
              </a:rPr>
              <a:t>Positions dans les régions économiques</a:t>
            </a:r>
          </a:p>
        </p:txBody>
      </p:sp>
      <p:sp>
        <p:nvSpPr>
          <p:cNvPr id="275" name="Cortar Retângulo de Canto Simples 274"/>
          <p:cNvSpPr/>
          <p:nvPr/>
        </p:nvSpPr>
        <p:spPr>
          <a:xfrm>
            <a:off x="1622425" y="3778885"/>
            <a:ext cx="2446020" cy="294005"/>
          </a:xfrm>
          <a:prstGeom prst="snip1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pt-PT" altLang="en-US" sz="1200">
                <a:solidFill>
                  <a:schemeClr val="bg1"/>
                </a:solidFill>
                <a:latin typeface="Arial Narrow" panose="020B0606020202030204" pitchFamily="34" charset="0"/>
                <a:cs typeface="Arial Narrow" panose="020B0606020202030204" pitchFamily="34" charset="0"/>
                <a:sym typeface="+mn-ea"/>
              </a:rPr>
              <a:t>Positions dans les régions économiques</a:t>
            </a:r>
          </a:p>
        </p:txBody>
      </p:sp>
      <p:cxnSp>
        <p:nvCxnSpPr>
          <p:cNvPr id="276" name="Conexão Reta 275"/>
          <p:cNvCxnSpPr/>
          <p:nvPr/>
        </p:nvCxnSpPr>
        <p:spPr>
          <a:xfrm>
            <a:off x="2257425" y="883920"/>
            <a:ext cx="2540" cy="217805"/>
          </a:xfrm>
          <a:prstGeom prst="line">
            <a:avLst/>
          </a:prstGeom>
          <a:ln>
            <a:solidFill>
              <a:srgbClr val="008CBA"/>
            </a:solidFill>
          </a:ln>
        </p:spPr>
        <p:style>
          <a:lnRef idx="1">
            <a:schemeClr val="accent3"/>
          </a:lnRef>
          <a:fillRef idx="0">
            <a:schemeClr val="accent3"/>
          </a:fillRef>
          <a:effectRef idx="0">
            <a:schemeClr val="accent3"/>
          </a:effectRef>
          <a:fontRef idx="minor">
            <a:schemeClr val="tx1"/>
          </a:fontRef>
        </p:style>
      </p:cxnSp>
      <p:pic>
        <p:nvPicPr>
          <p:cNvPr id="277" name="Imagem 276" descr="250px-Palop.svg"/>
          <p:cNvPicPr>
            <a:picLocks noChangeAspect="1"/>
          </p:cNvPicPr>
          <p:nvPr/>
        </p:nvPicPr>
        <p:blipFill>
          <a:blip r:embed="rId6"/>
          <a:stretch>
            <a:fillRect/>
          </a:stretch>
        </p:blipFill>
        <p:spPr>
          <a:xfrm>
            <a:off x="4445" y="-4445"/>
            <a:ext cx="2381250" cy="2381250"/>
          </a:xfrm>
          <a:prstGeom prst="rect">
            <a:avLst/>
          </a:prstGeom>
        </p:spPr>
      </p:pic>
      <p:sp>
        <p:nvSpPr>
          <p:cNvPr id="290" name="Caixa de Texto 289"/>
          <p:cNvSpPr txBox="1"/>
          <p:nvPr/>
        </p:nvSpPr>
        <p:spPr>
          <a:xfrm>
            <a:off x="-8890" y="4599305"/>
            <a:ext cx="2051050" cy="386080"/>
          </a:xfrm>
          <a:prstGeom prst="rect">
            <a:avLst/>
          </a:prstGeom>
          <a:noFill/>
          <a:extLst>
            <a:ext uri="{909E8E84-426E-40DD-AFC4-6F175D3DCCD1}">
              <a14:hiddenFill xmlns:a14="http://schemas.microsoft.com/office/drawing/2010/mai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14:hiddenFill>
            </a:ext>
          </a:extLst>
        </p:spPr>
        <p:txBody>
          <a:bodyPr wrap="square" rtlCol="0">
            <a:spAutoFit/>
          </a:bodyPr>
          <a:lstStyle/>
          <a:p>
            <a:pPr>
              <a:lnSpc>
                <a:spcPct val="80000"/>
              </a:lnSpc>
              <a:spcBef>
                <a:spcPts val="0"/>
              </a:spcBef>
              <a:spcAft>
                <a:spcPts val="0"/>
              </a:spcAft>
            </a:pPr>
            <a:r>
              <a:rPr lang="pt-PT" altLang="en-US" sz="1200" i="1">
                <a:gradFill>
                  <a:gsLst>
                    <a:gs pos="0">
                      <a:srgbClr val="7B32B2"/>
                    </a:gs>
                    <a:gs pos="100000">
                      <a:srgbClr val="401A5D"/>
                    </a:gs>
                  </a:gsLst>
                  <a:lin scaled="0"/>
                </a:gradFill>
                <a:cs typeface="+mn-lt"/>
                <a:sym typeface="+mn-ea"/>
              </a:rPr>
              <a:t>68 </a:t>
            </a:r>
            <a:r>
              <a:rPr lang="pt-PT" altLang="en-US" sz="1200" i="1">
                <a:gradFill>
                  <a:gsLst>
                    <a:gs pos="0">
                      <a:srgbClr val="7B32B2"/>
                    </a:gs>
                    <a:gs pos="100000">
                      <a:srgbClr val="401A5D"/>
                    </a:gs>
                  </a:gsLst>
                  <a:lin scaled="0"/>
                </a:gradFill>
                <a:sym typeface="+mn-ea"/>
              </a:rPr>
              <a:t>Pays</a:t>
            </a:r>
            <a:endParaRPr lang="en-US" sz="1200" i="1">
              <a:gradFill>
                <a:gsLst>
                  <a:gs pos="0">
                    <a:srgbClr val="7B32B2"/>
                  </a:gs>
                  <a:gs pos="100000">
                    <a:srgbClr val="401A5D"/>
                  </a:gs>
                </a:gsLst>
                <a:lin scaled="0"/>
              </a:gradFill>
              <a:cs typeface="+mn-lt"/>
              <a:sym typeface="+mn-ea"/>
            </a:endParaRPr>
          </a:p>
          <a:p>
            <a:pPr>
              <a:lnSpc>
                <a:spcPct val="80000"/>
              </a:lnSpc>
              <a:spcBef>
                <a:spcPts val="0"/>
              </a:spcBef>
              <a:spcAft>
                <a:spcPts val="0"/>
              </a:spcAft>
            </a:pPr>
            <a:r>
              <a:rPr lang="en-US" sz="1200" i="1">
                <a:gradFill>
                  <a:gsLst>
                    <a:gs pos="0">
                      <a:srgbClr val="7B32B2"/>
                    </a:gs>
                    <a:gs pos="100000">
                      <a:srgbClr val="401A5D"/>
                    </a:gs>
                  </a:gsLst>
                  <a:lin scaled="0"/>
                </a:gradFill>
                <a:cs typeface="+mn-lt"/>
                <a:sym typeface="+mn-ea"/>
              </a:rPr>
              <a:t>2.033.955.651 </a:t>
            </a:r>
            <a:r>
              <a:rPr lang="pt-PT" altLang="en-US" sz="1200" i="1">
                <a:gradFill>
                  <a:gsLst>
                    <a:gs pos="0">
                      <a:srgbClr val="7B32B2"/>
                    </a:gs>
                    <a:gs pos="100000">
                      <a:srgbClr val="401A5D"/>
                    </a:gs>
                  </a:gsLst>
                  <a:lin scaled="0"/>
                </a:gradFill>
                <a:cs typeface="+mn-lt"/>
                <a:sym typeface="+mn-ea"/>
              </a:rPr>
              <a:t>hab</a:t>
            </a:r>
          </a:p>
        </p:txBody>
      </p:sp>
      <p:cxnSp>
        <p:nvCxnSpPr>
          <p:cNvPr id="291" name="Conexão Reta 290"/>
          <p:cNvCxnSpPr/>
          <p:nvPr/>
        </p:nvCxnSpPr>
        <p:spPr>
          <a:xfrm flipH="1">
            <a:off x="261620" y="3639185"/>
            <a:ext cx="9525" cy="975995"/>
          </a:xfrm>
          <a:prstGeom prst="line">
            <a:avLst/>
          </a:prstGeom>
          <a:ln>
            <a:solidFill>
              <a:srgbClr val="008CBA"/>
            </a:solidFill>
            <a:headEnd type="none" w="med" len="med"/>
            <a:tailEnd type="triangle" w="med" len="med"/>
          </a:ln>
        </p:spPr>
        <p:style>
          <a:lnRef idx="1">
            <a:schemeClr val="accent3"/>
          </a:lnRef>
          <a:fillRef idx="0">
            <a:schemeClr val="accent3"/>
          </a:fillRef>
          <a:effectRef idx="0">
            <a:schemeClr val="accent3"/>
          </a:effectRef>
          <a:fontRef idx="minor">
            <a:schemeClr val="tx1"/>
          </a:fontRef>
        </p:style>
      </p:cxnSp>
      <p:sp>
        <p:nvSpPr>
          <p:cNvPr id="292" name="Fluxograma: Conexão 291"/>
          <p:cNvSpPr/>
          <p:nvPr/>
        </p:nvSpPr>
        <p:spPr>
          <a:xfrm>
            <a:off x="199390" y="3590925"/>
            <a:ext cx="132715" cy="144780"/>
          </a:xfrm>
          <a:prstGeom prst="flowChartConnector">
            <a:avLst/>
          </a:prstGeom>
          <a:solidFill>
            <a:srgbClr val="FF0000"/>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cxnSp>
        <p:nvCxnSpPr>
          <p:cNvPr id="293" name="Conexão Reta 292"/>
          <p:cNvCxnSpPr/>
          <p:nvPr/>
        </p:nvCxnSpPr>
        <p:spPr>
          <a:xfrm rot="5400000">
            <a:off x="271780" y="4507230"/>
            <a:ext cx="2540" cy="217805"/>
          </a:xfrm>
          <a:prstGeom prst="line">
            <a:avLst/>
          </a:prstGeom>
          <a:ln>
            <a:solidFill>
              <a:srgbClr val="008CBA"/>
            </a:solidFill>
          </a:ln>
        </p:spPr>
        <p:style>
          <a:lnRef idx="1">
            <a:schemeClr val="accent3"/>
          </a:lnRef>
          <a:fillRef idx="0">
            <a:schemeClr val="accent3"/>
          </a:fillRef>
          <a:effectRef idx="0">
            <a:schemeClr val="accent3"/>
          </a:effectRef>
          <a:fontRef idx="minor">
            <a:schemeClr val="tx1"/>
          </a:fontRef>
        </p:style>
      </p:cxnSp>
      <p:cxnSp>
        <p:nvCxnSpPr>
          <p:cNvPr id="294" name="Conexão Reta 293"/>
          <p:cNvCxnSpPr/>
          <p:nvPr/>
        </p:nvCxnSpPr>
        <p:spPr>
          <a:xfrm>
            <a:off x="5902960" y="3669030"/>
            <a:ext cx="514985" cy="1555750"/>
          </a:xfrm>
          <a:prstGeom prst="line">
            <a:avLst/>
          </a:prstGeom>
          <a:ln>
            <a:solidFill>
              <a:srgbClr val="3EA4BA"/>
            </a:solidFill>
            <a:headEnd type="none" w="med" len="med"/>
            <a:tailEnd type="triangle" w="med" len="med"/>
          </a:ln>
        </p:spPr>
        <p:style>
          <a:lnRef idx="1">
            <a:schemeClr val="accent3"/>
          </a:lnRef>
          <a:fillRef idx="0">
            <a:schemeClr val="accent3"/>
          </a:fillRef>
          <a:effectRef idx="0">
            <a:schemeClr val="accent3"/>
          </a:effectRef>
          <a:fontRef idx="minor">
            <a:schemeClr val="tx1"/>
          </a:fontRef>
        </p:style>
      </p:cxnSp>
      <p:cxnSp>
        <p:nvCxnSpPr>
          <p:cNvPr id="295" name="Conexão Reta 294"/>
          <p:cNvCxnSpPr/>
          <p:nvPr/>
        </p:nvCxnSpPr>
        <p:spPr>
          <a:xfrm>
            <a:off x="5906135" y="3641725"/>
            <a:ext cx="0" cy="104775"/>
          </a:xfrm>
          <a:prstGeom prst="line">
            <a:avLst/>
          </a:prstGeom>
          <a:ln w="28575">
            <a:solidFill>
              <a:schemeClr val="bg1"/>
            </a:solidFill>
          </a:ln>
        </p:spPr>
        <p:style>
          <a:lnRef idx="1">
            <a:schemeClr val="accent3"/>
          </a:lnRef>
          <a:fillRef idx="0">
            <a:schemeClr val="accent3"/>
          </a:fillRef>
          <a:effectRef idx="0">
            <a:schemeClr val="accent3"/>
          </a:effectRef>
          <a:fontRef idx="minor">
            <a:schemeClr val="tx1"/>
          </a:fontRef>
        </p:style>
      </p:cxnSp>
      <p:sp>
        <p:nvSpPr>
          <p:cNvPr id="296" name="Rectângulo 295"/>
          <p:cNvSpPr/>
          <p:nvPr/>
        </p:nvSpPr>
        <p:spPr>
          <a:xfrm>
            <a:off x="-13335" y="5142865"/>
            <a:ext cx="3974465" cy="1474470"/>
          </a:xfrm>
          <a:prstGeom prst="rect">
            <a:avLst/>
          </a:prstGeom>
          <a:noFill/>
          <a:ln>
            <a:solidFill>
              <a:srgbClr val="000000">
                <a:alpha val="0"/>
              </a:srgbClr>
            </a:solidFill>
          </a:ln>
          <a:extLst>
            <a:ext uri="{909E8E84-426E-40DD-AFC4-6F175D3DCCD1}">
              <a14:hiddenFill xmlns:a14="http://schemas.microsoft.com/office/drawing/2010/main">
                <a:solidFill>
                  <a:schemeClr val="tx2">
                    <a:lumMod val="40000"/>
                    <a:lumOff val="6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pt-PT" altLang="en-US" sz="1200">
                <a:ln>
                  <a:noFill/>
                </a:ln>
                <a:solidFill>
                  <a:srgbClr val="008CBA"/>
                </a:solidFill>
                <a:latin typeface="Arial Narrow" panose="020B0606020202030204" pitchFamily="34" charset="0"/>
                <a:cs typeface="Arial Narrow" panose="020B0606020202030204" pitchFamily="34" charset="0"/>
                <a:sym typeface="+mn-ea"/>
              </a:rPr>
              <a:t>■</a:t>
            </a:r>
            <a:r>
              <a:rPr lang="pt-PT" altLang="en-US" sz="1000" i="1">
                <a:ln>
                  <a:noFill/>
                </a:ln>
                <a:solidFill>
                  <a:srgbClr val="008CBA"/>
                </a:solidFill>
                <a:latin typeface="Arial Narrow" panose="020B0606020202030204" pitchFamily="34" charset="0"/>
                <a:cs typeface="Arial Narrow" panose="020B0606020202030204" pitchFamily="34" charset="0"/>
                <a:sym typeface="+mn-ea"/>
              </a:rPr>
              <a:t>CEDEAO</a:t>
            </a:r>
            <a:r>
              <a:rPr lang="pt-PT" altLang="en-US" sz="1000">
                <a:ln>
                  <a:noFill/>
                </a:ln>
                <a:solidFill>
                  <a:srgbClr val="008CBA"/>
                </a:solidFill>
                <a:latin typeface="Arial Narrow" panose="020B0606020202030204" pitchFamily="34" charset="0"/>
                <a:cs typeface="Arial Narrow" panose="020B0606020202030204" pitchFamily="34" charset="0"/>
                <a:sym typeface="+mn-ea"/>
              </a:rPr>
              <a:t> - Communauté Économique des États de l'Afrique de l'Ouest</a:t>
            </a:r>
            <a:endParaRPr lang="pt-PT" altLang="en-US" sz="1000">
              <a:ln>
                <a:noFill/>
              </a:ln>
              <a:solidFill>
                <a:srgbClr val="008CBA"/>
              </a:solidFill>
              <a:latin typeface="Arial Narrow" panose="020B0606020202030204" pitchFamily="34" charset="0"/>
              <a:cs typeface="Arial Narrow" panose="020B0606020202030204" pitchFamily="34" charset="0"/>
            </a:endParaRPr>
          </a:p>
          <a:p>
            <a:pPr algn="l"/>
            <a:r>
              <a:rPr lang="pt-PT" altLang="en-US" sz="1200">
                <a:ln>
                  <a:noFill/>
                </a:ln>
                <a:solidFill>
                  <a:srgbClr val="008CBA"/>
                </a:solidFill>
                <a:latin typeface="Arial Narrow" panose="020B0606020202030204" pitchFamily="34" charset="0"/>
                <a:cs typeface="Arial Narrow" panose="020B0606020202030204" pitchFamily="34" charset="0"/>
                <a:sym typeface="+mn-ea"/>
              </a:rPr>
              <a:t>■</a:t>
            </a:r>
            <a:r>
              <a:rPr lang="pt-PT" altLang="en-US" sz="1000" i="1">
                <a:ln>
                  <a:noFill/>
                </a:ln>
                <a:solidFill>
                  <a:srgbClr val="008CBA"/>
                </a:solidFill>
                <a:latin typeface="Arial Narrow" panose="020B0606020202030204" pitchFamily="34" charset="0"/>
                <a:cs typeface="Arial Narrow" panose="020B0606020202030204" pitchFamily="34" charset="0"/>
                <a:sym typeface="+mn-ea"/>
              </a:rPr>
              <a:t>PALOP</a:t>
            </a:r>
            <a:r>
              <a:rPr lang="pt-PT" altLang="en-US" sz="1000">
                <a:ln>
                  <a:noFill/>
                </a:ln>
                <a:solidFill>
                  <a:srgbClr val="008CBA"/>
                </a:solidFill>
                <a:latin typeface="Arial Narrow" panose="020B0606020202030204" pitchFamily="34" charset="0"/>
                <a:cs typeface="Arial Narrow" panose="020B0606020202030204" pitchFamily="34" charset="0"/>
                <a:sym typeface="+mn-ea"/>
              </a:rPr>
              <a:t> - Pays Africains de Langue Officielle Portugaise</a:t>
            </a:r>
          </a:p>
          <a:p>
            <a:pPr algn="l"/>
            <a:r>
              <a:rPr lang="pt-PT" altLang="en-US" sz="1200">
                <a:ln>
                  <a:noFill/>
                </a:ln>
                <a:solidFill>
                  <a:srgbClr val="008CBA"/>
                </a:solidFill>
                <a:latin typeface="Arial Narrow" panose="020B0606020202030204" pitchFamily="34" charset="0"/>
                <a:cs typeface="Arial Narrow" panose="020B0606020202030204" pitchFamily="34" charset="0"/>
                <a:sym typeface="+mn-ea"/>
              </a:rPr>
              <a:t>■</a:t>
            </a:r>
            <a:r>
              <a:rPr lang="pt-PT" altLang="en-US" sz="1000" i="1">
                <a:ln>
                  <a:noFill/>
                </a:ln>
                <a:solidFill>
                  <a:srgbClr val="008CBA"/>
                </a:solidFill>
                <a:latin typeface="Arial Narrow" panose="020B0606020202030204" pitchFamily="34" charset="0"/>
                <a:cs typeface="Arial Narrow" panose="020B0606020202030204" pitchFamily="34" charset="0"/>
                <a:sym typeface="+mn-ea"/>
              </a:rPr>
              <a:t>CPLP</a:t>
            </a:r>
            <a:r>
              <a:rPr lang="pt-PT" altLang="en-US" sz="1000">
                <a:ln>
                  <a:noFill/>
                </a:ln>
                <a:solidFill>
                  <a:srgbClr val="008CBA"/>
                </a:solidFill>
                <a:latin typeface="Arial Narrow" panose="020B0606020202030204" pitchFamily="34" charset="0"/>
                <a:cs typeface="Arial Narrow" panose="020B0606020202030204" pitchFamily="34" charset="0"/>
                <a:sym typeface="+mn-ea"/>
              </a:rPr>
              <a:t> - Communauté des Pays de Langue Portugaise</a:t>
            </a:r>
          </a:p>
          <a:p>
            <a:pPr algn="l"/>
            <a:r>
              <a:rPr lang="pt-PT" altLang="en-US" sz="1200">
                <a:ln>
                  <a:noFill/>
                </a:ln>
                <a:solidFill>
                  <a:srgbClr val="008CBA"/>
                </a:solidFill>
                <a:latin typeface="Arial Narrow" panose="020B0606020202030204" pitchFamily="34" charset="0"/>
                <a:cs typeface="Arial Narrow" panose="020B0606020202030204" pitchFamily="34" charset="0"/>
                <a:sym typeface="+mn-ea"/>
              </a:rPr>
              <a:t>■</a:t>
            </a:r>
            <a:r>
              <a:rPr lang="pt-PT" altLang="en-US" sz="1000" i="1">
                <a:ln>
                  <a:noFill/>
                </a:ln>
                <a:solidFill>
                  <a:srgbClr val="008CBA"/>
                </a:solidFill>
                <a:latin typeface="Arial Narrow" panose="020B0606020202030204" pitchFamily="34" charset="0"/>
                <a:cs typeface="Arial Narrow" panose="020B0606020202030204" pitchFamily="34" charset="0"/>
                <a:sym typeface="+mn-ea"/>
              </a:rPr>
              <a:t>SADC</a:t>
            </a:r>
            <a:r>
              <a:rPr lang="pt-PT" altLang="en-US" sz="1000">
                <a:ln>
                  <a:noFill/>
                </a:ln>
                <a:solidFill>
                  <a:srgbClr val="008CBA"/>
                </a:solidFill>
                <a:latin typeface="Arial Narrow" panose="020B0606020202030204" pitchFamily="34" charset="0"/>
                <a:cs typeface="Arial Narrow" panose="020B0606020202030204" pitchFamily="34" charset="0"/>
                <a:sym typeface="+mn-ea"/>
              </a:rPr>
              <a:t> -Communauté de Développement de l'Afrique Australe</a:t>
            </a:r>
          </a:p>
          <a:p>
            <a:pPr algn="l"/>
            <a:r>
              <a:rPr lang="pt-PT" altLang="en-US" sz="1200">
                <a:ln>
                  <a:noFill/>
                </a:ln>
                <a:solidFill>
                  <a:srgbClr val="008CBA"/>
                </a:solidFill>
                <a:latin typeface="Arial Narrow" panose="020B0606020202030204" pitchFamily="34" charset="0"/>
                <a:cs typeface="Arial Narrow" panose="020B0606020202030204" pitchFamily="34" charset="0"/>
                <a:sym typeface="+mn-ea"/>
              </a:rPr>
              <a:t>■</a:t>
            </a:r>
            <a:r>
              <a:rPr lang="pt-PT" altLang="en-US" sz="1000" i="1">
                <a:ln>
                  <a:noFill/>
                </a:ln>
                <a:solidFill>
                  <a:srgbClr val="008CBA"/>
                </a:solidFill>
                <a:latin typeface="Arial Narrow" panose="020B0606020202030204" pitchFamily="34" charset="0"/>
                <a:cs typeface="Arial Narrow" panose="020B0606020202030204" pitchFamily="34" charset="0"/>
                <a:sym typeface="+mn-ea"/>
              </a:rPr>
              <a:t>ASEAN</a:t>
            </a:r>
            <a:r>
              <a:rPr lang="pt-PT" altLang="en-US" sz="1000">
                <a:ln>
                  <a:noFill/>
                </a:ln>
                <a:solidFill>
                  <a:srgbClr val="008CBA"/>
                </a:solidFill>
                <a:latin typeface="Arial Narrow" panose="020B0606020202030204" pitchFamily="34" charset="0"/>
                <a:cs typeface="Arial Narrow" panose="020B0606020202030204" pitchFamily="34" charset="0"/>
                <a:sym typeface="+mn-ea"/>
              </a:rPr>
              <a:t> - Association des Nations de l'Asie du Sud-Est</a:t>
            </a:r>
          </a:p>
          <a:p>
            <a:pPr algn="l"/>
            <a:r>
              <a:rPr lang="pt-PT" altLang="en-US" sz="1200">
                <a:ln>
                  <a:noFill/>
                </a:ln>
                <a:solidFill>
                  <a:srgbClr val="008CBA"/>
                </a:solidFill>
                <a:latin typeface="Arial Narrow" panose="020B0606020202030204" pitchFamily="34" charset="0"/>
                <a:cs typeface="Arial Narrow" panose="020B0606020202030204" pitchFamily="34" charset="0"/>
                <a:sym typeface="+mn-ea"/>
              </a:rPr>
              <a:t>■</a:t>
            </a:r>
            <a:r>
              <a:rPr lang="pt-PT" altLang="en-US" sz="1000">
                <a:ln>
                  <a:noFill/>
                </a:ln>
                <a:solidFill>
                  <a:srgbClr val="008CBA"/>
                </a:solidFill>
                <a:latin typeface="Arial Narrow" panose="020B0606020202030204" pitchFamily="34" charset="0"/>
                <a:cs typeface="Arial Narrow" panose="020B0606020202030204" pitchFamily="34" charset="0"/>
                <a:sym typeface="+mn-ea"/>
              </a:rPr>
              <a:t>CEEAC - Communauté Économique des États de l'Afrique Centrale</a:t>
            </a:r>
          </a:p>
          <a:p>
            <a:pPr algn="l"/>
            <a:r>
              <a:rPr lang="pt-PT" altLang="en-US" sz="1200">
                <a:ln>
                  <a:noFill/>
                </a:ln>
                <a:solidFill>
                  <a:srgbClr val="008CBA"/>
                </a:solidFill>
                <a:latin typeface="Arial Narrow" panose="020B0606020202030204" pitchFamily="34" charset="0"/>
                <a:cs typeface="Arial Narrow" panose="020B0606020202030204" pitchFamily="34" charset="0"/>
                <a:sym typeface="+mn-ea"/>
              </a:rPr>
              <a:t>■</a:t>
            </a:r>
            <a:r>
              <a:rPr lang="pt-PT" altLang="en-US" sz="1000" i="1">
                <a:ln>
                  <a:noFill/>
                </a:ln>
                <a:solidFill>
                  <a:srgbClr val="008CBA"/>
                </a:solidFill>
                <a:latin typeface="Arial Narrow" panose="020B0606020202030204" pitchFamily="34" charset="0"/>
                <a:cs typeface="Arial Narrow" panose="020B0606020202030204" pitchFamily="34" charset="0"/>
                <a:sym typeface="+mn-ea"/>
              </a:rPr>
              <a:t>CEMAC</a:t>
            </a:r>
            <a:r>
              <a:rPr lang="pt-PT" altLang="en-US" sz="1000">
                <a:ln>
                  <a:noFill/>
                </a:ln>
                <a:solidFill>
                  <a:srgbClr val="008CBA"/>
                </a:solidFill>
                <a:latin typeface="Arial Narrow" panose="020B0606020202030204" pitchFamily="34" charset="0"/>
                <a:cs typeface="Arial Narrow" panose="020B0606020202030204" pitchFamily="34" charset="0"/>
                <a:sym typeface="+mn-ea"/>
              </a:rPr>
              <a:t> - Communauté Économique et Monétaire de l'Afrique Centrale</a:t>
            </a:r>
          </a:p>
          <a:p>
            <a:pPr algn="l"/>
            <a:r>
              <a:rPr lang="pt-PT" altLang="en-US" sz="1200">
                <a:ln>
                  <a:noFill/>
                </a:ln>
                <a:solidFill>
                  <a:srgbClr val="008CBA"/>
                </a:solidFill>
                <a:latin typeface="Arial Narrow" panose="020B0606020202030204" pitchFamily="34" charset="0"/>
                <a:cs typeface="Arial Narrow" panose="020B0606020202030204" pitchFamily="34" charset="0"/>
                <a:sym typeface="+mn-ea"/>
              </a:rPr>
              <a:t>■</a:t>
            </a:r>
            <a:r>
              <a:rPr lang="pt-PT" altLang="en-US" sz="1000" i="1">
                <a:ln>
                  <a:noFill/>
                </a:ln>
                <a:solidFill>
                  <a:srgbClr val="008CBA"/>
                </a:solidFill>
                <a:latin typeface="Arial Narrow" panose="020B0606020202030204" pitchFamily="34" charset="0"/>
                <a:cs typeface="Arial Narrow" panose="020B0606020202030204" pitchFamily="34" charset="0"/>
                <a:sym typeface="+mn-ea"/>
              </a:rPr>
              <a:t>EU / SPG+ </a:t>
            </a:r>
            <a:r>
              <a:rPr lang="pt-PT" altLang="en-US" sz="1000">
                <a:ln>
                  <a:noFill/>
                </a:ln>
                <a:solidFill>
                  <a:srgbClr val="008CBA"/>
                </a:solidFill>
                <a:latin typeface="Arial Narrow" panose="020B0606020202030204" pitchFamily="34" charset="0"/>
                <a:cs typeface="Arial Narrow" panose="020B0606020202030204" pitchFamily="34" charset="0"/>
                <a:sym typeface="+mn-ea"/>
              </a:rPr>
              <a:t>- Système de Préférences Généralisées de l'Union Européenne</a:t>
            </a:r>
          </a:p>
          <a:p>
            <a:pPr algn="l"/>
            <a:r>
              <a:rPr lang="pt-PT" altLang="en-US" sz="1200">
                <a:ln>
                  <a:noFill/>
                </a:ln>
                <a:solidFill>
                  <a:srgbClr val="008CBA"/>
                </a:solidFill>
                <a:latin typeface="Arial Narrow" panose="020B0606020202030204" pitchFamily="34" charset="0"/>
                <a:cs typeface="Arial Narrow" panose="020B0606020202030204" pitchFamily="34" charset="0"/>
                <a:sym typeface="+mn-ea"/>
              </a:rPr>
              <a:t>■</a:t>
            </a:r>
            <a:r>
              <a:rPr lang="pt-PT" altLang="en-US" sz="1000" i="1">
                <a:ln>
                  <a:noFill/>
                </a:ln>
                <a:solidFill>
                  <a:srgbClr val="008CBA"/>
                </a:solidFill>
                <a:latin typeface="Arial Narrow" panose="020B0606020202030204" pitchFamily="34" charset="0"/>
                <a:cs typeface="Arial Narrow" panose="020B0606020202030204" pitchFamily="34" charset="0"/>
                <a:sym typeface="+mn-ea"/>
              </a:rPr>
              <a:t>USA / AGOA</a:t>
            </a:r>
            <a:r>
              <a:rPr lang="pt-PT" altLang="en-US" sz="1000">
                <a:ln>
                  <a:noFill/>
                </a:ln>
                <a:solidFill>
                  <a:srgbClr val="008CBA"/>
                </a:solidFill>
                <a:latin typeface="Arial Narrow" panose="020B0606020202030204" pitchFamily="34" charset="0"/>
                <a:cs typeface="Arial Narrow" panose="020B0606020202030204" pitchFamily="34" charset="0"/>
                <a:sym typeface="+mn-ea"/>
              </a:rPr>
              <a:t> - Loi sur la Croissance et les Opportunités en Afrique des </a:t>
            </a:r>
            <a:r>
              <a:rPr lang="pt-PT" altLang="en-US" sz="1000" i="1">
                <a:ln>
                  <a:noFill/>
                </a:ln>
                <a:solidFill>
                  <a:srgbClr val="008CBA"/>
                </a:solidFill>
                <a:latin typeface="Arial Narrow" panose="020B0606020202030204" pitchFamily="34" charset="0"/>
                <a:cs typeface="Arial Narrow" panose="020B0606020202030204" pitchFamily="34" charset="0"/>
                <a:sym typeface="+mn-ea"/>
              </a:rPr>
              <a:t>EUA</a:t>
            </a:r>
            <a:endParaRPr lang="pt-PT" altLang="en-US" sz="1000">
              <a:ln>
                <a:noFill/>
              </a:ln>
              <a:solidFill>
                <a:srgbClr val="008CBA"/>
              </a:solidFill>
              <a:latin typeface="Arial Narrow" panose="020B0606020202030204" pitchFamily="34" charset="0"/>
              <a:cs typeface="Arial Narrow" panose="020B0606020202030204" pitchFamily="34" charset="0"/>
              <a:sym typeface="+mn-ea"/>
            </a:endParaRPr>
          </a:p>
          <a:p>
            <a:pPr algn="l"/>
            <a:r>
              <a:rPr lang="pt-PT" altLang="en-US" sz="1200">
                <a:ln>
                  <a:noFill/>
                </a:ln>
                <a:solidFill>
                  <a:srgbClr val="008CBA"/>
                </a:solidFill>
                <a:latin typeface="Arial Narrow" panose="020B0606020202030204" pitchFamily="34" charset="0"/>
                <a:cs typeface="Arial Narrow" panose="020B0606020202030204" pitchFamily="34" charset="0"/>
                <a:sym typeface="+mn-ea"/>
              </a:rPr>
              <a:t>■</a:t>
            </a:r>
            <a:r>
              <a:rPr lang="pt-PT" altLang="en-US" sz="1000" b="1" i="1">
                <a:ln>
                  <a:noFill/>
                </a:ln>
                <a:solidFill>
                  <a:srgbClr val="008CBA"/>
                </a:solidFill>
                <a:latin typeface="Arial Narrow" panose="020B0606020202030204" pitchFamily="34" charset="0"/>
                <a:cs typeface="Arial Narrow" panose="020B0606020202030204" pitchFamily="34" charset="0"/>
                <a:sym typeface="+mn-ea"/>
              </a:rPr>
              <a:t>MERCOSUR</a:t>
            </a:r>
            <a:r>
              <a:rPr lang="pt-PT" altLang="en-US" sz="1000">
                <a:ln>
                  <a:noFill/>
                </a:ln>
                <a:solidFill>
                  <a:srgbClr val="008CBA"/>
                </a:solidFill>
                <a:latin typeface="Arial Narrow" panose="020B0606020202030204" pitchFamily="34" charset="0"/>
                <a:cs typeface="Arial Narrow" panose="020B0606020202030204" pitchFamily="34" charset="0"/>
                <a:sym typeface="+mn-ea"/>
              </a:rPr>
              <a:t> - Le Marché Commun du Sud</a:t>
            </a:r>
          </a:p>
          <a:p>
            <a:pPr algn="l"/>
            <a:endParaRPr lang="pt-PT" altLang="en-US" sz="1000">
              <a:ln>
                <a:noFill/>
              </a:ln>
              <a:solidFill>
                <a:srgbClr val="008CBA"/>
              </a:solidFill>
              <a:latin typeface="Arial Narrow" panose="020B0606020202030204" pitchFamily="34" charset="0"/>
              <a:cs typeface="Arial Narrow" panose="020B0606020202030204" pitchFamily="34" charset="0"/>
              <a:sym typeface="+mn-ea"/>
            </a:endParaRPr>
          </a:p>
        </p:txBody>
      </p:sp>
      <p:sp>
        <p:nvSpPr>
          <p:cNvPr id="298" name="Caixa de Texto 297"/>
          <p:cNvSpPr txBox="1"/>
          <p:nvPr/>
        </p:nvSpPr>
        <p:spPr>
          <a:xfrm>
            <a:off x="1925320" y="53975"/>
            <a:ext cx="1757045" cy="386080"/>
          </a:xfrm>
          <a:prstGeom prst="rect">
            <a:avLst/>
          </a:prstGeom>
          <a:noFill/>
          <a:extLst>
            <a:ext uri="{909E8E84-426E-40DD-AFC4-6F175D3DCCD1}">
              <a14:hiddenFill xmlns:a14="http://schemas.microsoft.com/office/drawing/2010/mai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14:hiddenFill>
            </a:ext>
          </a:extLst>
        </p:spPr>
        <p:txBody>
          <a:bodyPr wrap="square" rtlCol="0">
            <a:spAutoFit/>
          </a:bodyPr>
          <a:lstStyle/>
          <a:p>
            <a:pPr>
              <a:lnSpc>
                <a:spcPct val="80000"/>
              </a:lnSpc>
              <a:spcBef>
                <a:spcPts val="0"/>
              </a:spcBef>
              <a:spcAft>
                <a:spcPts val="0"/>
              </a:spcAft>
            </a:pPr>
            <a:r>
              <a:rPr lang="pt-PT" altLang="en-US" sz="1200" i="1">
                <a:gradFill>
                  <a:gsLst>
                    <a:gs pos="0">
                      <a:srgbClr val="7B32B2"/>
                    </a:gs>
                    <a:gs pos="100000">
                      <a:srgbClr val="401A5D"/>
                    </a:gs>
                  </a:gsLst>
                  <a:lin scaled="0"/>
                </a:gradFill>
                <a:cs typeface="+mn-lt"/>
                <a:sym typeface="+mn-ea"/>
              </a:rPr>
              <a:t>26 Pays</a:t>
            </a:r>
            <a:endParaRPr lang="en-US" sz="1200" i="1">
              <a:gradFill>
                <a:gsLst>
                  <a:gs pos="0">
                    <a:srgbClr val="7B32B2"/>
                  </a:gs>
                  <a:gs pos="100000">
                    <a:srgbClr val="401A5D"/>
                  </a:gs>
                </a:gsLst>
                <a:lin scaled="0"/>
              </a:gradFill>
              <a:cs typeface="+mn-lt"/>
              <a:sym typeface="+mn-ea"/>
            </a:endParaRPr>
          </a:p>
          <a:p>
            <a:pPr>
              <a:lnSpc>
                <a:spcPct val="80000"/>
              </a:lnSpc>
              <a:spcBef>
                <a:spcPts val="0"/>
              </a:spcBef>
              <a:spcAft>
                <a:spcPts val="0"/>
              </a:spcAft>
            </a:pPr>
            <a:r>
              <a:rPr lang="pt-PT" altLang="en-US" sz="1200" i="1">
                <a:gradFill>
                  <a:gsLst>
                    <a:gs pos="0">
                      <a:srgbClr val="7B32B2"/>
                    </a:gs>
                    <a:gs pos="100000">
                      <a:srgbClr val="401A5D"/>
                    </a:gs>
                  </a:gsLst>
                  <a:lin scaled="0"/>
                </a:gradFill>
                <a:cs typeface="+mn-lt"/>
                <a:sym typeface="+mn-ea"/>
              </a:rPr>
              <a:t>554</a:t>
            </a:r>
            <a:r>
              <a:rPr lang="en-US" sz="1200" i="1">
                <a:gradFill>
                  <a:gsLst>
                    <a:gs pos="0">
                      <a:srgbClr val="7B32B2"/>
                    </a:gs>
                    <a:gs pos="100000">
                      <a:srgbClr val="401A5D"/>
                    </a:gs>
                  </a:gsLst>
                  <a:lin scaled="0"/>
                </a:gradFill>
                <a:cs typeface="+mn-lt"/>
                <a:sym typeface="+mn-ea"/>
              </a:rPr>
              <a:t>.</a:t>
            </a:r>
            <a:r>
              <a:rPr lang="pt-PT" altLang="en-US" sz="1200" i="1">
                <a:gradFill>
                  <a:gsLst>
                    <a:gs pos="0">
                      <a:srgbClr val="7B32B2"/>
                    </a:gs>
                    <a:gs pos="100000">
                      <a:srgbClr val="401A5D"/>
                    </a:gs>
                  </a:gsLst>
                  <a:lin scaled="0"/>
                </a:gradFill>
                <a:cs typeface="+mn-lt"/>
                <a:sym typeface="+mn-ea"/>
              </a:rPr>
              <a:t>714</a:t>
            </a:r>
            <a:r>
              <a:rPr lang="en-US" sz="1200" i="1">
                <a:gradFill>
                  <a:gsLst>
                    <a:gs pos="0">
                      <a:srgbClr val="7B32B2"/>
                    </a:gs>
                    <a:gs pos="100000">
                      <a:srgbClr val="401A5D"/>
                    </a:gs>
                  </a:gsLst>
                  <a:lin scaled="0"/>
                </a:gradFill>
                <a:cs typeface="+mn-lt"/>
                <a:sym typeface="+mn-ea"/>
              </a:rPr>
              <a:t>.</a:t>
            </a:r>
            <a:r>
              <a:rPr lang="pt-PT" altLang="en-US" sz="1200" i="1">
                <a:gradFill>
                  <a:gsLst>
                    <a:gs pos="0">
                      <a:srgbClr val="7B32B2"/>
                    </a:gs>
                    <a:gs pos="100000">
                      <a:srgbClr val="401A5D"/>
                    </a:gs>
                  </a:gsLst>
                  <a:lin scaled="0"/>
                </a:gradFill>
                <a:cs typeface="+mn-lt"/>
                <a:sym typeface="+mn-ea"/>
              </a:rPr>
              <a:t>746</a:t>
            </a:r>
            <a:r>
              <a:rPr lang="en-US" sz="1200" i="1">
                <a:gradFill>
                  <a:gsLst>
                    <a:gs pos="0">
                      <a:srgbClr val="7B32B2"/>
                    </a:gs>
                    <a:gs pos="100000">
                      <a:srgbClr val="401A5D"/>
                    </a:gs>
                  </a:gsLst>
                  <a:lin scaled="0"/>
                </a:gradFill>
                <a:cs typeface="+mn-lt"/>
                <a:sym typeface="+mn-ea"/>
              </a:rPr>
              <a:t> </a:t>
            </a:r>
            <a:r>
              <a:rPr lang="pt-PT" altLang="en-US" sz="1200" i="1">
                <a:gradFill>
                  <a:gsLst>
                    <a:gs pos="0">
                      <a:srgbClr val="7B32B2"/>
                    </a:gs>
                    <a:gs pos="100000">
                      <a:srgbClr val="401A5D"/>
                    </a:gs>
                  </a:gsLst>
                  <a:lin scaled="0"/>
                </a:gradFill>
                <a:cs typeface="+mn-lt"/>
                <a:sym typeface="+mn-ea"/>
              </a:rPr>
              <a:t>hab</a:t>
            </a:r>
          </a:p>
        </p:txBody>
      </p:sp>
      <p:cxnSp>
        <p:nvCxnSpPr>
          <p:cNvPr id="299" name="Conexão Reta 298"/>
          <p:cNvCxnSpPr/>
          <p:nvPr/>
        </p:nvCxnSpPr>
        <p:spPr>
          <a:xfrm rot="5400000">
            <a:off x="2493645" y="603250"/>
            <a:ext cx="266700" cy="0"/>
          </a:xfrm>
          <a:prstGeom prst="line">
            <a:avLst/>
          </a:prstGeom>
          <a:ln>
            <a:solidFill>
              <a:srgbClr val="3EA4BA"/>
            </a:solidFill>
            <a:headEnd type="triangle" w="med" len="med"/>
            <a:tailEnd type="none"/>
          </a:ln>
        </p:spPr>
        <p:style>
          <a:lnRef idx="1">
            <a:schemeClr val="accent3"/>
          </a:lnRef>
          <a:fillRef idx="0">
            <a:schemeClr val="accent3"/>
          </a:fillRef>
          <a:effectRef idx="0">
            <a:schemeClr val="accent3"/>
          </a:effectRef>
          <a:fontRef idx="minor">
            <a:schemeClr val="tx1"/>
          </a:fontRef>
        </p:style>
      </p:cxnSp>
      <p:cxnSp>
        <p:nvCxnSpPr>
          <p:cNvPr id="300" name="Conexão Reta 299"/>
          <p:cNvCxnSpPr/>
          <p:nvPr/>
        </p:nvCxnSpPr>
        <p:spPr>
          <a:xfrm rot="5400000">
            <a:off x="2614930" y="346710"/>
            <a:ext cx="2540" cy="217805"/>
          </a:xfrm>
          <a:prstGeom prst="line">
            <a:avLst/>
          </a:prstGeom>
          <a:ln>
            <a:solidFill>
              <a:srgbClr val="008CBA"/>
            </a:solidFill>
          </a:ln>
        </p:spPr>
        <p:style>
          <a:lnRef idx="1">
            <a:schemeClr val="accent3"/>
          </a:lnRef>
          <a:fillRef idx="0">
            <a:schemeClr val="accent3"/>
          </a:fillRef>
          <a:effectRef idx="0">
            <a:schemeClr val="accent3"/>
          </a:effectRef>
          <a:fontRef idx="minor">
            <a:schemeClr val="tx1"/>
          </a:fontRef>
        </p:style>
      </p:cxnSp>
      <p:cxnSp>
        <p:nvCxnSpPr>
          <p:cNvPr id="301" name="Conexão Reta 300"/>
          <p:cNvCxnSpPr/>
          <p:nvPr/>
        </p:nvCxnSpPr>
        <p:spPr>
          <a:xfrm flipV="1">
            <a:off x="2622550" y="534035"/>
            <a:ext cx="1037590" cy="205105"/>
          </a:xfrm>
          <a:prstGeom prst="line">
            <a:avLst/>
          </a:prstGeom>
          <a:ln>
            <a:solidFill>
              <a:srgbClr val="3EA4BA"/>
            </a:solidFill>
          </a:ln>
        </p:spPr>
        <p:style>
          <a:lnRef idx="1">
            <a:schemeClr val="accent3"/>
          </a:lnRef>
          <a:fillRef idx="0">
            <a:schemeClr val="accent3"/>
          </a:fillRef>
          <a:effectRef idx="0">
            <a:schemeClr val="accent3"/>
          </a:effectRef>
          <a:fontRef idx="minor">
            <a:schemeClr val="tx1"/>
          </a:fontRef>
        </p:style>
      </p:cxnSp>
      <p:sp>
        <p:nvSpPr>
          <p:cNvPr id="302" name="Fluxograma: Conexão 301"/>
          <p:cNvSpPr/>
          <p:nvPr/>
        </p:nvSpPr>
        <p:spPr>
          <a:xfrm>
            <a:off x="3549650" y="460375"/>
            <a:ext cx="132715" cy="144780"/>
          </a:xfrm>
          <a:prstGeom prst="flowChartConnector">
            <a:avLst/>
          </a:prstGeom>
          <a:solidFill>
            <a:srgbClr val="FF0000"/>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sp>
        <p:nvSpPr>
          <p:cNvPr id="303" name="Caixa de Texto 302"/>
          <p:cNvSpPr txBox="1"/>
          <p:nvPr/>
        </p:nvSpPr>
        <p:spPr>
          <a:xfrm>
            <a:off x="5605145" y="5236210"/>
            <a:ext cx="2519680" cy="645160"/>
          </a:xfrm>
          <a:prstGeom prst="rect">
            <a:avLst/>
          </a:prstGeom>
          <a:noFill/>
          <a:ln>
            <a:solidFill>
              <a:srgbClr val="00B4B2"/>
            </a:solidFill>
          </a:ln>
        </p:spPr>
        <p:txBody>
          <a:bodyPr wrap="square" rtlCol="0">
            <a:spAutoFit/>
          </a:bodyPr>
          <a:lstStyle/>
          <a:p>
            <a:pPr algn="just">
              <a:lnSpc>
                <a:spcPct val="75000"/>
              </a:lnSpc>
              <a:spcBef>
                <a:spcPts val="0"/>
              </a:spcBef>
              <a:spcAft>
                <a:spcPts val="0"/>
              </a:spcAft>
            </a:pPr>
            <a:r>
              <a:rPr lang="pt-PT" altLang="en-US" sz="1200">
                <a:solidFill>
                  <a:srgbClr val="008CBA"/>
                </a:solidFill>
              </a:rPr>
              <a:t>Par mer, air et le canal numérique le Cap-Vert relie vos affaires à 2,8 milliards de consommateurs sur 4 continents.</a:t>
            </a:r>
          </a:p>
        </p:txBody>
      </p:sp>
      <p:cxnSp>
        <p:nvCxnSpPr>
          <p:cNvPr id="304" name="Conexão Reta 303"/>
          <p:cNvCxnSpPr/>
          <p:nvPr/>
        </p:nvCxnSpPr>
        <p:spPr>
          <a:xfrm rot="5400000" flipH="1" flipV="1">
            <a:off x="4232275" y="5187950"/>
            <a:ext cx="266700" cy="0"/>
          </a:xfrm>
          <a:prstGeom prst="line">
            <a:avLst/>
          </a:prstGeom>
          <a:ln>
            <a:solidFill>
              <a:srgbClr val="3EA4BA"/>
            </a:solidFill>
            <a:headEnd type="triangle" w="med" len="med"/>
            <a:tailEnd type="none"/>
          </a:ln>
        </p:spPr>
        <p:style>
          <a:lnRef idx="1">
            <a:schemeClr val="accent3"/>
          </a:lnRef>
          <a:fillRef idx="0">
            <a:schemeClr val="accent3"/>
          </a:fillRef>
          <a:effectRef idx="0">
            <a:schemeClr val="accent3"/>
          </a:effectRef>
          <a:fontRef idx="minor">
            <a:schemeClr val="tx1"/>
          </a:fontRef>
        </p:style>
      </p:cxnSp>
      <p:cxnSp>
        <p:nvCxnSpPr>
          <p:cNvPr id="305" name="Conexão Reta 304"/>
          <p:cNvCxnSpPr/>
          <p:nvPr/>
        </p:nvCxnSpPr>
        <p:spPr>
          <a:xfrm rot="5400000">
            <a:off x="4361180" y="5203825"/>
            <a:ext cx="2540" cy="217805"/>
          </a:xfrm>
          <a:prstGeom prst="line">
            <a:avLst/>
          </a:prstGeom>
          <a:ln>
            <a:solidFill>
              <a:srgbClr val="008CBA"/>
            </a:solidFill>
          </a:ln>
        </p:spPr>
        <p:style>
          <a:lnRef idx="1">
            <a:schemeClr val="accent3"/>
          </a:lnRef>
          <a:fillRef idx="0">
            <a:schemeClr val="accent3"/>
          </a:fillRef>
          <a:effectRef idx="0">
            <a:schemeClr val="accent3"/>
          </a:effectRef>
          <a:fontRef idx="minor">
            <a:schemeClr val="tx1"/>
          </a:fontRef>
        </p:style>
      </p:cxnSp>
      <p:sp>
        <p:nvSpPr>
          <p:cNvPr id="306" name="Caixa de Texto 305"/>
          <p:cNvSpPr txBox="1"/>
          <p:nvPr/>
        </p:nvSpPr>
        <p:spPr>
          <a:xfrm>
            <a:off x="405130" y="4251325"/>
            <a:ext cx="1468755" cy="275590"/>
          </a:xfrm>
          <a:prstGeom prst="rect">
            <a:avLst/>
          </a:prstGeom>
          <a:noFill/>
        </p:spPr>
        <p:txBody>
          <a:bodyPr wrap="square" rtlCol="0">
            <a:spAutoFit/>
          </a:bodyPr>
          <a:lstStyle/>
          <a:p>
            <a:r>
              <a:rPr lang="pt-PT" altLang="en-US" sz="1200" i="1">
                <a:solidFill>
                  <a:srgbClr val="008CBA"/>
                </a:solidFill>
                <a:latin typeface="Arial Narrow" panose="020B0606020202030204" pitchFamily="34" charset="0"/>
                <a:cs typeface="Arial Narrow" panose="020B0606020202030204" pitchFamily="34" charset="0"/>
              </a:rPr>
              <a:t>Position sur le marché</a:t>
            </a:r>
          </a:p>
        </p:txBody>
      </p:sp>
      <p:cxnSp>
        <p:nvCxnSpPr>
          <p:cNvPr id="307" name="Conexão recta 42"/>
          <p:cNvCxnSpPr/>
          <p:nvPr/>
        </p:nvCxnSpPr>
        <p:spPr>
          <a:xfrm>
            <a:off x="6032500" y="6094095"/>
            <a:ext cx="1905" cy="67056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94" name="Caixa de Texto 393"/>
          <p:cNvSpPr txBox="1"/>
          <p:nvPr/>
        </p:nvSpPr>
        <p:spPr>
          <a:xfrm>
            <a:off x="1678940" y="1831340"/>
            <a:ext cx="2377440" cy="681355"/>
          </a:xfrm>
          <a:prstGeom prst="rect">
            <a:avLst/>
          </a:prstGeom>
          <a:noFill/>
        </p:spPr>
        <p:txBody>
          <a:bodyPr wrap="square" rtlCol="0">
            <a:spAutoFit/>
          </a:bodyPr>
          <a:lstStyle/>
          <a:p>
            <a:pPr>
              <a:lnSpc>
                <a:spcPct val="80000"/>
              </a:lnSpc>
              <a:spcBef>
                <a:spcPts val="0"/>
              </a:spcBef>
              <a:spcAft>
                <a:spcPts val="0"/>
              </a:spcAft>
            </a:pPr>
            <a:r>
              <a:rPr lang="pt-PT" altLang="en-US" sz="1200" i="1">
                <a:gradFill>
                  <a:gsLst>
                    <a:gs pos="0">
                      <a:srgbClr val="7B32B2"/>
                    </a:gs>
                    <a:gs pos="100000">
                      <a:srgbClr val="401A5D"/>
                    </a:gs>
                  </a:gsLst>
                  <a:lin scaled="0"/>
                </a:gradFill>
              </a:rPr>
              <a:t>6 Pays</a:t>
            </a:r>
          </a:p>
          <a:p>
            <a:pPr>
              <a:lnSpc>
                <a:spcPct val="80000"/>
              </a:lnSpc>
              <a:spcBef>
                <a:spcPts val="0"/>
              </a:spcBef>
              <a:spcAft>
                <a:spcPts val="0"/>
              </a:spcAft>
            </a:pPr>
            <a:r>
              <a:rPr lang="pt-PT" altLang="en-US" sz="1200" i="1">
                <a:gradFill>
                  <a:gsLst>
                    <a:gs pos="0">
                      <a:srgbClr val="7B32B2"/>
                    </a:gs>
                    <a:gs pos="100000">
                      <a:srgbClr val="401A5D"/>
                    </a:gs>
                  </a:gsLst>
                  <a:lin scaled="0"/>
                </a:gradFill>
              </a:rPr>
              <a:t>68.267.839 hab</a:t>
            </a:r>
          </a:p>
          <a:p>
            <a:pPr>
              <a:lnSpc>
                <a:spcPct val="80000"/>
              </a:lnSpc>
              <a:spcBef>
                <a:spcPts val="0"/>
              </a:spcBef>
              <a:spcAft>
                <a:spcPts val="0"/>
              </a:spcAft>
            </a:pPr>
            <a:r>
              <a:rPr lang="pt-PT" altLang="en-US" sz="1200" i="1">
                <a:gradFill>
                  <a:gsLst>
                    <a:gs pos="0">
                      <a:srgbClr val="7B32B2"/>
                    </a:gs>
                    <a:gs pos="100000">
                      <a:srgbClr val="401A5D"/>
                    </a:gs>
                  </a:gsLst>
                  <a:lin scaled="0"/>
                </a:gradFill>
                <a:sym typeface="+mn-ea"/>
              </a:rPr>
              <a:t>14.624.555 Utilis. de l'Internet</a:t>
            </a:r>
          </a:p>
          <a:p>
            <a:pPr>
              <a:lnSpc>
                <a:spcPct val="80000"/>
              </a:lnSpc>
              <a:spcBef>
                <a:spcPts val="0"/>
              </a:spcBef>
              <a:spcAft>
                <a:spcPts val="0"/>
              </a:spcAft>
            </a:pPr>
            <a:r>
              <a:rPr lang="pt-PT" altLang="en-US" sz="1200" i="1">
                <a:gradFill>
                  <a:gsLst>
                    <a:gs pos="0">
                      <a:srgbClr val="7B32B2"/>
                    </a:gs>
                    <a:gs pos="100000">
                      <a:srgbClr val="401A5D"/>
                    </a:gs>
                  </a:gsLst>
                  <a:lin scaled="0"/>
                </a:gradFill>
                <a:sym typeface="+mn-ea"/>
              </a:rPr>
              <a:t>21.0 % Penetration [ % Pop.]</a:t>
            </a:r>
          </a:p>
        </p:txBody>
      </p:sp>
      <p:sp>
        <p:nvSpPr>
          <p:cNvPr id="393" name="Caixa de Texto 392"/>
          <p:cNvSpPr txBox="1"/>
          <p:nvPr/>
        </p:nvSpPr>
        <p:spPr>
          <a:xfrm>
            <a:off x="9617075" y="1240790"/>
            <a:ext cx="1588770" cy="386080"/>
          </a:xfrm>
          <a:prstGeom prst="rect">
            <a:avLst/>
          </a:prstGeom>
          <a:noFill/>
        </p:spPr>
        <p:txBody>
          <a:bodyPr wrap="square" rtlCol="0">
            <a:spAutoFit/>
          </a:bodyPr>
          <a:lstStyle/>
          <a:p>
            <a:pPr>
              <a:lnSpc>
                <a:spcPct val="80000"/>
              </a:lnSpc>
              <a:spcBef>
                <a:spcPts val="0"/>
              </a:spcBef>
              <a:spcAft>
                <a:spcPts val="0"/>
              </a:spcAft>
            </a:pPr>
            <a:r>
              <a:rPr lang="pt-PT" altLang="en-US" sz="1200" i="1">
                <a:gradFill>
                  <a:gsLst>
                    <a:gs pos="0">
                      <a:srgbClr val="7B32B2"/>
                    </a:gs>
                    <a:gs pos="100000">
                      <a:srgbClr val="401A5D"/>
                    </a:gs>
                  </a:gsLst>
                  <a:lin scaled="0"/>
                </a:gradFill>
              </a:rPr>
              <a:t>15 Pays</a:t>
            </a:r>
          </a:p>
          <a:p>
            <a:pPr>
              <a:lnSpc>
                <a:spcPct val="80000"/>
              </a:lnSpc>
              <a:spcBef>
                <a:spcPts val="0"/>
              </a:spcBef>
              <a:spcAft>
                <a:spcPts val="0"/>
              </a:spcAft>
            </a:pPr>
            <a:r>
              <a:rPr lang="pt-PT" altLang="en-US" sz="1200" i="1">
                <a:gradFill>
                  <a:gsLst>
                    <a:gs pos="0">
                      <a:srgbClr val="7B32B2"/>
                    </a:gs>
                    <a:gs pos="100000">
                      <a:srgbClr val="401A5D"/>
                    </a:gs>
                  </a:gsLst>
                  <a:lin scaled="0"/>
                </a:gradFill>
              </a:rPr>
              <a:t>397.205.519 hab</a:t>
            </a:r>
          </a:p>
        </p:txBody>
      </p:sp>
      <p:sp>
        <p:nvSpPr>
          <p:cNvPr id="4" name="Caixa de Texto 3"/>
          <p:cNvSpPr txBox="1"/>
          <p:nvPr/>
        </p:nvSpPr>
        <p:spPr>
          <a:xfrm>
            <a:off x="9601835" y="1492885"/>
            <a:ext cx="2541905" cy="460375"/>
          </a:xfrm>
          <a:prstGeom prst="rect">
            <a:avLst/>
          </a:prstGeom>
          <a:noFill/>
        </p:spPr>
        <p:txBody>
          <a:bodyPr wrap="square" rtlCol="0">
            <a:spAutoFit/>
          </a:bodyPr>
          <a:lstStyle/>
          <a:p>
            <a:pPr algn="l"/>
            <a:r>
              <a:rPr lang="pt-PT" altLang="en-US" sz="1200" i="1">
                <a:gradFill>
                  <a:gsLst>
                    <a:gs pos="0">
                      <a:srgbClr val="7B32B2"/>
                    </a:gs>
                    <a:gs pos="100000">
                      <a:srgbClr val="401A5D"/>
                    </a:gs>
                  </a:gsLst>
                  <a:lin scaled="0"/>
                </a:gradFill>
              </a:rPr>
              <a:t>188.423.476 Utilis. de l'Internet</a:t>
            </a:r>
          </a:p>
          <a:p>
            <a:pPr algn="l"/>
            <a:r>
              <a:rPr lang="pt-PT" altLang="en-US" sz="1200" i="1">
                <a:gradFill>
                  <a:gsLst>
                    <a:gs pos="0">
                      <a:srgbClr val="7B32B2"/>
                    </a:gs>
                    <a:gs pos="100000">
                      <a:srgbClr val="401A5D"/>
                    </a:gs>
                  </a:gsLst>
                  <a:lin scaled="0"/>
                </a:gradFill>
              </a:rPr>
              <a:t>47</a:t>
            </a:r>
            <a:r>
              <a:rPr lang="pt-PT" altLang="en-US" sz="1200" i="1">
                <a:gradFill>
                  <a:gsLst>
                    <a:gs pos="0">
                      <a:srgbClr val="7B32B2"/>
                    </a:gs>
                    <a:gs pos="100000">
                      <a:srgbClr val="401A5D"/>
                    </a:gs>
                  </a:gsLst>
                  <a:lin scaled="0"/>
                </a:gradFill>
                <a:sym typeface="+mn-ea"/>
              </a:rPr>
              <a:t>.4 % Penetration [ % Pop.]</a:t>
            </a:r>
            <a:endParaRPr lang="pt-PT" altLang="en-US" sz="1200" i="1">
              <a:gradFill>
                <a:gsLst>
                  <a:gs pos="0">
                    <a:srgbClr val="7B32B2"/>
                  </a:gs>
                  <a:gs pos="100000">
                    <a:srgbClr val="401A5D"/>
                  </a:gs>
                </a:gsLst>
                <a:lin scaled="0"/>
              </a:gradFill>
            </a:endParaRPr>
          </a:p>
        </p:txBody>
      </p:sp>
      <p:sp>
        <p:nvSpPr>
          <p:cNvPr id="395" name="Caixa de Texto 394"/>
          <p:cNvSpPr txBox="1"/>
          <p:nvPr/>
        </p:nvSpPr>
        <p:spPr>
          <a:xfrm>
            <a:off x="10474960" y="4036695"/>
            <a:ext cx="1582420" cy="386080"/>
          </a:xfrm>
          <a:prstGeom prst="rect">
            <a:avLst/>
          </a:prstGeom>
          <a:noFill/>
        </p:spPr>
        <p:txBody>
          <a:bodyPr wrap="square" rtlCol="0">
            <a:spAutoFit/>
          </a:bodyPr>
          <a:lstStyle/>
          <a:p>
            <a:pPr>
              <a:lnSpc>
                <a:spcPct val="80000"/>
              </a:lnSpc>
              <a:spcBef>
                <a:spcPts val="0"/>
              </a:spcBef>
              <a:spcAft>
                <a:spcPts val="0"/>
              </a:spcAft>
            </a:pPr>
            <a:r>
              <a:rPr lang="pt-PT" altLang="en-US" sz="1200" i="1">
                <a:gradFill>
                  <a:gsLst>
                    <a:gs pos="0">
                      <a:srgbClr val="7B32B2"/>
                    </a:gs>
                    <a:gs pos="100000">
                      <a:srgbClr val="401A5D"/>
                    </a:gs>
                  </a:gsLst>
                  <a:lin scaled="0"/>
                </a:gradFill>
              </a:rPr>
              <a:t>27 Pays</a:t>
            </a:r>
          </a:p>
          <a:p>
            <a:pPr>
              <a:lnSpc>
                <a:spcPct val="80000"/>
              </a:lnSpc>
              <a:spcBef>
                <a:spcPts val="0"/>
              </a:spcBef>
              <a:spcAft>
                <a:spcPts val="0"/>
              </a:spcAft>
            </a:pPr>
            <a:r>
              <a:rPr lang="pt-PT" altLang="en-US" sz="1200" i="1">
                <a:gradFill>
                  <a:gsLst>
                    <a:gs pos="0">
                      <a:srgbClr val="7B32B2"/>
                    </a:gs>
                    <a:gs pos="100000">
                      <a:srgbClr val="401A5D"/>
                    </a:gs>
                  </a:gsLst>
                  <a:lin scaled="0"/>
                </a:gradFill>
              </a:rPr>
              <a:t>513.635.012 hab</a:t>
            </a:r>
          </a:p>
        </p:txBody>
      </p:sp>
      <p:sp>
        <p:nvSpPr>
          <p:cNvPr id="3" name="Caixa de Texto 2"/>
          <p:cNvSpPr txBox="1"/>
          <p:nvPr/>
        </p:nvSpPr>
        <p:spPr>
          <a:xfrm>
            <a:off x="9776460" y="4404995"/>
            <a:ext cx="2382520" cy="460375"/>
          </a:xfrm>
          <a:prstGeom prst="rect">
            <a:avLst/>
          </a:prstGeom>
          <a:noFill/>
        </p:spPr>
        <p:txBody>
          <a:bodyPr wrap="square" rtlCol="0">
            <a:spAutoFit/>
          </a:bodyPr>
          <a:lstStyle/>
          <a:p>
            <a:r>
              <a:rPr lang="pt-PT" altLang="en-US" sz="1200" i="1">
                <a:gradFill>
                  <a:gsLst>
                    <a:gs pos="0">
                      <a:srgbClr val="7B32B2"/>
                    </a:gs>
                    <a:gs pos="100000">
                      <a:srgbClr val="401A5D"/>
                    </a:gs>
                  </a:gsLst>
                  <a:lin scaled="0"/>
                </a:gradFill>
              </a:rPr>
              <a:t>461.255.831</a:t>
            </a:r>
            <a:r>
              <a:rPr lang="pt-PT" altLang="en-US" sz="1200" i="1">
                <a:gradFill>
                  <a:gsLst>
                    <a:gs pos="0">
                      <a:srgbClr val="7B32B2"/>
                    </a:gs>
                    <a:gs pos="100000">
                      <a:srgbClr val="401A5D"/>
                    </a:gs>
                  </a:gsLst>
                  <a:lin scaled="0"/>
                </a:gradFill>
                <a:sym typeface="+mn-ea"/>
              </a:rPr>
              <a:t>Utilis. de l'Internet</a:t>
            </a:r>
          </a:p>
          <a:p>
            <a:r>
              <a:rPr lang="pt-PT" altLang="en-US" sz="1200" i="1">
                <a:gradFill>
                  <a:gsLst>
                    <a:gs pos="0">
                      <a:srgbClr val="7B32B2"/>
                    </a:gs>
                    <a:gs pos="100000">
                      <a:srgbClr val="401A5D"/>
                    </a:gs>
                  </a:gsLst>
                  <a:lin scaled="0"/>
                </a:gradFill>
              </a:rPr>
              <a:t>90.4 % Penetration [ % Pop.]</a:t>
            </a:r>
          </a:p>
        </p:txBody>
      </p:sp>
      <p:sp>
        <p:nvSpPr>
          <p:cNvPr id="396" name="Caixa de Texto 395"/>
          <p:cNvSpPr txBox="1"/>
          <p:nvPr/>
        </p:nvSpPr>
        <p:spPr>
          <a:xfrm>
            <a:off x="9685655" y="6264275"/>
            <a:ext cx="1799590" cy="275590"/>
          </a:xfrm>
          <a:prstGeom prst="rect">
            <a:avLst/>
          </a:prstGeom>
          <a:noFill/>
        </p:spPr>
        <p:txBody>
          <a:bodyPr wrap="square" rtlCol="0">
            <a:spAutoFit/>
          </a:bodyPr>
          <a:lstStyle/>
          <a:p>
            <a:pPr algn="l"/>
            <a:r>
              <a:rPr lang="pt-PT" altLang="en-US" sz="1200" i="1">
                <a:gradFill>
                  <a:gsLst>
                    <a:gs pos="0">
                      <a:srgbClr val="7B32B2"/>
                    </a:gs>
                    <a:gs pos="100000">
                      <a:srgbClr val="401A5D"/>
                    </a:gs>
                  </a:gsLst>
                  <a:lin scaled="0"/>
                </a:gradFill>
              </a:rPr>
              <a:t>333 812 486 hab</a:t>
            </a:r>
          </a:p>
        </p:txBody>
      </p:sp>
      <p:sp>
        <p:nvSpPr>
          <p:cNvPr id="11" name="Caixa de Texto 10"/>
          <p:cNvSpPr txBox="1"/>
          <p:nvPr/>
        </p:nvSpPr>
        <p:spPr>
          <a:xfrm>
            <a:off x="9674860" y="6466840"/>
            <a:ext cx="2508885" cy="368300"/>
          </a:xfrm>
          <a:prstGeom prst="rect">
            <a:avLst/>
          </a:prstGeom>
          <a:noFill/>
        </p:spPr>
        <p:txBody>
          <a:bodyPr wrap="square" rtlCol="0">
            <a:spAutoFit/>
          </a:bodyPr>
          <a:lstStyle/>
          <a:p>
            <a:pPr algn="l">
              <a:lnSpc>
                <a:spcPct val="75000"/>
              </a:lnSpc>
              <a:spcBef>
                <a:spcPts val="0"/>
              </a:spcBef>
              <a:spcAft>
                <a:spcPts val="0"/>
              </a:spcAft>
            </a:pPr>
            <a:r>
              <a:rPr lang="pt-PT" altLang="en-US" sz="1200" i="1">
                <a:gradFill>
                  <a:gsLst>
                    <a:gs pos="0">
                      <a:srgbClr val="7B32B2"/>
                    </a:gs>
                    <a:gs pos="100000">
                      <a:srgbClr val="401A5D"/>
                    </a:gs>
                  </a:gsLst>
                  <a:lin scaled="0"/>
                </a:gradFill>
              </a:rPr>
              <a:t>292.892.868 </a:t>
            </a:r>
            <a:r>
              <a:rPr lang="pt-PT" altLang="en-US" sz="1200" i="1">
                <a:gradFill>
                  <a:gsLst>
                    <a:gs pos="0">
                      <a:srgbClr val="7B32B2"/>
                    </a:gs>
                    <a:gs pos="100000">
                      <a:srgbClr val="401A5D"/>
                    </a:gs>
                  </a:gsLst>
                  <a:lin scaled="0"/>
                </a:gradFill>
                <a:sym typeface="+mn-ea"/>
              </a:rPr>
              <a:t>Utilis. de l'Internet</a:t>
            </a:r>
            <a:endParaRPr lang="pt-PT" altLang="en-US" sz="1200" i="1">
              <a:gradFill>
                <a:gsLst>
                  <a:gs pos="0">
                    <a:srgbClr val="7B32B2"/>
                  </a:gs>
                  <a:gs pos="100000">
                    <a:srgbClr val="401A5D"/>
                  </a:gs>
                </a:gsLst>
                <a:lin scaled="0"/>
              </a:gradFill>
            </a:endParaRPr>
          </a:p>
          <a:p>
            <a:pPr algn="l">
              <a:lnSpc>
                <a:spcPct val="75000"/>
              </a:lnSpc>
              <a:spcBef>
                <a:spcPts val="0"/>
              </a:spcBef>
              <a:spcAft>
                <a:spcPts val="0"/>
              </a:spcAft>
            </a:pPr>
            <a:r>
              <a:rPr lang="pt-PT" altLang="en-US" sz="1200" i="1">
                <a:gradFill>
                  <a:gsLst>
                    <a:gs pos="0">
                      <a:srgbClr val="7B32B2"/>
                    </a:gs>
                    <a:gs pos="100000">
                      <a:srgbClr val="401A5D"/>
                    </a:gs>
                  </a:gsLst>
                  <a:lin scaled="0"/>
                </a:gradFill>
                <a:sym typeface="+mn-ea"/>
              </a:rPr>
              <a:t>89.0 % Penetration [ % Pop.]</a:t>
            </a:r>
            <a:endParaRPr lang="pt-PT" altLang="en-US" sz="1200" i="1">
              <a:gradFill>
                <a:gsLst>
                  <a:gs pos="0">
                    <a:srgbClr val="7B32B2"/>
                  </a:gs>
                  <a:gs pos="100000">
                    <a:srgbClr val="401A5D"/>
                  </a:gs>
                </a:gsLst>
                <a:lin scaled="0"/>
              </a:gradFill>
            </a:endParaRPr>
          </a:p>
        </p:txBody>
      </p:sp>
      <p:pic>
        <p:nvPicPr>
          <p:cNvPr id="417" name="Imagem 416" descr="cplp map"/>
          <p:cNvPicPr>
            <a:picLocks noChangeAspect="1"/>
          </p:cNvPicPr>
          <p:nvPr/>
        </p:nvPicPr>
        <p:blipFill>
          <a:blip r:embed="rId7"/>
          <a:stretch>
            <a:fillRect/>
          </a:stretch>
        </p:blipFill>
        <p:spPr>
          <a:xfrm>
            <a:off x="3293745" y="5046980"/>
            <a:ext cx="2357120" cy="1407795"/>
          </a:xfrm>
          <a:prstGeom prst="rect">
            <a:avLst/>
          </a:prstGeom>
        </p:spPr>
      </p:pic>
      <p:sp>
        <p:nvSpPr>
          <p:cNvPr id="418" name="Caixa de Texto 417"/>
          <p:cNvSpPr txBox="1"/>
          <p:nvPr/>
        </p:nvSpPr>
        <p:spPr>
          <a:xfrm>
            <a:off x="3889375" y="6207125"/>
            <a:ext cx="2528570" cy="606425"/>
          </a:xfrm>
          <a:prstGeom prst="rect">
            <a:avLst/>
          </a:prstGeom>
          <a:noFill/>
        </p:spPr>
        <p:txBody>
          <a:bodyPr wrap="square" rtlCol="0">
            <a:spAutoFit/>
          </a:bodyPr>
          <a:lstStyle/>
          <a:p>
            <a:pPr>
              <a:lnSpc>
                <a:spcPct val="70000"/>
              </a:lnSpc>
              <a:spcBef>
                <a:spcPts val="0"/>
              </a:spcBef>
              <a:spcAft>
                <a:spcPts val="0"/>
              </a:spcAft>
            </a:pPr>
            <a:r>
              <a:rPr lang="pt-PT" altLang="en-US" sz="1200" i="1">
                <a:gradFill>
                  <a:gsLst>
                    <a:gs pos="0">
                      <a:srgbClr val="7B32B2"/>
                    </a:gs>
                    <a:gs pos="100000">
                      <a:srgbClr val="401A5D"/>
                    </a:gs>
                  </a:gsLst>
                  <a:lin scaled="0"/>
                </a:gradFill>
              </a:rPr>
              <a:t>9 Pays</a:t>
            </a:r>
          </a:p>
          <a:p>
            <a:pPr>
              <a:lnSpc>
                <a:spcPct val="70000"/>
              </a:lnSpc>
              <a:spcBef>
                <a:spcPts val="0"/>
              </a:spcBef>
              <a:spcAft>
                <a:spcPts val="0"/>
              </a:spcAft>
            </a:pPr>
            <a:r>
              <a:rPr lang="pt-PT" altLang="en-US" sz="1200" i="1">
                <a:gradFill>
                  <a:gsLst>
                    <a:gs pos="0">
                      <a:srgbClr val="7B32B2"/>
                    </a:gs>
                    <a:gs pos="100000">
                      <a:srgbClr val="401A5D"/>
                    </a:gs>
                  </a:gsLst>
                  <a:lin scaled="0"/>
                </a:gradFill>
              </a:rPr>
              <a:t>292.111.889 hab</a:t>
            </a:r>
          </a:p>
          <a:p>
            <a:pPr>
              <a:lnSpc>
                <a:spcPct val="70000"/>
              </a:lnSpc>
              <a:spcBef>
                <a:spcPts val="0"/>
              </a:spcBef>
              <a:spcAft>
                <a:spcPts val="0"/>
              </a:spcAft>
            </a:pPr>
            <a:r>
              <a:rPr lang="pt-PT" altLang="en-US" sz="1200" i="1">
                <a:gradFill>
                  <a:gsLst>
                    <a:gs pos="0">
                      <a:srgbClr val="7B32B2"/>
                    </a:gs>
                    <a:gs pos="100000">
                      <a:srgbClr val="401A5D"/>
                    </a:gs>
                  </a:gsLst>
                  <a:lin scaled="0"/>
                </a:gradFill>
              </a:rPr>
              <a:t>172.107.709 </a:t>
            </a:r>
            <a:r>
              <a:rPr lang="pt-PT" altLang="en-US" sz="1200" i="1">
                <a:gradFill>
                  <a:gsLst>
                    <a:gs pos="0">
                      <a:srgbClr val="7B32B2"/>
                    </a:gs>
                    <a:gs pos="100000">
                      <a:srgbClr val="401A5D"/>
                    </a:gs>
                  </a:gsLst>
                  <a:lin scaled="0"/>
                </a:gradFill>
                <a:sym typeface="+mn-ea"/>
              </a:rPr>
              <a:t>Utilis. de l'Internet</a:t>
            </a:r>
            <a:endParaRPr lang="pt-PT" altLang="en-US" sz="1200" i="1">
              <a:gradFill>
                <a:gsLst>
                  <a:gs pos="0">
                    <a:srgbClr val="7B32B2"/>
                  </a:gs>
                  <a:gs pos="100000">
                    <a:srgbClr val="401A5D"/>
                  </a:gs>
                </a:gsLst>
                <a:lin scaled="0"/>
              </a:gradFill>
            </a:endParaRPr>
          </a:p>
          <a:p>
            <a:pPr>
              <a:lnSpc>
                <a:spcPct val="70000"/>
              </a:lnSpc>
              <a:spcBef>
                <a:spcPts val="0"/>
              </a:spcBef>
              <a:spcAft>
                <a:spcPts val="0"/>
              </a:spcAft>
            </a:pPr>
            <a:r>
              <a:rPr lang="pt-PT" altLang="en-US" sz="1200" i="1">
                <a:gradFill>
                  <a:gsLst>
                    <a:gs pos="0">
                      <a:srgbClr val="7B32B2"/>
                    </a:gs>
                    <a:gs pos="100000">
                      <a:srgbClr val="401A5D"/>
                    </a:gs>
                  </a:gsLst>
                  <a:lin scaled="0"/>
                </a:gradFill>
                <a:sym typeface="+mn-ea"/>
              </a:rPr>
              <a:t>61.4 % Penetração [ % Pop.]</a:t>
            </a:r>
            <a:endParaRPr lang="pt-PT" altLang="en-US" sz="1200" i="1">
              <a:gradFill>
                <a:gsLst>
                  <a:gs pos="0">
                    <a:srgbClr val="7B32B2"/>
                  </a:gs>
                  <a:gs pos="100000">
                    <a:srgbClr val="401A5D"/>
                  </a:gs>
                </a:gsLst>
                <a:lin scaled="0"/>
              </a:gradFill>
            </a:endParaRPr>
          </a:p>
        </p:txBody>
      </p:sp>
      <p:pic>
        <p:nvPicPr>
          <p:cNvPr id="390" name="Marcador de Posição da Imagem 389" descr="ECOWAS_members map"/>
          <p:cNvPicPr>
            <a:picLocks noGrp="1" noChangeAspect="1"/>
          </p:cNvPicPr>
          <p:nvPr>
            <p:ph type="pic" idx="15"/>
          </p:nvPr>
        </p:nvPicPr>
        <p:blipFill>
          <a:blip r:embed="rId8">
            <a:extLst>
              <a:ext uri="{96DAC541-7B7A-43D3-8B79-37D633B846F1}">
                <asvg:svgBlip xmlns:asvg="http://schemas.microsoft.com/office/drawing/2016/SVG/main" xmlns="" r:embed="rId9"/>
              </a:ext>
            </a:extLst>
          </a:blip>
          <a:stretch>
            <a:fillRect/>
          </a:stretch>
        </p:blipFill>
        <p:spPr>
          <a:xfrm>
            <a:off x="10100310" y="45085"/>
            <a:ext cx="1920240" cy="1593215"/>
          </a:xfrm>
          <a:prstGeom prst="rect">
            <a:avLst/>
          </a:prstGeom>
        </p:spPr>
      </p:pic>
      <p:pic>
        <p:nvPicPr>
          <p:cNvPr id="14" name="Marcador de Posição de Conteúdo 9" descr="map"/>
          <p:cNvPicPr>
            <a:picLocks noChangeAspect="1"/>
          </p:cNvPicPr>
          <p:nvPr/>
        </p:nvPicPr>
        <p:blipFill>
          <a:blip r:embed="rId10"/>
          <a:stretch>
            <a:fillRect/>
          </a:stretch>
        </p:blipFill>
        <p:spPr>
          <a:xfrm>
            <a:off x="9770110" y="4851400"/>
            <a:ext cx="2364105" cy="1524000"/>
          </a:xfrm>
          <a:prstGeom prst="rect">
            <a:avLst/>
          </a:prstGeom>
          <a:ln w="19050" cap="sq">
            <a:solidFill>
              <a:srgbClr val="000000">
                <a:alpha val="0"/>
              </a:srgbClr>
            </a:solidFill>
            <a:miter lim="800000"/>
            <a:headEnd/>
            <a:tailEnd/>
          </a:ln>
          <a:effectLst>
            <a:outerShdw blurRad="88900" dist="38100" dir="5400000" algn="t" rotWithShape="0">
              <a:prstClr val="black">
                <a:alpha val="40000"/>
              </a:prstClr>
            </a:outerShdw>
          </a:effectLst>
        </p:spPr>
      </p:pic>
      <p:pic>
        <p:nvPicPr>
          <p:cNvPr id="39" name="Marcador de Posição de Conteúdo 11" descr="map"/>
          <p:cNvPicPr>
            <a:picLocks noChangeAspect="1"/>
          </p:cNvPicPr>
          <p:nvPr/>
        </p:nvPicPr>
        <p:blipFill>
          <a:blip r:embed="rId11"/>
          <a:stretch>
            <a:fillRect/>
          </a:stretch>
        </p:blipFill>
        <p:spPr>
          <a:xfrm>
            <a:off x="9897745" y="1987550"/>
            <a:ext cx="2301875" cy="2170430"/>
          </a:xfrm>
          <a:prstGeom prst="rect">
            <a:avLst/>
          </a:prstGeom>
        </p:spPr>
      </p:pic>
      <p:cxnSp>
        <p:nvCxnSpPr>
          <p:cNvPr id="397" name="Conexão Reta 396"/>
          <p:cNvCxnSpPr>
            <a:stCxn id="399" idx="2"/>
          </p:cNvCxnSpPr>
          <p:nvPr/>
        </p:nvCxnSpPr>
        <p:spPr>
          <a:xfrm>
            <a:off x="9820275" y="260350"/>
            <a:ext cx="207010" cy="251460"/>
          </a:xfrm>
          <a:prstGeom prst="line">
            <a:avLst/>
          </a:prstGeom>
          <a:ln>
            <a:solidFill>
              <a:srgbClr val="3EA4BA"/>
            </a:solidFill>
            <a:headEnd type="none" w="med" len="med"/>
            <a:tailEnd type="triangle" w="med" len="med"/>
          </a:ln>
        </p:spPr>
        <p:style>
          <a:lnRef idx="1">
            <a:schemeClr val="accent3"/>
          </a:lnRef>
          <a:fillRef idx="0">
            <a:schemeClr val="accent3"/>
          </a:fillRef>
          <a:effectRef idx="0">
            <a:schemeClr val="accent3"/>
          </a:effectRef>
          <a:fontRef idx="minor">
            <a:schemeClr val="tx1"/>
          </a:fontRef>
        </p:style>
      </p:cxnSp>
      <p:cxnSp>
        <p:nvCxnSpPr>
          <p:cNvPr id="398" name="Conexão Reta 397"/>
          <p:cNvCxnSpPr/>
          <p:nvPr/>
        </p:nvCxnSpPr>
        <p:spPr>
          <a:xfrm>
            <a:off x="9703435" y="252095"/>
            <a:ext cx="412115" cy="2540"/>
          </a:xfrm>
          <a:prstGeom prst="line">
            <a:avLst/>
          </a:prstGeom>
        </p:spPr>
        <p:style>
          <a:lnRef idx="1">
            <a:schemeClr val="accent3"/>
          </a:lnRef>
          <a:fillRef idx="0">
            <a:schemeClr val="accent3"/>
          </a:fillRef>
          <a:effectRef idx="0">
            <a:schemeClr val="accent3"/>
          </a:effectRef>
          <a:fontRef idx="minor">
            <a:schemeClr val="tx1"/>
          </a:fontRef>
        </p:style>
      </p:cxnSp>
      <p:sp>
        <p:nvSpPr>
          <p:cNvPr id="399" name="Caixa de Texto 398"/>
          <p:cNvSpPr txBox="1"/>
          <p:nvPr/>
        </p:nvSpPr>
        <p:spPr>
          <a:xfrm>
            <a:off x="9276080" y="15240"/>
            <a:ext cx="1087755" cy="245110"/>
          </a:xfrm>
          <a:prstGeom prst="rect">
            <a:avLst/>
          </a:prstGeom>
          <a:noFill/>
        </p:spPr>
        <p:txBody>
          <a:bodyPr wrap="square" rtlCol="0">
            <a:spAutoFit/>
          </a:bodyPr>
          <a:lstStyle/>
          <a:p>
            <a:r>
              <a:rPr lang="pt-PT" altLang="en-US" sz="1000" b="1">
                <a:gradFill>
                  <a:gsLst>
                    <a:gs pos="0">
                      <a:srgbClr val="FE4444"/>
                    </a:gs>
                    <a:gs pos="100000">
                      <a:srgbClr val="832B2B"/>
                    </a:gs>
                  </a:gsLst>
                  <a:lin scaled="0"/>
                </a:gradFill>
              </a:rPr>
              <a:t>CABO VERDE</a:t>
            </a:r>
          </a:p>
        </p:txBody>
      </p:sp>
      <p:sp>
        <p:nvSpPr>
          <p:cNvPr id="400" name="Caixa de Texto 399"/>
          <p:cNvSpPr txBox="1"/>
          <p:nvPr/>
        </p:nvSpPr>
        <p:spPr>
          <a:xfrm>
            <a:off x="8920480" y="467995"/>
            <a:ext cx="1276350" cy="275590"/>
          </a:xfrm>
          <a:prstGeom prst="rect">
            <a:avLst/>
          </a:prstGeom>
          <a:noFill/>
        </p:spPr>
        <p:txBody>
          <a:bodyPr wrap="square" rtlCol="0">
            <a:spAutoFit/>
          </a:bodyPr>
          <a:lstStyle/>
          <a:p>
            <a:r>
              <a:rPr lang="pt-PT" altLang="en-US" sz="1200" b="1" i="1">
                <a:solidFill>
                  <a:srgbClr val="008CBA"/>
                </a:solidFill>
                <a:latin typeface="Arial Narrow" panose="020B0606020202030204" pitchFamily="34" charset="0"/>
                <a:cs typeface="Arial Narrow" panose="020B0606020202030204" pitchFamily="34" charset="0"/>
              </a:rPr>
              <a:t>ZEE</a:t>
            </a:r>
            <a:r>
              <a:rPr lang="pt-PT" altLang="en-US" sz="1200" i="1">
                <a:solidFill>
                  <a:srgbClr val="008CBA"/>
                </a:solidFill>
                <a:latin typeface="Arial Narrow" panose="020B0606020202030204" pitchFamily="34" charset="0"/>
                <a:cs typeface="Arial Narrow" panose="020B0606020202030204" pitchFamily="34" charset="0"/>
              </a:rPr>
              <a:t>:</a:t>
            </a:r>
            <a:r>
              <a:rPr lang="pt-PT" altLang="en-US" sz="1200" i="1">
                <a:latin typeface="Arial Narrow" panose="020B0606020202030204" pitchFamily="34" charset="0"/>
                <a:cs typeface="Arial Narrow" panose="020B0606020202030204" pitchFamily="34" charset="0"/>
              </a:rPr>
              <a:t> </a:t>
            </a:r>
            <a:r>
              <a:rPr lang="pt-PT" altLang="en-US" sz="1200" i="1">
                <a:gradFill>
                  <a:gsLst>
                    <a:gs pos="0">
                      <a:srgbClr val="7B32B2"/>
                    </a:gs>
                    <a:gs pos="100000">
                      <a:srgbClr val="401A5D"/>
                    </a:gs>
                  </a:gsLst>
                  <a:lin scaled="0"/>
                </a:gradFill>
                <a:latin typeface="Arial Narrow" panose="020B0606020202030204" pitchFamily="34" charset="0"/>
                <a:cs typeface="Arial Narrow" panose="020B0606020202030204" pitchFamily="34" charset="0"/>
              </a:rPr>
              <a:t>734.265 Km2</a:t>
            </a:r>
          </a:p>
        </p:txBody>
      </p:sp>
      <p:cxnSp>
        <p:nvCxnSpPr>
          <p:cNvPr id="40" name="Conexão Reta Unidirecional 39"/>
          <p:cNvCxnSpPr>
            <a:stCxn id="399" idx="2"/>
          </p:cNvCxnSpPr>
          <p:nvPr/>
        </p:nvCxnSpPr>
        <p:spPr>
          <a:xfrm flipH="1">
            <a:off x="9141460" y="260350"/>
            <a:ext cx="678815" cy="231775"/>
          </a:xfrm>
          <a:prstGeom prst="straightConnector1">
            <a:avLst/>
          </a:prstGeom>
          <a:ln>
            <a:solidFill>
              <a:srgbClr val="008CBA"/>
            </a:solidFill>
            <a:tailEnd type="arrow"/>
          </a:ln>
        </p:spPr>
        <p:style>
          <a:lnRef idx="1">
            <a:schemeClr val="accent1"/>
          </a:lnRef>
          <a:fillRef idx="0">
            <a:schemeClr val="accent1"/>
          </a:fillRef>
          <a:effectRef idx="0">
            <a:schemeClr val="accent1"/>
          </a:effectRef>
          <a:fontRef idx="minor">
            <a:schemeClr val="tx1"/>
          </a:fontRef>
        </p:style>
      </p:cxnSp>
      <p:sp>
        <p:nvSpPr>
          <p:cNvPr id="44" name="Caixa de Texto 43"/>
          <p:cNvSpPr txBox="1"/>
          <p:nvPr/>
        </p:nvSpPr>
        <p:spPr>
          <a:xfrm>
            <a:off x="-27940" y="6667500"/>
            <a:ext cx="2069465" cy="245110"/>
          </a:xfrm>
          <a:prstGeom prst="rect">
            <a:avLst/>
          </a:prstGeom>
          <a:noFill/>
        </p:spPr>
        <p:txBody>
          <a:bodyPr wrap="square" rtlCol="0">
            <a:spAutoFit/>
          </a:bodyPr>
          <a:lstStyle/>
          <a:p>
            <a:pPr>
              <a:lnSpc>
                <a:spcPct val="100000"/>
              </a:lnSpc>
              <a:spcBef>
                <a:spcPts val="0"/>
              </a:spcBef>
              <a:spcAft>
                <a:spcPts val="0"/>
              </a:spcAft>
            </a:pPr>
            <a:r>
              <a:rPr lang="pt-PT" altLang="en-US" sz="1000" i="1">
                <a:solidFill>
                  <a:srgbClr val="008CBA"/>
                </a:solidFill>
              </a:rPr>
              <a:t>www.atlanticbusinessforum.com</a:t>
            </a:r>
          </a:p>
        </p:txBody>
      </p:sp>
      <p:sp>
        <p:nvSpPr>
          <p:cNvPr id="2" name="Slide Number Placeholder 6"/>
          <p:cNvSpPr txBox="1"/>
          <p:nvPr/>
        </p:nvSpPr>
        <p:spPr bwMode="auto">
          <a:xfrm>
            <a:off x="6226206" y="6571929"/>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1200" dirty="0" smtClean="0">
                <a:solidFill>
                  <a:schemeClr val="tx1"/>
                </a:solidFill>
              </a:rPr>
              <a:t>Pag </a:t>
            </a:r>
            <a:fld id="{6C07E9C5-6E20-4A25-9F31-81ECFC5683B7}" type="slidenum">
              <a:rPr lang="fr-FR" altLang="pt-PT" sz="1200" b="1" i="1" u="sng" dirty="0" smtClean="0">
                <a:solidFill>
                  <a:schemeClr val="tx1"/>
                </a:solidFill>
              </a:rPr>
              <a:t>7</a:t>
            </a:fld>
            <a:endParaRPr lang="fr-FR" altLang="pt-PT" sz="1200" b="1" i="1" u="sng" dirty="0" smtClean="0">
              <a:solidFill>
                <a:schemeClr val="tx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riângulo Retângulo 42"/>
          <p:cNvSpPr/>
          <p:nvPr/>
        </p:nvSpPr>
        <p:spPr>
          <a:xfrm flipH="1">
            <a:off x="-9525" y="243840"/>
            <a:ext cx="12228830" cy="6618605"/>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solidFill>
                <a:schemeClr val="accent1"/>
              </a:solidFill>
            </a:endParaRPr>
          </a:p>
        </p:txBody>
      </p:sp>
      <p:pic>
        <p:nvPicPr>
          <p:cNvPr id="18" name="Imagem 17" descr="LOGO-Paises ecowas"/>
          <p:cNvPicPr>
            <a:picLocks noChangeAspect="1"/>
          </p:cNvPicPr>
          <p:nvPr/>
        </p:nvPicPr>
        <p:blipFill>
          <a:blip r:embed="rId2"/>
          <a:stretch>
            <a:fillRect/>
          </a:stretch>
        </p:blipFill>
        <p:spPr>
          <a:xfrm>
            <a:off x="10795" y="2979420"/>
            <a:ext cx="3897630" cy="3858260"/>
          </a:xfrm>
          <a:prstGeom prst="rect">
            <a:avLst/>
          </a:prstGeom>
        </p:spPr>
      </p:pic>
      <p:pic>
        <p:nvPicPr>
          <p:cNvPr id="15" name="Imagem9"/>
          <p:cNvPicPr>
            <a:picLocks noChangeAspect="1"/>
          </p:cNvPicPr>
          <p:nvPr/>
        </p:nvPicPr>
        <p:blipFill>
          <a:blip r:embed="rId3"/>
          <a:stretch>
            <a:fillRect/>
          </a:stretch>
        </p:blipFill>
        <p:spPr>
          <a:xfrm>
            <a:off x="11678285" y="6451600"/>
            <a:ext cx="502920" cy="389255"/>
          </a:xfrm>
          <a:prstGeom prst="rect">
            <a:avLst/>
          </a:prstGeom>
          <a:noFill/>
          <a:ln>
            <a:noFill/>
          </a:ln>
          <a:effectLst/>
        </p:spPr>
      </p:pic>
      <p:pic>
        <p:nvPicPr>
          <p:cNvPr id="12" name="Imagem 11"/>
          <p:cNvPicPr>
            <a:picLocks noChangeAspect="1"/>
          </p:cNvPicPr>
          <p:nvPr/>
        </p:nvPicPr>
        <p:blipFill>
          <a:blip r:embed="rId4"/>
          <a:stretch>
            <a:fillRect/>
          </a:stretch>
        </p:blipFill>
        <p:spPr>
          <a:xfrm>
            <a:off x="315595" y="1340485"/>
            <a:ext cx="2413000" cy="1356995"/>
          </a:xfrm>
          <a:prstGeom prst="rect">
            <a:avLst/>
          </a:prstGeom>
        </p:spPr>
      </p:pic>
      <p:sp>
        <p:nvSpPr>
          <p:cNvPr id="20" name="Slide Number Placeholder 6"/>
          <p:cNvSpPr txBox="1"/>
          <p:nvPr/>
        </p:nvSpPr>
        <p:spPr bwMode="auto">
          <a:xfrm>
            <a:off x="6226206" y="6571929"/>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1200" dirty="0" smtClean="0">
                <a:solidFill>
                  <a:schemeClr val="tx1"/>
                </a:solidFill>
              </a:rPr>
              <a:t>Pag </a:t>
            </a:r>
            <a:fld id="{6C07E9C5-6E20-4A25-9F31-81ECFC5683B7}" type="slidenum">
              <a:rPr lang="fr-FR" altLang="pt-PT" sz="1200" b="1" i="1" u="sng" dirty="0" smtClean="0">
                <a:solidFill>
                  <a:schemeClr val="tx1"/>
                </a:solidFill>
              </a:rPr>
              <a:t>8</a:t>
            </a:fld>
            <a:endParaRPr lang="fr-FR" altLang="pt-PT" sz="1200" b="1" i="1" u="sng" dirty="0" smtClean="0">
              <a:solidFill>
                <a:schemeClr val="tx1"/>
              </a:solidFill>
            </a:endParaRPr>
          </a:p>
        </p:txBody>
      </p:sp>
      <p:pic>
        <p:nvPicPr>
          <p:cNvPr id="89" name="Imagem 88" descr="logo"/>
          <p:cNvPicPr>
            <a:picLocks noChangeAspect="1"/>
          </p:cNvPicPr>
          <p:nvPr/>
        </p:nvPicPr>
        <p:blipFill>
          <a:blip r:embed="rId5"/>
          <a:stretch>
            <a:fillRect/>
          </a:stretch>
        </p:blipFill>
        <p:spPr>
          <a:xfrm>
            <a:off x="9074150" y="124460"/>
            <a:ext cx="3107055" cy="681990"/>
          </a:xfrm>
          <a:prstGeom prst="rect">
            <a:avLst/>
          </a:prstGeom>
        </p:spPr>
      </p:pic>
      <p:pic>
        <p:nvPicPr>
          <p:cNvPr id="90" name="Imagem 89" descr="logo"/>
          <p:cNvPicPr>
            <a:picLocks noChangeAspect="1"/>
          </p:cNvPicPr>
          <p:nvPr/>
        </p:nvPicPr>
        <p:blipFill>
          <a:blip r:embed="rId6"/>
          <a:stretch>
            <a:fillRect/>
          </a:stretch>
        </p:blipFill>
        <p:spPr>
          <a:xfrm>
            <a:off x="-10795" y="120650"/>
            <a:ext cx="4168140" cy="915035"/>
          </a:xfrm>
          <a:prstGeom prst="rect">
            <a:avLst/>
          </a:prstGeom>
        </p:spPr>
      </p:pic>
      <p:sp>
        <p:nvSpPr>
          <p:cNvPr id="68" name="CaixaDeTexto 67"/>
          <p:cNvSpPr txBox="1"/>
          <p:nvPr/>
        </p:nvSpPr>
        <p:spPr>
          <a:xfrm>
            <a:off x="3456940" y="1182370"/>
            <a:ext cx="8390255" cy="4799965"/>
          </a:xfrm>
          <a:prstGeom prst="rect">
            <a:avLst/>
          </a:prstGeom>
          <a:noFill/>
        </p:spPr>
        <p:txBody>
          <a:bodyPr wrap="square">
            <a:spAutoFit/>
          </a:bodyPr>
          <a:lstStyle/>
          <a:p>
            <a:pPr algn="just">
              <a:lnSpc>
                <a:spcPts val="1200"/>
              </a:lnSpc>
            </a:pPr>
            <a:r>
              <a:rPr lang="pt-PT" sz="1400" b="1" i="1" dirty="0">
                <a:solidFill>
                  <a:srgbClr val="008CBA"/>
                </a:solidFill>
                <a:latin typeface="Arial Narrow" panose="020B0606020202030204" pitchFamily="34" charset="0"/>
                <a:cs typeface="Times New Roman" panose="02020603050405020304" pitchFamily="18" charset="0"/>
              </a:rPr>
              <a:t>LES </a:t>
            </a:r>
            <a:r>
              <a:rPr lang="pt-PT" sz="1400" b="1" i="1" dirty="0">
                <a:solidFill>
                  <a:srgbClr val="008CBA"/>
                </a:solidFill>
                <a:latin typeface="Arial Narrow" panose="020B0606020202030204" pitchFamily="34" charset="0"/>
                <a:sym typeface="+mn-ea"/>
              </a:rPr>
              <a:t>ÉTAPS DU </a:t>
            </a:r>
            <a:r>
              <a:rPr lang="pt-PT" sz="1400" b="1" i="1" dirty="0">
                <a:solidFill>
                  <a:srgbClr val="008CBA"/>
                </a:solidFill>
                <a:latin typeface="Arial Narrow" panose="020B0606020202030204" pitchFamily="34" charset="0"/>
                <a:cs typeface="Times New Roman" panose="02020603050405020304" pitchFamily="18" charset="0"/>
              </a:rPr>
              <a:t>BUSINESS </a:t>
            </a:r>
            <a:r>
              <a:rPr lang="pt-PT" sz="1400" b="1" i="1" dirty="0" smtClean="0">
                <a:solidFill>
                  <a:srgbClr val="008CBA"/>
                </a:solidFill>
                <a:latin typeface="Arial Narrow" panose="020B0606020202030204" pitchFamily="34" charset="0"/>
                <a:cs typeface="Times New Roman" panose="02020603050405020304" pitchFamily="18" charset="0"/>
              </a:rPr>
              <a:t>ROUND</a:t>
            </a:r>
          </a:p>
          <a:p>
            <a:pPr algn="just">
              <a:lnSpc>
                <a:spcPts val="1200"/>
              </a:lnSpc>
            </a:pPr>
            <a:r>
              <a:rPr lang="fr-FR" sz="1200" dirty="0" smtClean="0">
                <a:latin typeface="Arial Narrow" panose="020B0606020202030204" pitchFamily="34" charset="0"/>
              </a:rPr>
              <a:t>Le</a:t>
            </a:r>
            <a:r>
              <a:rPr lang="fr-FR" sz="1200" dirty="0" smtClean="0">
                <a:solidFill>
                  <a:srgbClr val="FF0000"/>
                </a:solidFill>
                <a:latin typeface="Arial Narrow" panose="020B0606020202030204" pitchFamily="34" charset="0"/>
              </a:rPr>
              <a:t> </a:t>
            </a:r>
            <a:r>
              <a:rPr lang="fr-FR" sz="1200" i="1" dirty="0" smtClean="0">
                <a:latin typeface="Arial Narrow" panose="020B0606020202030204" pitchFamily="34" charset="0"/>
              </a:rPr>
              <a:t>BUSINESS ROUND</a:t>
            </a:r>
            <a:r>
              <a:rPr lang="fr-FR" sz="1200" dirty="0" smtClean="0">
                <a:latin typeface="Arial Narrow" panose="020B0606020202030204" pitchFamily="34" charset="0"/>
              </a:rPr>
              <a:t> </a:t>
            </a:r>
            <a:r>
              <a:rPr lang="fr-FR" sz="1200" dirty="0">
                <a:latin typeface="Arial Narrow" panose="020B0606020202030204" pitchFamily="34" charset="0"/>
              </a:rPr>
              <a:t>aura lieu le </a:t>
            </a:r>
            <a:r>
              <a:rPr lang="pt-PT" altLang="fr-FR" sz="1200" dirty="0">
                <a:latin typeface="Arial Narrow" panose="020B0606020202030204" pitchFamily="34" charset="0"/>
              </a:rPr>
              <a:t>09</a:t>
            </a:r>
            <a:r>
              <a:rPr lang="fr-FR" sz="1200" dirty="0">
                <a:latin typeface="Arial Narrow" panose="020B0606020202030204" pitchFamily="34" charset="0"/>
              </a:rPr>
              <a:t> </a:t>
            </a:r>
            <a:r>
              <a:rPr lang="pt-PT" altLang="fr-FR" sz="1200" dirty="0">
                <a:latin typeface="Arial Narrow" panose="020B0606020202030204" pitchFamily="34" charset="0"/>
              </a:rPr>
              <a:t>Juin</a:t>
            </a:r>
            <a:r>
              <a:rPr lang="fr-FR" sz="1200" dirty="0">
                <a:latin typeface="Arial Narrow" panose="020B0606020202030204" pitchFamily="34" charset="0"/>
              </a:rPr>
              <a:t> 202</a:t>
            </a:r>
            <a:r>
              <a:rPr lang="pt-PT" altLang="fr-FR" sz="1200" dirty="0">
                <a:latin typeface="Arial Narrow" panose="020B0606020202030204" pitchFamily="34" charset="0"/>
              </a:rPr>
              <a:t>1</a:t>
            </a:r>
            <a:r>
              <a:rPr lang="fr-FR" sz="1200" dirty="0">
                <a:latin typeface="Arial Narrow" panose="020B0606020202030204" pitchFamily="34" charset="0"/>
              </a:rPr>
              <a:t>, de </a:t>
            </a:r>
            <a:r>
              <a:rPr lang="pt-PT" altLang="fr-FR" sz="1200" dirty="0">
                <a:latin typeface="Arial Narrow" panose="020B0606020202030204" pitchFamily="34" charset="0"/>
              </a:rPr>
              <a:t>08</a:t>
            </a:r>
            <a:r>
              <a:rPr lang="fr-FR" sz="1200" dirty="0">
                <a:latin typeface="Arial Narrow" panose="020B0606020202030204" pitchFamily="34" charset="0"/>
              </a:rPr>
              <a:t>h</a:t>
            </a:r>
            <a:r>
              <a:rPr lang="pt-PT" altLang="fr-FR" sz="1200" dirty="0">
                <a:latin typeface="Arial Narrow" panose="020B0606020202030204" pitchFamily="34" charset="0"/>
              </a:rPr>
              <a:t>00</a:t>
            </a:r>
            <a:r>
              <a:rPr lang="fr-FR" sz="1200" dirty="0">
                <a:latin typeface="Arial Narrow" panose="020B0606020202030204" pitchFamily="34" charset="0"/>
              </a:rPr>
              <a:t> à 1</a:t>
            </a:r>
            <a:r>
              <a:rPr lang="pt-PT" altLang="fr-FR" sz="1200" dirty="0">
                <a:latin typeface="Arial Narrow" panose="020B0606020202030204" pitchFamily="34" charset="0"/>
              </a:rPr>
              <a:t>8</a:t>
            </a:r>
            <a:r>
              <a:rPr lang="fr-FR" sz="1200" dirty="0">
                <a:latin typeface="Arial Narrow" panose="020B0606020202030204" pitchFamily="34" charset="0"/>
              </a:rPr>
              <a:t>h</a:t>
            </a:r>
            <a:r>
              <a:rPr lang="pt-PT" altLang="fr-FR" sz="1200" dirty="0">
                <a:latin typeface="Arial Narrow" panose="020B0606020202030204" pitchFamily="34" charset="0"/>
              </a:rPr>
              <a:t>00</a:t>
            </a:r>
            <a:r>
              <a:rPr lang="fr-FR" sz="1200" dirty="0">
                <a:latin typeface="Arial Narrow" panose="020B0606020202030204" pitchFamily="34" charset="0"/>
              </a:rPr>
              <a:t>. Les participants doivent s'inscrire dans la catégorie Business </a:t>
            </a:r>
            <a:r>
              <a:rPr lang="fr-FR" sz="1200" dirty="0" err="1">
                <a:latin typeface="Arial Narrow" panose="020B0606020202030204" pitchFamily="34" charset="0"/>
              </a:rPr>
              <a:t>Executive</a:t>
            </a:r>
            <a:r>
              <a:rPr lang="fr-FR" sz="1200" dirty="0">
                <a:latin typeface="Arial Narrow" panose="020B0606020202030204" pitchFamily="34" charset="0"/>
              </a:rPr>
              <a:t>. Le Business Round se compose de trois étapes:</a:t>
            </a:r>
            <a:endParaRPr lang="pt-PT" sz="1200" dirty="0" smtClean="0">
              <a:latin typeface="Arial Narrow" panose="020B0606020202030204" pitchFamily="34" charset="0"/>
            </a:endParaRPr>
          </a:p>
          <a:p>
            <a:pPr algn="just"/>
            <a:endParaRPr lang="pt-PT" sz="1200" dirty="0">
              <a:latin typeface="Arial Narrow" panose="020B0606020202030204" pitchFamily="34" charset="0"/>
            </a:endParaRPr>
          </a:p>
          <a:p>
            <a:pPr algn="just"/>
            <a:r>
              <a:rPr lang="pt-PT" sz="1200" b="1" i="1" dirty="0">
                <a:solidFill>
                  <a:srgbClr val="008CBA"/>
                </a:solidFill>
                <a:latin typeface="Arial Narrow" panose="020B0606020202030204" pitchFamily="34" charset="0"/>
              </a:rPr>
              <a:t>ÉTAPE 1</a:t>
            </a:r>
            <a:r>
              <a:rPr lang="pt-PT" sz="1200" dirty="0">
                <a:latin typeface="Arial Narrow" panose="020B0606020202030204" pitchFamily="34" charset="0"/>
              </a:rPr>
              <a:t>: </a:t>
            </a:r>
            <a:r>
              <a:rPr lang="fr-FR" sz="1200" dirty="0">
                <a:latin typeface="Arial Narrow" panose="020B0606020202030204" pitchFamily="34" charset="0"/>
              </a:rPr>
              <a:t>Inscription des participants et soumission de leurs profils. Les participants, lors de leur inscription, doivent soumettre leur profil au Business Round </a:t>
            </a:r>
            <a:r>
              <a:rPr lang="fr-FR" sz="1200" dirty="0" smtClean="0">
                <a:latin typeface="Arial Narrow" panose="020B0606020202030204" pitchFamily="34" charset="0"/>
              </a:rPr>
              <a:t>à </a:t>
            </a:r>
            <a:r>
              <a:rPr lang="fr-FR" sz="1200" dirty="0">
                <a:latin typeface="Arial Narrow" panose="020B0606020202030204" pitchFamily="34" charset="0"/>
              </a:rPr>
              <a:t>partir d</a:t>
            </a:r>
            <a:r>
              <a:rPr lang="pt-PT" altLang="fr-FR" sz="1200" dirty="0">
                <a:latin typeface="Arial Narrow" panose="020B0606020202030204" pitchFamily="34" charset="0"/>
              </a:rPr>
              <a:t>e 01</a:t>
            </a:r>
            <a:r>
              <a:rPr lang="fr-FR" sz="1200" dirty="0">
                <a:latin typeface="Arial Narrow" panose="020B0606020202030204" pitchFamily="34" charset="0"/>
              </a:rPr>
              <a:t> </a:t>
            </a:r>
            <a:r>
              <a:rPr lang="pt-PT" sz="1200" dirty="0" smtClean="0">
                <a:latin typeface="Arial Narrow" panose="020B0606020202030204" pitchFamily="34" charset="0"/>
                <a:sym typeface="+mn-ea"/>
              </a:rPr>
              <a:t>Août</a:t>
            </a:r>
            <a:r>
              <a:rPr lang="fr-FR" sz="1200" dirty="0">
                <a:latin typeface="Arial Narrow" panose="020B0606020202030204" pitchFamily="34" charset="0"/>
              </a:rPr>
              <a:t> 20</a:t>
            </a:r>
            <a:r>
              <a:rPr lang="pt-PT" altLang="fr-FR" sz="1200" dirty="0">
                <a:latin typeface="Arial Narrow" panose="020B0606020202030204" pitchFamily="34" charset="0"/>
              </a:rPr>
              <a:t>20</a:t>
            </a:r>
            <a:r>
              <a:rPr lang="pt-PT" sz="1200" dirty="0" smtClean="0">
                <a:latin typeface="Arial Narrow" panose="020B0606020202030204" pitchFamily="34" charset="0"/>
              </a:rPr>
              <a:t>.</a:t>
            </a:r>
          </a:p>
          <a:p>
            <a:pPr algn="just"/>
            <a:endParaRPr lang="pt-PT" sz="1200" dirty="0">
              <a:latin typeface="Arial Narrow" panose="020B0606020202030204" pitchFamily="34" charset="0"/>
            </a:endParaRPr>
          </a:p>
          <a:p>
            <a:pPr algn="just"/>
            <a:r>
              <a:rPr lang="pt-PT" sz="1200" b="1" i="1" dirty="0">
                <a:solidFill>
                  <a:srgbClr val="008CBA"/>
                </a:solidFill>
                <a:latin typeface="Arial Narrow" panose="020B0606020202030204" pitchFamily="34" charset="0"/>
              </a:rPr>
              <a:t>ÉTAPE 2</a:t>
            </a:r>
            <a:r>
              <a:rPr lang="pt-PT" sz="1200" dirty="0">
                <a:latin typeface="Arial Narrow" panose="020B0606020202030204" pitchFamily="34" charset="0"/>
              </a:rPr>
              <a:t>:</a:t>
            </a:r>
            <a:r>
              <a:rPr lang="pt-PT" sz="1200" dirty="0">
                <a:solidFill>
                  <a:srgbClr val="008080"/>
                </a:solidFill>
                <a:latin typeface="Arial Narrow" panose="020B0606020202030204" pitchFamily="34" charset="0"/>
              </a:rPr>
              <a:t> </a:t>
            </a:r>
            <a:r>
              <a:rPr lang="fr-FR" sz="1200" dirty="0">
                <a:latin typeface="Arial Narrow" panose="020B0606020202030204" pitchFamily="34" charset="0"/>
              </a:rPr>
              <a:t>Gestion et coordination des rencontres entre les participants inscrits au système, depuis le début des inscriptions jusqu'au </a:t>
            </a:r>
            <a:r>
              <a:rPr lang="pt-PT" altLang="fr-FR" sz="1200" dirty="0">
                <a:latin typeface="Arial Narrow" panose="020B0606020202030204" pitchFamily="34" charset="0"/>
              </a:rPr>
              <a:t>30 </a:t>
            </a:r>
            <a:r>
              <a:rPr lang="pt-PT" sz="1200" dirty="0" smtClean="0">
                <a:latin typeface="Arial Narrow" panose="020B0606020202030204" pitchFamily="34" charset="0"/>
                <a:sym typeface="+mn-ea"/>
              </a:rPr>
              <a:t>Avril </a:t>
            </a:r>
            <a:r>
              <a:rPr lang="fr-FR" sz="1200" dirty="0">
                <a:latin typeface="Arial Narrow" panose="020B0606020202030204" pitchFamily="34" charset="0"/>
              </a:rPr>
              <a:t>202</a:t>
            </a:r>
            <a:r>
              <a:rPr lang="pt-PT" altLang="fr-FR" sz="1200" dirty="0">
                <a:latin typeface="Arial Narrow" panose="020B0606020202030204" pitchFamily="34" charset="0"/>
              </a:rPr>
              <a:t>1</a:t>
            </a:r>
            <a:r>
              <a:rPr lang="fr-FR" sz="1200" dirty="0">
                <a:latin typeface="Arial Narrow" panose="020B0606020202030204" pitchFamily="34" charset="0"/>
              </a:rPr>
              <a:t>.</a:t>
            </a:r>
            <a:endParaRPr lang="pt-PT" sz="1200" dirty="0" smtClean="0">
              <a:latin typeface="Arial Narrow" panose="020B0606020202030204" pitchFamily="34" charset="0"/>
            </a:endParaRPr>
          </a:p>
          <a:p>
            <a:pPr algn="just"/>
            <a:endParaRPr lang="pt-PT" sz="1200" dirty="0">
              <a:latin typeface="Arial Narrow" panose="020B0606020202030204" pitchFamily="34" charset="0"/>
            </a:endParaRPr>
          </a:p>
          <a:p>
            <a:pPr algn="just"/>
            <a:r>
              <a:rPr lang="pt-PT" sz="1200" b="1" i="1" dirty="0">
                <a:solidFill>
                  <a:srgbClr val="008CBA"/>
                </a:solidFill>
                <a:latin typeface="Arial Narrow" panose="020B0606020202030204" pitchFamily="34" charset="0"/>
              </a:rPr>
              <a:t>ÉTAPE 3</a:t>
            </a:r>
            <a:r>
              <a:rPr lang="pt-PT" sz="1200" dirty="0">
                <a:latin typeface="Arial Narrow" panose="020B0606020202030204" pitchFamily="34" charset="0"/>
              </a:rPr>
              <a:t>:</a:t>
            </a:r>
            <a:r>
              <a:rPr lang="pt-PT" sz="1200" dirty="0">
                <a:solidFill>
                  <a:srgbClr val="008080"/>
                </a:solidFill>
                <a:latin typeface="Arial Narrow" panose="020B0606020202030204" pitchFamily="34" charset="0"/>
              </a:rPr>
              <a:t> </a:t>
            </a:r>
            <a:r>
              <a:rPr lang="fr-FR" sz="1200" dirty="0">
                <a:latin typeface="Arial Narrow" panose="020B0606020202030204" pitchFamily="34" charset="0"/>
              </a:rPr>
              <a:t>Le </a:t>
            </a:r>
            <a:r>
              <a:rPr lang="pt-PT" sz="1200" dirty="0">
                <a:latin typeface="Arial Narrow" panose="020B0606020202030204" pitchFamily="34" charset="0"/>
              </a:rPr>
              <a:t>15 </a:t>
            </a:r>
            <a:r>
              <a:rPr lang="pt-PT" altLang="fr-FR" sz="1200" dirty="0">
                <a:latin typeface="Arial Narrow" panose="020B0606020202030204" pitchFamily="34" charset="0"/>
              </a:rPr>
              <a:t>Mai</a:t>
            </a:r>
            <a:r>
              <a:rPr lang="fr-FR" sz="1200" dirty="0">
                <a:latin typeface="Arial Narrow" panose="020B0606020202030204" pitchFamily="34" charset="0"/>
              </a:rPr>
              <a:t> 202</a:t>
            </a:r>
            <a:r>
              <a:rPr lang="pt-PT" altLang="fr-FR" sz="1200" dirty="0">
                <a:latin typeface="Arial Narrow" panose="020B0606020202030204" pitchFamily="34" charset="0"/>
              </a:rPr>
              <a:t>1</a:t>
            </a:r>
            <a:r>
              <a:rPr lang="fr-FR" sz="1200" dirty="0">
                <a:latin typeface="Arial Narrow" panose="020B0606020202030204" pitchFamily="34" charset="0"/>
              </a:rPr>
              <a:t>, l'ordre du jour de la réunion sera envoyé à tous les participants inscrits, en indiquant les profils des contreparties. Ceux-ci devraient également être enregistrés pour les réunions d'affaires prévues</a:t>
            </a:r>
            <a:r>
              <a:rPr lang="fr-FR" sz="1200" dirty="0" smtClean="0">
                <a:latin typeface="Arial Narrow" panose="020B0606020202030204" pitchFamily="34" charset="0"/>
              </a:rPr>
              <a:t>.</a:t>
            </a:r>
          </a:p>
          <a:p>
            <a:pPr algn="just"/>
            <a:endParaRPr lang="pt-PT" sz="1200" dirty="0">
              <a:latin typeface="Arial Narrow" panose="020B0606020202030204" pitchFamily="34" charset="0"/>
            </a:endParaRPr>
          </a:p>
          <a:p>
            <a:pPr algn="just"/>
            <a:r>
              <a:rPr lang="fr-FR" sz="1200" dirty="0">
                <a:latin typeface="Arial Narrow" panose="020B0606020202030204" pitchFamily="34" charset="0"/>
              </a:rPr>
              <a:t>À mesure que les inscriptions deviennent effectives, </a:t>
            </a:r>
            <a:r>
              <a:rPr lang="fr-FR" sz="1200" dirty="0" smtClean="0">
                <a:latin typeface="Arial Narrow" panose="020B0606020202030204" pitchFamily="34" charset="0"/>
              </a:rPr>
              <a:t>les candidats </a:t>
            </a:r>
            <a:r>
              <a:rPr lang="fr-FR" sz="1200" dirty="0">
                <a:latin typeface="Arial Narrow" panose="020B0606020202030204" pitchFamily="34" charset="0"/>
              </a:rPr>
              <a:t>recevront des mises à jour hebdomadaires sur les manifestations d'intérêt présentées pour les différents secteurs d'activité..</a:t>
            </a:r>
            <a:endParaRPr lang="pt-PT" sz="1200" dirty="0" smtClean="0">
              <a:latin typeface="Arial Narrow" panose="020B0606020202030204" pitchFamily="34" charset="0"/>
            </a:endParaRPr>
          </a:p>
          <a:p>
            <a:pPr algn="just"/>
            <a:endParaRPr lang="pt-PT" sz="1200" dirty="0">
              <a:latin typeface="Arial Narrow" panose="020B0606020202030204" pitchFamily="34" charset="0"/>
            </a:endParaRPr>
          </a:p>
          <a:p>
            <a:pPr algn="just"/>
            <a:r>
              <a:rPr lang="pt-PT" sz="1200" b="1" i="1" dirty="0">
                <a:solidFill>
                  <a:srgbClr val="008CBA"/>
                </a:solidFill>
              </a:rPr>
              <a:t>METHODOLOGIE </a:t>
            </a:r>
            <a:r>
              <a:rPr lang="pt-PT" sz="1200" b="1" i="1" dirty="0" smtClean="0">
                <a:solidFill>
                  <a:srgbClr val="008CBA"/>
                </a:solidFill>
              </a:rPr>
              <a:t>DE </a:t>
            </a:r>
            <a:r>
              <a:rPr lang="pt-PT" sz="1200" b="1" i="1" dirty="0">
                <a:solidFill>
                  <a:srgbClr val="008CBA"/>
                </a:solidFill>
              </a:rPr>
              <a:t>BUSINESS </a:t>
            </a:r>
            <a:r>
              <a:rPr lang="pt-PT" sz="1200" b="1" i="1" dirty="0" smtClean="0">
                <a:solidFill>
                  <a:srgbClr val="008CBA"/>
                </a:solidFill>
              </a:rPr>
              <a:t>ROUND</a:t>
            </a:r>
          </a:p>
          <a:p>
            <a:pPr algn="just"/>
            <a:r>
              <a:rPr lang="fr-FR" sz="1200" dirty="0">
                <a:latin typeface="Arial Narrow" panose="020B0606020202030204" pitchFamily="34" charset="0"/>
              </a:rPr>
              <a:t>Les réunions du Business Round seront coordonnées en fonction des profils et des objectifs de chaque dirigeant ou entrepreneur inscrit. La gestion sera assurée par une équipe qui utilisera à cet effet un logiciel spécialisé. Chaque participant peut générer directement un agenda spécifique en fonction de ses objectifs ou avec l'aide d'assistants. À cette fin, chaque dirigeant ou entrepreneur inscrit peut effectuer une analyse des entreprises et des entrepreneurs avec lesquels il souhaite rencontrer et demander une réunion via le système informatique. La réunion sera programmée si la contrepartie accepte la demande de réunion. Aucune réunion ne sera programmée sans que les objectifs spécifiques soient fixés à l'avance</a:t>
            </a:r>
            <a:r>
              <a:rPr lang="fr-FR" sz="1200" dirty="0" smtClean="0">
                <a:latin typeface="Arial Narrow" panose="020B0606020202030204" pitchFamily="34" charset="0"/>
              </a:rPr>
              <a:t>.</a:t>
            </a:r>
          </a:p>
          <a:p>
            <a:pPr algn="just"/>
            <a:endParaRPr lang="pt-PT" sz="1200" dirty="0">
              <a:latin typeface="Arial Narrow" panose="020B0606020202030204" pitchFamily="34" charset="0"/>
            </a:endParaRPr>
          </a:p>
          <a:p>
            <a:pPr algn="just"/>
            <a:r>
              <a:rPr lang="fr-FR" sz="1200" dirty="0">
                <a:latin typeface="Arial Narrow" panose="020B0606020202030204" pitchFamily="34" charset="0"/>
              </a:rPr>
              <a:t>Cependant, il est important de préciser que l'Organisation ne garantit pas que les participants auront les réunions prévues, car le but du </a:t>
            </a:r>
            <a:r>
              <a:rPr lang="fr-FR" sz="1200" i="1" dirty="0" smtClean="0">
                <a:latin typeface="Arial Narrow" panose="020B0606020202030204" pitchFamily="34" charset="0"/>
              </a:rPr>
              <a:t>BUSINESS ROUND</a:t>
            </a:r>
            <a:r>
              <a:rPr lang="fr-FR" sz="1200" dirty="0" smtClean="0">
                <a:latin typeface="Arial Narrow" panose="020B0606020202030204" pitchFamily="34" charset="0"/>
              </a:rPr>
              <a:t> est </a:t>
            </a:r>
            <a:r>
              <a:rPr lang="fr-FR" sz="1200" dirty="0">
                <a:latin typeface="Arial Narrow" panose="020B0606020202030204" pitchFamily="34" charset="0"/>
              </a:rPr>
              <a:t>de planifier et de coordonner des réunions importantes et de qualité avec des objectifs spécifiques et bien définis. La programmation et la coordination des réunions dépendent de l'existence d'une contrepartie disposée à rencontrer des représentants d'entreprises enregistrées ou d'entrepreneurs, avec des objectifs très clairs. Les participants doivent avoir des compétences en prise de décision.</a:t>
            </a:r>
            <a:endParaRPr lang="pt-PT" sz="1200" dirty="0">
              <a:latin typeface="Arial Narrow" panose="020B0606020202030204"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riângulo Retângulo 42"/>
          <p:cNvSpPr/>
          <p:nvPr/>
        </p:nvSpPr>
        <p:spPr>
          <a:xfrm flipH="1">
            <a:off x="-9525" y="243840"/>
            <a:ext cx="12228830" cy="6618605"/>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solidFill>
                <a:schemeClr val="accent1"/>
              </a:solidFill>
            </a:endParaRPr>
          </a:p>
        </p:txBody>
      </p:sp>
      <p:pic>
        <p:nvPicPr>
          <p:cNvPr id="18" name="Imagem 17" descr="LOGO-Paises ecowas"/>
          <p:cNvPicPr>
            <a:picLocks noChangeAspect="1"/>
          </p:cNvPicPr>
          <p:nvPr/>
        </p:nvPicPr>
        <p:blipFill>
          <a:blip r:embed="rId2"/>
          <a:stretch>
            <a:fillRect/>
          </a:stretch>
        </p:blipFill>
        <p:spPr>
          <a:xfrm>
            <a:off x="10795" y="2979420"/>
            <a:ext cx="3897630" cy="3858260"/>
          </a:xfrm>
          <a:prstGeom prst="rect">
            <a:avLst/>
          </a:prstGeom>
        </p:spPr>
      </p:pic>
      <p:pic>
        <p:nvPicPr>
          <p:cNvPr id="15" name="Imagem9"/>
          <p:cNvPicPr>
            <a:picLocks noChangeAspect="1"/>
          </p:cNvPicPr>
          <p:nvPr/>
        </p:nvPicPr>
        <p:blipFill>
          <a:blip r:embed="rId3"/>
          <a:stretch>
            <a:fillRect/>
          </a:stretch>
        </p:blipFill>
        <p:spPr>
          <a:xfrm>
            <a:off x="11678285" y="6451600"/>
            <a:ext cx="502920" cy="389255"/>
          </a:xfrm>
          <a:prstGeom prst="rect">
            <a:avLst/>
          </a:prstGeom>
          <a:noFill/>
          <a:ln>
            <a:noFill/>
          </a:ln>
          <a:effectLst/>
        </p:spPr>
      </p:pic>
      <p:pic>
        <p:nvPicPr>
          <p:cNvPr id="12" name="Imagem 11"/>
          <p:cNvPicPr>
            <a:picLocks noChangeAspect="1"/>
          </p:cNvPicPr>
          <p:nvPr/>
        </p:nvPicPr>
        <p:blipFill>
          <a:blip r:embed="rId4"/>
          <a:stretch>
            <a:fillRect/>
          </a:stretch>
        </p:blipFill>
        <p:spPr>
          <a:xfrm>
            <a:off x="315595" y="1340485"/>
            <a:ext cx="2413000" cy="1356995"/>
          </a:xfrm>
          <a:prstGeom prst="rect">
            <a:avLst/>
          </a:prstGeom>
        </p:spPr>
      </p:pic>
      <p:sp>
        <p:nvSpPr>
          <p:cNvPr id="20" name="Slide Number Placeholder 6"/>
          <p:cNvSpPr txBox="1"/>
          <p:nvPr/>
        </p:nvSpPr>
        <p:spPr bwMode="auto">
          <a:xfrm>
            <a:off x="6226206" y="6571929"/>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1200" dirty="0" smtClean="0">
                <a:solidFill>
                  <a:schemeClr val="tx1"/>
                </a:solidFill>
              </a:rPr>
              <a:t>Pag </a:t>
            </a:r>
            <a:fld id="{6C07E9C5-6E20-4A25-9F31-81ECFC5683B7}" type="slidenum">
              <a:rPr lang="fr-FR" altLang="pt-PT" sz="1200" b="1" i="1" u="sng" dirty="0" smtClean="0">
                <a:solidFill>
                  <a:schemeClr val="tx1"/>
                </a:solidFill>
              </a:rPr>
              <a:t>9</a:t>
            </a:fld>
            <a:endParaRPr lang="fr-FR" altLang="pt-PT" sz="1200" b="1" i="1" u="sng" dirty="0" smtClean="0">
              <a:solidFill>
                <a:schemeClr val="tx1"/>
              </a:solidFill>
            </a:endParaRPr>
          </a:p>
        </p:txBody>
      </p:sp>
      <p:pic>
        <p:nvPicPr>
          <p:cNvPr id="89" name="Imagem 88" descr="logo"/>
          <p:cNvPicPr>
            <a:picLocks noChangeAspect="1"/>
          </p:cNvPicPr>
          <p:nvPr/>
        </p:nvPicPr>
        <p:blipFill>
          <a:blip r:embed="rId5"/>
          <a:stretch>
            <a:fillRect/>
          </a:stretch>
        </p:blipFill>
        <p:spPr>
          <a:xfrm>
            <a:off x="9074150" y="124460"/>
            <a:ext cx="3107055" cy="681990"/>
          </a:xfrm>
          <a:prstGeom prst="rect">
            <a:avLst/>
          </a:prstGeom>
        </p:spPr>
      </p:pic>
      <p:pic>
        <p:nvPicPr>
          <p:cNvPr id="90" name="Imagem 89" descr="logo"/>
          <p:cNvPicPr>
            <a:picLocks noChangeAspect="1"/>
          </p:cNvPicPr>
          <p:nvPr/>
        </p:nvPicPr>
        <p:blipFill>
          <a:blip r:embed="rId6"/>
          <a:stretch>
            <a:fillRect/>
          </a:stretch>
        </p:blipFill>
        <p:spPr>
          <a:xfrm>
            <a:off x="-10795" y="120650"/>
            <a:ext cx="4168140" cy="915035"/>
          </a:xfrm>
          <a:prstGeom prst="rect">
            <a:avLst/>
          </a:prstGeom>
        </p:spPr>
      </p:pic>
      <p:sp>
        <p:nvSpPr>
          <p:cNvPr id="5" name="CaixaDeTexto 4"/>
          <p:cNvSpPr txBox="1"/>
          <p:nvPr/>
        </p:nvSpPr>
        <p:spPr>
          <a:xfrm>
            <a:off x="3395345" y="953135"/>
            <a:ext cx="8655685" cy="5734050"/>
          </a:xfrm>
          <a:prstGeom prst="rect">
            <a:avLst/>
          </a:prstGeom>
          <a:noFill/>
        </p:spPr>
        <p:txBody>
          <a:bodyPr wrap="square">
            <a:spAutoFit/>
          </a:bodyPr>
          <a:lstStyle/>
          <a:p>
            <a:pPr algn="just">
              <a:lnSpc>
                <a:spcPts val="1200"/>
              </a:lnSpc>
              <a:spcBef>
                <a:spcPts val="0"/>
              </a:spcBef>
              <a:spcAft>
                <a:spcPts val="0"/>
              </a:spcAft>
            </a:pPr>
            <a:r>
              <a:rPr lang="pt-PT" sz="1200" b="1" i="1" dirty="0">
                <a:solidFill>
                  <a:srgbClr val="008CBA"/>
                </a:solidFill>
                <a:latin typeface="Arial Narrow" panose="020B0606020202030204" pitchFamily="34" charset="0"/>
              </a:rPr>
              <a:t>AVANTAGES </a:t>
            </a:r>
            <a:r>
              <a:rPr lang="pt-PT" sz="1200" b="1" i="1" dirty="0" smtClean="0">
                <a:solidFill>
                  <a:srgbClr val="008CBA"/>
                </a:solidFill>
                <a:latin typeface="Arial Narrow" panose="020B0606020202030204" pitchFamily="34" charset="0"/>
              </a:rPr>
              <a:t>DU BUSINESS ROUND </a:t>
            </a:r>
          </a:p>
          <a:p>
            <a:pPr algn="just">
              <a:lnSpc>
                <a:spcPts val="1200"/>
              </a:lnSpc>
              <a:spcBef>
                <a:spcPts val="0"/>
              </a:spcBef>
              <a:spcAft>
                <a:spcPts val="0"/>
              </a:spcAft>
            </a:pPr>
            <a:r>
              <a:rPr lang="fr-FR" sz="1200" dirty="0">
                <a:latin typeface="Arial Narrow" panose="020B0606020202030204" pitchFamily="34" charset="0"/>
              </a:rPr>
              <a:t>Si votre entreprise ou activité est liée au commerce, à l'importation et à l'exportation, à la logistique, à l'investissement et à la participation des entreprises, exerce les fonctions de responsable de l'innovation, des technologies de l'information, du marketing, du commerce électronique, de l'agriculture, de l'élevage, du tourisme, de l'hôtellerie, de la formation ou du conseil, une table ronde d'affaires peut vous offrir d'importantes opportunités commerciales ainsi que vous aider à trouver des solutions pour développer votre marché en vous mettant en relation avec des partenaires stratégiques potentiels ou des partenaires dans un marché à fort potentiel et riche en </a:t>
            </a:r>
            <a:r>
              <a:rPr lang="fr-FR" sz="1200" dirty="0" smtClean="0">
                <a:latin typeface="Arial Narrow" panose="020B0606020202030204" pitchFamily="34" charset="0"/>
              </a:rPr>
              <a:t>opportunités d’affaire.</a:t>
            </a:r>
            <a:endParaRPr lang="pt-PT" sz="1200" dirty="0" smtClean="0">
              <a:latin typeface="Arial Narrow" panose="020B0606020202030204" pitchFamily="34" charset="0"/>
            </a:endParaRPr>
          </a:p>
          <a:p>
            <a:pPr algn="just">
              <a:lnSpc>
                <a:spcPts val="500"/>
              </a:lnSpc>
              <a:spcBef>
                <a:spcPts val="0"/>
              </a:spcBef>
              <a:spcAft>
                <a:spcPts val="0"/>
              </a:spcAft>
            </a:pPr>
            <a:endParaRPr lang="pt-PT" sz="1200" dirty="0">
              <a:latin typeface="Arial Narrow" panose="020B0606020202030204" pitchFamily="34" charset="0"/>
            </a:endParaRPr>
          </a:p>
          <a:p>
            <a:pPr algn="just">
              <a:lnSpc>
                <a:spcPts val="1200"/>
              </a:lnSpc>
              <a:spcBef>
                <a:spcPts val="0"/>
              </a:spcBef>
              <a:spcAft>
                <a:spcPts val="0"/>
              </a:spcAft>
            </a:pPr>
            <a:r>
              <a:rPr lang="fr-FR" sz="1200" b="1" i="1" dirty="0" smtClean="0">
                <a:solidFill>
                  <a:srgbClr val="008CBA"/>
                </a:solidFill>
                <a:latin typeface="Arial Narrow" panose="020B0606020202030204" pitchFamily="34" charset="0"/>
              </a:rPr>
              <a:t>LES PRINCIPAUX AVANTAGES DE PARTICIPER AU BUSINESS ROUND SONT: </a:t>
            </a:r>
            <a:endParaRPr lang="pt-PT" sz="1200" b="1" i="1" dirty="0">
              <a:solidFill>
                <a:srgbClr val="008CBA"/>
              </a:solidFill>
              <a:latin typeface="Arial Narrow" panose="020B0606020202030204" pitchFamily="34" charset="0"/>
            </a:endParaRPr>
          </a:p>
          <a:p>
            <a:pPr lvl="0" algn="just">
              <a:lnSpc>
                <a:spcPts val="1200"/>
              </a:lnSpc>
              <a:spcBef>
                <a:spcPts val="0"/>
              </a:spcBef>
              <a:spcAft>
                <a:spcPts val="0"/>
              </a:spcAft>
            </a:pPr>
            <a:r>
              <a:rPr lang="pt-PT" sz="1200" dirty="0" smtClean="0">
                <a:solidFill>
                  <a:srgbClr val="008CBA"/>
                </a:solidFill>
                <a:latin typeface="Arial Narrow" panose="020B0606020202030204" pitchFamily="34" charset="0"/>
                <a:sym typeface="+mn-ea"/>
              </a:rPr>
              <a:t>■ </a:t>
            </a:r>
            <a:r>
              <a:rPr lang="fr-FR" sz="1200" dirty="0" smtClean="0">
                <a:latin typeface="Arial Narrow" panose="020B0606020202030204" pitchFamily="34" charset="0"/>
                <a:sym typeface="+mn-ea"/>
              </a:rPr>
              <a:t>Ga</a:t>
            </a:r>
            <a:r>
              <a:rPr lang="fr-FR" sz="1200" dirty="0" smtClean="0">
                <a:solidFill>
                  <a:schemeClr val="tx1"/>
                </a:solidFill>
                <a:latin typeface="Arial Narrow" panose="020B0606020202030204" pitchFamily="34" charset="0"/>
                <a:sym typeface="+mn-ea"/>
              </a:rPr>
              <a:t>gner </a:t>
            </a:r>
            <a:r>
              <a:rPr lang="fr-FR" sz="1200" dirty="0">
                <a:solidFill>
                  <a:schemeClr val="tx1"/>
                </a:solidFill>
                <a:latin typeface="Arial Narrow" panose="020B0606020202030204" pitchFamily="34" charset="0"/>
                <a:sym typeface="+mn-ea"/>
              </a:rPr>
              <a:t>du temps et de la logistique: chaque dirigeant ou chef d'entreprise, par le biais du Business Round, </a:t>
            </a:r>
            <a:r>
              <a:rPr lang="fr-FR" sz="1200" dirty="0" smtClean="0">
                <a:solidFill>
                  <a:schemeClr val="tx1"/>
                </a:solidFill>
                <a:latin typeface="Arial Narrow" panose="020B0606020202030204" pitchFamily="34" charset="0"/>
                <a:sym typeface="+mn-ea"/>
              </a:rPr>
              <a:t>peut </a:t>
            </a:r>
            <a:r>
              <a:rPr lang="fr-FR" sz="1200" dirty="0">
                <a:solidFill>
                  <a:schemeClr val="tx1"/>
                </a:solidFill>
                <a:latin typeface="Arial Narrow" panose="020B0606020202030204" pitchFamily="34" charset="0"/>
                <a:sym typeface="+mn-ea"/>
              </a:rPr>
              <a:t>effectuer jusqu'à 16 réunions de 30 minutes au cours </a:t>
            </a:r>
            <a:r>
              <a:rPr lang="fr-FR" sz="1200" dirty="0" smtClean="0">
                <a:solidFill>
                  <a:schemeClr val="tx1"/>
                </a:solidFill>
                <a:latin typeface="Arial Narrow" panose="020B0606020202030204" pitchFamily="34" charset="0"/>
                <a:sym typeface="+mn-ea"/>
              </a:rPr>
              <a:t>d</a:t>
            </a:r>
            <a:r>
              <a:rPr lang="pt-PT" sz="1200" dirty="0" smtClean="0">
                <a:solidFill>
                  <a:schemeClr val="tx1"/>
                </a:solidFill>
                <a:latin typeface="Arial Narrow" panose="020B0606020202030204" pitchFamily="34" charset="0"/>
                <a:sym typeface="+mn-ea"/>
              </a:rPr>
              <a:t>e la journée du</a:t>
            </a:r>
            <a:r>
              <a:rPr lang="fr-FR" sz="1200" dirty="0" smtClean="0">
                <a:solidFill>
                  <a:schemeClr val="tx1"/>
                </a:solidFill>
                <a:latin typeface="Arial Narrow" panose="020B0606020202030204" pitchFamily="34" charset="0"/>
                <a:sym typeface="+mn-ea"/>
              </a:rPr>
              <a:t> </a:t>
            </a:r>
            <a:r>
              <a:rPr lang="pt-PT" altLang="fr-FR" sz="1200" dirty="0">
                <a:solidFill>
                  <a:schemeClr val="tx1"/>
                </a:solidFill>
                <a:latin typeface="Arial Narrow" panose="020B0606020202030204" pitchFamily="34" charset="0"/>
                <a:sym typeface="+mn-ea"/>
              </a:rPr>
              <a:t>09</a:t>
            </a:r>
            <a:r>
              <a:rPr lang="pt-PT" altLang="fr-FR" sz="1200" dirty="0">
                <a:latin typeface="Arial Narrow" panose="020B0606020202030204" pitchFamily="34" charset="0"/>
                <a:sym typeface="+mn-ea"/>
              </a:rPr>
              <a:t> Juin</a:t>
            </a:r>
            <a:r>
              <a:rPr lang="fr-FR" sz="1200" dirty="0">
                <a:latin typeface="Arial Narrow" panose="020B0606020202030204" pitchFamily="34" charset="0"/>
                <a:sym typeface="+mn-ea"/>
              </a:rPr>
              <a:t> 202</a:t>
            </a:r>
            <a:r>
              <a:rPr lang="pt-PT" altLang="fr-FR" sz="1200" dirty="0">
                <a:latin typeface="Arial Narrow" panose="020B0606020202030204" pitchFamily="34" charset="0"/>
                <a:sym typeface="+mn-ea"/>
              </a:rPr>
              <a:t>1</a:t>
            </a:r>
            <a:r>
              <a:rPr lang="fr-FR" sz="1200" dirty="0">
                <a:latin typeface="Arial Narrow" panose="020B0606020202030204" pitchFamily="34" charset="0"/>
                <a:sym typeface="+mn-ea"/>
              </a:rPr>
              <a:t>, chacune des réunions est </a:t>
            </a:r>
            <a:r>
              <a:rPr lang="fr-FR" sz="1200" dirty="0" smtClean="0">
                <a:latin typeface="Arial Narrow" panose="020B0606020202030204" pitchFamily="34" charset="0"/>
                <a:sym typeface="+mn-ea"/>
              </a:rPr>
              <a:t>préparée </a:t>
            </a:r>
            <a:r>
              <a:rPr lang="fr-FR" sz="1200" dirty="0">
                <a:latin typeface="Arial Narrow" panose="020B0606020202030204" pitchFamily="34" charset="0"/>
                <a:sym typeface="+mn-ea"/>
              </a:rPr>
              <a:t>à l'avance, ce qui permettr</a:t>
            </a:r>
            <a:r>
              <a:rPr lang="fr-FR" sz="1200" dirty="0">
                <a:solidFill>
                  <a:schemeClr val="tx1"/>
                </a:solidFill>
                <a:latin typeface="Arial Narrow" panose="020B0606020202030204" pitchFamily="34" charset="0"/>
                <a:sym typeface="+mn-ea"/>
              </a:rPr>
              <a:t>a </a:t>
            </a:r>
            <a:r>
              <a:rPr lang="fr-FR" sz="1200" dirty="0" smtClean="0">
                <a:solidFill>
                  <a:schemeClr val="tx1"/>
                </a:solidFill>
                <a:latin typeface="Arial Narrow" panose="020B0606020202030204" pitchFamily="34" charset="0"/>
                <a:sym typeface="+mn-ea"/>
              </a:rPr>
              <a:t>d’atteindre de</a:t>
            </a:r>
            <a:r>
              <a:rPr lang="fr-FR" sz="1200" dirty="0" smtClean="0">
                <a:latin typeface="Arial Narrow" panose="020B0606020202030204" pitchFamily="34" charset="0"/>
                <a:sym typeface="+mn-ea"/>
              </a:rPr>
              <a:t>s </a:t>
            </a:r>
            <a:r>
              <a:rPr lang="fr-FR" sz="1200" dirty="0">
                <a:latin typeface="Arial Narrow" panose="020B0606020202030204" pitchFamily="34" charset="0"/>
                <a:sym typeface="+mn-ea"/>
              </a:rPr>
              <a:t>résultats selon les objectifs définis. Si votre entreprise </a:t>
            </a:r>
            <a:r>
              <a:rPr lang="fr-FR" sz="1200" dirty="0" smtClean="0">
                <a:latin typeface="Arial Narrow" panose="020B0606020202030204" pitchFamily="34" charset="0"/>
                <a:sym typeface="+mn-ea"/>
              </a:rPr>
              <a:t>inscrit, </a:t>
            </a:r>
            <a:r>
              <a:rPr lang="fr-FR" sz="1200" dirty="0">
                <a:latin typeface="Arial Narrow" panose="020B0606020202030204" pitchFamily="34" charset="0"/>
                <a:sym typeface="+mn-ea"/>
              </a:rPr>
              <a:t>par exemple, 4 dirigeants, elle peut organiser jusqu'à 64 réunions clés avec des dirigeants de 20 pays en une seule journée, ce qui dans d'autres circonstances signifierait des semaines, voire des mois de voyage, de séjour, de coordination et de temps requis. </a:t>
            </a:r>
            <a:endParaRPr lang="fr-FR" sz="1200" dirty="0" smtClean="0">
              <a:latin typeface="Arial Narrow" panose="020B0606020202030204" pitchFamily="34" charset="0"/>
            </a:endParaRPr>
          </a:p>
          <a:p>
            <a:pPr lvl="0" algn="just">
              <a:lnSpc>
                <a:spcPts val="500"/>
              </a:lnSpc>
              <a:spcBef>
                <a:spcPts val="0"/>
              </a:spcBef>
              <a:spcAft>
                <a:spcPts val="0"/>
              </a:spcAft>
            </a:pPr>
            <a:endParaRPr lang="pt-PT" sz="1200" dirty="0">
              <a:latin typeface="Arial Narrow" panose="020B0606020202030204" pitchFamily="34" charset="0"/>
            </a:endParaRPr>
          </a:p>
          <a:p>
            <a:pPr lvl="0" algn="just">
              <a:lnSpc>
                <a:spcPts val="1200"/>
              </a:lnSpc>
              <a:spcBef>
                <a:spcPts val="0"/>
              </a:spcBef>
              <a:spcAft>
                <a:spcPts val="0"/>
              </a:spcAft>
            </a:pPr>
            <a:r>
              <a:rPr lang="pt-PT" sz="1200" dirty="0">
                <a:solidFill>
                  <a:srgbClr val="008CBA"/>
                </a:solidFill>
                <a:latin typeface="Arial Narrow" panose="020B0606020202030204" pitchFamily="34" charset="0"/>
                <a:sym typeface="+mn-ea"/>
              </a:rPr>
              <a:t>■ </a:t>
            </a:r>
            <a:r>
              <a:rPr lang="fr-FR" sz="1200" dirty="0" smtClean="0">
                <a:latin typeface="Arial Narrow" panose="020B0606020202030204" pitchFamily="34" charset="0"/>
                <a:sym typeface="+mn-ea"/>
              </a:rPr>
              <a:t>Éla</a:t>
            </a:r>
            <a:r>
              <a:rPr lang="fr-FR" sz="1200" dirty="0" smtClean="0">
                <a:solidFill>
                  <a:schemeClr val="tx1"/>
                </a:solidFill>
                <a:latin typeface="Arial Narrow" panose="020B0606020202030204" pitchFamily="34" charset="0"/>
                <a:sym typeface="+mn-ea"/>
              </a:rPr>
              <a:t>rgir </a:t>
            </a:r>
            <a:r>
              <a:rPr lang="fr-FR" sz="1200" dirty="0">
                <a:latin typeface="Arial Narrow" panose="020B0606020202030204" pitchFamily="34" charset="0"/>
                <a:sym typeface="+mn-ea"/>
              </a:rPr>
              <a:t>votre base de contacts commerciaux et </a:t>
            </a:r>
            <a:r>
              <a:rPr lang="fr-FR" sz="1200" dirty="0" smtClean="0">
                <a:latin typeface="Arial Narrow" panose="020B0606020202030204" pitchFamily="34" charset="0"/>
                <a:sym typeface="+mn-ea"/>
              </a:rPr>
              <a:t>rencont</a:t>
            </a:r>
            <a:r>
              <a:rPr lang="fr-FR" sz="1200" dirty="0" smtClean="0">
                <a:solidFill>
                  <a:schemeClr val="tx1"/>
                </a:solidFill>
                <a:latin typeface="Arial Narrow" panose="020B0606020202030204" pitchFamily="34" charset="0"/>
                <a:sym typeface="+mn-ea"/>
              </a:rPr>
              <a:t>rer </a:t>
            </a:r>
            <a:r>
              <a:rPr lang="fr-FR" sz="1200" dirty="0">
                <a:latin typeface="Arial Narrow" panose="020B0606020202030204" pitchFamily="34" charset="0"/>
                <a:sym typeface="+mn-ea"/>
              </a:rPr>
              <a:t>d'autres acteurs de votre secteur principal, en créant des alliances et des partenariats qui vous permettent d'élargir votre réseau commercial</a:t>
            </a:r>
            <a:r>
              <a:rPr lang="fr-FR" sz="1200" dirty="0" smtClean="0">
                <a:latin typeface="Arial Narrow" panose="020B0606020202030204" pitchFamily="34" charset="0"/>
                <a:sym typeface="+mn-ea"/>
              </a:rPr>
              <a:t>.</a:t>
            </a:r>
            <a:endParaRPr lang="fr-FR" sz="1200" dirty="0" smtClean="0">
              <a:latin typeface="Arial Narrow" panose="020B0606020202030204" pitchFamily="34" charset="0"/>
            </a:endParaRPr>
          </a:p>
          <a:p>
            <a:pPr lvl="0" algn="just">
              <a:lnSpc>
                <a:spcPts val="500"/>
              </a:lnSpc>
              <a:spcBef>
                <a:spcPts val="0"/>
              </a:spcBef>
              <a:spcAft>
                <a:spcPts val="0"/>
              </a:spcAft>
            </a:pPr>
            <a:endParaRPr lang="pt-PT" sz="1200" dirty="0">
              <a:latin typeface="Arial Narrow" panose="020B0606020202030204" pitchFamily="34" charset="0"/>
            </a:endParaRPr>
          </a:p>
          <a:p>
            <a:pPr lvl="0" algn="just">
              <a:lnSpc>
                <a:spcPts val="1200"/>
              </a:lnSpc>
              <a:spcBef>
                <a:spcPts val="0"/>
              </a:spcBef>
              <a:spcAft>
                <a:spcPts val="0"/>
              </a:spcAft>
            </a:pPr>
            <a:r>
              <a:rPr lang="pt-PT" sz="1200" dirty="0">
                <a:solidFill>
                  <a:srgbClr val="008CBA"/>
                </a:solidFill>
                <a:latin typeface="Arial Narrow" panose="020B0606020202030204" pitchFamily="34" charset="0"/>
                <a:sym typeface="+mn-ea"/>
              </a:rPr>
              <a:t>■ </a:t>
            </a:r>
            <a:r>
              <a:rPr lang="fr-FR" sz="1200" dirty="0" smtClean="0">
                <a:latin typeface="Arial Narrow" panose="020B0606020202030204" pitchFamily="34" charset="0"/>
                <a:sym typeface="+mn-ea"/>
              </a:rPr>
              <a:t>Éta</a:t>
            </a:r>
            <a:r>
              <a:rPr lang="fr-FR" sz="1200" dirty="0" smtClean="0">
                <a:solidFill>
                  <a:schemeClr val="tx1"/>
                </a:solidFill>
                <a:latin typeface="Arial Narrow" panose="020B0606020202030204" pitchFamily="34" charset="0"/>
                <a:sym typeface="+mn-ea"/>
              </a:rPr>
              <a:t>blir d</a:t>
            </a:r>
            <a:r>
              <a:rPr lang="fr-FR" sz="1200" dirty="0" smtClean="0">
                <a:latin typeface="Arial Narrow" panose="020B0606020202030204" pitchFamily="34" charset="0"/>
                <a:sym typeface="+mn-ea"/>
              </a:rPr>
              <a:t>es </a:t>
            </a:r>
            <a:r>
              <a:rPr lang="fr-FR" sz="1200" dirty="0">
                <a:latin typeface="Arial Narrow" panose="020B0606020202030204" pitchFamily="34" charset="0"/>
                <a:sym typeface="+mn-ea"/>
              </a:rPr>
              <a:t>contacts avec les principales entreprises et professionnels de votre secteur qui seraient autrement très difficiles à réaliser</a:t>
            </a:r>
            <a:r>
              <a:rPr lang="fr-FR" sz="1200" dirty="0" smtClean="0">
                <a:latin typeface="Arial Narrow" panose="020B0606020202030204" pitchFamily="34" charset="0"/>
                <a:sym typeface="+mn-ea"/>
              </a:rPr>
              <a:t>.</a:t>
            </a:r>
            <a:endParaRPr lang="fr-FR" sz="1200" dirty="0" smtClean="0">
              <a:latin typeface="Arial Narrow" panose="020B0606020202030204" pitchFamily="34" charset="0"/>
            </a:endParaRPr>
          </a:p>
          <a:p>
            <a:pPr lvl="0" algn="just">
              <a:lnSpc>
                <a:spcPts val="500"/>
              </a:lnSpc>
              <a:spcBef>
                <a:spcPts val="0"/>
              </a:spcBef>
              <a:spcAft>
                <a:spcPts val="0"/>
              </a:spcAft>
            </a:pPr>
            <a:endParaRPr lang="pt-PT" sz="1200" dirty="0">
              <a:latin typeface="Arial Narrow" panose="020B0606020202030204" pitchFamily="34" charset="0"/>
            </a:endParaRPr>
          </a:p>
          <a:p>
            <a:pPr lvl="0" algn="just">
              <a:lnSpc>
                <a:spcPts val="1200"/>
              </a:lnSpc>
              <a:spcBef>
                <a:spcPts val="0"/>
              </a:spcBef>
              <a:spcAft>
                <a:spcPts val="0"/>
              </a:spcAft>
            </a:pPr>
            <a:r>
              <a:rPr lang="pt-PT" sz="1200" dirty="0">
                <a:solidFill>
                  <a:srgbClr val="008CBA"/>
                </a:solidFill>
                <a:latin typeface="Arial Narrow" panose="020B0606020202030204" pitchFamily="34" charset="0"/>
                <a:sym typeface="+mn-ea"/>
              </a:rPr>
              <a:t>■ </a:t>
            </a:r>
            <a:r>
              <a:rPr lang="fr-FR" sz="1200" dirty="0" smtClean="0">
                <a:latin typeface="Arial Narrow" panose="020B0606020202030204" pitchFamily="34" charset="0"/>
                <a:sym typeface="+mn-ea"/>
              </a:rPr>
              <a:t>Dé</a:t>
            </a:r>
            <a:r>
              <a:rPr lang="fr-FR" sz="1200" dirty="0" smtClean="0">
                <a:solidFill>
                  <a:schemeClr val="tx1"/>
                </a:solidFill>
                <a:latin typeface="Arial Narrow" panose="020B0606020202030204" pitchFamily="34" charset="0"/>
                <a:sym typeface="+mn-ea"/>
              </a:rPr>
              <a:t>velopper </a:t>
            </a:r>
            <a:r>
              <a:rPr lang="fr-FR" sz="1200" dirty="0">
                <a:solidFill>
                  <a:schemeClr val="tx1"/>
                </a:solidFill>
                <a:latin typeface="Arial Narrow" panose="020B0606020202030204" pitchFamily="34" charset="0"/>
                <a:sym typeface="+mn-ea"/>
              </a:rPr>
              <a:t>v</a:t>
            </a:r>
            <a:r>
              <a:rPr lang="fr-FR" sz="1200" dirty="0">
                <a:latin typeface="Arial Narrow" panose="020B0606020202030204" pitchFamily="34" charset="0"/>
                <a:sym typeface="+mn-ea"/>
              </a:rPr>
              <a:t>os réseaux commerciaux et </a:t>
            </a:r>
            <a:r>
              <a:rPr lang="fr-FR" sz="1200" dirty="0" smtClean="0">
                <a:latin typeface="Arial Narrow" panose="020B0606020202030204" pitchFamily="34" charset="0"/>
                <a:sym typeface="+mn-ea"/>
              </a:rPr>
              <a:t>d’affaires </a:t>
            </a:r>
            <a:r>
              <a:rPr lang="fr-FR" sz="1200" dirty="0">
                <a:latin typeface="Arial Narrow" panose="020B0606020202030204" pitchFamily="34" charset="0"/>
                <a:sym typeface="+mn-ea"/>
              </a:rPr>
              <a:t>sur les marchés africains, américains et d'autres continents</a:t>
            </a:r>
            <a:r>
              <a:rPr lang="fr-FR" sz="1200" dirty="0" smtClean="0">
                <a:latin typeface="Arial Narrow" panose="020B0606020202030204" pitchFamily="34" charset="0"/>
                <a:sym typeface="+mn-ea"/>
              </a:rPr>
              <a:t>.</a:t>
            </a:r>
          </a:p>
          <a:p>
            <a:pPr lvl="0" algn="just">
              <a:lnSpc>
                <a:spcPts val="1200"/>
              </a:lnSpc>
              <a:spcBef>
                <a:spcPts val="0"/>
              </a:spcBef>
              <a:spcAft>
                <a:spcPts val="0"/>
              </a:spcAft>
            </a:pPr>
            <a:endParaRPr lang="fr-FR" sz="1200" dirty="0" smtClean="0">
              <a:latin typeface="Arial Narrow" panose="020B0606020202030204" pitchFamily="34" charset="0"/>
            </a:endParaRPr>
          </a:p>
          <a:p>
            <a:pPr lvl="0" algn="just">
              <a:lnSpc>
                <a:spcPts val="500"/>
              </a:lnSpc>
              <a:spcBef>
                <a:spcPts val="0"/>
              </a:spcBef>
              <a:spcAft>
                <a:spcPts val="0"/>
              </a:spcAft>
            </a:pPr>
            <a:endParaRPr lang="pt-PT" sz="1200" dirty="0">
              <a:latin typeface="Arial Narrow" panose="020B0606020202030204" pitchFamily="34" charset="0"/>
            </a:endParaRPr>
          </a:p>
          <a:p>
            <a:pPr algn="just">
              <a:lnSpc>
                <a:spcPts val="1200"/>
              </a:lnSpc>
              <a:spcBef>
                <a:spcPts val="0"/>
              </a:spcBef>
              <a:spcAft>
                <a:spcPts val="0"/>
              </a:spcAft>
            </a:pPr>
            <a:r>
              <a:rPr lang="fr-FR" sz="1400" b="1" i="1" dirty="0">
                <a:solidFill>
                  <a:srgbClr val="008CBA"/>
                </a:solidFill>
                <a:latin typeface="Arial Narrow" panose="020B0606020202030204" pitchFamily="34" charset="0"/>
              </a:rPr>
              <a:t>SOUTIEN AUX </a:t>
            </a:r>
            <a:r>
              <a:rPr lang="fr-FR" sz="1400" b="1" i="1" dirty="0" smtClean="0">
                <a:solidFill>
                  <a:srgbClr val="008CBA"/>
                </a:solidFill>
                <a:latin typeface="Arial Narrow" panose="020B0606020202030204" pitchFamily="34" charset="0"/>
              </a:rPr>
              <a:t>AFFAIRES </a:t>
            </a:r>
            <a:r>
              <a:rPr lang="fr-FR" sz="1400" b="1" i="1" dirty="0">
                <a:solidFill>
                  <a:srgbClr val="008CBA"/>
                </a:solidFill>
                <a:latin typeface="Arial Narrow" panose="020B0606020202030204" pitchFamily="34" charset="0"/>
              </a:rPr>
              <a:t>ET INITIATIVES </a:t>
            </a:r>
            <a:r>
              <a:rPr lang="fr-FR" sz="1400" b="1" i="1" dirty="0" smtClean="0">
                <a:solidFill>
                  <a:srgbClr val="008CBA"/>
                </a:solidFill>
                <a:latin typeface="Arial Narrow" panose="020B0606020202030204" pitchFamily="34" charset="0"/>
              </a:rPr>
              <a:t>D'ENTREPRISE</a:t>
            </a:r>
          </a:p>
          <a:p>
            <a:pPr algn="just">
              <a:lnSpc>
                <a:spcPts val="1200"/>
              </a:lnSpc>
              <a:spcBef>
                <a:spcPts val="0"/>
              </a:spcBef>
              <a:spcAft>
                <a:spcPts val="0"/>
              </a:spcAft>
            </a:pPr>
            <a:r>
              <a:rPr lang="fr-FR" sz="1200" i="1" dirty="0">
                <a:latin typeface="Arial Narrow" panose="020B0606020202030204" pitchFamily="34" charset="0"/>
              </a:rPr>
              <a:t>ATLANTIC BUSINESS </a:t>
            </a:r>
            <a:r>
              <a:rPr lang="pt-PT" altLang="fr-FR" sz="1200" i="1" dirty="0">
                <a:latin typeface="Arial Narrow" panose="020B0606020202030204" pitchFamily="34" charset="0"/>
              </a:rPr>
              <a:t>FORUM</a:t>
            </a:r>
            <a:r>
              <a:rPr lang="fr-FR" sz="1200" dirty="0">
                <a:latin typeface="Arial Narrow" panose="020B0606020202030204" pitchFamily="34" charset="0"/>
              </a:rPr>
              <a:t> et son réseau de partenaires stratégiques, «</a:t>
            </a:r>
            <a:r>
              <a:rPr lang="fr-FR" sz="1200" i="1" dirty="0">
                <a:latin typeface="Arial Narrow" panose="020B0606020202030204" pitchFamily="34" charset="0"/>
              </a:rPr>
              <a:t>ASSOCIATED PARTNERS</a:t>
            </a:r>
            <a:r>
              <a:rPr lang="fr-FR" sz="1200" dirty="0">
                <a:latin typeface="Arial Narrow" panose="020B0606020202030204" pitchFamily="34" charset="0"/>
              </a:rPr>
              <a:t>», soutiennent votre entreprise en vous aidant à vous positionner sur les marchés avant, pendant et après l'événement</a:t>
            </a:r>
            <a:r>
              <a:rPr lang="fr-FR" sz="1200" dirty="0" smtClean="0">
                <a:latin typeface="Arial Narrow" panose="020B0606020202030204" pitchFamily="34" charset="0"/>
              </a:rPr>
              <a:t>.</a:t>
            </a:r>
          </a:p>
          <a:p>
            <a:pPr algn="just">
              <a:lnSpc>
                <a:spcPts val="700"/>
              </a:lnSpc>
              <a:spcBef>
                <a:spcPts val="0"/>
              </a:spcBef>
              <a:spcAft>
                <a:spcPts val="0"/>
              </a:spcAft>
            </a:pPr>
            <a:endParaRPr lang="pt-PT" sz="1200" dirty="0" smtClean="0">
              <a:latin typeface="Arial Narrow" panose="020B0606020202030204" pitchFamily="34" charset="0"/>
            </a:endParaRPr>
          </a:p>
          <a:p>
            <a:pPr algn="just">
              <a:lnSpc>
                <a:spcPts val="1200"/>
              </a:lnSpc>
              <a:spcBef>
                <a:spcPts val="0"/>
              </a:spcBef>
              <a:spcAft>
                <a:spcPts val="0"/>
              </a:spcAft>
            </a:pPr>
            <a:r>
              <a:rPr lang="fr-FR" sz="1200" dirty="0">
                <a:latin typeface="Arial Narrow" panose="020B0606020202030204" pitchFamily="34" charset="0"/>
              </a:rPr>
              <a:t>Les partenaires, ci-après dénommés </a:t>
            </a:r>
            <a:r>
              <a:rPr lang="fr-FR" sz="1200" i="1" dirty="0">
                <a:latin typeface="Arial Narrow" panose="020B0606020202030204" pitchFamily="34" charset="0"/>
              </a:rPr>
              <a:t>PARTENAIRES ASSOCIÉS</a:t>
            </a:r>
            <a:r>
              <a:rPr lang="fr-FR" sz="1200" dirty="0">
                <a:latin typeface="Arial Narrow" panose="020B0606020202030204" pitchFamily="34" charset="0"/>
              </a:rPr>
              <a:t>, planifient, dirigent et coordonnent les activités liées à la commercialisation et à la vente des produits et / ou services gérés par </a:t>
            </a:r>
            <a:r>
              <a:rPr lang="fr-FR" sz="1200" i="1" dirty="0">
                <a:latin typeface="Arial Narrow" panose="020B0606020202030204" pitchFamily="34" charset="0"/>
              </a:rPr>
              <a:t>ATLANTIC BUSINESS </a:t>
            </a:r>
            <a:r>
              <a:rPr lang="pt-PT" altLang="fr-FR" sz="1200" i="1" dirty="0">
                <a:latin typeface="Arial Narrow" panose="020B0606020202030204" pitchFamily="34" charset="0"/>
              </a:rPr>
              <a:t>FORUM</a:t>
            </a:r>
            <a:r>
              <a:rPr lang="fr-FR" sz="1200" dirty="0">
                <a:latin typeface="Arial Narrow" panose="020B0606020202030204" pitchFamily="34" charset="0"/>
              </a:rPr>
              <a:t>, ainsi que le soutien aux entreprises et aux entrepreneurs dans les entreprises où ils opèrent</a:t>
            </a:r>
            <a:r>
              <a:rPr lang="fr-FR" sz="1200" dirty="0" smtClean="0">
                <a:latin typeface="Arial Narrow" panose="020B0606020202030204" pitchFamily="34" charset="0"/>
              </a:rPr>
              <a:t>.</a:t>
            </a:r>
            <a:endParaRPr lang="fr-FR" sz="1400" dirty="0" smtClean="0">
              <a:latin typeface="Arial Narrow" panose="020B0606020202030204" pitchFamily="34" charset="0"/>
            </a:endParaRPr>
          </a:p>
          <a:p>
            <a:pPr algn="just">
              <a:lnSpc>
                <a:spcPts val="1200"/>
              </a:lnSpc>
              <a:spcBef>
                <a:spcPts val="0"/>
              </a:spcBef>
              <a:spcAft>
                <a:spcPts val="0"/>
              </a:spcAft>
            </a:pPr>
            <a:endParaRPr lang="pt-PT" sz="1400" dirty="0" smtClean="0">
              <a:latin typeface="Arial Narrow" panose="020B0606020202030204" pitchFamily="34" charset="0"/>
            </a:endParaRPr>
          </a:p>
          <a:p>
            <a:pPr algn="just">
              <a:lnSpc>
                <a:spcPts val="1200"/>
              </a:lnSpc>
              <a:spcBef>
                <a:spcPts val="0"/>
              </a:spcBef>
              <a:spcAft>
                <a:spcPts val="0"/>
              </a:spcAft>
            </a:pPr>
            <a:r>
              <a:rPr lang="fr-FR" sz="1200" b="1" i="1" dirty="0" smtClean="0">
                <a:solidFill>
                  <a:srgbClr val="008CBA"/>
                </a:solidFill>
                <a:latin typeface="Arial Narrow" panose="020B0606020202030204" pitchFamily="34" charset="0"/>
              </a:rPr>
              <a:t>LES ACTIVITÉS DES PARTENAIRES </a:t>
            </a:r>
            <a:r>
              <a:rPr lang="fr-FR" sz="1200" b="1" i="1" dirty="0">
                <a:solidFill>
                  <a:srgbClr val="008CBA"/>
                </a:solidFill>
                <a:latin typeface="Arial Narrow" panose="020B0606020202030204" pitchFamily="34" charset="0"/>
              </a:rPr>
              <a:t>ASSOCIÉS </a:t>
            </a:r>
            <a:r>
              <a:rPr lang="fr-FR" sz="1200" b="1" i="1" dirty="0" smtClean="0">
                <a:solidFill>
                  <a:srgbClr val="008CBA"/>
                </a:solidFill>
                <a:latin typeface="Arial Narrow" panose="020B0606020202030204" pitchFamily="34" charset="0"/>
              </a:rPr>
              <a:t>CONSISTENT EN: </a:t>
            </a:r>
            <a:endParaRPr lang="pt-PT" sz="1200" b="1" i="1" dirty="0">
              <a:solidFill>
                <a:srgbClr val="008CBA"/>
              </a:solidFill>
              <a:latin typeface="Arial Narrow" panose="020B0606020202030204" pitchFamily="34" charset="0"/>
            </a:endParaRPr>
          </a:p>
          <a:p>
            <a:pPr algn="just">
              <a:lnSpc>
                <a:spcPts val="1200"/>
              </a:lnSpc>
              <a:spcBef>
                <a:spcPts val="0"/>
              </a:spcBef>
              <a:spcAft>
                <a:spcPts val="0"/>
              </a:spcAft>
            </a:pPr>
            <a:r>
              <a:rPr lang="pt-PT" sz="1200" dirty="0">
                <a:solidFill>
                  <a:srgbClr val="008CBA"/>
                </a:solidFill>
                <a:latin typeface="Arial Narrow" panose="020B0606020202030204" pitchFamily="34" charset="0"/>
              </a:rPr>
              <a:t>■ </a:t>
            </a:r>
            <a:r>
              <a:rPr lang="fr-FR" sz="1200" dirty="0">
                <a:latin typeface="Arial Narrow" panose="020B0606020202030204" pitchFamily="34" charset="0"/>
              </a:rPr>
              <a:t>La coordination des activités du réseau </a:t>
            </a:r>
            <a:r>
              <a:rPr lang="fr-FR" sz="1200" dirty="0" smtClean="0">
                <a:latin typeface="Arial Narrow" panose="020B0606020202030204" pitchFamily="34" charset="0"/>
              </a:rPr>
              <a:t>d'entreprises</a:t>
            </a:r>
            <a:r>
              <a:rPr lang="fr-FR" sz="1200" dirty="0" smtClean="0">
                <a:solidFill>
                  <a:srgbClr val="FF0000"/>
                </a:solidFill>
                <a:latin typeface="Arial Narrow" panose="020B0606020202030204" pitchFamily="34" charset="0"/>
              </a:rPr>
              <a:t> </a:t>
            </a:r>
            <a:r>
              <a:rPr lang="fr-FR" sz="1200" dirty="0">
                <a:latin typeface="Arial Narrow" panose="020B0606020202030204" pitchFamily="34" charset="0"/>
              </a:rPr>
              <a:t>dans la zone géographique sous sa direction</a:t>
            </a:r>
            <a:r>
              <a:rPr lang="pt-PT" sz="1200" dirty="0" smtClean="0">
                <a:latin typeface="Arial Narrow" panose="020B0606020202030204" pitchFamily="34" charset="0"/>
              </a:rPr>
              <a:t>;</a:t>
            </a:r>
            <a:endParaRPr lang="pt-PT" sz="1200" dirty="0">
              <a:latin typeface="Arial Narrow" panose="020B0606020202030204" pitchFamily="34" charset="0"/>
            </a:endParaRPr>
          </a:p>
          <a:p>
            <a:pPr algn="just">
              <a:lnSpc>
                <a:spcPts val="1200"/>
              </a:lnSpc>
              <a:spcBef>
                <a:spcPts val="0"/>
              </a:spcBef>
              <a:spcAft>
                <a:spcPts val="0"/>
              </a:spcAft>
            </a:pPr>
            <a:r>
              <a:rPr lang="pt-PT" sz="1200" dirty="0">
                <a:solidFill>
                  <a:srgbClr val="008CBA"/>
                </a:solidFill>
                <a:latin typeface="Arial Narrow" panose="020B0606020202030204" pitchFamily="34" charset="0"/>
              </a:rPr>
              <a:t>■ </a:t>
            </a:r>
            <a:r>
              <a:rPr lang="fr-FR" sz="1200" dirty="0">
                <a:latin typeface="Arial Narrow" panose="020B0606020202030204" pitchFamily="34" charset="0"/>
              </a:rPr>
              <a:t>Définition et gestion du marché sous sa direction</a:t>
            </a:r>
            <a:r>
              <a:rPr lang="pt-PT" sz="1200" dirty="0" smtClean="0">
                <a:latin typeface="Arial Narrow" panose="020B0606020202030204" pitchFamily="34" charset="0"/>
              </a:rPr>
              <a:t>;</a:t>
            </a:r>
            <a:endParaRPr lang="pt-PT" sz="1200" dirty="0">
              <a:latin typeface="Arial Narrow" panose="020B0606020202030204" pitchFamily="34" charset="0"/>
            </a:endParaRPr>
          </a:p>
          <a:p>
            <a:pPr algn="just">
              <a:lnSpc>
                <a:spcPts val="1200"/>
              </a:lnSpc>
              <a:spcBef>
                <a:spcPts val="0"/>
              </a:spcBef>
              <a:spcAft>
                <a:spcPts val="0"/>
              </a:spcAft>
            </a:pPr>
            <a:r>
              <a:rPr lang="pt-PT" sz="1200" dirty="0">
                <a:solidFill>
                  <a:srgbClr val="008CBA"/>
                </a:solidFill>
                <a:latin typeface="Arial Narrow" panose="020B0606020202030204" pitchFamily="34" charset="0"/>
              </a:rPr>
              <a:t>■ </a:t>
            </a:r>
            <a:r>
              <a:rPr lang="fr-FR" sz="1200" dirty="0">
                <a:latin typeface="Arial Narrow" panose="020B0606020202030204" pitchFamily="34" charset="0"/>
              </a:rPr>
              <a:t>Planification et ordonnancement des réunions</a:t>
            </a:r>
            <a:r>
              <a:rPr lang="pt-PT" sz="1200" dirty="0" smtClean="0">
                <a:latin typeface="Arial Narrow" panose="020B0606020202030204" pitchFamily="34" charset="0"/>
              </a:rPr>
              <a:t>;</a:t>
            </a:r>
            <a:endParaRPr lang="pt-PT" sz="1200" dirty="0">
              <a:latin typeface="Arial Narrow" panose="020B0606020202030204" pitchFamily="34" charset="0"/>
            </a:endParaRPr>
          </a:p>
          <a:p>
            <a:pPr algn="just">
              <a:lnSpc>
                <a:spcPts val="1200"/>
              </a:lnSpc>
              <a:spcBef>
                <a:spcPts val="0"/>
              </a:spcBef>
              <a:spcAft>
                <a:spcPts val="0"/>
              </a:spcAft>
            </a:pPr>
            <a:r>
              <a:rPr lang="pt-PT" sz="1200" dirty="0">
                <a:solidFill>
                  <a:srgbClr val="008CBA"/>
                </a:solidFill>
                <a:latin typeface="Arial Narrow" panose="020B0606020202030204" pitchFamily="34" charset="0"/>
              </a:rPr>
              <a:t>■ </a:t>
            </a:r>
            <a:r>
              <a:rPr lang="fr-FR" sz="1200" dirty="0">
                <a:latin typeface="Arial Narrow" panose="020B0606020202030204" pitchFamily="34" charset="0"/>
              </a:rPr>
              <a:t>Enquête sur les opportunités et les besoins des entreprises du réseau</a:t>
            </a:r>
            <a:r>
              <a:rPr lang="pt-PT" sz="1200" dirty="0" smtClean="0">
                <a:latin typeface="Arial Narrow" panose="020B0606020202030204" pitchFamily="34" charset="0"/>
              </a:rPr>
              <a:t>;</a:t>
            </a:r>
            <a:endParaRPr lang="pt-PT" sz="1200" dirty="0">
              <a:latin typeface="Arial Narrow" panose="020B0606020202030204" pitchFamily="34" charset="0"/>
            </a:endParaRPr>
          </a:p>
          <a:p>
            <a:pPr algn="just">
              <a:lnSpc>
                <a:spcPts val="1200"/>
              </a:lnSpc>
              <a:spcBef>
                <a:spcPts val="0"/>
              </a:spcBef>
              <a:spcAft>
                <a:spcPts val="0"/>
              </a:spcAft>
            </a:pPr>
            <a:r>
              <a:rPr lang="pt-PT" sz="1200" dirty="0">
                <a:solidFill>
                  <a:srgbClr val="008CBA"/>
                </a:solidFill>
                <a:latin typeface="Arial Narrow" panose="020B0606020202030204" pitchFamily="34" charset="0"/>
              </a:rPr>
              <a:t>■ </a:t>
            </a:r>
            <a:r>
              <a:rPr lang="pt-PT" sz="1200" dirty="0" err="1">
                <a:latin typeface="Arial Narrow" panose="020B0606020202030204" pitchFamily="34" charset="0"/>
              </a:rPr>
              <a:t>Préparation</a:t>
            </a:r>
            <a:r>
              <a:rPr lang="pt-PT" sz="1200" dirty="0">
                <a:latin typeface="Arial Narrow" panose="020B0606020202030204" pitchFamily="34" charset="0"/>
              </a:rPr>
              <a:t> de la </a:t>
            </a:r>
            <a:r>
              <a:rPr lang="pt-PT" sz="1200" dirty="0" err="1">
                <a:latin typeface="Arial Narrow" panose="020B0606020202030204" pitchFamily="34" charset="0"/>
              </a:rPr>
              <a:t>proposition</a:t>
            </a:r>
            <a:r>
              <a:rPr lang="pt-PT" sz="1200" dirty="0">
                <a:latin typeface="Arial Narrow" panose="020B0606020202030204" pitchFamily="34" charset="0"/>
              </a:rPr>
              <a:t>;</a:t>
            </a:r>
          </a:p>
          <a:p>
            <a:pPr algn="just">
              <a:lnSpc>
                <a:spcPts val="1200"/>
              </a:lnSpc>
              <a:spcBef>
                <a:spcPts val="0"/>
              </a:spcBef>
              <a:spcAft>
                <a:spcPts val="0"/>
              </a:spcAft>
            </a:pPr>
            <a:r>
              <a:rPr lang="pt-PT" sz="1200" dirty="0">
                <a:solidFill>
                  <a:srgbClr val="008CBA"/>
                </a:solidFill>
                <a:latin typeface="Arial Narrow" panose="020B0606020202030204" pitchFamily="34" charset="0"/>
              </a:rPr>
              <a:t>■ </a:t>
            </a:r>
            <a:r>
              <a:rPr lang="fr-FR" sz="1200" dirty="0">
                <a:latin typeface="Arial Narrow" panose="020B0606020202030204" pitchFamily="34" charset="0"/>
              </a:rPr>
              <a:t>Les négociations avec les entités publiques chargées d'attirer les investissements étrangers dans le pays concerné, afin d'obtenir les </a:t>
            </a:r>
            <a:r>
              <a:rPr lang="fr-FR" sz="1200" dirty="0" smtClean="0">
                <a:latin typeface="Arial Narrow" panose="020B0606020202030204" pitchFamily="34" charset="0"/>
              </a:rPr>
              <a:t>bénéfices </a:t>
            </a:r>
            <a:r>
              <a:rPr lang="fr-FR" sz="1200" dirty="0">
                <a:latin typeface="Arial Narrow" panose="020B0606020202030204" pitchFamily="34" charset="0"/>
              </a:rPr>
              <a:t>et les avantages juridiques pour les entreprises intéressées</a:t>
            </a:r>
            <a:r>
              <a:rPr lang="pt-PT" sz="1200" dirty="0" smtClean="0">
                <a:latin typeface="Arial Narrow" panose="020B0606020202030204" pitchFamily="34" charset="0"/>
              </a:rPr>
              <a:t>;</a:t>
            </a:r>
            <a:endParaRPr lang="pt-PT" sz="1200" dirty="0">
              <a:latin typeface="Arial Narrow" panose="020B0606020202030204" pitchFamily="34" charset="0"/>
            </a:endParaRPr>
          </a:p>
          <a:p>
            <a:pPr algn="just">
              <a:lnSpc>
                <a:spcPts val="1200"/>
              </a:lnSpc>
              <a:spcBef>
                <a:spcPts val="0"/>
              </a:spcBef>
              <a:spcAft>
                <a:spcPts val="0"/>
              </a:spcAft>
            </a:pPr>
            <a:r>
              <a:rPr lang="pt-PT" sz="1200" dirty="0">
                <a:solidFill>
                  <a:srgbClr val="008CBA"/>
                </a:solidFill>
                <a:latin typeface="Arial Narrow" panose="020B0606020202030204" pitchFamily="34" charset="0"/>
              </a:rPr>
              <a:t>■ </a:t>
            </a:r>
            <a:r>
              <a:rPr lang="fr-FR" sz="1200" dirty="0">
                <a:latin typeface="Arial Narrow" panose="020B0606020202030204" pitchFamily="34" charset="0"/>
              </a:rPr>
              <a:t>Assurance de la qualité des initiatives commerciales sur le territoire où les entreprises de réseau fonctionnent</a:t>
            </a:r>
            <a:r>
              <a:rPr lang="pt-PT" sz="1200" dirty="0" smtClean="0">
                <a:latin typeface="Arial Narrow" panose="020B0606020202030204" pitchFamily="34" charset="0"/>
              </a:rPr>
              <a:t>;</a:t>
            </a:r>
            <a:r>
              <a:rPr lang="pt-PT" sz="1200" dirty="0">
                <a:latin typeface="Arial Narrow" panose="020B0606020202030204" pitchFamily="34" charset="0"/>
              </a:rPr>
              <a:t> </a:t>
            </a:r>
          </a:p>
          <a:p>
            <a:pPr algn="just">
              <a:lnSpc>
                <a:spcPts val="1200"/>
              </a:lnSpc>
              <a:spcBef>
                <a:spcPts val="0"/>
              </a:spcBef>
              <a:spcAft>
                <a:spcPts val="0"/>
              </a:spcAft>
            </a:pPr>
            <a:r>
              <a:rPr lang="pt-PT" sz="1200" dirty="0">
                <a:solidFill>
                  <a:srgbClr val="008CBA"/>
                </a:solidFill>
                <a:latin typeface="Arial Narrow" panose="020B0606020202030204" pitchFamily="34" charset="0"/>
              </a:rPr>
              <a:t>■ </a:t>
            </a:r>
            <a:r>
              <a:rPr lang="pt-PT" sz="1200" dirty="0" err="1">
                <a:latin typeface="Arial Narrow" panose="020B0606020202030204" pitchFamily="34" charset="0"/>
              </a:rPr>
              <a:t>Analyse</a:t>
            </a:r>
            <a:r>
              <a:rPr lang="pt-PT" sz="1200" dirty="0">
                <a:latin typeface="Arial Narrow" panose="020B0606020202030204" pitchFamily="34" charset="0"/>
              </a:rPr>
              <a:t> de </a:t>
            </a:r>
            <a:r>
              <a:rPr lang="pt-PT" sz="1200" dirty="0" err="1">
                <a:latin typeface="Arial Narrow" panose="020B0606020202030204" pitchFamily="34" charset="0"/>
              </a:rPr>
              <a:t>marché</a:t>
            </a:r>
            <a:r>
              <a:rPr lang="pt-PT" sz="1200" dirty="0">
                <a:latin typeface="Arial Narrow" panose="020B0606020202030204" pitchFamily="34" charset="0"/>
              </a:rPr>
              <a:t>;</a:t>
            </a:r>
          </a:p>
          <a:p>
            <a:pPr algn="just">
              <a:lnSpc>
                <a:spcPts val="1200"/>
              </a:lnSpc>
              <a:spcBef>
                <a:spcPts val="0"/>
              </a:spcBef>
              <a:spcAft>
                <a:spcPts val="0"/>
              </a:spcAft>
            </a:pPr>
            <a:r>
              <a:rPr lang="pt-PT" sz="1200" dirty="0">
                <a:solidFill>
                  <a:srgbClr val="008CBA"/>
                </a:solidFill>
                <a:latin typeface="Arial Narrow" panose="020B0606020202030204" pitchFamily="34" charset="0"/>
              </a:rPr>
              <a:t>■ </a:t>
            </a:r>
            <a:r>
              <a:rPr lang="fr-FR" sz="1200" dirty="0">
                <a:latin typeface="Arial Narrow" panose="020B0606020202030204" pitchFamily="34" charset="0"/>
              </a:rPr>
              <a:t>Assurer les affaires entre les clients et les </a:t>
            </a:r>
            <a:r>
              <a:rPr lang="fr-FR" sz="1200" dirty="0" smtClean="0">
                <a:latin typeface="Arial Narrow" panose="020B0606020202030204" pitchFamily="34" charset="0"/>
              </a:rPr>
              <a:t>fournisseurs.</a:t>
            </a:r>
            <a:endParaRPr lang="pt-PT" sz="1200" dirty="0">
              <a:latin typeface="Arial Narrow" panose="020B0606020202030204"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fontScheme name="">
      <a:majorFont>
        <a:latin typeface="Arial"/>
        <a:ea typeface="Arial"/>
        <a:cs typeface=""/>
      </a:majorFont>
      <a:minorFont>
        <a:latin typeface="Arial"/>
        <a:ea typeface="Ari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TM04033919[[fn=Circuit]]</Template>
  <TotalTime>684</TotalTime>
  <Words>2847</Words>
  <Application>Microsoft Office PowerPoint</Application>
  <PresentationFormat>Custom</PresentationFormat>
  <Paragraphs>527</Paragraphs>
  <Slides>15</Slides>
  <Notes>4</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Pedro Borges</dc:creator>
  <cp:lastModifiedBy>Teresa</cp:lastModifiedBy>
  <cp:revision>1112</cp:revision>
  <dcterms:created xsi:type="dcterms:W3CDTF">2019-09-10T11:20:00Z</dcterms:created>
  <dcterms:modified xsi:type="dcterms:W3CDTF">2021-01-19T08:24:04Z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2070-11.2.0.9684</vt:lpwstr>
  </property>
</Properties>
</file>