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57" r:id="rId3"/>
    <p:sldId id="359" r:id="rId4"/>
    <p:sldId id="358" r:id="rId5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AD"/>
    <a:srgbClr val="00B4B2"/>
    <a:srgbClr val="3EA4BA"/>
    <a:srgbClr val="008CBA"/>
    <a:srgbClr val="416D12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370"/>
        <p:guide pos="39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SSIER%202020\BUSINESS%20CENTER%202020\ABC\CEDEAO\PT\Dados%20CEDEAO%20Estaisticas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'Fertilizantes na CEDEAO'!$B$4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CEDEAO'!$B$5:$B$19</c:f>
              <c:numCache>
                <c:formatCode>0.00</c:formatCode>
                <c:ptCount val="15"/>
                <c:pt idx="0">
                  <c:v>0.24560000000000001</c:v>
                </c:pt>
                <c:pt idx="1">
                  <c:v>10.101020408163265</c:v>
                </c:pt>
                <c:pt idx="3">
                  <c:v>23.99</c:v>
                </c:pt>
                <c:pt idx="4">
                  <c:v>17.760000000000002</c:v>
                </c:pt>
                <c:pt idx="5">
                  <c:v>1.2135714285714285</c:v>
                </c:pt>
                <c:pt idx="6">
                  <c:v>8.9768976897689772</c:v>
                </c:pt>
                <c:pt idx="9">
                  <c:v>31.050275482093664</c:v>
                </c:pt>
                <c:pt idx="10">
                  <c:v>0.35490787269681739</c:v>
                </c:pt>
                <c:pt idx="11">
                  <c:v>4.2050540540540542</c:v>
                </c:pt>
                <c:pt idx="12">
                  <c:v>2.1459649122807019</c:v>
                </c:pt>
                <c:pt idx="14">
                  <c:v>6.282251082251082</c:v>
                </c:pt>
              </c:numCache>
            </c:numRef>
          </c:val>
        </c:ser>
        <c:ser>
          <c:idx val="1"/>
          <c:order val="1"/>
          <c:tx>
            <c:strRef>
              <c:f>'Fertilizantes na CEDEAO'!$C$4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CEDEAO'!$C$5:$C$19</c:f>
              <c:numCache>
                <c:formatCode>0.00</c:formatCode>
                <c:ptCount val="15"/>
                <c:pt idx="0">
                  <c:v>0.30807692307692308</c:v>
                </c:pt>
                <c:pt idx="1">
                  <c:v>9.5344999999999995</c:v>
                </c:pt>
                <c:pt idx="3">
                  <c:v>18.211724137931036</c:v>
                </c:pt>
                <c:pt idx="4">
                  <c:v>14.549555555555555</c:v>
                </c:pt>
                <c:pt idx="5">
                  <c:v>1.2975438596491229</c:v>
                </c:pt>
                <c:pt idx="6">
                  <c:v>4.260752688172043</c:v>
                </c:pt>
                <c:pt idx="9">
                  <c:v>22.481687207082103</c:v>
                </c:pt>
                <c:pt idx="10">
                  <c:v>0.15341823056300269</c:v>
                </c:pt>
                <c:pt idx="11">
                  <c:v>5.8768333333333329</c:v>
                </c:pt>
                <c:pt idx="12">
                  <c:v>2.3030386740331492</c:v>
                </c:pt>
                <c:pt idx="14">
                  <c:v>4.2735042735042735E-4</c:v>
                </c:pt>
              </c:numCache>
            </c:numRef>
          </c:val>
        </c:ser>
        <c:ser>
          <c:idx val="2"/>
          <c:order val="2"/>
          <c:tx>
            <c:strRef>
              <c:f>'Fertilizantes na CEDEAO'!$D$4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CEDEAO'!$D$5:$D$19</c:f>
              <c:numCache>
                <c:formatCode>0.00</c:formatCode>
                <c:ptCount val="15"/>
                <c:pt idx="0">
                  <c:v>6.6775510204081634</c:v>
                </c:pt>
                <c:pt idx="1">
                  <c:v>9.4519298245614038</c:v>
                </c:pt>
                <c:pt idx="3">
                  <c:v>15.307586206896552</c:v>
                </c:pt>
                <c:pt idx="4">
                  <c:v>18.979565217391304</c:v>
                </c:pt>
                <c:pt idx="5">
                  <c:v>0.63403508771929828</c:v>
                </c:pt>
                <c:pt idx="6">
                  <c:v>6.3434579439252339</c:v>
                </c:pt>
                <c:pt idx="9">
                  <c:v>6.0889792170967283</c:v>
                </c:pt>
                <c:pt idx="10">
                  <c:v>0.35348993288590602</c:v>
                </c:pt>
                <c:pt idx="11">
                  <c:v>5.2610312500000003</c:v>
                </c:pt>
                <c:pt idx="12">
                  <c:v>6.3718015665796344</c:v>
                </c:pt>
                <c:pt idx="14">
                  <c:v>6.1616666666666671</c:v>
                </c:pt>
              </c:numCache>
            </c:numRef>
          </c:val>
        </c:ser>
        <c:ser>
          <c:idx val="3"/>
          <c:order val="3"/>
          <c:tx>
            <c:strRef>
              <c:f>'Fertilizantes na CEDEAO'!$E$4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CEDEAO'!$E$5:$E$19</c:f>
              <c:numCache>
                <c:formatCode>0.00</c:formatCode>
                <c:ptCount val="15"/>
                <c:pt idx="0">
                  <c:v>8.9901574803149611</c:v>
                </c:pt>
                <c:pt idx="1">
                  <c:v>9.4284999999999997</c:v>
                </c:pt>
                <c:pt idx="3">
                  <c:v>32.085862068965518</c:v>
                </c:pt>
                <c:pt idx="4">
                  <c:v>18.700216450216452</c:v>
                </c:pt>
                <c:pt idx="5">
                  <c:v>0.9327586206896552</c:v>
                </c:pt>
                <c:pt idx="6">
                  <c:v>7.3</c:v>
                </c:pt>
                <c:pt idx="9">
                  <c:v>19.600383325347387</c:v>
                </c:pt>
                <c:pt idx="10">
                  <c:v>0.49602649006622518</c:v>
                </c:pt>
                <c:pt idx="11">
                  <c:v>12.213666666666667</c:v>
                </c:pt>
                <c:pt idx="12">
                  <c:v>8.2023684210526309</c:v>
                </c:pt>
                <c:pt idx="14">
                  <c:v>8.9617886178861781</c:v>
                </c:pt>
              </c:numCache>
            </c:numRef>
          </c:val>
        </c:ser>
        <c:ser>
          <c:idx val="4"/>
          <c:order val="4"/>
          <c:tx>
            <c:strRef>
              <c:f>'Fertilizantes na CEDEAO'!$F$4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CEDEAO'!$F$5:$F$19</c:f>
              <c:numCache>
                <c:formatCode>0.00</c:formatCode>
                <c:ptCount val="15"/>
                <c:pt idx="0">
                  <c:v>4.3023255813953485</c:v>
                </c:pt>
                <c:pt idx="1">
                  <c:v>10.702456140350877</c:v>
                </c:pt>
                <c:pt idx="3">
                  <c:v>19.402758620689657</c:v>
                </c:pt>
                <c:pt idx="4">
                  <c:v>13.230508474576272</c:v>
                </c:pt>
                <c:pt idx="5">
                  <c:v>3.5831034482758621</c:v>
                </c:pt>
                <c:pt idx="6">
                  <c:v>10.275555555555556</c:v>
                </c:pt>
                <c:pt idx="9">
                  <c:v>22.00728756741</c:v>
                </c:pt>
                <c:pt idx="10">
                  <c:v>0.48564102564102563</c:v>
                </c:pt>
                <c:pt idx="11">
                  <c:v>6.5612941176470585</c:v>
                </c:pt>
                <c:pt idx="12">
                  <c:v>6.8275757575757572</c:v>
                </c:pt>
                <c:pt idx="14">
                  <c:v>10.202845528455285</c:v>
                </c:pt>
              </c:numCache>
            </c:numRef>
          </c:val>
        </c:ser>
        <c:ser>
          <c:idx val="5"/>
          <c:order val="5"/>
          <c:tx>
            <c:strRef>
              <c:f>'Fertilizantes na CEDEAO'!$G$4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CEDEAO'!$G$5:$G$19</c:f>
              <c:numCache>
                <c:formatCode>0.00</c:formatCode>
                <c:ptCount val="15"/>
                <c:pt idx="0">
                  <c:v>9.9092925347222227</c:v>
                </c:pt>
                <c:pt idx="1">
                  <c:v>13.5669716796875</c:v>
                </c:pt>
                <c:pt idx="3">
                  <c:v>26.918396417025861</c:v>
                </c:pt>
                <c:pt idx="4">
                  <c:v>34.757659574468086</c:v>
                </c:pt>
                <c:pt idx="5">
                  <c:v>2.9318332519531269</c:v>
                </c:pt>
                <c:pt idx="6">
                  <c:v>2.6410000194202796</c:v>
                </c:pt>
                <c:pt idx="9">
                  <c:v>20.685344901207916</c:v>
                </c:pt>
                <c:pt idx="10">
                  <c:v>0.92329494584281524</c:v>
                </c:pt>
                <c:pt idx="11">
                  <c:v>8.6686972098214294</c:v>
                </c:pt>
                <c:pt idx="12">
                  <c:v>10.524242424242424</c:v>
                </c:pt>
                <c:pt idx="14">
                  <c:v>5.2564943248820759</c:v>
                </c:pt>
              </c:numCache>
            </c:numRef>
          </c:val>
        </c:ser>
        <c:ser>
          <c:idx val="6"/>
          <c:order val="6"/>
          <c:tx>
            <c:strRef>
              <c:f>'Fertilizantes na CEDEAO'!$H$4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CEDEAO'!$H$5:$H$19</c:f>
              <c:numCache>
                <c:formatCode>0.00</c:formatCode>
                <c:ptCount val="15"/>
                <c:pt idx="0">
                  <c:v>5.002277922453704</c:v>
                </c:pt>
                <c:pt idx="1">
                  <c:v>15.460796685987903</c:v>
                </c:pt>
                <c:pt idx="3">
                  <c:v>37.580682920258617</c:v>
                </c:pt>
                <c:pt idx="4">
                  <c:v>25.259148936170213</c:v>
                </c:pt>
                <c:pt idx="5">
                  <c:v>2.8680677450856873</c:v>
                </c:pt>
                <c:pt idx="6">
                  <c:v>0.4131363782015714</c:v>
                </c:pt>
                <c:pt idx="9">
                  <c:v>25.871159097888395</c:v>
                </c:pt>
                <c:pt idx="10">
                  <c:v>0.63715059552873932</c:v>
                </c:pt>
                <c:pt idx="11">
                  <c:v>9.0181733685661758</c:v>
                </c:pt>
                <c:pt idx="12">
                  <c:v>12.38125</c:v>
                </c:pt>
                <c:pt idx="14">
                  <c:v>20.993509728773585</c:v>
                </c:pt>
              </c:numCache>
            </c:numRef>
          </c:val>
        </c:ser>
        <c:ser>
          <c:idx val="7"/>
          <c:order val="7"/>
          <c:tx>
            <c:strRef>
              <c:f>'Fertilizantes na CEDEAO'!$I$4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CEDEAO'!$I$5:$I$19</c:f>
              <c:numCache>
                <c:formatCode>0.00</c:formatCode>
                <c:ptCount val="15"/>
                <c:pt idx="0">
                  <c:v>15.535462962962963</c:v>
                </c:pt>
                <c:pt idx="1">
                  <c:v>15.880756184895834</c:v>
                </c:pt>
                <c:pt idx="3">
                  <c:v>42.386986799568966</c:v>
                </c:pt>
                <c:pt idx="4">
                  <c:v>15.702127659574469</c:v>
                </c:pt>
                <c:pt idx="5">
                  <c:v>1.0971870619250896</c:v>
                </c:pt>
                <c:pt idx="6">
                  <c:v>0.6762499895962798</c:v>
                </c:pt>
                <c:pt idx="9">
                  <c:v>29.070296658087663</c:v>
                </c:pt>
                <c:pt idx="10">
                  <c:v>0.9992434401739213</c:v>
                </c:pt>
                <c:pt idx="11">
                  <c:v>9.4310638786764702</c:v>
                </c:pt>
                <c:pt idx="12">
                  <c:v>11.740625</c:v>
                </c:pt>
                <c:pt idx="14">
                  <c:v>1.7274905568248831</c:v>
                </c:pt>
              </c:numCache>
            </c:numRef>
          </c:val>
        </c:ser>
        <c:ser>
          <c:idx val="8"/>
          <c:order val="8"/>
          <c:tx>
            <c:strRef>
              <c:f>'Fertilizantes na CEDEAO'!$J$4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E9AD"/>
            </a:solidFill>
          </c:spPr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CEDEAO'!$J$5:$J$19</c:f>
              <c:numCache>
                <c:formatCode>0.00</c:formatCode>
                <c:ptCount val="15"/>
                <c:pt idx="0">
                  <c:v>11.290344328703704</c:v>
                </c:pt>
                <c:pt idx="1">
                  <c:v>16.2886953125</c:v>
                </c:pt>
                <c:pt idx="3">
                  <c:v>50.634678071120689</c:v>
                </c:pt>
                <c:pt idx="4">
                  <c:v>23.505408494015956</c:v>
                </c:pt>
                <c:pt idx="5">
                  <c:v>2.6992871093750002</c:v>
                </c:pt>
                <c:pt idx="6">
                  <c:v>0.85</c:v>
                </c:pt>
                <c:pt idx="9">
                  <c:v>27.047718277179847</c:v>
                </c:pt>
                <c:pt idx="10">
                  <c:v>0.40373214517320904</c:v>
                </c:pt>
                <c:pt idx="11">
                  <c:v>7.7154995404411766</c:v>
                </c:pt>
                <c:pt idx="12">
                  <c:v>16.315625000000001</c:v>
                </c:pt>
                <c:pt idx="14">
                  <c:v>10.003071657576651</c:v>
                </c:pt>
              </c:numCache>
            </c:numRef>
          </c:val>
        </c:ser>
        <c:ser>
          <c:idx val="9"/>
          <c:order val="9"/>
          <c:tx>
            <c:strRef>
              <c:f>'Fertilizantes na CEDEAO'!$K$4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'Fertilizantes na CEDEAO'!$A$5:$A$19</c:f>
              <c:strCache>
                <c:ptCount val="15"/>
                <c:pt idx="0">
                  <c:v>Benin</c:v>
                </c:pt>
                <c:pt idx="1">
                  <c:v>Burkina Faso</c:v>
                </c:pt>
                <c:pt idx="2">
                  <c:v>Cabo Verde</c:v>
                </c:pt>
                <c:pt idx="3">
                  <c:v>Côte d'Ivoire</c:v>
                </c:pt>
                <c:pt idx="4">
                  <c:v>Ghana</c:v>
                </c:pt>
                <c:pt idx="5">
                  <c:v>Guinea</c:v>
                </c:pt>
                <c:pt idx="6">
                  <c:v>Gambia</c:v>
                </c:pt>
                <c:pt idx="7">
                  <c:v>Guinea-Bissau</c:v>
                </c:pt>
                <c:pt idx="8">
                  <c:v>Liberia</c:v>
                </c:pt>
                <c:pt idx="9">
                  <c:v>Malí</c:v>
                </c:pt>
                <c:pt idx="10">
                  <c:v>Níger</c:v>
                </c:pt>
                <c:pt idx="11">
                  <c:v>Nigeria</c:v>
                </c:pt>
                <c:pt idx="12">
                  <c:v>Senegal</c:v>
                </c:pt>
                <c:pt idx="13">
                  <c:v>Sierra Leona</c:v>
                </c:pt>
                <c:pt idx="14">
                  <c:v>Togo</c:v>
                </c:pt>
              </c:strCache>
            </c:strRef>
          </c:cat>
          <c:val>
            <c:numRef>
              <c:f>'Fertilizantes na CEDEAO'!$K$5:$K$19</c:f>
              <c:numCache>
                <c:formatCode>0.00</c:formatCode>
                <c:ptCount val="15"/>
                <c:pt idx="0">
                  <c:v>14.747607421874999</c:v>
                </c:pt>
                <c:pt idx="1">
                  <c:v>21.773516601562498</c:v>
                </c:pt>
                <c:pt idx="3">
                  <c:v>51.683337823275863</c:v>
                </c:pt>
                <c:pt idx="4">
                  <c:v>20.876595744680852</c:v>
                </c:pt>
                <c:pt idx="5">
                  <c:v>1.5685838859311996</c:v>
                </c:pt>
                <c:pt idx="6">
                  <c:v>1.2353408986871877</c:v>
                </c:pt>
                <c:pt idx="9">
                  <c:v>44.235022081188582</c:v>
                </c:pt>
                <c:pt idx="10">
                  <c:v>0.40209046772548129</c:v>
                </c:pt>
                <c:pt idx="11">
                  <c:v>5.4703673023897057</c:v>
                </c:pt>
                <c:pt idx="12">
                  <c:v>16.409375000000001</c:v>
                </c:pt>
                <c:pt idx="14">
                  <c:v>11.026124705188678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099968"/>
        <c:axId val="223783168"/>
      </c:barChart>
      <c:catAx>
        <c:axId val="71809996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23783168"/>
        <c:crosses val="autoZero"/>
        <c:auto val="1"/>
        <c:lblAlgn val="ctr"/>
        <c:lblOffset val="100"/>
        <c:noMultiLvlLbl val="0"/>
      </c:catAx>
      <c:valAx>
        <c:axId val="223783168"/>
        <c:scaling>
          <c:orientation val="minMax"/>
        </c:scaling>
        <c:delete val="0"/>
        <c:axPos val="l"/>
        <c:majorGridlines/>
        <c:minorGridlines>
          <c:spPr>
            <a:ln w="9525"/>
          </c:spPr>
        </c:minorGridlines>
        <c:numFmt formatCode="0.00" sourceLinked="1"/>
        <c:majorTickMark val="out"/>
        <c:minorTickMark val="none"/>
        <c:tickLblPos val="nextTo"/>
        <c:crossAx val="71809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69840972567157"/>
          <c:w val="1"/>
          <c:h val="6.2333379475445608E-2"/>
        </c:manualLayout>
      </c:layout>
      <c:overlay val="0"/>
    </c:legend>
    <c:plotVisOnly val="0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477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95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  <a:t>01-02-2021</a:t>
            </a:fld>
            <a:endParaRPr lang="pt-PT"/>
          </a:p>
        </p:txBody>
      </p:sp>
      <p:sp>
        <p:nvSpPr>
          <p:cNvPr id="1029" name="Marcador de Posição do Rodapé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mcv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+D - Departamento de investigación y desarrollo de Inves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89" y="4157488"/>
            <a:ext cx="2688307" cy="17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nel 5"/>
          <p:cNvSpPr/>
          <p:nvPr/>
        </p:nvSpPr>
        <p:spPr>
          <a:xfrm>
            <a:off x="4224303" y="3243902"/>
            <a:ext cx="4287909" cy="362393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2178050"/>
            <a:ext cx="3897630" cy="3858260"/>
          </a:xfrm>
          <a:prstGeom prst="rect">
            <a:avLst/>
          </a:prstGeom>
        </p:spPr>
      </p:pic>
      <p:pic>
        <p:nvPicPr>
          <p:cNvPr id="15" name="Imagem 15" descr="fun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20" y="5317490"/>
            <a:ext cx="3819525" cy="1285875"/>
          </a:xfrm>
          <a:prstGeom prst="rect">
            <a:avLst/>
          </a:prstGeom>
        </p:spPr>
      </p:pic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2169160" y="1649731"/>
            <a:ext cx="7439025" cy="2040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MESA REDONDA DE </a:t>
            </a:r>
            <a:r>
              <a:rPr lang="pt-PT" alt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INTEGRAÇÃO</a:t>
            </a:r>
          </a:p>
          <a:p>
            <a:pPr algn="ctr">
              <a:defRPr/>
            </a:pPr>
            <a:r>
              <a:rPr lang="pt-PT" alt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E </a:t>
            </a:r>
            <a:r>
              <a:rPr lang="pt-PT" alt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DEBATEs</a:t>
            </a:r>
          </a:p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sz="2400" dirty="0" smtClean="0">
                <a:solidFill>
                  <a:srgbClr val="00B4B2"/>
                </a:solidFill>
              </a:rPr>
              <a:t>Guia </a:t>
            </a:r>
            <a:r>
              <a:rPr lang="pt-PT" sz="2400" dirty="0">
                <a:solidFill>
                  <a:srgbClr val="00B4B2"/>
                </a:solidFill>
              </a:rPr>
              <a:t>de discussão</a:t>
            </a:r>
            <a:endParaRPr lang="pt-PT" altLang="pt-PT" sz="2400" b="1" dirty="0" smtClean="0">
              <a:solidFill>
                <a:srgbClr val="00B4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31999" y="1120775"/>
            <a:ext cx="7439025" cy="528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4000" b="1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BASALT CONFERENCE</a:t>
            </a:r>
          </a:p>
        </p:txBody>
      </p:sp>
      <p:pic>
        <p:nvPicPr>
          <p:cNvPr id="1026" name="Picture 2" descr="Investigação + Desenvolvimento | Fore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20" y="3970185"/>
            <a:ext cx="2489820" cy="20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nel 5"/>
          <p:cNvSpPr/>
          <p:nvPr/>
        </p:nvSpPr>
        <p:spPr>
          <a:xfrm>
            <a:off x="7897143" y="3228662"/>
            <a:ext cx="4287909" cy="362393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9700" y="5317490"/>
            <a:ext cx="3738245" cy="389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1203960" y="6484620"/>
            <a:ext cx="408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30" y="195580"/>
            <a:ext cx="677545" cy="561975"/>
          </a:xfrm>
          <a:prstGeom prst="rect">
            <a:avLst/>
          </a:prstGeom>
        </p:spPr>
      </p:pic>
      <p:pic>
        <p:nvPicPr>
          <p:cNvPr id="21" name="Imagem 37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" y="66040"/>
            <a:ext cx="3092450" cy="724535"/>
          </a:xfrm>
          <a:prstGeom prst="rect">
            <a:avLst/>
          </a:prstGeom>
        </p:spPr>
      </p:pic>
      <p:sp>
        <p:nvSpPr>
          <p:cNvPr id="16" name="Anel 12"/>
          <p:cNvSpPr/>
          <p:nvPr/>
        </p:nvSpPr>
        <p:spPr>
          <a:xfrm>
            <a:off x="1328420" y="5315585"/>
            <a:ext cx="4084320" cy="1531620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300" y="5315585"/>
            <a:ext cx="441960" cy="128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7" descr="cap_vert_valle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4472" y="2566756"/>
            <a:ext cx="2035297" cy="1105362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9403080" y="2048510"/>
            <a:ext cx="2091690" cy="20885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27440" y="2048510"/>
            <a:ext cx="536900" cy="183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19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  <a:solidFill>
            <a:schemeClr val="bg1"/>
          </a:solidFill>
        </p:grpSpPr>
        <p:grpSp>
          <p:nvGrpSpPr>
            <p:cNvPr id="22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  <a:grpFill/>
          </p:grpSpPr>
          <p:sp>
            <p:nvSpPr>
              <p:cNvPr id="33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34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  <a:grpFill/>
          </p:grpSpPr>
          <p:sp>
            <p:nvSpPr>
              <p:cNvPr id="24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5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  <a:grpFill/>
            </p:grpSpPr>
            <p:pic>
              <p:nvPicPr>
                <p:cNvPr id="2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  <a:grpFill/>
              </p:spPr>
            </p:pic>
            <p:sp>
              <p:nvSpPr>
                <p:cNvPr id="27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9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0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1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2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35" name="Triângulo Retângulo 16"/>
          <p:cNvSpPr/>
          <p:nvPr/>
        </p:nvSpPr>
        <p:spPr>
          <a:xfrm flipH="1">
            <a:off x="385635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2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3" name="CaixaDeTexto 22"/>
          <p:cNvSpPr txBox="1"/>
          <p:nvPr/>
        </p:nvSpPr>
        <p:spPr>
          <a:xfrm>
            <a:off x="9380121" y="1066165"/>
            <a:ext cx="2797054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dirty="0" smtClean="0">
                <a:solidFill>
                  <a:srgbClr val="006666"/>
                </a:solidFill>
              </a:rPr>
              <a:t>MESA REDONDA</a:t>
            </a:r>
          </a:p>
          <a:p>
            <a:pPr algn="ctr">
              <a:lnSpc>
                <a:spcPct val="85000"/>
              </a:lnSpc>
            </a:pPr>
            <a:r>
              <a:rPr lang="pt-PT" sz="1400" dirty="0" smtClean="0">
                <a:solidFill>
                  <a:srgbClr val="006666"/>
                </a:solidFill>
              </a:rPr>
              <a:t>GUIA DE DISCUSSÃO</a:t>
            </a:r>
            <a:endParaRPr lang="pt-PT" sz="1400" dirty="0" smtClean="0">
              <a:solidFill>
                <a:srgbClr val="006666"/>
              </a:solidFill>
            </a:endParaRPr>
          </a:p>
        </p:txBody>
      </p:sp>
      <p:sp>
        <p:nvSpPr>
          <p:cNvPr id="44" name="CaixaDeTexto 67"/>
          <p:cNvSpPr/>
          <p:nvPr/>
        </p:nvSpPr>
        <p:spPr>
          <a:xfrm>
            <a:off x="9757410" y="1569719"/>
            <a:ext cx="2284730" cy="1759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______■______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46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2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20040" y="99060"/>
            <a:ext cx="870204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500"/>
              </a:lnSpc>
              <a:defRPr/>
            </a:pPr>
            <a:r>
              <a:rPr lang="pt-PT" alt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MESA REDONDA </a:t>
            </a:r>
            <a:r>
              <a:rPr lang="pt-PT" alt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DE </a:t>
            </a:r>
            <a:r>
              <a:rPr lang="pt-PT" alt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INTEGRAÇÃO E DEBATEs</a:t>
            </a:r>
          </a:p>
          <a:p>
            <a:pPr algn="ctr">
              <a:lnSpc>
                <a:spcPts val="1400"/>
              </a:lnSpc>
              <a:defRPr/>
            </a:pPr>
            <a:r>
              <a:rPr lang="pt-PT" altLang="pt-PT" sz="1400" b="1" i="1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PÓ </a:t>
            </a:r>
            <a:r>
              <a:rPr lang="pt-PT" altLang="pt-PT" sz="1400" b="1" i="1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DE BASALTO NA AGRICULTURA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000" i="1" dirty="0">
                <a:solidFill>
                  <a:srgbClr val="00B0F0"/>
                </a:solidFill>
              </a:rPr>
              <a:t>Q</a:t>
            </a:r>
            <a:r>
              <a:rPr lang="pt-PT" sz="1000" i="1" dirty="0">
                <a:solidFill>
                  <a:srgbClr val="00B0F0"/>
                </a:solidFill>
              </a:rPr>
              <a:t>UALIDADE DE ALIMENTOS E PROTEÇÃO </a:t>
            </a:r>
            <a:r>
              <a:rPr lang="pt-PT" sz="1000" i="1" dirty="0" smtClean="0">
                <a:solidFill>
                  <a:srgbClr val="00B0F0"/>
                </a:solidFill>
              </a:rPr>
              <a:t>AMBIENTAL</a:t>
            </a:r>
            <a:endParaRPr lang="fr-FR" sz="1000" i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5430" y="3497579"/>
            <a:ext cx="3069590" cy="186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1" y="5885757"/>
            <a:ext cx="1063423" cy="8821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54452" y="3458210"/>
            <a:ext cx="2319338" cy="2088515"/>
            <a:chOff x="8954452" y="3458210"/>
            <a:chExt cx="2319338" cy="2088515"/>
          </a:xfrm>
        </p:grpSpPr>
        <p:sp>
          <p:nvSpPr>
            <p:cNvPr id="40" name="Anel 18"/>
            <p:cNvSpPr/>
            <p:nvPr/>
          </p:nvSpPr>
          <p:spPr>
            <a:xfrm>
              <a:off x="9182100" y="3458210"/>
              <a:ext cx="2091690" cy="2088515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954452" y="3474085"/>
              <a:ext cx="1035368" cy="352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8" name="TextBox 26"/>
          <p:cNvSpPr/>
          <p:nvPr/>
        </p:nvSpPr>
        <p:spPr>
          <a:xfrm>
            <a:off x="213360" y="727799"/>
            <a:ext cx="9553575" cy="51259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/>
            <a:r>
              <a:rPr lang="pt-PT" altLang="pt-PT" sz="1100" b="1" i="1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ENQUADRAMENTO</a:t>
            </a:r>
            <a:endParaRPr lang="pt-PT" sz="1100" b="1" dirty="0">
              <a:solidFill>
                <a:srgbClr val="00B4B2"/>
              </a:solidFill>
            </a:endParaRPr>
          </a:p>
          <a:p>
            <a:pPr algn="just">
              <a:lnSpc>
                <a:spcPts val="1100"/>
              </a:lnSpc>
              <a:defRPr lang="en-US"/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  <a:defRPr lang="en-US"/>
            </a:pPr>
            <a:r>
              <a:rPr lang="pt-PT" sz="1200" dirty="0" smtClean="0">
                <a:latin typeface="Arial Narrow" panose="020B0606020202030204" pitchFamily="34" charset="0"/>
              </a:rPr>
              <a:t>Terras </a:t>
            </a:r>
            <a:r>
              <a:rPr lang="pt-PT" sz="1200" dirty="0">
                <a:latin typeface="Arial Narrow" panose="020B0606020202030204" pitchFamily="34" charset="0"/>
              </a:rPr>
              <a:t>agrícolas podem ser degradadas por muitas razões, designadamene: agricultura itinerante (ou nomadismo agrícola), sobrepastoreio, sobre-exploração de solos, desmatamento </a:t>
            </a:r>
            <a:r>
              <a:rPr lang="pt-PT" sz="1200" dirty="0" smtClean="0">
                <a:latin typeface="Arial Narrow" panose="020B0606020202030204" pitchFamily="34" charset="0"/>
              </a:rPr>
              <a:t>excessivo, </a:t>
            </a:r>
            <a:r>
              <a:rPr lang="pt-PT" sz="1200" dirty="0">
                <a:latin typeface="Arial Narrow" panose="020B0606020202030204" pitchFamily="34" charset="0"/>
              </a:rPr>
              <a:t>salinização do solo após anos de irrigação intensiva, alagamento do solo, inundações repetidas, bem como pelo processo natural de desgaste das rochas (intemperismo), entre outros. Neste sentido, torna-se necessário redobrar os esforços, as medidas </a:t>
            </a:r>
            <a:r>
              <a:rPr lang="pt-PT" sz="1200" dirty="0"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as práticas de restauração dos solos degradados e, em consequência a reposição da sua fertilidade.</a:t>
            </a:r>
          </a:p>
          <a:p>
            <a:pPr algn="just">
              <a:lnSpc>
                <a:spcPts val="1100"/>
              </a:lnSpc>
              <a:defRPr lang="en-US"/>
            </a:pPr>
            <a:endParaRPr lang="pt-PT" sz="1200" dirty="0" smtClean="0"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100"/>
              </a:lnSpc>
              <a:defRPr lang="en-US"/>
            </a:pP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Junho de 2006, os líderes africanos reuniram-se em Abuja, Nigéria, com o objetivo de adotar medidas à altura da importância dos fertilizantes para uma Revolução Verde Africana. O principal resultado dessa cimeira, confirmou o empenho dos Chefes de Estado africanos em conseguir um rápido aumento no uso de fertilizantes no continente, elevando a média de 9 quilogramas por hectare em 2006 para pelo menos 50 quilogramas por hectare em 2015, objetivo esse que até à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data, 2021,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não foi ainda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alcançado, como o demonstra os dados apresentados nas duas páginas seguintes do presente documento. </a:t>
            </a:r>
            <a:endParaRPr lang="pt-PT" sz="1200" dirty="0"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ts val="1100"/>
              </a:lnSpc>
              <a:defRPr lang="en-US"/>
            </a:pPr>
            <a:endParaRPr lang="pt-PT" sz="1200" dirty="0"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ts val="11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 consumo médio de fertilizantes em África é de 10 kg / ha,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cerca de 10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% da média mundial, e quase 20 vezes menos do que a média da Ásia (191 kg / ha) e 9 vezes menos do que a média da América Latina (94 kg / ha). A fraca utilização de fertilizantes, em África, deve-se </a:t>
            </a: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elevado preço dos fertilizantes, face ao poder de compra dos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agricultores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 a falta de alternativa oferecida aos produtores e aos agricultores.</a:t>
            </a:r>
          </a:p>
          <a:p>
            <a:pPr algn="just">
              <a:lnSpc>
                <a:spcPts val="1100"/>
              </a:lnSpc>
              <a:defRPr lang="en-US"/>
            </a:pPr>
            <a:endParaRPr lang="pt-PT" sz="1200" dirty="0"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1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Ao longo das últimas décadas relevantes centros de investigação aplicada, Universidades, Governos se dedicaram à procura de alternativas aos tradicionais fertilizantes químicos quer na perspetiva do aumento da rentabilidade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agrícola,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quer na qualidade </a:t>
            </a:r>
            <a:r>
              <a:rPr lang="pt-PT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dos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alimentos </a:t>
            </a: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produzidos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 proteção ambiental. A aplicação de pó de </a:t>
            </a: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rocha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na agricultura revelou-se uma solução </a:t>
            </a: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comprovada para a agricultura </a:t>
            </a:r>
            <a:r>
              <a:rPr lang="pt-PT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à altura dos desafiados que se colocam à sociedade contemporânea, quer no presente, quer no futuro.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ts val="11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ts val="1100"/>
              </a:lnSpc>
              <a:defRPr lang="en-US"/>
            </a:pP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As rochas basálticas possuem composição rica em elementos químicos 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 que são </a:t>
            </a: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nutrientes às plantas, o que a torna apta para utilização na agricultura, melhorando a fertilidade dos 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solos, protegendo o ambiente, aumentando a rentabilidade agrícola e melhorando substancialmente a qualidade dos alimentos produzidos.</a:t>
            </a:r>
            <a:r>
              <a:rPr lang="pt-PT" altLang="en-US" sz="1200" dirty="0" smtClean="0">
                <a:solidFill>
                  <a:srgbClr val="FF0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endParaRPr lang="pt-PT" altLang="en-US" sz="1200" dirty="0">
              <a:solidFill>
                <a:srgbClr val="FF0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ts val="11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BR" sz="1200" dirty="0" smtClean="0">
                <a:latin typeface="Arial Narrow" panose="020B0606020202030204" pitchFamily="34" charset="0"/>
              </a:rPr>
              <a:t>O </a:t>
            </a:r>
            <a:r>
              <a:rPr lang="pt-BR" sz="1200" dirty="0">
                <a:latin typeface="Arial Narrow" panose="020B0606020202030204" pitchFamily="34" charset="0"/>
              </a:rPr>
              <a:t>uso de pós de rocha para fertilizar os solos é uma técnica milenar (civilizações incas e egípcias já se </a:t>
            </a:r>
            <a:r>
              <a:rPr lang="pt-BR" sz="1200" dirty="0" smtClean="0">
                <a:latin typeface="Arial Narrow" panose="020B0606020202030204" pitchFamily="34" charset="0"/>
              </a:rPr>
              <a:t>socorriam do </a:t>
            </a:r>
            <a:r>
              <a:rPr lang="pt-BR" sz="1200" dirty="0">
                <a:latin typeface="Arial Narrow" panose="020B0606020202030204" pitchFamily="34" charset="0"/>
              </a:rPr>
              <a:t>uso de sub-produtos de rochas para </a:t>
            </a:r>
            <a:r>
              <a:rPr lang="pt-BR" sz="1200" dirty="0" smtClean="0">
                <a:latin typeface="Arial Narrow" panose="020B0606020202030204" pitchFamily="34" charset="0"/>
              </a:rPr>
              <a:t>fertilização de solos), </a:t>
            </a:r>
            <a:r>
              <a:rPr lang="pt-BR" sz="1200" dirty="0">
                <a:latin typeface="Arial Narrow" panose="020B0606020202030204" pitchFamily="34" charset="0"/>
              </a:rPr>
              <a:t>que foi sendo deixada de lado, pela ampliação do uso e da oferta dos fertilizantes solúveis. Porém, os preços ascendentes desses produtos têm deixado um numero crescente de agricultores sem opção para fertilizar os solos e, assim, garantir produções compatíveis </a:t>
            </a:r>
            <a:r>
              <a:rPr lang="pt-BR" sz="1200" dirty="0" smtClean="0">
                <a:latin typeface="Arial Narrow" panose="020B0606020202030204" pitchFamily="34" charset="0"/>
              </a:rPr>
              <a:t>com </a:t>
            </a:r>
            <a:r>
              <a:rPr lang="pt-BR" sz="1200" dirty="0">
                <a:latin typeface="Arial Narrow" panose="020B0606020202030204" pitchFamily="34" charset="0"/>
              </a:rPr>
              <a:t>seus esforços e </a:t>
            </a:r>
            <a:r>
              <a:rPr lang="pt-BR" sz="1200" dirty="0" smtClean="0">
                <a:latin typeface="Arial Narrow" panose="020B0606020202030204" pitchFamily="34" charset="0"/>
              </a:rPr>
              <a:t>investimentos realizados</a:t>
            </a:r>
            <a:r>
              <a:rPr lang="pt-BR" sz="1200" dirty="0">
                <a:latin typeface="Arial Narrow" panose="020B0606020202030204" pitchFamily="34" charset="0"/>
              </a:rPr>
              <a:t>. A evolução tecnológica das últimas décadas permitem a produção de pó de rochas </a:t>
            </a:r>
            <a:r>
              <a:rPr lang="pt-BR" sz="1200" dirty="0" smtClean="0">
                <a:latin typeface="Arial Narrow" panose="020B0606020202030204" pitchFamily="34" charset="0"/>
              </a:rPr>
              <a:t>para uso na agricultura a um custo compatível  com o poder de compra da generalidade da população. </a:t>
            </a:r>
            <a:endParaRPr lang="pt-BR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endParaRPr lang="pt-BR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BR" sz="1200" dirty="0" smtClean="0">
                <a:latin typeface="Arial Narrow" panose="020B0606020202030204" pitchFamily="34" charset="0"/>
              </a:rPr>
              <a:t>É neste contexto que terá lugar uma </a:t>
            </a:r>
            <a:r>
              <a:rPr lang="pt-BR" sz="1200" i="1" dirty="0" smtClean="0">
                <a:latin typeface="Arial Narrow" panose="020B0606020202030204" pitchFamily="34" charset="0"/>
              </a:rPr>
              <a:t>«Mesa Redonda de Integração e Debates», </a:t>
            </a:r>
            <a:r>
              <a:rPr lang="pt-BR" sz="1200" dirty="0" smtClean="0">
                <a:latin typeface="Arial Narrow" panose="020B0606020202030204" pitchFamily="34" charset="0"/>
              </a:rPr>
              <a:t>reunindo alguns dos mais proeminentes investigadores internacionais no domínio de uso de pó de rocha para a fertilização de solos agrícolas. Tomarão igualmente parte, nesta Mesa Redonda, professionais dos sectores de agricultura; da protecção ambiental; da nutrição; universitários; investigadores; gestores Municipais e decisores nacionais e internacionais de políticas de Desenvolvimento.</a:t>
            </a:r>
          </a:p>
          <a:p>
            <a:pPr algn="just">
              <a:lnSpc>
                <a:spcPts val="1100"/>
              </a:lnSpc>
            </a:pPr>
            <a:endParaRPr lang="pt-BR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BR" sz="1200" dirty="0" smtClean="0">
                <a:latin typeface="Arial Narrow" panose="020B0606020202030204" pitchFamily="34" charset="0"/>
              </a:rPr>
              <a:t>Neste documento é apresentado, além do programa da referida </a:t>
            </a:r>
            <a:r>
              <a:rPr lang="pt-BR" sz="1200" i="1" dirty="0" smtClean="0">
                <a:latin typeface="Arial Narrow" panose="020B0606020202030204" pitchFamily="34" charset="0"/>
              </a:rPr>
              <a:t>«Mesa Redonda»</a:t>
            </a:r>
            <a:r>
              <a:rPr lang="pt-BR" sz="1200" dirty="0" smtClean="0">
                <a:latin typeface="Arial Narrow" panose="020B0606020202030204" pitchFamily="34" charset="0"/>
              </a:rPr>
              <a:t>, o </a:t>
            </a:r>
            <a:r>
              <a:rPr lang="pt-BR" sz="1200" i="1" dirty="0" smtClean="0">
                <a:latin typeface="Arial Narrow" panose="020B0606020202030204" pitchFamily="34" charset="0"/>
              </a:rPr>
              <a:t>Guia de Discussão</a:t>
            </a:r>
            <a:r>
              <a:rPr lang="pt-BR" sz="1200" dirty="0" smtClean="0">
                <a:latin typeface="Arial Narrow" panose="020B0606020202030204" pitchFamily="34" charset="0"/>
              </a:rPr>
              <a:t> e debates que terá lugar no dia 9 de Junho de 2021.</a:t>
            </a:r>
            <a:endParaRPr lang="pt-PT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19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  <a:solidFill>
            <a:schemeClr val="bg1"/>
          </a:solidFill>
        </p:grpSpPr>
        <p:grpSp>
          <p:nvGrpSpPr>
            <p:cNvPr id="22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  <a:grpFill/>
          </p:grpSpPr>
          <p:sp>
            <p:nvSpPr>
              <p:cNvPr id="33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34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  <a:grpFill/>
          </p:grpSpPr>
          <p:sp>
            <p:nvSpPr>
              <p:cNvPr id="24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5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  <a:grpFill/>
            </p:grpSpPr>
            <p:pic>
              <p:nvPicPr>
                <p:cNvPr id="2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  <a:grpFill/>
              </p:spPr>
            </p:pic>
            <p:sp>
              <p:nvSpPr>
                <p:cNvPr id="27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9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0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1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2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35" name="Triângulo Retângulo 16"/>
          <p:cNvSpPr/>
          <p:nvPr/>
        </p:nvSpPr>
        <p:spPr>
          <a:xfrm flipH="1">
            <a:off x="385635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2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6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3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386840" y="291783"/>
            <a:ext cx="7046277" cy="62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defRPr/>
            </a:pPr>
            <a:r>
              <a:rPr lang="pt-PT" alt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CONSUMO DE FERTILIZANTES NA CEDEAO</a:t>
            </a:r>
            <a:endParaRPr lang="pt-PT" alt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lnSpc>
                <a:spcPts val="1700"/>
              </a:lnSpc>
              <a:defRPr/>
            </a:pPr>
            <a:r>
              <a:rPr lang="pt-PT" altLang="pt-PT" sz="1000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[ </a:t>
            </a:r>
            <a:r>
              <a:rPr lang="pt-PT" altLang="pt-PT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quilogramas </a:t>
            </a:r>
            <a:r>
              <a:rPr lang="pt-PT" altLang="pt-PT" sz="1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por hectare de terra </a:t>
            </a:r>
            <a:r>
              <a:rPr lang="pt-PT" altLang="pt-PT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arável</a:t>
            </a:r>
            <a:r>
              <a:rPr lang="pt-PT" altLang="pt-PT" sz="1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PT" altLang="pt-PT" sz="1000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]</a:t>
            </a:r>
            <a:endParaRPr lang="pt-PT" altLang="pt-PT" sz="1000" dirty="0" smtClean="0">
              <a:solidFill>
                <a:srgbClr val="00B4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  <a:defRPr/>
            </a:pPr>
            <a:endParaRPr lang="fr-FR" sz="1000" i="1" dirty="0">
              <a:solidFill>
                <a:srgbClr val="00B0F0"/>
              </a:solidFill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289318"/>
              </p:ext>
            </p:extLst>
          </p:nvPr>
        </p:nvGraphicFramePr>
        <p:xfrm>
          <a:off x="0" y="790576"/>
          <a:ext cx="12166600" cy="584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7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19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  <a:solidFill>
            <a:schemeClr val="bg1"/>
          </a:solidFill>
        </p:grpSpPr>
        <p:grpSp>
          <p:nvGrpSpPr>
            <p:cNvPr id="22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  <a:grpFill/>
          </p:grpSpPr>
          <p:sp>
            <p:nvSpPr>
              <p:cNvPr id="33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34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  <a:grpFill/>
          </p:grpSpPr>
          <p:sp>
            <p:nvSpPr>
              <p:cNvPr id="24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5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  <a:grpFill/>
            </p:grpSpPr>
            <p:pic>
              <p:nvPicPr>
                <p:cNvPr id="2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  <a:grpFill/>
              </p:spPr>
            </p:pic>
            <p:sp>
              <p:nvSpPr>
                <p:cNvPr id="27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9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0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1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2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35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6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37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8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40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DIA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41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</a:t>
            </a:r>
            <a:r>
              <a:rPr lang="pt-PT" alt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42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3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 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44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45" name="CaixaDeTexto 13"/>
          <p:cNvSpPr txBox="1"/>
          <p:nvPr/>
        </p:nvSpPr>
        <p:spPr>
          <a:xfrm>
            <a:off x="966470" y="6650990"/>
            <a:ext cx="4584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46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4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35379" y="70485"/>
            <a:ext cx="5905501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</a:pP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PROGRAMA DA MESA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REDONDA</a:t>
            </a:r>
          </a:p>
          <a:p>
            <a:pPr algn="ctr" fontAlgn="base">
              <a:lnSpc>
                <a:spcPts val="1500"/>
              </a:lnSpc>
            </a:pPr>
            <a:r>
              <a:rPr lang="pt-PT" sz="1200" dirty="0">
                <a:solidFill>
                  <a:schemeClr val="accent5">
                    <a:lumMod val="75000"/>
                  </a:schemeClr>
                </a:solidFill>
              </a:rPr>
              <a:t>PÓ DE BASALTO NA </a:t>
            </a:r>
            <a:r>
              <a:rPr lang="pt-PT" sz="1200" dirty="0" smtClean="0">
                <a:solidFill>
                  <a:schemeClr val="accent5">
                    <a:lumMod val="75000"/>
                  </a:schemeClr>
                </a:solidFill>
              </a:rPr>
              <a:t>AGRICULTURA</a:t>
            </a:r>
          </a:p>
          <a:p>
            <a:pPr algn="ctr" fontAlgn="base">
              <a:lnSpc>
                <a:spcPts val="1500"/>
              </a:lnSpc>
            </a:pPr>
            <a:r>
              <a:rPr lang="fr-FR" sz="1200" cap="all" dirty="0" smtClean="0">
                <a:solidFill>
                  <a:srgbClr val="00B0F0"/>
                </a:solidFill>
              </a:rPr>
              <a:t>Q</a:t>
            </a:r>
            <a:r>
              <a:rPr lang="pt-PT" sz="1200" dirty="0" smtClean="0">
                <a:solidFill>
                  <a:srgbClr val="00B0F0"/>
                </a:solidFill>
              </a:rPr>
              <a:t>UALIDADE DE ALIMENTOS </a:t>
            </a:r>
            <a:r>
              <a:rPr lang="pt-PT" sz="1200" dirty="0">
                <a:solidFill>
                  <a:srgbClr val="00B0F0"/>
                </a:solidFill>
              </a:rPr>
              <a:t>E PROTEÇÃO AMBIENTAL</a:t>
            </a:r>
            <a:endParaRPr lang="fr-FR" sz="1200" cap="all" dirty="0" smtClean="0">
              <a:solidFill>
                <a:srgbClr val="00B0F0"/>
              </a:solidFill>
            </a:endParaRPr>
          </a:p>
          <a:p>
            <a:pPr algn="ctr" fontAlgn="base">
              <a:lnSpc>
                <a:spcPts val="700"/>
              </a:lnSpc>
            </a:pPr>
            <a:r>
              <a:rPr lang="fr-FR" sz="1200" b="1" cap="all" dirty="0">
                <a:solidFill>
                  <a:srgbClr val="3EA4BA"/>
                </a:solidFill>
              </a:rPr>
              <a:t/>
            </a:r>
            <a:br>
              <a:rPr lang="fr-FR" sz="1200" b="1" cap="all" dirty="0">
                <a:solidFill>
                  <a:srgbClr val="3EA4BA"/>
                </a:solidFill>
              </a:rPr>
            </a:br>
            <a:r>
              <a:rPr lang="pt-PT" sz="1200" i="1" dirty="0" smtClean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solidFill>
                  <a:srgbClr val="3EA4BA"/>
                </a:solidFill>
              </a:rPr>
              <a:t>MESA REDONDA DE INTEGRAÇÃO E </a:t>
            </a:r>
            <a:r>
              <a:rPr lang="pt-PT" sz="1200" i="1" dirty="0" smtClean="0">
                <a:solidFill>
                  <a:srgbClr val="3EA4BA"/>
                </a:solidFill>
              </a:rPr>
              <a:t>DEBATES</a:t>
            </a:r>
            <a:r>
              <a:rPr lang="pt-BR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fr-FR" sz="12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26"/>
          <p:cNvSpPr/>
          <p:nvPr/>
        </p:nvSpPr>
        <p:spPr>
          <a:xfrm>
            <a:off x="1098624" y="895439"/>
            <a:ext cx="6289675" cy="59442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Pesquisa, Legislação, Regulamentação e Tecnologia de «Rochagem»</a:t>
            </a:r>
          </a:p>
          <a:p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ANMCV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- Associação Nacional Municípios Caboverdianos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hlinkClick r:id="rId6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Suzi Huff Theodoro -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Professora e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Investigadora da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Universi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dade de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Brasília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Brasil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-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Canad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Prof. Eder Martins –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 na EMBRAPA Empresa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sileira de Pesquisa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opecuária - Brasil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Fertilização de solos agrícolas - práticas e manejos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Câmara de Comércio,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Indústria,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Agricultura e Serviços de Sotavento –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CCIASS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(Cabo Verde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Direcção da Agricultura e do Desenvolvimento Rural – Comissão da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CEDEAO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 </a:t>
            </a:r>
            <a:r>
              <a:rPr lang="pt-PT" alt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Agência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Regional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para 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Alimentação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Émérito Othon Henry Leonardos, 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Bras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í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lia – Brasil</a:t>
            </a: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 potencial do basalto como agromineral e suas especificidades 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Laboratório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de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Engenharia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Civil de 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Investigadora do Serviço Geológico do Brasil - 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Andrea Sander -  Investigadora do Serviço Geológico do Brasil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–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Canad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Almoço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IV: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Rentabilidade agrícola e controle de qualidade dos alimentos produzidos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Cabo Verde</a:t>
            </a:r>
            <a:endParaRPr lang="pt-BR" sz="1100" b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 –  Organização das Nações Unidas para Alimentação e Agricultura 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ENSA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-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Escola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Nacional Superior de Agronomia 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Yamoussoukro – Côte d’Ivoire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Bernardo Knapik –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na Universidade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Estadual do Paraná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 Bra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il</a:t>
            </a:r>
          </a:p>
          <a:p>
            <a:pPr>
              <a:lnSpc>
                <a:spcPts val="1200"/>
              </a:lnSpc>
              <a:defRPr lang="en-US"/>
            </a:pPr>
            <a:endParaRPr lang="fr-F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Jantar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Boas Vindas «OS SABORES D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CEDEAO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49" name="TextBox 16"/>
          <p:cNvSpPr/>
          <p:nvPr/>
        </p:nvSpPr>
        <p:spPr>
          <a:xfrm>
            <a:off x="118819" y="901789"/>
            <a:ext cx="1210310" cy="5937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08:00 – 09:30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09:30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09:45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09:45 – 11:15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11:15 – 11:30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11:30 – 13:00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13:00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14:30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14:30 – 16:00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20:30  –  23:00</a:t>
            </a:r>
          </a:p>
        </p:txBody>
      </p:sp>
    </p:spTree>
    <p:extLst>
      <p:ext uri="{BB962C8B-B14F-4D97-AF65-F5344CB8AC3E}">
        <p14:creationId xmlns:p14="http://schemas.microsoft.com/office/powerpoint/2010/main" val="7139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/>
          <p:cNvSpPr/>
          <p:nvPr/>
        </p:nvSpPr>
        <p:spPr>
          <a:xfrm flipH="1"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7" name="Imagem 6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95" y="1436370"/>
            <a:ext cx="3897630" cy="3858260"/>
          </a:xfrm>
          <a:prstGeom prst="rect">
            <a:avLst/>
          </a:prstGeom>
        </p:spPr>
      </p:pic>
      <p:sp>
        <p:nvSpPr>
          <p:cNvPr id="8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CONTACTOS</a:t>
            </a:r>
            <a:endParaRPr lang="pt-PT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53"/>
          <p:cNvSpPr txBox="1"/>
          <p:nvPr/>
        </p:nvSpPr>
        <p:spPr>
          <a:xfrm>
            <a:off x="9911080" y="4582795"/>
            <a:ext cx="2099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8CBA"/>
                </a:solidFill>
              </a:rPr>
              <a:t>MESA REDONDA</a:t>
            </a:r>
            <a:endParaRPr lang="en-US" sz="1600" b="1" i="1" dirty="0">
              <a:solidFill>
                <a:srgbClr val="008CBA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 smtClean="0">
                <a:latin typeface="Arial Narrow" panose="020B0606020202030204" pitchFamily="34" charset="0"/>
                <a:sym typeface="+mn-ea"/>
              </a:rPr>
              <a:t>emergys</a:t>
            </a:r>
            <a:endParaRPr lang="en-US" sz="1200" dirty="0">
              <a:latin typeface="Arial Narrow" panose="020B0606020202030204" pitchFamily="34" charset="0"/>
              <a:sym typeface="+mn-ea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nfo@basaltconference.com 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www.basaltconference.com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CaixaDeTexto 67"/>
          <p:cNvSpPr txBox="1"/>
          <p:nvPr/>
        </p:nvSpPr>
        <p:spPr>
          <a:xfrm>
            <a:off x="9281795" y="162941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JUIN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 smtClean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0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3408045"/>
            <a:ext cx="1415415" cy="1174115"/>
          </a:xfrm>
          <a:prstGeom prst="rect">
            <a:avLst/>
          </a:prstGeom>
        </p:spPr>
      </p:pic>
      <p:sp>
        <p:nvSpPr>
          <p:cNvPr id="20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90" name="Imagem 89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095" y="120650"/>
            <a:ext cx="4168140" cy="91503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2720" y="774065"/>
            <a:ext cx="7439025" cy="12172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MESA REDONDA DE INTEGRAÇÃO E DEBATE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5559" y="107315"/>
            <a:ext cx="7439025" cy="528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4000" b="1" dirty="0" smtClean="0">
                <a:solidFill>
                  <a:srgbClr val="00B4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BASALT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1724</TotalTime>
  <Words>843</Words>
  <Application>Microsoft Office PowerPoint</Application>
  <PresentationFormat>Custom</PresentationFormat>
  <Paragraphs>149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1160</cp:revision>
  <dcterms:created xsi:type="dcterms:W3CDTF">2019-09-10T11:20:00Z</dcterms:created>
  <dcterms:modified xsi:type="dcterms:W3CDTF">2021-02-02T09:22:47Z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