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handoutMasterIdLst>
    <p:handoutMasterId r:id="rId19"/>
  </p:handoutMasterIdLst>
  <p:sldIdLst>
    <p:sldId id="256" r:id="rId2"/>
    <p:sldId id="357" r:id="rId3"/>
    <p:sldId id="365" r:id="rId4"/>
    <p:sldId id="359" r:id="rId5"/>
    <p:sldId id="360" r:id="rId6"/>
    <p:sldId id="358" r:id="rId7"/>
    <p:sldId id="361" r:id="rId8"/>
    <p:sldId id="277" r:id="rId9"/>
    <p:sldId id="363" r:id="rId10"/>
    <p:sldId id="364" r:id="rId11"/>
    <p:sldId id="370" r:id="rId12"/>
    <p:sldId id="366" r:id="rId13"/>
    <p:sldId id="367" r:id="rId14"/>
    <p:sldId id="368" r:id="rId15"/>
    <p:sldId id="369" r:id="rId16"/>
    <p:sldId id="362"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4B2"/>
    <a:srgbClr val="CCE9AD"/>
    <a:srgbClr val="3EA4BA"/>
    <a:srgbClr val="008CBA"/>
    <a:srgbClr val="416D12"/>
    <a:srgbClr val="FFFFFF"/>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706" autoAdjust="0"/>
    <p:restoredTop sz="94660"/>
  </p:normalViewPr>
  <p:slideViewPr>
    <p:cSldViewPr snapToGrid="0">
      <p:cViewPr>
        <p:scale>
          <a:sx n="90" d="100"/>
          <a:sy n="90" d="100"/>
        </p:scale>
        <p:origin x="-62" y="-58"/>
      </p:cViewPr>
      <p:guideLst>
        <p:guide orient="horz" pos="2370"/>
        <p:guide pos="395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E:\DOSSIER%202020\BUSINESS%20CENTER%202020\ABC\CEDEAO\PT\Dados%20CEDEAO%20Estaisticas%202020.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E:\DOSSIER%202020\BUSINESS%20CENTER%202020\ABC\CEDEAO\PT\Dados%20CEDEAO%20Estaisticas%20202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'Fertilizantes na CEDEAO'!$B$4</c:f>
              <c:strCache>
                <c:ptCount val="1"/>
                <c:pt idx="0">
                  <c:v>2007</c:v>
                </c:pt>
              </c:strCache>
            </c:strRef>
          </c:tx>
          <c:invertIfNegative val="0"/>
          <c:cat>
            <c:strRef>
              <c:f>'Fertilizantes na CEDEAO'!$A$5:$A$19</c:f>
              <c:strCache>
                <c:ptCount val="15"/>
                <c:pt idx="0">
                  <c:v>Benin</c:v>
                </c:pt>
                <c:pt idx="1">
                  <c:v>Burkina Faso</c:v>
                </c:pt>
                <c:pt idx="2">
                  <c:v>Cabo Verde</c:v>
                </c:pt>
                <c:pt idx="3">
                  <c:v>Côte d'Ivoire</c:v>
                </c:pt>
                <c:pt idx="4">
                  <c:v>Gâmbia</c:v>
                </c:pt>
                <c:pt idx="5">
                  <c:v>Gana</c:v>
                </c:pt>
                <c:pt idx="6">
                  <c:v>Guiné</c:v>
                </c:pt>
                <c:pt idx="7">
                  <c:v>Guiné Bissau</c:v>
                </c:pt>
                <c:pt idx="8">
                  <c:v>Libéria</c:v>
                </c:pt>
                <c:pt idx="9">
                  <c:v>Mali</c:v>
                </c:pt>
                <c:pt idx="10">
                  <c:v>Niger</c:v>
                </c:pt>
                <c:pt idx="11">
                  <c:v>Nigéria</c:v>
                </c:pt>
                <c:pt idx="12">
                  <c:v>Senegal</c:v>
                </c:pt>
                <c:pt idx="13">
                  <c:v>Serra Leoa</c:v>
                </c:pt>
                <c:pt idx="14">
                  <c:v>Togo</c:v>
                </c:pt>
              </c:strCache>
            </c:strRef>
          </c:cat>
          <c:val>
            <c:numRef>
              <c:f>'Fertilizantes na CEDEAO'!$B$5:$B$19</c:f>
              <c:numCache>
                <c:formatCode>0.00</c:formatCode>
                <c:ptCount val="15"/>
                <c:pt idx="0">
                  <c:v>0.24560000000000001</c:v>
                </c:pt>
                <c:pt idx="1">
                  <c:v>10.101020408163265</c:v>
                </c:pt>
                <c:pt idx="3">
                  <c:v>23.99</c:v>
                </c:pt>
                <c:pt idx="4">
                  <c:v>17.760000000000002</c:v>
                </c:pt>
                <c:pt idx="5">
                  <c:v>1.2135714285714285</c:v>
                </c:pt>
                <c:pt idx="6">
                  <c:v>8.9768976897689772</c:v>
                </c:pt>
                <c:pt idx="9">
                  <c:v>31.050275482093664</c:v>
                </c:pt>
                <c:pt idx="10">
                  <c:v>0.35490787269681739</c:v>
                </c:pt>
                <c:pt idx="11">
                  <c:v>4.2050540540540542</c:v>
                </c:pt>
                <c:pt idx="12">
                  <c:v>2.1459649122807019</c:v>
                </c:pt>
                <c:pt idx="14">
                  <c:v>6.282251082251082</c:v>
                </c:pt>
              </c:numCache>
            </c:numRef>
          </c:val>
        </c:ser>
        <c:ser>
          <c:idx val="1"/>
          <c:order val="1"/>
          <c:tx>
            <c:strRef>
              <c:f>'Fertilizantes na CEDEAO'!$C$4</c:f>
              <c:strCache>
                <c:ptCount val="1"/>
                <c:pt idx="0">
                  <c:v>2008</c:v>
                </c:pt>
              </c:strCache>
            </c:strRef>
          </c:tx>
          <c:invertIfNegative val="0"/>
          <c:cat>
            <c:strRef>
              <c:f>'Fertilizantes na CEDEAO'!$A$5:$A$19</c:f>
              <c:strCache>
                <c:ptCount val="15"/>
                <c:pt idx="0">
                  <c:v>Benin</c:v>
                </c:pt>
                <c:pt idx="1">
                  <c:v>Burkina Faso</c:v>
                </c:pt>
                <c:pt idx="2">
                  <c:v>Cabo Verde</c:v>
                </c:pt>
                <c:pt idx="3">
                  <c:v>Côte d'Ivoire</c:v>
                </c:pt>
                <c:pt idx="4">
                  <c:v>Gâmbia</c:v>
                </c:pt>
                <c:pt idx="5">
                  <c:v>Gana</c:v>
                </c:pt>
                <c:pt idx="6">
                  <c:v>Guiné</c:v>
                </c:pt>
                <c:pt idx="7">
                  <c:v>Guiné Bissau</c:v>
                </c:pt>
                <c:pt idx="8">
                  <c:v>Libéria</c:v>
                </c:pt>
                <c:pt idx="9">
                  <c:v>Mali</c:v>
                </c:pt>
                <c:pt idx="10">
                  <c:v>Niger</c:v>
                </c:pt>
                <c:pt idx="11">
                  <c:v>Nigéria</c:v>
                </c:pt>
                <c:pt idx="12">
                  <c:v>Senegal</c:v>
                </c:pt>
                <c:pt idx="13">
                  <c:v>Serra Leoa</c:v>
                </c:pt>
                <c:pt idx="14">
                  <c:v>Togo</c:v>
                </c:pt>
              </c:strCache>
            </c:strRef>
          </c:cat>
          <c:val>
            <c:numRef>
              <c:f>'Fertilizantes na CEDEAO'!$C$5:$C$19</c:f>
              <c:numCache>
                <c:formatCode>0.00</c:formatCode>
                <c:ptCount val="15"/>
                <c:pt idx="0">
                  <c:v>0.30807692307692308</c:v>
                </c:pt>
                <c:pt idx="1">
                  <c:v>9.5344999999999995</c:v>
                </c:pt>
                <c:pt idx="3">
                  <c:v>18.211724137931036</c:v>
                </c:pt>
                <c:pt idx="4">
                  <c:v>14.549555555555555</c:v>
                </c:pt>
                <c:pt idx="5">
                  <c:v>1.2975438596491229</c:v>
                </c:pt>
                <c:pt idx="6">
                  <c:v>4.260752688172043</c:v>
                </c:pt>
                <c:pt idx="9">
                  <c:v>22.481687207082103</c:v>
                </c:pt>
                <c:pt idx="10">
                  <c:v>0.15341823056300269</c:v>
                </c:pt>
                <c:pt idx="11">
                  <c:v>5.8768333333333329</c:v>
                </c:pt>
                <c:pt idx="12">
                  <c:v>2.3030386740331492</c:v>
                </c:pt>
                <c:pt idx="14">
                  <c:v>4.2735042735042735E-4</c:v>
                </c:pt>
              </c:numCache>
            </c:numRef>
          </c:val>
        </c:ser>
        <c:ser>
          <c:idx val="2"/>
          <c:order val="2"/>
          <c:tx>
            <c:strRef>
              <c:f>'Fertilizantes na CEDEAO'!$D$4</c:f>
              <c:strCache>
                <c:ptCount val="1"/>
                <c:pt idx="0">
                  <c:v>2009</c:v>
                </c:pt>
              </c:strCache>
            </c:strRef>
          </c:tx>
          <c:invertIfNegative val="0"/>
          <c:cat>
            <c:strRef>
              <c:f>'Fertilizantes na CEDEAO'!$A$5:$A$19</c:f>
              <c:strCache>
                <c:ptCount val="15"/>
                <c:pt idx="0">
                  <c:v>Benin</c:v>
                </c:pt>
                <c:pt idx="1">
                  <c:v>Burkina Faso</c:v>
                </c:pt>
                <c:pt idx="2">
                  <c:v>Cabo Verde</c:v>
                </c:pt>
                <c:pt idx="3">
                  <c:v>Côte d'Ivoire</c:v>
                </c:pt>
                <c:pt idx="4">
                  <c:v>Gâmbia</c:v>
                </c:pt>
                <c:pt idx="5">
                  <c:v>Gana</c:v>
                </c:pt>
                <c:pt idx="6">
                  <c:v>Guiné</c:v>
                </c:pt>
                <c:pt idx="7">
                  <c:v>Guiné Bissau</c:v>
                </c:pt>
                <c:pt idx="8">
                  <c:v>Libéria</c:v>
                </c:pt>
                <c:pt idx="9">
                  <c:v>Mali</c:v>
                </c:pt>
                <c:pt idx="10">
                  <c:v>Niger</c:v>
                </c:pt>
                <c:pt idx="11">
                  <c:v>Nigéria</c:v>
                </c:pt>
                <c:pt idx="12">
                  <c:v>Senegal</c:v>
                </c:pt>
                <c:pt idx="13">
                  <c:v>Serra Leoa</c:v>
                </c:pt>
                <c:pt idx="14">
                  <c:v>Togo</c:v>
                </c:pt>
              </c:strCache>
            </c:strRef>
          </c:cat>
          <c:val>
            <c:numRef>
              <c:f>'Fertilizantes na CEDEAO'!$D$5:$D$19</c:f>
              <c:numCache>
                <c:formatCode>0.00</c:formatCode>
                <c:ptCount val="15"/>
                <c:pt idx="0">
                  <c:v>6.6775510204081634</c:v>
                </c:pt>
                <c:pt idx="1">
                  <c:v>9.4519298245614038</c:v>
                </c:pt>
                <c:pt idx="3">
                  <c:v>15.307586206896552</c:v>
                </c:pt>
                <c:pt idx="4">
                  <c:v>18.979565217391304</c:v>
                </c:pt>
                <c:pt idx="5">
                  <c:v>0.63403508771929828</c:v>
                </c:pt>
                <c:pt idx="6">
                  <c:v>6.3434579439252339</c:v>
                </c:pt>
                <c:pt idx="9">
                  <c:v>6.0889792170967283</c:v>
                </c:pt>
                <c:pt idx="10">
                  <c:v>0.35348993288590602</c:v>
                </c:pt>
                <c:pt idx="11">
                  <c:v>5.2610312500000003</c:v>
                </c:pt>
                <c:pt idx="12">
                  <c:v>6.3718015665796344</c:v>
                </c:pt>
                <c:pt idx="14">
                  <c:v>6.1616666666666671</c:v>
                </c:pt>
              </c:numCache>
            </c:numRef>
          </c:val>
        </c:ser>
        <c:ser>
          <c:idx val="3"/>
          <c:order val="3"/>
          <c:tx>
            <c:strRef>
              <c:f>'Fertilizantes na CEDEAO'!$E$4</c:f>
              <c:strCache>
                <c:ptCount val="1"/>
                <c:pt idx="0">
                  <c:v>2010</c:v>
                </c:pt>
              </c:strCache>
            </c:strRef>
          </c:tx>
          <c:invertIfNegative val="0"/>
          <c:cat>
            <c:strRef>
              <c:f>'Fertilizantes na CEDEAO'!$A$5:$A$19</c:f>
              <c:strCache>
                <c:ptCount val="15"/>
                <c:pt idx="0">
                  <c:v>Benin</c:v>
                </c:pt>
                <c:pt idx="1">
                  <c:v>Burkina Faso</c:v>
                </c:pt>
                <c:pt idx="2">
                  <c:v>Cabo Verde</c:v>
                </c:pt>
                <c:pt idx="3">
                  <c:v>Côte d'Ivoire</c:v>
                </c:pt>
                <c:pt idx="4">
                  <c:v>Gâmbia</c:v>
                </c:pt>
                <c:pt idx="5">
                  <c:v>Gana</c:v>
                </c:pt>
                <c:pt idx="6">
                  <c:v>Guiné</c:v>
                </c:pt>
                <c:pt idx="7">
                  <c:v>Guiné Bissau</c:v>
                </c:pt>
                <c:pt idx="8">
                  <c:v>Libéria</c:v>
                </c:pt>
                <c:pt idx="9">
                  <c:v>Mali</c:v>
                </c:pt>
                <c:pt idx="10">
                  <c:v>Niger</c:v>
                </c:pt>
                <c:pt idx="11">
                  <c:v>Nigéria</c:v>
                </c:pt>
                <c:pt idx="12">
                  <c:v>Senegal</c:v>
                </c:pt>
                <c:pt idx="13">
                  <c:v>Serra Leoa</c:v>
                </c:pt>
                <c:pt idx="14">
                  <c:v>Togo</c:v>
                </c:pt>
              </c:strCache>
            </c:strRef>
          </c:cat>
          <c:val>
            <c:numRef>
              <c:f>'Fertilizantes na CEDEAO'!$E$5:$E$19</c:f>
              <c:numCache>
                <c:formatCode>0.00</c:formatCode>
                <c:ptCount val="15"/>
                <c:pt idx="0">
                  <c:v>8.9901574803149611</c:v>
                </c:pt>
                <c:pt idx="1">
                  <c:v>9.4284999999999997</c:v>
                </c:pt>
                <c:pt idx="3">
                  <c:v>32.085862068965518</c:v>
                </c:pt>
                <c:pt idx="4">
                  <c:v>18.700216450216452</c:v>
                </c:pt>
                <c:pt idx="5">
                  <c:v>0.9327586206896552</c:v>
                </c:pt>
                <c:pt idx="6">
                  <c:v>7.3</c:v>
                </c:pt>
                <c:pt idx="9">
                  <c:v>19.600383325347387</c:v>
                </c:pt>
                <c:pt idx="10">
                  <c:v>0.49602649006622518</c:v>
                </c:pt>
                <c:pt idx="11">
                  <c:v>12.213666666666667</c:v>
                </c:pt>
                <c:pt idx="12">
                  <c:v>8.2023684210526309</c:v>
                </c:pt>
                <c:pt idx="14">
                  <c:v>8.9617886178861781</c:v>
                </c:pt>
              </c:numCache>
            </c:numRef>
          </c:val>
        </c:ser>
        <c:ser>
          <c:idx val="4"/>
          <c:order val="4"/>
          <c:tx>
            <c:strRef>
              <c:f>'Fertilizantes na CEDEAO'!$F$4</c:f>
              <c:strCache>
                <c:ptCount val="1"/>
                <c:pt idx="0">
                  <c:v>2011</c:v>
                </c:pt>
              </c:strCache>
            </c:strRef>
          </c:tx>
          <c:invertIfNegative val="0"/>
          <c:cat>
            <c:strRef>
              <c:f>'Fertilizantes na CEDEAO'!$A$5:$A$19</c:f>
              <c:strCache>
                <c:ptCount val="15"/>
                <c:pt idx="0">
                  <c:v>Benin</c:v>
                </c:pt>
                <c:pt idx="1">
                  <c:v>Burkina Faso</c:v>
                </c:pt>
                <c:pt idx="2">
                  <c:v>Cabo Verde</c:v>
                </c:pt>
                <c:pt idx="3">
                  <c:v>Côte d'Ivoire</c:v>
                </c:pt>
                <c:pt idx="4">
                  <c:v>Gâmbia</c:v>
                </c:pt>
                <c:pt idx="5">
                  <c:v>Gana</c:v>
                </c:pt>
                <c:pt idx="6">
                  <c:v>Guiné</c:v>
                </c:pt>
                <c:pt idx="7">
                  <c:v>Guiné Bissau</c:v>
                </c:pt>
                <c:pt idx="8">
                  <c:v>Libéria</c:v>
                </c:pt>
                <c:pt idx="9">
                  <c:v>Mali</c:v>
                </c:pt>
                <c:pt idx="10">
                  <c:v>Niger</c:v>
                </c:pt>
                <c:pt idx="11">
                  <c:v>Nigéria</c:v>
                </c:pt>
                <c:pt idx="12">
                  <c:v>Senegal</c:v>
                </c:pt>
                <c:pt idx="13">
                  <c:v>Serra Leoa</c:v>
                </c:pt>
                <c:pt idx="14">
                  <c:v>Togo</c:v>
                </c:pt>
              </c:strCache>
            </c:strRef>
          </c:cat>
          <c:val>
            <c:numRef>
              <c:f>'Fertilizantes na CEDEAO'!$F$5:$F$19</c:f>
              <c:numCache>
                <c:formatCode>0.00</c:formatCode>
                <c:ptCount val="15"/>
                <c:pt idx="0">
                  <c:v>4.3023255813953485</c:v>
                </c:pt>
                <c:pt idx="1">
                  <c:v>10.702456140350877</c:v>
                </c:pt>
                <c:pt idx="3">
                  <c:v>19.402758620689657</c:v>
                </c:pt>
                <c:pt idx="4">
                  <c:v>13.230508474576272</c:v>
                </c:pt>
                <c:pt idx="5">
                  <c:v>3.5831034482758621</c:v>
                </c:pt>
                <c:pt idx="6">
                  <c:v>10.275555555555556</c:v>
                </c:pt>
                <c:pt idx="9">
                  <c:v>22.00728756741</c:v>
                </c:pt>
                <c:pt idx="10">
                  <c:v>0.48564102564102563</c:v>
                </c:pt>
                <c:pt idx="11">
                  <c:v>6.5612941176470585</c:v>
                </c:pt>
                <c:pt idx="12">
                  <c:v>6.8275757575757572</c:v>
                </c:pt>
                <c:pt idx="14">
                  <c:v>10.202845528455285</c:v>
                </c:pt>
              </c:numCache>
            </c:numRef>
          </c:val>
        </c:ser>
        <c:ser>
          <c:idx val="5"/>
          <c:order val="5"/>
          <c:tx>
            <c:strRef>
              <c:f>'Fertilizantes na CEDEAO'!$G$4</c:f>
              <c:strCache>
                <c:ptCount val="1"/>
                <c:pt idx="0">
                  <c:v>2012</c:v>
                </c:pt>
              </c:strCache>
            </c:strRef>
          </c:tx>
          <c:invertIfNegative val="0"/>
          <c:cat>
            <c:strRef>
              <c:f>'Fertilizantes na CEDEAO'!$A$5:$A$19</c:f>
              <c:strCache>
                <c:ptCount val="15"/>
                <c:pt idx="0">
                  <c:v>Benin</c:v>
                </c:pt>
                <c:pt idx="1">
                  <c:v>Burkina Faso</c:v>
                </c:pt>
                <c:pt idx="2">
                  <c:v>Cabo Verde</c:v>
                </c:pt>
                <c:pt idx="3">
                  <c:v>Côte d'Ivoire</c:v>
                </c:pt>
                <c:pt idx="4">
                  <c:v>Gâmbia</c:v>
                </c:pt>
                <c:pt idx="5">
                  <c:v>Gana</c:v>
                </c:pt>
                <c:pt idx="6">
                  <c:v>Guiné</c:v>
                </c:pt>
                <c:pt idx="7">
                  <c:v>Guiné Bissau</c:v>
                </c:pt>
                <c:pt idx="8">
                  <c:v>Libéria</c:v>
                </c:pt>
                <c:pt idx="9">
                  <c:v>Mali</c:v>
                </c:pt>
                <c:pt idx="10">
                  <c:v>Niger</c:v>
                </c:pt>
                <c:pt idx="11">
                  <c:v>Nigéria</c:v>
                </c:pt>
                <c:pt idx="12">
                  <c:v>Senegal</c:v>
                </c:pt>
                <c:pt idx="13">
                  <c:v>Serra Leoa</c:v>
                </c:pt>
                <c:pt idx="14">
                  <c:v>Togo</c:v>
                </c:pt>
              </c:strCache>
            </c:strRef>
          </c:cat>
          <c:val>
            <c:numRef>
              <c:f>'Fertilizantes na CEDEAO'!$G$5:$G$19</c:f>
              <c:numCache>
                <c:formatCode>0.00</c:formatCode>
                <c:ptCount val="15"/>
                <c:pt idx="0">
                  <c:v>9.9092925347222227</c:v>
                </c:pt>
                <c:pt idx="1">
                  <c:v>13.5669716796875</c:v>
                </c:pt>
                <c:pt idx="3">
                  <c:v>26.918396417025861</c:v>
                </c:pt>
                <c:pt idx="4">
                  <c:v>34.757659574468086</c:v>
                </c:pt>
                <c:pt idx="5">
                  <c:v>2.9318332519531269</c:v>
                </c:pt>
                <c:pt idx="6">
                  <c:v>2.6410000194202796</c:v>
                </c:pt>
                <c:pt idx="9">
                  <c:v>20.685344901207916</c:v>
                </c:pt>
                <c:pt idx="10">
                  <c:v>0.92329494584281524</c:v>
                </c:pt>
                <c:pt idx="11">
                  <c:v>8.6686972098214294</c:v>
                </c:pt>
                <c:pt idx="12">
                  <c:v>10.524242424242424</c:v>
                </c:pt>
                <c:pt idx="14">
                  <c:v>5.2564943248820759</c:v>
                </c:pt>
              </c:numCache>
            </c:numRef>
          </c:val>
        </c:ser>
        <c:ser>
          <c:idx val="6"/>
          <c:order val="6"/>
          <c:tx>
            <c:strRef>
              <c:f>'Fertilizantes na CEDEAO'!$H$4</c:f>
              <c:strCache>
                <c:ptCount val="1"/>
                <c:pt idx="0">
                  <c:v>2013</c:v>
                </c:pt>
              </c:strCache>
            </c:strRef>
          </c:tx>
          <c:invertIfNegative val="0"/>
          <c:cat>
            <c:strRef>
              <c:f>'Fertilizantes na CEDEAO'!$A$5:$A$19</c:f>
              <c:strCache>
                <c:ptCount val="15"/>
                <c:pt idx="0">
                  <c:v>Benin</c:v>
                </c:pt>
                <c:pt idx="1">
                  <c:v>Burkina Faso</c:v>
                </c:pt>
                <c:pt idx="2">
                  <c:v>Cabo Verde</c:v>
                </c:pt>
                <c:pt idx="3">
                  <c:v>Côte d'Ivoire</c:v>
                </c:pt>
                <c:pt idx="4">
                  <c:v>Gâmbia</c:v>
                </c:pt>
                <c:pt idx="5">
                  <c:v>Gana</c:v>
                </c:pt>
                <c:pt idx="6">
                  <c:v>Guiné</c:v>
                </c:pt>
                <c:pt idx="7">
                  <c:v>Guiné Bissau</c:v>
                </c:pt>
                <c:pt idx="8">
                  <c:v>Libéria</c:v>
                </c:pt>
                <c:pt idx="9">
                  <c:v>Mali</c:v>
                </c:pt>
                <c:pt idx="10">
                  <c:v>Niger</c:v>
                </c:pt>
                <c:pt idx="11">
                  <c:v>Nigéria</c:v>
                </c:pt>
                <c:pt idx="12">
                  <c:v>Senegal</c:v>
                </c:pt>
                <c:pt idx="13">
                  <c:v>Serra Leoa</c:v>
                </c:pt>
                <c:pt idx="14">
                  <c:v>Togo</c:v>
                </c:pt>
              </c:strCache>
            </c:strRef>
          </c:cat>
          <c:val>
            <c:numRef>
              <c:f>'Fertilizantes na CEDEAO'!$H$5:$H$19</c:f>
              <c:numCache>
                <c:formatCode>0.00</c:formatCode>
                <c:ptCount val="15"/>
                <c:pt idx="0">
                  <c:v>5.002277922453704</c:v>
                </c:pt>
                <c:pt idx="1">
                  <c:v>15.460796685987903</c:v>
                </c:pt>
                <c:pt idx="3">
                  <c:v>37.580682920258617</c:v>
                </c:pt>
                <c:pt idx="4">
                  <c:v>25.259148936170213</c:v>
                </c:pt>
                <c:pt idx="5">
                  <c:v>2.8680677450856873</c:v>
                </c:pt>
                <c:pt idx="6">
                  <c:v>0.4131363782015714</c:v>
                </c:pt>
                <c:pt idx="9">
                  <c:v>25.871159097888395</c:v>
                </c:pt>
                <c:pt idx="10">
                  <c:v>0.63715059552873932</c:v>
                </c:pt>
                <c:pt idx="11">
                  <c:v>9.0181733685661758</c:v>
                </c:pt>
                <c:pt idx="12">
                  <c:v>12.38125</c:v>
                </c:pt>
                <c:pt idx="14">
                  <c:v>20.993509728773585</c:v>
                </c:pt>
              </c:numCache>
            </c:numRef>
          </c:val>
        </c:ser>
        <c:ser>
          <c:idx val="7"/>
          <c:order val="7"/>
          <c:tx>
            <c:strRef>
              <c:f>'Fertilizantes na CEDEAO'!$I$4</c:f>
              <c:strCache>
                <c:ptCount val="1"/>
                <c:pt idx="0">
                  <c:v>2014</c:v>
                </c:pt>
              </c:strCache>
            </c:strRef>
          </c:tx>
          <c:invertIfNegative val="0"/>
          <c:cat>
            <c:strRef>
              <c:f>'Fertilizantes na CEDEAO'!$A$5:$A$19</c:f>
              <c:strCache>
                <c:ptCount val="15"/>
                <c:pt idx="0">
                  <c:v>Benin</c:v>
                </c:pt>
                <c:pt idx="1">
                  <c:v>Burkina Faso</c:v>
                </c:pt>
                <c:pt idx="2">
                  <c:v>Cabo Verde</c:v>
                </c:pt>
                <c:pt idx="3">
                  <c:v>Côte d'Ivoire</c:v>
                </c:pt>
                <c:pt idx="4">
                  <c:v>Gâmbia</c:v>
                </c:pt>
                <c:pt idx="5">
                  <c:v>Gana</c:v>
                </c:pt>
                <c:pt idx="6">
                  <c:v>Guiné</c:v>
                </c:pt>
                <c:pt idx="7">
                  <c:v>Guiné Bissau</c:v>
                </c:pt>
                <c:pt idx="8">
                  <c:v>Libéria</c:v>
                </c:pt>
                <c:pt idx="9">
                  <c:v>Mali</c:v>
                </c:pt>
                <c:pt idx="10">
                  <c:v>Niger</c:v>
                </c:pt>
                <c:pt idx="11">
                  <c:v>Nigéria</c:v>
                </c:pt>
                <c:pt idx="12">
                  <c:v>Senegal</c:v>
                </c:pt>
                <c:pt idx="13">
                  <c:v>Serra Leoa</c:v>
                </c:pt>
                <c:pt idx="14">
                  <c:v>Togo</c:v>
                </c:pt>
              </c:strCache>
            </c:strRef>
          </c:cat>
          <c:val>
            <c:numRef>
              <c:f>'Fertilizantes na CEDEAO'!$I$5:$I$19</c:f>
              <c:numCache>
                <c:formatCode>0.00</c:formatCode>
                <c:ptCount val="15"/>
                <c:pt idx="0">
                  <c:v>15.535462962962963</c:v>
                </c:pt>
                <c:pt idx="1">
                  <c:v>15.880756184895834</c:v>
                </c:pt>
                <c:pt idx="3">
                  <c:v>42.386986799568966</c:v>
                </c:pt>
                <c:pt idx="4">
                  <c:v>15.702127659574469</c:v>
                </c:pt>
                <c:pt idx="5">
                  <c:v>1.0971870619250896</c:v>
                </c:pt>
                <c:pt idx="6">
                  <c:v>0.6762499895962798</c:v>
                </c:pt>
                <c:pt idx="9">
                  <c:v>29.070296658087663</c:v>
                </c:pt>
                <c:pt idx="10">
                  <c:v>0.9992434401739213</c:v>
                </c:pt>
                <c:pt idx="11">
                  <c:v>9.4310638786764702</c:v>
                </c:pt>
                <c:pt idx="12">
                  <c:v>11.740625</c:v>
                </c:pt>
                <c:pt idx="14">
                  <c:v>1.7274905568248831</c:v>
                </c:pt>
              </c:numCache>
            </c:numRef>
          </c:val>
        </c:ser>
        <c:ser>
          <c:idx val="8"/>
          <c:order val="8"/>
          <c:tx>
            <c:strRef>
              <c:f>'Fertilizantes na CEDEAO'!$J$4</c:f>
              <c:strCache>
                <c:ptCount val="1"/>
                <c:pt idx="0">
                  <c:v>2015</c:v>
                </c:pt>
              </c:strCache>
            </c:strRef>
          </c:tx>
          <c:invertIfNegative val="0"/>
          <c:cat>
            <c:strRef>
              <c:f>'Fertilizantes na CEDEAO'!$A$5:$A$19</c:f>
              <c:strCache>
                <c:ptCount val="15"/>
                <c:pt idx="0">
                  <c:v>Benin</c:v>
                </c:pt>
                <c:pt idx="1">
                  <c:v>Burkina Faso</c:v>
                </c:pt>
                <c:pt idx="2">
                  <c:v>Cabo Verde</c:v>
                </c:pt>
                <c:pt idx="3">
                  <c:v>Côte d'Ivoire</c:v>
                </c:pt>
                <c:pt idx="4">
                  <c:v>Gâmbia</c:v>
                </c:pt>
                <c:pt idx="5">
                  <c:v>Gana</c:v>
                </c:pt>
                <c:pt idx="6">
                  <c:v>Guiné</c:v>
                </c:pt>
                <c:pt idx="7">
                  <c:v>Guiné Bissau</c:v>
                </c:pt>
                <c:pt idx="8">
                  <c:v>Libéria</c:v>
                </c:pt>
                <c:pt idx="9">
                  <c:v>Mali</c:v>
                </c:pt>
                <c:pt idx="10">
                  <c:v>Niger</c:v>
                </c:pt>
                <c:pt idx="11">
                  <c:v>Nigéria</c:v>
                </c:pt>
                <c:pt idx="12">
                  <c:v>Senegal</c:v>
                </c:pt>
                <c:pt idx="13">
                  <c:v>Serra Leoa</c:v>
                </c:pt>
                <c:pt idx="14">
                  <c:v>Togo</c:v>
                </c:pt>
              </c:strCache>
            </c:strRef>
          </c:cat>
          <c:val>
            <c:numRef>
              <c:f>'Fertilizantes na CEDEAO'!$J$5:$J$19</c:f>
              <c:numCache>
                <c:formatCode>0.00</c:formatCode>
                <c:ptCount val="15"/>
                <c:pt idx="0">
                  <c:v>11.290344328703704</c:v>
                </c:pt>
                <c:pt idx="1">
                  <c:v>16.2886953125</c:v>
                </c:pt>
                <c:pt idx="3">
                  <c:v>50.634678071120689</c:v>
                </c:pt>
                <c:pt idx="4">
                  <c:v>23.505408494015956</c:v>
                </c:pt>
                <c:pt idx="5">
                  <c:v>2.6992871093750002</c:v>
                </c:pt>
                <c:pt idx="6">
                  <c:v>0.85</c:v>
                </c:pt>
                <c:pt idx="9">
                  <c:v>27.047718277179847</c:v>
                </c:pt>
                <c:pt idx="10">
                  <c:v>0.40373214517320904</c:v>
                </c:pt>
                <c:pt idx="11">
                  <c:v>7.7154995404411766</c:v>
                </c:pt>
                <c:pt idx="12">
                  <c:v>16.315625000000001</c:v>
                </c:pt>
                <c:pt idx="14">
                  <c:v>10.003071657576651</c:v>
                </c:pt>
              </c:numCache>
            </c:numRef>
          </c:val>
        </c:ser>
        <c:ser>
          <c:idx val="9"/>
          <c:order val="9"/>
          <c:tx>
            <c:strRef>
              <c:f>'Fertilizantes na CEDEAO'!$K$4</c:f>
              <c:strCache>
                <c:ptCount val="1"/>
                <c:pt idx="0">
                  <c:v>2016</c:v>
                </c:pt>
              </c:strCache>
            </c:strRef>
          </c:tx>
          <c:invertIfNegative val="0"/>
          <c:cat>
            <c:strRef>
              <c:f>'Fertilizantes na CEDEAO'!$A$5:$A$19</c:f>
              <c:strCache>
                <c:ptCount val="15"/>
                <c:pt idx="0">
                  <c:v>Benin</c:v>
                </c:pt>
                <c:pt idx="1">
                  <c:v>Burkina Faso</c:v>
                </c:pt>
                <c:pt idx="2">
                  <c:v>Cabo Verde</c:v>
                </c:pt>
                <c:pt idx="3">
                  <c:v>Côte d'Ivoire</c:v>
                </c:pt>
                <c:pt idx="4">
                  <c:v>Gâmbia</c:v>
                </c:pt>
                <c:pt idx="5">
                  <c:v>Gana</c:v>
                </c:pt>
                <c:pt idx="6">
                  <c:v>Guiné</c:v>
                </c:pt>
                <c:pt idx="7">
                  <c:v>Guiné Bissau</c:v>
                </c:pt>
                <c:pt idx="8">
                  <c:v>Libéria</c:v>
                </c:pt>
                <c:pt idx="9">
                  <c:v>Mali</c:v>
                </c:pt>
                <c:pt idx="10">
                  <c:v>Niger</c:v>
                </c:pt>
                <c:pt idx="11">
                  <c:v>Nigéria</c:v>
                </c:pt>
                <c:pt idx="12">
                  <c:v>Senegal</c:v>
                </c:pt>
                <c:pt idx="13">
                  <c:v>Serra Leoa</c:v>
                </c:pt>
                <c:pt idx="14">
                  <c:v>Togo</c:v>
                </c:pt>
              </c:strCache>
            </c:strRef>
          </c:cat>
          <c:val>
            <c:numRef>
              <c:f>'Fertilizantes na CEDEAO'!$K$5:$K$19</c:f>
              <c:numCache>
                <c:formatCode>0.00</c:formatCode>
                <c:ptCount val="15"/>
                <c:pt idx="0">
                  <c:v>14.747607421874999</c:v>
                </c:pt>
                <c:pt idx="1">
                  <c:v>21.773516601562498</c:v>
                </c:pt>
                <c:pt idx="3">
                  <c:v>51.683337823275863</c:v>
                </c:pt>
                <c:pt idx="4">
                  <c:v>20.876595744680852</c:v>
                </c:pt>
                <c:pt idx="5">
                  <c:v>1.5685838859311996</c:v>
                </c:pt>
                <c:pt idx="6">
                  <c:v>1.2353408986871877</c:v>
                </c:pt>
                <c:pt idx="9">
                  <c:v>44.235022081188582</c:v>
                </c:pt>
                <c:pt idx="10">
                  <c:v>0.40209046772548129</c:v>
                </c:pt>
                <c:pt idx="11">
                  <c:v>5.4703673023897057</c:v>
                </c:pt>
                <c:pt idx="12">
                  <c:v>16.409375000000001</c:v>
                </c:pt>
                <c:pt idx="14">
                  <c:v>11.026124705188678</c:v>
                </c:pt>
              </c:numCache>
            </c:numRef>
          </c:val>
        </c:ser>
        <c:dLbls>
          <c:showLegendKey val="0"/>
          <c:showVal val="0"/>
          <c:showCatName val="0"/>
          <c:showSerName val="0"/>
          <c:showPercent val="0"/>
          <c:showBubbleSize val="0"/>
        </c:dLbls>
        <c:gapWidth val="150"/>
        <c:axId val="125129216"/>
        <c:axId val="124159104"/>
      </c:barChart>
      <c:catAx>
        <c:axId val="125129216"/>
        <c:scaling>
          <c:orientation val="minMax"/>
        </c:scaling>
        <c:delete val="0"/>
        <c:axPos val="b"/>
        <c:majorGridlines/>
        <c:minorGridlines/>
        <c:majorTickMark val="out"/>
        <c:minorTickMark val="none"/>
        <c:tickLblPos val="nextTo"/>
        <c:crossAx val="124159104"/>
        <c:crosses val="autoZero"/>
        <c:auto val="1"/>
        <c:lblAlgn val="ctr"/>
        <c:lblOffset val="100"/>
        <c:noMultiLvlLbl val="0"/>
      </c:catAx>
      <c:valAx>
        <c:axId val="124159104"/>
        <c:scaling>
          <c:orientation val="minMax"/>
        </c:scaling>
        <c:delete val="0"/>
        <c:axPos val="l"/>
        <c:majorGridlines/>
        <c:minorGridlines>
          <c:spPr>
            <a:ln w="9525"/>
          </c:spPr>
        </c:minorGridlines>
        <c:numFmt formatCode="0.00" sourceLinked="1"/>
        <c:majorTickMark val="out"/>
        <c:minorTickMark val="none"/>
        <c:tickLblPos val="nextTo"/>
        <c:crossAx val="125129216"/>
        <c:crosses val="autoZero"/>
        <c:crossBetween val="between"/>
      </c:valAx>
    </c:plotArea>
    <c:legend>
      <c:legendPos val="b"/>
      <c:layout>
        <c:manualLayout>
          <c:xMode val="edge"/>
          <c:yMode val="edge"/>
          <c:x val="0"/>
          <c:y val="0.9169840972567157"/>
          <c:w val="1"/>
          <c:h val="6.2333379475445608E-2"/>
        </c:manualLayout>
      </c:layout>
      <c:overlay val="0"/>
    </c:legend>
    <c:plotVisOnly val="0"/>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'Fertilizantes na CEDEAO'!$B$4</c:f>
              <c:strCache>
                <c:ptCount val="1"/>
                <c:pt idx="0">
                  <c:v>2007</c:v>
                </c:pt>
              </c:strCache>
            </c:strRef>
          </c:tx>
          <c:invertIfNegative val="0"/>
          <c:cat>
            <c:strRef>
              <c:f>'Fertilizantes na CEDEAO'!$A$20:$A$30</c:f>
              <c:strCache>
                <c:ptCount val="11"/>
                <c:pt idx="0">
                  <c:v>Mundo</c:v>
                </c:pt>
                <c:pt idx="1">
                  <c:v>União Europeia</c:v>
                </c:pt>
                <c:pt idx="2">
                  <c:v>América Latina e Caribe</c:v>
                </c:pt>
                <c:pt idx="3">
                  <c:v>Médio Oriente e Norte da África</c:v>
                </c:pt>
                <c:pt idx="4">
                  <c:v>América de Norte</c:v>
                </c:pt>
                <c:pt idx="5">
                  <c:v>Membros OCDE</c:v>
                </c:pt>
                <c:pt idx="6">
                  <c:v>África ao sul do Saara</c:v>
                </c:pt>
                <c:pt idx="7">
                  <c:v>Estados Unidos da América</c:v>
                </c:pt>
                <c:pt idx="8">
                  <c:v>África do Sul</c:v>
                </c:pt>
                <c:pt idx="9">
                  <c:v>Zona Euro</c:v>
                </c:pt>
                <c:pt idx="10">
                  <c:v>Asia oriental e Pacífico</c:v>
                </c:pt>
              </c:strCache>
            </c:strRef>
          </c:cat>
          <c:val>
            <c:numRef>
              <c:f>'Fertilizantes na CEDEAO'!$B$20:$B$30</c:f>
              <c:numCache>
                <c:formatCode>General</c:formatCode>
                <c:ptCount val="11"/>
                <c:pt idx="0" formatCode="0.00">
                  <c:v>126.24192861951664</c:v>
                </c:pt>
                <c:pt idx="1">
                  <c:v>164.27044367512084</c:v>
                </c:pt>
                <c:pt idx="2">
                  <c:v>120.01307162495347</c:v>
                </c:pt>
                <c:pt idx="3">
                  <c:v>92.783759262551754</c:v>
                </c:pt>
                <c:pt idx="4">
                  <c:v>111.44415505196962</c:v>
                </c:pt>
                <c:pt idx="5">
                  <c:v>128.07158934668169</c:v>
                </c:pt>
                <c:pt idx="6">
                  <c:v>13.560190925348413</c:v>
                </c:pt>
                <c:pt idx="7">
                  <c:v>123.26908821349147</c:v>
                </c:pt>
                <c:pt idx="8">
                  <c:v>61.021746031746034</c:v>
                </c:pt>
                <c:pt idx="9">
                  <c:v>187.46728116833188</c:v>
                </c:pt>
                <c:pt idx="10">
                  <c:v>301.31186487635347</c:v>
                </c:pt>
              </c:numCache>
            </c:numRef>
          </c:val>
        </c:ser>
        <c:ser>
          <c:idx val="1"/>
          <c:order val="1"/>
          <c:tx>
            <c:strRef>
              <c:f>'Fertilizantes na CEDEAO'!$C$4</c:f>
              <c:strCache>
                <c:ptCount val="1"/>
                <c:pt idx="0">
                  <c:v>2008</c:v>
                </c:pt>
              </c:strCache>
            </c:strRef>
          </c:tx>
          <c:invertIfNegative val="0"/>
          <c:cat>
            <c:strRef>
              <c:f>'Fertilizantes na CEDEAO'!$A$20:$A$30</c:f>
              <c:strCache>
                <c:ptCount val="11"/>
                <c:pt idx="0">
                  <c:v>Mundo</c:v>
                </c:pt>
                <c:pt idx="1">
                  <c:v>União Europeia</c:v>
                </c:pt>
                <c:pt idx="2">
                  <c:v>América Latina e Caribe</c:v>
                </c:pt>
                <c:pt idx="3">
                  <c:v>Médio Oriente e Norte da África</c:v>
                </c:pt>
                <c:pt idx="4">
                  <c:v>América de Norte</c:v>
                </c:pt>
                <c:pt idx="5">
                  <c:v>Membros OCDE</c:v>
                </c:pt>
                <c:pt idx="6">
                  <c:v>África ao sul do Saara</c:v>
                </c:pt>
                <c:pt idx="7">
                  <c:v>Estados Unidos da América</c:v>
                </c:pt>
                <c:pt idx="8">
                  <c:v>África do Sul</c:v>
                </c:pt>
                <c:pt idx="9">
                  <c:v>Zona Euro</c:v>
                </c:pt>
                <c:pt idx="10">
                  <c:v>Asia oriental e Pacífico</c:v>
                </c:pt>
              </c:strCache>
            </c:strRef>
          </c:cat>
          <c:val>
            <c:numRef>
              <c:f>'Fertilizantes na CEDEAO'!$C$20:$C$30</c:f>
              <c:numCache>
                <c:formatCode>General</c:formatCode>
                <c:ptCount val="11"/>
                <c:pt idx="0" formatCode="0.00">
                  <c:v>121.89482445490626</c:v>
                </c:pt>
                <c:pt idx="1">
                  <c:v>133.62579350228907</c:v>
                </c:pt>
                <c:pt idx="2">
                  <c:v>103.72535509506254</c:v>
                </c:pt>
                <c:pt idx="3">
                  <c:v>101.89726406313984</c:v>
                </c:pt>
                <c:pt idx="4">
                  <c:v>102.01955890776208</c:v>
                </c:pt>
                <c:pt idx="5">
                  <c:v>110.40310761251649</c:v>
                </c:pt>
                <c:pt idx="6">
                  <c:v>13.203404524423178</c:v>
                </c:pt>
                <c:pt idx="7">
                  <c:v>112.42732458826308</c:v>
                </c:pt>
                <c:pt idx="8">
                  <c:v>56.293203124999998</c:v>
                </c:pt>
                <c:pt idx="9">
                  <c:v>142.86764383131526</c:v>
                </c:pt>
                <c:pt idx="10">
                  <c:v>301.19132144683164</c:v>
                </c:pt>
              </c:numCache>
            </c:numRef>
          </c:val>
        </c:ser>
        <c:ser>
          <c:idx val="2"/>
          <c:order val="2"/>
          <c:tx>
            <c:strRef>
              <c:f>'Fertilizantes na CEDEAO'!$D$4</c:f>
              <c:strCache>
                <c:ptCount val="1"/>
                <c:pt idx="0">
                  <c:v>2009</c:v>
                </c:pt>
              </c:strCache>
            </c:strRef>
          </c:tx>
          <c:invertIfNegative val="0"/>
          <c:cat>
            <c:strRef>
              <c:f>'Fertilizantes na CEDEAO'!$A$20:$A$30</c:f>
              <c:strCache>
                <c:ptCount val="11"/>
                <c:pt idx="0">
                  <c:v>Mundo</c:v>
                </c:pt>
                <c:pt idx="1">
                  <c:v>União Europeia</c:v>
                </c:pt>
                <c:pt idx="2">
                  <c:v>América Latina e Caribe</c:v>
                </c:pt>
                <c:pt idx="3">
                  <c:v>Médio Oriente e Norte da África</c:v>
                </c:pt>
                <c:pt idx="4">
                  <c:v>América de Norte</c:v>
                </c:pt>
                <c:pt idx="5">
                  <c:v>Membros OCDE</c:v>
                </c:pt>
                <c:pt idx="6">
                  <c:v>África ao sul do Saara</c:v>
                </c:pt>
                <c:pt idx="7">
                  <c:v>Estados Unidos da América</c:v>
                </c:pt>
                <c:pt idx="8">
                  <c:v>África do Sul</c:v>
                </c:pt>
                <c:pt idx="9">
                  <c:v>Zona Euro</c:v>
                </c:pt>
                <c:pt idx="10">
                  <c:v>Asia oriental e Pacífico</c:v>
                </c:pt>
              </c:strCache>
            </c:strRef>
          </c:cat>
          <c:val>
            <c:numRef>
              <c:f>'Fertilizantes na CEDEAO'!$D$20:$D$30</c:f>
              <c:numCache>
                <c:formatCode>General</c:formatCode>
                <c:ptCount val="11"/>
                <c:pt idx="0" formatCode="0.00">
                  <c:v>121.21359733299215</c:v>
                </c:pt>
                <c:pt idx="1">
                  <c:v>118.35015750140967</c:v>
                </c:pt>
                <c:pt idx="2">
                  <c:v>88.762768596889671</c:v>
                </c:pt>
                <c:pt idx="3">
                  <c:v>81.199295204021524</c:v>
                </c:pt>
                <c:pt idx="4">
                  <c:v>98.440391226843872</c:v>
                </c:pt>
                <c:pt idx="5">
                  <c:v>104.81704925009781</c:v>
                </c:pt>
                <c:pt idx="6">
                  <c:v>12.953905606614185</c:v>
                </c:pt>
                <c:pt idx="7">
                  <c:v>108.4928128386362</c:v>
                </c:pt>
                <c:pt idx="8">
                  <c:v>60.247472353870457</c:v>
                </c:pt>
                <c:pt idx="9">
                  <c:v>129.50481130173489</c:v>
                </c:pt>
                <c:pt idx="10">
                  <c:v>302.65912753583393</c:v>
                </c:pt>
              </c:numCache>
            </c:numRef>
          </c:val>
        </c:ser>
        <c:ser>
          <c:idx val="3"/>
          <c:order val="3"/>
          <c:tx>
            <c:strRef>
              <c:f>'Fertilizantes na CEDEAO'!$E$4</c:f>
              <c:strCache>
                <c:ptCount val="1"/>
                <c:pt idx="0">
                  <c:v>2010</c:v>
                </c:pt>
              </c:strCache>
            </c:strRef>
          </c:tx>
          <c:invertIfNegative val="0"/>
          <c:cat>
            <c:strRef>
              <c:f>'Fertilizantes na CEDEAO'!$A$20:$A$30</c:f>
              <c:strCache>
                <c:ptCount val="11"/>
                <c:pt idx="0">
                  <c:v>Mundo</c:v>
                </c:pt>
                <c:pt idx="1">
                  <c:v>União Europeia</c:v>
                </c:pt>
                <c:pt idx="2">
                  <c:v>América Latina e Caribe</c:v>
                </c:pt>
                <c:pt idx="3">
                  <c:v>Médio Oriente e Norte da África</c:v>
                </c:pt>
                <c:pt idx="4">
                  <c:v>América de Norte</c:v>
                </c:pt>
                <c:pt idx="5">
                  <c:v>Membros OCDE</c:v>
                </c:pt>
                <c:pt idx="6">
                  <c:v>África ao sul do Saara</c:v>
                </c:pt>
                <c:pt idx="7">
                  <c:v>Estados Unidos da América</c:v>
                </c:pt>
                <c:pt idx="8">
                  <c:v>África do Sul</c:v>
                </c:pt>
                <c:pt idx="9">
                  <c:v>Zona Euro</c:v>
                </c:pt>
                <c:pt idx="10">
                  <c:v>Asia oriental e Pacífico</c:v>
                </c:pt>
              </c:strCache>
            </c:strRef>
          </c:cat>
          <c:val>
            <c:numRef>
              <c:f>'Fertilizantes na CEDEAO'!$E$20:$E$30</c:f>
              <c:numCache>
                <c:formatCode>General</c:formatCode>
                <c:ptCount val="11"/>
                <c:pt idx="0" formatCode="0.00">
                  <c:v>130.99224535065593</c:v>
                </c:pt>
                <c:pt idx="1">
                  <c:v>141.43304374198229</c:v>
                </c:pt>
                <c:pt idx="2">
                  <c:v>112.54644805186193</c:v>
                </c:pt>
                <c:pt idx="3">
                  <c:v>82.654725613699839</c:v>
                </c:pt>
                <c:pt idx="4">
                  <c:v>106.68491006872082</c:v>
                </c:pt>
                <c:pt idx="5">
                  <c:v>117.29291041690547</c:v>
                </c:pt>
                <c:pt idx="6">
                  <c:v>15.530553278581051</c:v>
                </c:pt>
                <c:pt idx="7">
                  <c:v>117.12441292089598</c:v>
                </c:pt>
                <c:pt idx="8">
                  <c:v>53.780978217505783</c:v>
                </c:pt>
                <c:pt idx="9">
                  <c:v>156.8304242944202</c:v>
                </c:pt>
                <c:pt idx="10">
                  <c:v>319.46956341785329</c:v>
                </c:pt>
              </c:numCache>
            </c:numRef>
          </c:val>
        </c:ser>
        <c:ser>
          <c:idx val="4"/>
          <c:order val="4"/>
          <c:tx>
            <c:strRef>
              <c:f>'Fertilizantes na CEDEAO'!$F$4</c:f>
              <c:strCache>
                <c:ptCount val="1"/>
                <c:pt idx="0">
                  <c:v>2011</c:v>
                </c:pt>
              </c:strCache>
            </c:strRef>
          </c:tx>
          <c:invertIfNegative val="0"/>
          <c:cat>
            <c:strRef>
              <c:f>'Fertilizantes na CEDEAO'!$A$20:$A$30</c:f>
              <c:strCache>
                <c:ptCount val="11"/>
                <c:pt idx="0">
                  <c:v>Mundo</c:v>
                </c:pt>
                <c:pt idx="1">
                  <c:v>União Europeia</c:v>
                </c:pt>
                <c:pt idx="2">
                  <c:v>América Latina e Caribe</c:v>
                </c:pt>
                <c:pt idx="3">
                  <c:v>Médio Oriente e Norte da África</c:v>
                </c:pt>
                <c:pt idx="4">
                  <c:v>América de Norte</c:v>
                </c:pt>
                <c:pt idx="5">
                  <c:v>Membros OCDE</c:v>
                </c:pt>
                <c:pt idx="6">
                  <c:v>África ao sul do Saara</c:v>
                </c:pt>
                <c:pt idx="7">
                  <c:v>Estados Unidos da América</c:v>
                </c:pt>
                <c:pt idx="8">
                  <c:v>África do Sul</c:v>
                </c:pt>
                <c:pt idx="9">
                  <c:v>Zona Euro</c:v>
                </c:pt>
                <c:pt idx="10">
                  <c:v>Asia oriental e Pacífico</c:v>
                </c:pt>
              </c:strCache>
            </c:strRef>
          </c:cat>
          <c:val>
            <c:numRef>
              <c:f>'Fertilizantes na CEDEAO'!$F$20:$F$30</c:f>
              <c:numCache>
                <c:formatCode>General</c:formatCode>
                <c:ptCount val="11"/>
                <c:pt idx="0" formatCode="0.00">
                  <c:v>135.76099561999132</c:v>
                </c:pt>
                <c:pt idx="1">
                  <c:v>136.94929045068744</c:v>
                </c:pt>
                <c:pt idx="2">
                  <c:v>128.6084953784441</c:v>
                </c:pt>
                <c:pt idx="3">
                  <c:v>84.273917657707813</c:v>
                </c:pt>
                <c:pt idx="4">
                  <c:v>121.67984440931679</c:v>
                </c:pt>
                <c:pt idx="5">
                  <c:v>123.13066004709115</c:v>
                </c:pt>
                <c:pt idx="6">
                  <c:v>14.878398035715341</c:v>
                </c:pt>
                <c:pt idx="7">
                  <c:v>132.33239299936591</c:v>
                </c:pt>
                <c:pt idx="8">
                  <c:v>60.337405468295522</c:v>
                </c:pt>
                <c:pt idx="9">
                  <c:v>148.30501720154564</c:v>
                </c:pt>
                <c:pt idx="10">
                  <c:v>321.60670341908758</c:v>
                </c:pt>
              </c:numCache>
            </c:numRef>
          </c:val>
        </c:ser>
        <c:ser>
          <c:idx val="5"/>
          <c:order val="5"/>
          <c:tx>
            <c:strRef>
              <c:f>'Fertilizantes na CEDEAO'!$G$4</c:f>
              <c:strCache>
                <c:ptCount val="1"/>
                <c:pt idx="0">
                  <c:v>2012</c:v>
                </c:pt>
              </c:strCache>
            </c:strRef>
          </c:tx>
          <c:invertIfNegative val="0"/>
          <c:cat>
            <c:strRef>
              <c:f>'Fertilizantes na CEDEAO'!$A$20:$A$30</c:f>
              <c:strCache>
                <c:ptCount val="11"/>
                <c:pt idx="0">
                  <c:v>Mundo</c:v>
                </c:pt>
                <c:pt idx="1">
                  <c:v>União Europeia</c:v>
                </c:pt>
                <c:pt idx="2">
                  <c:v>América Latina e Caribe</c:v>
                </c:pt>
                <c:pt idx="3">
                  <c:v>Médio Oriente e Norte da África</c:v>
                </c:pt>
                <c:pt idx="4">
                  <c:v>América de Norte</c:v>
                </c:pt>
                <c:pt idx="5">
                  <c:v>Membros OCDE</c:v>
                </c:pt>
                <c:pt idx="6">
                  <c:v>África ao sul do Saara</c:v>
                </c:pt>
                <c:pt idx="7">
                  <c:v>Estados Unidos da América</c:v>
                </c:pt>
                <c:pt idx="8">
                  <c:v>África do Sul</c:v>
                </c:pt>
                <c:pt idx="9">
                  <c:v>Zona Euro</c:v>
                </c:pt>
                <c:pt idx="10">
                  <c:v>Asia oriental e Pacífico</c:v>
                </c:pt>
              </c:strCache>
            </c:strRef>
          </c:cat>
          <c:val>
            <c:numRef>
              <c:f>'Fertilizantes na CEDEAO'!$G$20:$G$30</c:f>
              <c:numCache>
                <c:formatCode>General</c:formatCode>
                <c:ptCount val="11"/>
                <c:pt idx="0" formatCode="0.00">
                  <c:v>135.03291523153902</c:v>
                </c:pt>
                <c:pt idx="1">
                  <c:v>140.93862982223038</c:v>
                </c:pt>
                <c:pt idx="2">
                  <c:v>126.8148747433553</c:v>
                </c:pt>
                <c:pt idx="3">
                  <c:v>107.50656231543621</c:v>
                </c:pt>
                <c:pt idx="4">
                  <c:v>124.2255798463417</c:v>
                </c:pt>
                <c:pt idx="5">
                  <c:v>128.27610770984452</c:v>
                </c:pt>
                <c:pt idx="6">
                  <c:v>14.767264790845145</c:v>
                </c:pt>
                <c:pt idx="7">
                  <c:v>132.58741195622392</c:v>
                </c:pt>
                <c:pt idx="8">
                  <c:v>59.523359999999997</c:v>
                </c:pt>
                <c:pt idx="9">
                  <c:v>155.77055945759201</c:v>
                </c:pt>
                <c:pt idx="10">
                  <c:v>334.64800480611609</c:v>
                </c:pt>
              </c:numCache>
            </c:numRef>
          </c:val>
        </c:ser>
        <c:ser>
          <c:idx val="6"/>
          <c:order val="6"/>
          <c:tx>
            <c:strRef>
              <c:f>'Fertilizantes na CEDEAO'!$H$4</c:f>
              <c:strCache>
                <c:ptCount val="1"/>
                <c:pt idx="0">
                  <c:v>2013</c:v>
                </c:pt>
              </c:strCache>
            </c:strRef>
          </c:tx>
          <c:invertIfNegative val="0"/>
          <c:cat>
            <c:strRef>
              <c:f>'Fertilizantes na CEDEAO'!$A$20:$A$30</c:f>
              <c:strCache>
                <c:ptCount val="11"/>
                <c:pt idx="0">
                  <c:v>Mundo</c:v>
                </c:pt>
                <c:pt idx="1">
                  <c:v>União Europeia</c:v>
                </c:pt>
                <c:pt idx="2">
                  <c:v>América Latina e Caribe</c:v>
                </c:pt>
                <c:pt idx="3">
                  <c:v>Médio Oriente e Norte da África</c:v>
                </c:pt>
                <c:pt idx="4">
                  <c:v>América de Norte</c:v>
                </c:pt>
                <c:pt idx="5">
                  <c:v>Membros OCDE</c:v>
                </c:pt>
                <c:pt idx="6">
                  <c:v>África ao sul do Saara</c:v>
                </c:pt>
                <c:pt idx="7">
                  <c:v>Estados Unidos da América</c:v>
                </c:pt>
                <c:pt idx="8">
                  <c:v>África do Sul</c:v>
                </c:pt>
                <c:pt idx="9">
                  <c:v>Zona Euro</c:v>
                </c:pt>
                <c:pt idx="10">
                  <c:v>Asia oriental e Pacífico</c:v>
                </c:pt>
              </c:strCache>
            </c:strRef>
          </c:cat>
          <c:val>
            <c:numRef>
              <c:f>'Fertilizantes na CEDEAO'!$H$20:$H$30</c:f>
              <c:numCache>
                <c:formatCode>General</c:formatCode>
                <c:ptCount val="11"/>
                <c:pt idx="0" formatCode="0.00">
                  <c:v>136.70532621007914</c:v>
                </c:pt>
                <c:pt idx="1">
                  <c:v>149.00178179403287</c:v>
                </c:pt>
                <c:pt idx="2">
                  <c:v>126.3286282147884</c:v>
                </c:pt>
                <c:pt idx="3">
                  <c:v>106.08325966544949</c:v>
                </c:pt>
                <c:pt idx="4">
                  <c:v>126.0177836591442</c:v>
                </c:pt>
                <c:pt idx="5">
                  <c:v>130.855810083694</c:v>
                </c:pt>
                <c:pt idx="6">
                  <c:v>14.696951847269961</c:v>
                </c:pt>
                <c:pt idx="7">
                  <c:v>137.89950170724615</c:v>
                </c:pt>
                <c:pt idx="8">
                  <c:v>57.71848</c:v>
                </c:pt>
                <c:pt idx="9">
                  <c:v>164.03351192397145</c:v>
                </c:pt>
                <c:pt idx="10">
                  <c:v>343.75737628502611</c:v>
                </c:pt>
              </c:numCache>
            </c:numRef>
          </c:val>
        </c:ser>
        <c:ser>
          <c:idx val="7"/>
          <c:order val="7"/>
          <c:tx>
            <c:strRef>
              <c:f>'Fertilizantes na CEDEAO'!$I$4</c:f>
              <c:strCache>
                <c:ptCount val="1"/>
                <c:pt idx="0">
                  <c:v>2014</c:v>
                </c:pt>
              </c:strCache>
            </c:strRef>
          </c:tx>
          <c:invertIfNegative val="0"/>
          <c:cat>
            <c:strRef>
              <c:f>'Fertilizantes na CEDEAO'!$A$20:$A$30</c:f>
              <c:strCache>
                <c:ptCount val="11"/>
                <c:pt idx="0">
                  <c:v>Mundo</c:v>
                </c:pt>
                <c:pt idx="1">
                  <c:v>União Europeia</c:v>
                </c:pt>
                <c:pt idx="2">
                  <c:v>América Latina e Caribe</c:v>
                </c:pt>
                <c:pt idx="3">
                  <c:v>Médio Oriente e Norte da África</c:v>
                </c:pt>
                <c:pt idx="4">
                  <c:v>América de Norte</c:v>
                </c:pt>
                <c:pt idx="5">
                  <c:v>Membros OCDE</c:v>
                </c:pt>
                <c:pt idx="6">
                  <c:v>África ao sul do Saara</c:v>
                </c:pt>
                <c:pt idx="7">
                  <c:v>Estados Unidos da América</c:v>
                </c:pt>
                <c:pt idx="8">
                  <c:v>África do Sul</c:v>
                </c:pt>
                <c:pt idx="9">
                  <c:v>Zona Euro</c:v>
                </c:pt>
                <c:pt idx="10">
                  <c:v>Asia oriental e Pacífico</c:v>
                </c:pt>
              </c:strCache>
            </c:strRef>
          </c:cat>
          <c:val>
            <c:numRef>
              <c:f>'Fertilizantes na CEDEAO'!$I$20:$I$30</c:f>
              <c:numCache>
                <c:formatCode>General</c:formatCode>
                <c:ptCount val="11"/>
                <c:pt idx="0" formatCode="0.00">
                  <c:v>138.95768208625717</c:v>
                </c:pt>
                <c:pt idx="1">
                  <c:v>150.57652225910024</c:v>
                </c:pt>
                <c:pt idx="2">
                  <c:v>129.24139188628044</c:v>
                </c:pt>
                <c:pt idx="3">
                  <c:v>110.71744254111053</c:v>
                </c:pt>
                <c:pt idx="4">
                  <c:v>125.4924127342253</c:v>
                </c:pt>
                <c:pt idx="5">
                  <c:v>131.935260646469</c:v>
                </c:pt>
                <c:pt idx="6">
                  <c:v>16.214188700490904</c:v>
                </c:pt>
                <c:pt idx="7">
                  <c:v>135.65145155592145</c:v>
                </c:pt>
                <c:pt idx="8">
                  <c:v>65.013040000000004</c:v>
                </c:pt>
                <c:pt idx="9">
                  <c:v>168.91614733408122</c:v>
                </c:pt>
                <c:pt idx="10">
                  <c:v>347.42045658644065</c:v>
                </c:pt>
              </c:numCache>
            </c:numRef>
          </c:val>
        </c:ser>
        <c:ser>
          <c:idx val="8"/>
          <c:order val="8"/>
          <c:tx>
            <c:strRef>
              <c:f>'Fertilizantes na CEDEAO'!$J$4</c:f>
              <c:strCache>
                <c:ptCount val="1"/>
                <c:pt idx="0">
                  <c:v>2015</c:v>
                </c:pt>
              </c:strCache>
            </c:strRef>
          </c:tx>
          <c:invertIfNegative val="0"/>
          <c:cat>
            <c:strRef>
              <c:f>'Fertilizantes na CEDEAO'!$A$20:$A$30</c:f>
              <c:strCache>
                <c:ptCount val="11"/>
                <c:pt idx="0">
                  <c:v>Mundo</c:v>
                </c:pt>
                <c:pt idx="1">
                  <c:v>União Europeia</c:v>
                </c:pt>
                <c:pt idx="2">
                  <c:v>América Latina e Caribe</c:v>
                </c:pt>
                <c:pt idx="3">
                  <c:v>Médio Oriente e Norte da África</c:v>
                </c:pt>
                <c:pt idx="4">
                  <c:v>América de Norte</c:v>
                </c:pt>
                <c:pt idx="5">
                  <c:v>Membros OCDE</c:v>
                </c:pt>
                <c:pt idx="6">
                  <c:v>África ao sul do Saara</c:v>
                </c:pt>
                <c:pt idx="7">
                  <c:v>Estados Unidos da América</c:v>
                </c:pt>
                <c:pt idx="8">
                  <c:v>África do Sul</c:v>
                </c:pt>
                <c:pt idx="9">
                  <c:v>Zona Euro</c:v>
                </c:pt>
                <c:pt idx="10">
                  <c:v>Asia oriental e Pacífico</c:v>
                </c:pt>
              </c:strCache>
            </c:strRef>
          </c:cat>
          <c:val>
            <c:numRef>
              <c:f>'Fertilizantes na CEDEAO'!$J$20:$J$30</c:f>
              <c:numCache>
                <c:formatCode>General</c:formatCode>
                <c:ptCount val="11"/>
                <c:pt idx="0" formatCode="0.00">
                  <c:v>138.00078233063027</c:v>
                </c:pt>
                <c:pt idx="1">
                  <c:v>154.97411600818188</c:v>
                </c:pt>
                <c:pt idx="2">
                  <c:v>122.56665549031752</c:v>
                </c:pt>
                <c:pt idx="3">
                  <c:v>107.54346439627543</c:v>
                </c:pt>
                <c:pt idx="4">
                  <c:v>126.91736014803371</c:v>
                </c:pt>
                <c:pt idx="5">
                  <c:v>134.45537637632268</c:v>
                </c:pt>
                <c:pt idx="6">
                  <c:v>14.950919730262912</c:v>
                </c:pt>
                <c:pt idx="7">
                  <c:v>137.02727854855922</c:v>
                </c:pt>
                <c:pt idx="8">
                  <c:v>58.511600000000001</c:v>
                </c:pt>
                <c:pt idx="9">
                  <c:v>170.70102093715224</c:v>
                </c:pt>
                <c:pt idx="10">
                  <c:v>328.39868897794901</c:v>
                </c:pt>
              </c:numCache>
            </c:numRef>
          </c:val>
        </c:ser>
        <c:ser>
          <c:idx val="9"/>
          <c:order val="9"/>
          <c:tx>
            <c:strRef>
              <c:f>'Fertilizantes na CEDEAO'!$K$4</c:f>
              <c:strCache>
                <c:ptCount val="1"/>
                <c:pt idx="0">
                  <c:v>2016</c:v>
                </c:pt>
              </c:strCache>
            </c:strRef>
          </c:tx>
          <c:invertIfNegative val="0"/>
          <c:cat>
            <c:strRef>
              <c:f>'Fertilizantes na CEDEAO'!$A$20:$A$30</c:f>
              <c:strCache>
                <c:ptCount val="11"/>
                <c:pt idx="0">
                  <c:v>Mundo</c:v>
                </c:pt>
                <c:pt idx="1">
                  <c:v>União Europeia</c:v>
                </c:pt>
                <c:pt idx="2">
                  <c:v>América Latina e Caribe</c:v>
                </c:pt>
                <c:pt idx="3">
                  <c:v>Médio Oriente e Norte da África</c:v>
                </c:pt>
                <c:pt idx="4">
                  <c:v>América de Norte</c:v>
                </c:pt>
                <c:pt idx="5">
                  <c:v>Membros OCDE</c:v>
                </c:pt>
                <c:pt idx="6">
                  <c:v>África ao sul do Saara</c:v>
                </c:pt>
                <c:pt idx="7">
                  <c:v>Estados Unidos da América</c:v>
                </c:pt>
                <c:pt idx="8">
                  <c:v>África do Sul</c:v>
                </c:pt>
                <c:pt idx="9">
                  <c:v>Zona Euro</c:v>
                </c:pt>
                <c:pt idx="10">
                  <c:v>Asia oriental e Pacífico</c:v>
                </c:pt>
              </c:strCache>
            </c:strRef>
          </c:cat>
          <c:val>
            <c:numRef>
              <c:f>'Fertilizantes na CEDEAO'!$K$20:$K$30</c:f>
              <c:numCache>
                <c:formatCode>General</c:formatCode>
                <c:ptCount val="11"/>
                <c:pt idx="0" formatCode="0.00">
                  <c:v>140.55309548072842</c:v>
                </c:pt>
                <c:pt idx="1">
                  <c:v>152.64623421167374</c:v>
                </c:pt>
                <c:pt idx="2">
                  <c:v>140.19137948951257</c:v>
                </c:pt>
                <c:pt idx="3">
                  <c:v>94.77334861771773</c:v>
                </c:pt>
                <c:pt idx="4">
                  <c:v>127.21524148491265</c:v>
                </c:pt>
                <c:pt idx="5">
                  <c:v>137.78445373215553</c:v>
                </c:pt>
                <c:pt idx="6">
                  <c:v>16.160929550887726</c:v>
                </c:pt>
                <c:pt idx="7">
                  <c:v>138.5948477136524</c:v>
                </c:pt>
                <c:pt idx="8">
                  <c:v>58.511600000000001</c:v>
                </c:pt>
                <c:pt idx="9">
                  <c:v>166.64791631244765</c:v>
                </c:pt>
                <c:pt idx="10">
                  <c:v>331.02599453646678</c:v>
                </c:pt>
              </c:numCache>
            </c:numRef>
          </c:val>
        </c:ser>
        <c:dLbls>
          <c:showLegendKey val="0"/>
          <c:showVal val="0"/>
          <c:showCatName val="0"/>
          <c:showSerName val="0"/>
          <c:showPercent val="0"/>
          <c:showBubbleSize val="0"/>
        </c:dLbls>
        <c:gapWidth val="150"/>
        <c:axId val="227229184"/>
        <c:axId val="124164864"/>
      </c:barChart>
      <c:catAx>
        <c:axId val="227229184"/>
        <c:scaling>
          <c:orientation val="minMax"/>
        </c:scaling>
        <c:delete val="0"/>
        <c:axPos val="b"/>
        <c:majorGridlines/>
        <c:minorGridlines/>
        <c:majorTickMark val="out"/>
        <c:minorTickMark val="none"/>
        <c:tickLblPos val="nextTo"/>
        <c:txPr>
          <a:bodyPr/>
          <a:lstStyle/>
          <a:p>
            <a:pPr>
              <a:defRPr sz="800">
                <a:latin typeface="Arial Narrow" panose="020B0606020202030204" pitchFamily="34" charset="0"/>
              </a:defRPr>
            </a:pPr>
            <a:endParaRPr lang="pt-PT"/>
          </a:p>
        </c:txPr>
        <c:crossAx val="124164864"/>
        <c:crosses val="autoZero"/>
        <c:auto val="1"/>
        <c:lblAlgn val="ctr"/>
        <c:lblOffset val="100"/>
        <c:noMultiLvlLbl val="0"/>
      </c:catAx>
      <c:valAx>
        <c:axId val="124164864"/>
        <c:scaling>
          <c:orientation val="minMax"/>
        </c:scaling>
        <c:delete val="0"/>
        <c:axPos val="l"/>
        <c:majorGridlines/>
        <c:minorGridlines/>
        <c:numFmt formatCode="0.00" sourceLinked="1"/>
        <c:majorTickMark val="out"/>
        <c:minorTickMark val="none"/>
        <c:tickLblPos val="nextTo"/>
        <c:crossAx val="227229184"/>
        <c:crosses val="autoZero"/>
        <c:crossBetween val="between"/>
      </c:valAx>
    </c:plotArea>
    <c:legend>
      <c:legendPos val="b"/>
      <c:layout>
        <c:manualLayout>
          <c:xMode val="edge"/>
          <c:yMode val="edge"/>
          <c:x val="0"/>
          <c:y val="0.93829640434069495"/>
          <c:w val="1"/>
          <c:h val="4.633080549789078E-2"/>
        </c:manualLayout>
      </c:layout>
      <c:overlay val="0"/>
      <c:txPr>
        <a:bodyPr/>
        <a:lstStyle/>
        <a:p>
          <a:pPr>
            <a:defRPr sz="900"/>
          </a:pPr>
          <a:endParaRPr lang="pt-PT"/>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AC83AB2-B12A-4F36-8A5E-7F9CC5A235C0}" type="datetimeFigureOut">
              <a:rPr lang="pt-PT" smtClean="0"/>
              <a:t>04-02-2021</a:t>
            </a:fld>
            <a:endParaRPr lang="pt-PT"/>
          </a:p>
        </p:txBody>
      </p:sp>
      <p:sp>
        <p:nvSpPr>
          <p:cNvPr id="4" name="Marcador de Posição do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5" name="Marcador de Posição do Número do Diapositivo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C487C45-5F89-4ECE-933A-031B09978172}" type="slidenum">
              <a:rPr lang="pt-PT" smtClean="0"/>
              <a:t>‹#›</a:t>
            </a:fld>
            <a:endParaRPr lang="pt-PT"/>
          </a:p>
        </p:txBody>
      </p:sp>
    </p:spTree>
    <p:extLst>
      <p:ext uri="{BB962C8B-B14F-4D97-AF65-F5344CB8AC3E}">
        <p14:creationId xmlns:p14="http://schemas.microsoft.com/office/powerpoint/2010/main" val="27347741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955359-BA66-4C59-8A54-707A99BB900A}" type="datetimeFigureOut">
              <a:rPr lang="pt-PT" smtClean="0"/>
              <a:t>04-02-2021</a:t>
            </a:fld>
            <a:endParaRPr lang="pt-PT"/>
          </a:p>
        </p:txBody>
      </p:sp>
      <p:sp>
        <p:nvSpPr>
          <p:cNvPr id="4" name="Marcador de Posição da Imagem do Diapositivo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6" name="Marcador de Posição do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2E77A7-C301-4374-BCFB-AD797F97A86A}" type="slidenum">
              <a:rPr lang="pt-PT" smtClean="0"/>
              <a:t>‹#›</a:t>
            </a:fld>
            <a:endParaRPr lang="pt-PT"/>
          </a:p>
        </p:txBody>
      </p:sp>
    </p:spTree>
    <p:extLst>
      <p:ext uri="{BB962C8B-B14F-4D97-AF65-F5344CB8AC3E}">
        <p14:creationId xmlns:p14="http://schemas.microsoft.com/office/powerpoint/2010/main" val="2605956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4500"/>
            </a:lvl1pPr>
          </a:lstStyle>
          <a:p>
            <a:r>
              <a:rPr lang="pt-PT" smtClean="0"/>
              <a:t>Clique para editar o estilo</a:t>
            </a:r>
            <a:endParaRPr lang="pt-PT"/>
          </a:p>
        </p:txBody>
      </p:sp>
      <p:sp>
        <p:nvSpPr>
          <p:cNvPr id="3" name="Subtítulo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pt-PT" smtClean="0"/>
              <a:t>Clique para editar o estilo do subtítulo do Modelo Global</a:t>
            </a:r>
            <a:endParaRPr lang="pt-PT"/>
          </a:p>
        </p:txBody>
      </p:sp>
      <p:sp>
        <p:nvSpPr>
          <p:cNvPr id="4" name="Marcador de Posição da Data 3"/>
          <p:cNvSpPr>
            <a:spLocks noGrp="1"/>
          </p:cNvSpPr>
          <p:nvPr>
            <p:ph type="dt" sz="half" idx="10"/>
          </p:nvPr>
        </p:nvSpPr>
        <p:spPr/>
        <p:txBody>
          <a:bodyPr/>
          <a:lstStyle/>
          <a:p>
            <a:fld id="{8CE4E964-1369-4D20-996C-779A5D95C4B8}" type="datetimeFigureOut">
              <a:rPr lang="pt-PT" smtClean="0"/>
              <a:t>04-02-2021</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p:txBody>
          <a:bodyPr vert="eaVert"/>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8CE4E964-1369-4D20-996C-779A5D95C4B8}" type="datetimeFigureOut">
              <a:rPr lang="pt-PT" smtClean="0"/>
              <a:t>04-02-2021</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9200" y="274638"/>
            <a:ext cx="2743200" cy="5851525"/>
          </a:xfr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609600" y="274638"/>
            <a:ext cx="8070573" cy="5851525"/>
          </a:xfrm>
        </p:spPr>
        <p:txBody>
          <a:bodyPr vert="eaVert"/>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8CE4E964-1369-4D20-996C-779A5D95C4B8}" type="datetimeFigureOut">
              <a:rPr lang="pt-PT" smtClean="0"/>
              <a:t>04-02-2021</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idx="1"/>
          </p:nvPr>
        </p:nvSpPr>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8CE4E964-1369-4D20-996C-779A5D95C4B8}" type="datetimeFigureOut">
              <a:rPr lang="pt-PT" smtClean="0"/>
              <a:t>04-02-2021</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1" y="1709738"/>
            <a:ext cx="10515600" cy="2852737"/>
          </a:xfrm>
        </p:spPr>
        <p:txBody>
          <a:bodyPr anchor="b"/>
          <a:lstStyle>
            <a:lvl1pPr>
              <a:defRPr sz="4500"/>
            </a:lvl1pPr>
          </a:lstStyle>
          <a:p>
            <a:r>
              <a:rPr lang="pt-PT" smtClean="0"/>
              <a:t>Clique para editar o estilo</a:t>
            </a:r>
            <a:endParaRPr lang="pt-PT"/>
          </a:p>
        </p:txBody>
      </p:sp>
      <p:sp>
        <p:nvSpPr>
          <p:cNvPr id="3" name="Marcador de Posição do Texto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pt-PT" smtClean="0"/>
              <a:t>Editar os estilos de texto do Modelo Global</a:t>
            </a:r>
          </a:p>
        </p:txBody>
      </p:sp>
      <p:sp>
        <p:nvSpPr>
          <p:cNvPr id="4" name="Marcador de Posição da Data 3"/>
          <p:cNvSpPr>
            <a:spLocks noGrp="1"/>
          </p:cNvSpPr>
          <p:nvPr>
            <p:ph type="dt" sz="half" idx="10"/>
          </p:nvPr>
        </p:nvSpPr>
        <p:spPr/>
        <p:txBody>
          <a:bodyPr/>
          <a:lstStyle/>
          <a:p>
            <a:fld id="{8CE4E964-1369-4D20-996C-779A5D95C4B8}" type="datetimeFigureOut">
              <a:rPr lang="pt-PT" smtClean="0"/>
              <a:t>04-02-2021</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609600" y="1600200"/>
            <a:ext cx="5376672" cy="4525963"/>
          </a:xfrm>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6205728" y="1600200"/>
            <a:ext cx="5376672" cy="4525963"/>
          </a:xfrm>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a Data 4"/>
          <p:cNvSpPr>
            <a:spLocks noGrp="1"/>
          </p:cNvSpPr>
          <p:nvPr>
            <p:ph type="dt" sz="half" idx="10"/>
          </p:nvPr>
        </p:nvSpPr>
        <p:spPr/>
        <p:txBody>
          <a:bodyPr/>
          <a:lstStyle/>
          <a:p>
            <a:fld id="{8CE4E964-1369-4D20-996C-779A5D95C4B8}" type="datetimeFigureOut">
              <a:rPr lang="pt-PT" smtClean="0"/>
              <a:t>04-02-2021</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PT" smtClean="0"/>
              <a:t>Clique para editar o estilo</a:t>
            </a:r>
            <a:endParaRPr lang="pt-PT"/>
          </a:p>
        </p:txBody>
      </p:sp>
      <p:sp>
        <p:nvSpPr>
          <p:cNvPr id="3" name="Marcador de Posição do Texto 2"/>
          <p:cNvSpPr>
            <a:spLocks noGrp="1"/>
          </p:cNvSpPr>
          <p:nvPr>
            <p:ph type="body" idx="1"/>
          </p:nvPr>
        </p:nvSpPr>
        <p:spPr>
          <a:xfrm>
            <a:off x="839788"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PT" smtClean="0"/>
              <a:t>Editar os estilos de texto do Modelo Global</a:t>
            </a:r>
          </a:p>
        </p:txBody>
      </p:sp>
      <p:sp>
        <p:nvSpPr>
          <p:cNvPr id="4" name="Marcador de Posição de Conteúdo 3"/>
          <p:cNvSpPr>
            <a:spLocks noGrp="1"/>
          </p:cNvSpPr>
          <p:nvPr>
            <p:ph sz="half" idx="2"/>
          </p:nvPr>
        </p:nvSpPr>
        <p:spPr>
          <a:xfrm>
            <a:off x="839788" y="2505075"/>
            <a:ext cx="5157787" cy="3684588"/>
          </a:xfrm>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6172200"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PT" smtClean="0"/>
              <a:t>Editar os estilos de texto do Modelo Global</a:t>
            </a:r>
          </a:p>
        </p:txBody>
      </p:sp>
      <p:sp>
        <p:nvSpPr>
          <p:cNvPr id="6" name="Marcador de Posição de Conteúdo 5"/>
          <p:cNvSpPr>
            <a:spLocks noGrp="1"/>
          </p:cNvSpPr>
          <p:nvPr>
            <p:ph sz="quarter" idx="4"/>
          </p:nvPr>
        </p:nvSpPr>
        <p:spPr>
          <a:xfrm>
            <a:off x="6172200" y="2505075"/>
            <a:ext cx="5183188" cy="3684588"/>
          </a:xfrm>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Marcador de Posição da Data 6"/>
          <p:cNvSpPr>
            <a:spLocks noGrp="1"/>
          </p:cNvSpPr>
          <p:nvPr>
            <p:ph type="dt" sz="half" idx="10"/>
          </p:nvPr>
        </p:nvSpPr>
        <p:spPr/>
        <p:txBody>
          <a:bodyPr/>
          <a:lstStyle/>
          <a:p>
            <a:fld id="{8CE4E964-1369-4D20-996C-779A5D95C4B8}" type="datetimeFigureOut">
              <a:rPr lang="pt-PT" smtClean="0"/>
              <a:t>04-02-2021</a:t>
            </a:fld>
            <a:endParaRPr lang="pt-PT"/>
          </a:p>
        </p:txBody>
      </p:sp>
      <p:sp>
        <p:nvSpPr>
          <p:cNvPr id="8" name="Marcador de Posição do Rodapé 7"/>
          <p:cNvSpPr>
            <a:spLocks noGrp="1"/>
          </p:cNvSpPr>
          <p:nvPr>
            <p:ph type="ftr" sz="quarter" idx="11"/>
          </p:nvPr>
        </p:nvSpPr>
        <p:spPr/>
        <p:txBody>
          <a:bodyPr/>
          <a:lstStyle/>
          <a:p>
            <a:endParaRPr lang="pt-PT"/>
          </a:p>
        </p:txBody>
      </p:sp>
      <p:sp>
        <p:nvSpPr>
          <p:cNvPr id="9" name="Marcador de Posição do Número do Diapositivo 8"/>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a Data 2"/>
          <p:cNvSpPr>
            <a:spLocks noGrp="1"/>
          </p:cNvSpPr>
          <p:nvPr>
            <p:ph type="dt" sz="half" idx="10"/>
          </p:nvPr>
        </p:nvSpPr>
        <p:spPr/>
        <p:txBody>
          <a:bodyPr/>
          <a:lstStyle/>
          <a:p>
            <a:fld id="{8CE4E964-1369-4D20-996C-779A5D95C4B8}" type="datetimeFigureOut">
              <a:rPr lang="pt-PT" smtClean="0"/>
              <a:t>04-02-2021</a:t>
            </a:fld>
            <a:endParaRPr lang="pt-PT"/>
          </a:p>
        </p:txBody>
      </p:sp>
      <p:sp>
        <p:nvSpPr>
          <p:cNvPr id="4" name="Marcador de Posição do Rodapé 3"/>
          <p:cNvSpPr>
            <a:spLocks noGrp="1"/>
          </p:cNvSpPr>
          <p:nvPr>
            <p:ph type="ftr" sz="quarter" idx="11"/>
          </p:nvPr>
        </p:nvSpPr>
        <p:spPr/>
        <p:txBody>
          <a:bodyPr/>
          <a:lstStyle/>
          <a:p>
            <a:endParaRPr lang="pt-PT"/>
          </a:p>
        </p:txBody>
      </p:sp>
      <p:sp>
        <p:nvSpPr>
          <p:cNvPr id="5" name="Marcador de Posição do Número do Diapositivo 4"/>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8CE4E964-1369-4D20-996C-779A5D95C4B8}" type="datetimeFigureOut">
              <a:rPr lang="pt-PT" smtClean="0"/>
              <a:t>04-02-2021</a:t>
            </a:fld>
            <a:endParaRPr lang="pt-PT"/>
          </a:p>
        </p:txBody>
      </p:sp>
      <p:sp>
        <p:nvSpPr>
          <p:cNvPr id="3" name="Marcador de Posição do Rodapé 2"/>
          <p:cNvSpPr>
            <a:spLocks noGrp="1"/>
          </p:cNvSpPr>
          <p:nvPr>
            <p:ph type="ftr" sz="quarter" idx="11"/>
          </p:nvPr>
        </p:nvSpPr>
        <p:spPr/>
        <p:txBody>
          <a:bodyPr/>
          <a:lstStyle/>
          <a:p>
            <a:endParaRPr lang="pt-PT"/>
          </a:p>
        </p:txBody>
      </p:sp>
      <p:sp>
        <p:nvSpPr>
          <p:cNvPr id="4" name="Marcador de Posição do Número do Diapositivo 3"/>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2400"/>
            </a:lvl1pPr>
          </a:lstStyle>
          <a:p>
            <a:r>
              <a:rPr lang="pt-PT" smtClean="0"/>
              <a:t>Clique para editar o estilo</a:t>
            </a:r>
            <a:endParaRPr lang="pt-PT"/>
          </a:p>
        </p:txBody>
      </p:sp>
      <p:sp>
        <p:nvSpPr>
          <p:cNvPr id="3" name="Marcador de Posição de Conteúdo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PT" smtClean="0"/>
              <a:t>Editar os estilos de texto do Modelo Global</a:t>
            </a:r>
          </a:p>
        </p:txBody>
      </p:sp>
      <p:sp>
        <p:nvSpPr>
          <p:cNvPr id="5" name="Marcador de Posição da Data 4"/>
          <p:cNvSpPr>
            <a:spLocks noGrp="1"/>
          </p:cNvSpPr>
          <p:nvPr>
            <p:ph type="dt" sz="half" idx="10"/>
          </p:nvPr>
        </p:nvSpPr>
        <p:spPr/>
        <p:txBody>
          <a:bodyPr/>
          <a:lstStyle/>
          <a:p>
            <a:fld id="{8CE4E964-1369-4D20-996C-779A5D95C4B8}" type="datetimeFigureOut">
              <a:rPr lang="pt-PT" smtClean="0"/>
              <a:t>04-02-2021</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2400"/>
            </a:lvl1pPr>
          </a:lstStyle>
          <a:p>
            <a:r>
              <a:rPr lang="pt-PT" smtClean="0"/>
              <a:t>Clique para editar o estilo</a:t>
            </a:r>
            <a:endParaRPr lang="pt-PT"/>
          </a:p>
        </p:txBody>
      </p:sp>
      <p:sp>
        <p:nvSpPr>
          <p:cNvPr id="3" name="Marcador de Posição da Imagem 2"/>
          <p:cNvSpPr>
            <a:spLocks noGrp="1"/>
          </p:cNvSpPr>
          <p:nvPr>
            <p:ph type="pic" idx="1"/>
          </p:nvPr>
        </p:nvSpPr>
        <p:spPr>
          <a:xfrm>
            <a:off x="5183188" y="987425"/>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pt-PT"/>
          </a:p>
        </p:txBody>
      </p:sp>
      <p:sp>
        <p:nvSpPr>
          <p:cNvPr id="4" name="Marcador de Posição do Texto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PT" smtClean="0"/>
              <a:t>Editar os estilos de texto do Modelo Global</a:t>
            </a:r>
          </a:p>
        </p:txBody>
      </p:sp>
      <p:sp>
        <p:nvSpPr>
          <p:cNvPr id="5" name="Marcador de Posição da Data 4"/>
          <p:cNvSpPr>
            <a:spLocks noGrp="1"/>
          </p:cNvSpPr>
          <p:nvPr>
            <p:ph type="dt" sz="half" idx="10"/>
          </p:nvPr>
        </p:nvSpPr>
        <p:spPr/>
        <p:txBody>
          <a:bodyPr/>
          <a:lstStyle/>
          <a:p>
            <a:fld id="{8CE4E964-1369-4D20-996C-779A5D95C4B8}" type="datetimeFigureOut">
              <a:rPr lang="pt-PT" smtClean="0"/>
              <a:t>04-02-2021</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026" name="Título  1025"/>
          <p:cNvSpPr>
            <a:spLocks noGrp="1"/>
          </p:cNvSpPr>
          <p:nvPr>
            <p:ph type="title"/>
          </p:nvPr>
        </p:nvSpPr>
        <p:spPr>
          <a:xfrm>
            <a:off x="609600" y="274638"/>
            <a:ext cx="10972800" cy="1143000"/>
          </a:xfrm>
          <a:prstGeom prst="rect">
            <a:avLst/>
          </a:prstGeom>
          <a:noFill/>
          <a:ln w="9525">
            <a:noFill/>
          </a:ln>
        </p:spPr>
        <p:txBody>
          <a:bodyPr anchor="ctr"/>
          <a:lstStyle/>
          <a:p>
            <a:pPr lvl="0"/>
            <a:r>
              <a:t>Clique para editar o estilo do título</a:t>
            </a:r>
          </a:p>
        </p:txBody>
      </p:sp>
      <p:sp>
        <p:nvSpPr>
          <p:cNvPr id="1027" name="Marcador de Posição de Texto 1026"/>
          <p:cNvSpPr>
            <a:spLocks noGrp="1"/>
          </p:cNvSpPr>
          <p:nvPr>
            <p:ph type="body" idx="1"/>
          </p:nvPr>
        </p:nvSpPr>
        <p:spPr>
          <a:xfrm>
            <a:off x="609600" y="1600200"/>
            <a:ext cx="10972800" cy="4525963"/>
          </a:xfrm>
          <a:prstGeom prst="rect">
            <a:avLst/>
          </a:prstGeom>
          <a:noFill/>
          <a:ln w="9525">
            <a:noFill/>
          </a:ln>
        </p:spPr>
        <p:txBody>
          <a:bodyPr/>
          <a:lstStyle/>
          <a:p>
            <a:pPr lvl="0"/>
            <a:r>
              <a:t>Clique para editar os estilos de texto do modelo global</a:t>
            </a:r>
          </a:p>
          <a:p>
            <a:pPr lvl="1"/>
            <a:r>
              <a:t>Segundo nível</a:t>
            </a:r>
          </a:p>
          <a:p>
            <a:pPr lvl="2"/>
            <a:r>
              <a:t>Terceiro nível</a:t>
            </a:r>
          </a:p>
          <a:p>
            <a:pPr lvl="3"/>
            <a:r>
              <a:t>Quarto nível</a:t>
            </a:r>
          </a:p>
          <a:p>
            <a:pPr lvl="4"/>
            <a:r>
              <a:t>Quinto nível</a:t>
            </a:r>
          </a:p>
        </p:txBody>
      </p:sp>
      <p:sp>
        <p:nvSpPr>
          <p:cNvPr id="1028" name="Marcador de Posição da Data 1027"/>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fld id="{8CE4E964-1369-4D20-996C-779A5D95C4B8}" type="datetimeFigureOut">
              <a:rPr lang="pt-PT" smtClean="0"/>
              <a:t>04-02-2021</a:t>
            </a:fld>
            <a:endParaRPr lang="pt-PT"/>
          </a:p>
        </p:txBody>
      </p:sp>
      <p:sp>
        <p:nvSpPr>
          <p:cNvPr id="1029" name="Marcador de Posição do Rodapé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endParaRPr lang="pt-PT"/>
          </a:p>
        </p:txBody>
      </p:sp>
      <p:sp>
        <p:nvSpPr>
          <p:cNvPr id="1030" name="Marcador de Posição do Número do Diapositivo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fld id="{BF892297-2840-4F43-8FA5-4D0483B44130}" type="slidenum">
              <a:rPr lang="pt-PT" smtClean="0"/>
              <a:t>‹#›</a:t>
            </a:fld>
            <a:endParaRPr lang="pt-P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2.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2.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2.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2.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2.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jpeg"/><Relationship Id="rId7" Type="http://schemas.openxmlformats.org/officeDocument/2006/relationships/chart" Target="../charts/chart1.xml"/><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5.jpe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jpeg"/><Relationship Id="rId7" Type="http://schemas.openxmlformats.org/officeDocument/2006/relationships/chart" Target="../charts/chart2.xml"/><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5.jpe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hyperlink" Target="http://www.anmcv.com/" TargetMode="Externa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D - Departamento de investigación y desarrollo de Invescontr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2089" y="4157488"/>
            <a:ext cx="2688307" cy="1790414"/>
          </a:xfrm>
          <a:prstGeom prst="rect">
            <a:avLst/>
          </a:prstGeom>
          <a:noFill/>
          <a:extLst>
            <a:ext uri="{909E8E84-426E-40DD-AFC4-6F175D3DCCD1}">
              <a14:hiddenFill xmlns:a14="http://schemas.microsoft.com/office/drawing/2010/main">
                <a:solidFill>
                  <a:srgbClr val="FFFFFF"/>
                </a:solidFill>
              </a14:hiddenFill>
            </a:ext>
          </a:extLst>
        </p:spPr>
      </p:pic>
      <p:sp>
        <p:nvSpPr>
          <p:cNvPr id="14" name="Anel 5"/>
          <p:cNvSpPr/>
          <p:nvPr/>
        </p:nvSpPr>
        <p:spPr>
          <a:xfrm>
            <a:off x="4224303" y="3243902"/>
            <a:ext cx="4287909" cy="3623937"/>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pic>
        <p:nvPicPr>
          <p:cNvPr id="11" name="Imagem 10" descr="LOGO-Paises ecowas"/>
          <p:cNvPicPr>
            <a:picLocks noChangeAspect="1"/>
          </p:cNvPicPr>
          <p:nvPr/>
        </p:nvPicPr>
        <p:blipFill>
          <a:blip r:embed="rId3"/>
          <a:stretch>
            <a:fillRect/>
          </a:stretch>
        </p:blipFill>
        <p:spPr>
          <a:xfrm>
            <a:off x="458470" y="2178050"/>
            <a:ext cx="3897630" cy="3858260"/>
          </a:xfrm>
          <a:prstGeom prst="rect">
            <a:avLst/>
          </a:prstGeom>
        </p:spPr>
      </p:pic>
      <p:pic>
        <p:nvPicPr>
          <p:cNvPr id="15" name="Imagem 15" descr="fundo"/>
          <p:cNvPicPr>
            <a:picLocks noChangeAspect="1"/>
          </p:cNvPicPr>
          <p:nvPr/>
        </p:nvPicPr>
        <p:blipFill>
          <a:blip r:embed="rId4"/>
          <a:stretch>
            <a:fillRect/>
          </a:stretch>
        </p:blipFill>
        <p:spPr>
          <a:xfrm>
            <a:off x="1328420" y="5317490"/>
            <a:ext cx="3819525" cy="1285875"/>
          </a:xfrm>
          <a:prstGeom prst="rect">
            <a:avLst/>
          </a:prstGeom>
        </p:spPr>
      </p:pic>
      <p:sp>
        <p:nvSpPr>
          <p:cNvPr id="8" name="Rectangle 2"/>
          <p:cNvSpPr txBox="1">
            <a:spLocks noChangeArrowheads="1"/>
          </p:cNvSpPr>
          <p:nvPr/>
        </p:nvSpPr>
        <p:spPr>
          <a:xfrm>
            <a:off x="2031999" y="1120775"/>
            <a:ext cx="7439025" cy="52895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defRPr/>
            </a:pPr>
            <a:r>
              <a:rPr lang="pt-PT" altLang="pt-PT" sz="4000" b="1" dirty="0" smtClean="0">
                <a:solidFill>
                  <a:srgbClr val="00B4B2"/>
                </a:solidFill>
                <a:effectLst>
                  <a:outerShdw blurRad="38100" dist="38100" dir="2700000" algn="tl">
                    <a:srgbClr val="000000"/>
                  </a:outerShdw>
                </a:effectLst>
                <a:latin typeface="Calisto MT" panose="02040603050505030304" pitchFamily="18" charset="0"/>
              </a:rPr>
              <a:t>BASALT CONFERENCE</a:t>
            </a:r>
          </a:p>
        </p:txBody>
      </p:sp>
      <p:pic>
        <p:nvPicPr>
          <p:cNvPr id="1026" name="Picture 2" descr="Investigação + Desenvolvimento | Fores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37620" y="3970185"/>
            <a:ext cx="2489820" cy="2074850"/>
          </a:xfrm>
          <a:prstGeom prst="rect">
            <a:avLst/>
          </a:prstGeom>
          <a:noFill/>
          <a:extLst>
            <a:ext uri="{909E8E84-426E-40DD-AFC4-6F175D3DCCD1}">
              <a14:hiddenFill xmlns:a14="http://schemas.microsoft.com/office/drawing/2010/main">
                <a:solidFill>
                  <a:srgbClr val="FFFFFF"/>
                </a:solidFill>
              </a14:hiddenFill>
            </a:ext>
          </a:extLst>
        </p:spPr>
      </p:pic>
      <p:sp>
        <p:nvSpPr>
          <p:cNvPr id="12" name="Anel 5"/>
          <p:cNvSpPr/>
          <p:nvPr/>
        </p:nvSpPr>
        <p:spPr>
          <a:xfrm>
            <a:off x="7897143" y="3228662"/>
            <a:ext cx="4287909" cy="3623937"/>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17" name="Rectangle 16"/>
          <p:cNvSpPr/>
          <p:nvPr/>
        </p:nvSpPr>
        <p:spPr>
          <a:xfrm>
            <a:off x="1409700" y="5317490"/>
            <a:ext cx="3738245" cy="3898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 name="Rectangle 3"/>
          <p:cNvSpPr/>
          <p:nvPr/>
        </p:nvSpPr>
        <p:spPr>
          <a:xfrm>
            <a:off x="1203960" y="6484620"/>
            <a:ext cx="408432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20" name="Imagem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71430" y="195580"/>
            <a:ext cx="677545" cy="561975"/>
          </a:xfrm>
          <a:prstGeom prst="rect">
            <a:avLst/>
          </a:prstGeom>
        </p:spPr>
      </p:pic>
      <p:sp>
        <p:nvSpPr>
          <p:cNvPr id="16" name="Anel 12"/>
          <p:cNvSpPr/>
          <p:nvPr/>
        </p:nvSpPr>
        <p:spPr>
          <a:xfrm>
            <a:off x="1328420" y="5315585"/>
            <a:ext cx="4084320" cy="1531620"/>
          </a:xfrm>
          <a:prstGeom prst="donu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3" name="Rectangle 2"/>
          <p:cNvSpPr/>
          <p:nvPr/>
        </p:nvSpPr>
        <p:spPr>
          <a:xfrm>
            <a:off x="1257300" y="5315585"/>
            <a:ext cx="441960" cy="12877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8" name="Imagem 7" descr="cap_vert_vallee"/>
          <p:cNvPicPr>
            <a:picLocks noChangeAspect="1"/>
          </p:cNvPicPr>
          <p:nvPr/>
        </p:nvPicPr>
        <p:blipFill>
          <a:blip r:embed="rId7"/>
          <a:stretch>
            <a:fillRect/>
          </a:stretch>
        </p:blipFill>
        <p:spPr>
          <a:xfrm>
            <a:off x="9594472" y="2566756"/>
            <a:ext cx="2035297" cy="1105362"/>
          </a:xfrm>
          <a:prstGeom prst="rect">
            <a:avLst/>
          </a:prstGeom>
        </p:spPr>
      </p:pic>
      <p:sp>
        <p:nvSpPr>
          <p:cNvPr id="19" name="Anel 18"/>
          <p:cNvSpPr/>
          <p:nvPr/>
        </p:nvSpPr>
        <p:spPr>
          <a:xfrm>
            <a:off x="9403080" y="2048510"/>
            <a:ext cx="2091690" cy="2088515"/>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2" name="Rectangle 1"/>
          <p:cNvSpPr/>
          <p:nvPr/>
        </p:nvSpPr>
        <p:spPr>
          <a:xfrm>
            <a:off x="11327440" y="2048510"/>
            <a:ext cx="536900" cy="18300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22" name="Imagem 37" descr="logo"/>
          <p:cNvPicPr>
            <a:picLocks noChangeAspect="1"/>
          </p:cNvPicPr>
          <p:nvPr/>
        </p:nvPicPr>
        <p:blipFill>
          <a:blip r:embed="rId8"/>
          <a:stretch>
            <a:fillRect/>
          </a:stretch>
        </p:blipFill>
        <p:spPr>
          <a:xfrm>
            <a:off x="331383" y="180874"/>
            <a:ext cx="2112185" cy="494867"/>
          </a:xfrm>
          <a:prstGeom prst="rect">
            <a:avLst/>
          </a:prstGeom>
        </p:spPr>
      </p:pic>
      <p:sp>
        <p:nvSpPr>
          <p:cNvPr id="39" name="Rectangle 2"/>
          <p:cNvSpPr txBox="1">
            <a:spLocks noChangeArrowheads="1"/>
          </p:cNvSpPr>
          <p:nvPr/>
        </p:nvSpPr>
        <p:spPr>
          <a:xfrm>
            <a:off x="1798320" y="1649730"/>
            <a:ext cx="8373110" cy="76835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defRPr/>
            </a:pPr>
            <a:r>
              <a:rPr lang="pt-PT" altLang="pt-PT" sz="2400" b="1" dirty="0" smtClean="0">
                <a:solidFill>
                  <a:schemeClr val="bg1"/>
                </a:solidFill>
                <a:effectLst>
                  <a:outerShdw blurRad="38100" dist="38100" dir="2700000" algn="tl">
                    <a:srgbClr val="000000"/>
                  </a:outerShdw>
                </a:effectLst>
                <a:latin typeface="Calisto MT" panose="02040603050505030304" pitchFamily="18" charset="0"/>
              </a:rPr>
              <a:t>MESA REDONDA DE INTEGRAÇÃO E DEBATEs</a:t>
            </a:r>
          </a:p>
          <a:p>
            <a:pPr algn="ctr">
              <a:defRPr/>
            </a:pPr>
            <a:endParaRPr lang="pt-PT" altLang="pt-PT" sz="1600" b="1" dirty="0" smtClean="0">
              <a:effectLst>
                <a:outerShdw blurRad="38100" dist="38100" dir="2700000" algn="tl">
                  <a:srgbClr val="000000"/>
                </a:outerShdw>
              </a:effectLst>
              <a:latin typeface="Calisto MT" panose="02040603050505030304" pitchFamily="18" charset="0"/>
            </a:endParaRPr>
          </a:p>
          <a:p>
            <a:pPr algn="ctr">
              <a:defRPr/>
            </a:pPr>
            <a:r>
              <a:rPr lang="pt-PT" altLang="pt-PT" sz="1600" b="1" dirty="0" smtClean="0">
                <a:solidFill>
                  <a:schemeClr val="accent1">
                    <a:lumMod val="60000"/>
                    <a:lumOff val="40000"/>
                  </a:schemeClr>
                </a:solidFill>
                <a:effectLst>
                  <a:outerShdw blurRad="38100" dist="38100" dir="2700000" algn="tl">
                    <a:srgbClr val="000000"/>
                  </a:outerShdw>
                </a:effectLst>
                <a:latin typeface="Calisto MT" panose="02040603050505030304" pitchFamily="18" charset="0"/>
              </a:rPr>
              <a:t>Guia de discussão para a mesa redonda</a:t>
            </a:r>
          </a:p>
        </p:txBody>
      </p:sp>
      <p:pic>
        <p:nvPicPr>
          <p:cNvPr id="21" name="Imagem 13" descr="logo"/>
          <p:cNvPicPr>
            <a:picLocks noChangeAspect="1"/>
          </p:cNvPicPr>
          <p:nvPr/>
        </p:nvPicPr>
        <p:blipFill>
          <a:blip r:embed="rId9"/>
          <a:stretch>
            <a:fillRect/>
          </a:stretch>
        </p:blipFill>
        <p:spPr>
          <a:xfrm>
            <a:off x="60315" y="6440564"/>
            <a:ext cx="1723775" cy="37831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7" descr="cap_vert_vallee"/>
          <p:cNvPicPr>
            <a:picLocks noChangeAspect="1"/>
          </p:cNvPicPr>
          <p:nvPr/>
        </p:nvPicPr>
        <p:blipFill>
          <a:blip r:embed="rId2"/>
          <a:stretch>
            <a:fillRect/>
          </a:stretch>
        </p:blipFill>
        <p:spPr>
          <a:xfrm>
            <a:off x="5858510" y="3070225"/>
            <a:ext cx="5849620" cy="3176905"/>
          </a:xfrm>
          <a:prstGeom prst="rect">
            <a:avLst/>
          </a:prstGeom>
        </p:spPr>
      </p:pic>
      <p:grpSp>
        <p:nvGrpSpPr>
          <p:cNvPr id="21" name="Agrupar 31"/>
          <p:cNvGrpSpPr/>
          <p:nvPr/>
        </p:nvGrpSpPr>
        <p:grpSpPr>
          <a:xfrm>
            <a:off x="4231005" y="2603500"/>
            <a:ext cx="7934960" cy="4227830"/>
            <a:chOff x="6663" y="4100"/>
            <a:chExt cx="12496" cy="6658"/>
          </a:xfrm>
          <a:solidFill>
            <a:schemeClr val="bg1"/>
          </a:solidFill>
        </p:grpSpPr>
        <p:grpSp>
          <p:nvGrpSpPr>
            <p:cNvPr id="22" name="Agrupar 30"/>
            <p:cNvGrpSpPr/>
            <p:nvPr/>
          </p:nvGrpSpPr>
          <p:grpSpPr>
            <a:xfrm>
              <a:off x="8759" y="4100"/>
              <a:ext cx="10400" cy="5798"/>
              <a:chOff x="8759" y="4100"/>
              <a:chExt cx="10400" cy="5798"/>
            </a:xfrm>
            <a:grpFill/>
          </p:grpSpPr>
          <p:sp>
            <p:nvSpPr>
              <p:cNvPr id="33" name="Rectângulo 4"/>
              <p:cNvSpPr/>
              <p:nvPr/>
            </p:nvSpPr>
            <p:spPr>
              <a:xfrm>
                <a:off x="8759" y="5330"/>
                <a:ext cx="2595" cy="355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4" name="Anel 5"/>
              <p:cNvSpPr/>
              <p:nvPr/>
            </p:nvSpPr>
            <p:spPr>
              <a:xfrm>
                <a:off x="9943" y="4100"/>
                <a:ext cx="9217" cy="5799"/>
              </a:xfrm>
              <a:prstGeom prst="don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grpSp>
        <p:grpSp>
          <p:nvGrpSpPr>
            <p:cNvPr id="23" name="Agrupar 29"/>
            <p:cNvGrpSpPr/>
            <p:nvPr/>
          </p:nvGrpSpPr>
          <p:grpSpPr>
            <a:xfrm>
              <a:off x="6663" y="8310"/>
              <a:ext cx="12254" cy="2448"/>
              <a:chOff x="6663" y="8310"/>
              <a:chExt cx="12254" cy="2448"/>
            </a:xfrm>
            <a:grpFill/>
          </p:grpSpPr>
          <p:sp>
            <p:nvSpPr>
              <p:cNvPr id="24" name="Rectângulo 2"/>
              <p:cNvSpPr/>
              <p:nvPr/>
            </p:nvSpPr>
            <p:spPr>
              <a:xfrm>
                <a:off x="6663" y="8511"/>
                <a:ext cx="12255" cy="1799"/>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grpSp>
            <p:nvGrpSpPr>
              <p:cNvPr id="25" name="Agrupar 28"/>
              <p:cNvGrpSpPr/>
              <p:nvPr/>
            </p:nvGrpSpPr>
            <p:grpSpPr>
              <a:xfrm>
                <a:off x="8264" y="8310"/>
                <a:ext cx="6836" cy="2449"/>
                <a:chOff x="8264" y="8310"/>
                <a:chExt cx="6836" cy="2449"/>
              </a:xfrm>
              <a:grpFill/>
            </p:grpSpPr>
            <p:pic>
              <p:nvPicPr>
                <p:cNvPr id="26" name="Imagem 15" descr="fundo"/>
                <p:cNvPicPr>
                  <a:picLocks noChangeAspect="1"/>
                </p:cNvPicPr>
                <p:nvPr/>
              </p:nvPicPr>
              <p:blipFill>
                <a:blip r:embed="rId3"/>
                <a:stretch>
                  <a:fillRect/>
                </a:stretch>
              </p:blipFill>
              <p:spPr>
                <a:xfrm>
                  <a:off x="8668" y="8614"/>
                  <a:ext cx="6015" cy="2025"/>
                </a:xfrm>
                <a:prstGeom prst="rect">
                  <a:avLst/>
                </a:prstGeom>
                <a:grpFill/>
              </p:spPr>
            </p:pic>
            <p:sp>
              <p:nvSpPr>
                <p:cNvPr id="27" name="Anel 12"/>
                <p:cNvSpPr/>
                <p:nvPr/>
              </p:nvSpPr>
              <p:spPr>
                <a:xfrm>
                  <a:off x="9766" y="8347"/>
                  <a:ext cx="5334" cy="2412"/>
                </a:xfrm>
                <a:prstGeom prst="don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28" name="Rectângulo 14"/>
                <p:cNvSpPr/>
                <p:nvPr/>
              </p:nvSpPr>
              <p:spPr>
                <a:xfrm>
                  <a:off x="8264" y="8511"/>
                  <a:ext cx="2071" cy="2184"/>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29" name="Rectângulo 20"/>
                <p:cNvSpPr/>
                <p:nvPr/>
              </p:nvSpPr>
              <p:spPr>
                <a:xfrm>
                  <a:off x="9899" y="8310"/>
                  <a:ext cx="1215" cy="58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0" name="Rectângulo 23"/>
                <p:cNvSpPr/>
                <p:nvPr/>
              </p:nvSpPr>
              <p:spPr>
                <a:xfrm>
                  <a:off x="13729" y="8465"/>
                  <a:ext cx="1215" cy="58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1" name="Rectângulo 24"/>
                <p:cNvSpPr/>
                <p:nvPr/>
              </p:nvSpPr>
              <p:spPr>
                <a:xfrm>
                  <a:off x="13494" y="10120"/>
                  <a:ext cx="1215" cy="58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2" name="Rectângulo 25"/>
                <p:cNvSpPr/>
                <p:nvPr/>
              </p:nvSpPr>
              <p:spPr>
                <a:xfrm>
                  <a:off x="10214" y="10155"/>
                  <a:ext cx="1365" cy="58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grpSp>
        </p:grpSp>
      </p:grpSp>
      <p:sp>
        <p:nvSpPr>
          <p:cNvPr id="35" name="Triângulo Retângulo 16"/>
          <p:cNvSpPr/>
          <p:nvPr/>
        </p:nvSpPr>
        <p:spPr>
          <a:xfrm flipH="1">
            <a:off x="3848735" y="0"/>
            <a:ext cx="8336915" cy="3458845"/>
          </a:xfrm>
          <a:prstGeom prst="rtTriangle">
            <a:avLst/>
          </a:prstGeom>
          <a:solidFill>
            <a:schemeClr val="tx2">
              <a:lumMod val="20000"/>
              <a:lumOff val="80000"/>
            </a:schemeClr>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6" name="Retângulo Arredondado 19"/>
          <p:cNvSpPr/>
          <p:nvPr/>
        </p:nvSpPr>
        <p:spPr>
          <a:xfrm>
            <a:off x="7514590" y="1811020"/>
            <a:ext cx="1210310" cy="1120775"/>
          </a:xfrm>
          <a:prstGeom prst="roundRect">
            <a:avLst/>
          </a:prstGeom>
          <a:solidFill>
            <a:schemeClr val="bg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pic>
        <p:nvPicPr>
          <p:cNvPr id="37" name="Imagem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4760" y="2030095"/>
            <a:ext cx="1024255" cy="849630"/>
          </a:xfrm>
          <a:prstGeom prst="rect">
            <a:avLst/>
          </a:prstGeom>
        </p:spPr>
      </p:pic>
      <p:sp>
        <p:nvSpPr>
          <p:cNvPr id="38" name="Anel 18"/>
          <p:cNvSpPr/>
          <p:nvPr/>
        </p:nvSpPr>
        <p:spPr>
          <a:xfrm>
            <a:off x="7071360" y="1370330"/>
            <a:ext cx="2091690" cy="2088515"/>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39" name="Slide Number Placeholder 6"/>
          <p:cNvSpPr txBox="1"/>
          <p:nvPr/>
        </p:nvSpPr>
        <p:spPr bwMode="auto">
          <a:xfrm>
            <a:off x="6602126" y="661256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2" charset="0"/>
                <a:cs typeface="Arial" panose="020B0604020202020204" pitchFamily="34" charset="0"/>
              </a:defRPr>
            </a:lvl1pPr>
            <a:lvl2pPr marL="742950" indent="-285750" eaLnBrk="0" hangingPunct="0">
              <a:defRPr>
                <a:solidFill>
                  <a:schemeClr val="tx1"/>
                </a:solidFill>
                <a:latin typeface="Calibri" panose="020F0502020204030204" pitchFamily="2" charset="0"/>
                <a:cs typeface="Arial" panose="020B0604020202020204" pitchFamily="34" charset="0"/>
              </a:defRPr>
            </a:lvl2pPr>
            <a:lvl3pPr marL="1143000" indent="-228600" eaLnBrk="0" hangingPunct="0">
              <a:defRPr>
                <a:solidFill>
                  <a:schemeClr val="tx1"/>
                </a:solidFill>
                <a:latin typeface="Calibri" panose="020F0502020204030204" pitchFamily="2" charset="0"/>
                <a:cs typeface="Arial" panose="020B0604020202020204" pitchFamily="34" charset="0"/>
              </a:defRPr>
            </a:lvl3pPr>
            <a:lvl4pPr marL="1600200" indent="-228600" eaLnBrk="0" hangingPunct="0">
              <a:defRPr>
                <a:solidFill>
                  <a:schemeClr val="tx1"/>
                </a:solidFill>
                <a:latin typeface="Calibri" panose="020F0502020204030204" pitchFamily="2" charset="0"/>
                <a:cs typeface="Arial" panose="020B0604020202020204" pitchFamily="34" charset="0"/>
              </a:defRPr>
            </a:lvl4pPr>
            <a:lvl5pPr marL="2057400" indent="-228600" eaLnBrk="0" hangingPunct="0">
              <a:defRPr>
                <a:solidFill>
                  <a:schemeClr val="tx1"/>
                </a:solidFill>
                <a:latin typeface="Calibri" panose="020F0502020204030204"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9pPr>
          </a:lstStyle>
          <a:p>
            <a:pPr algn="ctr" eaLnBrk="1" hangingPunct="1"/>
            <a:r>
              <a:rPr lang="fr-FR" altLang="pt-PT" sz="1200" dirty="0" smtClean="0">
                <a:solidFill>
                  <a:schemeClr val="tx2">
                    <a:lumMod val="50000"/>
                  </a:schemeClr>
                </a:solidFill>
              </a:rPr>
              <a:t>Pag </a:t>
            </a:r>
            <a:fld id="{6C07E9C5-6E20-4A25-9F31-81ECFC5683B7}" type="slidenum">
              <a:rPr lang="fr-FR" altLang="pt-PT" sz="1200" b="1" i="1" u="sng" dirty="0" smtClean="0">
                <a:solidFill>
                  <a:schemeClr val="tx2">
                    <a:lumMod val="50000"/>
                  </a:schemeClr>
                </a:solidFill>
              </a:rPr>
              <a:t>10</a:t>
            </a:fld>
            <a:endParaRPr lang="fr-FR" altLang="pt-PT" sz="1200" b="1" i="1" u="sng" dirty="0" smtClean="0">
              <a:solidFill>
                <a:schemeClr val="tx2">
                  <a:lumMod val="50000"/>
                </a:schemeClr>
              </a:solidFill>
            </a:endParaRPr>
          </a:p>
        </p:txBody>
      </p:sp>
      <p:sp>
        <p:nvSpPr>
          <p:cNvPr id="40" name="TextBox 26"/>
          <p:cNvSpPr/>
          <p:nvPr/>
        </p:nvSpPr>
        <p:spPr>
          <a:xfrm>
            <a:off x="504264" y="895438"/>
            <a:ext cx="6289675" cy="2669029"/>
          </a:xfrm>
          <a:prstGeom prst="rect">
            <a:avLst/>
          </a:prstGeom>
          <a:noFill/>
          <a:ln>
            <a:noFill/>
          </a:ln>
          <a:effectLst/>
        </p:spPr>
        <p:txBody>
          <a:bodyPr vert="horz" wrap="square" lIns="91440" tIns="45720" rIns="91440" bIns="45720" numCol="1" spcCol="215900" anchor="t"/>
          <a:lstStyle/>
          <a:p>
            <a:pPr algn="just">
              <a:lnSpc>
                <a:spcPts val="1200"/>
              </a:lnSpc>
              <a:defRPr lang="en-US"/>
            </a:pPr>
            <a:r>
              <a:rPr lang="pt-PT" sz="1200" dirty="0">
                <a:solidFill>
                  <a:schemeClr val="accent4">
                    <a:lumMod val="95000"/>
                    <a:lumOff val="5000"/>
                  </a:schemeClr>
                </a:solidFill>
                <a:latin typeface="Arial Narrow" panose="020B0606020202030204" pitchFamily="34" charset="0"/>
              </a:rPr>
              <a:t>Para permitir o diálogo entre os participantes da M</a:t>
            </a:r>
            <a:r>
              <a:rPr lang="pt-PT" sz="1200" dirty="0" smtClean="0">
                <a:solidFill>
                  <a:schemeClr val="accent4">
                    <a:lumMod val="95000"/>
                    <a:lumOff val="5000"/>
                  </a:schemeClr>
                </a:solidFill>
                <a:latin typeface="Arial Narrow" panose="020B0606020202030204" pitchFamily="34" charset="0"/>
              </a:rPr>
              <a:t>esa </a:t>
            </a:r>
            <a:r>
              <a:rPr lang="pt-PT" sz="1200" dirty="0">
                <a:solidFill>
                  <a:schemeClr val="accent4">
                    <a:lumMod val="95000"/>
                    <a:lumOff val="5000"/>
                  </a:schemeClr>
                </a:solidFill>
                <a:latin typeface="Arial Narrow" panose="020B0606020202030204" pitchFamily="34" charset="0"/>
              </a:rPr>
              <a:t>R</a:t>
            </a:r>
            <a:r>
              <a:rPr lang="pt-PT" sz="1200" dirty="0" smtClean="0">
                <a:solidFill>
                  <a:schemeClr val="accent4">
                    <a:lumMod val="95000"/>
                    <a:lumOff val="5000"/>
                  </a:schemeClr>
                </a:solidFill>
                <a:latin typeface="Arial Narrow" panose="020B0606020202030204" pitchFamily="34" charset="0"/>
              </a:rPr>
              <a:t>edonda</a:t>
            </a:r>
            <a:r>
              <a:rPr lang="pt-PT" sz="1200" dirty="0">
                <a:solidFill>
                  <a:schemeClr val="accent4">
                    <a:lumMod val="95000"/>
                    <a:lumOff val="5000"/>
                  </a:schemeClr>
                </a:solidFill>
                <a:latin typeface="Arial Narrow" panose="020B0606020202030204" pitchFamily="34" charset="0"/>
              </a:rPr>
              <a:t>, </a:t>
            </a:r>
            <a:r>
              <a:rPr lang="pt-PT" sz="1200" dirty="0" smtClean="0">
                <a:solidFill>
                  <a:schemeClr val="accent4">
                    <a:lumMod val="95000"/>
                    <a:lumOff val="5000"/>
                  </a:schemeClr>
                </a:solidFill>
                <a:latin typeface="Arial Narrow" panose="020B0606020202030204" pitchFamily="34" charset="0"/>
              </a:rPr>
              <a:t>em cada Tema existirão dois momentos de intervenções: um primeiro momento é reservado aos membros dos painés que farão as respectivas intervenções; e, após intervenções dos membros dos painéis todos os participantes serão convidados a intervir.</a:t>
            </a:r>
          </a:p>
          <a:p>
            <a:pPr algn="just">
              <a:lnSpc>
                <a:spcPts val="1200"/>
              </a:lnSpc>
              <a:defRPr lang="en-US"/>
            </a:pPr>
            <a:endParaRPr lang="pt-PT" sz="1200" dirty="0">
              <a:solidFill>
                <a:schemeClr val="accent4">
                  <a:lumMod val="95000"/>
                  <a:lumOff val="5000"/>
                </a:schemeClr>
              </a:solidFill>
              <a:latin typeface="Arial Narrow" panose="020B0606020202030204" pitchFamily="34" charset="0"/>
            </a:endParaRPr>
          </a:p>
          <a:p>
            <a:pPr algn="just">
              <a:lnSpc>
                <a:spcPts val="1200"/>
              </a:lnSpc>
              <a:defRPr lang="en-US"/>
            </a:pPr>
            <a:r>
              <a:rPr lang="pt-PT" sz="1200" dirty="0" smtClean="0">
                <a:solidFill>
                  <a:schemeClr val="accent4">
                    <a:lumMod val="95000"/>
                    <a:lumOff val="5000"/>
                  </a:schemeClr>
                </a:solidFill>
                <a:latin typeface="Arial Narrow" panose="020B0606020202030204" pitchFamily="34" charset="0"/>
              </a:rPr>
              <a:t>As </a:t>
            </a:r>
            <a:r>
              <a:rPr lang="pt-PT" sz="1200" dirty="0">
                <a:solidFill>
                  <a:schemeClr val="accent4">
                    <a:lumMod val="95000"/>
                    <a:lumOff val="5000"/>
                  </a:schemeClr>
                </a:solidFill>
                <a:latin typeface="Arial Narrow" panose="020B0606020202030204" pitchFamily="34" charset="0"/>
              </a:rPr>
              <a:t>discussões levarão a uma livre troca de experiências, lições aprendidas e boas </a:t>
            </a:r>
            <a:r>
              <a:rPr lang="pt-PT" sz="1200" dirty="0" smtClean="0">
                <a:solidFill>
                  <a:schemeClr val="accent4">
                    <a:lumMod val="95000"/>
                    <a:lumOff val="5000"/>
                  </a:schemeClr>
                </a:solidFill>
                <a:latin typeface="Arial Narrow" panose="020B0606020202030204" pitchFamily="34" charset="0"/>
              </a:rPr>
              <a:t>práticas de uso de pó de rochas na fertilização de solos agrícolas, </a:t>
            </a:r>
            <a:r>
              <a:rPr lang="pt-PT" sz="1200" dirty="0">
                <a:solidFill>
                  <a:schemeClr val="accent4">
                    <a:lumMod val="95000"/>
                    <a:lumOff val="5000"/>
                  </a:schemeClr>
                </a:solidFill>
                <a:latin typeface="Arial Narrow" panose="020B0606020202030204" pitchFamily="34" charset="0"/>
              </a:rPr>
              <a:t>e a uma visão geral informal dos desafios </a:t>
            </a:r>
            <a:r>
              <a:rPr lang="pt-PT" sz="1200" dirty="0" smtClean="0">
                <a:solidFill>
                  <a:schemeClr val="accent4">
                    <a:lumMod val="95000"/>
                    <a:lumOff val="5000"/>
                  </a:schemeClr>
                </a:solidFill>
                <a:latin typeface="Arial Narrow" panose="020B0606020202030204" pitchFamily="34" charset="0"/>
              </a:rPr>
              <a:t>que se colocam ao uso massivo de pó de rocha na fertilização de solos agrícolas. Essas discuções serão animadas </a:t>
            </a:r>
            <a:r>
              <a:rPr lang="pt-PT" sz="1200" dirty="0">
                <a:solidFill>
                  <a:schemeClr val="accent4">
                    <a:lumMod val="95000"/>
                    <a:lumOff val="5000"/>
                  </a:schemeClr>
                </a:solidFill>
                <a:latin typeface="Arial Narrow" panose="020B0606020202030204" pitchFamily="34" charset="0"/>
              </a:rPr>
              <a:t>de forma dinâmica com o objetivo de preservar seu caráter </a:t>
            </a:r>
            <a:r>
              <a:rPr lang="pt-PT" sz="1200" dirty="0" smtClean="0">
                <a:solidFill>
                  <a:schemeClr val="accent4">
                    <a:lumMod val="95000"/>
                    <a:lumOff val="5000"/>
                  </a:schemeClr>
                </a:solidFill>
                <a:latin typeface="Arial Narrow" panose="020B0606020202030204" pitchFamily="34" charset="0"/>
              </a:rPr>
              <a:t>interativo e será gerido por um Moderador que integra o elenco de cada painel / Tema. </a:t>
            </a:r>
          </a:p>
          <a:p>
            <a:pPr algn="just">
              <a:lnSpc>
                <a:spcPts val="1200"/>
              </a:lnSpc>
              <a:defRPr lang="en-US"/>
            </a:pPr>
            <a:endParaRPr lang="pt-PT" sz="1200" dirty="0">
              <a:solidFill>
                <a:schemeClr val="accent4">
                  <a:lumMod val="95000"/>
                  <a:lumOff val="5000"/>
                </a:schemeClr>
              </a:solidFill>
              <a:latin typeface="Arial Narrow" panose="020B0606020202030204" pitchFamily="34" charset="0"/>
            </a:endParaRPr>
          </a:p>
          <a:p>
            <a:pPr algn="just">
              <a:lnSpc>
                <a:spcPts val="1200"/>
              </a:lnSpc>
              <a:defRPr lang="en-US"/>
            </a:pPr>
            <a:r>
              <a:rPr lang="pt-PT" sz="1200" dirty="0" smtClean="0">
                <a:solidFill>
                  <a:schemeClr val="accent4">
                    <a:lumMod val="95000"/>
                    <a:lumOff val="5000"/>
                  </a:schemeClr>
                </a:solidFill>
                <a:latin typeface="Arial Narrow" panose="020B0606020202030204" pitchFamily="34" charset="0"/>
              </a:rPr>
              <a:t>Os </a:t>
            </a:r>
            <a:r>
              <a:rPr lang="pt-PT" sz="1200" dirty="0">
                <a:solidFill>
                  <a:schemeClr val="accent4">
                    <a:lumMod val="95000"/>
                    <a:lumOff val="5000"/>
                  </a:schemeClr>
                </a:solidFill>
                <a:latin typeface="Arial Narrow" panose="020B0606020202030204" pitchFamily="34" charset="0"/>
              </a:rPr>
              <a:t>participantes serão </a:t>
            </a:r>
            <a:r>
              <a:rPr lang="pt-PT" sz="1200" dirty="0" smtClean="0">
                <a:solidFill>
                  <a:schemeClr val="accent4">
                    <a:lumMod val="95000"/>
                    <a:lumOff val="5000"/>
                  </a:schemeClr>
                </a:solidFill>
                <a:latin typeface="Arial Narrow" panose="020B0606020202030204" pitchFamily="34" charset="0"/>
              </a:rPr>
              <a:t>convidados pelo Moderador a </a:t>
            </a:r>
            <a:r>
              <a:rPr lang="pt-PT" sz="1200" dirty="0">
                <a:solidFill>
                  <a:schemeClr val="accent4">
                    <a:lumMod val="95000"/>
                    <a:lumOff val="5000"/>
                  </a:schemeClr>
                </a:solidFill>
                <a:latin typeface="Arial Narrow" panose="020B0606020202030204" pitchFamily="34" charset="0"/>
              </a:rPr>
              <a:t>fazer breves </a:t>
            </a:r>
            <a:r>
              <a:rPr lang="pt-PT" sz="1200" dirty="0" smtClean="0">
                <a:solidFill>
                  <a:schemeClr val="accent4">
                    <a:lumMod val="95000"/>
                    <a:lumOff val="5000"/>
                  </a:schemeClr>
                </a:solidFill>
                <a:latin typeface="Arial Narrow" panose="020B0606020202030204" pitchFamily="34" charset="0"/>
              </a:rPr>
              <a:t>intervenções / comentários</a:t>
            </a:r>
            <a:r>
              <a:rPr lang="pt-PT" sz="1200" dirty="0">
                <a:solidFill>
                  <a:schemeClr val="accent4">
                    <a:lumMod val="95000"/>
                    <a:lumOff val="5000"/>
                  </a:schemeClr>
                </a:solidFill>
                <a:latin typeface="Arial Narrow" panose="020B0606020202030204" pitchFamily="34" charset="0"/>
              </a:rPr>
              <a:t>, fazer perguntas e responder aos </a:t>
            </a:r>
            <a:r>
              <a:rPr lang="pt-PT" sz="1200" dirty="0" smtClean="0">
                <a:solidFill>
                  <a:schemeClr val="accent4">
                    <a:lumMod val="95000"/>
                    <a:lumOff val="5000"/>
                  </a:schemeClr>
                </a:solidFill>
                <a:latin typeface="Arial Narrow" panose="020B0606020202030204" pitchFamily="34" charset="0"/>
              </a:rPr>
              <a:t>palestrantes / especialistas dos Painés, e não se limitar apenas a </a:t>
            </a:r>
            <a:r>
              <a:rPr lang="pt-PT" sz="1200" dirty="0">
                <a:solidFill>
                  <a:schemeClr val="accent4">
                    <a:lumMod val="95000"/>
                    <a:lumOff val="5000"/>
                  </a:schemeClr>
                </a:solidFill>
                <a:latin typeface="Arial Narrow" panose="020B0606020202030204" pitchFamily="34" charset="0"/>
              </a:rPr>
              <a:t>ler uma declaração previamente preparada, assumindo, assim, </a:t>
            </a:r>
            <a:r>
              <a:rPr lang="pt-PT" sz="1200" dirty="0" smtClean="0">
                <a:solidFill>
                  <a:schemeClr val="accent4">
                    <a:lumMod val="95000"/>
                    <a:lumOff val="5000"/>
                  </a:schemeClr>
                </a:solidFill>
                <a:latin typeface="Arial Narrow" panose="020B0606020202030204" pitchFamily="34" charset="0"/>
              </a:rPr>
              <a:t>os debates a </a:t>
            </a:r>
            <a:r>
              <a:rPr lang="pt-PT" sz="1200" dirty="0">
                <a:solidFill>
                  <a:schemeClr val="accent4">
                    <a:lumMod val="95000"/>
                    <a:lumOff val="5000"/>
                  </a:schemeClr>
                </a:solidFill>
                <a:latin typeface="Arial Narrow" panose="020B0606020202030204" pitchFamily="34" charset="0"/>
              </a:rPr>
              <a:t>forma de um diálogo entre os especialistas e os Participantes. </a:t>
            </a:r>
            <a:r>
              <a:rPr lang="pt-PT" sz="1200" dirty="0" smtClean="0">
                <a:solidFill>
                  <a:schemeClr val="accent4">
                    <a:lumMod val="95000"/>
                    <a:lumOff val="5000"/>
                  </a:schemeClr>
                </a:solidFill>
                <a:latin typeface="Arial Narrow" panose="020B0606020202030204" pitchFamily="34" charset="0"/>
              </a:rPr>
              <a:t>Cada intervenção dos participantes não </a:t>
            </a:r>
            <a:r>
              <a:rPr lang="pt-PT" sz="1200" dirty="0">
                <a:solidFill>
                  <a:schemeClr val="accent4">
                    <a:lumMod val="95000"/>
                    <a:lumOff val="5000"/>
                  </a:schemeClr>
                </a:solidFill>
                <a:latin typeface="Arial Narrow" panose="020B0606020202030204" pitchFamily="34" charset="0"/>
              </a:rPr>
              <a:t>devem exceder três minutos, de modo a permitir que </a:t>
            </a:r>
            <a:r>
              <a:rPr lang="pt-PT" sz="1200" dirty="0" smtClean="0">
                <a:solidFill>
                  <a:schemeClr val="accent4">
                    <a:lumMod val="95000"/>
                    <a:lumOff val="5000"/>
                  </a:schemeClr>
                </a:solidFill>
                <a:latin typeface="Arial Narrow" panose="020B0606020202030204" pitchFamily="34" charset="0"/>
              </a:rPr>
              <a:t>um número máximo de participantes possam intervir. </a:t>
            </a:r>
          </a:p>
          <a:p>
            <a:pPr algn="just">
              <a:lnSpc>
                <a:spcPts val="1200"/>
              </a:lnSpc>
              <a:defRPr lang="en-US"/>
            </a:pPr>
            <a:endParaRPr lang="pt-PT" sz="1200" dirty="0">
              <a:solidFill>
                <a:schemeClr val="accent4">
                  <a:lumMod val="95000"/>
                  <a:lumOff val="5000"/>
                </a:schemeClr>
              </a:solidFill>
              <a:latin typeface="Arial Narrow" panose="020B0606020202030204" pitchFamily="34" charset="0"/>
            </a:endParaRPr>
          </a:p>
        </p:txBody>
      </p:sp>
      <p:pic>
        <p:nvPicPr>
          <p:cNvPr id="41" name="Imagem 37" descr="logo"/>
          <p:cNvPicPr>
            <a:picLocks noChangeAspect="1"/>
          </p:cNvPicPr>
          <p:nvPr/>
        </p:nvPicPr>
        <p:blipFill>
          <a:blip r:embed="rId5"/>
          <a:stretch>
            <a:fillRect/>
          </a:stretch>
        </p:blipFill>
        <p:spPr>
          <a:xfrm>
            <a:off x="8972463" y="81814"/>
            <a:ext cx="2112185" cy="494867"/>
          </a:xfrm>
          <a:prstGeom prst="rect">
            <a:avLst/>
          </a:prstGeom>
        </p:spPr>
      </p:pic>
      <p:sp>
        <p:nvSpPr>
          <p:cNvPr id="42" name="Rectangle 2"/>
          <p:cNvSpPr txBox="1">
            <a:spLocks noChangeArrowheads="1"/>
          </p:cNvSpPr>
          <p:nvPr/>
        </p:nvSpPr>
        <p:spPr>
          <a:xfrm>
            <a:off x="426720" y="332841"/>
            <a:ext cx="3657599" cy="3431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nSpc>
                <a:spcPts val="2800"/>
              </a:lnSpc>
              <a:defRPr/>
            </a:pPr>
            <a:r>
              <a:rPr lang="pt-PT" altLang="pt-PT" sz="1600" b="1" dirty="0" smtClean="0">
                <a:solidFill>
                  <a:schemeClr val="bg1"/>
                </a:solidFill>
                <a:effectLst>
                  <a:outerShdw blurRad="38100" dist="38100" dir="2700000" algn="tl">
                    <a:srgbClr val="000000"/>
                  </a:outerShdw>
                </a:effectLst>
                <a:latin typeface="Calisto MT" panose="02040603050505030304" pitchFamily="18" charset="0"/>
              </a:rPr>
              <a:t>FUNCIONAMENTO DOS DEBATES</a:t>
            </a:r>
          </a:p>
        </p:txBody>
      </p:sp>
      <p:sp>
        <p:nvSpPr>
          <p:cNvPr id="43" name="CaixaDeTexto 22"/>
          <p:cNvSpPr txBox="1"/>
          <p:nvPr/>
        </p:nvSpPr>
        <p:spPr>
          <a:xfrm>
            <a:off x="9380121" y="1066165"/>
            <a:ext cx="2797054" cy="537070"/>
          </a:xfrm>
          <a:prstGeom prst="rect">
            <a:avLst/>
          </a:prstGeom>
          <a:noFill/>
        </p:spPr>
        <p:txBody>
          <a:bodyPr wrap="square" rtlCol="0">
            <a:spAutoFit/>
          </a:bodyPr>
          <a:lstStyle/>
          <a:p>
            <a:pPr algn="ctr">
              <a:lnSpc>
                <a:spcPct val="85000"/>
              </a:lnSpc>
            </a:pPr>
            <a:r>
              <a:rPr lang="pt-PT" sz="2000" dirty="0" smtClean="0">
                <a:solidFill>
                  <a:srgbClr val="006666"/>
                </a:solidFill>
              </a:rPr>
              <a:t>MESA REDONDA</a:t>
            </a:r>
          </a:p>
          <a:p>
            <a:pPr algn="ctr">
              <a:lnSpc>
                <a:spcPct val="85000"/>
              </a:lnSpc>
            </a:pPr>
            <a:r>
              <a:rPr lang="pt-PT" sz="1400" dirty="0" smtClean="0">
                <a:solidFill>
                  <a:srgbClr val="006666"/>
                </a:solidFill>
              </a:rPr>
              <a:t>GUIA DE DISCUSSÃO</a:t>
            </a:r>
          </a:p>
        </p:txBody>
      </p:sp>
      <p:sp>
        <p:nvSpPr>
          <p:cNvPr id="44" name="CaixaDeTexto 67"/>
          <p:cNvSpPr/>
          <p:nvPr/>
        </p:nvSpPr>
        <p:spPr>
          <a:xfrm>
            <a:off x="9757410" y="1569719"/>
            <a:ext cx="2284730" cy="1759585"/>
          </a:xfrm>
          <a:prstGeom prst="rect">
            <a:avLst/>
          </a:prstGeom>
          <a:noFill/>
          <a:ln>
            <a:noFill/>
          </a:ln>
          <a:effectLst/>
        </p:spPr>
        <p:txBody>
          <a:bodyPr vert="horz" wrap="square" lIns="91440" tIns="45720" rIns="91440" bIns="45720" numCol="1" spcCol="215900" anchor="t"/>
          <a:lstStyle/>
          <a:p>
            <a:pPr algn="ctr">
              <a:defRPr lang="en-US"/>
            </a:pPr>
            <a:r>
              <a:rPr lang="pt-PT" sz="2000" dirty="0" smtClean="0">
                <a:solidFill>
                  <a:srgbClr val="006666"/>
                </a:solidFill>
              </a:rPr>
              <a:t>09 JUNHO</a:t>
            </a:r>
          </a:p>
          <a:p>
            <a:pPr algn="ctr">
              <a:defRPr lang="en-US"/>
            </a:pPr>
            <a:r>
              <a:rPr lang="pt-PT" sz="2000" dirty="0" smtClean="0">
                <a:solidFill>
                  <a:srgbClr val="006666"/>
                </a:solidFill>
              </a:rPr>
              <a:t>______■______</a:t>
            </a:r>
          </a:p>
          <a:p>
            <a:pPr algn="ctr">
              <a:defRPr lang="en-US"/>
            </a:pPr>
            <a:r>
              <a:rPr lang="pt-PT" sz="3200" b="1" dirty="0" smtClean="0">
                <a:gradFill>
                  <a:gsLst>
                    <a:gs pos="0">
                      <a:srgbClr val="14CD68"/>
                    </a:gs>
                    <a:gs pos="100000">
                      <a:srgbClr val="035C7D"/>
                    </a:gs>
                  </a:gsLst>
                  <a:lin scaled="0"/>
                </a:gradFill>
              </a:rPr>
              <a:t>2021</a:t>
            </a:r>
            <a:endParaRPr lang="pt-PT" sz="3200" b="1" dirty="0">
              <a:gradFill>
                <a:gsLst>
                  <a:gs pos="0">
                    <a:srgbClr val="14CD68"/>
                  </a:gs>
                  <a:gs pos="100000">
                    <a:srgbClr val="035C7D"/>
                  </a:gs>
                </a:gsLst>
                <a:lin scaled="0"/>
              </a:gradFill>
            </a:endParaRPr>
          </a:p>
          <a:p>
            <a:pPr algn="ctr">
              <a:defRPr lang="en-US"/>
            </a:pPr>
            <a:r>
              <a:rPr lang="pt-PT" sz="2000" b="1" dirty="0" smtClean="0">
                <a:solidFill>
                  <a:srgbClr val="006666"/>
                </a:solidFill>
              </a:rPr>
              <a:t>PRAIA</a:t>
            </a:r>
          </a:p>
          <a:p>
            <a:pPr algn="ctr">
              <a:defRPr lang="en-US"/>
            </a:pPr>
            <a:r>
              <a:rPr lang="pt-PT" sz="2000" b="1" dirty="0" smtClean="0">
                <a:solidFill>
                  <a:srgbClr val="006666"/>
                </a:solidFill>
              </a:rPr>
              <a:t>CABO VERDE</a:t>
            </a:r>
          </a:p>
        </p:txBody>
      </p:sp>
      <p:pic>
        <p:nvPicPr>
          <p:cNvPr id="45" name="Imagem 81" descr="LOGO-Paises ecowas"/>
          <p:cNvPicPr>
            <a:picLocks noChangeAspect="1"/>
          </p:cNvPicPr>
          <p:nvPr/>
        </p:nvPicPr>
        <p:blipFill>
          <a:blip r:embed="rId6"/>
          <a:stretch>
            <a:fillRect/>
          </a:stretch>
        </p:blipFill>
        <p:spPr>
          <a:xfrm>
            <a:off x="1111269" y="4130316"/>
            <a:ext cx="2772183" cy="2746015"/>
          </a:xfrm>
          <a:prstGeom prst="rect">
            <a:avLst/>
          </a:prstGeom>
        </p:spPr>
      </p:pic>
      <p:pic>
        <p:nvPicPr>
          <p:cNvPr id="46" name="Imagem 13" descr="logo"/>
          <p:cNvPicPr>
            <a:picLocks noChangeAspect="1"/>
          </p:cNvPicPr>
          <p:nvPr/>
        </p:nvPicPr>
        <p:blipFill>
          <a:blip r:embed="rId7"/>
          <a:stretch>
            <a:fillRect/>
          </a:stretch>
        </p:blipFill>
        <p:spPr>
          <a:xfrm>
            <a:off x="60315" y="6440564"/>
            <a:ext cx="1723775" cy="378318"/>
          </a:xfrm>
          <a:prstGeom prst="rect">
            <a:avLst/>
          </a:prstGeom>
        </p:spPr>
      </p:pic>
    </p:spTree>
    <p:extLst>
      <p:ext uri="{BB962C8B-B14F-4D97-AF65-F5344CB8AC3E}">
        <p14:creationId xmlns:p14="http://schemas.microsoft.com/office/powerpoint/2010/main" val="25169670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7" descr="cap_vert_vallee"/>
          <p:cNvPicPr>
            <a:picLocks noChangeAspect="1"/>
          </p:cNvPicPr>
          <p:nvPr/>
        </p:nvPicPr>
        <p:blipFill>
          <a:blip r:embed="rId2"/>
          <a:stretch>
            <a:fillRect/>
          </a:stretch>
        </p:blipFill>
        <p:spPr>
          <a:xfrm>
            <a:off x="5858510" y="3070225"/>
            <a:ext cx="5849620" cy="3176905"/>
          </a:xfrm>
          <a:prstGeom prst="rect">
            <a:avLst/>
          </a:prstGeom>
        </p:spPr>
      </p:pic>
      <p:grpSp>
        <p:nvGrpSpPr>
          <p:cNvPr id="21" name="Agrupar 31"/>
          <p:cNvGrpSpPr/>
          <p:nvPr/>
        </p:nvGrpSpPr>
        <p:grpSpPr>
          <a:xfrm>
            <a:off x="4231005" y="2603500"/>
            <a:ext cx="7934960" cy="4227830"/>
            <a:chOff x="6663" y="4100"/>
            <a:chExt cx="12496" cy="6658"/>
          </a:xfrm>
          <a:solidFill>
            <a:schemeClr val="bg1"/>
          </a:solidFill>
        </p:grpSpPr>
        <p:grpSp>
          <p:nvGrpSpPr>
            <p:cNvPr id="22" name="Agrupar 30"/>
            <p:cNvGrpSpPr/>
            <p:nvPr/>
          </p:nvGrpSpPr>
          <p:grpSpPr>
            <a:xfrm>
              <a:off x="8759" y="4100"/>
              <a:ext cx="10400" cy="5798"/>
              <a:chOff x="8759" y="4100"/>
              <a:chExt cx="10400" cy="5798"/>
            </a:xfrm>
            <a:grpFill/>
          </p:grpSpPr>
          <p:sp>
            <p:nvSpPr>
              <p:cNvPr id="33" name="Rectângulo 4"/>
              <p:cNvSpPr/>
              <p:nvPr/>
            </p:nvSpPr>
            <p:spPr>
              <a:xfrm>
                <a:off x="8759" y="5330"/>
                <a:ext cx="2595" cy="355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4" name="Anel 5"/>
              <p:cNvSpPr/>
              <p:nvPr/>
            </p:nvSpPr>
            <p:spPr>
              <a:xfrm>
                <a:off x="9943" y="4100"/>
                <a:ext cx="9217" cy="5799"/>
              </a:xfrm>
              <a:prstGeom prst="don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grpSp>
        <p:grpSp>
          <p:nvGrpSpPr>
            <p:cNvPr id="23" name="Agrupar 29"/>
            <p:cNvGrpSpPr/>
            <p:nvPr/>
          </p:nvGrpSpPr>
          <p:grpSpPr>
            <a:xfrm>
              <a:off x="6663" y="8310"/>
              <a:ext cx="12254" cy="2448"/>
              <a:chOff x="6663" y="8310"/>
              <a:chExt cx="12254" cy="2448"/>
            </a:xfrm>
            <a:grpFill/>
          </p:grpSpPr>
          <p:sp>
            <p:nvSpPr>
              <p:cNvPr id="24" name="Rectângulo 2"/>
              <p:cNvSpPr/>
              <p:nvPr/>
            </p:nvSpPr>
            <p:spPr>
              <a:xfrm>
                <a:off x="6663" y="8511"/>
                <a:ext cx="12255" cy="1799"/>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grpSp>
            <p:nvGrpSpPr>
              <p:cNvPr id="25" name="Agrupar 28"/>
              <p:cNvGrpSpPr/>
              <p:nvPr/>
            </p:nvGrpSpPr>
            <p:grpSpPr>
              <a:xfrm>
                <a:off x="8264" y="8310"/>
                <a:ext cx="6836" cy="2449"/>
                <a:chOff x="8264" y="8310"/>
                <a:chExt cx="6836" cy="2449"/>
              </a:xfrm>
              <a:grpFill/>
            </p:grpSpPr>
            <p:pic>
              <p:nvPicPr>
                <p:cNvPr id="26" name="Imagem 15" descr="fundo"/>
                <p:cNvPicPr>
                  <a:picLocks noChangeAspect="1"/>
                </p:cNvPicPr>
                <p:nvPr/>
              </p:nvPicPr>
              <p:blipFill>
                <a:blip r:embed="rId3"/>
                <a:stretch>
                  <a:fillRect/>
                </a:stretch>
              </p:blipFill>
              <p:spPr>
                <a:xfrm>
                  <a:off x="8668" y="8614"/>
                  <a:ext cx="6015" cy="2025"/>
                </a:xfrm>
                <a:prstGeom prst="rect">
                  <a:avLst/>
                </a:prstGeom>
                <a:grpFill/>
              </p:spPr>
            </p:pic>
            <p:sp>
              <p:nvSpPr>
                <p:cNvPr id="27" name="Anel 12"/>
                <p:cNvSpPr/>
                <p:nvPr/>
              </p:nvSpPr>
              <p:spPr>
                <a:xfrm>
                  <a:off x="9766" y="8347"/>
                  <a:ext cx="5334" cy="2412"/>
                </a:xfrm>
                <a:prstGeom prst="don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28" name="Rectângulo 14"/>
                <p:cNvSpPr/>
                <p:nvPr/>
              </p:nvSpPr>
              <p:spPr>
                <a:xfrm>
                  <a:off x="8264" y="8511"/>
                  <a:ext cx="2071" cy="2184"/>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29" name="Rectângulo 20"/>
                <p:cNvSpPr/>
                <p:nvPr/>
              </p:nvSpPr>
              <p:spPr>
                <a:xfrm>
                  <a:off x="9899" y="8310"/>
                  <a:ext cx="1215" cy="58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0" name="Rectângulo 23"/>
                <p:cNvSpPr/>
                <p:nvPr/>
              </p:nvSpPr>
              <p:spPr>
                <a:xfrm>
                  <a:off x="13729" y="8465"/>
                  <a:ext cx="1215" cy="58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1" name="Rectângulo 24"/>
                <p:cNvSpPr/>
                <p:nvPr/>
              </p:nvSpPr>
              <p:spPr>
                <a:xfrm>
                  <a:off x="13494" y="10120"/>
                  <a:ext cx="1215" cy="58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2" name="Rectângulo 25"/>
                <p:cNvSpPr/>
                <p:nvPr/>
              </p:nvSpPr>
              <p:spPr>
                <a:xfrm>
                  <a:off x="10214" y="10155"/>
                  <a:ext cx="1365" cy="58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grpSp>
        </p:grpSp>
      </p:grpSp>
      <p:sp>
        <p:nvSpPr>
          <p:cNvPr id="35" name="Triângulo Retângulo 16"/>
          <p:cNvSpPr/>
          <p:nvPr/>
        </p:nvSpPr>
        <p:spPr>
          <a:xfrm flipH="1">
            <a:off x="3857202" y="0"/>
            <a:ext cx="8336915" cy="3458845"/>
          </a:xfrm>
          <a:prstGeom prst="rtTriangle">
            <a:avLst/>
          </a:prstGeom>
          <a:solidFill>
            <a:schemeClr val="tx2">
              <a:lumMod val="20000"/>
              <a:lumOff val="80000"/>
            </a:schemeClr>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6" name="Retângulo Arredondado 19"/>
          <p:cNvSpPr/>
          <p:nvPr/>
        </p:nvSpPr>
        <p:spPr>
          <a:xfrm>
            <a:off x="7514590" y="1811020"/>
            <a:ext cx="1210310" cy="1120775"/>
          </a:xfrm>
          <a:prstGeom prst="roundRect">
            <a:avLst/>
          </a:prstGeom>
          <a:solidFill>
            <a:schemeClr val="bg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pic>
        <p:nvPicPr>
          <p:cNvPr id="37" name="Imagem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4760" y="2030095"/>
            <a:ext cx="1024255" cy="849630"/>
          </a:xfrm>
          <a:prstGeom prst="rect">
            <a:avLst/>
          </a:prstGeom>
        </p:spPr>
      </p:pic>
      <p:sp>
        <p:nvSpPr>
          <p:cNvPr id="38" name="Anel 18"/>
          <p:cNvSpPr/>
          <p:nvPr/>
        </p:nvSpPr>
        <p:spPr>
          <a:xfrm>
            <a:off x="7071360" y="1370330"/>
            <a:ext cx="2091690" cy="2088515"/>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39" name="Slide Number Placeholder 6"/>
          <p:cNvSpPr txBox="1"/>
          <p:nvPr/>
        </p:nvSpPr>
        <p:spPr bwMode="auto">
          <a:xfrm>
            <a:off x="6602126" y="661256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2" charset="0"/>
                <a:cs typeface="Arial" panose="020B0604020202020204" pitchFamily="34" charset="0"/>
              </a:defRPr>
            </a:lvl1pPr>
            <a:lvl2pPr marL="742950" indent="-285750" eaLnBrk="0" hangingPunct="0">
              <a:defRPr>
                <a:solidFill>
                  <a:schemeClr val="tx1"/>
                </a:solidFill>
                <a:latin typeface="Calibri" panose="020F0502020204030204" pitchFamily="2" charset="0"/>
                <a:cs typeface="Arial" panose="020B0604020202020204" pitchFamily="34" charset="0"/>
              </a:defRPr>
            </a:lvl2pPr>
            <a:lvl3pPr marL="1143000" indent="-228600" eaLnBrk="0" hangingPunct="0">
              <a:defRPr>
                <a:solidFill>
                  <a:schemeClr val="tx1"/>
                </a:solidFill>
                <a:latin typeface="Calibri" panose="020F0502020204030204" pitchFamily="2" charset="0"/>
                <a:cs typeface="Arial" panose="020B0604020202020204" pitchFamily="34" charset="0"/>
              </a:defRPr>
            </a:lvl3pPr>
            <a:lvl4pPr marL="1600200" indent="-228600" eaLnBrk="0" hangingPunct="0">
              <a:defRPr>
                <a:solidFill>
                  <a:schemeClr val="tx1"/>
                </a:solidFill>
                <a:latin typeface="Calibri" panose="020F0502020204030204" pitchFamily="2" charset="0"/>
                <a:cs typeface="Arial" panose="020B0604020202020204" pitchFamily="34" charset="0"/>
              </a:defRPr>
            </a:lvl4pPr>
            <a:lvl5pPr marL="2057400" indent="-228600" eaLnBrk="0" hangingPunct="0">
              <a:defRPr>
                <a:solidFill>
                  <a:schemeClr val="tx1"/>
                </a:solidFill>
                <a:latin typeface="Calibri" panose="020F0502020204030204"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9pPr>
          </a:lstStyle>
          <a:p>
            <a:pPr algn="ctr" eaLnBrk="1" hangingPunct="1"/>
            <a:r>
              <a:rPr lang="fr-FR" altLang="pt-PT" sz="1200" dirty="0" smtClean="0">
                <a:solidFill>
                  <a:schemeClr val="tx2">
                    <a:lumMod val="50000"/>
                  </a:schemeClr>
                </a:solidFill>
              </a:rPr>
              <a:t>Pag </a:t>
            </a:r>
            <a:fld id="{6C07E9C5-6E20-4A25-9F31-81ECFC5683B7}" type="slidenum">
              <a:rPr lang="fr-FR" altLang="pt-PT" sz="1200" b="1" i="1" u="sng" dirty="0" smtClean="0">
                <a:solidFill>
                  <a:schemeClr val="tx2">
                    <a:lumMod val="50000"/>
                  </a:schemeClr>
                </a:solidFill>
              </a:rPr>
              <a:t>11</a:t>
            </a:fld>
            <a:endParaRPr lang="fr-FR" altLang="pt-PT" sz="1200" b="1" i="1" u="sng" dirty="0" smtClean="0">
              <a:solidFill>
                <a:schemeClr val="tx2">
                  <a:lumMod val="50000"/>
                </a:schemeClr>
              </a:solidFill>
            </a:endParaRPr>
          </a:p>
        </p:txBody>
      </p:sp>
      <p:sp>
        <p:nvSpPr>
          <p:cNvPr id="40" name="TextBox 26"/>
          <p:cNvSpPr/>
          <p:nvPr/>
        </p:nvSpPr>
        <p:spPr>
          <a:xfrm>
            <a:off x="504264" y="895438"/>
            <a:ext cx="6289675" cy="2669029"/>
          </a:xfrm>
          <a:prstGeom prst="rect">
            <a:avLst/>
          </a:prstGeom>
          <a:noFill/>
          <a:ln>
            <a:noFill/>
          </a:ln>
          <a:effectLst/>
        </p:spPr>
        <p:txBody>
          <a:bodyPr vert="horz" wrap="square" lIns="91440" tIns="45720" rIns="91440" bIns="45720" numCol="1" spcCol="215900" anchor="t"/>
          <a:lstStyle/>
          <a:p>
            <a:pPr algn="just">
              <a:lnSpc>
                <a:spcPts val="1200"/>
              </a:lnSpc>
              <a:defRPr lang="en-US"/>
            </a:pPr>
            <a:r>
              <a:rPr lang="pt-PT" sz="1200" dirty="0" smtClean="0">
                <a:solidFill>
                  <a:schemeClr val="accent4">
                    <a:lumMod val="95000"/>
                    <a:lumOff val="5000"/>
                  </a:schemeClr>
                </a:solidFill>
                <a:latin typeface="Arial Narrow" panose="020B0606020202030204" pitchFamily="34" charset="0"/>
              </a:rPr>
              <a:t>A equipa </a:t>
            </a:r>
            <a:r>
              <a:rPr lang="pt-PT" sz="1200" dirty="0">
                <a:solidFill>
                  <a:schemeClr val="accent4">
                    <a:lumMod val="95000"/>
                    <a:lumOff val="5000"/>
                  </a:schemeClr>
                </a:solidFill>
                <a:latin typeface="Arial Narrow" panose="020B0606020202030204" pitchFamily="34" charset="0"/>
              </a:rPr>
              <a:t>editorial elaborará um resumo das apresentações e </a:t>
            </a:r>
            <a:r>
              <a:rPr lang="pt-PT" sz="1200" dirty="0" smtClean="0">
                <a:solidFill>
                  <a:schemeClr val="accent4">
                    <a:lumMod val="95000"/>
                    <a:lumOff val="5000"/>
                  </a:schemeClr>
                </a:solidFill>
                <a:latin typeface="Arial Narrow" panose="020B0606020202030204" pitchFamily="34" charset="0"/>
              </a:rPr>
              <a:t>debates feitas durante </a:t>
            </a:r>
            <a:r>
              <a:rPr lang="pt-PT" sz="1200" dirty="0">
                <a:solidFill>
                  <a:schemeClr val="accent4">
                    <a:lumMod val="95000"/>
                    <a:lumOff val="5000"/>
                  </a:schemeClr>
                </a:solidFill>
                <a:latin typeface="Arial Narrow" panose="020B0606020202030204" pitchFamily="34" charset="0"/>
              </a:rPr>
              <a:t>a Mesa Redonda e será reproduzido no relatório final da Conferência Internacional e servirá de guia para os trabalhos que se seguirão nas relações com </a:t>
            </a:r>
            <a:r>
              <a:rPr lang="pt-PT" sz="1200" dirty="0" smtClean="0">
                <a:solidFill>
                  <a:schemeClr val="accent4">
                    <a:lumMod val="95000"/>
                    <a:lumOff val="5000"/>
                  </a:schemeClr>
                </a:solidFill>
                <a:latin typeface="Arial Narrow" panose="020B0606020202030204" pitchFamily="34" charset="0"/>
              </a:rPr>
              <a:t>as entidades públicas e privadas, assim como com as instituições internacionais, </a:t>
            </a:r>
            <a:r>
              <a:rPr lang="pt-PT" sz="1200" dirty="0">
                <a:solidFill>
                  <a:schemeClr val="accent4">
                    <a:lumMod val="95000"/>
                    <a:lumOff val="5000"/>
                  </a:schemeClr>
                </a:solidFill>
                <a:latin typeface="Arial Narrow" panose="020B0606020202030204" pitchFamily="34" charset="0"/>
              </a:rPr>
              <a:t>com vistas à introdução do pó de basalto na agricultura </a:t>
            </a:r>
            <a:r>
              <a:rPr lang="pt-PT" sz="1200">
                <a:solidFill>
                  <a:schemeClr val="accent4">
                    <a:lumMod val="95000"/>
                    <a:lumOff val="5000"/>
                  </a:schemeClr>
                </a:solidFill>
                <a:latin typeface="Arial Narrow" panose="020B0606020202030204" pitchFamily="34" charset="0"/>
              </a:rPr>
              <a:t>como </a:t>
            </a:r>
            <a:r>
              <a:rPr lang="pt-PT" sz="1200" smtClean="0">
                <a:solidFill>
                  <a:schemeClr val="accent4">
                    <a:lumMod val="95000"/>
                    <a:lumOff val="5000"/>
                  </a:schemeClr>
                </a:solidFill>
                <a:latin typeface="Arial Narrow" panose="020B0606020202030204" pitchFamily="34" charset="0"/>
              </a:rPr>
              <a:t>fertilizante </a:t>
            </a:r>
            <a:r>
              <a:rPr lang="pt-PT" sz="1200" dirty="0" smtClean="0">
                <a:solidFill>
                  <a:schemeClr val="accent4">
                    <a:lumMod val="95000"/>
                    <a:lumOff val="5000"/>
                  </a:schemeClr>
                </a:solidFill>
                <a:latin typeface="Arial Narrow" panose="020B0606020202030204" pitchFamily="34" charset="0"/>
              </a:rPr>
              <a:t>nos </a:t>
            </a:r>
            <a:r>
              <a:rPr lang="pt-PT" sz="1200" dirty="0">
                <a:solidFill>
                  <a:schemeClr val="accent4">
                    <a:lumMod val="95000"/>
                    <a:lumOff val="5000"/>
                  </a:schemeClr>
                </a:solidFill>
                <a:latin typeface="Arial Narrow" panose="020B0606020202030204" pitchFamily="34" charset="0"/>
              </a:rPr>
              <a:t>países que possam se interessar por esta tecnologia </a:t>
            </a:r>
            <a:r>
              <a:rPr lang="pt-PT" sz="1200" dirty="0" smtClean="0">
                <a:solidFill>
                  <a:schemeClr val="accent4">
                    <a:lumMod val="95000"/>
                    <a:lumOff val="5000"/>
                  </a:schemeClr>
                </a:solidFill>
                <a:latin typeface="Arial Narrow" panose="020B0606020202030204" pitchFamily="34" charset="0"/>
              </a:rPr>
              <a:t>(a tecnologia de </a:t>
            </a:r>
            <a:r>
              <a:rPr lang="pt-PT" sz="1200" i="1" dirty="0" smtClean="0">
                <a:solidFill>
                  <a:schemeClr val="accent4">
                    <a:lumMod val="95000"/>
                    <a:lumOff val="5000"/>
                  </a:schemeClr>
                </a:solidFill>
                <a:latin typeface="Arial Narrow" panose="020B0606020202030204" pitchFamily="34" charset="0"/>
              </a:rPr>
              <a:t>«Rochagem</a:t>
            </a:r>
            <a:r>
              <a:rPr lang="pt-PT" sz="1200" i="1" dirty="0">
                <a:solidFill>
                  <a:schemeClr val="accent4">
                    <a:lumMod val="95000"/>
                    <a:lumOff val="5000"/>
                  </a:schemeClr>
                </a:solidFill>
                <a:latin typeface="Arial Narrow" panose="020B0606020202030204" pitchFamily="34" charset="0"/>
              </a:rPr>
              <a:t>»</a:t>
            </a:r>
            <a:r>
              <a:rPr lang="pt-PT" sz="1200" dirty="0" smtClean="0">
                <a:solidFill>
                  <a:schemeClr val="accent4">
                    <a:lumMod val="95000"/>
                    <a:lumOff val="5000"/>
                  </a:schemeClr>
                </a:solidFill>
                <a:latin typeface="Arial Narrow" panose="020B0606020202030204" pitchFamily="34" charset="0"/>
              </a:rPr>
              <a:t>).</a:t>
            </a:r>
            <a:endParaRPr lang="pt-PT" sz="1200" dirty="0">
              <a:solidFill>
                <a:schemeClr val="accent4">
                  <a:lumMod val="95000"/>
                  <a:lumOff val="5000"/>
                </a:schemeClr>
              </a:solidFill>
              <a:latin typeface="Arial Narrow" panose="020B0606020202030204" pitchFamily="34" charset="0"/>
            </a:endParaRPr>
          </a:p>
        </p:txBody>
      </p:sp>
      <p:pic>
        <p:nvPicPr>
          <p:cNvPr id="41" name="Imagem 37" descr="logo"/>
          <p:cNvPicPr>
            <a:picLocks noChangeAspect="1"/>
          </p:cNvPicPr>
          <p:nvPr/>
        </p:nvPicPr>
        <p:blipFill>
          <a:blip r:embed="rId5"/>
          <a:stretch>
            <a:fillRect/>
          </a:stretch>
        </p:blipFill>
        <p:spPr>
          <a:xfrm>
            <a:off x="8972463" y="81814"/>
            <a:ext cx="2112185" cy="494867"/>
          </a:xfrm>
          <a:prstGeom prst="rect">
            <a:avLst/>
          </a:prstGeom>
        </p:spPr>
      </p:pic>
      <p:sp>
        <p:nvSpPr>
          <p:cNvPr id="42" name="Rectangle 2"/>
          <p:cNvSpPr txBox="1">
            <a:spLocks noChangeArrowheads="1"/>
          </p:cNvSpPr>
          <p:nvPr/>
        </p:nvSpPr>
        <p:spPr>
          <a:xfrm>
            <a:off x="426720" y="332841"/>
            <a:ext cx="3657599" cy="3431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nSpc>
                <a:spcPts val="2800"/>
              </a:lnSpc>
              <a:defRPr/>
            </a:pPr>
            <a:r>
              <a:rPr lang="pt-PT" altLang="pt-PT" sz="1600" b="1" dirty="0" smtClean="0">
                <a:solidFill>
                  <a:schemeClr val="bg1"/>
                </a:solidFill>
                <a:effectLst>
                  <a:outerShdw blurRad="38100" dist="38100" dir="2700000" algn="tl">
                    <a:srgbClr val="000000"/>
                  </a:outerShdw>
                </a:effectLst>
                <a:latin typeface="Calisto MT" panose="02040603050505030304" pitchFamily="18" charset="0"/>
              </a:rPr>
              <a:t>DOCUMENTO FINAL PREVISTO</a:t>
            </a:r>
          </a:p>
        </p:txBody>
      </p:sp>
      <p:sp>
        <p:nvSpPr>
          <p:cNvPr id="43" name="CaixaDeTexto 22"/>
          <p:cNvSpPr txBox="1"/>
          <p:nvPr/>
        </p:nvSpPr>
        <p:spPr>
          <a:xfrm>
            <a:off x="9380121" y="1066165"/>
            <a:ext cx="2797054" cy="537070"/>
          </a:xfrm>
          <a:prstGeom prst="rect">
            <a:avLst/>
          </a:prstGeom>
          <a:noFill/>
        </p:spPr>
        <p:txBody>
          <a:bodyPr wrap="square" rtlCol="0">
            <a:spAutoFit/>
          </a:bodyPr>
          <a:lstStyle/>
          <a:p>
            <a:pPr algn="ctr">
              <a:lnSpc>
                <a:spcPct val="85000"/>
              </a:lnSpc>
            </a:pPr>
            <a:r>
              <a:rPr lang="pt-PT" sz="2000" dirty="0" smtClean="0">
                <a:solidFill>
                  <a:srgbClr val="006666"/>
                </a:solidFill>
              </a:rPr>
              <a:t>MESA REDONDA</a:t>
            </a:r>
          </a:p>
          <a:p>
            <a:pPr algn="ctr">
              <a:lnSpc>
                <a:spcPct val="85000"/>
              </a:lnSpc>
            </a:pPr>
            <a:r>
              <a:rPr lang="pt-PT" sz="1400" dirty="0" smtClean="0">
                <a:solidFill>
                  <a:srgbClr val="006666"/>
                </a:solidFill>
              </a:rPr>
              <a:t>GUIA DE DISCUSSÃO</a:t>
            </a:r>
          </a:p>
        </p:txBody>
      </p:sp>
      <p:sp>
        <p:nvSpPr>
          <p:cNvPr id="44" name="CaixaDeTexto 67"/>
          <p:cNvSpPr/>
          <p:nvPr/>
        </p:nvSpPr>
        <p:spPr>
          <a:xfrm>
            <a:off x="9757410" y="1569719"/>
            <a:ext cx="2284730" cy="1759585"/>
          </a:xfrm>
          <a:prstGeom prst="rect">
            <a:avLst/>
          </a:prstGeom>
          <a:noFill/>
          <a:ln>
            <a:noFill/>
          </a:ln>
          <a:effectLst/>
        </p:spPr>
        <p:txBody>
          <a:bodyPr vert="horz" wrap="square" lIns="91440" tIns="45720" rIns="91440" bIns="45720" numCol="1" spcCol="215900" anchor="t"/>
          <a:lstStyle/>
          <a:p>
            <a:pPr algn="ctr">
              <a:defRPr lang="en-US"/>
            </a:pPr>
            <a:r>
              <a:rPr lang="pt-PT" sz="2000" dirty="0" smtClean="0">
                <a:solidFill>
                  <a:srgbClr val="006666"/>
                </a:solidFill>
              </a:rPr>
              <a:t>09 JUNHO</a:t>
            </a:r>
          </a:p>
          <a:p>
            <a:pPr algn="ctr">
              <a:defRPr lang="en-US"/>
            </a:pPr>
            <a:r>
              <a:rPr lang="pt-PT" sz="2000" dirty="0" smtClean="0">
                <a:solidFill>
                  <a:srgbClr val="006666"/>
                </a:solidFill>
              </a:rPr>
              <a:t>______■______</a:t>
            </a:r>
          </a:p>
          <a:p>
            <a:pPr algn="ctr">
              <a:defRPr lang="en-US"/>
            </a:pPr>
            <a:r>
              <a:rPr lang="pt-PT" sz="3200" b="1" dirty="0" smtClean="0">
                <a:gradFill>
                  <a:gsLst>
                    <a:gs pos="0">
                      <a:srgbClr val="14CD68"/>
                    </a:gs>
                    <a:gs pos="100000">
                      <a:srgbClr val="035C7D"/>
                    </a:gs>
                  </a:gsLst>
                  <a:lin scaled="0"/>
                </a:gradFill>
              </a:rPr>
              <a:t>2021</a:t>
            </a:r>
            <a:endParaRPr lang="pt-PT" sz="3200" b="1" dirty="0">
              <a:gradFill>
                <a:gsLst>
                  <a:gs pos="0">
                    <a:srgbClr val="14CD68"/>
                  </a:gs>
                  <a:gs pos="100000">
                    <a:srgbClr val="035C7D"/>
                  </a:gs>
                </a:gsLst>
                <a:lin scaled="0"/>
              </a:gradFill>
            </a:endParaRPr>
          </a:p>
          <a:p>
            <a:pPr algn="ctr">
              <a:defRPr lang="en-US"/>
            </a:pPr>
            <a:r>
              <a:rPr lang="pt-PT" sz="2000" b="1" dirty="0" smtClean="0">
                <a:solidFill>
                  <a:srgbClr val="006666"/>
                </a:solidFill>
              </a:rPr>
              <a:t>PRAIA</a:t>
            </a:r>
          </a:p>
          <a:p>
            <a:pPr algn="ctr">
              <a:defRPr lang="en-US"/>
            </a:pPr>
            <a:r>
              <a:rPr lang="pt-PT" sz="2000" b="1" dirty="0" smtClean="0">
                <a:solidFill>
                  <a:srgbClr val="006666"/>
                </a:solidFill>
              </a:rPr>
              <a:t>CABO VERDE</a:t>
            </a:r>
          </a:p>
        </p:txBody>
      </p:sp>
      <p:pic>
        <p:nvPicPr>
          <p:cNvPr id="45" name="Imagem 81" descr="LOGO-Paises ecowas"/>
          <p:cNvPicPr>
            <a:picLocks noChangeAspect="1"/>
          </p:cNvPicPr>
          <p:nvPr/>
        </p:nvPicPr>
        <p:blipFill>
          <a:blip r:embed="rId6"/>
          <a:stretch>
            <a:fillRect/>
          </a:stretch>
        </p:blipFill>
        <p:spPr>
          <a:xfrm>
            <a:off x="1111269" y="4130316"/>
            <a:ext cx="2772183" cy="2746015"/>
          </a:xfrm>
          <a:prstGeom prst="rect">
            <a:avLst/>
          </a:prstGeom>
        </p:spPr>
      </p:pic>
      <p:pic>
        <p:nvPicPr>
          <p:cNvPr id="46" name="Imagem 13" descr="logo"/>
          <p:cNvPicPr>
            <a:picLocks noChangeAspect="1"/>
          </p:cNvPicPr>
          <p:nvPr/>
        </p:nvPicPr>
        <p:blipFill>
          <a:blip r:embed="rId7"/>
          <a:stretch>
            <a:fillRect/>
          </a:stretch>
        </p:blipFill>
        <p:spPr>
          <a:xfrm>
            <a:off x="60315" y="6440564"/>
            <a:ext cx="1723775" cy="378318"/>
          </a:xfrm>
          <a:prstGeom prst="rect">
            <a:avLst/>
          </a:prstGeom>
        </p:spPr>
      </p:pic>
    </p:spTree>
    <p:extLst>
      <p:ext uri="{BB962C8B-B14F-4D97-AF65-F5344CB8AC3E}">
        <p14:creationId xmlns:p14="http://schemas.microsoft.com/office/powerpoint/2010/main" val="2139844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2" descr="Resultado de imagem para Câmara Municipal de Cidade Velha Cabo Ver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5112" y="2757825"/>
            <a:ext cx="4379640" cy="3284731"/>
          </a:xfrm>
          <a:prstGeom prst="rect">
            <a:avLst/>
          </a:prstGeom>
          <a:noFill/>
          <a:extLst>
            <a:ext uri="{909E8E84-426E-40DD-AFC4-6F175D3DCCD1}">
              <a14:hiddenFill xmlns:a14="http://schemas.microsoft.com/office/drawing/2010/main">
                <a:solidFill>
                  <a:srgbClr val="FFFFFF"/>
                </a:solidFill>
              </a14:hiddenFill>
            </a:ext>
          </a:extLst>
        </p:spPr>
      </p:pic>
      <p:grpSp>
        <p:nvGrpSpPr>
          <p:cNvPr id="51" name="Agrupar 30"/>
          <p:cNvGrpSpPr/>
          <p:nvPr/>
        </p:nvGrpSpPr>
        <p:grpSpPr>
          <a:xfrm>
            <a:off x="5561965" y="2603499"/>
            <a:ext cx="6604000" cy="4228465"/>
            <a:chOff x="8759" y="4100"/>
            <a:chExt cx="10400" cy="5798"/>
          </a:xfrm>
          <a:solidFill>
            <a:schemeClr val="bg1"/>
          </a:solidFill>
        </p:grpSpPr>
        <p:sp>
          <p:nvSpPr>
            <p:cNvPr id="52" name="Rectângulo 4"/>
            <p:cNvSpPr/>
            <p:nvPr/>
          </p:nvSpPr>
          <p:spPr>
            <a:xfrm>
              <a:off x="8759" y="5330"/>
              <a:ext cx="2595" cy="355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53" name="Anel 5"/>
            <p:cNvSpPr/>
            <p:nvPr/>
          </p:nvSpPr>
          <p:spPr>
            <a:xfrm>
              <a:off x="9943" y="4100"/>
              <a:ext cx="9217" cy="5799"/>
            </a:xfrm>
            <a:prstGeom prst="don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grpSp>
      <p:sp>
        <p:nvSpPr>
          <p:cNvPr id="35" name="Triângulo Retângulo 16"/>
          <p:cNvSpPr/>
          <p:nvPr/>
        </p:nvSpPr>
        <p:spPr>
          <a:xfrm flipH="1">
            <a:off x="3857202" y="0"/>
            <a:ext cx="8336915" cy="3458845"/>
          </a:xfrm>
          <a:prstGeom prst="rtTriangle">
            <a:avLst/>
          </a:prstGeom>
          <a:solidFill>
            <a:schemeClr val="tx2">
              <a:lumMod val="20000"/>
              <a:lumOff val="80000"/>
            </a:schemeClr>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6" name="Retângulo Arredondado 19"/>
          <p:cNvSpPr/>
          <p:nvPr/>
        </p:nvSpPr>
        <p:spPr>
          <a:xfrm>
            <a:off x="7514590" y="1811020"/>
            <a:ext cx="1210310" cy="1120775"/>
          </a:xfrm>
          <a:prstGeom prst="roundRect">
            <a:avLst/>
          </a:prstGeom>
          <a:solidFill>
            <a:schemeClr val="bg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pic>
        <p:nvPicPr>
          <p:cNvPr id="37" name="Imagem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04760" y="2030095"/>
            <a:ext cx="1024255" cy="849630"/>
          </a:xfrm>
          <a:prstGeom prst="rect">
            <a:avLst/>
          </a:prstGeom>
        </p:spPr>
      </p:pic>
      <p:sp>
        <p:nvSpPr>
          <p:cNvPr id="38" name="Anel 18"/>
          <p:cNvSpPr/>
          <p:nvPr/>
        </p:nvSpPr>
        <p:spPr>
          <a:xfrm>
            <a:off x="7071360" y="1370330"/>
            <a:ext cx="2091690" cy="2088515"/>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40" name="TextBox 26"/>
          <p:cNvSpPr/>
          <p:nvPr/>
        </p:nvSpPr>
        <p:spPr>
          <a:xfrm>
            <a:off x="453462" y="785367"/>
            <a:ext cx="6289675" cy="586229"/>
          </a:xfrm>
          <a:prstGeom prst="rect">
            <a:avLst/>
          </a:prstGeom>
          <a:noFill/>
          <a:ln>
            <a:noFill/>
          </a:ln>
          <a:effectLst/>
        </p:spPr>
        <p:txBody>
          <a:bodyPr vert="horz" wrap="square" lIns="91440" tIns="45720" rIns="91440" bIns="45720" numCol="1" spcCol="215900" anchor="t"/>
          <a:lstStyle/>
          <a:p>
            <a:pPr algn="just">
              <a:lnSpc>
                <a:spcPts val="1200"/>
              </a:lnSpc>
              <a:defRPr lang="en-US"/>
            </a:pPr>
            <a:r>
              <a:rPr lang="pt-PT" sz="1200" dirty="0">
                <a:solidFill>
                  <a:schemeClr val="accent4">
                    <a:lumMod val="95000"/>
                    <a:lumOff val="5000"/>
                  </a:schemeClr>
                </a:solidFill>
                <a:latin typeface="Arial Narrow" panose="020B0606020202030204" pitchFamily="34" charset="0"/>
              </a:rPr>
              <a:t>A </a:t>
            </a:r>
            <a:r>
              <a:rPr lang="pt-PT" sz="1200" dirty="0" smtClean="0">
                <a:solidFill>
                  <a:schemeClr val="accent4">
                    <a:lumMod val="95000"/>
                    <a:lumOff val="5000"/>
                  </a:schemeClr>
                </a:solidFill>
                <a:latin typeface="Arial Narrow" panose="020B0606020202030204" pitchFamily="34" charset="0"/>
              </a:rPr>
              <a:t>«Mesa Redonda </a:t>
            </a:r>
            <a:r>
              <a:rPr lang="pt-PT" sz="1200" dirty="0">
                <a:solidFill>
                  <a:schemeClr val="accent4">
                    <a:lumMod val="95000"/>
                    <a:lumOff val="5000"/>
                  </a:schemeClr>
                </a:solidFill>
                <a:latin typeface="Arial Narrow" panose="020B0606020202030204" pitchFamily="34" charset="0"/>
              </a:rPr>
              <a:t>de </a:t>
            </a:r>
            <a:r>
              <a:rPr lang="pt-PT" sz="1200" dirty="0" smtClean="0">
                <a:solidFill>
                  <a:schemeClr val="accent4">
                    <a:lumMod val="95000"/>
                    <a:lumOff val="5000"/>
                  </a:schemeClr>
                </a:solidFill>
                <a:latin typeface="Arial Narrow" panose="020B0606020202030204" pitchFamily="34" charset="0"/>
              </a:rPr>
              <a:t>Integração e Debates» será </a:t>
            </a:r>
            <a:r>
              <a:rPr lang="pt-PT" sz="1200" dirty="0">
                <a:solidFill>
                  <a:schemeClr val="accent4">
                    <a:lumMod val="95000"/>
                    <a:lumOff val="5000"/>
                  </a:schemeClr>
                </a:solidFill>
                <a:latin typeface="Arial Narrow" panose="020B0606020202030204" pitchFamily="34" charset="0"/>
              </a:rPr>
              <a:t>realizada </a:t>
            </a:r>
            <a:r>
              <a:rPr lang="pt-PT" sz="1200" dirty="0" smtClean="0">
                <a:solidFill>
                  <a:schemeClr val="accent4">
                    <a:lumMod val="95000"/>
                    <a:lumOff val="5000"/>
                  </a:schemeClr>
                </a:solidFill>
                <a:latin typeface="Arial Narrow" panose="020B0606020202030204" pitchFamily="34" charset="0"/>
              </a:rPr>
              <a:t>no Concelho da Ribeira Grande de Santiago, Cidade Velha, Ilha de Santiago, Cabo Verde, no dia 9 de Junho de 2021, </a:t>
            </a:r>
            <a:r>
              <a:rPr lang="pt-PT" sz="1200" dirty="0">
                <a:solidFill>
                  <a:schemeClr val="accent4">
                    <a:lumMod val="95000"/>
                    <a:lumOff val="5000"/>
                  </a:schemeClr>
                </a:solidFill>
                <a:latin typeface="Arial Narrow" panose="020B0606020202030204" pitchFamily="34" charset="0"/>
              </a:rPr>
              <a:t>das </a:t>
            </a:r>
            <a:r>
              <a:rPr lang="pt-PT" sz="1200" dirty="0" smtClean="0">
                <a:solidFill>
                  <a:schemeClr val="accent4">
                    <a:lumMod val="95000"/>
                    <a:lumOff val="5000"/>
                  </a:schemeClr>
                </a:solidFill>
                <a:latin typeface="Arial Narrow" panose="020B0606020202030204" pitchFamily="34" charset="0"/>
              </a:rPr>
              <a:t>08h00 </a:t>
            </a:r>
            <a:r>
              <a:rPr lang="pt-PT" sz="1200" dirty="0">
                <a:solidFill>
                  <a:schemeClr val="accent4">
                    <a:lumMod val="95000"/>
                    <a:lumOff val="5000"/>
                  </a:schemeClr>
                </a:solidFill>
                <a:latin typeface="Arial Narrow" panose="020B0606020202030204" pitchFamily="34" charset="0"/>
              </a:rPr>
              <a:t>às </a:t>
            </a:r>
            <a:r>
              <a:rPr lang="pt-PT" sz="1200" dirty="0" smtClean="0">
                <a:solidFill>
                  <a:schemeClr val="accent4">
                    <a:lumMod val="95000"/>
                    <a:lumOff val="5000"/>
                  </a:schemeClr>
                </a:solidFill>
                <a:latin typeface="Arial Narrow" panose="020B0606020202030204" pitchFamily="34" charset="0"/>
              </a:rPr>
              <a:t>16h00</a:t>
            </a:r>
            <a:r>
              <a:rPr lang="pt-PT" sz="1200" dirty="0">
                <a:solidFill>
                  <a:schemeClr val="accent4">
                    <a:lumMod val="95000"/>
                    <a:lumOff val="5000"/>
                  </a:schemeClr>
                </a:solidFill>
                <a:latin typeface="Arial Narrow" panose="020B0606020202030204" pitchFamily="34" charset="0"/>
              </a:rPr>
              <a:t>, como parte </a:t>
            </a:r>
            <a:r>
              <a:rPr lang="pt-PT" sz="1200" dirty="0" smtClean="0">
                <a:solidFill>
                  <a:schemeClr val="accent4">
                    <a:lumMod val="95000"/>
                    <a:lumOff val="5000"/>
                  </a:schemeClr>
                </a:solidFill>
                <a:latin typeface="Arial Narrow" panose="020B0606020202030204" pitchFamily="34" charset="0"/>
              </a:rPr>
              <a:t>integrante da da Programação da Conferência Internacional, intitulada «</a:t>
            </a:r>
            <a:r>
              <a:rPr lang="pt-PT" sz="1200" i="1" dirty="0" smtClean="0">
                <a:solidFill>
                  <a:schemeClr val="accent4">
                    <a:lumMod val="95000"/>
                    <a:lumOff val="5000"/>
                  </a:schemeClr>
                </a:solidFill>
                <a:latin typeface="Arial Narrow" panose="020B0606020202030204" pitchFamily="34" charset="0"/>
              </a:rPr>
              <a:t>BASALT CONFERENCE</a:t>
            </a:r>
            <a:r>
              <a:rPr lang="pt-PT" sz="1200" dirty="0" smtClean="0">
                <a:solidFill>
                  <a:schemeClr val="accent4">
                    <a:lumMod val="95000"/>
                    <a:lumOff val="5000"/>
                  </a:schemeClr>
                </a:solidFill>
                <a:latin typeface="Arial Narrow" panose="020B0606020202030204" pitchFamily="34" charset="0"/>
              </a:rPr>
              <a:t>».</a:t>
            </a:r>
          </a:p>
          <a:p>
            <a:pPr algn="just">
              <a:lnSpc>
                <a:spcPts val="1200"/>
              </a:lnSpc>
              <a:defRPr lang="en-US"/>
            </a:pPr>
            <a:endParaRPr lang="pt-PT" sz="1200" dirty="0">
              <a:solidFill>
                <a:schemeClr val="accent4">
                  <a:lumMod val="95000"/>
                  <a:lumOff val="5000"/>
                </a:schemeClr>
              </a:solidFill>
              <a:latin typeface="Arial Narrow" panose="020B0606020202030204" pitchFamily="34" charset="0"/>
            </a:endParaRPr>
          </a:p>
        </p:txBody>
      </p:sp>
      <p:pic>
        <p:nvPicPr>
          <p:cNvPr id="41" name="Imagem 37" descr="logo"/>
          <p:cNvPicPr>
            <a:picLocks noChangeAspect="1"/>
          </p:cNvPicPr>
          <p:nvPr/>
        </p:nvPicPr>
        <p:blipFill>
          <a:blip r:embed="rId4"/>
          <a:stretch>
            <a:fillRect/>
          </a:stretch>
        </p:blipFill>
        <p:spPr>
          <a:xfrm>
            <a:off x="8972463" y="81814"/>
            <a:ext cx="2112185" cy="494867"/>
          </a:xfrm>
          <a:prstGeom prst="rect">
            <a:avLst/>
          </a:prstGeom>
        </p:spPr>
      </p:pic>
      <p:sp>
        <p:nvSpPr>
          <p:cNvPr id="42" name="Rectangle 2"/>
          <p:cNvSpPr txBox="1">
            <a:spLocks noChangeArrowheads="1"/>
          </p:cNvSpPr>
          <p:nvPr/>
        </p:nvSpPr>
        <p:spPr>
          <a:xfrm>
            <a:off x="426720" y="332841"/>
            <a:ext cx="3657599" cy="3431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nSpc>
                <a:spcPts val="2800"/>
              </a:lnSpc>
              <a:defRPr/>
            </a:pPr>
            <a:r>
              <a:rPr lang="pt-PT" altLang="pt-PT" sz="1600" b="1" dirty="0" smtClean="0">
                <a:solidFill>
                  <a:schemeClr val="bg1"/>
                </a:solidFill>
                <a:effectLst>
                  <a:outerShdw blurRad="38100" dist="38100" dir="2700000" algn="tl">
                    <a:srgbClr val="000000"/>
                  </a:outerShdw>
                </a:effectLst>
                <a:latin typeface="Calisto MT" panose="02040603050505030304" pitchFamily="18" charset="0"/>
              </a:rPr>
              <a:t>DATA E LOCAL DE REALIZAÇÃO</a:t>
            </a:r>
          </a:p>
        </p:txBody>
      </p:sp>
      <p:sp>
        <p:nvSpPr>
          <p:cNvPr id="43" name="CaixaDeTexto 22"/>
          <p:cNvSpPr txBox="1"/>
          <p:nvPr/>
        </p:nvSpPr>
        <p:spPr>
          <a:xfrm>
            <a:off x="9380121" y="1066165"/>
            <a:ext cx="2797054" cy="537070"/>
          </a:xfrm>
          <a:prstGeom prst="rect">
            <a:avLst/>
          </a:prstGeom>
          <a:noFill/>
        </p:spPr>
        <p:txBody>
          <a:bodyPr wrap="square" rtlCol="0">
            <a:spAutoFit/>
          </a:bodyPr>
          <a:lstStyle/>
          <a:p>
            <a:pPr algn="ctr">
              <a:lnSpc>
                <a:spcPct val="85000"/>
              </a:lnSpc>
            </a:pPr>
            <a:r>
              <a:rPr lang="pt-PT" sz="2000" dirty="0" smtClean="0">
                <a:solidFill>
                  <a:srgbClr val="006666"/>
                </a:solidFill>
              </a:rPr>
              <a:t>MESA REDONDA</a:t>
            </a:r>
          </a:p>
          <a:p>
            <a:pPr algn="ctr">
              <a:lnSpc>
                <a:spcPct val="85000"/>
              </a:lnSpc>
            </a:pPr>
            <a:r>
              <a:rPr lang="pt-PT" sz="1400" dirty="0" smtClean="0">
                <a:solidFill>
                  <a:srgbClr val="006666"/>
                </a:solidFill>
              </a:rPr>
              <a:t>GUIA DE DISCUSSÃO</a:t>
            </a:r>
          </a:p>
        </p:txBody>
      </p:sp>
      <p:sp>
        <p:nvSpPr>
          <p:cNvPr id="44" name="CaixaDeTexto 67"/>
          <p:cNvSpPr/>
          <p:nvPr/>
        </p:nvSpPr>
        <p:spPr>
          <a:xfrm>
            <a:off x="9757410" y="1569719"/>
            <a:ext cx="2284730" cy="1759585"/>
          </a:xfrm>
          <a:prstGeom prst="rect">
            <a:avLst/>
          </a:prstGeom>
          <a:noFill/>
          <a:ln>
            <a:noFill/>
          </a:ln>
          <a:effectLst/>
        </p:spPr>
        <p:txBody>
          <a:bodyPr vert="horz" wrap="square" lIns="91440" tIns="45720" rIns="91440" bIns="45720" numCol="1" spcCol="215900" anchor="t"/>
          <a:lstStyle/>
          <a:p>
            <a:pPr algn="ctr">
              <a:defRPr lang="en-US"/>
            </a:pPr>
            <a:r>
              <a:rPr lang="pt-PT" sz="2000" dirty="0" smtClean="0">
                <a:solidFill>
                  <a:srgbClr val="006666"/>
                </a:solidFill>
              </a:rPr>
              <a:t>09 JUNHO</a:t>
            </a:r>
          </a:p>
          <a:p>
            <a:pPr algn="ctr">
              <a:defRPr lang="en-US"/>
            </a:pPr>
            <a:r>
              <a:rPr lang="pt-PT" sz="2000" dirty="0" smtClean="0">
                <a:solidFill>
                  <a:srgbClr val="006666"/>
                </a:solidFill>
              </a:rPr>
              <a:t>______■______</a:t>
            </a:r>
          </a:p>
          <a:p>
            <a:pPr algn="ctr">
              <a:defRPr lang="en-US"/>
            </a:pPr>
            <a:r>
              <a:rPr lang="pt-PT" sz="3200" b="1" dirty="0" smtClean="0">
                <a:gradFill>
                  <a:gsLst>
                    <a:gs pos="0">
                      <a:srgbClr val="14CD68"/>
                    </a:gs>
                    <a:gs pos="100000">
                      <a:srgbClr val="035C7D"/>
                    </a:gs>
                  </a:gsLst>
                  <a:lin scaled="0"/>
                </a:gradFill>
              </a:rPr>
              <a:t>2021</a:t>
            </a:r>
            <a:endParaRPr lang="pt-PT" sz="3200" b="1" dirty="0">
              <a:gradFill>
                <a:gsLst>
                  <a:gs pos="0">
                    <a:srgbClr val="14CD68"/>
                  </a:gs>
                  <a:gs pos="100000">
                    <a:srgbClr val="035C7D"/>
                  </a:gs>
                </a:gsLst>
                <a:lin scaled="0"/>
              </a:gradFill>
            </a:endParaRPr>
          </a:p>
          <a:p>
            <a:pPr algn="ctr">
              <a:defRPr lang="en-US"/>
            </a:pPr>
            <a:r>
              <a:rPr lang="pt-PT" sz="2000" b="1" dirty="0" smtClean="0">
                <a:solidFill>
                  <a:srgbClr val="006666"/>
                </a:solidFill>
              </a:rPr>
              <a:t>PRAIA</a:t>
            </a:r>
          </a:p>
          <a:p>
            <a:pPr algn="ctr">
              <a:defRPr lang="en-US"/>
            </a:pPr>
            <a:r>
              <a:rPr lang="pt-PT" sz="2000" b="1" dirty="0" smtClean="0">
                <a:solidFill>
                  <a:srgbClr val="006666"/>
                </a:solidFill>
              </a:rPr>
              <a:t>CABO VERDE</a:t>
            </a:r>
          </a:p>
        </p:txBody>
      </p:sp>
      <p:pic>
        <p:nvPicPr>
          <p:cNvPr id="45" name="Imagem 81" descr="LOGO-Paises ecowas"/>
          <p:cNvPicPr>
            <a:picLocks noChangeAspect="1"/>
          </p:cNvPicPr>
          <p:nvPr/>
        </p:nvPicPr>
        <p:blipFill>
          <a:blip r:embed="rId5"/>
          <a:stretch>
            <a:fillRect/>
          </a:stretch>
        </p:blipFill>
        <p:spPr>
          <a:xfrm>
            <a:off x="1814514" y="5141880"/>
            <a:ext cx="1721307" cy="1705059"/>
          </a:xfrm>
          <a:prstGeom prst="rect">
            <a:avLst/>
          </a:prstGeom>
        </p:spPr>
      </p:pic>
      <p:pic>
        <p:nvPicPr>
          <p:cNvPr id="46" name="Imagem 13" descr="logo"/>
          <p:cNvPicPr>
            <a:picLocks noChangeAspect="1"/>
          </p:cNvPicPr>
          <p:nvPr/>
        </p:nvPicPr>
        <p:blipFill>
          <a:blip r:embed="rId6"/>
          <a:stretch>
            <a:fillRect/>
          </a:stretch>
        </p:blipFill>
        <p:spPr>
          <a:xfrm>
            <a:off x="60315" y="6440564"/>
            <a:ext cx="1723775" cy="378318"/>
          </a:xfrm>
          <a:prstGeom prst="rect">
            <a:avLst/>
          </a:prstGeom>
        </p:spPr>
      </p:pic>
      <p:sp>
        <p:nvSpPr>
          <p:cNvPr id="48" name="Rectangle 2"/>
          <p:cNvSpPr txBox="1">
            <a:spLocks noChangeArrowheads="1"/>
          </p:cNvSpPr>
          <p:nvPr/>
        </p:nvSpPr>
        <p:spPr>
          <a:xfrm>
            <a:off x="443647" y="1458946"/>
            <a:ext cx="4416219" cy="3431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nSpc>
                <a:spcPts val="2800"/>
              </a:lnSpc>
              <a:defRPr/>
            </a:pPr>
            <a:r>
              <a:rPr lang="pt-PT" altLang="pt-PT" sz="1600" b="1" dirty="0" smtClean="0">
                <a:solidFill>
                  <a:schemeClr val="bg1"/>
                </a:solidFill>
                <a:effectLst>
                  <a:outerShdw blurRad="38100" dist="38100" dir="2700000" algn="tl">
                    <a:srgbClr val="000000"/>
                  </a:outerShdw>
                </a:effectLst>
                <a:latin typeface="Calisto MT" panose="02040603050505030304" pitchFamily="18" charset="0"/>
              </a:rPr>
              <a:t>BREVE FISTÓRIA DA CIDADE VELHA</a:t>
            </a:r>
          </a:p>
        </p:txBody>
      </p:sp>
      <p:sp>
        <p:nvSpPr>
          <p:cNvPr id="54" name="Rectângulo 14"/>
          <p:cNvSpPr/>
          <p:nvPr/>
        </p:nvSpPr>
        <p:spPr>
          <a:xfrm>
            <a:off x="5247640" y="5404485"/>
            <a:ext cx="1315085" cy="1386840"/>
          </a:xfrm>
          <a:prstGeom prst="rect">
            <a:avLst/>
          </a:prstGeom>
          <a:solidFill>
            <a:schemeClr val="bg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pic>
        <p:nvPicPr>
          <p:cNvPr id="56" name="Picture 2" descr="Resultado de imagem para Câmara Municipal de Cidade Velha Cabo Verd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44282" y="5205105"/>
            <a:ext cx="2170470" cy="1444354"/>
          </a:xfrm>
          <a:prstGeom prst="rect">
            <a:avLst/>
          </a:prstGeom>
          <a:noFill/>
          <a:extLst>
            <a:ext uri="{909E8E84-426E-40DD-AFC4-6F175D3DCCD1}">
              <a14:hiddenFill xmlns:a14="http://schemas.microsoft.com/office/drawing/2010/main">
                <a:solidFill>
                  <a:srgbClr val="FFFFFF"/>
                </a:solidFill>
              </a14:hiddenFill>
            </a:ext>
          </a:extLst>
        </p:spPr>
      </p:pic>
      <p:sp>
        <p:nvSpPr>
          <p:cNvPr id="57" name="Anel 12"/>
          <p:cNvSpPr/>
          <p:nvPr/>
        </p:nvSpPr>
        <p:spPr>
          <a:xfrm>
            <a:off x="4825400" y="5160001"/>
            <a:ext cx="2452186" cy="1685096"/>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58" name="Rectângulo 23"/>
          <p:cNvSpPr/>
          <p:nvPr/>
        </p:nvSpPr>
        <p:spPr>
          <a:xfrm>
            <a:off x="5367290" y="6475985"/>
            <a:ext cx="2663519" cy="371475"/>
          </a:xfrm>
          <a:prstGeom prst="rect">
            <a:avLst/>
          </a:prstGeom>
          <a:solidFill>
            <a:schemeClr val="bg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59" name="Rectângulo 23"/>
          <p:cNvSpPr/>
          <p:nvPr/>
        </p:nvSpPr>
        <p:spPr>
          <a:xfrm>
            <a:off x="4875529" y="5197462"/>
            <a:ext cx="2360044" cy="371475"/>
          </a:xfrm>
          <a:prstGeom prst="rect">
            <a:avLst/>
          </a:prstGeom>
          <a:solidFill>
            <a:schemeClr val="bg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60" name="Rectângulo 25"/>
          <p:cNvSpPr/>
          <p:nvPr/>
        </p:nvSpPr>
        <p:spPr>
          <a:xfrm>
            <a:off x="6485890" y="6448425"/>
            <a:ext cx="866775" cy="371475"/>
          </a:xfrm>
          <a:prstGeom prst="rect">
            <a:avLst/>
          </a:prstGeom>
          <a:solidFill>
            <a:schemeClr val="bg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47" name="TextBox 26"/>
          <p:cNvSpPr/>
          <p:nvPr/>
        </p:nvSpPr>
        <p:spPr>
          <a:xfrm>
            <a:off x="470390" y="1911471"/>
            <a:ext cx="6289675" cy="3551115"/>
          </a:xfrm>
          <a:prstGeom prst="rect">
            <a:avLst/>
          </a:prstGeom>
          <a:noFill/>
          <a:ln>
            <a:noFill/>
          </a:ln>
          <a:effectLst/>
        </p:spPr>
        <p:txBody>
          <a:bodyPr vert="horz" wrap="square" lIns="91440" tIns="45720" rIns="91440" bIns="45720" numCol="1" spcCol="215900" anchor="t"/>
          <a:lstStyle/>
          <a:p>
            <a:pPr algn="just"/>
            <a:r>
              <a:rPr lang="pt-PT" sz="1200" dirty="0">
                <a:latin typeface="Arial Narrow" panose="020B0606020202030204" pitchFamily="34" charset="0"/>
              </a:rPr>
              <a:t>A cidade da Ribeira Grande de Santiago, mais conhecida por Cidade Velha, sede do C</a:t>
            </a:r>
            <a:r>
              <a:rPr lang="pt-PT" sz="1200" dirty="0" smtClean="0">
                <a:latin typeface="Arial Narrow" panose="020B0606020202030204" pitchFamily="34" charset="0"/>
              </a:rPr>
              <a:t>oncelho </a:t>
            </a:r>
            <a:r>
              <a:rPr lang="pt-PT" sz="1200" dirty="0">
                <a:latin typeface="Arial Narrow" panose="020B0606020202030204" pitchFamily="34" charset="0"/>
              </a:rPr>
              <a:t>com o mesmo nome, situa-se a cerca de 15 km da cidade da Praia, </a:t>
            </a:r>
            <a:r>
              <a:rPr lang="pt-PT" sz="1200" dirty="0" smtClean="0">
                <a:latin typeface="Arial Narrow" panose="020B0606020202030204" pitchFamily="34" charset="0"/>
              </a:rPr>
              <a:t>Capital de Cabo Verde, na </a:t>
            </a:r>
            <a:r>
              <a:rPr lang="pt-PT" sz="1200" dirty="0">
                <a:latin typeface="Arial Narrow" panose="020B0606020202030204" pitchFamily="34" charset="0"/>
              </a:rPr>
              <a:t>Ilha de Santiago. Possui duas freguesias, Santíssimo Nome de Jesus e São João Baptista. Proclamada no século XVI, a Cidade Velha é considerada o berço de Cabo Verde. </a:t>
            </a:r>
            <a:endParaRPr lang="pt-PT" sz="1200" dirty="0" smtClean="0">
              <a:latin typeface="Arial Narrow" panose="020B0606020202030204" pitchFamily="34" charset="0"/>
            </a:endParaRPr>
          </a:p>
          <a:p>
            <a:pPr algn="just"/>
            <a:endParaRPr lang="pt-PT" sz="1200" dirty="0">
              <a:latin typeface="Arial Narrow" panose="020B0606020202030204" pitchFamily="34" charset="0"/>
            </a:endParaRPr>
          </a:p>
          <a:p>
            <a:pPr algn="just"/>
            <a:r>
              <a:rPr lang="pt-PT" sz="1200" dirty="0">
                <a:latin typeface="Arial Narrow" panose="020B0606020202030204" pitchFamily="34" charset="0"/>
              </a:rPr>
              <a:t>Fundada em 1462, dois anos após a chegada dos navegadores portugueses à ilha de Santiago, foi a primeira cidade erguida pelos portugueses em África e a primeira capital de Cabo Verde. A escolha do local - um vale profundo, na foz de uma ribeira, a chamada Ribeira Grande - como centro do povoamento e implantação de uma povoação foi principalmente determinada pela abundância de água e pelas facilidades para a agricultura. O terreno acidentado influenciou a implantação dos edifícios, organizando-se a povoação em anfiteatro, orientado ao mar</a:t>
            </a:r>
            <a:r>
              <a:rPr lang="pt-PT" sz="1200" dirty="0" smtClean="0">
                <a:latin typeface="Arial Narrow" panose="020B0606020202030204" pitchFamily="34" charset="0"/>
              </a:rPr>
              <a:t>.</a:t>
            </a:r>
          </a:p>
          <a:p>
            <a:pPr algn="just"/>
            <a:endParaRPr lang="pt-PT" sz="1200" dirty="0">
              <a:latin typeface="Arial Narrow" panose="020B0606020202030204" pitchFamily="34" charset="0"/>
            </a:endParaRPr>
          </a:p>
          <a:p>
            <a:pPr algn="just"/>
            <a:r>
              <a:rPr lang="pt-PT" sz="1200" dirty="0">
                <a:latin typeface="Arial Narrow" panose="020B0606020202030204" pitchFamily="34" charset="0"/>
              </a:rPr>
              <a:t>A Ribeira Grande serviu de base de tráfico de escravos e para aprovisionamento dos navios no seu período áureo, desde meados do século XV até finais do século XVI, durante o qual passaram pelo seu porto escravos de África para outras partes do Mundo, mantendo ainda alguma importância no início do século XVII, devido sobretudo ao tráfico negreiro. Ainda no século XV, foi porto de escala de Vasco da Gama, na sua viagem de descoberta do caminho marítimo para a Índia, e de Cristóvão Colombo, na sua terceira viagem para a América.</a:t>
            </a:r>
          </a:p>
          <a:p>
            <a:pPr algn="just"/>
            <a:endParaRPr lang="pt-PT" sz="1200" dirty="0">
              <a:latin typeface="Arial Narrow" panose="020B0606020202030204" pitchFamily="34" charset="0"/>
            </a:endParaRPr>
          </a:p>
          <a:p>
            <a:pPr algn="just">
              <a:lnSpc>
                <a:spcPts val="1200"/>
              </a:lnSpc>
              <a:defRPr lang="en-US"/>
            </a:pPr>
            <a:endParaRPr lang="pt-PT" sz="1200" dirty="0">
              <a:solidFill>
                <a:schemeClr val="accent4">
                  <a:lumMod val="95000"/>
                  <a:lumOff val="5000"/>
                </a:schemeClr>
              </a:solidFill>
              <a:latin typeface="Arial Narrow" panose="020B0606020202030204" pitchFamily="34" charset="0"/>
            </a:endParaRPr>
          </a:p>
        </p:txBody>
      </p:sp>
      <p:sp>
        <p:nvSpPr>
          <p:cNvPr id="39" name="Slide Number Placeholder 6"/>
          <p:cNvSpPr txBox="1"/>
          <p:nvPr/>
        </p:nvSpPr>
        <p:spPr bwMode="auto">
          <a:xfrm>
            <a:off x="6602126" y="661256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2" charset="0"/>
                <a:cs typeface="Arial" panose="020B0604020202020204" pitchFamily="34" charset="0"/>
              </a:defRPr>
            </a:lvl1pPr>
            <a:lvl2pPr marL="742950" indent="-285750" eaLnBrk="0" hangingPunct="0">
              <a:defRPr>
                <a:solidFill>
                  <a:schemeClr val="tx1"/>
                </a:solidFill>
                <a:latin typeface="Calibri" panose="020F0502020204030204" pitchFamily="2" charset="0"/>
                <a:cs typeface="Arial" panose="020B0604020202020204" pitchFamily="34" charset="0"/>
              </a:defRPr>
            </a:lvl2pPr>
            <a:lvl3pPr marL="1143000" indent="-228600" eaLnBrk="0" hangingPunct="0">
              <a:defRPr>
                <a:solidFill>
                  <a:schemeClr val="tx1"/>
                </a:solidFill>
                <a:latin typeface="Calibri" panose="020F0502020204030204" pitchFamily="2" charset="0"/>
                <a:cs typeface="Arial" panose="020B0604020202020204" pitchFamily="34" charset="0"/>
              </a:defRPr>
            </a:lvl3pPr>
            <a:lvl4pPr marL="1600200" indent="-228600" eaLnBrk="0" hangingPunct="0">
              <a:defRPr>
                <a:solidFill>
                  <a:schemeClr val="tx1"/>
                </a:solidFill>
                <a:latin typeface="Calibri" panose="020F0502020204030204" pitchFamily="2" charset="0"/>
                <a:cs typeface="Arial" panose="020B0604020202020204" pitchFamily="34" charset="0"/>
              </a:defRPr>
            </a:lvl4pPr>
            <a:lvl5pPr marL="2057400" indent="-228600" eaLnBrk="0" hangingPunct="0">
              <a:defRPr>
                <a:solidFill>
                  <a:schemeClr val="tx1"/>
                </a:solidFill>
                <a:latin typeface="Calibri" panose="020F0502020204030204"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9pPr>
          </a:lstStyle>
          <a:p>
            <a:pPr algn="ctr" eaLnBrk="1" hangingPunct="1"/>
            <a:r>
              <a:rPr lang="fr-FR" altLang="pt-PT" sz="1200" dirty="0" smtClean="0">
                <a:solidFill>
                  <a:schemeClr val="tx2">
                    <a:lumMod val="50000"/>
                  </a:schemeClr>
                </a:solidFill>
              </a:rPr>
              <a:t>Pag </a:t>
            </a:r>
            <a:fld id="{6C07E9C5-6E20-4A25-9F31-81ECFC5683B7}" type="slidenum">
              <a:rPr lang="fr-FR" altLang="pt-PT" sz="1200" b="1" i="1" u="sng" dirty="0" smtClean="0">
                <a:solidFill>
                  <a:schemeClr val="tx2">
                    <a:lumMod val="50000"/>
                  </a:schemeClr>
                </a:solidFill>
              </a:rPr>
              <a:t>12</a:t>
            </a:fld>
            <a:endParaRPr lang="fr-FR" altLang="pt-PT" sz="1200" b="1" i="1" u="sng" dirty="0" smtClean="0">
              <a:solidFill>
                <a:schemeClr val="tx2">
                  <a:lumMod val="50000"/>
                </a:schemeClr>
              </a:solidFill>
            </a:endParaRPr>
          </a:p>
        </p:txBody>
      </p:sp>
      <p:sp>
        <p:nvSpPr>
          <p:cNvPr id="55" name="Rectângulo 20"/>
          <p:cNvSpPr/>
          <p:nvPr/>
        </p:nvSpPr>
        <p:spPr>
          <a:xfrm>
            <a:off x="4473927" y="5439461"/>
            <a:ext cx="771525" cy="1282434"/>
          </a:xfrm>
          <a:prstGeom prst="rect">
            <a:avLst/>
          </a:prstGeom>
          <a:solidFill>
            <a:schemeClr val="bg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Tree>
    <p:extLst>
      <p:ext uri="{BB962C8B-B14F-4D97-AF65-F5344CB8AC3E}">
        <p14:creationId xmlns:p14="http://schemas.microsoft.com/office/powerpoint/2010/main" val="39988661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2" descr="Resultado de imagem para Câmara Municipal de Cidade Velha Cabo Ver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5112" y="2757825"/>
            <a:ext cx="4379640" cy="3284731"/>
          </a:xfrm>
          <a:prstGeom prst="rect">
            <a:avLst/>
          </a:prstGeom>
          <a:noFill/>
          <a:extLst>
            <a:ext uri="{909E8E84-426E-40DD-AFC4-6F175D3DCCD1}">
              <a14:hiddenFill xmlns:a14="http://schemas.microsoft.com/office/drawing/2010/main">
                <a:solidFill>
                  <a:srgbClr val="FFFFFF"/>
                </a:solidFill>
              </a14:hiddenFill>
            </a:ext>
          </a:extLst>
        </p:spPr>
      </p:pic>
      <p:grpSp>
        <p:nvGrpSpPr>
          <p:cNvPr id="51" name="Agrupar 30"/>
          <p:cNvGrpSpPr/>
          <p:nvPr/>
        </p:nvGrpSpPr>
        <p:grpSpPr>
          <a:xfrm>
            <a:off x="5561965" y="2603499"/>
            <a:ext cx="6604000" cy="4228465"/>
            <a:chOff x="8759" y="4100"/>
            <a:chExt cx="10400" cy="5798"/>
          </a:xfrm>
          <a:solidFill>
            <a:schemeClr val="bg1"/>
          </a:solidFill>
        </p:grpSpPr>
        <p:sp>
          <p:nvSpPr>
            <p:cNvPr id="52" name="Rectângulo 4"/>
            <p:cNvSpPr/>
            <p:nvPr/>
          </p:nvSpPr>
          <p:spPr>
            <a:xfrm>
              <a:off x="8759" y="5330"/>
              <a:ext cx="2595" cy="355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53" name="Anel 5"/>
            <p:cNvSpPr/>
            <p:nvPr/>
          </p:nvSpPr>
          <p:spPr>
            <a:xfrm>
              <a:off x="9943" y="4100"/>
              <a:ext cx="9217" cy="5799"/>
            </a:xfrm>
            <a:prstGeom prst="don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grpSp>
      <p:sp>
        <p:nvSpPr>
          <p:cNvPr id="35" name="Triângulo Retângulo 16"/>
          <p:cNvSpPr/>
          <p:nvPr/>
        </p:nvSpPr>
        <p:spPr>
          <a:xfrm flipH="1">
            <a:off x="3857202" y="0"/>
            <a:ext cx="8336915" cy="3458845"/>
          </a:xfrm>
          <a:prstGeom prst="rtTriangle">
            <a:avLst/>
          </a:prstGeom>
          <a:solidFill>
            <a:schemeClr val="tx2">
              <a:lumMod val="20000"/>
              <a:lumOff val="80000"/>
            </a:schemeClr>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6" name="Retângulo Arredondado 19"/>
          <p:cNvSpPr/>
          <p:nvPr/>
        </p:nvSpPr>
        <p:spPr>
          <a:xfrm>
            <a:off x="7514590" y="1811020"/>
            <a:ext cx="1210310" cy="1120775"/>
          </a:xfrm>
          <a:prstGeom prst="roundRect">
            <a:avLst/>
          </a:prstGeom>
          <a:solidFill>
            <a:schemeClr val="bg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pic>
        <p:nvPicPr>
          <p:cNvPr id="37" name="Imagem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04760" y="2030095"/>
            <a:ext cx="1024255" cy="849630"/>
          </a:xfrm>
          <a:prstGeom prst="rect">
            <a:avLst/>
          </a:prstGeom>
        </p:spPr>
      </p:pic>
      <p:sp>
        <p:nvSpPr>
          <p:cNvPr id="38" name="Anel 18"/>
          <p:cNvSpPr/>
          <p:nvPr/>
        </p:nvSpPr>
        <p:spPr>
          <a:xfrm>
            <a:off x="7071360" y="1370330"/>
            <a:ext cx="2091690" cy="2088515"/>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pic>
        <p:nvPicPr>
          <p:cNvPr id="41" name="Imagem 37" descr="logo"/>
          <p:cNvPicPr>
            <a:picLocks noChangeAspect="1"/>
          </p:cNvPicPr>
          <p:nvPr/>
        </p:nvPicPr>
        <p:blipFill>
          <a:blip r:embed="rId4"/>
          <a:stretch>
            <a:fillRect/>
          </a:stretch>
        </p:blipFill>
        <p:spPr>
          <a:xfrm>
            <a:off x="8972463" y="81814"/>
            <a:ext cx="2112185" cy="494867"/>
          </a:xfrm>
          <a:prstGeom prst="rect">
            <a:avLst/>
          </a:prstGeom>
        </p:spPr>
      </p:pic>
      <p:sp>
        <p:nvSpPr>
          <p:cNvPr id="43" name="CaixaDeTexto 22"/>
          <p:cNvSpPr txBox="1"/>
          <p:nvPr/>
        </p:nvSpPr>
        <p:spPr>
          <a:xfrm>
            <a:off x="9380121" y="1066165"/>
            <a:ext cx="2797054" cy="537070"/>
          </a:xfrm>
          <a:prstGeom prst="rect">
            <a:avLst/>
          </a:prstGeom>
          <a:noFill/>
        </p:spPr>
        <p:txBody>
          <a:bodyPr wrap="square" rtlCol="0">
            <a:spAutoFit/>
          </a:bodyPr>
          <a:lstStyle/>
          <a:p>
            <a:pPr algn="ctr">
              <a:lnSpc>
                <a:spcPct val="85000"/>
              </a:lnSpc>
            </a:pPr>
            <a:r>
              <a:rPr lang="pt-PT" sz="2000" dirty="0" smtClean="0">
                <a:solidFill>
                  <a:srgbClr val="006666"/>
                </a:solidFill>
              </a:rPr>
              <a:t>MESA REDONDA</a:t>
            </a:r>
          </a:p>
          <a:p>
            <a:pPr algn="ctr">
              <a:lnSpc>
                <a:spcPct val="85000"/>
              </a:lnSpc>
            </a:pPr>
            <a:r>
              <a:rPr lang="pt-PT" sz="1400" dirty="0" smtClean="0">
                <a:solidFill>
                  <a:srgbClr val="006666"/>
                </a:solidFill>
              </a:rPr>
              <a:t>GUIA DE DISCUSSÃO</a:t>
            </a:r>
          </a:p>
        </p:txBody>
      </p:sp>
      <p:sp>
        <p:nvSpPr>
          <p:cNvPr id="44" name="CaixaDeTexto 67"/>
          <p:cNvSpPr/>
          <p:nvPr/>
        </p:nvSpPr>
        <p:spPr>
          <a:xfrm>
            <a:off x="9757410" y="1569719"/>
            <a:ext cx="2284730" cy="1759585"/>
          </a:xfrm>
          <a:prstGeom prst="rect">
            <a:avLst/>
          </a:prstGeom>
          <a:noFill/>
          <a:ln>
            <a:noFill/>
          </a:ln>
          <a:effectLst/>
        </p:spPr>
        <p:txBody>
          <a:bodyPr vert="horz" wrap="square" lIns="91440" tIns="45720" rIns="91440" bIns="45720" numCol="1" spcCol="215900" anchor="t"/>
          <a:lstStyle/>
          <a:p>
            <a:pPr algn="ctr">
              <a:defRPr lang="en-US"/>
            </a:pPr>
            <a:r>
              <a:rPr lang="pt-PT" sz="2000" dirty="0" smtClean="0">
                <a:solidFill>
                  <a:srgbClr val="006666"/>
                </a:solidFill>
              </a:rPr>
              <a:t>09 JUNHO</a:t>
            </a:r>
          </a:p>
          <a:p>
            <a:pPr algn="ctr">
              <a:defRPr lang="en-US"/>
            </a:pPr>
            <a:r>
              <a:rPr lang="pt-PT" sz="2000" dirty="0" smtClean="0">
                <a:solidFill>
                  <a:srgbClr val="006666"/>
                </a:solidFill>
              </a:rPr>
              <a:t>______■______</a:t>
            </a:r>
          </a:p>
          <a:p>
            <a:pPr algn="ctr">
              <a:defRPr lang="en-US"/>
            </a:pPr>
            <a:r>
              <a:rPr lang="pt-PT" sz="3200" b="1" dirty="0" smtClean="0">
                <a:gradFill>
                  <a:gsLst>
                    <a:gs pos="0">
                      <a:srgbClr val="14CD68"/>
                    </a:gs>
                    <a:gs pos="100000">
                      <a:srgbClr val="035C7D"/>
                    </a:gs>
                  </a:gsLst>
                  <a:lin scaled="0"/>
                </a:gradFill>
              </a:rPr>
              <a:t>2021</a:t>
            </a:r>
            <a:endParaRPr lang="pt-PT" sz="3200" b="1" dirty="0">
              <a:gradFill>
                <a:gsLst>
                  <a:gs pos="0">
                    <a:srgbClr val="14CD68"/>
                  </a:gs>
                  <a:gs pos="100000">
                    <a:srgbClr val="035C7D"/>
                  </a:gs>
                </a:gsLst>
                <a:lin scaled="0"/>
              </a:gradFill>
            </a:endParaRPr>
          </a:p>
          <a:p>
            <a:pPr algn="ctr">
              <a:defRPr lang="en-US"/>
            </a:pPr>
            <a:r>
              <a:rPr lang="pt-PT" sz="2000" b="1" dirty="0" smtClean="0">
                <a:solidFill>
                  <a:srgbClr val="006666"/>
                </a:solidFill>
              </a:rPr>
              <a:t>PRAIA</a:t>
            </a:r>
          </a:p>
          <a:p>
            <a:pPr algn="ctr">
              <a:defRPr lang="en-US"/>
            </a:pPr>
            <a:r>
              <a:rPr lang="pt-PT" sz="2000" b="1" dirty="0" smtClean="0">
                <a:solidFill>
                  <a:srgbClr val="006666"/>
                </a:solidFill>
              </a:rPr>
              <a:t>CABO VERDE</a:t>
            </a:r>
          </a:p>
        </p:txBody>
      </p:sp>
      <p:pic>
        <p:nvPicPr>
          <p:cNvPr id="45" name="Imagem 81" descr="LOGO-Paises ecowas"/>
          <p:cNvPicPr>
            <a:picLocks noChangeAspect="1"/>
          </p:cNvPicPr>
          <p:nvPr/>
        </p:nvPicPr>
        <p:blipFill>
          <a:blip r:embed="rId5"/>
          <a:stretch>
            <a:fillRect/>
          </a:stretch>
        </p:blipFill>
        <p:spPr>
          <a:xfrm>
            <a:off x="1814514" y="5141880"/>
            <a:ext cx="1721307" cy="1705059"/>
          </a:xfrm>
          <a:prstGeom prst="rect">
            <a:avLst/>
          </a:prstGeom>
        </p:spPr>
      </p:pic>
      <p:pic>
        <p:nvPicPr>
          <p:cNvPr id="46" name="Imagem 13" descr="logo"/>
          <p:cNvPicPr>
            <a:picLocks noChangeAspect="1"/>
          </p:cNvPicPr>
          <p:nvPr/>
        </p:nvPicPr>
        <p:blipFill>
          <a:blip r:embed="rId6"/>
          <a:stretch>
            <a:fillRect/>
          </a:stretch>
        </p:blipFill>
        <p:spPr>
          <a:xfrm>
            <a:off x="60315" y="6440564"/>
            <a:ext cx="1723775" cy="378318"/>
          </a:xfrm>
          <a:prstGeom prst="rect">
            <a:avLst/>
          </a:prstGeom>
        </p:spPr>
      </p:pic>
      <p:sp>
        <p:nvSpPr>
          <p:cNvPr id="47" name="TextBox 26"/>
          <p:cNvSpPr/>
          <p:nvPr/>
        </p:nvSpPr>
        <p:spPr>
          <a:xfrm>
            <a:off x="470390" y="1013969"/>
            <a:ext cx="6289675" cy="3862831"/>
          </a:xfrm>
          <a:prstGeom prst="rect">
            <a:avLst/>
          </a:prstGeom>
          <a:noFill/>
          <a:ln>
            <a:noFill/>
          </a:ln>
          <a:effectLst/>
        </p:spPr>
        <p:txBody>
          <a:bodyPr vert="horz" wrap="square" lIns="91440" tIns="45720" rIns="91440" bIns="45720" numCol="1" spcCol="215900" anchor="t"/>
          <a:lstStyle/>
          <a:p>
            <a:pPr algn="just"/>
            <a:r>
              <a:rPr lang="pt-PT" sz="1200" dirty="0">
                <a:latin typeface="Arial Narrow" panose="020B0606020202030204" pitchFamily="34" charset="0"/>
              </a:rPr>
              <a:t>Os frequentes ataques de navios piratas nomeadamente de Francis Drake, levaram à fuga das populações para a vila de Praia de Santa Maria. Com o fim do tráfico de escravos e pelo facto de se situar junto a uma zona de pântanos, exposta a muitas doenças, os navegadores passaram a acostar no porto da Praia de Santa Maria, hoje cidade da Praia. A Ribeira Grande entrou em declínio, e em 1769 perdendo o seu estatuto de capital. Em 2005, com a reconstituição do concelho da Ribeira Grande de Santiago, a cidade voltou a ser proclamada</a:t>
            </a:r>
            <a:r>
              <a:rPr lang="pt-PT" sz="1200" dirty="0" smtClean="0">
                <a:latin typeface="Arial Narrow" panose="020B0606020202030204" pitchFamily="34" charset="0"/>
              </a:rPr>
              <a:t>.</a:t>
            </a:r>
          </a:p>
          <a:p>
            <a:pPr algn="just"/>
            <a:endParaRPr lang="pt-PT" sz="1200" dirty="0">
              <a:latin typeface="Arial Narrow" panose="020B0606020202030204" pitchFamily="34" charset="0"/>
            </a:endParaRPr>
          </a:p>
          <a:p>
            <a:pPr algn="just"/>
            <a:r>
              <a:rPr lang="pt-PT" sz="1200" dirty="0">
                <a:latin typeface="Arial Narrow" panose="020B0606020202030204" pitchFamily="34" charset="0"/>
              </a:rPr>
              <a:t>A Cidade Velha conserva um significativo número de edifícios e ruínas, como a mais antiga igreja colonial do mundo, a Igreja de Nossa Senhora do Rosário, construída em 1495, em estilo manuelino. Em 10 de Maio de 2009, foi classificada pela UNESCO como Património Mundial da Humanidade e, no dia 26 de Junho do mesmo ano, como uma das Sete Maravilhas do Mundo de origem Portuguesa</a:t>
            </a:r>
            <a:r>
              <a:rPr lang="pt-PT" sz="1200" dirty="0" smtClean="0">
                <a:latin typeface="Arial Narrow" panose="020B0606020202030204" pitchFamily="34" charset="0"/>
              </a:rPr>
              <a:t>.</a:t>
            </a:r>
          </a:p>
          <a:p>
            <a:pPr algn="just"/>
            <a:endParaRPr lang="pt-PT" sz="1200" dirty="0">
              <a:latin typeface="Arial Narrow" panose="020B0606020202030204" pitchFamily="34" charset="0"/>
            </a:endParaRPr>
          </a:p>
          <a:p>
            <a:pPr algn="just"/>
            <a:r>
              <a:rPr lang="pt-PT" sz="1200" dirty="0">
                <a:latin typeface="Arial Narrow" panose="020B0606020202030204" pitchFamily="34" charset="0"/>
              </a:rPr>
              <a:t>No dia 31 de Janeiro de 2012, perto da foz da Ribeira Grande de Maria Parda, encerraram-se as comemorações dos 550 Anos do Povoamento de Cabo Verde com a inauguração de um Memorial, oferecido pela UCCLA (União das Cidades Capitais de Língua portuguesa). A obra, da autoria da escultora Maria Luísa Alte da Veiga, é feita em bronze e em pedra local, reproduzindo uma caravela, a cruz da Ordem de Cristo e o símbolo do Município da Ribeira Grande de Santiago. O Memorial contém a seguinte inscrição: </a:t>
            </a:r>
            <a:r>
              <a:rPr lang="pt-PT" sz="1200" dirty="0" smtClean="0">
                <a:latin typeface="Arial Narrow" panose="020B0606020202030204" pitchFamily="34" charset="0"/>
              </a:rPr>
              <a:t>«Aqui </a:t>
            </a:r>
            <a:r>
              <a:rPr lang="pt-PT" sz="1200" dirty="0">
                <a:latin typeface="Arial Narrow" panose="020B0606020202030204" pitchFamily="34" charset="0"/>
              </a:rPr>
              <a:t>arribaram, em 1 de Maio de 1460, os navegadores António da Noli e Diogo Gomes, ao serviço do Infante português D. </a:t>
            </a:r>
            <a:r>
              <a:rPr lang="pt-PT" sz="1200" dirty="0" smtClean="0">
                <a:latin typeface="Arial Narrow" panose="020B0606020202030204" pitchFamily="34" charset="0"/>
              </a:rPr>
              <a:t>Henrique».</a:t>
            </a:r>
            <a:endParaRPr lang="pt-PT" sz="1200" dirty="0">
              <a:latin typeface="Arial Narrow" panose="020B0606020202030204" pitchFamily="34" charset="0"/>
            </a:endParaRPr>
          </a:p>
          <a:p>
            <a:pPr algn="just"/>
            <a:endParaRPr lang="pt-PT" sz="1200" dirty="0">
              <a:latin typeface="Arial Narrow" panose="020B0606020202030204" pitchFamily="34" charset="0"/>
            </a:endParaRPr>
          </a:p>
          <a:p>
            <a:pPr algn="just"/>
            <a:endParaRPr lang="pt-PT" sz="1200" dirty="0">
              <a:latin typeface="Arial Narrow" panose="020B0606020202030204" pitchFamily="34" charset="0"/>
            </a:endParaRPr>
          </a:p>
          <a:p>
            <a:pPr algn="just">
              <a:lnSpc>
                <a:spcPts val="1200"/>
              </a:lnSpc>
              <a:defRPr lang="en-US"/>
            </a:pPr>
            <a:endParaRPr lang="pt-PT" sz="1200" dirty="0">
              <a:solidFill>
                <a:schemeClr val="accent4">
                  <a:lumMod val="95000"/>
                  <a:lumOff val="5000"/>
                </a:schemeClr>
              </a:solidFill>
              <a:latin typeface="Arial Narrow" panose="020B0606020202030204" pitchFamily="34" charset="0"/>
            </a:endParaRPr>
          </a:p>
        </p:txBody>
      </p:sp>
      <p:sp>
        <p:nvSpPr>
          <p:cNvPr id="48" name="Rectangle 2"/>
          <p:cNvSpPr txBox="1">
            <a:spLocks noChangeArrowheads="1"/>
          </p:cNvSpPr>
          <p:nvPr/>
        </p:nvSpPr>
        <p:spPr>
          <a:xfrm>
            <a:off x="443647" y="544510"/>
            <a:ext cx="4416219" cy="3431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nSpc>
                <a:spcPts val="2800"/>
              </a:lnSpc>
              <a:defRPr/>
            </a:pPr>
            <a:r>
              <a:rPr lang="pt-PT" altLang="pt-PT" sz="1600" b="1" dirty="0" smtClean="0">
                <a:solidFill>
                  <a:schemeClr val="bg1"/>
                </a:solidFill>
                <a:effectLst>
                  <a:outerShdw blurRad="38100" dist="38100" dir="2700000" algn="tl">
                    <a:srgbClr val="000000"/>
                  </a:outerShdw>
                </a:effectLst>
                <a:latin typeface="Calisto MT" panose="02040603050505030304" pitchFamily="18" charset="0"/>
              </a:rPr>
              <a:t>BREVE FISTÓRIA DA CIDADE VELHA</a:t>
            </a:r>
          </a:p>
        </p:txBody>
      </p:sp>
      <p:sp>
        <p:nvSpPr>
          <p:cNvPr id="61" name="Rectângulo 14"/>
          <p:cNvSpPr/>
          <p:nvPr/>
        </p:nvSpPr>
        <p:spPr>
          <a:xfrm>
            <a:off x="5247640" y="5404485"/>
            <a:ext cx="1315085" cy="1386840"/>
          </a:xfrm>
          <a:prstGeom prst="rect">
            <a:avLst/>
          </a:prstGeom>
          <a:solidFill>
            <a:schemeClr val="bg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pic>
        <p:nvPicPr>
          <p:cNvPr id="62" name="Picture 2" descr="Resultado de imagem para Câmara Municipal de Cidade Velha Cabo Verd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44282" y="5205105"/>
            <a:ext cx="2170470" cy="1444354"/>
          </a:xfrm>
          <a:prstGeom prst="rect">
            <a:avLst/>
          </a:prstGeom>
          <a:noFill/>
          <a:extLst>
            <a:ext uri="{909E8E84-426E-40DD-AFC4-6F175D3DCCD1}">
              <a14:hiddenFill xmlns:a14="http://schemas.microsoft.com/office/drawing/2010/main">
                <a:solidFill>
                  <a:srgbClr val="FFFFFF"/>
                </a:solidFill>
              </a14:hiddenFill>
            </a:ext>
          </a:extLst>
        </p:spPr>
      </p:pic>
      <p:sp>
        <p:nvSpPr>
          <p:cNvPr id="63" name="Anel 12"/>
          <p:cNvSpPr/>
          <p:nvPr/>
        </p:nvSpPr>
        <p:spPr>
          <a:xfrm>
            <a:off x="4825400" y="5160001"/>
            <a:ext cx="2452186" cy="1685096"/>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64" name="Rectângulo 23"/>
          <p:cNvSpPr/>
          <p:nvPr/>
        </p:nvSpPr>
        <p:spPr>
          <a:xfrm>
            <a:off x="5367290" y="6475985"/>
            <a:ext cx="2663519" cy="371475"/>
          </a:xfrm>
          <a:prstGeom prst="rect">
            <a:avLst/>
          </a:prstGeom>
          <a:solidFill>
            <a:schemeClr val="bg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65" name="Rectângulo 23"/>
          <p:cNvSpPr/>
          <p:nvPr/>
        </p:nvSpPr>
        <p:spPr>
          <a:xfrm>
            <a:off x="4875529" y="5197462"/>
            <a:ext cx="2360044" cy="371475"/>
          </a:xfrm>
          <a:prstGeom prst="rect">
            <a:avLst/>
          </a:prstGeom>
          <a:solidFill>
            <a:schemeClr val="bg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66" name="Rectângulo 25"/>
          <p:cNvSpPr/>
          <p:nvPr/>
        </p:nvSpPr>
        <p:spPr>
          <a:xfrm>
            <a:off x="6485890" y="6448425"/>
            <a:ext cx="866775" cy="371475"/>
          </a:xfrm>
          <a:prstGeom prst="rect">
            <a:avLst/>
          </a:prstGeom>
          <a:solidFill>
            <a:schemeClr val="bg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67" name="Rectângulo 20"/>
          <p:cNvSpPr/>
          <p:nvPr/>
        </p:nvSpPr>
        <p:spPr>
          <a:xfrm>
            <a:off x="4473927" y="5439461"/>
            <a:ext cx="771525" cy="1282434"/>
          </a:xfrm>
          <a:prstGeom prst="rect">
            <a:avLst/>
          </a:prstGeom>
          <a:solidFill>
            <a:schemeClr val="bg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9" name="Slide Number Placeholder 6"/>
          <p:cNvSpPr txBox="1"/>
          <p:nvPr/>
        </p:nvSpPr>
        <p:spPr bwMode="auto">
          <a:xfrm>
            <a:off x="6602126" y="661256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2" charset="0"/>
                <a:cs typeface="Arial" panose="020B0604020202020204" pitchFamily="34" charset="0"/>
              </a:defRPr>
            </a:lvl1pPr>
            <a:lvl2pPr marL="742950" indent="-285750" eaLnBrk="0" hangingPunct="0">
              <a:defRPr>
                <a:solidFill>
                  <a:schemeClr val="tx1"/>
                </a:solidFill>
                <a:latin typeface="Calibri" panose="020F0502020204030204" pitchFamily="2" charset="0"/>
                <a:cs typeface="Arial" panose="020B0604020202020204" pitchFamily="34" charset="0"/>
              </a:defRPr>
            </a:lvl2pPr>
            <a:lvl3pPr marL="1143000" indent="-228600" eaLnBrk="0" hangingPunct="0">
              <a:defRPr>
                <a:solidFill>
                  <a:schemeClr val="tx1"/>
                </a:solidFill>
                <a:latin typeface="Calibri" panose="020F0502020204030204" pitchFamily="2" charset="0"/>
                <a:cs typeface="Arial" panose="020B0604020202020204" pitchFamily="34" charset="0"/>
              </a:defRPr>
            </a:lvl3pPr>
            <a:lvl4pPr marL="1600200" indent="-228600" eaLnBrk="0" hangingPunct="0">
              <a:defRPr>
                <a:solidFill>
                  <a:schemeClr val="tx1"/>
                </a:solidFill>
                <a:latin typeface="Calibri" panose="020F0502020204030204" pitchFamily="2" charset="0"/>
                <a:cs typeface="Arial" panose="020B0604020202020204" pitchFamily="34" charset="0"/>
              </a:defRPr>
            </a:lvl4pPr>
            <a:lvl5pPr marL="2057400" indent="-228600" eaLnBrk="0" hangingPunct="0">
              <a:defRPr>
                <a:solidFill>
                  <a:schemeClr val="tx1"/>
                </a:solidFill>
                <a:latin typeface="Calibri" panose="020F0502020204030204"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9pPr>
          </a:lstStyle>
          <a:p>
            <a:pPr algn="ctr" eaLnBrk="1" hangingPunct="1"/>
            <a:r>
              <a:rPr lang="fr-FR" altLang="pt-PT" sz="1200" dirty="0" smtClean="0">
                <a:solidFill>
                  <a:schemeClr val="tx2">
                    <a:lumMod val="50000"/>
                  </a:schemeClr>
                </a:solidFill>
              </a:rPr>
              <a:t>Pag </a:t>
            </a:r>
            <a:fld id="{6C07E9C5-6E20-4A25-9F31-81ECFC5683B7}" type="slidenum">
              <a:rPr lang="fr-FR" altLang="pt-PT" sz="1200" b="1" i="1" u="sng" dirty="0" smtClean="0">
                <a:solidFill>
                  <a:schemeClr val="tx2">
                    <a:lumMod val="50000"/>
                  </a:schemeClr>
                </a:solidFill>
              </a:rPr>
              <a:t>13</a:t>
            </a:fld>
            <a:endParaRPr lang="fr-FR" altLang="pt-PT" sz="1200" b="1" i="1" u="sng" dirty="0" smtClean="0">
              <a:solidFill>
                <a:schemeClr val="tx2">
                  <a:lumMod val="50000"/>
                </a:schemeClr>
              </a:solidFill>
            </a:endParaRPr>
          </a:p>
        </p:txBody>
      </p:sp>
    </p:spTree>
    <p:extLst>
      <p:ext uri="{BB962C8B-B14F-4D97-AF65-F5344CB8AC3E}">
        <p14:creationId xmlns:p14="http://schemas.microsoft.com/office/powerpoint/2010/main" val="27015881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2" descr="Resultado de imagem para Câmara Municipal de Cidade Velha Cabo Ver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5112" y="2757825"/>
            <a:ext cx="4379640" cy="3284731"/>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Agrupar 30"/>
          <p:cNvGrpSpPr/>
          <p:nvPr/>
        </p:nvGrpSpPr>
        <p:grpSpPr>
          <a:xfrm>
            <a:off x="5561965" y="2603499"/>
            <a:ext cx="6604000" cy="4228465"/>
            <a:chOff x="8759" y="4100"/>
            <a:chExt cx="10400" cy="5798"/>
          </a:xfrm>
          <a:solidFill>
            <a:schemeClr val="bg1"/>
          </a:solidFill>
        </p:grpSpPr>
        <p:sp>
          <p:nvSpPr>
            <p:cNvPr id="33" name="Rectângulo 4"/>
            <p:cNvSpPr/>
            <p:nvPr/>
          </p:nvSpPr>
          <p:spPr>
            <a:xfrm>
              <a:off x="8759" y="5330"/>
              <a:ext cx="2595" cy="355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4" name="Anel 5"/>
            <p:cNvSpPr/>
            <p:nvPr/>
          </p:nvSpPr>
          <p:spPr>
            <a:xfrm>
              <a:off x="9943" y="4100"/>
              <a:ext cx="9217" cy="5799"/>
            </a:xfrm>
            <a:prstGeom prst="don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grpSp>
      <p:sp>
        <p:nvSpPr>
          <p:cNvPr id="35" name="Triângulo Retângulo 16"/>
          <p:cNvSpPr/>
          <p:nvPr/>
        </p:nvSpPr>
        <p:spPr>
          <a:xfrm flipH="1">
            <a:off x="3857202" y="0"/>
            <a:ext cx="8336915" cy="3458845"/>
          </a:xfrm>
          <a:prstGeom prst="rtTriangle">
            <a:avLst/>
          </a:prstGeom>
          <a:solidFill>
            <a:schemeClr val="tx2">
              <a:lumMod val="20000"/>
              <a:lumOff val="80000"/>
            </a:schemeClr>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6" name="Retângulo Arredondado 19"/>
          <p:cNvSpPr/>
          <p:nvPr/>
        </p:nvSpPr>
        <p:spPr>
          <a:xfrm>
            <a:off x="7514590" y="1811020"/>
            <a:ext cx="1210310" cy="1120775"/>
          </a:xfrm>
          <a:prstGeom prst="roundRect">
            <a:avLst/>
          </a:prstGeom>
          <a:solidFill>
            <a:schemeClr val="bg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pic>
        <p:nvPicPr>
          <p:cNvPr id="37" name="Imagem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04760" y="2030095"/>
            <a:ext cx="1024255" cy="849630"/>
          </a:xfrm>
          <a:prstGeom prst="rect">
            <a:avLst/>
          </a:prstGeom>
        </p:spPr>
      </p:pic>
      <p:sp>
        <p:nvSpPr>
          <p:cNvPr id="38" name="Anel 18"/>
          <p:cNvSpPr/>
          <p:nvPr/>
        </p:nvSpPr>
        <p:spPr>
          <a:xfrm>
            <a:off x="7071360" y="1370330"/>
            <a:ext cx="2091690" cy="2088515"/>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pic>
        <p:nvPicPr>
          <p:cNvPr id="41" name="Imagem 37" descr="logo"/>
          <p:cNvPicPr>
            <a:picLocks noChangeAspect="1"/>
          </p:cNvPicPr>
          <p:nvPr/>
        </p:nvPicPr>
        <p:blipFill>
          <a:blip r:embed="rId4"/>
          <a:stretch>
            <a:fillRect/>
          </a:stretch>
        </p:blipFill>
        <p:spPr>
          <a:xfrm>
            <a:off x="8972463" y="81814"/>
            <a:ext cx="2112185" cy="494867"/>
          </a:xfrm>
          <a:prstGeom prst="rect">
            <a:avLst/>
          </a:prstGeom>
        </p:spPr>
      </p:pic>
      <p:sp>
        <p:nvSpPr>
          <p:cNvPr id="43" name="CaixaDeTexto 22"/>
          <p:cNvSpPr txBox="1"/>
          <p:nvPr/>
        </p:nvSpPr>
        <p:spPr>
          <a:xfrm>
            <a:off x="9380121" y="1066165"/>
            <a:ext cx="2797054" cy="537070"/>
          </a:xfrm>
          <a:prstGeom prst="rect">
            <a:avLst/>
          </a:prstGeom>
          <a:noFill/>
        </p:spPr>
        <p:txBody>
          <a:bodyPr wrap="square" rtlCol="0">
            <a:spAutoFit/>
          </a:bodyPr>
          <a:lstStyle/>
          <a:p>
            <a:pPr algn="ctr">
              <a:lnSpc>
                <a:spcPct val="85000"/>
              </a:lnSpc>
            </a:pPr>
            <a:r>
              <a:rPr lang="pt-PT" sz="2000" dirty="0" smtClean="0">
                <a:solidFill>
                  <a:srgbClr val="006666"/>
                </a:solidFill>
              </a:rPr>
              <a:t>MESA REDONDA</a:t>
            </a:r>
          </a:p>
          <a:p>
            <a:pPr algn="ctr">
              <a:lnSpc>
                <a:spcPct val="85000"/>
              </a:lnSpc>
            </a:pPr>
            <a:r>
              <a:rPr lang="pt-PT" sz="1400" dirty="0" smtClean="0">
                <a:solidFill>
                  <a:srgbClr val="006666"/>
                </a:solidFill>
              </a:rPr>
              <a:t>GUIA DE DISCUSSÃO</a:t>
            </a:r>
          </a:p>
        </p:txBody>
      </p:sp>
      <p:sp>
        <p:nvSpPr>
          <p:cNvPr id="44" name="CaixaDeTexto 67"/>
          <p:cNvSpPr/>
          <p:nvPr/>
        </p:nvSpPr>
        <p:spPr>
          <a:xfrm>
            <a:off x="9757410" y="1569719"/>
            <a:ext cx="2284730" cy="1759585"/>
          </a:xfrm>
          <a:prstGeom prst="rect">
            <a:avLst/>
          </a:prstGeom>
          <a:noFill/>
          <a:ln>
            <a:noFill/>
          </a:ln>
          <a:effectLst/>
        </p:spPr>
        <p:txBody>
          <a:bodyPr vert="horz" wrap="square" lIns="91440" tIns="45720" rIns="91440" bIns="45720" numCol="1" spcCol="215900" anchor="t"/>
          <a:lstStyle/>
          <a:p>
            <a:pPr algn="ctr">
              <a:defRPr lang="en-US"/>
            </a:pPr>
            <a:r>
              <a:rPr lang="pt-PT" sz="2000" dirty="0" smtClean="0">
                <a:solidFill>
                  <a:srgbClr val="006666"/>
                </a:solidFill>
              </a:rPr>
              <a:t>09 JUNHO</a:t>
            </a:r>
          </a:p>
          <a:p>
            <a:pPr algn="ctr">
              <a:defRPr lang="en-US"/>
            </a:pPr>
            <a:r>
              <a:rPr lang="pt-PT" sz="2000" dirty="0" smtClean="0">
                <a:solidFill>
                  <a:srgbClr val="006666"/>
                </a:solidFill>
              </a:rPr>
              <a:t>______■______</a:t>
            </a:r>
          </a:p>
          <a:p>
            <a:pPr algn="ctr">
              <a:defRPr lang="en-US"/>
            </a:pPr>
            <a:r>
              <a:rPr lang="pt-PT" sz="3200" b="1" dirty="0" smtClean="0">
                <a:gradFill>
                  <a:gsLst>
                    <a:gs pos="0">
                      <a:srgbClr val="14CD68"/>
                    </a:gs>
                    <a:gs pos="100000">
                      <a:srgbClr val="035C7D"/>
                    </a:gs>
                  </a:gsLst>
                  <a:lin scaled="0"/>
                </a:gradFill>
              </a:rPr>
              <a:t>2021</a:t>
            </a:r>
            <a:endParaRPr lang="pt-PT" sz="3200" b="1" dirty="0">
              <a:gradFill>
                <a:gsLst>
                  <a:gs pos="0">
                    <a:srgbClr val="14CD68"/>
                  </a:gs>
                  <a:gs pos="100000">
                    <a:srgbClr val="035C7D"/>
                  </a:gs>
                </a:gsLst>
                <a:lin scaled="0"/>
              </a:gradFill>
            </a:endParaRPr>
          </a:p>
          <a:p>
            <a:pPr algn="ctr">
              <a:defRPr lang="en-US"/>
            </a:pPr>
            <a:r>
              <a:rPr lang="pt-PT" sz="2000" b="1" dirty="0" smtClean="0">
                <a:solidFill>
                  <a:srgbClr val="006666"/>
                </a:solidFill>
              </a:rPr>
              <a:t>PRAIA</a:t>
            </a:r>
          </a:p>
          <a:p>
            <a:pPr algn="ctr">
              <a:defRPr lang="en-US"/>
            </a:pPr>
            <a:r>
              <a:rPr lang="pt-PT" sz="2000" b="1" dirty="0" smtClean="0">
                <a:solidFill>
                  <a:srgbClr val="006666"/>
                </a:solidFill>
              </a:rPr>
              <a:t>CABO VERDE</a:t>
            </a:r>
          </a:p>
        </p:txBody>
      </p:sp>
      <p:pic>
        <p:nvPicPr>
          <p:cNvPr id="45" name="Imagem 81" descr="LOGO-Paises ecowas"/>
          <p:cNvPicPr>
            <a:picLocks noChangeAspect="1"/>
          </p:cNvPicPr>
          <p:nvPr/>
        </p:nvPicPr>
        <p:blipFill>
          <a:blip r:embed="rId5"/>
          <a:stretch>
            <a:fillRect/>
          </a:stretch>
        </p:blipFill>
        <p:spPr>
          <a:xfrm>
            <a:off x="1963883" y="5416844"/>
            <a:ext cx="1422568" cy="1409140"/>
          </a:xfrm>
          <a:prstGeom prst="rect">
            <a:avLst/>
          </a:prstGeom>
        </p:spPr>
      </p:pic>
      <p:pic>
        <p:nvPicPr>
          <p:cNvPr id="46" name="Imagem 13" descr="logo"/>
          <p:cNvPicPr>
            <a:picLocks noChangeAspect="1"/>
          </p:cNvPicPr>
          <p:nvPr/>
        </p:nvPicPr>
        <p:blipFill>
          <a:blip r:embed="rId6"/>
          <a:stretch>
            <a:fillRect/>
          </a:stretch>
        </p:blipFill>
        <p:spPr>
          <a:xfrm>
            <a:off x="60315" y="6440564"/>
            <a:ext cx="1723775" cy="378318"/>
          </a:xfrm>
          <a:prstGeom prst="rect">
            <a:avLst/>
          </a:prstGeom>
        </p:spPr>
      </p:pic>
      <p:sp>
        <p:nvSpPr>
          <p:cNvPr id="48" name="Rectangle 2"/>
          <p:cNvSpPr txBox="1">
            <a:spLocks noChangeArrowheads="1"/>
          </p:cNvSpPr>
          <p:nvPr/>
        </p:nvSpPr>
        <p:spPr>
          <a:xfrm>
            <a:off x="443647" y="544510"/>
            <a:ext cx="4416219" cy="3431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nSpc>
                <a:spcPts val="2800"/>
              </a:lnSpc>
              <a:defRPr/>
            </a:pPr>
            <a:r>
              <a:rPr lang="pt-PT" altLang="pt-PT" sz="1600" b="1" dirty="0" smtClean="0">
                <a:solidFill>
                  <a:schemeClr val="bg1"/>
                </a:solidFill>
                <a:effectLst>
                  <a:outerShdw blurRad="38100" dist="38100" dir="2700000" algn="tl">
                    <a:srgbClr val="000000"/>
                  </a:outerShdw>
                </a:effectLst>
                <a:latin typeface="Calisto MT" panose="02040603050505030304" pitchFamily="18" charset="0"/>
              </a:rPr>
              <a:t>LUGARES DE INTERESSE TURÍSTICO</a:t>
            </a:r>
          </a:p>
        </p:txBody>
      </p:sp>
      <p:sp>
        <p:nvSpPr>
          <p:cNvPr id="49" name="Rectângulo 14"/>
          <p:cNvSpPr/>
          <p:nvPr/>
        </p:nvSpPr>
        <p:spPr>
          <a:xfrm>
            <a:off x="5247640" y="5404485"/>
            <a:ext cx="1315085" cy="1386840"/>
          </a:xfrm>
          <a:prstGeom prst="rect">
            <a:avLst/>
          </a:prstGeom>
          <a:solidFill>
            <a:schemeClr val="bg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pic>
        <p:nvPicPr>
          <p:cNvPr id="50" name="Picture 2" descr="Resultado de imagem para Câmara Municipal de Cidade Velha Cabo Verd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44282" y="5205105"/>
            <a:ext cx="2170470" cy="1444354"/>
          </a:xfrm>
          <a:prstGeom prst="rect">
            <a:avLst/>
          </a:prstGeom>
          <a:noFill/>
          <a:extLst>
            <a:ext uri="{909E8E84-426E-40DD-AFC4-6F175D3DCCD1}">
              <a14:hiddenFill xmlns:a14="http://schemas.microsoft.com/office/drawing/2010/main">
                <a:solidFill>
                  <a:srgbClr val="FFFFFF"/>
                </a:solidFill>
              </a14:hiddenFill>
            </a:ext>
          </a:extLst>
        </p:spPr>
      </p:pic>
      <p:sp>
        <p:nvSpPr>
          <p:cNvPr id="51" name="Anel 12"/>
          <p:cNvSpPr/>
          <p:nvPr/>
        </p:nvSpPr>
        <p:spPr>
          <a:xfrm>
            <a:off x="4825400" y="5160001"/>
            <a:ext cx="2452186" cy="1685096"/>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52" name="Rectângulo 23"/>
          <p:cNvSpPr/>
          <p:nvPr/>
        </p:nvSpPr>
        <p:spPr>
          <a:xfrm>
            <a:off x="5367290" y="6475985"/>
            <a:ext cx="2663519" cy="371475"/>
          </a:xfrm>
          <a:prstGeom prst="rect">
            <a:avLst/>
          </a:prstGeom>
          <a:solidFill>
            <a:schemeClr val="bg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53" name="Rectângulo 23"/>
          <p:cNvSpPr/>
          <p:nvPr/>
        </p:nvSpPr>
        <p:spPr>
          <a:xfrm>
            <a:off x="4875529" y="5197462"/>
            <a:ext cx="2360044" cy="371475"/>
          </a:xfrm>
          <a:prstGeom prst="rect">
            <a:avLst/>
          </a:prstGeom>
          <a:solidFill>
            <a:schemeClr val="bg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54" name="Rectângulo 25"/>
          <p:cNvSpPr/>
          <p:nvPr/>
        </p:nvSpPr>
        <p:spPr>
          <a:xfrm>
            <a:off x="6485890" y="6448425"/>
            <a:ext cx="866775" cy="371475"/>
          </a:xfrm>
          <a:prstGeom prst="rect">
            <a:avLst/>
          </a:prstGeom>
          <a:solidFill>
            <a:schemeClr val="bg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55" name="Rectângulo 20"/>
          <p:cNvSpPr/>
          <p:nvPr/>
        </p:nvSpPr>
        <p:spPr>
          <a:xfrm>
            <a:off x="4473927" y="5439461"/>
            <a:ext cx="771525" cy="1282434"/>
          </a:xfrm>
          <a:prstGeom prst="rect">
            <a:avLst/>
          </a:prstGeom>
          <a:solidFill>
            <a:schemeClr val="bg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47" name="TextBox 26"/>
          <p:cNvSpPr/>
          <p:nvPr/>
        </p:nvSpPr>
        <p:spPr>
          <a:xfrm>
            <a:off x="470390" y="1013969"/>
            <a:ext cx="6289675" cy="4455921"/>
          </a:xfrm>
          <a:prstGeom prst="rect">
            <a:avLst/>
          </a:prstGeom>
          <a:noFill/>
          <a:ln>
            <a:noFill/>
          </a:ln>
          <a:effectLst/>
        </p:spPr>
        <p:txBody>
          <a:bodyPr vert="horz" wrap="square" lIns="91440" tIns="45720" rIns="91440" bIns="45720" numCol="1" spcCol="215900" anchor="t"/>
          <a:lstStyle/>
          <a:p>
            <a:pPr algn="just">
              <a:lnSpc>
                <a:spcPts val="1200"/>
              </a:lnSpc>
            </a:pPr>
            <a:r>
              <a:rPr lang="pt-PT" sz="1200" dirty="0">
                <a:latin typeface="Arial Narrow" panose="020B0606020202030204" pitchFamily="34" charset="0"/>
              </a:rPr>
              <a:t>O Pelourinho, erguido em 1512 oi 1520. Neste pilar de mármore, os escravos </a:t>
            </a:r>
            <a:r>
              <a:rPr lang="pt-PT" sz="1200" i="1" dirty="0" smtClean="0">
                <a:latin typeface="Arial Narrow" panose="020B0606020202030204" pitchFamily="34" charset="0"/>
              </a:rPr>
              <a:t>«rebeldes»</a:t>
            </a:r>
            <a:r>
              <a:rPr lang="pt-PT" sz="1200" dirty="0" smtClean="0">
                <a:latin typeface="Arial Narrow" panose="020B0606020202030204" pitchFamily="34" charset="0"/>
              </a:rPr>
              <a:t> </a:t>
            </a:r>
            <a:r>
              <a:rPr lang="pt-PT" sz="1200" dirty="0">
                <a:latin typeface="Arial Narrow" panose="020B0606020202030204" pitchFamily="34" charset="0"/>
              </a:rPr>
              <a:t>eram punidos publicamente. Foi restaurado nos anos 60. Está na praça principal da cidade</a:t>
            </a:r>
            <a:r>
              <a:rPr lang="pt-PT" sz="1200" dirty="0" smtClean="0">
                <a:latin typeface="Arial Narrow" panose="020B0606020202030204" pitchFamily="34" charset="0"/>
              </a:rPr>
              <a:t>.</a:t>
            </a:r>
          </a:p>
          <a:p>
            <a:pPr algn="just">
              <a:lnSpc>
                <a:spcPts val="1200"/>
              </a:lnSpc>
            </a:pPr>
            <a:endParaRPr lang="pt-PT" sz="1200" dirty="0">
              <a:latin typeface="Arial Narrow" panose="020B0606020202030204" pitchFamily="34" charset="0"/>
            </a:endParaRPr>
          </a:p>
          <a:p>
            <a:pPr algn="just">
              <a:lnSpc>
                <a:spcPts val="1200"/>
              </a:lnSpc>
            </a:pPr>
            <a:r>
              <a:rPr lang="pt-PT" sz="1200" dirty="0">
                <a:latin typeface="Arial Narrow" panose="020B0606020202030204" pitchFamily="34" charset="0"/>
              </a:rPr>
              <a:t>O Forte Real de São Filipe, que domina a cidade 120 metros acima do nível do mad, foi construído em 1587-93. Este forte foi erguido como defesa contra os ataques dos piratas e corsários, principalmente franceses e ingleses</a:t>
            </a:r>
            <a:r>
              <a:rPr lang="pt-PT" sz="1200" dirty="0" smtClean="0">
                <a:latin typeface="Arial Narrow" panose="020B0606020202030204" pitchFamily="34" charset="0"/>
              </a:rPr>
              <a:t>.</a:t>
            </a:r>
          </a:p>
          <a:p>
            <a:pPr algn="just">
              <a:lnSpc>
                <a:spcPts val="1200"/>
              </a:lnSpc>
            </a:pPr>
            <a:endParaRPr lang="pt-PT" sz="1200" dirty="0">
              <a:latin typeface="Arial Narrow" panose="020B0606020202030204" pitchFamily="34" charset="0"/>
            </a:endParaRPr>
          </a:p>
          <a:p>
            <a:pPr algn="just">
              <a:lnSpc>
                <a:spcPts val="1200"/>
              </a:lnSpc>
            </a:pPr>
            <a:r>
              <a:rPr lang="pt-PT" sz="1200" dirty="0">
                <a:latin typeface="Arial Narrow" panose="020B0606020202030204" pitchFamily="34" charset="0"/>
              </a:rPr>
              <a:t>A Igreja de Nossa Senhora do Rosário, a igreja colonial mais antiga do mundo, construída em 1495. Tem uma capela lateral em estilo gótico manuelino</a:t>
            </a:r>
            <a:r>
              <a:rPr lang="pt-PT" sz="1200" dirty="0" smtClean="0">
                <a:latin typeface="Arial Narrow" panose="020B0606020202030204" pitchFamily="34" charset="0"/>
              </a:rPr>
              <a:t>.</a:t>
            </a:r>
          </a:p>
          <a:p>
            <a:pPr algn="just">
              <a:lnSpc>
                <a:spcPts val="1200"/>
              </a:lnSpc>
            </a:pPr>
            <a:endParaRPr lang="pt-PT" sz="1200" dirty="0">
              <a:latin typeface="Arial Narrow" panose="020B0606020202030204" pitchFamily="34" charset="0"/>
            </a:endParaRPr>
          </a:p>
          <a:p>
            <a:pPr algn="just">
              <a:lnSpc>
                <a:spcPts val="1200"/>
              </a:lnSpc>
            </a:pPr>
            <a:r>
              <a:rPr lang="pt-PT" sz="1200" dirty="0">
                <a:latin typeface="Arial Narrow" panose="020B0606020202030204" pitchFamily="34" charset="0"/>
              </a:rPr>
              <a:t>As ruínas do Convento de São Francisco, construído em 1657 numa encosta fora do centro da cidade. Serviu como local de culto e de formação. Foi saqueado e danificado no assalto de piratas em 1712. A igreja do convento foi restaurada em 2002</a:t>
            </a:r>
            <a:r>
              <a:rPr lang="pt-PT" sz="1200" dirty="0" smtClean="0">
                <a:latin typeface="Arial Narrow" panose="020B0606020202030204" pitchFamily="34" charset="0"/>
              </a:rPr>
              <a:t>.</a:t>
            </a:r>
          </a:p>
          <a:p>
            <a:pPr algn="just">
              <a:lnSpc>
                <a:spcPts val="1200"/>
              </a:lnSpc>
            </a:pPr>
            <a:endParaRPr lang="pt-PT" sz="1200" dirty="0">
              <a:latin typeface="Arial Narrow" panose="020B0606020202030204" pitchFamily="34" charset="0"/>
            </a:endParaRPr>
          </a:p>
          <a:p>
            <a:pPr algn="just">
              <a:lnSpc>
                <a:spcPts val="1200"/>
              </a:lnSpc>
            </a:pPr>
            <a:r>
              <a:rPr lang="pt-PT" sz="1200" dirty="0">
                <a:latin typeface="Arial Narrow" panose="020B0606020202030204" pitchFamily="34" charset="0"/>
              </a:rPr>
              <a:t>As ruínas da Sé Catedral, cuja construção foi iniciada em 1556 e concluída em 1705, tendo sido pilhada e severamente danificada por piratas franceses em 1712. As suas impressionantes ruínas (a igreja tinha 60 m de comprimento) foram conservadas em 2004</a:t>
            </a:r>
            <a:r>
              <a:rPr lang="pt-PT" sz="1200" dirty="0" smtClean="0">
                <a:latin typeface="Arial Narrow" panose="020B0606020202030204" pitchFamily="34" charset="0"/>
              </a:rPr>
              <a:t>.</a:t>
            </a:r>
          </a:p>
          <a:p>
            <a:pPr algn="just">
              <a:lnSpc>
                <a:spcPts val="1200"/>
              </a:lnSpc>
            </a:pPr>
            <a:endParaRPr lang="pt-PT" sz="1200" dirty="0">
              <a:latin typeface="Arial Narrow" panose="020B0606020202030204" pitchFamily="34" charset="0"/>
            </a:endParaRPr>
          </a:p>
          <a:p>
            <a:pPr algn="just">
              <a:lnSpc>
                <a:spcPts val="1200"/>
              </a:lnSpc>
            </a:pPr>
            <a:r>
              <a:rPr lang="pt-PT" sz="1200" dirty="0">
                <a:latin typeface="Arial Narrow" panose="020B0606020202030204" pitchFamily="34" charset="0"/>
              </a:rPr>
              <a:t>Muitas casas tradicionais podem ser encontradas ao longo da Rua Banana e da Rua Carreira. A Rua Banana, que conduz à igreja, foi a primeira rua de urbanização portuguesa nos trópicos</a:t>
            </a:r>
            <a:r>
              <a:rPr lang="pt-PT" sz="1200" dirty="0" smtClean="0">
                <a:latin typeface="Arial Narrow" panose="020B0606020202030204" pitchFamily="34" charset="0"/>
              </a:rPr>
              <a:t>.</a:t>
            </a:r>
          </a:p>
          <a:p>
            <a:pPr algn="just">
              <a:lnSpc>
                <a:spcPts val="1200"/>
              </a:lnSpc>
            </a:pPr>
            <a:endParaRPr lang="pt-PT" sz="1200" dirty="0">
              <a:latin typeface="Arial Narrow" panose="020B0606020202030204" pitchFamily="34" charset="0"/>
            </a:endParaRPr>
          </a:p>
          <a:p>
            <a:pPr algn="just">
              <a:lnSpc>
                <a:spcPts val="1200"/>
              </a:lnSpc>
            </a:pPr>
            <a:r>
              <a:rPr lang="pt-PT" sz="1200" dirty="0">
                <a:latin typeface="Arial Narrow" panose="020B0606020202030204" pitchFamily="34" charset="0"/>
              </a:rPr>
              <a:t>A Sé Catedral da cidade começou a ser erguida em 1555, sendo concluída em 1693, quando a cidade já tinha perdido muito de sua importância. Foi saqueada e severamente danificada por piratas franceses em 1712.</a:t>
            </a:r>
          </a:p>
          <a:p>
            <a:pPr algn="just">
              <a:lnSpc>
                <a:spcPts val="1200"/>
              </a:lnSpc>
            </a:pPr>
            <a:endParaRPr lang="pt-PT" sz="1200" dirty="0" smtClean="0">
              <a:latin typeface="Arial Narrow" panose="020B0606020202030204" pitchFamily="34" charset="0"/>
            </a:endParaRPr>
          </a:p>
          <a:p>
            <a:pPr algn="just">
              <a:lnSpc>
                <a:spcPts val="1200"/>
              </a:lnSpc>
            </a:pPr>
            <a:r>
              <a:rPr lang="pt-PT" sz="1200" dirty="0" smtClean="0">
                <a:latin typeface="Arial Narrow" panose="020B0606020202030204" pitchFamily="34" charset="0"/>
              </a:rPr>
              <a:t>O «Porto de Lamisqueiro», situado na localidade de Gouveia, foi o primeiro Porto de Cabo Verde. </a:t>
            </a:r>
            <a:r>
              <a:rPr lang="pt-PT" sz="1200" dirty="0">
                <a:latin typeface="Arial Narrow" panose="020B0606020202030204" pitchFamily="34" charset="0"/>
              </a:rPr>
              <a:t>Este Porto desempenhou no passado </a:t>
            </a:r>
            <a:r>
              <a:rPr lang="pt-PT" sz="1200" dirty="0" smtClean="0">
                <a:latin typeface="Arial Narrow" panose="020B0606020202030204" pitchFamily="34" charset="0"/>
              </a:rPr>
              <a:t>um </a:t>
            </a:r>
            <a:r>
              <a:rPr lang="pt-PT" sz="1200" dirty="0">
                <a:latin typeface="Arial Narrow" panose="020B0606020202030204" pitchFamily="34" charset="0"/>
              </a:rPr>
              <a:t>papel </a:t>
            </a:r>
            <a:r>
              <a:rPr lang="pt-PT" sz="1200" dirty="0" smtClean="0">
                <a:latin typeface="Arial Narrow" panose="020B0606020202030204" pitchFamily="34" charset="0"/>
              </a:rPr>
              <a:t>preponderante, nomeadamente através </a:t>
            </a:r>
            <a:r>
              <a:rPr lang="pt-PT" sz="1200" dirty="0">
                <a:latin typeface="Arial Narrow" panose="020B0606020202030204" pitchFamily="34" charset="0"/>
              </a:rPr>
              <a:t>da sua utilização como porta de saída nas exportações de </a:t>
            </a:r>
            <a:r>
              <a:rPr lang="pt-PT" sz="1200" dirty="0" smtClean="0">
                <a:latin typeface="Arial Narrow" panose="020B0606020202030204" pitchFamily="34" charset="0"/>
              </a:rPr>
              <a:t>«purgueiras</a:t>
            </a:r>
            <a:r>
              <a:rPr lang="pt-PT" sz="1200" dirty="0">
                <a:latin typeface="Arial Narrow" panose="020B0606020202030204" pitchFamily="34" charset="0"/>
              </a:rPr>
              <a:t>»</a:t>
            </a:r>
            <a:r>
              <a:rPr lang="pt-PT" sz="1200" dirty="0" smtClean="0">
                <a:latin typeface="Arial Narrow" panose="020B0606020202030204" pitchFamily="34" charset="0"/>
              </a:rPr>
              <a:t> </a:t>
            </a:r>
            <a:r>
              <a:rPr lang="pt-PT" sz="1200" dirty="0">
                <a:latin typeface="Arial Narrow" panose="020B0606020202030204" pitchFamily="34" charset="0"/>
              </a:rPr>
              <a:t>e laranjas que outrora o </a:t>
            </a:r>
            <a:r>
              <a:rPr lang="pt-PT" sz="1200" dirty="0" smtClean="0">
                <a:latin typeface="Arial Narrow" panose="020B0606020202030204" pitchFamily="34" charset="0"/>
              </a:rPr>
              <a:t>Concelho </a:t>
            </a:r>
            <a:r>
              <a:rPr lang="pt-PT" sz="1200" dirty="0">
                <a:latin typeface="Arial Narrow" panose="020B0606020202030204" pitchFamily="34" charset="0"/>
              </a:rPr>
              <a:t>de Ribeira Grande de Santiago fora produtora </a:t>
            </a:r>
            <a:r>
              <a:rPr lang="pt-PT" sz="1200" dirty="0" smtClean="0">
                <a:latin typeface="Arial Narrow" panose="020B0606020202030204" pitchFamily="34" charset="0"/>
              </a:rPr>
              <a:t>pioneira.</a:t>
            </a:r>
            <a:endParaRPr lang="pt-PT" sz="1200" dirty="0">
              <a:latin typeface="Arial Narrow" panose="020B0606020202030204" pitchFamily="34" charset="0"/>
            </a:endParaRPr>
          </a:p>
          <a:p>
            <a:pPr algn="just">
              <a:lnSpc>
                <a:spcPts val="1200"/>
              </a:lnSpc>
            </a:pPr>
            <a:endParaRPr lang="pt-PT" sz="1200" dirty="0">
              <a:latin typeface="Arial Narrow" panose="020B0606020202030204" pitchFamily="34" charset="0"/>
            </a:endParaRPr>
          </a:p>
          <a:p>
            <a:pPr algn="just">
              <a:lnSpc>
                <a:spcPts val="1200"/>
              </a:lnSpc>
            </a:pPr>
            <a:endParaRPr lang="pt-PT" sz="1200" dirty="0">
              <a:latin typeface="Arial Narrow" panose="020B0606020202030204" pitchFamily="34" charset="0"/>
            </a:endParaRPr>
          </a:p>
          <a:p>
            <a:pPr algn="just">
              <a:lnSpc>
                <a:spcPts val="1200"/>
              </a:lnSpc>
            </a:pPr>
            <a:endParaRPr lang="pt-PT" sz="1200" dirty="0">
              <a:latin typeface="Arial Narrow" panose="020B0606020202030204" pitchFamily="34" charset="0"/>
            </a:endParaRPr>
          </a:p>
          <a:p>
            <a:pPr algn="just">
              <a:lnSpc>
                <a:spcPts val="1200"/>
              </a:lnSpc>
              <a:defRPr lang="en-US"/>
            </a:pPr>
            <a:endParaRPr lang="pt-PT" sz="1200" dirty="0">
              <a:solidFill>
                <a:schemeClr val="accent4">
                  <a:lumMod val="95000"/>
                  <a:lumOff val="5000"/>
                </a:schemeClr>
              </a:solidFill>
              <a:latin typeface="Arial Narrow" panose="020B0606020202030204" pitchFamily="34" charset="0"/>
            </a:endParaRPr>
          </a:p>
        </p:txBody>
      </p:sp>
      <p:sp>
        <p:nvSpPr>
          <p:cNvPr id="39" name="Slide Number Placeholder 6"/>
          <p:cNvSpPr txBox="1"/>
          <p:nvPr/>
        </p:nvSpPr>
        <p:spPr bwMode="auto">
          <a:xfrm>
            <a:off x="6602126" y="661256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2" charset="0"/>
                <a:cs typeface="Arial" panose="020B0604020202020204" pitchFamily="34" charset="0"/>
              </a:defRPr>
            </a:lvl1pPr>
            <a:lvl2pPr marL="742950" indent="-285750" eaLnBrk="0" hangingPunct="0">
              <a:defRPr>
                <a:solidFill>
                  <a:schemeClr val="tx1"/>
                </a:solidFill>
                <a:latin typeface="Calibri" panose="020F0502020204030204" pitchFamily="2" charset="0"/>
                <a:cs typeface="Arial" panose="020B0604020202020204" pitchFamily="34" charset="0"/>
              </a:defRPr>
            </a:lvl2pPr>
            <a:lvl3pPr marL="1143000" indent="-228600" eaLnBrk="0" hangingPunct="0">
              <a:defRPr>
                <a:solidFill>
                  <a:schemeClr val="tx1"/>
                </a:solidFill>
                <a:latin typeface="Calibri" panose="020F0502020204030204" pitchFamily="2" charset="0"/>
                <a:cs typeface="Arial" panose="020B0604020202020204" pitchFamily="34" charset="0"/>
              </a:defRPr>
            </a:lvl3pPr>
            <a:lvl4pPr marL="1600200" indent="-228600" eaLnBrk="0" hangingPunct="0">
              <a:defRPr>
                <a:solidFill>
                  <a:schemeClr val="tx1"/>
                </a:solidFill>
                <a:latin typeface="Calibri" panose="020F0502020204030204" pitchFamily="2" charset="0"/>
                <a:cs typeface="Arial" panose="020B0604020202020204" pitchFamily="34" charset="0"/>
              </a:defRPr>
            </a:lvl4pPr>
            <a:lvl5pPr marL="2057400" indent="-228600" eaLnBrk="0" hangingPunct="0">
              <a:defRPr>
                <a:solidFill>
                  <a:schemeClr val="tx1"/>
                </a:solidFill>
                <a:latin typeface="Calibri" panose="020F0502020204030204"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9pPr>
          </a:lstStyle>
          <a:p>
            <a:pPr algn="ctr" eaLnBrk="1" hangingPunct="1"/>
            <a:r>
              <a:rPr lang="fr-FR" altLang="pt-PT" sz="1200" dirty="0" smtClean="0">
                <a:solidFill>
                  <a:schemeClr val="tx2">
                    <a:lumMod val="50000"/>
                  </a:schemeClr>
                </a:solidFill>
              </a:rPr>
              <a:t>Pag </a:t>
            </a:r>
            <a:fld id="{6C07E9C5-6E20-4A25-9F31-81ECFC5683B7}" type="slidenum">
              <a:rPr lang="fr-FR" altLang="pt-PT" sz="1200" b="1" i="1" u="sng" dirty="0" smtClean="0">
                <a:solidFill>
                  <a:schemeClr val="tx2">
                    <a:lumMod val="50000"/>
                  </a:schemeClr>
                </a:solidFill>
              </a:rPr>
              <a:t>14</a:t>
            </a:fld>
            <a:endParaRPr lang="fr-FR" altLang="pt-PT" sz="1200" b="1" i="1" u="sng" dirty="0" smtClean="0">
              <a:solidFill>
                <a:schemeClr val="tx2">
                  <a:lumMod val="50000"/>
                </a:schemeClr>
              </a:solidFill>
            </a:endParaRPr>
          </a:p>
        </p:txBody>
      </p:sp>
    </p:spTree>
    <p:extLst>
      <p:ext uri="{BB962C8B-B14F-4D97-AF65-F5344CB8AC3E}">
        <p14:creationId xmlns:p14="http://schemas.microsoft.com/office/powerpoint/2010/main" val="37798925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sultado de imagem para Câmara Municipal de Cidade Velha Cabo Ver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5112" y="2757825"/>
            <a:ext cx="4379640" cy="3284731"/>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Agrupar 31"/>
          <p:cNvGrpSpPr/>
          <p:nvPr/>
        </p:nvGrpSpPr>
        <p:grpSpPr>
          <a:xfrm>
            <a:off x="4181475" y="2603500"/>
            <a:ext cx="7984490" cy="4228465"/>
            <a:chOff x="6585" y="4100"/>
            <a:chExt cx="12574" cy="6659"/>
          </a:xfrm>
          <a:solidFill>
            <a:schemeClr val="bg1"/>
          </a:solidFill>
        </p:grpSpPr>
        <p:grpSp>
          <p:nvGrpSpPr>
            <p:cNvPr id="22" name="Agrupar 30"/>
            <p:cNvGrpSpPr/>
            <p:nvPr/>
          </p:nvGrpSpPr>
          <p:grpSpPr>
            <a:xfrm>
              <a:off x="8759" y="4100"/>
              <a:ext cx="10400" cy="5798"/>
              <a:chOff x="8759" y="4100"/>
              <a:chExt cx="10400" cy="5798"/>
            </a:xfrm>
            <a:grpFill/>
          </p:grpSpPr>
          <p:sp>
            <p:nvSpPr>
              <p:cNvPr id="33" name="Rectângulo 4"/>
              <p:cNvSpPr/>
              <p:nvPr/>
            </p:nvSpPr>
            <p:spPr>
              <a:xfrm>
                <a:off x="8759" y="5330"/>
                <a:ext cx="2595" cy="355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4" name="Anel 5"/>
              <p:cNvSpPr/>
              <p:nvPr/>
            </p:nvSpPr>
            <p:spPr>
              <a:xfrm>
                <a:off x="9943" y="4100"/>
                <a:ext cx="9217" cy="5799"/>
              </a:xfrm>
              <a:prstGeom prst="don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grpSp>
        <p:grpSp>
          <p:nvGrpSpPr>
            <p:cNvPr id="23" name="Agrupar 29"/>
            <p:cNvGrpSpPr/>
            <p:nvPr/>
          </p:nvGrpSpPr>
          <p:grpSpPr>
            <a:xfrm>
              <a:off x="6585" y="8310"/>
              <a:ext cx="12255" cy="2449"/>
              <a:chOff x="6585" y="8310"/>
              <a:chExt cx="12255" cy="2449"/>
            </a:xfrm>
            <a:grpFill/>
          </p:grpSpPr>
          <p:sp>
            <p:nvSpPr>
              <p:cNvPr id="24" name="Rectângulo 2"/>
              <p:cNvSpPr/>
              <p:nvPr/>
            </p:nvSpPr>
            <p:spPr>
              <a:xfrm>
                <a:off x="6585" y="8511"/>
                <a:ext cx="12255" cy="1799"/>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grpSp>
            <p:nvGrpSpPr>
              <p:cNvPr id="25" name="Agrupar 28"/>
              <p:cNvGrpSpPr/>
              <p:nvPr/>
            </p:nvGrpSpPr>
            <p:grpSpPr>
              <a:xfrm>
                <a:off x="8186" y="8310"/>
                <a:ext cx="6914" cy="2449"/>
                <a:chOff x="8186" y="8310"/>
                <a:chExt cx="6914" cy="2449"/>
              </a:xfrm>
              <a:grpFill/>
            </p:grpSpPr>
            <p:sp>
              <p:nvSpPr>
                <p:cNvPr id="27" name="Anel 12"/>
                <p:cNvSpPr/>
                <p:nvPr/>
              </p:nvSpPr>
              <p:spPr>
                <a:xfrm>
                  <a:off x="9766" y="8347"/>
                  <a:ext cx="5334" cy="2412"/>
                </a:xfrm>
                <a:prstGeom prst="don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28" name="Rectângulo 14"/>
                <p:cNvSpPr/>
                <p:nvPr/>
              </p:nvSpPr>
              <p:spPr>
                <a:xfrm>
                  <a:off x="8186" y="8511"/>
                  <a:ext cx="2071" cy="2184"/>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29" name="Rectângulo 20"/>
                <p:cNvSpPr/>
                <p:nvPr/>
              </p:nvSpPr>
              <p:spPr>
                <a:xfrm>
                  <a:off x="9899" y="8310"/>
                  <a:ext cx="1215" cy="58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0" name="Rectângulo 23"/>
                <p:cNvSpPr/>
                <p:nvPr/>
              </p:nvSpPr>
              <p:spPr>
                <a:xfrm>
                  <a:off x="13729" y="8465"/>
                  <a:ext cx="1215" cy="58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1" name="Rectângulo 24"/>
                <p:cNvSpPr/>
                <p:nvPr/>
              </p:nvSpPr>
              <p:spPr>
                <a:xfrm>
                  <a:off x="13494" y="10120"/>
                  <a:ext cx="1215" cy="58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2" name="Rectângulo 25"/>
                <p:cNvSpPr/>
                <p:nvPr/>
              </p:nvSpPr>
              <p:spPr>
                <a:xfrm>
                  <a:off x="10214" y="10155"/>
                  <a:ext cx="1365" cy="58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grpSp>
        </p:grpSp>
      </p:grpSp>
      <p:sp>
        <p:nvSpPr>
          <p:cNvPr id="35" name="Triângulo Retângulo 16"/>
          <p:cNvSpPr/>
          <p:nvPr/>
        </p:nvSpPr>
        <p:spPr>
          <a:xfrm flipH="1">
            <a:off x="3857202" y="0"/>
            <a:ext cx="8336915" cy="3458845"/>
          </a:xfrm>
          <a:prstGeom prst="rtTriangle">
            <a:avLst/>
          </a:prstGeom>
          <a:solidFill>
            <a:schemeClr val="tx2">
              <a:lumMod val="20000"/>
              <a:lumOff val="80000"/>
            </a:schemeClr>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6" name="Retângulo Arredondado 19"/>
          <p:cNvSpPr/>
          <p:nvPr/>
        </p:nvSpPr>
        <p:spPr>
          <a:xfrm>
            <a:off x="7514590" y="1811020"/>
            <a:ext cx="1210310" cy="1120775"/>
          </a:xfrm>
          <a:prstGeom prst="roundRect">
            <a:avLst/>
          </a:prstGeom>
          <a:solidFill>
            <a:schemeClr val="bg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pic>
        <p:nvPicPr>
          <p:cNvPr id="37" name="Imagem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04760" y="2030095"/>
            <a:ext cx="1024255" cy="849630"/>
          </a:xfrm>
          <a:prstGeom prst="rect">
            <a:avLst/>
          </a:prstGeom>
        </p:spPr>
      </p:pic>
      <p:sp>
        <p:nvSpPr>
          <p:cNvPr id="38" name="Anel 18"/>
          <p:cNvSpPr/>
          <p:nvPr/>
        </p:nvSpPr>
        <p:spPr>
          <a:xfrm>
            <a:off x="7071360" y="1370330"/>
            <a:ext cx="2091690" cy="2088515"/>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pic>
        <p:nvPicPr>
          <p:cNvPr id="41" name="Imagem 37" descr="logo"/>
          <p:cNvPicPr>
            <a:picLocks noChangeAspect="1"/>
          </p:cNvPicPr>
          <p:nvPr/>
        </p:nvPicPr>
        <p:blipFill>
          <a:blip r:embed="rId4"/>
          <a:stretch>
            <a:fillRect/>
          </a:stretch>
        </p:blipFill>
        <p:spPr>
          <a:xfrm>
            <a:off x="8972463" y="81814"/>
            <a:ext cx="2112185" cy="494867"/>
          </a:xfrm>
          <a:prstGeom prst="rect">
            <a:avLst/>
          </a:prstGeom>
        </p:spPr>
      </p:pic>
      <p:sp>
        <p:nvSpPr>
          <p:cNvPr id="43" name="CaixaDeTexto 22"/>
          <p:cNvSpPr txBox="1"/>
          <p:nvPr/>
        </p:nvSpPr>
        <p:spPr>
          <a:xfrm>
            <a:off x="9380121" y="1066165"/>
            <a:ext cx="2797054" cy="537070"/>
          </a:xfrm>
          <a:prstGeom prst="rect">
            <a:avLst/>
          </a:prstGeom>
          <a:noFill/>
        </p:spPr>
        <p:txBody>
          <a:bodyPr wrap="square" rtlCol="0">
            <a:spAutoFit/>
          </a:bodyPr>
          <a:lstStyle/>
          <a:p>
            <a:pPr algn="ctr">
              <a:lnSpc>
                <a:spcPct val="85000"/>
              </a:lnSpc>
            </a:pPr>
            <a:r>
              <a:rPr lang="pt-PT" sz="2000" dirty="0" smtClean="0">
                <a:solidFill>
                  <a:srgbClr val="006666"/>
                </a:solidFill>
              </a:rPr>
              <a:t>MESA REDONDA</a:t>
            </a:r>
          </a:p>
          <a:p>
            <a:pPr algn="ctr">
              <a:lnSpc>
                <a:spcPct val="85000"/>
              </a:lnSpc>
            </a:pPr>
            <a:r>
              <a:rPr lang="pt-PT" sz="1400" dirty="0" smtClean="0">
                <a:solidFill>
                  <a:srgbClr val="006666"/>
                </a:solidFill>
              </a:rPr>
              <a:t>GUIA DE DISCUSSÃO</a:t>
            </a:r>
          </a:p>
        </p:txBody>
      </p:sp>
      <p:sp>
        <p:nvSpPr>
          <p:cNvPr id="44" name="CaixaDeTexto 67"/>
          <p:cNvSpPr/>
          <p:nvPr/>
        </p:nvSpPr>
        <p:spPr>
          <a:xfrm>
            <a:off x="9757410" y="1569719"/>
            <a:ext cx="2284730" cy="1759585"/>
          </a:xfrm>
          <a:prstGeom prst="rect">
            <a:avLst/>
          </a:prstGeom>
          <a:noFill/>
          <a:ln>
            <a:noFill/>
          </a:ln>
          <a:effectLst/>
        </p:spPr>
        <p:txBody>
          <a:bodyPr vert="horz" wrap="square" lIns="91440" tIns="45720" rIns="91440" bIns="45720" numCol="1" spcCol="215900" anchor="t"/>
          <a:lstStyle/>
          <a:p>
            <a:pPr algn="ctr">
              <a:defRPr lang="en-US"/>
            </a:pPr>
            <a:r>
              <a:rPr lang="pt-PT" sz="2000" dirty="0" smtClean="0">
                <a:solidFill>
                  <a:srgbClr val="006666"/>
                </a:solidFill>
              </a:rPr>
              <a:t>09 JUNHO</a:t>
            </a:r>
          </a:p>
          <a:p>
            <a:pPr algn="ctr">
              <a:defRPr lang="en-US"/>
            </a:pPr>
            <a:r>
              <a:rPr lang="pt-PT" sz="2000" dirty="0" smtClean="0">
                <a:solidFill>
                  <a:srgbClr val="006666"/>
                </a:solidFill>
              </a:rPr>
              <a:t>______■______</a:t>
            </a:r>
          </a:p>
          <a:p>
            <a:pPr algn="ctr">
              <a:defRPr lang="en-US"/>
            </a:pPr>
            <a:r>
              <a:rPr lang="pt-PT" sz="3200" b="1" dirty="0" smtClean="0">
                <a:gradFill>
                  <a:gsLst>
                    <a:gs pos="0">
                      <a:srgbClr val="14CD68"/>
                    </a:gs>
                    <a:gs pos="100000">
                      <a:srgbClr val="035C7D"/>
                    </a:gs>
                  </a:gsLst>
                  <a:lin scaled="0"/>
                </a:gradFill>
              </a:rPr>
              <a:t>2021</a:t>
            </a:r>
            <a:endParaRPr lang="pt-PT" sz="3200" b="1" dirty="0">
              <a:gradFill>
                <a:gsLst>
                  <a:gs pos="0">
                    <a:srgbClr val="14CD68"/>
                  </a:gs>
                  <a:gs pos="100000">
                    <a:srgbClr val="035C7D"/>
                  </a:gs>
                </a:gsLst>
                <a:lin scaled="0"/>
              </a:gradFill>
            </a:endParaRPr>
          </a:p>
          <a:p>
            <a:pPr algn="ctr">
              <a:defRPr lang="en-US"/>
            </a:pPr>
            <a:r>
              <a:rPr lang="pt-PT" sz="2000" b="1" dirty="0" smtClean="0">
                <a:solidFill>
                  <a:srgbClr val="006666"/>
                </a:solidFill>
              </a:rPr>
              <a:t>PRAIA</a:t>
            </a:r>
          </a:p>
          <a:p>
            <a:pPr algn="ctr">
              <a:defRPr lang="en-US"/>
            </a:pPr>
            <a:r>
              <a:rPr lang="pt-PT" sz="2000" b="1" dirty="0" smtClean="0">
                <a:solidFill>
                  <a:srgbClr val="006666"/>
                </a:solidFill>
              </a:rPr>
              <a:t>CABO VERDE</a:t>
            </a:r>
          </a:p>
        </p:txBody>
      </p:sp>
      <p:pic>
        <p:nvPicPr>
          <p:cNvPr id="45" name="Imagem 81" descr="LOGO-Paises ecowas"/>
          <p:cNvPicPr>
            <a:picLocks noChangeAspect="1"/>
          </p:cNvPicPr>
          <p:nvPr/>
        </p:nvPicPr>
        <p:blipFill>
          <a:blip r:embed="rId5"/>
          <a:stretch>
            <a:fillRect/>
          </a:stretch>
        </p:blipFill>
        <p:spPr>
          <a:xfrm>
            <a:off x="1963883" y="5416844"/>
            <a:ext cx="1422568" cy="1409140"/>
          </a:xfrm>
          <a:prstGeom prst="rect">
            <a:avLst/>
          </a:prstGeom>
        </p:spPr>
      </p:pic>
      <p:pic>
        <p:nvPicPr>
          <p:cNvPr id="46" name="Imagem 13" descr="logo"/>
          <p:cNvPicPr>
            <a:picLocks noChangeAspect="1"/>
          </p:cNvPicPr>
          <p:nvPr/>
        </p:nvPicPr>
        <p:blipFill>
          <a:blip r:embed="rId6"/>
          <a:stretch>
            <a:fillRect/>
          </a:stretch>
        </p:blipFill>
        <p:spPr>
          <a:xfrm>
            <a:off x="60315" y="6440564"/>
            <a:ext cx="1723775" cy="378318"/>
          </a:xfrm>
          <a:prstGeom prst="rect">
            <a:avLst/>
          </a:prstGeom>
        </p:spPr>
      </p:pic>
      <p:sp>
        <p:nvSpPr>
          <p:cNvPr id="47" name="TextBox 26"/>
          <p:cNvSpPr/>
          <p:nvPr/>
        </p:nvSpPr>
        <p:spPr>
          <a:xfrm>
            <a:off x="470390" y="1013969"/>
            <a:ext cx="6289675" cy="4455921"/>
          </a:xfrm>
          <a:prstGeom prst="rect">
            <a:avLst/>
          </a:prstGeom>
          <a:noFill/>
          <a:ln>
            <a:noFill/>
          </a:ln>
          <a:effectLst/>
        </p:spPr>
        <p:txBody>
          <a:bodyPr vert="horz" wrap="square" lIns="91440" tIns="45720" rIns="91440" bIns="45720" numCol="1" spcCol="215900" anchor="t"/>
          <a:lstStyle/>
          <a:p>
            <a:r>
              <a:rPr lang="pt-PT" sz="1200" dirty="0">
                <a:latin typeface="Arial Narrow" panose="020B0606020202030204" pitchFamily="34" charset="0"/>
              </a:rPr>
              <a:t>A Cidade Velha tem um clima quente de deserto. Tem uma precipitação média de 201 milímetros e uma temperatura média de 25.2 °C. O mês mais frio é Janeiro (média 23 °C) e o mais quente é Outubro (média 28 °C).</a:t>
            </a:r>
          </a:p>
          <a:p>
            <a:pPr algn="just">
              <a:lnSpc>
                <a:spcPts val="1200"/>
              </a:lnSpc>
            </a:pPr>
            <a:endParaRPr lang="pt-PT" sz="1200" dirty="0">
              <a:latin typeface="Arial Narrow" panose="020B0606020202030204" pitchFamily="34" charset="0"/>
            </a:endParaRPr>
          </a:p>
          <a:p>
            <a:pPr algn="just">
              <a:lnSpc>
                <a:spcPts val="1200"/>
              </a:lnSpc>
            </a:pPr>
            <a:endParaRPr lang="pt-PT" sz="1200" dirty="0">
              <a:latin typeface="Arial Narrow" panose="020B0606020202030204" pitchFamily="34" charset="0"/>
            </a:endParaRPr>
          </a:p>
          <a:p>
            <a:pPr algn="just">
              <a:lnSpc>
                <a:spcPts val="1200"/>
              </a:lnSpc>
            </a:pPr>
            <a:endParaRPr lang="pt-PT" sz="1200" dirty="0">
              <a:latin typeface="Arial Narrow" panose="020B0606020202030204" pitchFamily="34" charset="0"/>
            </a:endParaRPr>
          </a:p>
          <a:p>
            <a:pPr algn="just">
              <a:lnSpc>
                <a:spcPts val="1200"/>
              </a:lnSpc>
              <a:defRPr lang="en-US"/>
            </a:pPr>
            <a:endParaRPr lang="pt-PT" sz="1200" dirty="0">
              <a:solidFill>
                <a:schemeClr val="accent4">
                  <a:lumMod val="95000"/>
                  <a:lumOff val="5000"/>
                </a:schemeClr>
              </a:solidFill>
              <a:latin typeface="Arial Narrow" panose="020B0606020202030204" pitchFamily="34" charset="0"/>
            </a:endParaRPr>
          </a:p>
        </p:txBody>
      </p:sp>
      <p:sp>
        <p:nvSpPr>
          <p:cNvPr id="48" name="Rectangle 2"/>
          <p:cNvSpPr txBox="1">
            <a:spLocks noChangeArrowheads="1"/>
          </p:cNvSpPr>
          <p:nvPr/>
        </p:nvSpPr>
        <p:spPr>
          <a:xfrm>
            <a:off x="443647" y="544510"/>
            <a:ext cx="4416219" cy="3431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nSpc>
                <a:spcPts val="2800"/>
              </a:lnSpc>
              <a:defRPr/>
            </a:pPr>
            <a:r>
              <a:rPr lang="pt-PT" altLang="pt-PT" sz="1600" b="1" dirty="0" smtClean="0">
                <a:solidFill>
                  <a:schemeClr val="bg1"/>
                </a:solidFill>
                <a:effectLst>
                  <a:outerShdw blurRad="38100" dist="38100" dir="2700000" algn="tl">
                    <a:srgbClr val="000000"/>
                  </a:outerShdw>
                </a:effectLst>
                <a:latin typeface="Calisto MT" panose="02040603050505030304" pitchFamily="18" charset="0"/>
              </a:rPr>
              <a:t>CLIMA</a:t>
            </a:r>
          </a:p>
        </p:txBody>
      </p:sp>
      <p:sp>
        <p:nvSpPr>
          <p:cNvPr id="40" name="Rectângulo 14"/>
          <p:cNvSpPr/>
          <p:nvPr/>
        </p:nvSpPr>
        <p:spPr>
          <a:xfrm>
            <a:off x="5247640" y="5404485"/>
            <a:ext cx="1315085" cy="1386840"/>
          </a:xfrm>
          <a:prstGeom prst="rect">
            <a:avLst/>
          </a:prstGeom>
          <a:solidFill>
            <a:schemeClr val="bg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pic>
        <p:nvPicPr>
          <p:cNvPr id="42" name="Picture 2" descr="Resultado de imagem para Câmara Municipal de Cidade Velha Cabo Verd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44282" y="5205105"/>
            <a:ext cx="2170470" cy="1444354"/>
          </a:xfrm>
          <a:prstGeom prst="rect">
            <a:avLst/>
          </a:prstGeom>
          <a:noFill/>
          <a:extLst>
            <a:ext uri="{909E8E84-426E-40DD-AFC4-6F175D3DCCD1}">
              <a14:hiddenFill xmlns:a14="http://schemas.microsoft.com/office/drawing/2010/main">
                <a:solidFill>
                  <a:srgbClr val="FFFFFF"/>
                </a:solidFill>
              </a14:hiddenFill>
            </a:ext>
          </a:extLst>
        </p:spPr>
      </p:pic>
      <p:sp>
        <p:nvSpPr>
          <p:cNvPr id="49" name="Anel 12"/>
          <p:cNvSpPr/>
          <p:nvPr/>
        </p:nvSpPr>
        <p:spPr>
          <a:xfrm>
            <a:off x="4825400" y="5160001"/>
            <a:ext cx="2452186" cy="1685096"/>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50" name="Rectângulo 23"/>
          <p:cNvSpPr/>
          <p:nvPr/>
        </p:nvSpPr>
        <p:spPr>
          <a:xfrm>
            <a:off x="5367290" y="6475985"/>
            <a:ext cx="2663519" cy="371475"/>
          </a:xfrm>
          <a:prstGeom prst="rect">
            <a:avLst/>
          </a:prstGeom>
          <a:solidFill>
            <a:schemeClr val="bg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51" name="Rectângulo 23"/>
          <p:cNvSpPr/>
          <p:nvPr/>
        </p:nvSpPr>
        <p:spPr>
          <a:xfrm>
            <a:off x="4875529" y="5197462"/>
            <a:ext cx="2360044" cy="371475"/>
          </a:xfrm>
          <a:prstGeom prst="rect">
            <a:avLst/>
          </a:prstGeom>
          <a:solidFill>
            <a:schemeClr val="bg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52" name="Rectângulo 25"/>
          <p:cNvSpPr/>
          <p:nvPr/>
        </p:nvSpPr>
        <p:spPr>
          <a:xfrm>
            <a:off x="6485890" y="6448425"/>
            <a:ext cx="866775" cy="371475"/>
          </a:xfrm>
          <a:prstGeom prst="rect">
            <a:avLst/>
          </a:prstGeom>
          <a:solidFill>
            <a:schemeClr val="bg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53" name="Rectângulo 20"/>
          <p:cNvSpPr/>
          <p:nvPr/>
        </p:nvSpPr>
        <p:spPr>
          <a:xfrm>
            <a:off x="4473927" y="5439461"/>
            <a:ext cx="771525" cy="1282434"/>
          </a:xfrm>
          <a:prstGeom prst="rect">
            <a:avLst/>
          </a:prstGeom>
          <a:solidFill>
            <a:schemeClr val="bg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9" name="Slide Number Placeholder 6"/>
          <p:cNvSpPr txBox="1"/>
          <p:nvPr/>
        </p:nvSpPr>
        <p:spPr bwMode="auto">
          <a:xfrm>
            <a:off x="6602126" y="661256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2" charset="0"/>
                <a:cs typeface="Arial" panose="020B0604020202020204" pitchFamily="34" charset="0"/>
              </a:defRPr>
            </a:lvl1pPr>
            <a:lvl2pPr marL="742950" indent="-285750" eaLnBrk="0" hangingPunct="0">
              <a:defRPr>
                <a:solidFill>
                  <a:schemeClr val="tx1"/>
                </a:solidFill>
                <a:latin typeface="Calibri" panose="020F0502020204030204" pitchFamily="2" charset="0"/>
                <a:cs typeface="Arial" panose="020B0604020202020204" pitchFamily="34" charset="0"/>
              </a:defRPr>
            </a:lvl2pPr>
            <a:lvl3pPr marL="1143000" indent="-228600" eaLnBrk="0" hangingPunct="0">
              <a:defRPr>
                <a:solidFill>
                  <a:schemeClr val="tx1"/>
                </a:solidFill>
                <a:latin typeface="Calibri" panose="020F0502020204030204" pitchFamily="2" charset="0"/>
                <a:cs typeface="Arial" panose="020B0604020202020204" pitchFamily="34" charset="0"/>
              </a:defRPr>
            </a:lvl3pPr>
            <a:lvl4pPr marL="1600200" indent="-228600" eaLnBrk="0" hangingPunct="0">
              <a:defRPr>
                <a:solidFill>
                  <a:schemeClr val="tx1"/>
                </a:solidFill>
                <a:latin typeface="Calibri" panose="020F0502020204030204" pitchFamily="2" charset="0"/>
                <a:cs typeface="Arial" panose="020B0604020202020204" pitchFamily="34" charset="0"/>
              </a:defRPr>
            </a:lvl4pPr>
            <a:lvl5pPr marL="2057400" indent="-228600" eaLnBrk="0" hangingPunct="0">
              <a:defRPr>
                <a:solidFill>
                  <a:schemeClr val="tx1"/>
                </a:solidFill>
                <a:latin typeface="Calibri" panose="020F0502020204030204"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9pPr>
          </a:lstStyle>
          <a:p>
            <a:pPr algn="ctr" eaLnBrk="1" hangingPunct="1"/>
            <a:r>
              <a:rPr lang="fr-FR" altLang="pt-PT" sz="1200" dirty="0" smtClean="0">
                <a:solidFill>
                  <a:schemeClr val="tx2">
                    <a:lumMod val="50000"/>
                  </a:schemeClr>
                </a:solidFill>
              </a:rPr>
              <a:t>Pag </a:t>
            </a:r>
            <a:fld id="{6C07E9C5-6E20-4A25-9F31-81ECFC5683B7}" type="slidenum">
              <a:rPr lang="fr-FR" altLang="pt-PT" sz="1200" b="1" i="1" u="sng" dirty="0" smtClean="0">
                <a:solidFill>
                  <a:schemeClr val="tx2">
                    <a:lumMod val="50000"/>
                  </a:schemeClr>
                </a:solidFill>
              </a:rPr>
              <a:t>15</a:t>
            </a:fld>
            <a:endParaRPr lang="fr-FR" altLang="pt-PT" sz="1200" b="1" i="1" u="sng" dirty="0" smtClean="0">
              <a:solidFill>
                <a:schemeClr val="tx2">
                  <a:lumMod val="50000"/>
                </a:schemeClr>
              </a:solidFill>
            </a:endParaRPr>
          </a:p>
        </p:txBody>
      </p:sp>
    </p:spTree>
    <p:extLst>
      <p:ext uri="{BB962C8B-B14F-4D97-AF65-F5344CB8AC3E}">
        <p14:creationId xmlns:p14="http://schemas.microsoft.com/office/powerpoint/2010/main" val="5606946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riângulo Retângulo 5"/>
          <p:cNvSpPr/>
          <p:nvPr/>
        </p:nvSpPr>
        <p:spPr>
          <a:xfrm flipH="1">
            <a:off x="0" y="239395"/>
            <a:ext cx="12228830" cy="661860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a:t> </a:t>
            </a:r>
          </a:p>
        </p:txBody>
      </p:sp>
      <p:pic>
        <p:nvPicPr>
          <p:cNvPr id="7" name="Imagem 6" descr="LOGO-Paises ecowas"/>
          <p:cNvPicPr>
            <a:picLocks noChangeAspect="1"/>
          </p:cNvPicPr>
          <p:nvPr/>
        </p:nvPicPr>
        <p:blipFill>
          <a:blip r:embed="rId2"/>
          <a:stretch>
            <a:fillRect/>
          </a:stretch>
        </p:blipFill>
        <p:spPr>
          <a:xfrm>
            <a:off x="3617595" y="1436370"/>
            <a:ext cx="3897630" cy="3858260"/>
          </a:xfrm>
          <a:prstGeom prst="rect">
            <a:avLst/>
          </a:prstGeom>
        </p:spPr>
      </p:pic>
      <p:sp>
        <p:nvSpPr>
          <p:cNvPr id="8" name="CaixaDeTexto 1"/>
          <p:cNvSpPr txBox="1"/>
          <p:nvPr/>
        </p:nvSpPr>
        <p:spPr>
          <a:xfrm>
            <a:off x="7668894" y="3970030"/>
            <a:ext cx="1734893" cy="368300"/>
          </a:xfrm>
          <a:prstGeom prst="rect">
            <a:avLst/>
          </a:prstGeom>
          <a:noFill/>
        </p:spPr>
        <p:txBody>
          <a:bodyPr wrap="square" rtlCol="0">
            <a:spAutoFit/>
          </a:bodyPr>
          <a:lstStyle/>
          <a:p>
            <a:pPr algn="ctr"/>
            <a:r>
              <a:rPr lang="pt-PT" i="1" dirty="0" smtClean="0">
                <a:solidFill>
                  <a:schemeClr val="bg1"/>
                </a:solidFill>
                <a:latin typeface="Arial Narrow" panose="020B0606020202030204" pitchFamily="34" charset="0"/>
              </a:rPr>
              <a:t>CONTACTOS</a:t>
            </a:r>
            <a:endParaRPr lang="pt-PT" i="1" dirty="0">
              <a:solidFill>
                <a:schemeClr val="bg1"/>
              </a:solidFill>
              <a:latin typeface="Arial Narrow" panose="020B0606020202030204" pitchFamily="34" charset="0"/>
            </a:endParaRPr>
          </a:p>
        </p:txBody>
      </p:sp>
      <p:sp>
        <p:nvSpPr>
          <p:cNvPr id="11" name="CaixaDeTexto 53"/>
          <p:cNvSpPr txBox="1"/>
          <p:nvPr/>
        </p:nvSpPr>
        <p:spPr>
          <a:xfrm>
            <a:off x="9911080" y="4582795"/>
            <a:ext cx="2099945" cy="1261884"/>
          </a:xfrm>
          <a:prstGeom prst="rect">
            <a:avLst/>
          </a:prstGeom>
          <a:noFill/>
        </p:spPr>
        <p:txBody>
          <a:bodyPr wrap="square" rtlCol="0">
            <a:spAutoFit/>
          </a:bodyPr>
          <a:lstStyle/>
          <a:p>
            <a:r>
              <a:rPr lang="en-US" sz="1600" b="1" i="1" dirty="0" smtClean="0">
                <a:solidFill>
                  <a:srgbClr val="008CBA"/>
                </a:solidFill>
              </a:rPr>
              <a:t>MESA REDONDA</a:t>
            </a:r>
            <a:endParaRPr lang="en-US" sz="1600" b="1" i="1" dirty="0">
              <a:solidFill>
                <a:srgbClr val="008CBA"/>
              </a:solidFill>
            </a:endParaRPr>
          </a:p>
          <a:p>
            <a:r>
              <a:rPr lang="en-US" sz="1200" dirty="0" smtClean="0">
                <a:latin typeface="Arial Narrow" panose="020B0606020202030204" pitchFamily="34" charset="0"/>
              </a:rPr>
              <a:t>WhatsApp</a:t>
            </a:r>
            <a:r>
              <a:rPr lang="en-US" sz="1200" dirty="0">
                <a:latin typeface="Arial Narrow" panose="020B0606020202030204" pitchFamily="34" charset="0"/>
              </a:rPr>
              <a:t>:+351 964 406 800</a:t>
            </a:r>
          </a:p>
          <a:p>
            <a:r>
              <a:rPr lang="pt-PT" altLang="en-US" sz="1200" dirty="0" smtClean="0">
                <a:latin typeface="Arial Narrow" panose="020B0606020202030204" pitchFamily="34" charset="0"/>
                <a:sym typeface="+mn-ea"/>
              </a:rPr>
              <a:t>Viber</a:t>
            </a:r>
            <a:r>
              <a:rPr lang="en-US" sz="1200" dirty="0">
                <a:latin typeface="Arial Narrow" panose="020B0606020202030204" pitchFamily="34" charset="0"/>
                <a:sym typeface="+mn-ea"/>
              </a:rPr>
              <a:t>:+351 964 406 800</a:t>
            </a:r>
            <a:endParaRPr lang="en-US" sz="1200" dirty="0">
              <a:latin typeface="Arial Narrow" panose="020B0606020202030204" pitchFamily="34" charset="0"/>
            </a:endParaRPr>
          </a:p>
          <a:p>
            <a:r>
              <a:rPr lang="en-US" sz="1200" dirty="0">
                <a:latin typeface="Arial Narrow" panose="020B0606020202030204" pitchFamily="34" charset="0"/>
                <a:sym typeface="+mn-ea"/>
              </a:rPr>
              <a:t>Skype: </a:t>
            </a:r>
            <a:r>
              <a:rPr lang="en-US" sz="1200" dirty="0" err="1" smtClean="0">
                <a:latin typeface="Arial Narrow" panose="020B0606020202030204" pitchFamily="34" charset="0"/>
                <a:sym typeface="+mn-ea"/>
              </a:rPr>
              <a:t>emergys</a:t>
            </a:r>
            <a:endParaRPr lang="en-US" sz="1200" dirty="0">
              <a:latin typeface="Arial Narrow" panose="020B0606020202030204" pitchFamily="34" charset="0"/>
              <a:sym typeface="+mn-ea"/>
            </a:endParaRPr>
          </a:p>
          <a:p>
            <a:r>
              <a:rPr lang="pt-PT" altLang="en-US" sz="1200" dirty="0" smtClean="0">
                <a:latin typeface="Arial Narrow" panose="020B0606020202030204" pitchFamily="34" charset="0"/>
                <a:sym typeface="+mn-ea"/>
              </a:rPr>
              <a:t>i</a:t>
            </a:r>
            <a:r>
              <a:rPr lang="en-US" sz="1200" dirty="0">
                <a:latin typeface="Arial Narrow" panose="020B0606020202030204" pitchFamily="34" charset="0"/>
                <a:sym typeface="+mn-ea"/>
              </a:rPr>
              <a:t>nfo@basaltconference.com </a:t>
            </a:r>
            <a:endParaRPr lang="en-US" sz="1200" dirty="0" smtClean="0">
              <a:latin typeface="Arial Narrow" panose="020B0606020202030204" pitchFamily="34" charset="0"/>
            </a:endParaRPr>
          </a:p>
          <a:p>
            <a:r>
              <a:rPr lang="en-US" sz="1200" dirty="0">
                <a:latin typeface="Arial Narrow" panose="020B0606020202030204" pitchFamily="34" charset="0"/>
                <a:sym typeface="+mn-ea"/>
              </a:rPr>
              <a:t>www.basaltconference.com</a:t>
            </a:r>
            <a:endParaRPr lang="en-US" sz="1200" dirty="0">
              <a:latin typeface="Arial Narrow" panose="020B0606020202030204" pitchFamily="34" charset="0"/>
            </a:endParaRPr>
          </a:p>
        </p:txBody>
      </p:sp>
      <p:pic>
        <p:nvPicPr>
          <p:cNvPr id="14" name="Imagem9"/>
          <p:cNvPicPr>
            <a:picLocks noChangeAspect="1"/>
          </p:cNvPicPr>
          <p:nvPr/>
        </p:nvPicPr>
        <p:blipFill>
          <a:blip r:embed="rId3"/>
          <a:stretch>
            <a:fillRect/>
          </a:stretch>
        </p:blipFill>
        <p:spPr>
          <a:xfrm>
            <a:off x="11678285" y="6451600"/>
            <a:ext cx="502920" cy="389255"/>
          </a:xfrm>
          <a:prstGeom prst="rect">
            <a:avLst/>
          </a:prstGeom>
          <a:noFill/>
          <a:ln>
            <a:noFill/>
          </a:ln>
          <a:effectLst/>
        </p:spPr>
      </p:pic>
      <p:pic>
        <p:nvPicPr>
          <p:cNvPr id="16" name="Imagem9"/>
          <p:cNvPicPr>
            <a:picLocks noChangeAspect="1"/>
          </p:cNvPicPr>
          <p:nvPr/>
        </p:nvPicPr>
        <p:blipFill>
          <a:blip r:embed="rId3"/>
          <a:stretch>
            <a:fillRect/>
          </a:stretch>
        </p:blipFill>
        <p:spPr>
          <a:xfrm>
            <a:off x="11687810" y="6458585"/>
            <a:ext cx="502920" cy="389255"/>
          </a:xfrm>
          <a:prstGeom prst="rect">
            <a:avLst/>
          </a:prstGeom>
          <a:noFill/>
          <a:ln>
            <a:noFill/>
          </a:ln>
          <a:effectLst/>
        </p:spPr>
      </p:pic>
      <p:sp>
        <p:nvSpPr>
          <p:cNvPr id="18" name="CaixaDeTexto 67"/>
          <p:cNvSpPr txBox="1"/>
          <p:nvPr/>
        </p:nvSpPr>
        <p:spPr>
          <a:xfrm>
            <a:off x="9281795" y="1629410"/>
            <a:ext cx="2729230" cy="1900555"/>
          </a:xfrm>
          <a:prstGeom prst="rect">
            <a:avLst/>
          </a:prstGeom>
          <a:noFill/>
        </p:spPr>
        <p:txBody>
          <a:bodyPr wrap="square" rtlCol="0">
            <a:noAutofit/>
          </a:bodyPr>
          <a:lstStyle/>
          <a:p>
            <a:pPr algn="ctr"/>
            <a:r>
              <a:rPr lang="pt-PT" sz="2400" dirty="0" smtClean="0">
                <a:solidFill>
                  <a:srgbClr val="008CBA"/>
                </a:solidFill>
                <a:sym typeface="+mn-ea"/>
              </a:rPr>
              <a:t>09 JUIN</a:t>
            </a:r>
            <a:endParaRPr lang="pt-PT" sz="2400" dirty="0">
              <a:solidFill>
                <a:srgbClr val="008CBA"/>
              </a:solidFill>
            </a:endParaRPr>
          </a:p>
          <a:p>
            <a:pPr algn="ctr"/>
            <a:r>
              <a:rPr lang="pt-PT" sz="1200" dirty="0">
                <a:solidFill>
                  <a:srgbClr val="008CBA"/>
                </a:solidFill>
              </a:rPr>
              <a:t>________</a:t>
            </a:r>
            <a:r>
              <a:rPr lang="pt-PT" sz="1400" baseline="-25000" dirty="0">
                <a:solidFill>
                  <a:srgbClr val="008CBA"/>
                </a:solidFill>
              </a:rPr>
              <a:t>■</a:t>
            </a:r>
            <a:r>
              <a:rPr lang="pt-PT" sz="1200" dirty="0">
                <a:solidFill>
                  <a:srgbClr val="008CBA"/>
                </a:solidFill>
              </a:rPr>
              <a:t>________</a:t>
            </a:r>
          </a:p>
          <a:p>
            <a:pPr algn="ctr"/>
            <a:r>
              <a:rPr lang="pt-PT" sz="3200" dirty="0">
                <a:solidFill>
                  <a:srgbClr val="008CBA"/>
                </a:solidFill>
              </a:rPr>
              <a:t>2021</a:t>
            </a:r>
          </a:p>
          <a:p>
            <a:pPr algn="ctr"/>
            <a:r>
              <a:rPr lang="pt-PT" dirty="0">
                <a:solidFill>
                  <a:srgbClr val="008CBA"/>
                </a:solidFill>
              </a:rPr>
              <a:t>PRAIA</a:t>
            </a:r>
          </a:p>
          <a:p>
            <a:pPr algn="ctr"/>
            <a:r>
              <a:rPr lang="pt-PT" sz="1200" dirty="0" smtClean="0">
                <a:solidFill>
                  <a:srgbClr val="008CBA"/>
                </a:solidFill>
              </a:rPr>
              <a:t>ILHA DE SANTIAGO</a:t>
            </a:r>
            <a:endParaRPr lang="pt-PT" sz="1200" dirty="0">
              <a:solidFill>
                <a:srgbClr val="008CBA"/>
              </a:solidFill>
            </a:endParaRPr>
          </a:p>
          <a:p>
            <a:pPr algn="ctr"/>
            <a:r>
              <a:rPr lang="pt-PT" sz="2000" dirty="0">
                <a:solidFill>
                  <a:srgbClr val="008CBA"/>
                </a:solidFill>
              </a:rPr>
              <a:t>CABO VERDE</a:t>
            </a:r>
          </a:p>
        </p:txBody>
      </p:sp>
      <p:pic>
        <p:nvPicPr>
          <p:cNvPr id="19" name="Imagem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5525" y="3408045"/>
            <a:ext cx="1415415" cy="1174115"/>
          </a:xfrm>
          <a:prstGeom prst="rect">
            <a:avLst/>
          </a:prstGeom>
        </p:spPr>
      </p:pic>
      <p:sp>
        <p:nvSpPr>
          <p:cNvPr id="20" name="Slide Number Placeholder 6"/>
          <p:cNvSpPr txBox="1"/>
          <p:nvPr/>
        </p:nvSpPr>
        <p:spPr bwMode="auto">
          <a:xfrm>
            <a:off x="622620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t>16</a:t>
            </a:fld>
            <a:endParaRPr lang="fr-FR" altLang="pt-PT" sz="1200" b="1" i="1" u="sng" dirty="0" smtClean="0">
              <a:solidFill>
                <a:schemeClr val="tx1"/>
              </a:solidFill>
            </a:endParaRPr>
          </a:p>
        </p:txBody>
      </p:sp>
      <p:pic>
        <p:nvPicPr>
          <p:cNvPr id="90" name="Imagem 89" descr="logo"/>
          <p:cNvPicPr>
            <a:picLocks noChangeAspect="1"/>
          </p:cNvPicPr>
          <p:nvPr/>
        </p:nvPicPr>
        <p:blipFill>
          <a:blip r:embed="rId5"/>
          <a:stretch>
            <a:fillRect/>
          </a:stretch>
        </p:blipFill>
        <p:spPr>
          <a:xfrm>
            <a:off x="7999095" y="120650"/>
            <a:ext cx="4168140" cy="915035"/>
          </a:xfrm>
          <a:prstGeom prst="rect">
            <a:avLst/>
          </a:prstGeom>
        </p:spPr>
      </p:pic>
      <p:sp>
        <p:nvSpPr>
          <p:cNvPr id="13" name="Rectangle 2"/>
          <p:cNvSpPr txBox="1">
            <a:spLocks noChangeArrowheads="1"/>
          </p:cNvSpPr>
          <p:nvPr/>
        </p:nvSpPr>
        <p:spPr>
          <a:xfrm>
            <a:off x="172720" y="774065"/>
            <a:ext cx="7439025" cy="121729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defRPr/>
            </a:pPr>
            <a:endParaRPr lang="pt-PT" altLang="pt-PT" sz="4000" b="1" dirty="0" smtClean="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4000" b="1" dirty="0" smtClean="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4000" b="1" dirty="0" smtClean="0">
              <a:solidFill>
                <a:schemeClr val="bg1"/>
              </a:solidFill>
              <a:effectLst>
                <a:outerShdw blurRad="38100" dist="38100" dir="2700000" algn="tl">
                  <a:srgbClr val="000000"/>
                </a:outerShdw>
              </a:effectLst>
              <a:latin typeface="Calisto MT" panose="02040603050505030304" pitchFamily="18" charset="0"/>
            </a:endParaRPr>
          </a:p>
          <a:p>
            <a:pPr algn="ctr">
              <a:defRPr/>
            </a:pPr>
            <a:r>
              <a:rPr lang="pt-PT" altLang="pt-PT" sz="4000" b="1" dirty="0" smtClean="0">
                <a:solidFill>
                  <a:schemeClr val="bg1"/>
                </a:solidFill>
                <a:effectLst>
                  <a:outerShdw blurRad="38100" dist="38100" dir="2700000" algn="tl">
                    <a:srgbClr val="000000"/>
                  </a:outerShdw>
                </a:effectLst>
                <a:latin typeface="Calisto MT" panose="02040603050505030304" pitchFamily="18" charset="0"/>
              </a:rPr>
              <a:t>MESA REDONDA DE INTEGRAÇÃO E DEBATES</a:t>
            </a:r>
          </a:p>
        </p:txBody>
      </p:sp>
      <p:sp>
        <p:nvSpPr>
          <p:cNvPr id="15" name="Rectangle 2"/>
          <p:cNvSpPr txBox="1">
            <a:spLocks noChangeArrowheads="1"/>
          </p:cNvSpPr>
          <p:nvPr/>
        </p:nvSpPr>
        <p:spPr>
          <a:xfrm>
            <a:off x="35559" y="107315"/>
            <a:ext cx="7439025" cy="52895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defRPr/>
            </a:pPr>
            <a:r>
              <a:rPr lang="pt-PT" altLang="pt-PT" sz="4000" b="1" dirty="0" smtClean="0">
                <a:solidFill>
                  <a:srgbClr val="00B4B2"/>
                </a:solidFill>
                <a:effectLst>
                  <a:outerShdw blurRad="38100" dist="38100" dir="2700000" algn="tl">
                    <a:srgbClr val="000000"/>
                  </a:outerShdw>
                </a:effectLst>
                <a:latin typeface="Calisto MT" panose="02040603050505030304" pitchFamily="18" charset="0"/>
              </a:rPr>
              <a:t>BASALT CONFERENCE</a:t>
            </a:r>
          </a:p>
        </p:txBody>
      </p:sp>
      <p:pic>
        <p:nvPicPr>
          <p:cNvPr id="17" name="Imagem 13" descr="logo"/>
          <p:cNvPicPr>
            <a:picLocks noChangeAspect="1"/>
          </p:cNvPicPr>
          <p:nvPr/>
        </p:nvPicPr>
        <p:blipFill>
          <a:blip r:embed="rId6"/>
          <a:stretch>
            <a:fillRect/>
          </a:stretch>
        </p:blipFill>
        <p:spPr>
          <a:xfrm>
            <a:off x="60315" y="6440564"/>
            <a:ext cx="1723775" cy="378318"/>
          </a:xfrm>
          <a:prstGeom prst="rect">
            <a:avLst/>
          </a:prstGeom>
        </p:spPr>
      </p:pic>
    </p:spTree>
    <p:extLst>
      <p:ext uri="{BB962C8B-B14F-4D97-AF65-F5344CB8AC3E}">
        <p14:creationId xmlns:p14="http://schemas.microsoft.com/office/powerpoint/2010/main" val="9073173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Slide Number Placeholder 6"/>
          <p:cNvSpPr txBox="1"/>
          <p:nvPr/>
        </p:nvSpPr>
        <p:spPr bwMode="auto">
          <a:xfrm>
            <a:off x="6602126" y="661256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2" charset="0"/>
                <a:cs typeface="Arial" panose="020B0604020202020204" pitchFamily="34" charset="0"/>
              </a:defRPr>
            </a:lvl1pPr>
            <a:lvl2pPr marL="742950" indent="-285750" eaLnBrk="0" hangingPunct="0">
              <a:defRPr>
                <a:solidFill>
                  <a:schemeClr val="tx1"/>
                </a:solidFill>
                <a:latin typeface="Calibri" panose="020F0502020204030204" pitchFamily="2" charset="0"/>
                <a:cs typeface="Arial" panose="020B0604020202020204" pitchFamily="34" charset="0"/>
              </a:defRPr>
            </a:lvl2pPr>
            <a:lvl3pPr marL="1143000" indent="-228600" eaLnBrk="0" hangingPunct="0">
              <a:defRPr>
                <a:solidFill>
                  <a:schemeClr val="tx1"/>
                </a:solidFill>
                <a:latin typeface="Calibri" panose="020F0502020204030204" pitchFamily="2" charset="0"/>
                <a:cs typeface="Arial" panose="020B0604020202020204" pitchFamily="34" charset="0"/>
              </a:defRPr>
            </a:lvl3pPr>
            <a:lvl4pPr marL="1600200" indent="-228600" eaLnBrk="0" hangingPunct="0">
              <a:defRPr>
                <a:solidFill>
                  <a:schemeClr val="tx1"/>
                </a:solidFill>
                <a:latin typeface="Calibri" panose="020F0502020204030204" pitchFamily="2" charset="0"/>
                <a:cs typeface="Arial" panose="020B0604020202020204" pitchFamily="34" charset="0"/>
              </a:defRPr>
            </a:lvl4pPr>
            <a:lvl5pPr marL="2057400" indent="-228600" eaLnBrk="0" hangingPunct="0">
              <a:defRPr>
                <a:solidFill>
                  <a:schemeClr val="tx1"/>
                </a:solidFill>
                <a:latin typeface="Calibri" panose="020F0502020204030204"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9pPr>
          </a:lstStyle>
          <a:p>
            <a:pPr algn="ctr" eaLnBrk="1" hangingPunct="1"/>
            <a:r>
              <a:rPr lang="fr-FR" altLang="pt-PT" sz="1200" dirty="0" smtClean="0">
                <a:solidFill>
                  <a:schemeClr val="tx2">
                    <a:lumMod val="50000"/>
                  </a:schemeClr>
                </a:solidFill>
              </a:rPr>
              <a:t>Pag </a:t>
            </a:r>
            <a:fld id="{6C07E9C5-6E20-4A25-9F31-81ECFC5683B7}" type="slidenum">
              <a:rPr lang="fr-FR" altLang="pt-PT" sz="1200" b="1" i="1" u="sng" dirty="0" smtClean="0">
                <a:solidFill>
                  <a:schemeClr val="tx2">
                    <a:lumMod val="50000"/>
                  </a:schemeClr>
                </a:solidFill>
              </a:rPr>
              <a:t>2</a:t>
            </a:fld>
            <a:endParaRPr lang="fr-FR" altLang="pt-PT" sz="1200" b="1" i="1" u="sng" dirty="0" smtClean="0">
              <a:solidFill>
                <a:schemeClr val="tx2">
                  <a:lumMod val="50000"/>
                </a:schemeClr>
              </a:solidFill>
            </a:endParaRPr>
          </a:p>
        </p:txBody>
      </p:sp>
      <p:pic>
        <p:nvPicPr>
          <p:cNvPr id="36" name="Imagem 9" descr="cap_vert_vallee"/>
          <p:cNvPicPr>
            <a:picLocks noChangeAspect="1"/>
          </p:cNvPicPr>
          <p:nvPr/>
        </p:nvPicPr>
        <p:blipFill>
          <a:blip r:embed="rId2"/>
          <a:stretch>
            <a:fillRect/>
          </a:stretch>
        </p:blipFill>
        <p:spPr>
          <a:xfrm>
            <a:off x="845820" y="2364740"/>
            <a:ext cx="3944620" cy="3176905"/>
          </a:xfrm>
          <a:prstGeom prst="rect">
            <a:avLst/>
          </a:prstGeom>
        </p:spPr>
      </p:pic>
      <p:sp>
        <p:nvSpPr>
          <p:cNvPr id="37" name="Anel 10"/>
          <p:cNvSpPr/>
          <p:nvPr/>
        </p:nvSpPr>
        <p:spPr>
          <a:xfrm>
            <a:off x="0" y="985520"/>
            <a:ext cx="6242050" cy="5871845"/>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38" name="Triângulo Retângulo 16"/>
          <p:cNvSpPr/>
          <p:nvPr/>
        </p:nvSpPr>
        <p:spPr>
          <a:xfrm flipH="1">
            <a:off x="3848735" y="0"/>
            <a:ext cx="8336915" cy="3458845"/>
          </a:xfrm>
          <a:prstGeom prst="rtTriangle">
            <a:avLst/>
          </a:prstGeom>
          <a:solidFill>
            <a:schemeClr val="tx2">
              <a:lumMod val="20000"/>
              <a:lumOff val="80000"/>
            </a:schemeClr>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41" name="Retângulo Arredondado 19"/>
          <p:cNvSpPr/>
          <p:nvPr/>
        </p:nvSpPr>
        <p:spPr>
          <a:xfrm>
            <a:off x="7514590" y="1811020"/>
            <a:ext cx="1210310" cy="1120775"/>
          </a:xfrm>
          <a:prstGeom prst="roundRect">
            <a:avLst/>
          </a:prstGeom>
          <a:solidFill>
            <a:schemeClr val="bg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pic>
        <p:nvPicPr>
          <p:cNvPr id="49" name="Imagem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04760" y="2030095"/>
            <a:ext cx="1024255" cy="849630"/>
          </a:xfrm>
          <a:prstGeom prst="rect">
            <a:avLst/>
          </a:prstGeom>
        </p:spPr>
      </p:pic>
      <p:sp>
        <p:nvSpPr>
          <p:cNvPr id="51" name="Caixa de Texto 17"/>
          <p:cNvSpPr txBox="1"/>
          <p:nvPr/>
        </p:nvSpPr>
        <p:spPr>
          <a:xfrm>
            <a:off x="4330065" y="3175000"/>
            <a:ext cx="2353945" cy="275590"/>
          </a:xfrm>
          <a:prstGeom prst="rect">
            <a:avLst/>
          </a:prstGeom>
          <a:noFill/>
        </p:spPr>
        <p:txBody>
          <a:bodyPr wrap="square" rtlCol="0">
            <a:spAutoFit/>
          </a:bodyPr>
          <a:lstStyle/>
          <a:p>
            <a:r>
              <a:rPr lang="pt-PT" altLang="en-US" sz="1200">
                <a:solidFill>
                  <a:srgbClr val="006666"/>
                </a:solidFill>
              </a:rPr>
              <a:t>www.basaltconference.com</a:t>
            </a:r>
          </a:p>
        </p:txBody>
      </p:sp>
      <p:sp>
        <p:nvSpPr>
          <p:cNvPr id="52" name="Anel 18"/>
          <p:cNvSpPr/>
          <p:nvPr/>
        </p:nvSpPr>
        <p:spPr>
          <a:xfrm>
            <a:off x="7071360" y="1370330"/>
            <a:ext cx="2091690" cy="2088515"/>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53" name="Rectangle 5"/>
          <p:cNvSpPr/>
          <p:nvPr/>
        </p:nvSpPr>
        <p:spPr>
          <a:xfrm>
            <a:off x="5922645" y="4317365"/>
            <a:ext cx="969010" cy="840740"/>
          </a:xfrm>
          <a:prstGeom prst="rect">
            <a:avLst/>
          </a:prstGeom>
          <a:solidFill>
            <a:schemeClr val="tx2">
              <a:lumMod val="20000"/>
              <a:lumOff val="80000"/>
            </a:schemeClr>
          </a:solidFill>
          <a:ln>
            <a:noFill/>
          </a:ln>
          <a:effectLst/>
        </p:spPr>
        <p:txBody>
          <a:bodyPr vert="horz" wrap="square" lIns="91440" tIns="45720" rIns="91440" bIns="45720" numCol="1" spcCol="215900" anchor="ctr"/>
          <a:lstStyle/>
          <a:p>
            <a:pPr algn="ctr">
              <a:defRPr lang="en-US">
                <a:solidFill>
                  <a:srgbClr val="FFFFFF"/>
                </a:solidFill>
              </a:defRPr>
            </a:pPr>
            <a:r>
              <a:rPr lang="pt-PT" sz="1200" dirty="0" smtClean="0">
                <a:solidFill>
                  <a:srgbClr val="006666"/>
                </a:solidFill>
                <a:latin typeface="Arial Narrow" panose="020B0606020202030204" pitchFamily="34" charset="0"/>
                <a:ea typeface="Century Gothic" panose="020B0502020202020204" pitchFamily="2" charset="0"/>
                <a:cs typeface="Arial Narrow" panose="020B0606020202030204" pitchFamily="34" charset="0"/>
              </a:rPr>
              <a:t>PLANO</a:t>
            </a:r>
          </a:p>
        </p:txBody>
      </p:sp>
      <p:sp>
        <p:nvSpPr>
          <p:cNvPr id="54" name="Right Arrow 6"/>
          <p:cNvSpPr/>
          <p:nvPr/>
        </p:nvSpPr>
        <p:spPr>
          <a:xfrm>
            <a:off x="6925310" y="4279265"/>
            <a:ext cx="445135" cy="891540"/>
          </a:xfrm>
          <a:prstGeom prst="rightArrow">
            <a:avLst>
              <a:gd name="adj1" fmla="val 50000"/>
              <a:gd name="adj2" fmla="val 50000"/>
            </a:avLst>
          </a:prstGeom>
          <a:solidFill>
            <a:schemeClr val="tx2">
              <a:lumMod val="20000"/>
              <a:lumOff val="80000"/>
            </a:schemeClr>
          </a:solidFill>
          <a:ln>
            <a:noFill/>
          </a:ln>
          <a:effectLst>
            <a:outerShdw blurRad="50800" dist="38100" dir="5400000" algn="t">
              <a:srgbClr val="000000">
                <a:alpha val="40000"/>
              </a:srgbClr>
            </a:outerShdw>
          </a:effectLst>
        </p:spPr>
        <p:txBody>
          <a:bodyPr vert="horz" wrap="square" lIns="91440" tIns="45720" rIns="91440" bIns="45720" numCol="1" spcCol="215900" anchor="ctr"/>
          <a:lstStyle/>
          <a:p>
            <a:pPr algn="ctr">
              <a:defRPr lang="en-US">
                <a:solidFill>
                  <a:srgbClr val="FFFFFF"/>
                </a:solidFill>
              </a:defRPr>
            </a:pPr>
            <a:endParaRPr lang="pt-PT" sz="1200">
              <a:solidFill>
                <a:srgbClr val="006666"/>
              </a:solidFill>
              <a:latin typeface="Arial Narrow" panose="020B0606020202030204" pitchFamily="34" charset="0"/>
              <a:cs typeface="Arial Narrow" panose="020B0606020202030204" pitchFamily="34" charset="0"/>
            </a:endParaRPr>
          </a:p>
        </p:txBody>
      </p:sp>
      <p:sp>
        <p:nvSpPr>
          <p:cNvPr id="55" name="Rectangle 7"/>
          <p:cNvSpPr/>
          <p:nvPr/>
        </p:nvSpPr>
        <p:spPr>
          <a:xfrm>
            <a:off x="7477760" y="3383280"/>
            <a:ext cx="1565910" cy="575310"/>
          </a:xfrm>
          <a:prstGeom prst="rect">
            <a:avLst/>
          </a:prstGeom>
          <a:solidFill>
            <a:schemeClr val="tx2">
              <a:lumMod val="20000"/>
              <a:lumOff val="80000"/>
            </a:schemeClr>
          </a:solidFill>
          <a:ln>
            <a:noFill/>
          </a:ln>
          <a:effectLst>
            <a:outerShdw blurRad="50800" dist="38100" dir="5400000" algn="t">
              <a:srgbClr val="000000">
                <a:alpha val="40000"/>
              </a:srgbClr>
            </a:outerShdw>
          </a:effectLst>
        </p:spPr>
        <p:txBody>
          <a:bodyPr vert="horz" wrap="square" lIns="91440" tIns="45720" rIns="91440" bIns="45720" numCol="1" spcCol="215900" anchor="ctr"/>
          <a:lstStyle/>
          <a:p>
            <a:pPr algn="ctr">
              <a:defRPr lang="en-US">
                <a:solidFill>
                  <a:srgbClr val="FFFFFF"/>
                </a:solidFill>
              </a:defRPr>
            </a:pPr>
            <a:r>
              <a:rPr sz="1200" i="1" dirty="0">
                <a:solidFill>
                  <a:srgbClr val="006666"/>
                </a:solidFill>
                <a:latin typeface="Arial Narrow" panose="020B0606020202030204" pitchFamily="34" charset="0"/>
                <a:cs typeface="Arial Narrow" panose="020B0606020202030204" pitchFamily="34" charset="0"/>
                <a:sym typeface="+mn-ea"/>
              </a:rPr>
              <a:t>Focado na protecção  Ambiental</a:t>
            </a:r>
            <a:endParaRPr lang="fr-FR" sz="1200" i="1" dirty="0">
              <a:solidFill>
                <a:srgbClr val="006666"/>
              </a:solidFill>
              <a:latin typeface="Arial Narrow" panose="020B0606020202030204" pitchFamily="34" charset="0"/>
              <a:cs typeface="Arial Narrow" panose="020B0606020202030204" pitchFamily="34" charset="0"/>
              <a:sym typeface="+mn-ea"/>
            </a:endParaRPr>
          </a:p>
        </p:txBody>
      </p:sp>
      <p:sp>
        <p:nvSpPr>
          <p:cNvPr id="56" name="Rectangle 20"/>
          <p:cNvSpPr/>
          <p:nvPr/>
        </p:nvSpPr>
        <p:spPr>
          <a:xfrm>
            <a:off x="7474585" y="4036060"/>
            <a:ext cx="1565275" cy="575945"/>
          </a:xfrm>
          <a:prstGeom prst="rect">
            <a:avLst/>
          </a:prstGeom>
          <a:solidFill>
            <a:schemeClr val="tx2">
              <a:lumMod val="20000"/>
              <a:lumOff val="80000"/>
            </a:schemeClr>
          </a:solidFill>
          <a:ln>
            <a:noFill/>
          </a:ln>
          <a:effectLst>
            <a:outerShdw blurRad="50800" dist="38100" dir="5400000" algn="t">
              <a:srgbClr val="000000">
                <a:alpha val="40000"/>
              </a:srgbClr>
            </a:outerShdw>
          </a:effectLst>
        </p:spPr>
        <p:txBody>
          <a:bodyPr vert="horz" wrap="square" lIns="91440" tIns="45720" rIns="91440" bIns="45720" numCol="1" spcCol="215900" anchor="ctr"/>
          <a:lstStyle/>
          <a:p>
            <a:pPr>
              <a:defRPr lang="en-US">
                <a:solidFill>
                  <a:srgbClr val="FFFFFF"/>
                </a:solidFill>
              </a:defRPr>
            </a:pPr>
            <a:r>
              <a:rPr sz="1200" i="1" dirty="0">
                <a:solidFill>
                  <a:srgbClr val="006666"/>
                </a:solidFill>
                <a:latin typeface="Arial Narrow" panose="020B0606020202030204" pitchFamily="34" charset="0"/>
                <a:cs typeface="Arial Narrow" panose="020B0606020202030204" pitchFamily="34" charset="0"/>
                <a:sym typeface="+mn-ea"/>
              </a:rPr>
              <a:t>Centrado na Inovação</a:t>
            </a:r>
            <a:endParaRPr lang="pt-PT" sz="1200" i="1" dirty="0">
              <a:solidFill>
                <a:srgbClr val="006666"/>
              </a:solidFill>
              <a:latin typeface="Arial Narrow" panose="020B0606020202030204" pitchFamily="34" charset="0"/>
              <a:cs typeface="Arial Narrow" panose="020B0606020202030204" pitchFamily="34" charset="0"/>
              <a:sym typeface="+mn-ea"/>
            </a:endParaRPr>
          </a:p>
        </p:txBody>
      </p:sp>
      <p:sp>
        <p:nvSpPr>
          <p:cNvPr id="57" name="Rectangle 22"/>
          <p:cNvSpPr/>
          <p:nvPr/>
        </p:nvSpPr>
        <p:spPr>
          <a:xfrm>
            <a:off x="7466965" y="4728210"/>
            <a:ext cx="1565910" cy="575945"/>
          </a:xfrm>
          <a:prstGeom prst="rect">
            <a:avLst/>
          </a:prstGeom>
          <a:solidFill>
            <a:schemeClr val="tx2">
              <a:lumMod val="20000"/>
              <a:lumOff val="80000"/>
            </a:schemeClr>
          </a:solidFill>
          <a:ln>
            <a:noFill/>
          </a:ln>
          <a:effectLst>
            <a:outerShdw blurRad="50800" dist="38100" dir="5400000" algn="t">
              <a:srgbClr val="000000">
                <a:alpha val="40000"/>
              </a:srgbClr>
            </a:outerShdw>
          </a:effectLst>
        </p:spPr>
        <p:txBody>
          <a:bodyPr vert="horz" wrap="square" lIns="91440" tIns="45720" rIns="91440" bIns="45720" numCol="1" spcCol="215900" anchor="ctr"/>
          <a:lstStyle/>
          <a:p>
            <a:pPr>
              <a:defRPr lang="en-US">
                <a:solidFill>
                  <a:srgbClr val="FFFFFF"/>
                </a:solidFill>
              </a:defRPr>
            </a:pPr>
            <a:r>
              <a:rPr sz="1200" i="1" dirty="0">
                <a:solidFill>
                  <a:srgbClr val="006666"/>
                </a:solidFill>
                <a:latin typeface="Arial Narrow" panose="020B0606020202030204" pitchFamily="34" charset="0"/>
                <a:cs typeface="Arial Narrow" panose="020B0606020202030204" pitchFamily="34" charset="0"/>
                <a:sym typeface="+mn-ea"/>
              </a:rPr>
              <a:t>Realista</a:t>
            </a:r>
            <a:endParaRPr lang="pt-PT" sz="1200" i="1" dirty="0">
              <a:solidFill>
                <a:srgbClr val="006666"/>
              </a:solidFill>
              <a:latin typeface="Arial Narrow" panose="020B0606020202030204" pitchFamily="34" charset="0"/>
              <a:cs typeface="Arial Narrow" panose="020B0606020202030204" pitchFamily="34" charset="0"/>
              <a:sym typeface="+mn-ea"/>
            </a:endParaRPr>
          </a:p>
        </p:txBody>
      </p:sp>
      <p:sp>
        <p:nvSpPr>
          <p:cNvPr id="58" name="Rectangle 23"/>
          <p:cNvSpPr/>
          <p:nvPr/>
        </p:nvSpPr>
        <p:spPr>
          <a:xfrm>
            <a:off x="7466965" y="5393055"/>
            <a:ext cx="1565910" cy="575310"/>
          </a:xfrm>
          <a:prstGeom prst="rect">
            <a:avLst/>
          </a:prstGeom>
          <a:solidFill>
            <a:schemeClr val="tx2">
              <a:lumMod val="20000"/>
              <a:lumOff val="80000"/>
            </a:schemeClr>
          </a:solidFill>
          <a:ln>
            <a:noFill/>
          </a:ln>
          <a:effectLst>
            <a:outerShdw blurRad="50800" dist="38100" dir="5400000" algn="t">
              <a:srgbClr val="000000">
                <a:alpha val="40000"/>
              </a:srgbClr>
            </a:outerShdw>
          </a:effectLst>
        </p:spPr>
        <p:txBody>
          <a:bodyPr vert="horz" wrap="square" lIns="91440" tIns="45720" rIns="91440" bIns="45720" numCol="1" spcCol="215900" anchor="ctr"/>
          <a:lstStyle/>
          <a:p>
            <a:pPr>
              <a:defRPr lang="en-US">
                <a:solidFill>
                  <a:srgbClr val="FFFFFF"/>
                </a:solidFill>
              </a:defRPr>
            </a:pPr>
            <a:r>
              <a:rPr sz="1200" i="1" dirty="0">
                <a:solidFill>
                  <a:srgbClr val="006666"/>
                </a:solidFill>
                <a:latin typeface="Arial Narrow" panose="020B0606020202030204" pitchFamily="34" charset="0"/>
                <a:cs typeface="Arial Narrow" panose="020B0606020202030204" pitchFamily="34" charset="0"/>
                <a:sym typeface="+mn-ea"/>
              </a:rPr>
              <a:t>Estratégico</a:t>
            </a:r>
            <a:endParaRPr lang="pt-PT" sz="1200" i="1" dirty="0">
              <a:solidFill>
                <a:srgbClr val="006666"/>
              </a:solidFill>
              <a:latin typeface="Arial Narrow" panose="020B0606020202030204" pitchFamily="34" charset="0"/>
              <a:cs typeface="Arial Narrow" panose="020B0606020202030204" pitchFamily="34" charset="0"/>
              <a:sym typeface="+mn-ea"/>
            </a:endParaRPr>
          </a:p>
        </p:txBody>
      </p:sp>
      <p:sp>
        <p:nvSpPr>
          <p:cNvPr id="59" name="Rectangle 8"/>
          <p:cNvSpPr/>
          <p:nvPr/>
        </p:nvSpPr>
        <p:spPr>
          <a:xfrm>
            <a:off x="9285605" y="4279265"/>
            <a:ext cx="1188085" cy="828040"/>
          </a:xfrm>
          <a:prstGeom prst="rect">
            <a:avLst/>
          </a:prstGeom>
          <a:solidFill>
            <a:schemeClr val="tx2">
              <a:lumMod val="20000"/>
              <a:lumOff val="80000"/>
            </a:schemeClr>
          </a:solidFill>
          <a:ln>
            <a:noFill/>
          </a:ln>
          <a:effectLst/>
        </p:spPr>
        <p:txBody>
          <a:bodyPr vert="horz" wrap="square" lIns="91440" tIns="45720" rIns="91440" bIns="45720" numCol="1" spcCol="215900" anchor="ctr"/>
          <a:lstStyle/>
          <a:p>
            <a:pPr algn="ctr">
              <a:defRPr lang="en-US">
                <a:solidFill>
                  <a:srgbClr val="FFFFFF"/>
                </a:solidFill>
              </a:defRPr>
            </a:pPr>
            <a:r>
              <a:rPr lang="en-GB" sz="1200" i="1" dirty="0" smtClean="0">
                <a:solidFill>
                  <a:schemeClr val="tx2">
                    <a:lumMod val="50000"/>
                  </a:schemeClr>
                </a:solidFill>
                <a:latin typeface="Arial Narrow" panose="020B0606020202030204" pitchFamily="34" charset="0"/>
                <a:cs typeface="Arial Narrow" panose="020B0606020202030204" pitchFamily="34" charset="0"/>
                <a:sym typeface="+mn-ea"/>
              </a:rPr>
              <a:t>Ac</a:t>
            </a:r>
            <a:r>
              <a:rPr lang="pt-PT" altLang="en-GB" sz="1200" i="1" dirty="0" smtClean="0">
                <a:solidFill>
                  <a:schemeClr val="tx2">
                    <a:lumMod val="50000"/>
                  </a:schemeClr>
                </a:solidFill>
                <a:latin typeface="Arial Narrow" panose="020B0606020202030204" pitchFamily="34" charset="0"/>
                <a:cs typeface="Arial Narrow" panose="020B0606020202030204" pitchFamily="34" charset="0"/>
                <a:sym typeface="+mn-ea"/>
              </a:rPr>
              <a:t>ções</a:t>
            </a:r>
            <a:endParaRPr lang="en-GB" sz="1200" dirty="0" smtClean="0">
              <a:solidFill>
                <a:srgbClr val="006666"/>
              </a:solidFill>
              <a:latin typeface="Arial Narrow" panose="020B0606020202030204" pitchFamily="34" charset="0"/>
              <a:cs typeface="Arial Narrow" panose="020B0606020202030204" pitchFamily="34" charset="0"/>
            </a:endParaRPr>
          </a:p>
        </p:txBody>
      </p:sp>
      <p:sp>
        <p:nvSpPr>
          <p:cNvPr id="60" name="Right Arrow 24"/>
          <p:cNvSpPr/>
          <p:nvPr/>
        </p:nvSpPr>
        <p:spPr>
          <a:xfrm>
            <a:off x="9057640" y="4234815"/>
            <a:ext cx="445770" cy="889000"/>
          </a:xfrm>
          <a:prstGeom prst="rightArrow">
            <a:avLst>
              <a:gd name="adj1" fmla="val 50000"/>
              <a:gd name="adj2" fmla="val 50000"/>
            </a:avLst>
          </a:prstGeom>
          <a:solidFill>
            <a:schemeClr val="tx2">
              <a:lumMod val="20000"/>
              <a:lumOff val="80000"/>
            </a:schemeClr>
          </a:solidFill>
          <a:ln>
            <a:noFill/>
          </a:ln>
          <a:effectLst>
            <a:outerShdw blurRad="50800" dist="38100" dir="5400000" algn="t">
              <a:srgbClr val="000000">
                <a:alpha val="40000"/>
              </a:srgbClr>
            </a:outerShdw>
          </a:effectLst>
        </p:spPr>
        <p:txBody>
          <a:bodyPr vert="horz" wrap="square" lIns="91440" tIns="45720" rIns="91440" bIns="45720" numCol="1" spcCol="215900" anchor="ctr"/>
          <a:lstStyle/>
          <a:p>
            <a:pPr algn="ctr">
              <a:defRPr lang="en-US">
                <a:solidFill>
                  <a:srgbClr val="FFFFFF"/>
                </a:solidFill>
              </a:defRPr>
            </a:pPr>
            <a:endParaRPr lang="pt-PT" sz="1200">
              <a:solidFill>
                <a:srgbClr val="006666"/>
              </a:solidFill>
              <a:latin typeface="Arial Narrow" panose="020B0606020202030204" pitchFamily="34" charset="0"/>
              <a:cs typeface="Arial Narrow" panose="020B0606020202030204" pitchFamily="34" charset="0"/>
            </a:endParaRPr>
          </a:p>
        </p:txBody>
      </p:sp>
      <p:sp>
        <p:nvSpPr>
          <p:cNvPr id="61" name="Rectangle 25"/>
          <p:cNvSpPr/>
          <p:nvPr/>
        </p:nvSpPr>
        <p:spPr>
          <a:xfrm>
            <a:off x="10984230" y="4285615"/>
            <a:ext cx="1188085" cy="825500"/>
          </a:xfrm>
          <a:prstGeom prst="rect">
            <a:avLst/>
          </a:prstGeom>
          <a:solidFill>
            <a:schemeClr val="tx2">
              <a:lumMod val="20000"/>
              <a:lumOff val="80000"/>
            </a:schemeClr>
          </a:solidFill>
          <a:ln>
            <a:noFill/>
          </a:ln>
          <a:effectLst/>
        </p:spPr>
        <p:txBody>
          <a:bodyPr vert="horz" wrap="square" lIns="91440" tIns="45720" rIns="91440" bIns="45720" numCol="1" spcCol="215900" anchor="ctr"/>
          <a:lstStyle/>
          <a:p>
            <a:pPr algn="r">
              <a:defRPr lang="en-US">
                <a:solidFill>
                  <a:srgbClr val="FFFFFF"/>
                </a:solidFill>
              </a:defRPr>
            </a:pPr>
            <a:r>
              <a:rPr lang="en-GB" sz="1200" i="1" dirty="0" smtClean="0">
                <a:solidFill>
                  <a:schemeClr val="tx2">
                    <a:lumMod val="50000"/>
                  </a:schemeClr>
                </a:solidFill>
                <a:latin typeface="Arial Narrow" panose="020B0606020202030204" pitchFamily="34" charset="0"/>
                <a:cs typeface="Arial Narrow" panose="020B0606020202030204" pitchFamily="34" charset="0"/>
                <a:sym typeface="+mn-ea"/>
              </a:rPr>
              <a:t>Result</a:t>
            </a:r>
            <a:r>
              <a:rPr lang="pt-PT" altLang="en-GB" sz="1200" i="1" dirty="0" smtClean="0">
                <a:solidFill>
                  <a:schemeClr val="tx2">
                    <a:lumMod val="50000"/>
                  </a:schemeClr>
                </a:solidFill>
                <a:latin typeface="Arial Narrow" panose="020B0606020202030204" pitchFamily="34" charset="0"/>
                <a:cs typeface="Arial Narrow" panose="020B0606020202030204" pitchFamily="34" charset="0"/>
                <a:sym typeface="+mn-ea"/>
              </a:rPr>
              <a:t>ados</a:t>
            </a:r>
            <a:endParaRPr lang="en-GB" sz="1200" dirty="0" err="1" smtClean="0">
              <a:solidFill>
                <a:srgbClr val="006666"/>
              </a:solidFill>
              <a:latin typeface="Arial Narrow" panose="020B0606020202030204" pitchFamily="34" charset="0"/>
              <a:cs typeface="Arial Narrow" panose="020B0606020202030204" pitchFamily="34" charset="0"/>
            </a:endParaRPr>
          </a:p>
        </p:txBody>
      </p:sp>
      <p:sp>
        <p:nvSpPr>
          <p:cNvPr id="62" name="Right Arrow 26"/>
          <p:cNvSpPr/>
          <p:nvPr/>
        </p:nvSpPr>
        <p:spPr>
          <a:xfrm>
            <a:off x="10479405" y="4253865"/>
            <a:ext cx="445770" cy="891540"/>
          </a:xfrm>
          <a:prstGeom prst="rightArrow">
            <a:avLst>
              <a:gd name="adj1" fmla="val 50000"/>
              <a:gd name="adj2" fmla="val 50000"/>
            </a:avLst>
          </a:prstGeom>
          <a:solidFill>
            <a:schemeClr val="tx2">
              <a:lumMod val="20000"/>
              <a:lumOff val="80000"/>
            </a:schemeClr>
          </a:solidFill>
          <a:ln>
            <a:noFill/>
          </a:ln>
          <a:effectLst>
            <a:outerShdw blurRad="50800" dist="38100" dir="5400000" algn="t">
              <a:srgbClr val="000000">
                <a:alpha val="40000"/>
              </a:srgbClr>
            </a:outerShdw>
          </a:effectLst>
        </p:spPr>
        <p:txBody>
          <a:bodyPr vert="horz" wrap="square" lIns="91440" tIns="45720" rIns="91440" bIns="45720" numCol="1" spcCol="215900" anchor="ctr"/>
          <a:lstStyle/>
          <a:p>
            <a:pPr algn="ctr">
              <a:defRPr lang="en-US">
                <a:solidFill>
                  <a:srgbClr val="FFFFFF"/>
                </a:solidFill>
              </a:defRPr>
            </a:pPr>
            <a:endParaRPr lang="pt-PT" sz="1200">
              <a:solidFill>
                <a:srgbClr val="006666"/>
              </a:solidFill>
              <a:latin typeface="Arial Narrow" panose="020B0606020202030204" pitchFamily="34" charset="0"/>
              <a:cs typeface="Arial Narrow" panose="020B0606020202030204" pitchFamily="34" charset="0"/>
            </a:endParaRPr>
          </a:p>
        </p:txBody>
      </p:sp>
      <p:sp>
        <p:nvSpPr>
          <p:cNvPr id="63" name="Rectangle 10"/>
          <p:cNvSpPr/>
          <p:nvPr/>
        </p:nvSpPr>
        <p:spPr>
          <a:xfrm>
            <a:off x="9678035" y="5227955"/>
            <a:ext cx="255905" cy="1430655"/>
          </a:xfrm>
          <a:prstGeom prst="rect">
            <a:avLst/>
          </a:prstGeom>
          <a:solidFill>
            <a:schemeClr val="tx2">
              <a:lumMod val="20000"/>
              <a:lumOff val="80000"/>
            </a:schemeClr>
          </a:solidFill>
          <a:ln>
            <a:noFill/>
          </a:ln>
          <a:effectLst/>
        </p:spPr>
        <p:txBody>
          <a:bodyPr vert="horz" wrap="square" lIns="91440" tIns="45720" rIns="91440" bIns="45720" numCol="1" spcCol="215900" anchor="ctr"/>
          <a:lstStyle/>
          <a:p>
            <a:pPr algn="ctr">
              <a:defRPr lang="en-US">
                <a:solidFill>
                  <a:srgbClr val="FFFFFF"/>
                </a:solidFill>
              </a:defRPr>
            </a:pPr>
            <a:endParaRPr lang="pt-PT" sz="1200">
              <a:latin typeface="Arial Narrow" panose="020B0606020202030204" pitchFamily="34" charset="0"/>
              <a:cs typeface="Arial Narrow" panose="020B0606020202030204" pitchFamily="34" charset="0"/>
            </a:endParaRPr>
          </a:p>
        </p:txBody>
      </p:sp>
      <p:sp>
        <p:nvSpPr>
          <p:cNvPr id="64" name="Right Arrow 30"/>
          <p:cNvSpPr/>
          <p:nvPr/>
        </p:nvSpPr>
        <p:spPr>
          <a:xfrm rot="16200000">
            <a:off x="5665470" y="5648960"/>
            <a:ext cx="1405255" cy="499745"/>
          </a:xfrm>
          <a:prstGeom prst="rightArrow">
            <a:avLst>
              <a:gd name="adj1" fmla="val 50000"/>
              <a:gd name="adj2" fmla="val 50024"/>
            </a:avLst>
          </a:prstGeom>
          <a:solidFill>
            <a:schemeClr val="tx2">
              <a:lumMod val="20000"/>
              <a:lumOff val="80000"/>
            </a:schemeClr>
          </a:solidFill>
          <a:ln>
            <a:noFill/>
          </a:ln>
          <a:effectLst/>
        </p:spPr>
        <p:txBody>
          <a:bodyPr vert="horz" wrap="square" lIns="91440" tIns="45720" rIns="91440" bIns="45720" numCol="1" spcCol="215900" anchor="ctr"/>
          <a:lstStyle/>
          <a:p>
            <a:pPr algn="ctr">
              <a:defRPr lang="en-US">
                <a:solidFill>
                  <a:srgbClr val="FFFFFF"/>
                </a:solidFill>
              </a:defRPr>
            </a:pPr>
            <a:endParaRPr lang="pt-PT" sz="1200">
              <a:latin typeface="Arial Narrow" panose="020B0606020202030204" pitchFamily="34" charset="0"/>
              <a:cs typeface="Arial Narrow" panose="020B0606020202030204" pitchFamily="34" charset="0"/>
            </a:endParaRPr>
          </a:p>
        </p:txBody>
      </p:sp>
      <p:sp>
        <p:nvSpPr>
          <p:cNvPr id="65" name="Rectangle 11"/>
          <p:cNvSpPr/>
          <p:nvPr/>
        </p:nvSpPr>
        <p:spPr>
          <a:xfrm>
            <a:off x="6232525" y="6218555"/>
            <a:ext cx="3684905" cy="448310"/>
          </a:xfrm>
          <a:prstGeom prst="rect">
            <a:avLst/>
          </a:prstGeom>
          <a:solidFill>
            <a:schemeClr val="tx2">
              <a:lumMod val="20000"/>
              <a:lumOff val="80000"/>
            </a:schemeClr>
          </a:solidFill>
          <a:ln>
            <a:noFill/>
          </a:ln>
          <a:effectLst/>
        </p:spPr>
        <p:txBody>
          <a:bodyPr vert="horz" wrap="square" lIns="91440" tIns="45720" rIns="91440" bIns="45720" numCol="1" spcCol="215900" anchor="ctr"/>
          <a:lstStyle/>
          <a:p>
            <a:pPr algn="ctr">
              <a:defRPr lang="en-US">
                <a:solidFill>
                  <a:srgbClr val="FFFFFF"/>
                </a:solidFill>
              </a:defRPr>
            </a:pPr>
            <a:r>
              <a:rPr sz="1200" i="1" dirty="0">
                <a:solidFill>
                  <a:schemeClr val="tx2">
                    <a:lumMod val="50000"/>
                  </a:schemeClr>
                </a:solidFill>
                <a:latin typeface="Arial Narrow" panose="020B0606020202030204" pitchFamily="34" charset="0"/>
                <a:cs typeface="Arial Narrow" panose="020B0606020202030204" pitchFamily="34" charset="0"/>
                <a:sym typeface="+mn-ea"/>
              </a:rPr>
              <a:t>Reavaliação</a:t>
            </a:r>
            <a:endParaRPr lang="pt-PT" sz="1200" i="1" dirty="0" smtClean="0">
              <a:solidFill>
                <a:schemeClr val="tx2">
                  <a:lumMod val="50000"/>
                </a:schemeClr>
              </a:solidFill>
              <a:latin typeface="Arial Narrow" panose="020B0606020202030204" pitchFamily="34" charset="0"/>
              <a:cs typeface="Arial Narrow" panose="020B0606020202030204" pitchFamily="34" charset="0"/>
              <a:sym typeface="+mn-ea"/>
            </a:endParaRPr>
          </a:p>
        </p:txBody>
      </p:sp>
      <p:pic>
        <p:nvPicPr>
          <p:cNvPr id="66" name="Imagem 13" descr="logo"/>
          <p:cNvPicPr>
            <a:picLocks noChangeAspect="1"/>
          </p:cNvPicPr>
          <p:nvPr/>
        </p:nvPicPr>
        <p:blipFill>
          <a:blip r:embed="rId4"/>
          <a:stretch>
            <a:fillRect/>
          </a:stretch>
        </p:blipFill>
        <p:spPr>
          <a:xfrm>
            <a:off x="60315" y="6440564"/>
            <a:ext cx="1723775" cy="378318"/>
          </a:xfrm>
          <a:prstGeom prst="rect">
            <a:avLst/>
          </a:prstGeom>
        </p:spPr>
      </p:pic>
      <p:sp>
        <p:nvSpPr>
          <p:cNvPr id="70" name="CaixaDeTexto 22"/>
          <p:cNvSpPr txBox="1"/>
          <p:nvPr/>
        </p:nvSpPr>
        <p:spPr>
          <a:xfrm>
            <a:off x="9380121" y="1066165"/>
            <a:ext cx="2797054" cy="537070"/>
          </a:xfrm>
          <a:prstGeom prst="rect">
            <a:avLst/>
          </a:prstGeom>
          <a:noFill/>
        </p:spPr>
        <p:txBody>
          <a:bodyPr wrap="square" rtlCol="0">
            <a:spAutoFit/>
          </a:bodyPr>
          <a:lstStyle/>
          <a:p>
            <a:pPr algn="ctr">
              <a:lnSpc>
                <a:spcPct val="85000"/>
              </a:lnSpc>
            </a:pPr>
            <a:r>
              <a:rPr lang="pt-PT" sz="2000" dirty="0" smtClean="0">
                <a:solidFill>
                  <a:srgbClr val="006666"/>
                </a:solidFill>
              </a:rPr>
              <a:t>MESA REDONDA</a:t>
            </a:r>
          </a:p>
          <a:p>
            <a:pPr algn="ctr">
              <a:lnSpc>
                <a:spcPct val="85000"/>
              </a:lnSpc>
            </a:pPr>
            <a:r>
              <a:rPr lang="pt-PT" sz="1400" dirty="0" smtClean="0">
                <a:solidFill>
                  <a:srgbClr val="006666"/>
                </a:solidFill>
              </a:rPr>
              <a:t>GUIA DE DISCUSSÃO</a:t>
            </a:r>
          </a:p>
        </p:txBody>
      </p:sp>
      <p:sp>
        <p:nvSpPr>
          <p:cNvPr id="71" name="CaixaDeTexto 67"/>
          <p:cNvSpPr/>
          <p:nvPr/>
        </p:nvSpPr>
        <p:spPr>
          <a:xfrm>
            <a:off x="9757410" y="1569719"/>
            <a:ext cx="2284730" cy="1759585"/>
          </a:xfrm>
          <a:prstGeom prst="rect">
            <a:avLst/>
          </a:prstGeom>
          <a:noFill/>
          <a:ln>
            <a:noFill/>
          </a:ln>
          <a:effectLst/>
        </p:spPr>
        <p:txBody>
          <a:bodyPr vert="horz" wrap="square" lIns="91440" tIns="45720" rIns="91440" bIns="45720" numCol="1" spcCol="215900" anchor="t"/>
          <a:lstStyle/>
          <a:p>
            <a:pPr algn="ctr">
              <a:defRPr lang="en-US"/>
            </a:pPr>
            <a:r>
              <a:rPr lang="pt-PT" sz="2000" dirty="0" smtClean="0">
                <a:solidFill>
                  <a:srgbClr val="006666"/>
                </a:solidFill>
              </a:rPr>
              <a:t>09 JUNHO</a:t>
            </a:r>
          </a:p>
          <a:p>
            <a:pPr algn="ctr">
              <a:defRPr lang="en-US"/>
            </a:pPr>
            <a:r>
              <a:rPr lang="pt-PT" sz="2000" dirty="0" smtClean="0">
                <a:solidFill>
                  <a:srgbClr val="006666"/>
                </a:solidFill>
              </a:rPr>
              <a:t>______■______</a:t>
            </a:r>
          </a:p>
          <a:p>
            <a:pPr algn="ctr">
              <a:defRPr lang="en-US"/>
            </a:pPr>
            <a:r>
              <a:rPr lang="pt-PT" sz="3200" b="1" dirty="0" smtClean="0">
                <a:gradFill>
                  <a:gsLst>
                    <a:gs pos="0">
                      <a:srgbClr val="14CD68"/>
                    </a:gs>
                    <a:gs pos="100000">
                      <a:srgbClr val="035C7D"/>
                    </a:gs>
                  </a:gsLst>
                  <a:lin scaled="0"/>
                </a:gradFill>
              </a:rPr>
              <a:t>2021</a:t>
            </a:r>
            <a:endParaRPr lang="pt-PT" sz="3200" b="1" dirty="0">
              <a:gradFill>
                <a:gsLst>
                  <a:gs pos="0">
                    <a:srgbClr val="14CD68"/>
                  </a:gs>
                  <a:gs pos="100000">
                    <a:srgbClr val="035C7D"/>
                  </a:gs>
                </a:gsLst>
                <a:lin scaled="0"/>
              </a:gradFill>
            </a:endParaRPr>
          </a:p>
          <a:p>
            <a:pPr algn="ctr">
              <a:defRPr lang="en-US"/>
            </a:pPr>
            <a:r>
              <a:rPr lang="pt-PT" sz="2000" b="1" dirty="0" smtClean="0">
                <a:solidFill>
                  <a:srgbClr val="006666"/>
                </a:solidFill>
              </a:rPr>
              <a:t>PRAIA</a:t>
            </a:r>
          </a:p>
          <a:p>
            <a:pPr algn="ctr">
              <a:defRPr lang="en-US"/>
            </a:pPr>
            <a:r>
              <a:rPr lang="pt-PT" sz="2000" b="1" dirty="0" smtClean="0">
                <a:solidFill>
                  <a:srgbClr val="006666"/>
                </a:solidFill>
              </a:rPr>
              <a:t>CABO VERDE</a:t>
            </a:r>
          </a:p>
        </p:txBody>
      </p:sp>
      <p:pic>
        <p:nvPicPr>
          <p:cNvPr id="72" name="Imagem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64750" y="35560"/>
            <a:ext cx="677545" cy="561975"/>
          </a:xfrm>
          <a:prstGeom prst="rect">
            <a:avLst/>
          </a:prstGeom>
        </p:spPr>
      </p:pic>
      <p:pic>
        <p:nvPicPr>
          <p:cNvPr id="73" name="Imagem 37" descr="logo"/>
          <p:cNvPicPr>
            <a:picLocks noChangeAspect="1"/>
          </p:cNvPicPr>
          <p:nvPr/>
        </p:nvPicPr>
        <p:blipFill>
          <a:blip r:embed="rId5"/>
          <a:stretch>
            <a:fillRect/>
          </a:stretch>
        </p:blipFill>
        <p:spPr>
          <a:xfrm>
            <a:off x="331383" y="180874"/>
            <a:ext cx="2112185" cy="494867"/>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1550416443"/>
              </p:ext>
            </p:extLst>
          </p:nvPr>
        </p:nvGraphicFramePr>
        <p:xfrm>
          <a:off x="190388" y="862479"/>
          <a:ext cx="7276576" cy="1455420"/>
        </p:xfrm>
        <a:graphic>
          <a:graphicData uri="http://schemas.openxmlformats.org/drawingml/2006/table">
            <a:tbl>
              <a:tblPr>
                <a:tableStyleId>{5C22544A-7EE6-4342-B048-85BDC9FD1C3A}</a:tableStyleId>
              </a:tblPr>
              <a:tblGrid>
                <a:gridCol w="2913650"/>
                <a:gridCol w="724638"/>
                <a:gridCol w="2913650"/>
                <a:gridCol w="724638"/>
              </a:tblGrid>
              <a:tr h="205740">
                <a:tc>
                  <a:txBody>
                    <a:bodyPr/>
                    <a:lstStyle/>
                    <a:p>
                      <a:pPr algn="ctr" fontAlgn="ctr"/>
                      <a:r>
                        <a:rPr lang="pt-PT" sz="1200" u="none" strike="noStrike" dirty="0">
                          <a:solidFill>
                            <a:srgbClr val="3EA4BA"/>
                          </a:solidFill>
                          <a:effectLst/>
                          <a:latin typeface="Arial Narrow" panose="020B0606020202030204" pitchFamily="34" charset="0"/>
                        </a:rPr>
                        <a:t>Item</a:t>
                      </a:r>
                      <a:endParaRPr lang="pt-PT" sz="1200" b="0" i="1" u="none" strike="noStrike" dirty="0">
                        <a:solidFill>
                          <a:srgbClr val="3EA4BA"/>
                        </a:solidFill>
                        <a:effectLst/>
                        <a:latin typeface="Arial Narrow" panose="020B0606020202030204" pitchFamily="34" charset="0"/>
                      </a:endParaRPr>
                    </a:p>
                  </a:txBody>
                  <a:tcPr marL="7620" marR="7620" marT="7620" marB="0" anchor="ctr">
                    <a:solidFill>
                      <a:srgbClr val="CCE9AD"/>
                    </a:solidFill>
                  </a:tcPr>
                </a:tc>
                <a:tc>
                  <a:txBody>
                    <a:bodyPr/>
                    <a:lstStyle/>
                    <a:p>
                      <a:pPr algn="ctr" fontAlgn="ctr"/>
                      <a:r>
                        <a:rPr lang="pt-PT" sz="1200" u="none" strike="noStrike" dirty="0">
                          <a:solidFill>
                            <a:srgbClr val="3EA4BA"/>
                          </a:solidFill>
                          <a:effectLst/>
                          <a:latin typeface="Arial Narrow" panose="020B0606020202030204" pitchFamily="34" charset="0"/>
                        </a:rPr>
                        <a:t>Pag</a:t>
                      </a:r>
                      <a:endParaRPr lang="pt-PT" sz="1200" b="0" i="1" u="none" strike="noStrike" dirty="0">
                        <a:solidFill>
                          <a:srgbClr val="3EA4BA"/>
                        </a:solidFill>
                        <a:effectLst/>
                        <a:latin typeface="Arial Narrow" panose="020B0606020202030204" pitchFamily="34" charset="0"/>
                      </a:endParaRPr>
                    </a:p>
                  </a:txBody>
                  <a:tcPr marL="7620" marR="7620" marT="7620" marB="0" anchor="ctr">
                    <a:solidFill>
                      <a:srgbClr val="CCE9AD"/>
                    </a:solidFill>
                  </a:tcPr>
                </a:tc>
                <a:tc>
                  <a:txBody>
                    <a:bodyPr/>
                    <a:lstStyle/>
                    <a:p>
                      <a:pPr algn="ctr" fontAlgn="ctr"/>
                      <a:r>
                        <a:rPr lang="pt-PT" sz="1200" u="none" strike="noStrike" dirty="0">
                          <a:solidFill>
                            <a:srgbClr val="3EA4BA"/>
                          </a:solidFill>
                          <a:effectLst/>
                          <a:latin typeface="Arial Narrow" panose="020B0606020202030204" pitchFamily="34" charset="0"/>
                        </a:rPr>
                        <a:t>Item</a:t>
                      </a:r>
                      <a:endParaRPr lang="pt-PT" sz="1200" b="0" i="1" u="none" strike="noStrike" dirty="0">
                        <a:solidFill>
                          <a:srgbClr val="3EA4BA"/>
                        </a:solidFill>
                        <a:effectLst/>
                        <a:latin typeface="Arial Narrow" panose="020B0606020202030204" pitchFamily="34" charset="0"/>
                      </a:endParaRPr>
                    </a:p>
                  </a:txBody>
                  <a:tcPr marL="7620" marR="7620" marT="7620" marB="0" anchor="ctr">
                    <a:solidFill>
                      <a:srgbClr val="CCE9AD"/>
                    </a:solidFill>
                  </a:tcPr>
                </a:tc>
                <a:tc>
                  <a:txBody>
                    <a:bodyPr/>
                    <a:lstStyle/>
                    <a:p>
                      <a:pPr algn="ctr" fontAlgn="ctr"/>
                      <a:r>
                        <a:rPr lang="pt-PT" sz="1200" u="none" strike="noStrike" dirty="0">
                          <a:solidFill>
                            <a:srgbClr val="3EA4BA"/>
                          </a:solidFill>
                          <a:effectLst/>
                          <a:latin typeface="Arial Narrow" panose="020B0606020202030204" pitchFamily="34" charset="0"/>
                        </a:rPr>
                        <a:t>Pag</a:t>
                      </a:r>
                      <a:endParaRPr lang="pt-PT" sz="1200" b="0" i="1" u="none" strike="noStrike" dirty="0">
                        <a:solidFill>
                          <a:srgbClr val="3EA4BA"/>
                        </a:solidFill>
                        <a:effectLst/>
                        <a:latin typeface="Arial Narrow" panose="020B0606020202030204" pitchFamily="34" charset="0"/>
                      </a:endParaRPr>
                    </a:p>
                  </a:txBody>
                  <a:tcPr marL="7620" marR="7620" marT="7620" marB="0" anchor="ctr">
                    <a:solidFill>
                      <a:srgbClr val="CCE9AD"/>
                    </a:solidFill>
                  </a:tcPr>
                </a:tc>
              </a:tr>
              <a:tr h="213360">
                <a:tc>
                  <a:txBody>
                    <a:bodyPr/>
                    <a:lstStyle/>
                    <a:p>
                      <a:pPr algn="l" fontAlgn="ctr"/>
                      <a:r>
                        <a:rPr lang="pt-PT" sz="1200" u="none" strike="noStrike">
                          <a:effectLst/>
                          <a:latin typeface="Arial Narrow" panose="020B0606020202030204" pitchFamily="34" charset="0"/>
                        </a:rPr>
                        <a:t>Enquadramento</a:t>
                      </a:r>
                      <a:endParaRPr lang="pt-PT" sz="1200" b="0" i="0" u="none" strike="noStrike">
                        <a:solidFill>
                          <a:srgbClr val="006666"/>
                        </a:solidFill>
                        <a:effectLst/>
                        <a:latin typeface="Arial Narrow" panose="020B0606020202030204" pitchFamily="34" charset="0"/>
                      </a:endParaRPr>
                    </a:p>
                  </a:txBody>
                  <a:tcPr marL="7620" marR="7620" marT="7620" marB="0" anchor="ctr"/>
                </a:tc>
                <a:tc>
                  <a:txBody>
                    <a:bodyPr/>
                    <a:lstStyle/>
                    <a:p>
                      <a:pPr algn="ctr" fontAlgn="ctr"/>
                      <a:r>
                        <a:rPr lang="pt-PT" sz="1200" u="none" strike="noStrike">
                          <a:effectLst/>
                          <a:latin typeface="Arial Narrow" panose="020B0606020202030204" pitchFamily="34" charset="0"/>
                        </a:rPr>
                        <a:t>3</a:t>
                      </a:r>
                      <a:endParaRPr lang="pt-PT" sz="1200" b="0" i="0" u="none" strike="noStrike">
                        <a:solidFill>
                          <a:srgbClr val="006666"/>
                        </a:solidFill>
                        <a:effectLst/>
                        <a:latin typeface="Arial Narrow" panose="020B0606020202030204" pitchFamily="34" charset="0"/>
                      </a:endParaRPr>
                    </a:p>
                  </a:txBody>
                  <a:tcPr marL="7620" marR="7620" marT="7620" marB="0" anchor="ctr"/>
                </a:tc>
                <a:tc>
                  <a:txBody>
                    <a:bodyPr/>
                    <a:lstStyle/>
                    <a:p>
                      <a:pPr algn="l" fontAlgn="ctr"/>
                      <a:r>
                        <a:rPr lang="pt-PT" sz="1200" u="none" strike="noStrike" dirty="0">
                          <a:effectLst/>
                          <a:latin typeface="Arial Narrow" panose="020B0606020202030204" pitchFamily="34" charset="0"/>
                        </a:rPr>
                        <a:t>Guia para discussão na Mesa Redonda</a:t>
                      </a:r>
                      <a:endParaRPr lang="pt-PT" sz="1200" b="0" i="0" u="none" strike="noStrike" dirty="0">
                        <a:solidFill>
                          <a:srgbClr val="006666"/>
                        </a:solidFill>
                        <a:effectLst/>
                        <a:latin typeface="Arial Narrow" panose="020B0606020202030204" pitchFamily="34" charset="0"/>
                      </a:endParaRPr>
                    </a:p>
                  </a:txBody>
                  <a:tcPr marL="7620" marR="7620" marT="7620" marB="0" anchor="ctr"/>
                </a:tc>
                <a:tc>
                  <a:txBody>
                    <a:bodyPr/>
                    <a:lstStyle/>
                    <a:p>
                      <a:pPr algn="ctr" fontAlgn="ctr"/>
                      <a:r>
                        <a:rPr lang="pt-PT" sz="1200" u="none" strike="noStrike">
                          <a:effectLst/>
                          <a:latin typeface="Arial Narrow" panose="020B0606020202030204" pitchFamily="34" charset="0"/>
                        </a:rPr>
                        <a:t>9</a:t>
                      </a:r>
                      <a:endParaRPr lang="pt-PT" sz="1200" b="0" i="0" u="none" strike="noStrike">
                        <a:solidFill>
                          <a:srgbClr val="006666"/>
                        </a:solidFill>
                        <a:effectLst/>
                        <a:latin typeface="Arial Narrow" panose="020B0606020202030204" pitchFamily="34" charset="0"/>
                      </a:endParaRPr>
                    </a:p>
                  </a:txBody>
                  <a:tcPr marL="7620" marR="7620" marT="7620" marB="0" anchor="ctr"/>
                </a:tc>
              </a:tr>
              <a:tr h="205740">
                <a:tc>
                  <a:txBody>
                    <a:bodyPr/>
                    <a:lstStyle/>
                    <a:p>
                      <a:pPr algn="l" fontAlgn="ctr"/>
                      <a:r>
                        <a:rPr lang="pt-PT" sz="1200" u="none" strike="noStrike">
                          <a:effectLst/>
                          <a:latin typeface="Arial Narrow" panose="020B0606020202030204" pitchFamily="34" charset="0"/>
                        </a:rPr>
                        <a:t>Consumo de fertilizantes na CEDEAO</a:t>
                      </a:r>
                      <a:endParaRPr lang="pt-PT" sz="1200" b="0" i="0" u="none" strike="noStrike">
                        <a:solidFill>
                          <a:srgbClr val="006666"/>
                        </a:solidFill>
                        <a:effectLst/>
                        <a:latin typeface="Arial Narrow" panose="020B0606020202030204" pitchFamily="34" charset="0"/>
                      </a:endParaRPr>
                    </a:p>
                  </a:txBody>
                  <a:tcPr marL="7620" marR="7620" marT="7620" marB="0" anchor="ctr"/>
                </a:tc>
                <a:tc>
                  <a:txBody>
                    <a:bodyPr/>
                    <a:lstStyle/>
                    <a:p>
                      <a:pPr algn="ctr" fontAlgn="ctr"/>
                      <a:r>
                        <a:rPr lang="pt-PT" sz="1200" u="none" strike="noStrike">
                          <a:effectLst/>
                          <a:latin typeface="Arial Narrow" panose="020B0606020202030204" pitchFamily="34" charset="0"/>
                        </a:rPr>
                        <a:t>4</a:t>
                      </a:r>
                      <a:endParaRPr lang="pt-PT" sz="1200" b="0" i="0" u="none" strike="noStrike">
                        <a:solidFill>
                          <a:srgbClr val="006666"/>
                        </a:solidFill>
                        <a:effectLst/>
                        <a:latin typeface="Arial Narrow" panose="020B0606020202030204" pitchFamily="34" charset="0"/>
                      </a:endParaRPr>
                    </a:p>
                  </a:txBody>
                  <a:tcPr marL="7620" marR="7620" marT="7620" marB="0" anchor="ctr"/>
                </a:tc>
                <a:tc>
                  <a:txBody>
                    <a:bodyPr/>
                    <a:lstStyle/>
                    <a:p>
                      <a:pPr algn="l" fontAlgn="ctr"/>
                      <a:r>
                        <a:rPr lang="pt-PT" sz="1200" u="none" strike="noStrike">
                          <a:effectLst/>
                          <a:latin typeface="Arial Narrow" panose="020B0606020202030204" pitchFamily="34" charset="0"/>
                        </a:rPr>
                        <a:t>Funcionamento dos debates</a:t>
                      </a:r>
                      <a:endParaRPr lang="pt-PT" sz="1200" b="0" i="0" u="none" strike="noStrike">
                        <a:solidFill>
                          <a:srgbClr val="006666"/>
                        </a:solidFill>
                        <a:effectLst/>
                        <a:latin typeface="Arial Narrow" panose="020B0606020202030204" pitchFamily="34" charset="0"/>
                      </a:endParaRPr>
                    </a:p>
                  </a:txBody>
                  <a:tcPr marL="7620" marR="7620" marT="7620" marB="0" anchor="ctr"/>
                </a:tc>
                <a:tc>
                  <a:txBody>
                    <a:bodyPr/>
                    <a:lstStyle/>
                    <a:p>
                      <a:pPr algn="ctr" fontAlgn="ctr"/>
                      <a:r>
                        <a:rPr lang="pt-PT" sz="1200" u="none" strike="noStrike">
                          <a:effectLst/>
                          <a:latin typeface="Arial Narrow" panose="020B0606020202030204" pitchFamily="34" charset="0"/>
                        </a:rPr>
                        <a:t>10</a:t>
                      </a:r>
                      <a:endParaRPr lang="pt-PT" sz="1200" b="0" i="0" u="none" strike="noStrike">
                        <a:solidFill>
                          <a:srgbClr val="006666"/>
                        </a:solidFill>
                        <a:effectLst/>
                        <a:latin typeface="Arial Narrow" panose="020B0606020202030204" pitchFamily="34" charset="0"/>
                      </a:endParaRPr>
                    </a:p>
                  </a:txBody>
                  <a:tcPr marL="7620" marR="7620" marT="7620" marB="0" anchor="ctr"/>
                </a:tc>
              </a:tr>
              <a:tr h="205740">
                <a:tc>
                  <a:txBody>
                    <a:bodyPr/>
                    <a:lstStyle/>
                    <a:p>
                      <a:pPr algn="l" fontAlgn="ctr"/>
                      <a:r>
                        <a:rPr lang="pt-PT" sz="1200" u="none" strike="noStrike">
                          <a:effectLst/>
                          <a:latin typeface="Arial Narrow" panose="020B0606020202030204" pitchFamily="34" charset="0"/>
                        </a:rPr>
                        <a:t>Consumo Internacional de fertilizantes</a:t>
                      </a:r>
                      <a:endParaRPr lang="pt-PT" sz="1200" b="0" i="0" u="none" strike="noStrike">
                        <a:solidFill>
                          <a:srgbClr val="006666"/>
                        </a:solidFill>
                        <a:effectLst/>
                        <a:latin typeface="Arial Narrow" panose="020B0606020202030204" pitchFamily="34" charset="0"/>
                      </a:endParaRPr>
                    </a:p>
                  </a:txBody>
                  <a:tcPr marL="7620" marR="7620" marT="7620" marB="0" anchor="ctr"/>
                </a:tc>
                <a:tc>
                  <a:txBody>
                    <a:bodyPr/>
                    <a:lstStyle/>
                    <a:p>
                      <a:pPr algn="ctr" fontAlgn="ctr"/>
                      <a:r>
                        <a:rPr lang="pt-PT" sz="1200" u="none" strike="noStrike">
                          <a:effectLst/>
                          <a:latin typeface="Arial Narrow" panose="020B0606020202030204" pitchFamily="34" charset="0"/>
                        </a:rPr>
                        <a:t>5</a:t>
                      </a:r>
                      <a:endParaRPr lang="pt-PT" sz="1200" b="0" i="0" u="none" strike="noStrike">
                        <a:solidFill>
                          <a:srgbClr val="006666"/>
                        </a:solidFill>
                        <a:effectLst/>
                        <a:latin typeface="Arial Narrow" panose="020B0606020202030204" pitchFamily="34" charset="0"/>
                      </a:endParaRPr>
                    </a:p>
                  </a:txBody>
                  <a:tcPr marL="7620" marR="7620" marT="7620" marB="0" anchor="ctr"/>
                </a:tc>
                <a:tc>
                  <a:txBody>
                    <a:bodyPr/>
                    <a:lstStyle/>
                    <a:p>
                      <a:pPr algn="l" fontAlgn="ctr"/>
                      <a:r>
                        <a:rPr lang="pt-PT" sz="1200" u="none" strike="noStrike">
                          <a:effectLst/>
                          <a:latin typeface="Arial Narrow" panose="020B0606020202030204" pitchFamily="34" charset="0"/>
                        </a:rPr>
                        <a:t>Data e local de realização</a:t>
                      </a:r>
                      <a:endParaRPr lang="pt-PT" sz="1200" b="0" i="0" u="none" strike="noStrike">
                        <a:solidFill>
                          <a:srgbClr val="006666"/>
                        </a:solidFill>
                        <a:effectLst/>
                        <a:latin typeface="Arial Narrow" panose="020B0606020202030204" pitchFamily="34" charset="0"/>
                      </a:endParaRPr>
                    </a:p>
                  </a:txBody>
                  <a:tcPr marL="7620" marR="7620" marT="7620" marB="0" anchor="ctr"/>
                </a:tc>
                <a:tc>
                  <a:txBody>
                    <a:bodyPr/>
                    <a:lstStyle/>
                    <a:p>
                      <a:pPr algn="ctr" fontAlgn="ctr"/>
                      <a:r>
                        <a:rPr lang="pt-PT" sz="1200" u="none" strike="noStrike">
                          <a:effectLst/>
                          <a:latin typeface="Arial Narrow" panose="020B0606020202030204" pitchFamily="34" charset="0"/>
                        </a:rPr>
                        <a:t>11</a:t>
                      </a:r>
                      <a:endParaRPr lang="pt-PT" sz="1200" b="0" i="0" u="none" strike="noStrike">
                        <a:solidFill>
                          <a:srgbClr val="006666"/>
                        </a:solidFill>
                        <a:effectLst/>
                        <a:latin typeface="Arial Narrow" panose="020B0606020202030204" pitchFamily="34" charset="0"/>
                      </a:endParaRPr>
                    </a:p>
                  </a:txBody>
                  <a:tcPr marL="7620" marR="7620" marT="7620" marB="0" anchor="ctr"/>
                </a:tc>
              </a:tr>
              <a:tr h="205740">
                <a:tc>
                  <a:txBody>
                    <a:bodyPr/>
                    <a:lstStyle/>
                    <a:p>
                      <a:pPr algn="l" fontAlgn="ctr"/>
                      <a:r>
                        <a:rPr lang="pt-PT" sz="1200" u="none" strike="noStrike">
                          <a:effectLst/>
                          <a:latin typeface="Arial Narrow" panose="020B0606020202030204" pitchFamily="34" charset="0"/>
                        </a:rPr>
                        <a:t>Objectivo da Mesa Redonda</a:t>
                      </a:r>
                      <a:endParaRPr lang="pt-PT" sz="1200" b="0" i="0" u="none" strike="noStrike">
                        <a:solidFill>
                          <a:srgbClr val="006666"/>
                        </a:solidFill>
                        <a:effectLst/>
                        <a:latin typeface="Arial Narrow" panose="020B0606020202030204" pitchFamily="34" charset="0"/>
                      </a:endParaRPr>
                    </a:p>
                  </a:txBody>
                  <a:tcPr marL="7620" marR="7620" marT="7620" marB="0" anchor="ctr"/>
                </a:tc>
                <a:tc>
                  <a:txBody>
                    <a:bodyPr/>
                    <a:lstStyle/>
                    <a:p>
                      <a:pPr algn="ctr" fontAlgn="ctr"/>
                      <a:r>
                        <a:rPr lang="pt-PT" sz="1200" u="none" strike="noStrike">
                          <a:effectLst/>
                          <a:latin typeface="Arial Narrow" panose="020B0606020202030204" pitchFamily="34" charset="0"/>
                        </a:rPr>
                        <a:t>6</a:t>
                      </a:r>
                      <a:endParaRPr lang="pt-PT" sz="1200" b="0" i="0" u="none" strike="noStrike">
                        <a:solidFill>
                          <a:srgbClr val="006666"/>
                        </a:solidFill>
                        <a:effectLst/>
                        <a:latin typeface="Arial Narrow" panose="020B0606020202030204" pitchFamily="34" charset="0"/>
                      </a:endParaRPr>
                    </a:p>
                  </a:txBody>
                  <a:tcPr marL="7620" marR="7620" marT="7620" marB="0" anchor="ctr"/>
                </a:tc>
                <a:tc>
                  <a:txBody>
                    <a:bodyPr/>
                    <a:lstStyle/>
                    <a:p>
                      <a:pPr algn="l" fontAlgn="ctr"/>
                      <a:r>
                        <a:rPr lang="pt-PT" sz="1200" u="none" strike="noStrike">
                          <a:effectLst/>
                          <a:latin typeface="Arial Narrow" panose="020B0606020202030204" pitchFamily="34" charset="0"/>
                        </a:rPr>
                        <a:t>Documento final previsto</a:t>
                      </a:r>
                      <a:endParaRPr lang="pt-PT" sz="1200" b="0" i="0" u="none" strike="noStrike">
                        <a:solidFill>
                          <a:srgbClr val="006666"/>
                        </a:solidFill>
                        <a:effectLst/>
                        <a:latin typeface="Arial Narrow" panose="020B0606020202030204" pitchFamily="34" charset="0"/>
                      </a:endParaRPr>
                    </a:p>
                  </a:txBody>
                  <a:tcPr marL="7620" marR="7620" marT="7620" marB="0" anchor="ctr"/>
                </a:tc>
                <a:tc>
                  <a:txBody>
                    <a:bodyPr/>
                    <a:lstStyle/>
                    <a:p>
                      <a:pPr algn="ctr" fontAlgn="ctr"/>
                      <a:r>
                        <a:rPr lang="pt-PT" sz="1200" u="none" strike="noStrike">
                          <a:effectLst/>
                          <a:latin typeface="Arial Narrow" panose="020B0606020202030204" pitchFamily="34" charset="0"/>
                        </a:rPr>
                        <a:t>11</a:t>
                      </a:r>
                      <a:endParaRPr lang="pt-PT" sz="1200" b="0" i="0" u="none" strike="noStrike">
                        <a:solidFill>
                          <a:srgbClr val="006666"/>
                        </a:solidFill>
                        <a:effectLst/>
                        <a:latin typeface="Arial Narrow" panose="020B0606020202030204" pitchFamily="34" charset="0"/>
                      </a:endParaRPr>
                    </a:p>
                  </a:txBody>
                  <a:tcPr marL="7620" marR="7620" marT="7620" marB="0" anchor="ctr"/>
                </a:tc>
              </a:tr>
              <a:tr h="213360">
                <a:tc>
                  <a:txBody>
                    <a:bodyPr/>
                    <a:lstStyle/>
                    <a:p>
                      <a:pPr algn="l" fontAlgn="ctr"/>
                      <a:r>
                        <a:rPr lang="pt-PT" sz="1200" u="none" strike="noStrike">
                          <a:effectLst/>
                          <a:latin typeface="Arial Narrow" panose="020B0606020202030204" pitchFamily="34" charset="0"/>
                        </a:rPr>
                        <a:t>Programa da Mesa Redonda</a:t>
                      </a:r>
                      <a:endParaRPr lang="pt-PT" sz="1200" b="0" i="0" u="none" strike="noStrike">
                        <a:solidFill>
                          <a:srgbClr val="006666"/>
                        </a:solidFill>
                        <a:effectLst/>
                        <a:latin typeface="Arial Narrow" panose="020B0606020202030204" pitchFamily="34" charset="0"/>
                      </a:endParaRPr>
                    </a:p>
                  </a:txBody>
                  <a:tcPr marL="7620" marR="7620" marT="7620" marB="0" anchor="ctr"/>
                </a:tc>
                <a:tc>
                  <a:txBody>
                    <a:bodyPr/>
                    <a:lstStyle/>
                    <a:p>
                      <a:pPr algn="ctr" fontAlgn="ctr"/>
                      <a:r>
                        <a:rPr lang="pt-PT" sz="1200" u="none" strike="noStrike">
                          <a:effectLst/>
                          <a:latin typeface="Arial Narrow" panose="020B0606020202030204" pitchFamily="34" charset="0"/>
                        </a:rPr>
                        <a:t>7</a:t>
                      </a:r>
                      <a:endParaRPr lang="pt-PT" sz="1200" b="0" i="0" u="none" strike="noStrike">
                        <a:solidFill>
                          <a:srgbClr val="006666"/>
                        </a:solidFill>
                        <a:effectLst/>
                        <a:latin typeface="Arial Narrow" panose="020B0606020202030204" pitchFamily="34" charset="0"/>
                      </a:endParaRPr>
                    </a:p>
                  </a:txBody>
                  <a:tcPr marL="7620" marR="7620" marT="7620" marB="0" anchor="ctr"/>
                </a:tc>
                <a:tc>
                  <a:txBody>
                    <a:bodyPr/>
                    <a:lstStyle/>
                    <a:p>
                      <a:pPr algn="l" fontAlgn="ctr"/>
                      <a:r>
                        <a:rPr lang="pt-PT" sz="1200" u="none" strike="noStrike">
                          <a:effectLst/>
                          <a:latin typeface="Arial Narrow" panose="020B0606020202030204" pitchFamily="34" charset="0"/>
                        </a:rPr>
                        <a:t>Data e local de realização</a:t>
                      </a:r>
                      <a:endParaRPr lang="pt-PT" sz="1200" b="0" i="0" u="none" strike="noStrike">
                        <a:solidFill>
                          <a:srgbClr val="006666"/>
                        </a:solidFill>
                        <a:effectLst/>
                        <a:latin typeface="Arial Narrow" panose="020B0606020202030204" pitchFamily="34" charset="0"/>
                      </a:endParaRPr>
                    </a:p>
                  </a:txBody>
                  <a:tcPr marL="7620" marR="7620" marT="7620" marB="0" anchor="ctr"/>
                </a:tc>
                <a:tc>
                  <a:txBody>
                    <a:bodyPr/>
                    <a:lstStyle/>
                    <a:p>
                      <a:pPr algn="ctr" fontAlgn="b"/>
                      <a:r>
                        <a:rPr lang="pt-PT" sz="1100" u="none" strike="noStrike">
                          <a:effectLst/>
                          <a:latin typeface="Arial Narrow" panose="020B0606020202030204" pitchFamily="34" charset="0"/>
                        </a:rPr>
                        <a:t>12 -15</a:t>
                      </a:r>
                      <a:endParaRPr lang="pt-PT" sz="1100" b="0" i="0" u="none" strike="noStrike">
                        <a:solidFill>
                          <a:srgbClr val="000000"/>
                        </a:solidFill>
                        <a:effectLst/>
                        <a:latin typeface="Arial Narrow" panose="020B0606020202030204" pitchFamily="34" charset="0"/>
                      </a:endParaRPr>
                    </a:p>
                  </a:txBody>
                  <a:tcPr marL="7620" marR="7620" marT="7620" marB="0" anchor="b"/>
                </a:tc>
              </a:tr>
              <a:tr h="205740">
                <a:tc>
                  <a:txBody>
                    <a:bodyPr/>
                    <a:lstStyle/>
                    <a:p>
                      <a:pPr algn="l" fontAlgn="ctr"/>
                      <a:r>
                        <a:rPr lang="pt-PT" sz="1200" u="none" strike="noStrike">
                          <a:effectLst/>
                          <a:latin typeface="Arial Narrow" panose="020B0606020202030204" pitchFamily="34" charset="0"/>
                        </a:rPr>
                        <a:t>Participantes</a:t>
                      </a:r>
                      <a:endParaRPr lang="pt-PT" sz="1200" b="0" i="0" u="none" strike="noStrike">
                        <a:solidFill>
                          <a:srgbClr val="006666"/>
                        </a:solidFill>
                        <a:effectLst/>
                        <a:latin typeface="Arial Narrow" panose="020B0606020202030204" pitchFamily="34" charset="0"/>
                      </a:endParaRPr>
                    </a:p>
                  </a:txBody>
                  <a:tcPr marL="7620" marR="7620" marT="7620" marB="0" anchor="ctr"/>
                </a:tc>
                <a:tc>
                  <a:txBody>
                    <a:bodyPr/>
                    <a:lstStyle/>
                    <a:p>
                      <a:pPr algn="ctr" fontAlgn="ctr"/>
                      <a:r>
                        <a:rPr lang="pt-PT" sz="1200" u="none" strike="noStrike">
                          <a:effectLst/>
                          <a:latin typeface="Arial Narrow" panose="020B0606020202030204" pitchFamily="34" charset="0"/>
                        </a:rPr>
                        <a:t>8</a:t>
                      </a:r>
                      <a:endParaRPr lang="pt-PT" sz="1200" b="0" i="0" u="none" strike="noStrike">
                        <a:solidFill>
                          <a:srgbClr val="006666"/>
                        </a:solidFill>
                        <a:effectLst/>
                        <a:latin typeface="Arial Narrow" panose="020B0606020202030204" pitchFamily="34" charset="0"/>
                      </a:endParaRPr>
                    </a:p>
                  </a:txBody>
                  <a:tcPr marL="7620" marR="7620" marT="7620" marB="0" anchor="ctr"/>
                </a:tc>
                <a:tc>
                  <a:txBody>
                    <a:bodyPr/>
                    <a:lstStyle/>
                    <a:p>
                      <a:pPr algn="l" fontAlgn="ctr"/>
                      <a:r>
                        <a:rPr lang="pt-PT" sz="1200" u="none" strike="noStrike">
                          <a:effectLst/>
                          <a:latin typeface="Arial Narrow" panose="020B0606020202030204" pitchFamily="34" charset="0"/>
                        </a:rPr>
                        <a:t>Conactos</a:t>
                      </a:r>
                      <a:endParaRPr lang="pt-PT" sz="1200" b="0" i="0" u="none" strike="noStrike">
                        <a:solidFill>
                          <a:srgbClr val="006666"/>
                        </a:solidFill>
                        <a:effectLst/>
                        <a:latin typeface="Arial Narrow" panose="020B0606020202030204" pitchFamily="34" charset="0"/>
                      </a:endParaRPr>
                    </a:p>
                  </a:txBody>
                  <a:tcPr marL="7620" marR="7620" marT="7620" marB="0" anchor="ctr"/>
                </a:tc>
                <a:tc>
                  <a:txBody>
                    <a:bodyPr/>
                    <a:lstStyle/>
                    <a:p>
                      <a:pPr algn="ctr" fontAlgn="ctr"/>
                      <a:r>
                        <a:rPr lang="pt-PT" sz="1200" u="none" strike="noStrike" dirty="0">
                          <a:effectLst/>
                          <a:latin typeface="Arial Narrow" panose="020B0606020202030204" pitchFamily="34" charset="0"/>
                        </a:rPr>
                        <a:t>16</a:t>
                      </a:r>
                      <a:endParaRPr lang="pt-PT" sz="1200" b="0" i="0" u="none" strike="noStrike" dirty="0">
                        <a:solidFill>
                          <a:srgbClr val="006666"/>
                        </a:solidFill>
                        <a:effectLst/>
                        <a:latin typeface="Arial Narrow" panose="020B0606020202030204" pitchFamily="34" charset="0"/>
                      </a:endParaRPr>
                    </a:p>
                  </a:txBody>
                  <a:tcPr marL="7620" marR="7620" marT="7620" marB="0" anchor="ctr"/>
                </a:tc>
              </a:tr>
            </a:tbl>
          </a:graphicData>
        </a:graphic>
      </p:graphicFrame>
    </p:spTree>
    <p:extLst>
      <p:ext uri="{BB962C8B-B14F-4D97-AF65-F5344CB8AC3E}">
        <p14:creationId xmlns:p14="http://schemas.microsoft.com/office/powerpoint/2010/main" val="8045439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m 7" descr="cap_vert_vallee"/>
          <p:cNvPicPr>
            <a:picLocks noChangeAspect="1"/>
          </p:cNvPicPr>
          <p:nvPr/>
        </p:nvPicPr>
        <p:blipFill>
          <a:blip r:embed="rId2"/>
          <a:stretch>
            <a:fillRect/>
          </a:stretch>
        </p:blipFill>
        <p:spPr>
          <a:xfrm>
            <a:off x="5858510" y="3070225"/>
            <a:ext cx="5849620" cy="3176905"/>
          </a:xfrm>
          <a:prstGeom prst="rect">
            <a:avLst/>
          </a:prstGeom>
        </p:spPr>
      </p:pic>
      <p:grpSp>
        <p:nvGrpSpPr>
          <p:cNvPr id="19" name="Agrupar 31"/>
          <p:cNvGrpSpPr/>
          <p:nvPr/>
        </p:nvGrpSpPr>
        <p:grpSpPr>
          <a:xfrm>
            <a:off x="4231005" y="2603500"/>
            <a:ext cx="7934960" cy="4227830"/>
            <a:chOff x="6663" y="4100"/>
            <a:chExt cx="12496" cy="6658"/>
          </a:xfrm>
          <a:solidFill>
            <a:schemeClr val="bg1"/>
          </a:solidFill>
        </p:grpSpPr>
        <p:grpSp>
          <p:nvGrpSpPr>
            <p:cNvPr id="22" name="Agrupar 30"/>
            <p:cNvGrpSpPr/>
            <p:nvPr/>
          </p:nvGrpSpPr>
          <p:grpSpPr>
            <a:xfrm>
              <a:off x="8759" y="4100"/>
              <a:ext cx="10400" cy="5798"/>
              <a:chOff x="8759" y="4100"/>
              <a:chExt cx="10400" cy="5798"/>
            </a:xfrm>
            <a:grpFill/>
          </p:grpSpPr>
          <p:sp>
            <p:nvSpPr>
              <p:cNvPr id="33" name="Rectângulo 4"/>
              <p:cNvSpPr/>
              <p:nvPr/>
            </p:nvSpPr>
            <p:spPr>
              <a:xfrm>
                <a:off x="8759" y="5330"/>
                <a:ext cx="2595" cy="355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4" name="Anel 5"/>
              <p:cNvSpPr/>
              <p:nvPr/>
            </p:nvSpPr>
            <p:spPr>
              <a:xfrm>
                <a:off x="9943" y="4100"/>
                <a:ext cx="9217" cy="5799"/>
              </a:xfrm>
              <a:prstGeom prst="don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grpSp>
        <p:grpSp>
          <p:nvGrpSpPr>
            <p:cNvPr id="23" name="Agrupar 29"/>
            <p:cNvGrpSpPr/>
            <p:nvPr/>
          </p:nvGrpSpPr>
          <p:grpSpPr>
            <a:xfrm>
              <a:off x="6663" y="8310"/>
              <a:ext cx="12254" cy="2448"/>
              <a:chOff x="6663" y="8310"/>
              <a:chExt cx="12254" cy="2448"/>
            </a:xfrm>
            <a:grpFill/>
          </p:grpSpPr>
          <p:sp>
            <p:nvSpPr>
              <p:cNvPr id="24" name="Rectângulo 2"/>
              <p:cNvSpPr/>
              <p:nvPr/>
            </p:nvSpPr>
            <p:spPr>
              <a:xfrm>
                <a:off x="6663" y="8511"/>
                <a:ext cx="12255" cy="1799"/>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grpSp>
            <p:nvGrpSpPr>
              <p:cNvPr id="25" name="Agrupar 28"/>
              <p:cNvGrpSpPr/>
              <p:nvPr/>
            </p:nvGrpSpPr>
            <p:grpSpPr>
              <a:xfrm>
                <a:off x="8264" y="8310"/>
                <a:ext cx="6836" cy="2449"/>
                <a:chOff x="8264" y="8310"/>
                <a:chExt cx="6836" cy="2449"/>
              </a:xfrm>
              <a:grpFill/>
            </p:grpSpPr>
            <p:pic>
              <p:nvPicPr>
                <p:cNvPr id="26" name="Imagem 15" descr="fundo"/>
                <p:cNvPicPr>
                  <a:picLocks noChangeAspect="1"/>
                </p:cNvPicPr>
                <p:nvPr/>
              </p:nvPicPr>
              <p:blipFill>
                <a:blip r:embed="rId3"/>
                <a:stretch>
                  <a:fillRect/>
                </a:stretch>
              </p:blipFill>
              <p:spPr>
                <a:xfrm>
                  <a:off x="8668" y="8614"/>
                  <a:ext cx="6015" cy="2025"/>
                </a:xfrm>
                <a:prstGeom prst="rect">
                  <a:avLst/>
                </a:prstGeom>
                <a:grpFill/>
              </p:spPr>
            </p:pic>
            <p:sp>
              <p:nvSpPr>
                <p:cNvPr id="27" name="Anel 12"/>
                <p:cNvSpPr/>
                <p:nvPr/>
              </p:nvSpPr>
              <p:spPr>
                <a:xfrm>
                  <a:off x="9766" y="8347"/>
                  <a:ext cx="5334" cy="2412"/>
                </a:xfrm>
                <a:prstGeom prst="don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28" name="Rectângulo 14"/>
                <p:cNvSpPr/>
                <p:nvPr/>
              </p:nvSpPr>
              <p:spPr>
                <a:xfrm>
                  <a:off x="8264" y="8511"/>
                  <a:ext cx="2071" cy="2184"/>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29" name="Rectângulo 20"/>
                <p:cNvSpPr/>
                <p:nvPr/>
              </p:nvSpPr>
              <p:spPr>
                <a:xfrm>
                  <a:off x="9899" y="8310"/>
                  <a:ext cx="1215" cy="58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0" name="Rectângulo 23"/>
                <p:cNvSpPr/>
                <p:nvPr/>
              </p:nvSpPr>
              <p:spPr>
                <a:xfrm>
                  <a:off x="13729" y="8465"/>
                  <a:ext cx="1215" cy="58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1" name="Rectângulo 24"/>
                <p:cNvSpPr/>
                <p:nvPr/>
              </p:nvSpPr>
              <p:spPr>
                <a:xfrm>
                  <a:off x="13494" y="10120"/>
                  <a:ext cx="1215" cy="58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2" name="Rectângulo 25"/>
                <p:cNvSpPr/>
                <p:nvPr/>
              </p:nvSpPr>
              <p:spPr>
                <a:xfrm>
                  <a:off x="10214" y="10155"/>
                  <a:ext cx="1365" cy="58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grpSp>
        </p:grpSp>
      </p:grpSp>
      <p:sp>
        <p:nvSpPr>
          <p:cNvPr id="35" name="Triângulo Retângulo 16"/>
          <p:cNvSpPr/>
          <p:nvPr/>
        </p:nvSpPr>
        <p:spPr>
          <a:xfrm flipH="1">
            <a:off x="3856355" y="0"/>
            <a:ext cx="8336915" cy="3458845"/>
          </a:xfrm>
          <a:prstGeom prst="rtTriangle">
            <a:avLst/>
          </a:prstGeom>
          <a:solidFill>
            <a:schemeClr val="tx2">
              <a:lumMod val="20000"/>
              <a:lumOff val="80000"/>
            </a:schemeClr>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pic>
        <p:nvPicPr>
          <p:cNvPr id="42" name="Imagem 37" descr="logo"/>
          <p:cNvPicPr>
            <a:picLocks noChangeAspect="1"/>
          </p:cNvPicPr>
          <p:nvPr/>
        </p:nvPicPr>
        <p:blipFill>
          <a:blip r:embed="rId4"/>
          <a:stretch>
            <a:fillRect/>
          </a:stretch>
        </p:blipFill>
        <p:spPr>
          <a:xfrm>
            <a:off x="331383" y="180874"/>
            <a:ext cx="2112185" cy="494867"/>
          </a:xfrm>
          <a:prstGeom prst="rect">
            <a:avLst/>
          </a:prstGeom>
        </p:spPr>
      </p:pic>
      <p:sp>
        <p:nvSpPr>
          <p:cNvPr id="43" name="CaixaDeTexto 22"/>
          <p:cNvSpPr txBox="1"/>
          <p:nvPr/>
        </p:nvSpPr>
        <p:spPr>
          <a:xfrm>
            <a:off x="9380121" y="1066165"/>
            <a:ext cx="2797054" cy="537070"/>
          </a:xfrm>
          <a:prstGeom prst="rect">
            <a:avLst/>
          </a:prstGeom>
          <a:noFill/>
        </p:spPr>
        <p:txBody>
          <a:bodyPr wrap="square" rtlCol="0">
            <a:spAutoFit/>
          </a:bodyPr>
          <a:lstStyle/>
          <a:p>
            <a:pPr algn="ctr">
              <a:lnSpc>
                <a:spcPct val="85000"/>
              </a:lnSpc>
            </a:pPr>
            <a:r>
              <a:rPr lang="pt-PT" sz="2000" dirty="0" smtClean="0">
                <a:solidFill>
                  <a:srgbClr val="006666"/>
                </a:solidFill>
              </a:rPr>
              <a:t>MESA REDONDA</a:t>
            </a:r>
          </a:p>
          <a:p>
            <a:pPr algn="ctr">
              <a:lnSpc>
                <a:spcPct val="85000"/>
              </a:lnSpc>
            </a:pPr>
            <a:r>
              <a:rPr lang="pt-PT" sz="1400" dirty="0" smtClean="0">
                <a:solidFill>
                  <a:srgbClr val="006666"/>
                </a:solidFill>
              </a:rPr>
              <a:t>GUIA DE DISCUSSÃO</a:t>
            </a:r>
          </a:p>
        </p:txBody>
      </p:sp>
      <p:sp>
        <p:nvSpPr>
          <p:cNvPr id="44" name="CaixaDeTexto 67"/>
          <p:cNvSpPr/>
          <p:nvPr/>
        </p:nvSpPr>
        <p:spPr>
          <a:xfrm>
            <a:off x="9757410" y="1569719"/>
            <a:ext cx="2284730" cy="1759585"/>
          </a:xfrm>
          <a:prstGeom prst="rect">
            <a:avLst/>
          </a:prstGeom>
          <a:noFill/>
          <a:ln>
            <a:noFill/>
          </a:ln>
          <a:effectLst/>
        </p:spPr>
        <p:txBody>
          <a:bodyPr vert="horz" wrap="square" lIns="91440" tIns="45720" rIns="91440" bIns="45720" numCol="1" spcCol="215900" anchor="t"/>
          <a:lstStyle/>
          <a:p>
            <a:pPr algn="ctr">
              <a:defRPr lang="en-US"/>
            </a:pPr>
            <a:r>
              <a:rPr lang="pt-PT" sz="2000" dirty="0" smtClean="0">
                <a:solidFill>
                  <a:srgbClr val="006666"/>
                </a:solidFill>
              </a:rPr>
              <a:t>09 JUNHO</a:t>
            </a:r>
          </a:p>
          <a:p>
            <a:pPr algn="ctr">
              <a:defRPr lang="en-US"/>
            </a:pPr>
            <a:r>
              <a:rPr lang="pt-PT" sz="2000" dirty="0" smtClean="0">
                <a:solidFill>
                  <a:srgbClr val="006666"/>
                </a:solidFill>
              </a:rPr>
              <a:t>______■______</a:t>
            </a:r>
          </a:p>
          <a:p>
            <a:pPr algn="ctr">
              <a:defRPr lang="en-US"/>
            </a:pPr>
            <a:r>
              <a:rPr lang="pt-PT" sz="3200" b="1" dirty="0" smtClean="0">
                <a:gradFill>
                  <a:gsLst>
                    <a:gs pos="0">
                      <a:srgbClr val="14CD68"/>
                    </a:gs>
                    <a:gs pos="100000">
                      <a:srgbClr val="035C7D"/>
                    </a:gs>
                  </a:gsLst>
                  <a:lin scaled="0"/>
                </a:gradFill>
              </a:rPr>
              <a:t>2021</a:t>
            </a:r>
            <a:endParaRPr lang="pt-PT" sz="3200" b="1" dirty="0">
              <a:gradFill>
                <a:gsLst>
                  <a:gs pos="0">
                    <a:srgbClr val="14CD68"/>
                  </a:gs>
                  <a:gs pos="100000">
                    <a:srgbClr val="035C7D"/>
                  </a:gs>
                </a:gsLst>
                <a:lin scaled="0"/>
              </a:gradFill>
            </a:endParaRPr>
          </a:p>
          <a:p>
            <a:pPr algn="ctr">
              <a:defRPr lang="en-US"/>
            </a:pPr>
            <a:r>
              <a:rPr lang="pt-PT" sz="2000" b="1" dirty="0" smtClean="0">
                <a:solidFill>
                  <a:srgbClr val="006666"/>
                </a:solidFill>
              </a:rPr>
              <a:t>PRAIA</a:t>
            </a:r>
          </a:p>
          <a:p>
            <a:pPr algn="ctr">
              <a:defRPr lang="en-US"/>
            </a:pPr>
            <a:r>
              <a:rPr lang="pt-PT" sz="2000" b="1" dirty="0" smtClean="0">
                <a:solidFill>
                  <a:srgbClr val="006666"/>
                </a:solidFill>
              </a:rPr>
              <a:t>CABO VERDE</a:t>
            </a:r>
          </a:p>
        </p:txBody>
      </p:sp>
      <p:sp>
        <p:nvSpPr>
          <p:cNvPr id="46" name="Slide Number Placeholder 6"/>
          <p:cNvSpPr txBox="1"/>
          <p:nvPr/>
        </p:nvSpPr>
        <p:spPr bwMode="auto">
          <a:xfrm>
            <a:off x="6602126" y="661256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2" charset="0"/>
                <a:cs typeface="Arial" panose="020B0604020202020204" pitchFamily="34" charset="0"/>
              </a:defRPr>
            </a:lvl1pPr>
            <a:lvl2pPr marL="742950" indent="-285750" eaLnBrk="0" hangingPunct="0">
              <a:defRPr>
                <a:solidFill>
                  <a:schemeClr val="tx1"/>
                </a:solidFill>
                <a:latin typeface="Calibri" panose="020F0502020204030204" pitchFamily="2" charset="0"/>
                <a:cs typeface="Arial" panose="020B0604020202020204" pitchFamily="34" charset="0"/>
              </a:defRPr>
            </a:lvl2pPr>
            <a:lvl3pPr marL="1143000" indent="-228600" eaLnBrk="0" hangingPunct="0">
              <a:defRPr>
                <a:solidFill>
                  <a:schemeClr val="tx1"/>
                </a:solidFill>
                <a:latin typeface="Calibri" panose="020F0502020204030204" pitchFamily="2" charset="0"/>
                <a:cs typeface="Arial" panose="020B0604020202020204" pitchFamily="34" charset="0"/>
              </a:defRPr>
            </a:lvl3pPr>
            <a:lvl4pPr marL="1600200" indent="-228600" eaLnBrk="0" hangingPunct="0">
              <a:defRPr>
                <a:solidFill>
                  <a:schemeClr val="tx1"/>
                </a:solidFill>
                <a:latin typeface="Calibri" panose="020F0502020204030204" pitchFamily="2" charset="0"/>
                <a:cs typeface="Arial" panose="020B0604020202020204" pitchFamily="34" charset="0"/>
              </a:defRPr>
            </a:lvl4pPr>
            <a:lvl5pPr marL="2057400" indent="-228600" eaLnBrk="0" hangingPunct="0">
              <a:defRPr>
                <a:solidFill>
                  <a:schemeClr val="tx1"/>
                </a:solidFill>
                <a:latin typeface="Calibri" panose="020F0502020204030204"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9pPr>
          </a:lstStyle>
          <a:p>
            <a:pPr algn="ctr" eaLnBrk="1" hangingPunct="1"/>
            <a:r>
              <a:rPr lang="fr-FR" altLang="pt-PT" sz="1200" dirty="0" smtClean="0">
                <a:solidFill>
                  <a:schemeClr val="tx2">
                    <a:lumMod val="50000"/>
                  </a:schemeClr>
                </a:solidFill>
              </a:rPr>
              <a:t>Pag </a:t>
            </a:r>
            <a:fld id="{6C07E9C5-6E20-4A25-9F31-81ECFC5683B7}" type="slidenum">
              <a:rPr lang="fr-FR" altLang="pt-PT" sz="1200" b="1" i="1" u="sng" dirty="0" smtClean="0">
                <a:solidFill>
                  <a:schemeClr val="tx2">
                    <a:lumMod val="50000"/>
                  </a:schemeClr>
                </a:solidFill>
              </a:rPr>
              <a:t>3</a:t>
            </a:fld>
            <a:endParaRPr lang="fr-FR" altLang="pt-PT" sz="1200" b="1" i="1" u="sng" dirty="0" smtClean="0">
              <a:solidFill>
                <a:schemeClr val="tx2">
                  <a:lumMod val="50000"/>
                </a:schemeClr>
              </a:solidFill>
            </a:endParaRPr>
          </a:p>
        </p:txBody>
      </p:sp>
      <p:sp>
        <p:nvSpPr>
          <p:cNvPr id="39" name="Rectangle 2"/>
          <p:cNvSpPr txBox="1">
            <a:spLocks noChangeArrowheads="1"/>
          </p:cNvSpPr>
          <p:nvPr/>
        </p:nvSpPr>
        <p:spPr>
          <a:xfrm>
            <a:off x="3840481" y="228600"/>
            <a:ext cx="5966459" cy="74676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lnSpc>
                <a:spcPts val="2500"/>
              </a:lnSpc>
              <a:defRPr/>
            </a:pPr>
            <a:r>
              <a:rPr lang="pt-PT" altLang="pt-PT" sz="1800" b="1" dirty="0" smtClean="0">
                <a:solidFill>
                  <a:schemeClr val="bg1"/>
                </a:solidFill>
                <a:effectLst>
                  <a:outerShdw blurRad="38100" dist="38100" dir="2700000" algn="tl">
                    <a:srgbClr val="000000"/>
                  </a:outerShdw>
                </a:effectLst>
                <a:latin typeface="Calisto MT" panose="02040603050505030304" pitchFamily="18" charset="0"/>
              </a:rPr>
              <a:t>MESA REDONDA DE INTEGRAÇÃO E DEBATEs</a:t>
            </a:r>
          </a:p>
          <a:p>
            <a:pPr algn="ctr">
              <a:lnSpc>
                <a:spcPts val="1400"/>
              </a:lnSpc>
              <a:defRPr/>
            </a:pPr>
            <a:r>
              <a:rPr lang="pt-PT" altLang="pt-PT" sz="1200" b="1" i="1" dirty="0" smtClean="0">
                <a:solidFill>
                  <a:srgbClr val="00B4B2"/>
                </a:solidFill>
                <a:effectLst>
                  <a:outerShdw blurRad="38100" dist="38100" dir="2700000" algn="tl">
                    <a:srgbClr val="000000"/>
                  </a:outerShdw>
                </a:effectLst>
                <a:latin typeface="Calisto MT" panose="02040603050505030304" pitchFamily="18" charset="0"/>
              </a:rPr>
              <a:t>PÓ DE BASALTO NA AGRICULTURA</a:t>
            </a:r>
          </a:p>
          <a:p>
            <a:pPr algn="ctr">
              <a:lnSpc>
                <a:spcPts val="1400"/>
              </a:lnSpc>
              <a:defRPr/>
            </a:pPr>
            <a:r>
              <a:rPr lang="fr-FR" sz="900" i="1" dirty="0">
                <a:solidFill>
                  <a:srgbClr val="00B0F0"/>
                </a:solidFill>
              </a:rPr>
              <a:t>Q</a:t>
            </a:r>
            <a:r>
              <a:rPr lang="pt-PT" sz="900" i="1" dirty="0">
                <a:solidFill>
                  <a:srgbClr val="00B0F0"/>
                </a:solidFill>
              </a:rPr>
              <a:t>UALIDADE </a:t>
            </a:r>
            <a:r>
              <a:rPr lang="pt-PT" sz="900" i="1" dirty="0" smtClean="0">
                <a:solidFill>
                  <a:srgbClr val="00B0F0"/>
                </a:solidFill>
              </a:rPr>
              <a:t>DOS </a:t>
            </a:r>
            <a:r>
              <a:rPr lang="pt-PT" sz="900" i="1" dirty="0">
                <a:solidFill>
                  <a:srgbClr val="00B0F0"/>
                </a:solidFill>
              </a:rPr>
              <a:t>ALIMENTOS E PROTEÇÃO </a:t>
            </a:r>
            <a:r>
              <a:rPr lang="pt-PT" sz="900" i="1" dirty="0" smtClean="0">
                <a:solidFill>
                  <a:srgbClr val="00B0F0"/>
                </a:solidFill>
              </a:rPr>
              <a:t>AMBIENTAL</a:t>
            </a:r>
            <a:endParaRPr lang="fr-FR" sz="900" i="1" dirty="0">
              <a:solidFill>
                <a:srgbClr val="00B0F0"/>
              </a:solidFill>
            </a:endParaRPr>
          </a:p>
        </p:txBody>
      </p:sp>
      <p:sp>
        <p:nvSpPr>
          <p:cNvPr id="2" name="Rectangle 1"/>
          <p:cNvSpPr/>
          <p:nvPr/>
        </p:nvSpPr>
        <p:spPr>
          <a:xfrm>
            <a:off x="6615430" y="3497579"/>
            <a:ext cx="3069590" cy="1866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nvGrpSpPr>
          <p:cNvPr id="4" name="Group 3"/>
          <p:cNvGrpSpPr/>
          <p:nvPr/>
        </p:nvGrpSpPr>
        <p:grpSpPr>
          <a:xfrm>
            <a:off x="8954452" y="3458210"/>
            <a:ext cx="2319338" cy="2088515"/>
            <a:chOff x="8954452" y="3458210"/>
            <a:chExt cx="2319338" cy="2088515"/>
          </a:xfrm>
        </p:grpSpPr>
        <p:sp>
          <p:nvSpPr>
            <p:cNvPr id="40" name="Anel 18"/>
            <p:cNvSpPr/>
            <p:nvPr/>
          </p:nvSpPr>
          <p:spPr>
            <a:xfrm>
              <a:off x="9182100" y="3458210"/>
              <a:ext cx="2091690" cy="2088515"/>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3" name="Rectangle 2"/>
            <p:cNvSpPr/>
            <p:nvPr/>
          </p:nvSpPr>
          <p:spPr>
            <a:xfrm>
              <a:off x="8954452" y="3474085"/>
              <a:ext cx="1035368" cy="3524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sp>
        <p:nvSpPr>
          <p:cNvPr id="48" name="TextBox 26"/>
          <p:cNvSpPr/>
          <p:nvPr/>
        </p:nvSpPr>
        <p:spPr>
          <a:xfrm>
            <a:off x="213360" y="727799"/>
            <a:ext cx="9553575" cy="5125947"/>
          </a:xfrm>
          <a:prstGeom prst="rect">
            <a:avLst/>
          </a:prstGeom>
          <a:noFill/>
          <a:ln>
            <a:noFill/>
          </a:ln>
          <a:effectLst/>
        </p:spPr>
        <p:txBody>
          <a:bodyPr vert="horz" wrap="square" lIns="91440" tIns="45720" rIns="91440" bIns="45720" numCol="1" spcCol="215900" anchor="t"/>
          <a:lstStyle/>
          <a:p>
            <a:pPr algn="just"/>
            <a:r>
              <a:rPr lang="pt-PT" altLang="pt-PT" sz="1100" b="1" i="1" dirty="0" smtClean="0">
                <a:solidFill>
                  <a:srgbClr val="00B4B2"/>
                </a:solidFill>
                <a:effectLst>
                  <a:outerShdw blurRad="38100" dist="38100" dir="2700000" algn="tl">
                    <a:srgbClr val="000000"/>
                  </a:outerShdw>
                </a:effectLst>
                <a:latin typeface="Calisto MT" panose="02040603050505030304" pitchFamily="18" charset="0"/>
              </a:rPr>
              <a:t>ENQUADRAMENTO</a:t>
            </a:r>
            <a:endParaRPr lang="pt-PT" sz="1100" b="1" dirty="0">
              <a:solidFill>
                <a:srgbClr val="00B4B2"/>
              </a:solidFill>
            </a:endParaRPr>
          </a:p>
          <a:p>
            <a:pPr algn="just">
              <a:lnSpc>
                <a:spcPts val="1100"/>
              </a:lnSpc>
              <a:defRPr lang="en-US"/>
            </a:pPr>
            <a:endParaRPr lang="pt-PT" sz="1200" dirty="0" smtClean="0">
              <a:latin typeface="Arial Narrow" panose="020B0606020202030204" pitchFamily="34" charset="0"/>
            </a:endParaRPr>
          </a:p>
          <a:p>
            <a:pPr algn="just">
              <a:lnSpc>
                <a:spcPts val="1100"/>
              </a:lnSpc>
              <a:defRPr lang="en-US"/>
            </a:pPr>
            <a:r>
              <a:rPr lang="pt-PT" sz="1200" dirty="0" smtClean="0">
                <a:latin typeface="Arial Narrow" panose="020B0606020202030204" pitchFamily="34" charset="0"/>
              </a:rPr>
              <a:t>Terras </a:t>
            </a:r>
            <a:r>
              <a:rPr lang="pt-PT" sz="1200" dirty="0">
                <a:latin typeface="Arial Narrow" panose="020B0606020202030204" pitchFamily="34" charset="0"/>
              </a:rPr>
              <a:t>agrícolas podem ser degradadas por muitas razões, designadamene: agricultura itinerante (ou nomadismo agrícola), sobrepastoreio, sobre-exploração de solos, desmatamento </a:t>
            </a:r>
            <a:r>
              <a:rPr lang="pt-PT" sz="1200" dirty="0" smtClean="0">
                <a:latin typeface="Arial Narrow" panose="020B0606020202030204" pitchFamily="34" charset="0"/>
              </a:rPr>
              <a:t>excessivo, </a:t>
            </a:r>
            <a:r>
              <a:rPr lang="pt-PT" sz="1200" dirty="0">
                <a:latin typeface="Arial Narrow" panose="020B0606020202030204" pitchFamily="34" charset="0"/>
              </a:rPr>
              <a:t>salinização do solo após anos de irrigação intensiva</a:t>
            </a:r>
            <a:r>
              <a:rPr lang="pt-PT" sz="1200" dirty="0" smtClean="0">
                <a:latin typeface="Arial Narrow" panose="020B0606020202030204" pitchFamily="34" charset="0"/>
              </a:rPr>
              <a:t>, </a:t>
            </a:r>
            <a:r>
              <a:rPr lang="pt-PT" sz="1200" dirty="0">
                <a:latin typeface="Arial Narrow" panose="020B0606020202030204" pitchFamily="34" charset="0"/>
              </a:rPr>
              <a:t>inundações repetidas de solos, bem como pelo processo natural de desgaste das rochas (intemperismo), entre outros. Neste sentido, torna-se necessário redobrar os esforços, as medidas e</a:t>
            </a:r>
            <a:r>
              <a:rPr lang="pt-PT" sz="1200" dirty="0" smtClean="0">
                <a:latin typeface="Arial Narrow" panose="020B0606020202030204" pitchFamily="34" charset="0"/>
              </a:rPr>
              <a:t> </a:t>
            </a:r>
            <a:r>
              <a:rPr lang="pt-PT" sz="1200" dirty="0">
                <a:latin typeface="Arial Narrow" panose="020B0606020202030204" pitchFamily="34" charset="0"/>
              </a:rPr>
              <a:t>as práticas de restauração dos solos degradados e, em consequência a reposição da sua fertilidade.</a:t>
            </a:r>
          </a:p>
          <a:p>
            <a:pPr algn="just">
              <a:lnSpc>
                <a:spcPts val="1100"/>
              </a:lnSpc>
              <a:defRPr lang="en-US"/>
            </a:pPr>
            <a:endParaRPr lang="pt-PT" sz="1200" dirty="0" smtClean="0">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ts val="1100"/>
              </a:lnSpc>
              <a:defRPr lang="en-US"/>
            </a:pPr>
            <a:r>
              <a:rPr lang="pt-PT" sz="1200" dirty="0" smtClean="0">
                <a:latin typeface="Arial Narrow" panose="020B0606020202030204" pitchFamily="34" charset="0"/>
                <a:ea typeface="Century Gothic" panose="020B0502020202020204" pitchFamily="2" charset="0"/>
                <a:cs typeface="Arial Narrow" panose="020B0606020202030204" pitchFamily="34" charset="0"/>
                <a:sym typeface="+mn-ea"/>
              </a:rPr>
              <a:t>Em </a:t>
            </a:r>
            <a:r>
              <a:rPr lang="pt-PT" sz="1200" dirty="0">
                <a:latin typeface="Arial Narrow" panose="020B0606020202030204" pitchFamily="34" charset="0"/>
                <a:ea typeface="Century Gothic" panose="020B0502020202020204" pitchFamily="2" charset="0"/>
                <a:cs typeface="Arial Narrow" panose="020B0606020202030204" pitchFamily="34" charset="0"/>
                <a:sym typeface="+mn-ea"/>
              </a:rPr>
              <a:t>Junho de 2006, os líderes africanos reuniram-se em Abuja, Nigéria, com o objetivo de adotar medidas à altura da importância dos fertilizantes para uma Revolução Verde Africana. O principal resultado dessa cimeira, confirmou o empenho dos Chefes de Estado africanos em conseguir um rápido aumento no uso de fertilizantes no continente, elevando a média de 9 quilogramas por hectare em 2006 para pelo menos 50 quilogramas por hectare em 2015, objetivo esse que até à </a:t>
            </a:r>
            <a:r>
              <a:rPr lang="pt-PT" sz="1200" dirty="0" smtClean="0">
                <a:latin typeface="Arial Narrow" panose="020B0606020202030204" pitchFamily="34" charset="0"/>
                <a:ea typeface="Century Gothic" panose="020B0502020202020204" pitchFamily="2" charset="0"/>
                <a:cs typeface="Arial Narrow" panose="020B0606020202030204" pitchFamily="34" charset="0"/>
                <a:sym typeface="+mn-ea"/>
              </a:rPr>
              <a:t>data, 2021, </a:t>
            </a:r>
            <a:r>
              <a:rPr lang="pt-PT" sz="1200" dirty="0">
                <a:latin typeface="Arial Narrow" panose="020B0606020202030204" pitchFamily="34" charset="0"/>
                <a:ea typeface="Century Gothic" panose="020B0502020202020204" pitchFamily="2" charset="0"/>
                <a:cs typeface="Arial Narrow" panose="020B0606020202030204" pitchFamily="34" charset="0"/>
                <a:sym typeface="+mn-ea"/>
              </a:rPr>
              <a:t>não foi ainda </a:t>
            </a:r>
            <a:r>
              <a:rPr lang="pt-PT" sz="1200" dirty="0" smtClean="0">
                <a:latin typeface="Arial Narrow" panose="020B0606020202030204" pitchFamily="34" charset="0"/>
                <a:ea typeface="Century Gothic" panose="020B0502020202020204" pitchFamily="2" charset="0"/>
                <a:cs typeface="Arial Narrow" panose="020B0606020202030204" pitchFamily="34" charset="0"/>
                <a:sym typeface="+mn-ea"/>
              </a:rPr>
              <a:t>alcançado, como o demonstra os dados apresentados nas duas páginas seguintes do presente documento. </a:t>
            </a:r>
            <a:endParaRPr lang="pt-PT" sz="1200" dirty="0">
              <a:latin typeface="Arial Narrow" panose="020B0606020202030204" pitchFamily="34" charset="0"/>
              <a:ea typeface="Century Gothic" panose="020B0502020202020204" pitchFamily="2" charset="0"/>
              <a:cs typeface="Arial Narrow" panose="020B0606020202030204" pitchFamily="34" charset="0"/>
            </a:endParaRPr>
          </a:p>
          <a:p>
            <a:pPr algn="just">
              <a:lnSpc>
                <a:spcPts val="1100"/>
              </a:lnSpc>
              <a:defRPr lang="en-US"/>
            </a:pPr>
            <a:endParaRPr lang="pt-PT" sz="1200" dirty="0">
              <a:latin typeface="Arial Narrow" panose="020B0606020202030204" pitchFamily="34" charset="0"/>
              <a:ea typeface="Century Gothic" panose="020B0502020202020204" pitchFamily="2" charset="0"/>
              <a:cs typeface="Arial Narrow" panose="020B0606020202030204" pitchFamily="34" charset="0"/>
            </a:endParaRPr>
          </a:p>
          <a:p>
            <a:pPr algn="just">
              <a:lnSpc>
                <a:spcPts val="1100"/>
              </a:lnSpc>
              <a:defRPr lang="en-US"/>
            </a:pPr>
            <a:r>
              <a:rPr lang="pt-PT" sz="1200" dirty="0">
                <a:latin typeface="Arial Narrow" panose="020B0606020202030204" pitchFamily="34" charset="0"/>
                <a:ea typeface="Century Gothic" panose="020B0502020202020204" pitchFamily="2" charset="0"/>
                <a:cs typeface="Arial Narrow" panose="020B0606020202030204" pitchFamily="34" charset="0"/>
                <a:sym typeface="+mn-ea"/>
              </a:rPr>
              <a:t>O  consumo médio de fertilizantes em África é de 10 kg / ha, </a:t>
            </a:r>
            <a:r>
              <a:rPr lang="pt-PT" sz="1200" dirty="0" smtClean="0">
                <a:latin typeface="Arial Narrow" panose="020B0606020202030204" pitchFamily="34" charset="0"/>
                <a:ea typeface="Century Gothic" panose="020B0502020202020204" pitchFamily="2" charset="0"/>
                <a:cs typeface="Arial Narrow" panose="020B0606020202030204" pitchFamily="34" charset="0"/>
                <a:sym typeface="+mn-ea"/>
              </a:rPr>
              <a:t>cerca de 10</a:t>
            </a:r>
            <a:r>
              <a:rPr lang="pt-PT" sz="1200" dirty="0">
                <a:latin typeface="Arial Narrow" panose="020B0606020202030204" pitchFamily="34" charset="0"/>
                <a:ea typeface="Century Gothic" panose="020B0502020202020204" pitchFamily="2" charset="0"/>
                <a:cs typeface="Arial Narrow" panose="020B0606020202030204" pitchFamily="34" charset="0"/>
                <a:sym typeface="+mn-ea"/>
              </a:rPr>
              <a:t>% da média mundial, e quase 20 vezes menos do que a média da Ásia (191 kg / ha) e 9 vezes menos do que a média da América Latina (94 kg / ha). A fraca utilização de fertilizantes, em África, deve-se </a:t>
            </a:r>
            <a:r>
              <a:rPr lang="pt-PT" altLang="en-US" sz="1200" dirty="0">
                <a:latin typeface="Arial Narrow" panose="020B0606020202030204" pitchFamily="34" charset="0"/>
                <a:ea typeface="Century Gothic" panose="020B0502020202020204" pitchFamily="2" charset="0"/>
                <a:cs typeface="Arial Narrow" panose="020B0606020202030204" pitchFamily="34" charset="0"/>
                <a:sym typeface="+mn-ea"/>
              </a:rPr>
              <a:t>a</a:t>
            </a:r>
            <a:r>
              <a:rPr lang="pt-PT" sz="1200" dirty="0">
                <a:latin typeface="Arial Narrow" panose="020B0606020202030204" pitchFamily="34" charset="0"/>
                <a:ea typeface="Century Gothic" panose="020B0502020202020204" pitchFamily="2" charset="0"/>
                <a:cs typeface="Arial Narrow" panose="020B0606020202030204" pitchFamily="34" charset="0"/>
                <a:sym typeface="+mn-ea"/>
              </a:rPr>
              <a:t>o elevado preço dos fertilizantes, face ao poder de compra dos </a:t>
            </a:r>
            <a:r>
              <a:rPr lang="pt-PT" sz="1200" dirty="0" smtClean="0">
                <a:latin typeface="Arial Narrow" panose="020B0606020202030204" pitchFamily="34" charset="0"/>
                <a:ea typeface="Century Gothic" panose="020B0502020202020204" pitchFamily="2" charset="0"/>
                <a:cs typeface="Arial Narrow" panose="020B0606020202030204" pitchFamily="34" charset="0"/>
                <a:sym typeface="+mn-ea"/>
              </a:rPr>
              <a:t>agricultores </a:t>
            </a:r>
            <a:r>
              <a:rPr lang="pt-PT" sz="1200" dirty="0">
                <a:latin typeface="Arial Narrow" panose="020B0606020202030204" pitchFamily="34" charset="0"/>
                <a:ea typeface="Century Gothic" panose="020B0502020202020204" pitchFamily="2" charset="0"/>
                <a:cs typeface="Arial Narrow" panose="020B0606020202030204" pitchFamily="34" charset="0"/>
                <a:sym typeface="+mn-ea"/>
              </a:rPr>
              <a:t>e a falta de alternativa oferecida aos produtores e aos agricultores.</a:t>
            </a:r>
          </a:p>
          <a:p>
            <a:pPr algn="just">
              <a:lnSpc>
                <a:spcPts val="1100"/>
              </a:lnSpc>
              <a:defRPr lang="en-US"/>
            </a:pPr>
            <a:endParaRPr lang="pt-PT" sz="1200" dirty="0">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ts val="1100"/>
              </a:lnSpc>
              <a:defRPr lang="en-US"/>
            </a:pPr>
            <a:r>
              <a:rPr lang="pt-PT" sz="1200" dirty="0">
                <a:latin typeface="Arial Narrow" panose="020B0606020202030204" pitchFamily="34" charset="0"/>
                <a:ea typeface="Century Gothic" panose="020B0502020202020204" pitchFamily="2" charset="0"/>
                <a:cs typeface="Century Gothic" panose="020B0502020202020204" pitchFamily="2" charset="0"/>
                <a:sym typeface="+mn-ea"/>
              </a:rPr>
              <a:t>Ao longo das últimas décadas relevantes centros de investigação aplicada, Universidades, Governos se dedicaram à procura de alternativas aos tradicionais fertilizantes químicos quer na perspetiva do aumento da rentabilidade </a:t>
            </a:r>
            <a:r>
              <a:rPr lang="pt-PT" sz="1200" dirty="0" smtClean="0">
                <a:latin typeface="Arial Narrow" panose="020B0606020202030204" pitchFamily="34" charset="0"/>
                <a:ea typeface="Century Gothic" panose="020B0502020202020204" pitchFamily="2" charset="0"/>
                <a:cs typeface="Century Gothic" panose="020B0502020202020204" pitchFamily="2" charset="0"/>
                <a:sym typeface="+mn-ea"/>
              </a:rPr>
              <a:t>agrícola, </a:t>
            </a:r>
            <a:r>
              <a:rPr lang="pt-PT" sz="1200" dirty="0">
                <a:latin typeface="Arial Narrow" panose="020B0606020202030204" pitchFamily="34" charset="0"/>
                <a:ea typeface="Century Gothic" panose="020B0502020202020204" pitchFamily="2" charset="0"/>
                <a:cs typeface="Century Gothic" panose="020B0502020202020204" pitchFamily="2" charset="0"/>
                <a:sym typeface="+mn-ea"/>
              </a:rPr>
              <a:t>quer na qualidade </a:t>
            </a:r>
            <a:r>
              <a:rPr lang="pt-PT" sz="1200" dirty="0" smtClean="0">
                <a:latin typeface="Arial Narrow" panose="020B0606020202030204" pitchFamily="34" charset="0"/>
                <a:ea typeface="Century Gothic" panose="020B0502020202020204" pitchFamily="2" charset="0"/>
                <a:cs typeface="Century Gothic" panose="020B0502020202020204" pitchFamily="2" charset="0"/>
                <a:sym typeface="+mn-ea"/>
              </a:rPr>
              <a:t>dos </a:t>
            </a:r>
            <a:r>
              <a:rPr lang="pt-PT" sz="1200" dirty="0">
                <a:latin typeface="Arial Narrow" panose="020B0606020202030204" pitchFamily="34" charset="0"/>
                <a:ea typeface="Century Gothic" panose="020B0502020202020204" pitchFamily="2" charset="0"/>
                <a:cs typeface="Century Gothic" panose="020B0502020202020204" pitchFamily="2" charset="0"/>
                <a:sym typeface="+mn-ea"/>
              </a:rPr>
              <a:t>alimentos </a:t>
            </a:r>
            <a:r>
              <a:rPr lang="pt-PT" altLang="en-US" sz="1200" dirty="0">
                <a:latin typeface="Arial Narrow" panose="020B0606020202030204" pitchFamily="34" charset="0"/>
                <a:ea typeface="Century Gothic" panose="020B0502020202020204" pitchFamily="2" charset="0"/>
                <a:cs typeface="Century Gothic" panose="020B0502020202020204" pitchFamily="2" charset="0"/>
                <a:sym typeface="+mn-ea"/>
              </a:rPr>
              <a:t>produzidos </a:t>
            </a:r>
            <a:r>
              <a:rPr lang="pt-PT" sz="1200" dirty="0">
                <a:latin typeface="Arial Narrow" panose="020B0606020202030204" pitchFamily="34" charset="0"/>
                <a:ea typeface="Century Gothic" panose="020B0502020202020204" pitchFamily="2" charset="0"/>
                <a:cs typeface="Century Gothic" panose="020B0502020202020204" pitchFamily="2" charset="0"/>
                <a:sym typeface="+mn-ea"/>
              </a:rPr>
              <a:t>e proteção ambiental. A aplicação de pó de </a:t>
            </a:r>
            <a:r>
              <a:rPr lang="pt-PT" altLang="en-US" sz="1200" dirty="0">
                <a:latin typeface="Arial Narrow" panose="020B0606020202030204" pitchFamily="34" charset="0"/>
                <a:ea typeface="Century Gothic" panose="020B0502020202020204" pitchFamily="2" charset="0"/>
                <a:cs typeface="Century Gothic" panose="020B0502020202020204" pitchFamily="2" charset="0"/>
                <a:sym typeface="+mn-ea"/>
              </a:rPr>
              <a:t>rocha</a:t>
            </a:r>
            <a:r>
              <a:rPr lang="pt-PT" sz="1200" dirty="0">
                <a:latin typeface="Arial Narrow" panose="020B0606020202030204" pitchFamily="34" charset="0"/>
                <a:ea typeface="Century Gothic" panose="020B0502020202020204" pitchFamily="2" charset="0"/>
                <a:cs typeface="Century Gothic" panose="020B0502020202020204" pitchFamily="2" charset="0"/>
                <a:sym typeface="+mn-ea"/>
              </a:rPr>
              <a:t> na agricultura revelou-se uma solução </a:t>
            </a:r>
            <a:r>
              <a:rPr lang="pt-PT" altLang="en-US" sz="1200" dirty="0">
                <a:latin typeface="Arial Narrow" panose="020B0606020202030204" pitchFamily="34" charset="0"/>
                <a:ea typeface="Century Gothic" panose="020B0502020202020204" pitchFamily="2" charset="0"/>
                <a:cs typeface="Century Gothic" panose="020B0502020202020204" pitchFamily="2" charset="0"/>
                <a:sym typeface="+mn-ea"/>
              </a:rPr>
              <a:t>comprovada para a agricultura </a:t>
            </a:r>
            <a:r>
              <a:rPr lang="pt-PT" sz="1200" dirty="0">
                <a:latin typeface="Arial Narrow" panose="020B0606020202030204" pitchFamily="34" charset="0"/>
                <a:ea typeface="Century Gothic" panose="020B0502020202020204" pitchFamily="2" charset="0"/>
                <a:cs typeface="Century Gothic" panose="020B0502020202020204" pitchFamily="2" charset="0"/>
                <a:sym typeface="+mn-ea"/>
              </a:rPr>
              <a:t>à altura dos desafiados que se colocam à sociedade contemporânea, quer no presente, quer no futuro. </a:t>
            </a:r>
            <a:endPar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endParaRPr>
          </a:p>
          <a:p>
            <a:pPr algn="just">
              <a:lnSpc>
                <a:spcPts val="1100"/>
              </a:lnSpc>
              <a:defRPr lang="en-US"/>
            </a:pPr>
            <a:endPar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endParaRPr>
          </a:p>
          <a:p>
            <a:pPr algn="just">
              <a:lnSpc>
                <a:spcPts val="1100"/>
              </a:lnSpc>
              <a:defRPr lang="en-US"/>
            </a:pPr>
            <a:r>
              <a:rPr lang="pt-PT" altLang="en-US" sz="1200" dirty="0">
                <a:latin typeface="Arial Narrow" panose="020B0606020202030204" pitchFamily="34" charset="0"/>
                <a:ea typeface="Century Gothic" panose="020B0502020202020204" pitchFamily="2" charset="0"/>
                <a:cs typeface="Century Gothic" panose="020B0502020202020204" pitchFamily="2" charset="0"/>
                <a:sym typeface="+mn-ea"/>
              </a:rPr>
              <a:t>As rochas basálticas possuem composição rica em elementos químicos </a:t>
            </a:r>
            <a:r>
              <a:rPr lang="pt-PT" altLang="en-US" sz="1200" dirty="0" smtClean="0">
                <a:latin typeface="Arial Narrow" panose="020B0606020202030204" pitchFamily="34" charset="0"/>
                <a:ea typeface="Century Gothic" panose="020B0502020202020204" pitchFamily="2" charset="0"/>
                <a:cs typeface="Century Gothic" panose="020B0502020202020204" pitchFamily="2" charset="0"/>
                <a:sym typeface="+mn-ea"/>
              </a:rPr>
              <a:t>e que são </a:t>
            </a:r>
            <a:r>
              <a:rPr lang="pt-PT" altLang="en-US" sz="1200" dirty="0">
                <a:latin typeface="Arial Narrow" panose="020B0606020202030204" pitchFamily="34" charset="0"/>
                <a:ea typeface="Century Gothic" panose="020B0502020202020204" pitchFamily="2" charset="0"/>
                <a:cs typeface="Century Gothic" panose="020B0502020202020204" pitchFamily="2" charset="0"/>
                <a:sym typeface="+mn-ea"/>
              </a:rPr>
              <a:t>nutrientes às plantas, o que a torna apta para utilização na agricultura, melhorando a fertilidade dos </a:t>
            </a:r>
            <a:r>
              <a:rPr lang="pt-PT" altLang="en-US" sz="1200" dirty="0" smtClean="0">
                <a:latin typeface="Arial Narrow" panose="020B0606020202030204" pitchFamily="34" charset="0"/>
                <a:ea typeface="Century Gothic" panose="020B0502020202020204" pitchFamily="2" charset="0"/>
                <a:cs typeface="Century Gothic" panose="020B0502020202020204" pitchFamily="2" charset="0"/>
                <a:sym typeface="+mn-ea"/>
              </a:rPr>
              <a:t>solos, protegendo o ambiente, aumentando a rentabilidade agrícola e melhorando substancialmente a qualidade dos alimentos produzidos.</a:t>
            </a:r>
            <a:r>
              <a:rPr lang="pt-PT" altLang="en-US" sz="1200" dirty="0" smtClean="0">
                <a:solidFill>
                  <a:srgbClr val="FF0000"/>
                </a:solidFill>
                <a:latin typeface="Arial Narrow" panose="020B0606020202030204" pitchFamily="34" charset="0"/>
                <a:ea typeface="Century Gothic" panose="020B0502020202020204" pitchFamily="2" charset="0"/>
                <a:cs typeface="Century Gothic" panose="020B0502020202020204" pitchFamily="2" charset="0"/>
                <a:sym typeface="+mn-ea"/>
              </a:rPr>
              <a:t> </a:t>
            </a:r>
            <a:endParaRPr lang="pt-PT" altLang="en-US" sz="1200" dirty="0">
              <a:solidFill>
                <a:srgbClr val="FF0000"/>
              </a:solidFill>
              <a:latin typeface="Arial Narrow" panose="020B0606020202030204" pitchFamily="34" charset="0"/>
              <a:ea typeface="Century Gothic" panose="020B0502020202020204" pitchFamily="2" charset="0"/>
              <a:cs typeface="Century Gothic" panose="020B0502020202020204" pitchFamily="2" charset="0"/>
              <a:sym typeface="+mn-ea"/>
            </a:endParaRPr>
          </a:p>
          <a:p>
            <a:pPr algn="just">
              <a:lnSpc>
                <a:spcPts val="1100"/>
              </a:lnSpc>
            </a:pPr>
            <a:endParaRPr lang="pt-PT" sz="1200" dirty="0">
              <a:latin typeface="Arial Narrow" panose="020B0606020202030204" pitchFamily="34" charset="0"/>
            </a:endParaRPr>
          </a:p>
          <a:p>
            <a:pPr algn="just">
              <a:lnSpc>
                <a:spcPts val="1100"/>
              </a:lnSpc>
            </a:pPr>
            <a:r>
              <a:rPr lang="pt-BR" sz="1200" dirty="0" smtClean="0">
                <a:latin typeface="Arial Narrow" panose="020B0606020202030204" pitchFamily="34" charset="0"/>
              </a:rPr>
              <a:t>O </a:t>
            </a:r>
            <a:r>
              <a:rPr lang="pt-BR" sz="1200" dirty="0">
                <a:latin typeface="Arial Narrow" panose="020B0606020202030204" pitchFamily="34" charset="0"/>
              </a:rPr>
              <a:t>uso de pós de rocha para fertilizar os solos é uma técnica milenar (civilizações incas e egípcias já se </a:t>
            </a:r>
            <a:r>
              <a:rPr lang="pt-BR" sz="1200" dirty="0" smtClean="0">
                <a:latin typeface="Arial Narrow" panose="020B0606020202030204" pitchFamily="34" charset="0"/>
              </a:rPr>
              <a:t>socorriam do </a:t>
            </a:r>
            <a:r>
              <a:rPr lang="pt-BR" sz="1200" dirty="0">
                <a:latin typeface="Arial Narrow" panose="020B0606020202030204" pitchFamily="34" charset="0"/>
              </a:rPr>
              <a:t>uso de sub-produtos de rochas para </a:t>
            </a:r>
            <a:r>
              <a:rPr lang="pt-BR" sz="1200" dirty="0" smtClean="0">
                <a:latin typeface="Arial Narrow" panose="020B0606020202030204" pitchFamily="34" charset="0"/>
              </a:rPr>
              <a:t>fertilização de solos), </a:t>
            </a:r>
            <a:r>
              <a:rPr lang="pt-BR" sz="1200" dirty="0">
                <a:latin typeface="Arial Narrow" panose="020B0606020202030204" pitchFamily="34" charset="0"/>
              </a:rPr>
              <a:t>que foi sendo deixada de lado, pela ampliação do uso e da oferta dos fertilizantes solúveis. Porém, os preços ascendentes desses produtos têm deixado um numero crescente de agricultores sem opção para fertilizar os solos e, assim, garantir produções compatíveis </a:t>
            </a:r>
            <a:r>
              <a:rPr lang="pt-BR" sz="1200" dirty="0" smtClean="0">
                <a:latin typeface="Arial Narrow" panose="020B0606020202030204" pitchFamily="34" charset="0"/>
              </a:rPr>
              <a:t>com </a:t>
            </a:r>
            <a:r>
              <a:rPr lang="pt-BR" sz="1200" dirty="0">
                <a:latin typeface="Arial Narrow" panose="020B0606020202030204" pitchFamily="34" charset="0"/>
              </a:rPr>
              <a:t>seus esforços e </a:t>
            </a:r>
            <a:r>
              <a:rPr lang="pt-BR" sz="1200" dirty="0" smtClean="0">
                <a:latin typeface="Arial Narrow" panose="020B0606020202030204" pitchFamily="34" charset="0"/>
              </a:rPr>
              <a:t>investimentos realizados</a:t>
            </a:r>
            <a:r>
              <a:rPr lang="pt-BR" sz="1200" dirty="0">
                <a:latin typeface="Arial Narrow" panose="020B0606020202030204" pitchFamily="34" charset="0"/>
              </a:rPr>
              <a:t>. A evolução tecnológica das últimas décadas permitem a produção de pó de rochas </a:t>
            </a:r>
            <a:r>
              <a:rPr lang="pt-BR" sz="1200" dirty="0" smtClean="0">
                <a:latin typeface="Arial Narrow" panose="020B0606020202030204" pitchFamily="34" charset="0"/>
              </a:rPr>
              <a:t>para uso na agricultura a um custo compatível  com o poder de compra da generalidade da população. </a:t>
            </a:r>
          </a:p>
          <a:p>
            <a:pPr algn="just">
              <a:lnSpc>
                <a:spcPts val="1100"/>
              </a:lnSpc>
            </a:pPr>
            <a:endParaRPr lang="pt-BR" sz="1200" dirty="0">
              <a:latin typeface="Arial Narrow" panose="020B0606020202030204" pitchFamily="34" charset="0"/>
            </a:endParaRPr>
          </a:p>
          <a:p>
            <a:pPr algn="just">
              <a:lnSpc>
                <a:spcPts val="1100"/>
              </a:lnSpc>
            </a:pPr>
            <a:r>
              <a:rPr lang="pt-BR" sz="1200" dirty="0" smtClean="0">
                <a:latin typeface="Arial Narrow" panose="020B0606020202030204" pitchFamily="34" charset="0"/>
              </a:rPr>
              <a:t>É neste contexto que terá lugar uma </a:t>
            </a:r>
            <a:r>
              <a:rPr lang="pt-BR" sz="1200" i="1" dirty="0" smtClean="0">
                <a:latin typeface="Arial Narrow" panose="020B0606020202030204" pitchFamily="34" charset="0"/>
              </a:rPr>
              <a:t>«Mesa Redonda de Integração e Debates», </a:t>
            </a:r>
            <a:r>
              <a:rPr lang="pt-BR" sz="1200" dirty="0" smtClean="0">
                <a:latin typeface="Arial Narrow" panose="020B0606020202030204" pitchFamily="34" charset="0"/>
              </a:rPr>
              <a:t>reunindo alguns dos mais proeminentes investigadores internacionais no domínio de uso de pó de rocha para a fertilização de solos agrícolas. Tomarão igualmente parte, nesta Mesa </a:t>
            </a:r>
            <a:r>
              <a:rPr lang="pt-BR" sz="1200" dirty="0" smtClean="0">
                <a:latin typeface="Arial Narrow" panose="020B0606020202030204" pitchFamily="34" charset="0"/>
              </a:rPr>
              <a:t>Redonda: </a:t>
            </a:r>
            <a:r>
              <a:rPr lang="pt-BR" sz="1200" dirty="0" smtClean="0">
                <a:latin typeface="Arial Narrow" panose="020B0606020202030204" pitchFamily="34" charset="0"/>
              </a:rPr>
              <a:t>professionais dos sectores de agricultura; da protecção ambiental; da nutrição; universitários; investigadores; gestores Municipais e decisores nacionais e internacionais de políticas de Desenvolvimento.</a:t>
            </a:r>
          </a:p>
          <a:p>
            <a:pPr algn="just">
              <a:lnSpc>
                <a:spcPts val="1100"/>
              </a:lnSpc>
            </a:pPr>
            <a:endParaRPr lang="pt-BR" sz="1200" dirty="0">
              <a:latin typeface="Arial Narrow" panose="020B0606020202030204" pitchFamily="34" charset="0"/>
            </a:endParaRPr>
          </a:p>
          <a:p>
            <a:pPr algn="just">
              <a:lnSpc>
                <a:spcPts val="1100"/>
              </a:lnSpc>
            </a:pPr>
            <a:r>
              <a:rPr lang="pt-BR" sz="1200" dirty="0" smtClean="0">
                <a:latin typeface="Arial Narrow" panose="020B0606020202030204" pitchFamily="34" charset="0"/>
              </a:rPr>
              <a:t>Neste documento é apresentado, além do programa da referida </a:t>
            </a:r>
            <a:r>
              <a:rPr lang="pt-BR" sz="1200" i="1" dirty="0" smtClean="0">
                <a:latin typeface="Arial Narrow" panose="020B0606020202030204" pitchFamily="34" charset="0"/>
              </a:rPr>
              <a:t>«Mesa Redonda»</a:t>
            </a:r>
            <a:r>
              <a:rPr lang="pt-BR" sz="1200" dirty="0" smtClean="0">
                <a:latin typeface="Arial Narrow" panose="020B0606020202030204" pitchFamily="34" charset="0"/>
              </a:rPr>
              <a:t>, o </a:t>
            </a:r>
            <a:r>
              <a:rPr lang="pt-BR" sz="1200" i="1" dirty="0" smtClean="0">
                <a:latin typeface="Arial Narrow" panose="020B0606020202030204" pitchFamily="34" charset="0"/>
              </a:rPr>
              <a:t>Guia de Discussão</a:t>
            </a:r>
            <a:r>
              <a:rPr lang="pt-BR" sz="1200" dirty="0" smtClean="0">
                <a:latin typeface="Arial Narrow" panose="020B0606020202030204" pitchFamily="34" charset="0"/>
              </a:rPr>
              <a:t> e debates que terá lugar no dia 9 de Junho de 2021.</a:t>
            </a:r>
            <a:endParaRPr lang="pt-PT" sz="1200" dirty="0">
              <a:latin typeface="Arial Narrow" panose="020B0606020202030204" pitchFamily="34" charset="0"/>
            </a:endParaRPr>
          </a:p>
        </p:txBody>
      </p:sp>
      <p:pic>
        <p:nvPicPr>
          <p:cNvPr id="47" name="Imagem 81" descr="LOGO-Paises ecowas"/>
          <p:cNvPicPr>
            <a:picLocks noChangeAspect="1"/>
          </p:cNvPicPr>
          <p:nvPr/>
        </p:nvPicPr>
        <p:blipFill>
          <a:blip r:embed="rId5"/>
          <a:stretch>
            <a:fillRect/>
          </a:stretch>
        </p:blipFill>
        <p:spPr>
          <a:xfrm>
            <a:off x="2333157" y="5725258"/>
            <a:ext cx="1105809" cy="1095371"/>
          </a:xfrm>
          <a:prstGeom prst="rect">
            <a:avLst/>
          </a:prstGeom>
        </p:spPr>
      </p:pic>
      <p:pic>
        <p:nvPicPr>
          <p:cNvPr id="50" name="Imagem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64750" y="35560"/>
            <a:ext cx="677545" cy="561975"/>
          </a:xfrm>
          <a:prstGeom prst="rect">
            <a:avLst/>
          </a:prstGeom>
        </p:spPr>
      </p:pic>
      <p:pic>
        <p:nvPicPr>
          <p:cNvPr id="36" name="Imagem 13" descr="logo"/>
          <p:cNvPicPr>
            <a:picLocks noChangeAspect="1"/>
          </p:cNvPicPr>
          <p:nvPr/>
        </p:nvPicPr>
        <p:blipFill>
          <a:blip r:embed="rId7"/>
          <a:stretch>
            <a:fillRect/>
          </a:stretch>
        </p:blipFill>
        <p:spPr>
          <a:xfrm>
            <a:off x="60315" y="6440564"/>
            <a:ext cx="1723775" cy="378318"/>
          </a:xfrm>
          <a:prstGeom prst="rect">
            <a:avLst/>
          </a:prstGeom>
        </p:spPr>
      </p:pic>
    </p:spTree>
    <p:extLst>
      <p:ext uri="{BB962C8B-B14F-4D97-AF65-F5344CB8AC3E}">
        <p14:creationId xmlns:p14="http://schemas.microsoft.com/office/powerpoint/2010/main" val="36006843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m 7" descr="cap_vert_vallee"/>
          <p:cNvPicPr>
            <a:picLocks noChangeAspect="1"/>
          </p:cNvPicPr>
          <p:nvPr/>
        </p:nvPicPr>
        <p:blipFill>
          <a:blip r:embed="rId2"/>
          <a:stretch>
            <a:fillRect/>
          </a:stretch>
        </p:blipFill>
        <p:spPr>
          <a:xfrm>
            <a:off x="5858510" y="3070225"/>
            <a:ext cx="5849620" cy="3176905"/>
          </a:xfrm>
          <a:prstGeom prst="rect">
            <a:avLst/>
          </a:prstGeom>
        </p:spPr>
      </p:pic>
      <p:grpSp>
        <p:nvGrpSpPr>
          <p:cNvPr id="19" name="Agrupar 31"/>
          <p:cNvGrpSpPr/>
          <p:nvPr/>
        </p:nvGrpSpPr>
        <p:grpSpPr>
          <a:xfrm>
            <a:off x="4231005" y="2603500"/>
            <a:ext cx="7934960" cy="4227830"/>
            <a:chOff x="6663" y="4100"/>
            <a:chExt cx="12496" cy="6658"/>
          </a:xfrm>
          <a:solidFill>
            <a:schemeClr val="bg1"/>
          </a:solidFill>
        </p:grpSpPr>
        <p:grpSp>
          <p:nvGrpSpPr>
            <p:cNvPr id="22" name="Agrupar 30"/>
            <p:cNvGrpSpPr/>
            <p:nvPr/>
          </p:nvGrpSpPr>
          <p:grpSpPr>
            <a:xfrm>
              <a:off x="8759" y="4100"/>
              <a:ext cx="10400" cy="5798"/>
              <a:chOff x="8759" y="4100"/>
              <a:chExt cx="10400" cy="5798"/>
            </a:xfrm>
            <a:grpFill/>
          </p:grpSpPr>
          <p:sp>
            <p:nvSpPr>
              <p:cNvPr id="33" name="Rectângulo 4"/>
              <p:cNvSpPr/>
              <p:nvPr/>
            </p:nvSpPr>
            <p:spPr>
              <a:xfrm>
                <a:off x="8759" y="5330"/>
                <a:ext cx="2595" cy="355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4" name="Anel 5"/>
              <p:cNvSpPr/>
              <p:nvPr/>
            </p:nvSpPr>
            <p:spPr>
              <a:xfrm>
                <a:off x="9943" y="4100"/>
                <a:ext cx="9217" cy="5799"/>
              </a:xfrm>
              <a:prstGeom prst="don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grpSp>
        <p:grpSp>
          <p:nvGrpSpPr>
            <p:cNvPr id="23" name="Agrupar 29"/>
            <p:cNvGrpSpPr/>
            <p:nvPr/>
          </p:nvGrpSpPr>
          <p:grpSpPr>
            <a:xfrm>
              <a:off x="6663" y="8310"/>
              <a:ext cx="12254" cy="2448"/>
              <a:chOff x="6663" y="8310"/>
              <a:chExt cx="12254" cy="2448"/>
            </a:xfrm>
            <a:grpFill/>
          </p:grpSpPr>
          <p:sp>
            <p:nvSpPr>
              <p:cNvPr id="24" name="Rectângulo 2"/>
              <p:cNvSpPr/>
              <p:nvPr/>
            </p:nvSpPr>
            <p:spPr>
              <a:xfrm>
                <a:off x="6663" y="8511"/>
                <a:ext cx="12255" cy="1799"/>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grpSp>
            <p:nvGrpSpPr>
              <p:cNvPr id="25" name="Agrupar 28"/>
              <p:cNvGrpSpPr/>
              <p:nvPr/>
            </p:nvGrpSpPr>
            <p:grpSpPr>
              <a:xfrm>
                <a:off x="8264" y="8310"/>
                <a:ext cx="6836" cy="2449"/>
                <a:chOff x="8264" y="8310"/>
                <a:chExt cx="6836" cy="2449"/>
              </a:xfrm>
              <a:grpFill/>
            </p:grpSpPr>
            <p:pic>
              <p:nvPicPr>
                <p:cNvPr id="26" name="Imagem 15" descr="fundo"/>
                <p:cNvPicPr>
                  <a:picLocks noChangeAspect="1"/>
                </p:cNvPicPr>
                <p:nvPr/>
              </p:nvPicPr>
              <p:blipFill>
                <a:blip r:embed="rId3"/>
                <a:stretch>
                  <a:fillRect/>
                </a:stretch>
              </p:blipFill>
              <p:spPr>
                <a:xfrm>
                  <a:off x="8668" y="8614"/>
                  <a:ext cx="6015" cy="2025"/>
                </a:xfrm>
                <a:prstGeom prst="rect">
                  <a:avLst/>
                </a:prstGeom>
                <a:grpFill/>
              </p:spPr>
            </p:pic>
            <p:sp>
              <p:nvSpPr>
                <p:cNvPr id="27" name="Anel 12"/>
                <p:cNvSpPr/>
                <p:nvPr/>
              </p:nvSpPr>
              <p:spPr>
                <a:xfrm>
                  <a:off x="9766" y="8347"/>
                  <a:ext cx="5334" cy="2412"/>
                </a:xfrm>
                <a:prstGeom prst="don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28" name="Rectângulo 14"/>
                <p:cNvSpPr/>
                <p:nvPr/>
              </p:nvSpPr>
              <p:spPr>
                <a:xfrm>
                  <a:off x="8264" y="8511"/>
                  <a:ext cx="2071" cy="2184"/>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29" name="Rectângulo 20"/>
                <p:cNvSpPr/>
                <p:nvPr/>
              </p:nvSpPr>
              <p:spPr>
                <a:xfrm>
                  <a:off x="9899" y="8310"/>
                  <a:ext cx="1215" cy="58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0" name="Rectângulo 23"/>
                <p:cNvSpPr/>
                <p:nvPr/>
              </p:nvSpPr>
              <p:spPr>
                <a:xfrm>
                  <a:off x="13729" y="8465"/>
                  <a:ext cx="1215" cy="58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1" name="Rectângulo 24"/>
                <p:cNvSpPr/>
                <p:nvPr/>
              </p:nvSpPr>
              <p:spPr>
                <a:xfrm>
                  <a:off x="13494" y="10120"/>
                  <a:ext cx="1215" cy="58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2" name="Rectângulo 25"/>
                <p:cNvSpPr/>
                <p:nvPr/>
              </p:nvSpPr>
              <p:spPr>
                <a:xfrm>
                  <a:off x="10214" y="10155"/>
                  <a:ext cx="1365" cy="58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grpSp>
        </p:grpSp>
      </p:grpSp>
      <p:sp>
        <p:nvSpPr>
          <p:cNvPr id="35" name="Triângulo Retângulo 16"/>
          <p:cNvSpPr/>
          <p:nvPr/>
        </p:nvSpPr>
        <p:spPr>
          <a:xfrm flipH="1">
            <a:off x="3856355" y="0"/>
            <a:ext cx="8336915" cy="3458845"/>
          </a:xfrm>
          <a:prstGeom prst="rtTriangle">
            <a:avLst/>
          </a:prstGeom>
          <a:solidFill>
            <a:schemeClr val="tx2">
              <a:lumMod val="20000"/>
              <a:lumOff val="80000"/>
            </a:schemeClr>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46" name="Slide Number Placeholder 6"/>
          <p:cNvSpPr txBox="1"/>
          <p:nvPr/>
        </p:nvSpPr>
        <p:spPr bwMode="auto">
          <a:xfrm>
            <a:off x="6602126" y="661256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2" charset="0"/>
                <a:cs typeface="Arial" panose="020B0604020202020204" pitchFamily="34" charset="0"/>
              </a:defRPr>
            </a:lvl1pPr>
            <a:lvl2pPr marL="742950" indent="-285750" eaLnBrk="0" hangingPunct="0">
              <a:defRPr>
                <a:solidFill>
                  <a:schemeClr val="tx1"/>
                </a:solidFill>
                <a:latin typeface="Calibri" panose="020F0502020204030204" pitchFamily="2" charset="0"/>
                <a:cs typeface="Arial" panose="020B0604020202020204" pitchFamily="34" charset="0"/>
              </a:defRPr>
            </a:lvl2pPr>
            <a:lvl3pPr marL="1143000" indent="-228600" eaLnBrk="0" hangingPunct="0">
              <a:defRPr>
                <a:solidFill>
                  <a:schemeClr val="tx1"/>
                </a:solidFill>
                <a:latin typeface="Calibri" panose="020F0502020204030204" pitchFamily="2" charset="0"/>
                <a:cs typeface="Arial" panose="020B0604020202020204" pitchFamily="34" charset="0"/>
              </a:defRPr>
            </a:lvl3pPr>
            <a:lvl4pPr marL="1600200" indent="-228600" eaLnBrk="0" hangingPunct="0">
              <a:defRPr>
                <a:solidFill>
                  <a:schemeClr val="tx1"/>
                </a:solidFill>
                <a:latin typeface="Calibri" panose="020F0502020204030204" pitchFamily="2" charset="0"/>
                <a:cs typeface="Arial" panose="020B0604020202020204" pitchFamily="34" charset="0"/>
              </a:defRPr>
            </a:lvl4pPr>
            <a:lvl5pPr marL="2057400" indent="-228600" eaLnBrk="0" hangingPunct="0">
              <a:defRPr>
                <a:solidFill>
                  <a:schemeClr val="tx1"/>
                </a:solidFill>
                <a:latin typeface="Calibri" panose="020F0502020204030204"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9pPr>
          </a:lstStyle>
          <a:p>
            <a:pPr algn="ctr" eaLnBrk="1" hangingPunct="1"/>
            <a:r>
              <a:rPr lang="fr-FR" altLang="pt-PT" sz="1200" dirty="0" smtClean="0">
                <a:solidFill>
                  <a:schemeClr val="tx2">
                    <a:lumMod val="50000"/>
                  </a:schemeClr>
                </a:solidFill>
              </a:rPr>
              <a:t>Pag </a:t>
            </a:r>
            <a:fld id="{6C07E9C5-6E20-4A25-9F31-81ECFC5683B7}" type="slidenum">
              <a:rPr lang="fr-FR" altLang="pt-PT" sz="1200" b="1" i="1" u="sng" dirty="0" smtClean="0">
                <a:solidFill>
                  <a:schemeClr val="tx2">
                    <a:lumMod val="50000"/>
                  </a:schemeClr>
                </a:solidFill>
              </a:rPr>
              <a:t>4</a:t>
            </a:fld>
            <a:endParaRPr lang="fr-FR" altLang="pt-PT" sz="1200" b="1" i="1" u="sng" dirty="0" smtClean="0">
              <a:solidFill>
                <a:schemeClr val="tx2">
                  <a:lumMod val="50000"/>
                </a:schemeClr>
              </a:solidFill>
            </a:endParaRPr>
          </a:p>
        </p:txBody>
      </p:sp>
      <p:sp>
        <p:nvSpPr>
          <p:cNvPr id="39" name="Rectangle 2"/>
          <p:cNvSpPr txBox="1">
            <a:spLocks noChangeArrowheads="1"/>
          </p:cNvSpPr>
          <p:nvPr/>
        </p:nvSpPr>
        <p:spPr>
          <a:xfrm>
            <a:off x="2522220" y="291783"/>
            <a:ext cx="7046277" cy="62801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lnSpc>
                <a:spcPts val="2800"/>
              </a:lnSpc>
              <a:defRPr/>
            </a:pPr>
            <a:r>
              <a:rPr lang="pt-PT" altLang="pt-PT" sz="1600" b="1" dirty="0" smtClean="0">
                <a:solidFill>
                  <a:schemeClr val="bg1"/>
                </a:solidFill>
                <a:effectLst>
                  <a:outerShdw blurRad="38100" dist="38100" dir="2700000" algn="tl">
                    <a:srgbClr val="000000"/>
                  </a:outerShdw>
                </a:effectLst>
                <a:latin typeface="Calisto MT" panose="02040603050505030304" pitchFamily="18" charset="0"/>
              </a:rPr>
              <a:t>CONSUMO DE FERTILIZANTES NA CEDEAO</a:t>
            </a:r>
          </a:p>
          <a:p>
            <a:pPr algn="ctr">
              <a:lnSpc>
                <a:spcPts val="1700"/>
              </a:lnSpc>
              <a:defRPr/>
            </a:pPr>
            <a:r>
              <a:rPr lang="pt-PT" altLang="pt-PT" sz="1000" dirty="0" smtClean="0">
                <a:solidFill>
                  <a:srgbClr val="00B4B2"/>
                </a:solidFill>
                <a:effectLst>
                  <a:outerShdw blurRad="38100" dist="38100" dir="2700000" algn="tl">
                    <a:srgbClr val="000000"/>
                  </a:outerShdw>
                </a:effectLst>
                <a:latin typeface="Arial Narrow" panose="020B0606020202030204" pitchFamily="34" charset="0"/>
              </a:rPr>
              <a:t>[ </a:t>
            </a:r>
            <a:r>
              <a:rPr lang="pt-PT" altLang="pt-PT" sz="1000" dirty="0" smtClean="0">
                <a:solidFill>
                  <a:schemeClr val="accent3">
                    <a:lumMod val="50000"/>
                  </a:schemeClr>
                </a:solidFill>
                <a:effectLst>
                  <a:outerShdw blurRad="38100" dist="38100" dir="2700000" algn="tl">
                    <a:srgbClr val="000000">
                      <a:alpha val="43137"/>
                    </a:srgbClr>
                  </a:outerShdw>
                </a:effectLst>
                <a:latin typeface="Arial Narrow" panose="020B0606020202030204" pitchFamily="34" charset="0"/>
              </a:rPr>
              <a:t>quilogramas </a:t>
            </a:r>
            <a:r>
              <a:rPr lang="pt-PT" altLang="pt-PT" sz="1000" dirty="0">
                <a:solidFill>
                  <a:schemeClr val="accent3">
                    <a:lumMod val="50000"/>
                  </a:schemeClr>
                </a:solidFill>
                <a:effectLst>
                  <a:outerShdw blurRad="38100" dist="38100" dir="2700000" algn="tl">
                    <a:srgbClr val="000000">
                      <a:alpha val="43137"/>
                    </a:srgbClr>
                  </a:outerShdw>
                </a:effectLst>
                <a:latin typeface="Arial Narrow" panose="020B0606020202030204" pitchFamily="34" charset="0"/>
              </a:rPr>
              <a:t>por hectare de terra </a:t>
            </a:r>
            <a:r>
              <a:rPr lang="pt-PT" altLang="pt-PT" sz="1000" dirty="0" smtClean="0">
                <a:solidFill>
                  <a:schemeClr val="accent3">
                    <a:lumMod val="50000"/>
                  </a:schemeClr>
                </a:solidFill>
                <a:effectLst>
                  <a:outerShdw blurRad="38100" dist="38100" dir="2700000" algn="tl">
                    <a:srgbClr val="000000">
                      <a:alpha val="43137"/>
                    </a:srgbClr>
                  </a:outerShdw>
                </a:effectLst>
                <a:latin typeface="Arial Narrow" panose="020B0606020202030204" pitchFamily="34" charset="0"/>
              </a:rPr>
              <a:t>arável</a:t>
            </a:r>
            <a:r>
              <a:rPr lang="pt-PT" altLang="pt-PT" sz="1000" dirty="0">
                <a:solidFill>
                  <a:schemeClr val="accent3">
                    <a:lumMod val="50000"/>
                  </a:schemeClr>
                </a:solidFill>
                <a:effectLst>
                  <a:outerShdw blurRad="38100" dist="38100" dir="2700000" algn="tl">
                    <a:srgbClr val="000000">
                      <a:alpha val="43137"/>
                    </a:srgbClr>
                  </a:outerShdw>
                </a:effectLst>
                <a:latin typeface="Arial Narrow" panose="020B0606020202030204" pitchFamily="34" charset="0"/>
              </a:rPr>
              <a:t> </a:t>
            </a:r>
            <a:r>
              <a:rPr lang="pt-PT" altLang="pt-PT" sz="1000" dirty="0" smtClean="0">
                <a:solidFill>
                  <a:srgbClr val="00B4B2"/>
                </a:solidFill>
                <a:effectLst>
                  <a:outerShdw blurRad="38100" dist="38100" dir="2700000" algn="tl">
                    <a:srgbClr val="000000"/>
                  </a:outerShdw>
                </a:effectLst>
                <a:latin typeface="Arial Narrow" panose="020B0606020202030204" pitchFamily="34" charset="0"/>
              </a:rPr>
              <a:t>]</a:t>
            </a:r>
          </a:p>
          <a:p>
            <a:pPr algn="ctr">
              <a:lnSpc>
                <a:spcPts val="1700"/>
              </a:lnSpc>
              <a:defRPr/>
            </a:pPr>
            <a:endParaRPr lang="fr-FR" sz="1000" i="1" dirty="0">
              <a:solidFill>
                <a:srgbClr val="00B0F0"/>
              </a:solidFill>
            </a:endParaRPr>
          </a:p>
        </p:txBody>
      </p:sp>
      <p:pic>
        <p:nvPicPr>
          <p:cNvPr id="45" name="Imagem 37" descr="logo"/>
          <p:cNvPicPr>
            <a:picLocks noChangeAspect="1"/>
          </p:cNvPicPr>
          <p:nvPr/>
        </p:nvPicPr>
        <p:blipFill>
          <a:blip r:embed="rId4"/>
          <a:stretch>
            <a:fillRect/>
          </a:stretch>
        </p:blipFill>
        <p:spPr>
          <a:xfrm>
            <a:off x="331383" y="180874"/>
            <a:ext cx="2112185" cy="494867"/>
          </a:xfrm>
          <a:prstGeom prst="rect">
            <a:avLst/>
          </a:prstGeom>
        </p:spPr>
      </p:pic>
      <p:pic>
        <p:nvPicPr>
          <p:cNvPr id="47" name="Imagem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64750" y="35560"/>
            <a:ext cx="677545" cy="561975"/>
          </a:xfrm>
          <a:prstGeom prst="rect">
            <a:avLst/>
          </a:prstGeom>
        </p:spPr>
      </p:pic>
      <p:pic>
        <p:nvPicPr>
          <p:cNvPr id="36" name="Imagem 13" descr="logo"/>
          <p:cNvPicPr>
            <a:picLocks noChangeAspect="1"/>
          </p:cNvPicPr>
          <p:nvPr/>
        </p:nvPicPr>
        <p:blipFill>
          <a:blip r:embed="rId6"/>
          <a:stretch>
            <a:fillRect/>
          </a:stretch>
        </p:blipFill>
        <p:spPr>
          <a:xfrm>
            <a:off x="60315" y="6440564"/>
            <a:ext cx="1723775" cy="378318"/>
          </a:xfrm>
          <a:prstGeom prst="rect">
            <a:avLst/>
          </a:prstGeom>
        </p:spPr>
      </p:pic>
      <p:graphicFrame>
        <p:nvGraphicFramePr>
          <p:cNvPr id="37" name="Chart 36"/>
          <p:cNvGraphicFramePr>
            <a:graphicFrameLocks/>
          </p:cNvGraphicFramePr>
          <p:nvPr>
            <p:extLst>
              <p:ext uri="{D42A27DB-BD31-4B8C-83A1-F6EECF244321}">
                <p14:modId xmlns:p14="http://schemas.microsoft.com/office/powerpoint/2010/main" val="1463012654"/>
              </p:ext>
            </p:extLst>
          </p:nvPr>
        </p:nvGraphicFramePr>
        <p:xfrm>
          <a:off x="0" y="726226"/>
          <a:ext cx="12193270" cy="5339929"/>
        </p:xfrm>
        <a:graphic>
          <a:graphicData uri="http://schemas.openxmlformats.org/drawingml/2006/chart">
            <c:chart xmlns:c="http://schemas.openxmlformats.org/drawingml/2006/chart" xmlns:r="http://schemas.openxmlformats.org/officeDocument/2006/relationships" r:id="rId7"/>
          </a:graphicData>
        </a:graphic>
      </p:graphicFrame>
      <p:pic>
        <p:nvPicPr>
          <p:cNvPr id="38" name="Imagem 81" descr="LOGO-Paises ecowas"/>
          <p:cNvPicPr>
            <a:picLocks noChangeAspect="1"/>
          </p:cNvPicPr>
          <p:nvPr/>
        </p:nvPicPr>
        <p:blipFill>
          <a:blip r:embed="rId8"/>
          <a:stretch>
            <a:fillRect/>
          </a:stretch>
        </p:blipFill>
        <p:spPr>
          <a:xfrm>
            <a:off x="2315684" y="5851250"/>
            <a:ext cx="1005281" cy="995792"/>
          </a:xfrm>
          <a:prstGeom prst="rect">
            <a:avLst/>
          </a:prstGeom>
        </p:spPr>
      </p:pic>
    </p:spTree>
    <p:extLst>
      <p:ext uri="{BB962C8B-B14F-4D97-AF65-F5344CB8AC3E}">
        <p14:creationId xmlns:p14="http://schemas.microsoft.com/office/powerpoint/2010/main" val="27872576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m 7" descr="cap_vert_vallee"/>
          <p:cNvPicPr>
            <a:picLocks noChangeAspect="1"/>
          </p:cNvPicPr>
          <p:nvPr/>
        </p:nvPicPr>
        <p:blipFill>
          <a:blip r:embed="rId2"/>
          <a:stretch>
            <a:fillRect/>
          </a:stretch>
        </p:blipFill>
        <p:spPr>
          <a:xfrm>
            <a:off x="5858510" y="3070225"/>
            <a:ext cx="5849620" cy="3176905"/>
          </a:xfrm>
          <a:prstGeom prst="rect">
            <a:avLst/>
          </a:prstGeom>
        </p:spPr>
      </p:pic>
      <p:grpSp>
        <p:nvGrpSpPr>
          <p:cNvPr id="19" name="Agrupar 31"/>
          <p:cNvGrpSpPr/>
          <p:nvPr/>
        </p:nvGrpSpPr>
        <p:grpSpPr>
          <a:xfrm>
            <a:off x="4231005" y="2603500"/>
            <a:ext cx="7934960" cy="4227830"/>
            <a:chOff x="6663" y="4100"/>
            <a:chExt cx="12496" cy="6658"/>
          </a:xfrm>
          <a:solidFill>
            <a:schemeClr val="bg1"/>
          </a:solidFill>
        </p:grpSpPr>
        <p:grpSp>
          <p:nvGrpSpPr>
            <p:cNvPr id="22" name="Agrupar 30"/>
            <p:cNvGrpSpPr/>
            <p:nvPr/>
          </p:nvGrpSpPr>
          <p:grpSpPr>
            <a:xfrm>
              <a:off x="8759" y="4100"/>
              <a:ext cx="10400" cy="5798"/>
              <a:chOff x="8759" y="4100"/>
              <a:chExt cx="10400" cy="5798"/>
            </a:xfrm>
            <a:grpFill/>
          </p:grpSpPr>
          <p:sp>
            <p:nvSpPr>
              <p:cNvPr id="33" name="Rectângulo 4"/>
              <p:cNvSpPr/>
              <p:nvPr/>
            </p:nvSpPr>
            <p:spPr>
              <a:xfrm>
                <a:off x="8759" y="5330"/>
                <a:ext cx="2595" cy="355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4" name="Anel 5"/>
              <p:cNvSpPr/>
              <p:nvPr/>
            </p:nvSpPr>
            <p:spPr>
              <a:xfrm>
                <a:off x="9943" y="4100"/>
                <a:ext cx="9217" cy="5799"/>
              </a:xfrm>
              <a:prstGeom prst="don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grpSp>
        <p:grpSp>
          <p:nvGrpSpPr>
            <p:cNvPr id="23" name="Agrupar 29"/>
            <p:cNvGrpSpPr/>
            <p:nvPr/>
          </p:nvGrpSpPr>
          <p:grpSpPr>
            <a:xfrm>
              <a:off x="6663" y="8310"/>
              <a:ext cx="12254" cy="2448"/>
              <a:chOff x="6663" y="8310"/>
              <a:chExt cx="12254" cy="2448"/>
            </a:xfrm>
            <a:grpFill/>
          </p:grpSpPr>
          <p:sp>
            <p:nvSpPr>
              <p:cNvPr id="24" name="Rectângulo 2"/>
              <p:cNvSpPr/>
              <p:nvPr/>
            </p:nvSpPr>
            <p:spPr>
              <a:xfrm>
                <a:off x="6663" y="8511"/>
                <a:ext cx="12255" cy="1799"/>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grpSp>
            <p:nvGrpSpPr>
              <p:cNvPr id="25" name="Agrupar 28"/>
              <p:cNvGrpSpPr/>
              <p:nvPr/>
            </p:nvGrpSpPr>
            <p:grpSpPr>
              <a:xfrm>
                <a:off x="8264" y="8310"/>
                <a:ext cx="6836" cy="2449"/>
                <a:chOff x="8264" y="8310"/>
                <a:chExt cx="6836" cy="2449"/>
              </a:xfrm>
              <a:grpFill/>
            </p:grpSpPr>
            <p:pic>
              <p:nvPicPr>
                <p:cNvPr id="26" name="Imagem 15" descr="fundo"/>
                <p:cNvPicPr>
                  <a:picLocks noChangeAspect="1"/>
                </p:cNvPicPr>
                <p:nvPr/>
              </p:nvPicPr>
              <p:blipFill>
                <a:blip r:embed="rId3"/>
                <a:stretch>
                  <a:fillRect/>
                </a:stretch>
              </p:blipFill>
              <p:spPr>
                <a:xfrm>
                  <a:off x="8668" y="8614"/>
                  <a:ext cx="6015" cy="2025"/>
                </a:xfrm>
                <a:prstGeom prst="rect">
                  <a:avLst/>
                </a:prstGeom>
                <a:grpFill/>
              </p:spPr>
            </p:pic>
            <p:sp>
              <p:nvSpPr>
                <p:cNvPr id="27" name="Anel 12"/>
                <p:cNvSpPr/>
                <p:nvPr/>
              </p:nvSpPr>
              <p:spPr>
                <a:xfrm>
                  <a:off x="9766" y="8347"/>
                  <a:ext cx="5334" cy="2412"/>
                </a:xfrm>
                <a:prstGeom prst="don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28" name="Rectângulo 14"/>
                <p:cNvSpPr/>
                <p:nvPr/>
              </p:nvSpPr>
              <p:spPr>
                <a:xfrm>
                  <a:off x="8264" y="8511"/>
                  <a:ext cx="2071" cy="2184"/>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29" name="Rectângulo 20"/>
                <p:cNvSpPr/>
                <p:nvPr/>
              </p:nvSpPr>
              <p:spPr>
                <a:xfrm>
                  <a:off x="9899" y="8310"/>
                  <a:ext cx="1215" cy="58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0" name="Rectângulo 23"/>
                <p:cNvSpPr/>
                <p:nvPr/>
              </p:nvSpPr>
              <p:spPr>
                <a:xfrm>
                  <a:off x="13729" y="8465"/>
                  <a:ext cx="1215" cy="58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1" name="Rectângulo 24"/>
                <p:cNvSpPr/>
                <p:nvPr/>
              </p:nvSpPr>
              <p:spPr>
                <a:xfrm>
                  <a:off x="13494" y="10120"/>
                  <a:ext cx="1215" cy="58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2" name="Rectângulo 25"/>
                <p:cNvSpPr/>
                <p:nvPr/>
              </p:nvSpPr>
              <p:spPr>
                <a:xfrm>
                  <a:off x="10214" y="10155"/>
                  <a:ext cx="1365" cy="58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grpSp>
        </p:grpSp>
      </p:grpSp>
      <p:sp>
        <p:nvSpPr>
          <p:cNvPr id="35" name="Triângulo Retângulo 16"/>
          <p:cNvSpPr/>
          <p:nvPr/>
        </p:nvSpPr>
        <p:spPr>
          <a:xfrm flipH="1">
            <a:off x="3856355" y="0"/>
            <a:ext cx="8336915" cy="3458845"/>
          </a:xfrm>
          <a:prstGeom prst="rtTriangle">
            <a:avLst/>
          </a:prstGeom>
          <a:solidFill>
            <a:schemeClr val="tx2">
              <a:lumMod val="20000"/>
              <a:lumOff val="80000"/>
            </a:schemeClr>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46" name="Slide Number Placeholder 6"/>
          <p:cNvSpPr txBox="1"/>
          <p:nvPr/>
        </p:nvSpPr>
        <p:spPr bwMode="auto">
          <a:xfrm>
            <a:off x="6602126" y="6679462"/>
            <a:ext cx="648072" cy="141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2" charset="0"/>
                <a:cs typeface="Arial" panose="020B0604020202020204" pitchFamily="34" charset="0"/>
              </a:defRPr>
            </a:lvl1pPr>
            <a:lvl2pPr marL="742950" indent="-285750" eaLnBrk="0" hangingPunct="0">
              <a:defRPr>
                <a:solidFill>
                  <a:schemeClr val="tx1"/>
                </a:solidFill>
                <a:latin typeface="Calibri" panose="020F0502020204030204" pitchFamily="2" charset="0"/>
                <a:cs typeface="Arial" panose="020B0604020202020204" pitchFamily="34" charset="0"/>
              </a:defRPr>
            </a:lvl2pPr>
            <a:lvl3pPr marL="1143000" indent="-228600" eaLnBrk="0" hangingPunct="0">
              <a:defRPr>
                <a:solidFill>
                  <a:schemeClr val="tx1"/>
                </a:solidFill>
                <a:latin typeface="Calibri" panose="020F0502020204030204" pitchFamily="2" charset="0"/>
                <a:cs typeface="Arial" panose="020B0604020202020204" pitchFamily="34" charset="0"/>
              </a:defRPr>
            </a:lvl3pPr>
            <a:lvl4pPr marL="1600200" indent="-228600" eaLnBrk="0" hangingPunct="0">
              <a:defRPr>
                <a:solidFill>
                  <a:schemeClr val="tx1"/>
                </a:solidFill>
                <a:latin typeface="Calibri" panose="020F0502020204030204" pitchFamily="2" charset="0"/>
                <a:cs typeface="Arial" panose="020B0604020202020204" pitchFamily="34" charset="0"/>
              </a:defRPr>
            </a:lvl4pPr>
            <a:lvl5pPr marL="2057400" indent="-228600" eaLnBrk="0" hangingPunct="0">
              <a:defRPr>
                <a:solidFill>
                  <a:schemeClr val="tx1"/>
                </a:solidFill>
                <a:latin typeface="Calibri" panose="020F0502020204030204"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9pPr>
          </a:lstStyle>
          <a:p>
            <a:pPr algn="ctr" eaLnBrk="1" hangingPunct="1"/>
            <a:r>
              <a:rPr lang="fr-FR" altLang="pt-PT" sz="1000" i="1" dirty="0" smtClean="0">
                <a:solidFill>
                  <a:schemeClr val="tx2">
                    <a:lumMod val="50000"/>
                  </a:schemeClr>
                </a:solidFill>
              </a:rPr>
              <a:t>Pag </a:t>
            </a:r>
            <a:fld id="{6C07E9C5-6E20-4A25-9F31-81ECFC5683B7}" type="slidenum">
              <a:rPr lang="fr-FR" altLang="pt-PT" sz="1000" b="1" i="1" u="sng" dirty="0" smtClean="0">
                <a:solidFill>
                  <a:schemeClr val="tx2">
                    <a:lumMod val="50000"/>
                  </a:schemeClr>
                </a:solidFill>
              </a:rPr>
              <a:t>5</a:t>
            </a:fld>
            <a:endParaRPr lang="fr-FR" altLang="pt-PT" sz="1000" b="1" i="1" u="sng" dirty="0" smtClean="0">
              <a:solidFill>
                <a:schemeClr val="tx2">
                  <a:lumMod val="50000"/>
                </a:schemeClr>
              </a:solidFill>
            </a:endParaRPr>
          </a:p>
        </p:txBody>
      </p:sp>
      <p:sp>
        <p:nvSpPr>
          <p:cNvPr id="39" name="Rectangle 2"/>
          <p:cNvSpPr txBox="1">
            <a:spLocks noChangeArrowheads="1"/>
          </p:cNvSpPr>
          <p:nvPr/>
        </p:nvSpPr>
        <p:spPr>
          <a:xfrm>
            <a:off x="3779520" y="291783"/>
            <a:ext cx="5788977" cy="62801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lnSpc>
                <a:spcPts val="2800"/>
              </a:lnSpc>
              <a:defRPr/>
            </a:pPr>
            <a:r>
              <a:rPr lang="pt-PT" altLang="pt-PT" sz="1600" b="1" dirty="0" smtClean="0">
                <a:solidFill>
                  <a:schemeClr val="bg1"/>
                </a:solidFill>
                <a:effectLst>
                  <a:outerShdw blurRad="38100" dist="38100" dir="2700000" algn="tl">
                    <a:srgbClr val="000000"/>
                  </a:outerShdw>
                </a:effectLst>
                <a:latin typeface="Calisto MT" panose="02040603050505030304" pitchFamily="18" charset="0"/>
              </a:rPr>
              <a:t>CONSUMO INTERNACIONAL DE FERTILIZANTES</a:t>
            </a:r>
          </a:p>
          <a:p>
            <a:pPr algn="ctr">
              <a:lnSpc>
                <a:spcPts val="1700"/>
              </a:lnSpc>
              <a:defRPr/>
            </a:pPr>
            <a:r>
              <a:rPr lang="pt-PT" altLang="pt-PT" sz="1000" dirty="0" smtClean="0">
                <a:solidFill>
                  <a:srgbClr val="00B4B2"/>
                </a:solidFill>
                <a:effectLst>
                  <a:outerShdw blurRad="38100" dist="38100" dir="2700000" algn="tl">
                    <a:srgbClr val="000000"/>
                  </a:outerShdw>
                </a:effectLst>
                <a:latin typeface="Arial Narrow" panose="020B0606020202030204" pitchFamily="34" charset="0"/>
              </a:rPr>
              <a:t>[ </a:t>
            </a:r>
            <a:r>
              <a:rPr lang="pt-PT" altLang="pt-PT" sz="1000" dirty="0" smtClean="0">
                <a:solidFill>
                  <a:schemeClr val="accent3">
                    <a:lumMod val="50000"/>
                  </a:schemeClr>
                </a:solidFill>
                <a:effectLst>
                  <a:outerShdw blurRad="38100" dist="38100" dir="2700000" algn="tl">
                    <a:srgbClr val="000000">
                      <a:alpha val="43137"/>
                    </a:srgbClr>
                  </a:outerShdw>
                </a:effectLst>
                <a:latin typeface="Arial Narrow" panose="020B0606020202030204" pitchFamily="34" charset="0"/>
              </a:rPr>
              <a:t>quilogramas </a:t>
            </a:r>
            <a:r>
              <a:rPr lang="pt-PT" altLang="pt-PT" sz="1000" dirty="0">
                <a:solidFill>
                  <a:schemeClr val="accent3">
                    <a:lumMod val="50000"/>
                  </a:schemeClr>
                </a:solidFill>
                <a:effectLst>
                  <a:outerShdw blurRad="38100" dist="38100" dir="2700000" algn="tl">
                    <a:srgbClr val="000000">
                      <a:alpha val="43137"/>
                    </a:srgbClr>
                  </a:outerShdw>
                </a:effectLst>
                <a:latin typeface="Arial Narrow" panose="020B0606020202030204" pitchFamily="34" charset="0"/>
              </a:rPr>
              <a:t>por hectare de terra </a:t>
            </a:r>
            <a:r>
              <a:rPr lang="pt-PT" altLang="pt-PT" sz="1000" dirty="0" smtClean="0">
                <a:solidFill>
                  <a:schemeClr val="accent3">
                    <a:lumMod val="50000"/>
                  </a:schemeClr>
                </a:solidFill>
                <a:effectLst>
                  <a:outerShdw blurRad="38100" dist="38100" dir="2700000" algn="tl">
                    <a:srgbClr val="000000">
                      <a:alpha val="43137"/>
                    </a:srgbClr>
                  </a:outerShdw>
                </a:effectLst>
                <a:latin typeface="Arial Narrow" panose="020B0606020202030204" pitchFamily="34" charset="0"/>
              </a:rPr>
              <a:t>arável</a:t>
            </a:r>
            <a:r>
              <a:rPr lang="pt-PT" altLang="pt-PT" sz="1000" dirty="0">
                <a:solidFill>
                  <a:schemeClr val="accent3">
                    <a:lumMod val="50000"/>
                  </a:schemeClr>
                </a:solidFill>
                <a:effectLst>
                  <a:outerShdw blurRad="38100" dist="38100" dir="2700000" algn="tl">
                    <a:srgbClr val="000000">
                      <a:alpha val="43137"/>
                    </a:srgbClr>
                  </a:outerShdw>
                </a:effectLst>
                <a:latin typeface="Arial Narrow" panose="020B0606020202030204" pitchFamily="34" charset="0"/>
              </a:rPr>
              <a:t> </a:t>
            </a:r>
            <a:r>
              <a:rPr lang="pt-PT" altLang="pt-PT" sz="1000" dirty="0" smtClean="0">
                <a:solidFill>
                  <a:srgbClr val="00B4B2"/>
                </a:solidFill>
                <a:effectLst>
                  <a:outerShdw blurRad="38100" dist="38100" dir="2700000" algn="tl">
                    <a:srgbClr val="000000"/>
                  </a:outerShdw>
                </a:effectLst>
                <a:latin typeface="Arial Narrow" panose="020B0606020202030204" pitchFamily="34" charset="0"/>
              </a:rPr>
              <a:t>]</a:t>
            </a:r>
          </a:p>
          <a:p>
            <a:pPr algn="ctr">
              <a:lnSpc>
                <a:spcPts val="1700"/>
              </a:lnSpc>
              <a:defRPr/>
            </a:pPr>
            <a:endParaRPr lang="fr-FR" sz="1000" i="1" dirty="0">
              <a:solidFill>
                <a:srgbClr val="00B0F0"/>
              </a:solidFill>
            </a:endParaRPr>
          </a:p>
        </p:txBody>
      </p:sp>
      <p:pic>
        <p:nvPicPr>
          <p:cNvPr id="45" name="Imagem 37" descr="logo"/>
          <p:cNvPicPr>
            <a:picLocks noChangeAspect="1"/>
          </p:cNvPicPr>
          <p:nvPr/>
        </p:nvPicPr>
        <p:blipFill>
          <a:blip r:embed="rId4"/>
          <a:stretch>
            <a:fillRect/>
          </a:stretch>
        </p:blipFill>
        <p:spPr>
          <a:xfrm>
            <a:off x="331383" y="180874"/>
            <a:ext cx="2112185" cy="494867"/>
          </a:xfrm>
          <a:prstGeom prst="rect">
            <a:avLst/>
          </a:prstGeom>
        </p:spPr>
      </p:pic>
      <p:pic>
        <p:nvPicPr>
          <p:cNvPr id="37" name="Imagem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64750" y="35560"/>
            <a:ext cx="677545" cy="561975"/>
          </a:xfrm>
          <a:prstGeom prst="rect">
            <a:avLst/>
          </a:prstGeom>
        </p:spPr>
      </p:pic>
      <p:pic>
        <p:nvPicPr>
          <p:cNvPr id="38" name="Imagem 13" descr="logo"/>
          <p:cNvPicPr>
            <a:picLocks noChangeAspect="1"/>
          </p:cNvPicPr>
          <p:nvPr/>
        </p:nvPicPr>
        <p:blipFill>
          <a:blip r:embed="rId6"/>
          <a:stretch>
            <a:fillRect/>
          </a:stretch>
        </p:blipFill>
        <p:spPr>
          <a:xfrm>
            <a:off x="60315" y="6440564"/>
            <a:ext cx="1723775" cy="378318"/>
          </a:xfrm>
          <a:prstGeom prst="rect">
            <a:avLst/>
          </a:prstGeom>
        </p:spPr>
      </p:pic>
      <p:graphicFrame>
        <p:nvGraphicFramePr>
          <p:cNvPr id="40" name="Chart 39"/>
          <p:cNvGraphicFramePr>
            <a:graphicFrameLocks/>
          </p:cNvGraphicFramePr>
          <p:nvPr>
            <p:extLst>
              <p:ext uri="{D42A27DB-BD31-4B8C-83A1-F6EECF244321}">
                <p14:modId xmlns:p14="http://schemas.microsoft.com/office/powerpoint/2010/main" val="2146512694"/>
              </p:ext>
            </p:extLst>
          </p:nvPr>
        </p:nvGraphicFramePr>
        <p:xfrm>
          <a:off x="60315" y="950595"/>
          <a:ext cx="12106285" cy="5147310"/>
        </p:xfrm>
        <a:graphic>
          <a:graphicData uri="http://schemas.openxmlformats.org/drawingml/2006/chart">
            <c:chart xmlns:c="http://schemas.openxmlformats.org/drawingml/2006/chart" xmlns:r="http://schemas.openxmlformats.org/officeDocument/2006/relationships" r:id="rId7"/>
          </a:graphicData>
        </a:graphic>
      </p:graphicFrame>
      <p:pic>
        <p:nvPicPr>
          <p:cNvPr id="41" name="Imagem 81" descr="LOGO-Paises ecowas"/>
          <p:cNvPicPr>
            <a:picLocks noChangeAspect="1"/>
          </p:cNvPicPr>
          <p:nvPr/>
        </p:nvPicPr>
        <p:blipFill>
          <a:blip r:embed="rId8"/>
          <a:stretch>
            <a:fillRect/>
          </a:stretch>
        </p:blipFill>
        <p:spPr>
          <a:xfrm>
            <a:off x="2343650" y="6005398"/>
            <a:ext cx="830811" cy="822968"/>
          </a:xfrm>
          <a:prstGeom prst="rect">
            <a:avLst/>
          </a:prstGeom>
        </p:spPr>
      </p:pic>
    </p:spTree>
    <p:extLst>
      <p:ext uri="{BB962C8B-B14F-4D97-AF65-F5344CB8AC3E}">
        <p14:creationId xmlns:p14="http://schemas.microsoft.com/office/powerpoint/2010/main" val="32275513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m 7" descr="cap_vert_vallee"/>
          <p:cNvPicPr>
            <a:picLocks noChangeAspect="1"/>
          </p:cNvPicPr>
          <p:nvPr/>
        </p:nvPicPr>
        <p:blipFill>
          <a:blip r:embed="rId2"/>
          <a:stretch>
            <a:fillRect/>
          </a:stretch>
        </p:blipFill>
        <p:spPr>
          <a:xfrm>
            <a:off x="5858510" y="3070225"/>
            <a:ext cx="5849620" cy="3176905"/>
          </a:xfrm>
          <a:prstGeom prst="rect">
            <a:avLst/>
          </a:prstGeom>
        </p:spPr>
      </p:pic>
      <p:grpSp>
        <p:nvGrpSpPr>
          <p:cNvPr id="19" name="Agrupar 31"/>
          <p:cNvGrpSpPr/>
          <p:nvPr/>
        </p:nvGrpSpPr>
        <p:grpSpPr>
          <a:xfrm>
            <a:off x="4231005" y="2603500"/>
            <a:ext cx="7934960" cy="4227830"/>
            <a:chOff x="6663" y="4100"/>
            <a:chExt cx="12496" cy="6658"/>
          </a:xfrm>
          <a:solidFill>
            <a:schemeClr val="bg1"/>
          </a:solidFill>
        </p:grpSpPr>
        <p:grpSp>
          <p:nvGrpSpPr>
            <p:cNvPr id="22" name="Agrupar 30"/>
            <p:cNvGrpSpPr/>
            <p:nvPr/>
          </p:nvGrpSpPr>
          <p:grpSpPr>
            <a:xfrm>
              <a:off x="8759" y="4100"/>
              <a:ext cx="10400" cy="5798"/>
              <a:chOff x="8759" y="4100"/>
              <a:chExt cx="10400" cy="5798"/>
            </a:xfrm>
            <a:grpFill/>
          </p:grpSpPr>
          <p:sp>
            <p:nvSpPr>
              <p:cNvPr id="33" name="Rectângulo 4"/>
              <p:cNvSpPr/>
              <p:nvPr/>
            </p:nvSpPr>
            <p:spPr>
              <a:xfrm>
                <a:off x="8759" y="5330"/>
                <a:ext cx="2595" cy="355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4" name="Anel 5"/>
              <p:cNvSpPr/>
              <p:nvPr/>
            </p:nvSpPr>
            <p:spPr>
              <a:xfrm>
                <a:off x="9943" y="4100"/>
                <a:ext cx="9217" cy="5799"/>
              </a:xfrm>
              <a:prstGeom prst="don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grpSp>
        <p:grpSp>
          <p:nvGrpSpPr>
            <p:cNvPr id="23" name="Agrupar 29"/>
            <p:cNvGrpSpPr/>
            <p:nvPr/>
          </p:nvGrpSpPr>
          <p:grpSpPr>
            <a:xfrm>
              <a:off x="6663" y="8310"/>
              <a:ext cx="12254" cy="2448"/>
              <a:chOff x="6663" y="8310"/>
              <a:chExt cx="12254" cy="2448"/>
            </a:xfrm>
            <a:grpFill/>
          </p:grpSpPr>
          <p:sp>
            <p:nvSpPr>
              <p:cNvPr id="24" name="Rectângulo 2"/>
              <p:cNvSpPr/>
              <p:nvPr/>
            </p:nvSpPr>
            <p:spPr>
              <a:xfrm>
                <a:off x="6663" y="8511"/>
                <a:ext cx="12255" cy="1799"/>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grpSp>
            <p:nvGrpSpPr>
              <p:cNvPr id="25" name="Agrupar 28"/>
              <p:cNvGrpSpPr/>
              <p:nvPr/>
            </p:nvGrpSpPr>
            <p:grpSpPr>
              <a:xfrm>
                <a:off x="8264" y="8310"/>
                <a:ext cx="6836" cy="2449"/>
                <a:chOff x="8264" y="8310"/>
                <a:chExt cx="6836" cy="2449"/>
              </a:xfrm>
              <a:grpFill/>
            </p:grpSpPr>
            <p:pic>
              <p:nvPicPr>
                <p:cNvPr id="26" name="Imagem 15" descr="fundo"/>
                <p:cNvPicPr>
                  <a:picLocks noChangeAspect="1"/>
                </p:cNvPicPr>
                <p:nvPr/>
              </p:nvPicPr>
              <p:blipFill>
                <a:blip r:embed="rId3"/>
                <a:stretch>
                  <a:fillRect/>
                </a:stretch>
              </p:blipFill>
              <p:spPr>
                <a:xfrm>
                  <a:off x="8668" y="8614"/>
                  <a:ext cx="6015" cy="2025"/>
                </a:xfrm>
                <a:prstGeom prst="rect">
                  <a:avLst/>
                </a:prstGeom>
                <a:grpFill/>
              </p:spPr>
            </p:pic>
            <p:sp>
              <p:nvSpPr>
                <p:cNvPr id="27" name="Anel 12"/>
                <p:cNvSpPr/>
                <p:nvPr/>
              </p:nvSpPr>
              <p:spPr>
                <a:xfrm>
                  <a:off x="9766" y="8347"/>
                  <a:ext cx="5334" cy="2412"/>
                </a:xfrm>
                <a:prstGeom prst="don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28" name="Rectângulo 14"/>
                <p:cNvSpPr/>
                <p:nvPr/>
              </p:nvSpPr>
              <p:spPr>
                <a:xfrm>
                  <a:off x="8264" y="8511"/>
                  <a:ext cx="2071" cy="2184"/>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29" name="Rectângulo 20"/>
                <p:cNvSpPr/>
                <p:nvPr/>
              </p:nvSpPr>
              <p:spPr>
                <a:xfrm>
                  <a:off x="9899" y="8310"/>
                  <a:ext cx="1215" cy="58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0" name="Rectângulo 23"/>
                <p:cNvSpPr/>
                <p:nvPr/>
              </p:nvSpPr>
              <p:spPr>
                <a:xfrm>
                  <a:off x="13729" y="8465"/>
                  <a:ext cx="1215" cy="58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1" name="Rectângulo 24"/>
                <p:cNvSpPr/>
                <p:nvPr/>
              </p:nvSpPr>
              <p:spPr>
                <a:xfrm>
                  <a:off x="13494" y="10120"/>
                  <a:ext cx="1215" cy="58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2" name="Rectângulo 25"/>
                <p:cNvSpPr/>
                <p:nvPr/>
              </p:nvSpPr>
              <p:spPr>
                <a:xfrm>
                  <a:off x="10214" y="10155"/>
                  <a:ext cx="1365" cy="58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grpSp>
        </p:grpSp>
      </p:grpSp>
      <p:sp>
        <p:nvSpPr>
          <p:cNvPr id="35" name="Triângulo Retângulo 16"/>
          <p:cNvSpPr/>
          <p:nvPr/>
        </p:nvSpPr>
        <p:spPr>
          <a:xfrm flipH="1">
            <a:off x="3848735" y="0"/>
            <a:ext cx="8336915" cy="3458845"/>
          </a:xfrm>
          <a:prstGeom prst="rtTriangle">
            <a:avLst/>
          </a:prstGeom>
          <a:solidFill>
            <a:schemeClr val="tx2">
              <a:lumMod val="20000"/>
              <a:lumOff val="80000"/>
            </a:schemeClr>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6" name="Retângulo Arredondado 19"/>
          <p:cNvSpPr/>
          <p:nvPr/>
        </p:nvSpPr>
        <p:spPr>
          <a:xfrm>
            <a:off x="7514590" y="1811020"/>
            <a:ext cx="1210310" cy="1120775"/>
          </a:xfrm>
          <a:prstGeom prst="roundRect">
            <a:avLst/>
          </a:prstGeom>
          <a:solidFill>
            <a:schemeClr val="bg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pic>
        <p:nvPicPr>
          <p:cNvPr id="37" name="Imagem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4760" y="2030095"/>
            <a:ext cx="1024255" cy="849630"/>
          </a:xfrm>
          <a:prstGeom prst="rect">
            <a:avLst/>
          </a:prstGeom>
        </p:spPr>
      </p:pic>
      <p:sp>
        <p:nvSpPr>
          <p:cNvPr id="38" name="Anel 18"/>
          <p:cNvSpPr/>
          <p:nvPr/>
        </p:nvSpPr>
        <p:spPr>
          <a:xfrm>
            <a:off x="7071360" y="1370330"/>
            <a:ext cx="2091690" cy="2088515"/>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46" name="Slide Number Placeholder 6"/>
          <p:cNvSpPr txBox="1"/>
          <p:nvPr/>
        </p:nvSpPr>
        <p:spPr bwMode="auto">
          <a:xfrm>
            <a:off x="6602126" y="661256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2" charset="0"/>
                <a:cs typeface="Arial" panose="020B0604020202020204" pitchFamily="34" charset="0"/>
              </a:defRPr>
            </a:lvl1pPr>
            <a:lvl2pPr marL="742950" indent="-285750" eaLnBrk="0" hangingPunct="0">
              <a:defRPr>
                <a:solidFill>
                  <a:schemeClr val="tx1"/>
                </a:solidFill>
                <a:latin typeface="Calibri" panose="020F0502020204030204" pitchFamily="2" charset="0"/>
                <a:cs typeface="Arial" panose="020B0604020202020204" pitchFamily="34" charset="0"/>
              </a:defRPr>
            </a:lvl2pPr>
            <a:lvl3pPr marL="1143000" indent="-228600" eaLnBrk="0" hangingPunct="0">
              <a:defRPr>
                <a:solidFill>
                  <a:schemeClr val="tx1"/>
                </a:solidFill>
                <a:latin typeface="Calibri" panose="020F0502020204030204" pitchFamily="2" charset="0"/>
                <a:cs typeface="Arial" panose="020B0604020202020204" pitchFamily="34" charset="0"/>
              </a:defRPr>
            </a:lvl3pPr>
            <a:lvl4pPr marL="1600200" indent="-228600" eaLnBrk="0" hangingPunct="0">
              <a:defRPr>
                <a:solidFill>
                  <a:schemeClr val="tx1"/>
                </a:solidFill>
                <a:latin typeface="Calibri" panose="020F0502020204030204" pitchFamily="2" charset="0"/>
                <a:cs typeface="Arial" panose="020B0604020202020204" pitchFamily="34" charset="0"/>
              </a:defRPr>
            </a:lvl4pPr>
            <a:lvl5pPr marL="2057400" indent="-228600" eaLnBrk="0" hangingPunct="0">
              <a:defRPr>
                <a:solidFill>
                  <a:schemeClr val="tx1"/>
                </a:solidFill>
                <a:latin typeface="Calibri" panose="020F0502020204030204"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9pPr>
          </a:lstStyle>
          <a:p>
            <a:pPr algn="ctr" eaLnBrk="1" hangingPunct="1"/>
            <a:r>
              <a:rPr lang="fr-FR" altLang="pt-PT" sz="1200" dirty="0" smtClean="0">
                <a:solidFill>
                  <a:schemeClr val="tx2">
                    <a:lumMod val="50000"/>
                  </a:schemeClr>
                </a:solidFill>
              </a:rPr>
              <a:t>Pag </a:t>
            </a:r>
            <a:fld id="{6C07E9C5-6E20-4A25-9F31-81ECFC5683B7}" type="slidenum">
              <a:rPr lang="fr-FR" altLang="pt-PT" sz="1200" b="1" i="1" u="sng" dirty="0" smtClean="0">
                <a:solidFill>
                  <a:schemeClr val="tx2">
                    <a:lumMod val="50000"/>
                  </a:schemeClr>
                </a:solidFill>
              </a:rPr>
              <a:t>6</a:t>
            </a:fld>
            <a:endParaRPr lang="fr-FR" altLang="pt-PT" sz="1200" b="1" i="1" u="sng" dirty="0" smtClean="0">
              <a:solidFill>
                <a:schemeClr val="tx2">
                  <a:lumMod val="50000"/>
                </a:schemeClr>
              </a:solidFill>
            </a:endParaRPr>
          </a:p>
        </p:txBody>
      </p:sp>
      <p:sp>
        <p:nvSpPr>
          <p:cNvPr id="48" name="TextBox 26"/>
          <p:cNvSpPr/>
          <p:nvPr/>
        </p:nvSpPr>
        <p:spPr>
          <a:xfrm>
            <a:off x="504264" y="895439"/>
            <a:ext cx="6289675" cy="2330361"/>
          </a:xfrm>
          <a:prstGeom prst="rect">
            <a:avLst/>
          </a:prstGeom>
          <a:noFill/>
          <a:ln>
            <a:noFill/>
          </a:ln>
          <a:effectLst/>
        </p:spPr>
        <p:txBody>
          <a:bodyPr vert="horz" wrap="square" lIns="91440" tIns="45720" rIns="91440" bIns="45720" numCol="1" spcCol="215900" anchor="t"/>
          <a:lstStyle/>
          <a:p>
            <a:pPr algn="just">
              <a:lnSpc>
                <a:spcPts val="1200"/>
              </a:lnSpc>
              <a:defRPr lang="en-US"/>
            </a:pPr>
            <a:r>
              <a:rPr lang="pt-PT" sz="1200" dirty="0">
                <a:solidFill>
                  <a:schemeClr val="accent5">
                    <a:lumMod val="10000"/>
                  </a:schemeClr>
                </a:solidFill>
                <a:latin typeface="Arial Narrow" panose="020B0606020202030204" pitchFamily="34" charset="0"/>
              </a:rPr>
              <a:t>O objetivo </a:t>
            </a:r>
            <a:r>
              <a:rPr lang="pt-PT" sz="1200" dirty="0" smtClean="0">
                <a:solidFill>
                  <a:schemeClr val="accent5">
                    <a:lumMod val="10000"/>
                  </a:schemeClr>
                </a:solidFill>
                <a:latin typeface="Arial Narrow" panose="020B0606020202030204" pitchFamily="34" charset="0"/>
              </a:rPr>
              <a:t>da </a:t>
            </a:r>
            <a:r>
              <a:rPr lang="pt-PT" sz="1200" i="1" dirty="0" smtClean="0">
                <a:solidFill>
                  <a:schemeClr val="accent5">
                    <a:lumMod val="10000"/>
                  </a:schemeClr>
                </a:solidFill>
                <a:latin typeface="Arial Narrow" panose="020B0606020202030204" pitchFamily="34" charset="0"/>
              </a:rPr>
              <a:t>«Mesa Redonda </a:t>
            </a:r>
            <a:r>
              <a:rPr lang="pt-PT" sz="1200" i="1" dirty="0">
                <a:solidFill>
                  <a:schemeClr val="accent5">
                    <a:lumMod val="10000"/>
                  </a:schemeClr>
                </a:solidFill>
                <a:latin typeface="Arial Narrow" panose="020B0606020202030204" pitchFamily="34" charset="0"/>
              </a:rPr>
              <a:t>de </a:t>
            </a:r>
            <a:r>
              <a:rPr lang="pt-PT" sz="1200" i="1" dirty="0" smtClean="0">
                <a:solidFill>
                  <a:schemeClr val="accent5">
                    <a:lumMod val="10000"/>
                  </a:schemeClr>
                </a:solidFill>
                <a:latin typeface="Arial Narrow" panose="020B0606020202030204" pitchFamily="34" charset="0"/>
              </a:rPr>
              <a:t>Integração e Debates»</a:t>
            </a:r>
            <a:r>
              <a:rPr lang="pt-PT" sz="1200" dirty="0" smtClean="0">
                <a:solidFill>
                  <a:schemeClr val="accent5">
                    <a:lumMod val="10000"/>
                  </a:schemeClr>
                </a:solidFill>
                <a:latin typeface="Arial Narrow" panose="020B0606020202030204" pitchFamily="34" charset="0"/>
              </a:rPr>
              <a:t>, </a:t>
            </a:r>
            <a:r>
              <a:rPr lang="pt-PT" sz="1200" dirty="0">
                <a:solidFill>
                  <a:schemeClr val="accent5">
                    <a:lumMod val="10000"/>
                  </a:schemeClr>
                </a:solidFill>
                <a:latin typeface="Arial Narrow" panose="020B0606020202030204" pitchFamily="34" charset="0"/>
              </a:rPr>
              <a:t>é </a:t>
            </a:r>
            <a:r>
              <a:rPr lang="pt-PT" sz="1200" dirty="0" smtClean="0">
                <a:solidFill>
                  <a:schemeClr val="accent5">
                    <a:lumMod val="10000"/>
                  </a:schemeClr>
                </a:solidFill>
                <a:latin typeface="Arial Narrow" panose="020B0606020202030204" pitchFamily="34" charset="0"/>
              </a:rPr>
              <a:t>possibilitar os </a:t>
            </a:r>
            <a:r>
              <a:rPr lang="pt-PT" sz="1200" dirty="0">
                <a:solidFill>
                  <a:schemeClr val="accent5">
                    <a:lumMod val="10000"/>
                  </a:schemeClr>
                </a:solidFill>
                <a:latin typeface="Arial Narrow" panose="020B0606020202030204" pitchFamily="34" charset="0"/>
              </a:rPr>
              <a:t>conhecimentos científicos e tecnológicos </a:t>
            </a:r>
            <a:r>
              <a:rPr lang="pt-PT" sz="1200" dirty="0" smtClean="0">
                <a:solidFill>
                  <a:schemeClr val="accent5">
                    <a:lumMod val="10000"/>
                  </a:schemeClr>
                </a:solidFill>
                <a:latin typeface="Arial Narrow" panose="020B0606020202030204" pitchFamily="34" charset="0"/>
              </a:rPr>
              <a:t>e a partilha de experiências nacionais, regionais e internacionais no contexto de uso de pó de basalto na </a:t>
            </a:r>
            <a:r>
              <a:rPr lang="pt-BR" sz="1200" dirty="0">
                <a:solidFill>
                  <a:schemeClr val="accent5">
                    <a:lumMod val="10000"/>
                  </a:schemeClr>
                </a:solidFill>
                <a:latin typeface="Arial Narrow" panose="020B0606020202030204" pitchFamily="34" charset="0"/>
              </a:rPr>
              <a:t>fertilização de solos agrícolas </a:t>
            </a:r>
            <a:r>
              <a:rPr lang="pt-PT" sz="1200" dirty="0" smtClean="0">
                <a:solidFill>
                  <a:schemeClr val="accent5">
                    <a:lumMod val="10000"/>
                  </a:schemeClr>
                </a:solidFill>
                <a:latin typeface="Arial Narrow" panose="020B0606020202030204" pitchFamily="34" charset="0"/>
              </a:rPr>
              <a:t>e suas vantagens a nível do </a:t>
            </a:r>
            <a:r>
              <a:rPr lang="pt-PT" sz="1200" dirty="0" smtClean="0">
                <a:solidFill>
                  <a:schemeClr val="accent5">
                    <a:lumMod val="10000"/>
                  </a:schemeClr>
                </a:solidFill>
                <a:latin typeface="Arial Narrow" panose="020B0606020202030204" pitchFamily="34" charset="0"/>
                <a:ea typeface="Century Gothic" panose="020B0502020202020204" pitchFamily="2" charset="0"/>
                <a:cs typeface="Century Gothic" panose="020B0502020202020204" pitchFamily="2" charset="0"/>
                <a:sym typeface="+mn-ea"/>
              </a:rPr>
              <a:t>aumento </a:t>
            </a:r>
            <a:r>
              <a:rPr lang="pt-PT" sz="1200" dirty="0">
                <a:solidFill>
                  <a:schemeClr val="accent5">
                    <a:lumMod val="10000"/>
                  </a:schemeClr>
                </a:solidFill>
                <a:latin typeface="Arial Narrow" panose="020B0606020202030204" pitchFamily="34" charset="0"/>
                <a:ea typeface="Century Gothic" panose="020B0502020202020204" pitchFamily="2" charset="0"/>
                <a:cs typeface="Century Gothic" panose="020B0502020202020204" pitchFamily="2" charset="0"/>
                <a:sym typeface="+mn-ea"/>
              </a:rPr>
              <a:t>da rentabilidade agrícola, </a:t>
            </a:r>
            <a:r>
              <a:rPr lang="pt-PT" sz="1200" dirty="0" smtClean="0">
                <a:solidFill>
                  <a:schemeClr val="accent5">
                    <a:lumMod val="10000"/>
                  </a:schemeClr>
                </a:solidFill>
                <a:latin typeface="Arial Narrow" panose="020B0606020202030204" pitchFamily="34" charset="0"/>
                <a:ea typeface="Century Gothic" panose="020B0502020202020204" pitchFamily="2" charset="0"/>
                <a:cs typeface="Century Gothic" panose="020B0502020202020204" pitchFamily="2" charset="0"/>
                <a:sym typeface="+mn-ea"/>
              </a:rPr>
              <a:t>na </a:t>
            </a:r>
            <a:r>
              <a:rPr lang="pt-PT" sz="1200" dirty="0">
                <a:solidFill>
                  <a:schemeClr val="accent5">
                    <a:lumMod val="10000"/>
                  </a:schemeClr>
                </a:solidFill>
                <a:latin typeface="Arial Narrow" panose="020B0606020202030204" pitchFamily="34" charset="0"/>
                <a:ea typeface="Century Gothic" panose="020B0502020202020204" pitchFamily="2" charset="0"/>
                <a:cs typeface="Century Gothic" panose="020B0502020202020204" pitchFamily="2" charset="0"/>
                <a:sym typeface="+mn-ea"/>
              </a:rPr>
              <a:t>qualidade dos alimentos </a:t>
            </a:r>
            <a:r>
              <a:rPr lang="pt-PT" altLang="en-US" sz="1200" dirty="0">
                <a:solidFill>
                  <a:schemeClr val="accent5">
                    <a:lumMod val="10000"/>
                  </a:schemeClr>
                </a:solidFill>
                <a:latin typeface="Arial Narrow" panose="020B0606020202030204" pitchFamily="34" charset="0"/>
                <a:ea typeface="Century Gothic" panose="020B0502020202020204" pitchFamily="2" charset="0"/>
                <a:cs typeface="Century Gothic" panose="020B0502020202020204" pitchFamily="2" charset="0"/>
                <a:sym typeface="+mn-ea"/>
              </a:rPr>
              <a:t>produzidos </a:t>
            </a:r>
            <a:r>
              <a:rPr lang="pt-PT" sz="1200" dirty="0">
                <a:solidFill>
                  <a:schemeClr val="accent5">
                    <a:lumMod val="10000"/>
                  </a:schemeClr>
                </a:solidFill>
                <a:latin typeface="Arial Narrow" panose="020B0606020202030204" pitchFamily="34" charset="0"/>
                <a:ea typeface="Century Gothic" panose="020B0502020202020204" pitchFamily="2" charset="0"/>
                <a:cs typeface="Century Gothic" panose="020B0502020202020204" pitchFamily="2" charset="0"/>
                <a:sym typeface="+mn-ea"/>
              </a:rPr>
              <a:t>e </a:t>
            </a:r>
            <a:r>
              <a:rPr lang="pt-PT" sz="1200" dirty="0" smtClean="0">
                <a:solidFill>
                  <a:schemeClr val="accent5">
                    <a:lumMod val="10000"/>
                  </a:schemeClr>
                </a:solidFill>
                <a:latin typeface="Arial Narrow" panose="020B0606020202030204" pitchFamily="34" charset="0"/>
                <a:ea typeface="Century Gothic" panose="020B0502020202020204" pitchFamily="2" charset="0"/>
                <a:cs typeface="Century Gothic" panose="020B0502020202020204" pitchFamily="2" charset="0"/>
                <a:sym typeface="+mn-ea"/>
              </a:rPr>
              <a:t>na proteção ambiental.</a:t>
            </a:r>
          </a:p>
          <a:p>
            <a:pPr algn="just">
              <a:lnSpc>
                <a:spcPts val="1200"/>
              </a:lnSpc>
              <a:defRPr lang="en-US"/>
            </a:pPr>
            <a:endParaRPr lang="pt-PT" sz="1200" dirty="0">
              <a:solidFill>
                <a:schemeClr val="accent5">
                  <a:lumMod val="10000"/>
                </a:schemeClr>
              </a:solidFill>
              <a:latin typeface="Arial Narrow" panose="020B0606020202030204" pitchFamily="34" charset="0"/>
              <a:sym typeface="+mn-ea"/>
            </a:endParaRPr>
          </a:p>
          <a:p>
            <a:pPr algn="just">
              <a:lnSpc>
                <a:spcPts val="1200"/>
              </a:lnSpc>
              <a:defRPr lang="en-US"/>
            </a:pPr>
            <a:r>
              <a:rPr lang="pt-PT" sz="1200" dirty="0" smtClean="0">
                <a:solidFill>
                  <a:schemeClr val="accent5">
                    <a:lumMod val="10000"/>
                  </a:schemeClr>
                </a:solidFill>
                <a:latin typeface="Arial Narrow" panose="020B0606020202030204" pitchFamily="34" charset="0"/>
              </a:rPr>
              <a:t>A Mesa Redonda reforça </a:t>
            </a:r>
            <a:r>
              <a:rPr lang="pt-PT" sz="1200" dirty="0">
                <a:solidFill>
                  <a:schemeClr val="accent5">
                    <a:lumMod val="10000"/>
                  </a:schemeClr>
                </a:solidFill>
                <a:latin typeface="Arial Narrow" panose="020B0606020202030204" pitchFamily="34" charset="0"/>
              </a:rPr>
              <a:t>o enfoque </a:t>
            </a:r>
            <a:r>
              <a:rPr lang="pt-PT" sz="1200" dirty="0" smtClean="0">
                <a:solidFill>
                  <a:schemeClr val="accent5">
                    <a:lumMod val="10000"/>
                  </a:schemeClr>
                </a:solidFill>
                <a:latin typeface="Arial Narrow" panose="020B0606020202030204" pitchFamily="34" charset="0"/>
              </a:rPr>
              <a:t>nos fundamentos científicos e tecnológicos de </a:t>
            </a:r>
            <a:r>
              <a:rPr lang="pt-PT" sz="1200" i="1" dirty="0" smtClean="0">
                <a:solidFill>
                  <a:schemeClr val="accent5">
                    <a:lumMod val="10000"/>
                  </a:schemeClr>
                </a:solidFill>
                <a:latin typeface="Arial Narrow" panose="020B0606020202030204" pitchFamily="34" charset="0"/>
              </a:rPr>
              <a:t>«Rochagem» </a:t>
            </a:r>
            <a:r>
              <a:rPr lang="pt-PT" sz="1200" dirty="0" smtClean="0">
                <a:solidFill>
                  <a:schemeClr val="accent5">
                    <a:lumMod val="10000"/>
                  </a:schemeClr>
                </a:solidFill>
                <a:latin typeface="Arial Narrow" panose="020B0606020202030204" pitchFamily="34" charset="0"/>
              </a:rPr>
              <a:t>como instrumento adequado de resposta à segurança alimentar, à uma alimentação saudável e à proteção ambiental.</a:t>
            </a:r>
          </a:p>
          <a:p>
            <a:pPr algn="just">
              <a:lnSpc>
                <a:spcPts val="1200"/>
              </a:lnSpc>
              <a:defRPr lang="en-US"/>
            </a:pPr>
            <a:endParaRPr lang="pt-PT" sz="1200" dirty="0">
              <a:solidFill>
                <a:schemeClr val="accent5">
                  <a:lumMod val="10000"/>
                </a:schemeClr>
              </a:solidFill>
              <a:latin typeface="Arial Narrow" panose="020B0606020202030204" pitchFamily="34" charset="0"/>
            </a:endParaRPr>
          </a:p>
          <a:p>
            <a:pPr algn="just">
              <a:lnSpc>
                <a:spcPts val="1200"/>
              </a:lnSpc>
              <a:defRPr lang="en-US"/>
            </a:pPr>
            <a:r>
              <a:rPr lang="pt-PT" sz="1200" dirty="0" smtClean="0">
                <a:solidFill>
                  <a:schemeClr val="accent5">
                    <a:lumMod val="10000"/>
                  </a:schemeClr>
                </a:solidFill>
                <a:latin typeface="Arial Narrow" panose="020B0606020202030204" pitchFamily="34" charset="0"/>
              </a:rPr>
              <a:t>A Mesa Redonda tem igualmente como objectivo disponibilizar aos decisores públicos e privados um conjunto de instrumentos e conhecimentos podendo servir de apoio às políticas orientadas para boas práticas de uma agricultura rentável e sustentável fundada em tecnologia de </a:t>
            </a:r>
            <a:r>
              <a:rPr lang="pt-PT" sz="1200" i="1" dirty="0" smtClean="0">
                <a:solidFill>
                  <a:schemeClr val="accent5">
                    <a:lumMod val="10000"/>
                  </a:schemeClr>
                </a:solidFill>
                <a:latin typeface="Arial Narrow" panose="020B0606020202030204" pitchFamily="34" charset="0"/>
              </a:rPr>
              <a:t>«Rochagem»</a:t>
            </a:r>
            <a:r>
              <a:rPr lang="pt-PT" sz="1200" dirty="0" smtClean="0">
                <a:solidFill>
                  <a:schemeClr val="accent5">
                    <a:lumMod val="10000"/>
                  </a:schemeClr>
                </a:solidFill>
                <a:latin typeface="Arial Narrow" panose="020B0606020202030204" pitchFamily="34" charset="0"/>
              </a:rPr>
              <a:t>, designadamente nos domínios da investição científica; de processos legislativo; de processos </a:t>
            </a:r>
            <a:r>
              <a:rPr lang="pt-PT" sz="1200" dirty="0">
                <a:solidFill>
                  <a:schemeClr val="accent5">
                    <a:lumMod val="10000"/>
                  </a:schemeClr>
                </a:solidFill>
                <a:latin typeface="Arial Narrow" panose="020B0606020202030204" pitchFamily="34" charset="0"/>
              </a:rPr>
              <a:t>de regulamentação e de controlo da qualidade dos alimentos produzidos com base na utilização de pós de rochas na fertilização de solos agrícolas</a:t>
            </a:r>
            <a:r>
              <a:rPr lang="pt-PT" sz="1200" dirty="0" smtClean="0">
                <a:solidFill>
                  <a:schemeClr val="accent5">
                    <a:lumMod val="10000"/>
                  </a:schemeClr>
                </a:solidFill>
                <a:latin typeface="Arial Narrow" panose="020B0606020202030204" pitchFamily="34" charset="0"/>
              </a:rPr>
              <a:t>.</a:t>
            </a:r>
          </a:p>
        </p:txBody>
      </p:sp>
      <p:pic>
        <p:nvPicPr>
          <p:cNvPr id="39" name="Imagem 37" descr="logo"/>
          <p:cNvPicPr>
            <a:picLocks noChangeAspect="1"/>
          </p:cNvPicPr>
          <p:nvPr/>
        </p:nvPicPr>
        <p:blipFill>
          <a:blip r:embed="rId5"/>
          <a:stretch>
            <a:fillRect/>
          </a:stretch>
        </p:blipFill>
        <p:spPr>
          <a:xfrm>
            <a:off x="8972463" y="81814"/>
            <a:ext cx="2112185" cy="494867"/>
          </a:xfrm>
          <a:prstGeom prst="rect">
            <a:avLst/>
          </a:prstGeom>
        </p:spPr>
      </p:pic>
      <p:sp>
        <p:nvSpPr>
          <p:cNvPr id="42" name="Rectangle 2"/>
          <p:cNvSpPr txBox="1">
            <a:spLocks noChangeArrowheads="1"/>
          </p:cNvSpPr>
          <p:nvPr/>
        </p:nvSpPr>
        <p:spPr>
          <a:xfrm>
            <a:off x="426720" y="332841"/>
            <a:ext cx="3657599" cy="3431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lnSpc>
                <a:spcPts val="2800"/>
              </a:lnSpc>
              <a:defRPr/>
            </a:pPr>
            <a:r>
              <a:rPr lang="pt-PT" altLang="pt-PT" sz="1600" b="1" dirty="0" smtClean="0">
                <a:solidFill>
                  <a:schemeClr val="bg1"/>
                </a:solidFill>
                <a:effectLst>
                  <a:outerShdw blurRad="38100" dist="38100" dir="2700000" algn="tl">
                    <a:srgbClr val="000000"/>
                  </a:outerShdw>
                </a:effectLst>
                <a:latin typeface="Calisto MT" panose="02040603050505030304" pitchFamily="18" charset="0"/>
              </a:rPr>
              <a:t>OBJECTIVO DA MESA REDONDA</a:t>
            </a:r>
          </a:p>
        </p:txBody>
      </p:sp>
      <p:sp>
        <p:nvSpPr>
          <p:cNvPr id="50" name="CaixaDeTexto 22"/>
          <p:cNvSpPr txBox="1"/>
          <p:nvPr/>
        </p:nvSpPr>
        <p:spPr>
          <a:xfrm>
            <a:off x="9380121" y="1066165"/>
            <a:ext cx="2797054" cy="537070"/>
          </a:xfrm>
          <a:prstGeom prst="rect">
            <a:avLst/>
          </a:prstGeom>
          <a:noFill/>
        </p:spPr>
        <p:txBody>
          <a:bodyPr wrap="square" rtlCol="0">
            <a:spAutoFit/>
          </a:bodyPr>
          <a:lstStyle/>
          <a:p>
            <a:pPr algn="ctr">
              <a:lnSpc>
                <a:spcPct val="85000"/>
              </a:lnSpc>
            </a:pPr>
            <a:r>
              <a:rPr lang="pt-PT" sz="2000" dirty="0" smtClean="0">
                <a:solidFill>
                  <a:srgbClr val="006666"/>
                </a:solidFill>
              </a:rPr>
              <a:t>MESA REDONDA</a:t>
            </a:r>
          </a:p>
          <a:p>
            <a:pPr algn="ctr">
              <a:lnSpc>
                <a:spcPct val="85000"/>
              </a:lnSpc>
            </a:pPr>
            <a:r>
              <a:rPr lang="pt-PT" sz="1400" dirty="0" smtClean="0">
                <a:solidFill>
                  <a:srgbClr val="006666"/>
                </a:solidFill>
              </a:rPr>
              <a:t>GUIA DE DISCUSSÃO</a:t>
            </a:r>
          </a:p>
        </p:txBody>
      </p:sp>
      <p:sp>
        <p:nvSpPr>
          <p:cNvPr id="51" name="CaixaDeTexto 67"/>
          <p:cNvSpPr/>
          <p:nvPr/>
        </p:nvSpPr>
        <p:spPr>
          <a:xfrm>
            <a:off x="9757410" y="1569719"/>
            <a:ext cx="2284730" cy="1759585"/>
          </a:xfrm>
          <a:prstGeom prst="rect">
            <a:avLst/>
          </a:prstGeom>
          <a:noFill/>
          <a:ln>
            <a:noFill/>
          </a:ln>
          <a:effectLst/>
        </p:spPr>
        <p:txBody>
          <a:bodyPr vert="horz" wrap="square" lIns="91440" tIns="45720" rIns="91440" bIns="45720" numCol="1" spcCol="215900" anchor="t"/>
          <a:lstStyle/>
          <a:p>
            <a:pPr algn="ctr">
              <a:defRPr lang="en-US"/>
            </a:pPr>
            <a:r>
              <a:rPr lang="pt-PT" sz="2000" dirty="0" smtClean="0">
                <a:solidFill>
                  <a:srgbClr val="006666"/>
                </a:solidFill>
              </a:rPr>
              <a:t>09 JUNHO</a:t>
            </a:r>
          </a:p>
          <a:p>
            <a:pPr algn="ctr">
              <a:defRPr lang="en-US"/>
            </a:pPr>
            <a:r>
              <a:rPr lang="pt-PT" sz="2000" dirty="0" smtClean="0">
                <a:solidFill>
                  <a:srgbClr val="006666"/>
                </a:solidFill>
              </a:rPr>
              <a:t>______■______</a:t>
            </a:r>
          </a:p>
          <a:p>
            <a:pPr algn="ctr">
              <a:defRPr lang="en-US"/>
            </a:pPr>
            <a:r>
              <a:rPr lang="pt-PT" sz="3200" b="1" dirty="0" smtClean="0">
                <a:gradFill>
                  <a:gsLst>
                    <a:gs pos="0">
                      <a:srgbClr val="14CD68"/>
                    </a:gs>
                    <a:gs pos="100000">
                      <a:srgbClr val="035C7D"/>
                    </a:gs>
                  </a:gsLst>
                  <a:lin scaled="0"/>
                </a:gradFill>
              </a:rPr>
              <a:t>2021</a:t>
            </a:r>
            <a:endParaRPr lang="pt-PT" sz="3200" b="1" dirty="0">
              <a:gradFill>
                <a:gsLst>
                  <a:gs pos="0">
                    <a:srgbClr val="14CD68"/>
                  </a:gs>
                  <a:gs pos="100000">
                    <a:srgbClr val="035C7D"/>
                  </a:gs>
                </a:gsLst>
                <a:lin scaled="0"/>
              </a:gradFill>
            </a:endParaRPr>
          </a:p>
          <a:p>
            <a:pPr algn="ctr">
              <a:defRPr lang="en-US"/>
            </a:pPr>
            <a:r>
              <a:rPr lang="pt-PT" sz="2000" b="1" dirty="0" smtClean="0">
                <a:solidFill>
                  <a:srgbClr val="006666"/>
                </a:solidFill>
              </a:rPr>
              <a:t>PRAIA</a:t>
            </a:r>
          </a:p>
          <a:p>
            <a:pPr algn="ctr">
              <a:defRPr lang="en-US"/>
            </a:pPr>
            <a:r>
              <a:rPr lang="pt-PT" sz="2000" b="1" dirty="0" smtClean="0">
                <a:solidFill>
                  <a:srgbClr val="006666"/>
                </a:solidFill>
              </a:rPr>
              <a:t>CABO VERDE</a:t>
            </a:r>
          </a:p>
        </p:txBody>
      </p:sp>
      <p:pic>
        <p:nvPicPr>
          <p:cNvPr id="52" name="Imagem 81" descr="LOGO-Paises ecowas"/>
          <p:cNvPicPr>
            <a:picLocks noChangeAspect="1"/>
          </p:cNvPicPr>
          <p:nvPr/>
        </p:nvPicPr>
        <p:blipFill>
          <a:blip r:embed="rId6"/>
          <a:stretch>
            <a:fillRect/>
          </a:stretch>
        </p:blipFill>
        <p:spPr>
          <a:xfrm>
            <a:off x="1111269" y="4130316"/>
            <a:ext cx="2772183" cy="2746015"/>
          </a:xfrm>
          <a:prstGeom prst="rect">
            <a:avLst/>
          </a:prstGeom>
        </p:spPr>
      </p:pic>
      <p:pic>
        <p:nvPicPr>
          <p:cNvPr id="40" name="Imagem 13" descr="logo"/>
          <p:cNvPicPr>
            <a:picLocks noChangeAspect="1"/>
          </p:cNvPicPr>
          <p:nvPr/>
        </p:nvPicPr>
        <p:blipFill>
          <a:blip r:embed="rId7"/>
          <a:stretch>
            <a:fillRect/>
          </a:stretch>
        </p:blipFill>
        <p:spPr>
          <a:xfrm>
            <a:off x="60315" y="6440564"/>
            <a:ext cx="1723775" cy="378318"/>
          </a:xfrm>
          <a:prstGeom prst="rect">
            <a:avLst/>
          </a:prstGeom>
        </p:spPr>
      </p:pic>
    </p:spTree>
    <p:extLst>
      <p:ext uri="{BB962C8B-B14F-4D97-AF65-F5344CB8AC3E}">
        <p14:creationId xmlns:p14="http://schemas.microsoft.com/office/powerpoint/2010/main" val="7139891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m 7" descr="cap_vert_vallee"/>
          <p:cNvPicPr>
            <a:picLocks noChangeAspect="1"/>
          </p:cNvPicPr>
          <p:nvPr/>
        </p:nvPicPr>
        <p:blipFill>
          <a:blip r:embed="rId2"/>
          <a:stretch>
            <a:fillRect/>
          </a:stretch>
        </p:blipFill>
        <p:spPr>
          <a:xfrm>
            <a:off x="5858510" y="3070225"/>
            <a:ext cx="5849620" cy="3176905"/>
          </a:xfrm>
          <a:prstGeom prst="rect">
            <a:avLst/>
          </a:prstGeom>
        </p:spPr>
      </p:pic>
      <p:grpSp>
        <p:nvGrpSpPr>
          <p:cNvPr id="19" name="Agrupar 31"/>
          <p:cNvGrpSpPr/>
          <p:nvPr/>
        </p:nvGrpSpPr>
        <p:grpSpPr>
          <a:xfrm>
            <a:off x="4231005" y="2603500"/>
            <a:ext cx="7934960" cy="4227830"/>
            <a:chOff x="6663" y="4100"/>
            <a:chExt cx="12496" cy="6658"/>
          </a:xfrm>
          <a:solidFill>
            <a:schemeClr val="bg1"/>
          </a:solidFill>
        </p:grpSpPr>
        <p:grpSp>
          <p:nvGrpSpPr>
            <p:cNvPr id="22" name="Agrupar 30"/>
            <p:cNvGrpSpPr/>
            <p:nvPr/>
          </p:nvGrpSpPr>
          <p:grpSpPr>
            <a:xfrm>
              <a:off x="8759" y="4100"/>
              <a:ext cx="10400" cy="5798"/>
              <a:chOff x="8759" y="4100"/>
              <a:chExt cx="10400" cy="5798"/>
            </a:xfrm>
            <a:grpFill/>
          </p:grpSpPr>
          <p:sp>
            <p:nvSpPr>
              <p:cNvPr id="33" name="Rectângulo 4"/>
              <p:cNvSpPr/>
              <p:nvPr/>
            </p:nvSpPr>
            <p:spPr>
              <a:xfrm>
                <a:off x="8759" y="5330"/>
                <a:ext cx="2595" cy="355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4" name="Anel 5"/>
              <p:cNvSpPr/>
              <p:nvPr/>
            </p:nvSpPr>
            <p:spPr>
              <a:xfrm>
                <a:off x="9943" y="4100"/>
                <a:ext cx="9217" cy="5799"/>
              </a:xfrm>
              <a:prstGeom prst="don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grpSp>
        <p:grpSp>
          <p:nvGrpSpPr>
            <p:cNvPr id="23" name="Agrupar 29"/>
            <p:cNvGrpSpPr/>
            <p:nvPr/>
          </p:nvGrpSpPr>
          <p:grpSpPr>
            <a:xfrm>
              <a:off x="6663" y="8310"/>
              <a:ext cx="12254" cy="2448"/>
              <a:chOff x="6663" y="8310"/>
              <a:chExt cx="12254" cy="2448"/>
            </a:xfrm>
            <a:grpFill/>
          </p:grpSpPr>
          <p:sp>
            <p:nvSpPr>
              <p:cNvPr id="24" name="Rectângulo 2"/>
              <p:cNvSpPr/>
              <p:nvPr/>
            </p:nvSpPr>
            <p:spPr>
              <a:xfrm>
                <a:off x="6663" y="8511"/>
                <a:ext cx="12255" cy="1799"/>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grpSp>
            <p:nvGrpSpPr>
              <p:cNvPr id="25" name="Agrupar 28"/>
              <p:cNvGrpSpPr/>
              <p:nvPr/>
            </p:nvGrpSpPr>
            <p:grpSpPr>
              <a:xfrm>
                <a:off x="8264" y="8310"/>
                <a:ext cx="6836" cy="2449"/>
                <a:chOff x="8264" y="8310"/>
                <a:chExt cx="6836" cy="2449"/>
              </a:xfrm>
              <a:grpFill/>
            </p:grpSpPr>
            <p:pic>
              <p:nvPicPr>
                <p:cNvPr id="26" name="Imagem 15" descr="fundo"/>
                <p:cNvPicPr>
                  <a:picLocks noChangeAspect="1"/>
                </p:cNvPicPr>
                <p:nvPr/>
              </p:nvPicPr>
              <p:blipFill>
                <a:blip r:embed="rId3"/>
                <a:stretch>
                  <a:fillRect/>
                </a:stretch>
              </p:blipFill>
              <p:spPr>
                <a:xfrm>
                  <a:off x="8668" y="8614"/>
                  <a:ext cx="6015" cy="2025"/>
                </a:xfrm>
                <a:prstGeom prst="rect">
                  <a:avLst/>
                </a:prstGeom>
                <a:grpFill/>
              </p:spPr>
            </p:pic>
            <p:sp>
              <p:nvSpPr>
                <p:cNvPr id="27" name="Anel 12"/>
                <p:cNvSpPr/>
                <p:nvPr/>
              </p:nvSpPr>
              <p:spPr>
                <a:xfrm>
                  <a:off x="9766" y="8347"/>
                  <a:ext cx="5334" cy="2412"/>
                </a:xfrm>
                <a:prstGeom prst="don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28" name="Rectângulo 14"/>
                <p:cNvSpPr/>
                <p:nvPr/>
              </p:nvSpPr>
              <p:spPr>
                <a:xfrm>
                  <a:off x="8264" y="8511"/>
                  <a:ext cx="2071" cy="2184"/>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29" name="Rectângulo 20"/>
                <p:cNvSpPr/>
                <p:nvPr/>
              </p:nvSpPr>
              <p:spPr>
                <a:xfrm>
                  <a:off x="9899" y="8310"/>
                  <a:ext cx="1215" cy="58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0" name="Rectângulo 23"/>
                <p:cNvSpPr/>
                <p:nvPr/>
              </p:nvSpPr>
              <p:spPr>
                <a:xfrm>
                  <a:off x="13729" y="8465"/>
                  <a:ext cx="1215" cy="58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1" name="Rectângulo 24"/>
                <p:cNvSpPr/>
                <p:nvPr/>
              </p:nvSpPr>
              <p:spPr>
                <a:xfrm>
                  <a:off x="13494" y="10120"/>
                  <a:ext cx="1215" cy="58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2" name="Rectângulo 25"/>
                <p:cNvSpPr/>
                <p:nvPr/>
              </p:nvSpPr>
              <p:spPr>
                <a:xfrm>
                  <a:off x="10214" y="10155"/>
                  <a:ext cx="1365" cy="58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grpSp>
        </p:grpSp>
      </p:grpSp>
      <p:sp>
        <p:nvSpPr>
          <p:cNvPr id="35" name="Triângulo Retângulo 16"/>
          <p:cNvSpPr/>
          <p:nvPr/>
        </p:nvSpPr>
        <p:spPr>
          <a:xfrm flipH="1">
            <a:off x="3857202" y="0"/>
            <a:ext cx="8336915" cy="3458845"/>
          </a:xfrm>
          <a:prstGeom prst="rtTriangle">
            <a:avLst/>
          </a:prstGeom>
          <a:solidFill>
            <a:schemeClr val="tx2">
              <a:lumMod val="20000"/>
              <a:lumOff val="80000"/>
            </a:schemeClr>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6" name="Retângulo Arredondado 19"/>
          <p:cNvSpPr/>
          <p:nvPr/>
        </p:nvSpPr>
        <p:spPr>
          <a:xfrm>
            <a:off x="7514590" y="1811020"/>
            <a:ext cx="1210310" cy="1120775"/>
          </a:xfrm>
          <a:prstGeom prst="roundRect">
            <a:avLst/>
          </a:prstGeom>
          <a:solidFill>
            <a:schemeClr val="bg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pic>
        <p:nvPicPr>
          <p:cNvPr id="37" name="Imagem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4760" y="2030095"/>
            <a:ext cx="1024255" cy="849630"/>
          </a:xfrm>
          <a:prstGeom prst="rect">
            <a:avLst/>
          </a:prstGeom>
        </p:spPr>
      </p:pic>
      <p:sp>
        <p:nvSpPr>
          <p:cNvPr id="38" name="Anel 18"/>
          <p:cNvSpPr/>
          <p:nvPr/>
        </p:nvSpPr>
        <p:spPr>
          <a:xfrm>
            <a:off x="7071360" y="1370330"/>
            <a:ext cx="2091690" cy="2088515"/>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40" name="TextBox 31"/>
          <p:cNvSpPr/>
          <p:nvPr/>
        </p:nvSpPr>
        <p:spPr>
          <a:xfrm>
            <a:off x="-37465" y="203751"/>
            <a:ext cx="2381885" cy="307975"/>
          </a:xfrm>
          <a:prstGeom prst="rect">
            <a:avLst/>
          </a:prstGeom>
          <a:noFill/>
          <a:ln>
            <a:noFill/>
          </a:ln>
          <a:effectLst/>
        </p:spPr>
        <p:txBody>
          <a:bodyPr vert="horz" wrap="square" lIns="91440" tIns="45720" rIns="91440" bIns="45720" numCol="1" spcCol="215900" anchor="t"/>
          <a:lstStyle/>
          <a:p>
            <a:pPr>
              <a:defRPr lang="en-US"/>
            </a:pPr>
            <a:r>
              <a:rPr lang="pt-PT" altLang="pt-BR" sz="1400" b="1" i="1" dirty="0" smtClean="0">
                <a:solidFill>
                  <a:srgbClr val="006666"/>
                </a:solidFill>
                <a:latin typeface="Times New Roman" panose="02020603050405020304" pitchFamily="1" charset="0"/>
                <a:ea typeface="Century Gothic" panose="020B0502020202020204" pitchFamily="2" charset="0"/>
                <a:cs typeface="Times New Roman" panose="02020603050405020304" pitchFamily="1" charset="0"/>
              </a:rPr>
              <a:t>DIA</a:t>
            </a:r>
            <a:r>
              <a:rPr lang="pt-BR" sz="1400" b="1" i="1" dirty="0" smtClean="0">
                <a:solidFill>
                  <a:srgbClr val="006666"/>
                </a:solidFill>
                <a:latin typeface="Times New Roman" panose="02020603050405020304" pitchFamily="1" charset="0"/>
                <a:ea typeface="Century Gothic" panose="020B0502020202020204" pitchFamily="2" charset="0"/>
                <a:cs typeface="Times New Roman" panose="02020603050405020304" pitchFamily="1" charset="0"/>
              </a:rPr>
              <a:t> </a:t>
            </a:r>
            <a:r>
              <a:rPr lang="pt-PT" altLang="pt-BR" sz="1400" b="1" i="1" dirty="0">
                <a:solidFill>
                  <a:srgbClr val="006666"/>
                </a:solidFill>
                <a:latin typeface="Times New Roman" panose="02020603050405020304" pitchFamily="1" charset="0"/>
                <a:ea typeface="Century Gothic" panose="020B0502020202020204" pitchFamily="2" charset="0"/>
                <a:cs typeface="Times New Roman" panose="02020603050405020304" pitchFamily="1" charset="0"/>
              </a:rPr>
              <a:t>09</a:t>
            </a:r>
            <a:r>
              <a:rPr lang="pt-BR" sz="1400" b="1" i="1" dirty="0">
                <a:solidFill>
                  <a:srgbClr val="006666"/>
                </a:solidFill>
                <a:latin typeface="Times New Roman" panose="02020603050405020304" pitchFamily="1" charset="0"/>
                <a:ea typeface="Century Gothic" panose="020B0502020202020204" pitchFamily="2" charset="0"/>
                <a:cs typeface="Times New Roman" panose="02020603050405020304" pitchFamily="1" charset="0"/>
              </a:rPr>
              <a:t> </a:t>
            </a:r>
            <a:r>
              <a:rPr lang="pt-BR" sz="1400" b="1" i="1" dirty="0" smtClean="0">
                <a:solidFill>
                  <a:srgbClr val="006666"/>
                </a:solidFill>
                <a:latin typeface="Times New Roman" panose="02020603050405020304" pitchFamily="1" charset="0"/>
                <a:ea typeface="Century Gothic" panose="020B0502020202020204" pitchFamily="2" charset="0"/>
                <a:cs typeface="Times New Roman" panose="02020603050405020304" pitchFamily="1" charset="0"/>
              </a:rPr>
              <a:t> </a:t>
            </a:r>
            <a:r>
              <a:rPr lang="pt-PT" altLang="pt-BR" sz="1400" b="1" i="1" dirty="0" smtClean="0">
                <a:solidFill>
                  <a:srgbClr val="006666"/>
                </a:solidFill>
                <a:latin typeface="Times New Roman" panose="02020603050405020304" pitchFamily="1" charset="0"/>
                <a:ea typeface="Century Gothic" panose="020B0502020202020204" pitchFamily="2" charset="0"/>
                <a:cs typeface="Times New Roman" panose="02020603050405020304" pitchFamily="1" charset="0"/>
              </a:rPr>
              <a:t>Junho</a:t>
            </a:r>
            <a:r>
              <a:rPr lang="pt-BR" sz="1400" b="1" i="1" dirty="0" smtClean="0">
                <a:solidFill>
                  <a:srgbClr val="006666"/>
                </a:solidFill>
                <a:latin typeface="Times New Roman" panose="02020603050405020304" pitchFamily="1" charset="0"/>
                <a:ea typeface="Century Gothic" panose="020B0502020202020204" pitchFamily="2" charset="0"/>
                <a:cs typeface="Times New Roman" panose="02020603050405020304" pitchFamily="1" charset="0"/>
              </a:rPr>
              <a:t> </a:t>
            </a:r>
            <a:r>
              <a:rPr lang="pt-BR" sz="1400" b="1" i="1" dirty="0">
                <a:solidFill>
                  <a:srgbClr val="006666"/>
                </a:solidFill>
                <a:latin typeface="Times New Roman" panose="02020603050405020304" pitchFamily="1" charset="0"/>
                <a:ea typeface="Century Gothic" panose="020B0502020202020204" pitchFamily="2" charset="0"/>
                <a:cs typeface="Times New Roman" panose="02020603050405020304" pitchFamily="1" charset="0"/>
              </a:rPr>
              <a:t>202</a:t>
            </a:r>
            <a:r>
              <a:rPr lang="pt-PT" altLang="pt-BR" sz="1400" b="1" i="1" dirty="0">
                <a:solidFill>
                  <a:srgbClr val="006666"/>
                </a:solidFill>
                <a:latin typeface="Times New Roman" panose="02020603050405020304" pitchFamily="1" charset="0"/>
                <a:ea typeface="Century Gothic" panose="020B0502020202020204" pitchFamily="2" charset="0"/>
                <a:cs typeface="Times New Roman" panose="02020603050405020304" pitchFamily="1" charset="0"/>
              </a:rPr>
              <a:t>1</a:t>
            </a:r>
            <a:r>
              <a:rPr lang="pt-BR" sz="1400" b="1" i="1" dirty="0">
                <a:solidFill>
                  <a:srgbClr val="006666"/>
                </a:solidFill>
                <a:latin typeface="Times New Roman" panose="02020603050405020304" pitchFamily="1" charset="0"/>
                <a:ea typeface="Century Gothic" panose="020B0502020202020204" pitchFamily="2" charset="0"/>
                <a:cs typeface="Times New Roman" panose="02020603050405020304" pitchFamily="1" charset="0"/>
              </a:rPr>
              <a:t> </a:t>
            </a:r>
          </a:p>
        </p:txBody>
      </p:sp>
      <p:sp>
        <p:nvSpPr>
          <p:cNvPr id="41" name="TextBox 1"/>
          <p:cNvSpPr/>
          <p:nvPr/>
        </p:nvSpPr>
        <p:spPr>
          <a:xfrm>
            <a:off x="-37465" y="-1354"/>
            <a:ext cx="1520190" cy="307975"/>
          </a:xfrm>
          <a:prstGeom prst="rect">
            <a:avLst/>
          </a:prstGeom>
          <a:noFill/>
          <a:ln>
            <a:noFill/>
          </a:ln>
          <a:effectLst/>
        </p:spPr>
        <p:txBody>
          <a:bodyPr vert="horz" wrap="square" lIns="91440" tIns="45720" rIns="91440" bIns="45720" numCol="1" spcCol="215900" anchor="t"/>
          <a:lstStyle/>
          <a:p>
            <a:pPr>
              <a:defRPr lang="en-US"/>
            </a:pPr>
            <a:r>
              <a:rPr lang="pt-BR" sz="1400" b="1" i="1" dirty="0">
                <a:solidFill>
                  <a:srgbClr val="006666"/>
                </a:solidFill>
                <a:latin typeface="Arial Narrow" panose="020B0606020202030204" pitchFamily="34" charset="0"/>
              </a:rPr>
              <a:t>PROGRAM</a:t>
            </a:r>
            <a:r>
              <a:rPr lang="pt-PT" altLang="pt-BR" sz="1400" b="1" i="1" dirty="0">
                <a:solidFill>
                  <a:srgbClr val="006666"/>
                </a:solidFill>
                <a:latin typeface="Arial Narrow" panose="020B0606020202030204" pitchFamily="34" charset="0"/>
              </a:rPr>
              <a:t>A</a:t>
            </a:r>
            <a:endParaRPr lang="pt-BR" sz="1400" b="1" i="1" dirty="0">
              <a:solidFill>
                <a:srgbClr val="006666"/>
              </a:solidFill>
              <a:latin typeface="Arial Narrow" panose="020B0606020202030204" pitchFamily="34" charset="0"/>
              <a:cs typeface="Times New Roman" panose="02020603050405020304" pitchFamily="1" charset="0"/>
            </a:endParaRPr>
          </a:p>
        </p:txBody>
      </p:sp>
      <p:sp>
        <p:nvSpPr>
          <p:cNvPr id="45" name="CaixaDeTexto 13"/>
          <p:cNvSpPr txBox="1"/>
          <p:nvPr/>
        </p:nvSpPr>
        <p:spPr>
          <a:xfrm>
            <a:off x="966470" y="6650990"/>
            <a:ext cx="4584700" cy="184666"/>
          </a:xfrm>
          <a:prstGeom prst="rect">
            <a:avLst/>
          </a:prstGeom>
          <a:noFill/>
        </p:spPr>
        <p:txBody>
          <a:bodyPr wrap="square" rtlCol="0">
            <a:spAutoFit/>
          </a:bodyPr>
          <a:lstStyle/>
          <a:p>
            <a:pPr>
              <a:lnSpc>
                <a:spcPct val="75000"/>
              </a:lnSpc>
              <a:spcBef>
                <a:spcPts val="0"/>
              </a:spcBef>
              <a:spcAft>
                <a:spcPts val="0"/>
              </a:spcAft>
            </a:pPr>
            <a:r>
              <a:rPr lang="pt-PT" sz="800" b="1" i="1" dirty="0" smtClean="0">
                <a:solidFill>
                  <a:schemeClr val="tx2">
                    <a:lumMod val="50000"/>
                  </a:schemeClr>
                </a:solidFill>
                <a:sym typeface="+mn-ea"/>
              </a:rPr>
              <a:t>Nota</a:t>
            </a:r>
            <a:r>
              <a:rPr lang="pt-PT" sz="800" i="1" dirty="0" smtClean="0">
                <a:solidFill>
                  <a:schemeClr val="bg1"/>
                </a:solidFill>
                <a:sym typeface="+mn-ea"/>
              </a:rPr>
              <a:t>:</a:t>
            </a:r>
            <a:r>
              <a:rPr lang="pt-PT" sz="800" i="1" dirty="0" smtClean="0">
                <a:solidFill>
                  <a:srgbClr val="00B4B2"/>
                </a:solidFill>
                <a:sym typeface="+mn-ea"/>
              </a:rPr>
              <a:t> Alguns dos nomes mencionados ainda estão em processo de confirmação.</a:t>
            </a:r>
          </a:p>
        </p:txBody>
      </p:sp>
      <p:sp>
        <p:nvSpPr>
          <p:cNvPr id="46" name="Slide Number Placeholder 6"/>
          <p:cNvSpPr txBox="1"/>
          <p:nvPr/>
        </p:nvSpPr>
        <p:spPr bwMode="auto">
          <a:xfrm>
            <a:off x="6602126" y="661256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2" charset="0"/>
                <a:cs typeface="Arial" panose="020B0604020202020204" pitchFamily="34" charset="0"/>
              </a:defRPr>
            </a:lvl1pPr>
            <a:lvl2pPr marL="742950" indent="-285750" eaLnBrk="0" hangingPunct="0">
              <a:defRPr>
                <a:solidFill>
                  <a:schemeClr val="tx1"/>
                </a:solidFill>
                <a:latin typeface="Calibri" panose="020F0502020204030204" pitchFamily="2" charset="0"/>
                <a:cs typeface="Arial" panose="020B0604020202020204" pitchFamily="34" charset="0"/>
              </a:defRPr>
            </a:lvl2pPr>
            <a:lvl3pPr marL="1143000" indent="-228600" eaLnBrk="0" hangingPunct="0">
              <a:defRPr>
                <a:solidFill>
                  <a:schemeClr val="tx1"/>
                </a:solidFill>
                <a:latin typeface="Calibri" panose="020F0502020204030204" pitchFamily="2" charset="0"/>
                <a:cs typeface="Arial" panose="020B0604020202020204" pitchFamily="34" charset="0"/>
              </a:defRPr>
            </a:lvl3pPr>
            <a:lvl4pPr marL="1600200" indent="-228600" eaLnBrk="0" hangingPunct="0">
              <a:defRPr>
                <a:solidFill>
                  <a:schemeClr val="tx1"/>
                </a:solidFill>
                <a:latin typeface="Calibri" panose="020F0502020204030204" pitchFamily="2" charset="0"/>
                <a:cs typeface="Arial" panose="020B0604020202020204" pitchFamily="34" charset="0"/>
              </a:defRPr>
            </a:lvl4pPr>
            <a:lvl5pPr marL="2057400" indent="-228600" eaLnBrk="0" hangingPunct="0">
              <a:defRPr>
                <a:solidFill>
                  <a:schemeClr val="tx1"/>
                </a:solidFill>
                <a:latin typeface="Calibri" panose="020F0502020204030204"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9pPr>
          </a:lstStyle>
          <a:p>
            <a:pPr algn="ctr" eaLnBrk="1" hangingPunct="1"/>
            <a:r>
              <a:rPr lang="fr-FR" altLang="pt-PT" sz="1200" dirty="0" smtClean="0">
                <a:solidFill>
                  <a:schemeClr val="tx2">
                    <a:lumMod val="50000"/>
                  </a:schemeClr>
                </a:solidFill>
              </a:rPr>
              <a:t>Pag </a:t>
            </a:r>
            <a:fld id="{6C07E9C5-6E20-4A25-9F31-81ECFC5683B7}" type="slidenum">
              <a:rPr lang="fr-FR" altLang="pt-PT" sz="1200" b="1" i="1" u="sng" dirty="0" smtClean="0">
                <a:solidFill>
                  <a:schemeClr val="tx2">
                    <a:lumMod val="50000"/>
                  </a:schemeClr>
                </a:solidFill>
              </a:rPr>
              <a:t>7</a:t>
            </a:fld>
            <a:endParaRPr lang="fr-FR" altLang="pt-PT" sz="1200" b="1" i="1" u="sng" dirty="0" smtClean="0">
              <a:solidFill>
                <a:schemeClr val="tx2">
                  <a:lumMod val="50000"/>
                </a:schemeClr>
              </a:solidFill>
            </a:endParaRPr>
          </a:p>
        </p:txBody>
      </p:sp>
      <p:sp>
        <p:nvSpPr>
          <p:cNvPr id="47" name="TextBox 46"/>
          <p:cNvSpPr txBox="1"/>
          <p:nvPr/>
        </p:nvSpPr>
        <p:spPr>
          <a:xfrm>
            <a:off x="1135379" y="70485"/>
            <a:ext cx="5905501" cy="848950"/>
          </a:xfrm>
          <a:prstGeom prst="rect">
            <a:avLst/>
          </a:prstGeom>
          <a:noFill/>
        </p:spPr>
        <p:txBody>
          <a:bodyPr wrap="square" rtlCol="0">
            <a:spAutoFit/>
          </a:bodyPr>
          <a:lstStyle/>
          <a:p>
            <a:pPr algn="ctr" fontAlgn="base">
              <a:lnSpc>
                <a:spcPts val="1500"/>
              </a:lnSpc>
            </a:pPr>
            <a:r>
              <a:rPr lang="pt-PT" sz="1600" dirty="0">
                <a:solidFill>
                  <a:schemeClr val="tx2">
                    <a:lumMod val="50000"/>
                  </a:schemeClr>
                </a:solidFill>
              </a:rPr>
              <a:t>PROGRAMA DA MESA </a:t>
            </a:r>
            <a:r>
              <a:rPr lang="pt-PT" sz="1600" dirty="0" smtClean="0">
                <a:solidFill>
                  <a:schemeClr val="tx2">
                    <a:lumMod val="50000"/>
                  </a:schemeClr>
                </a:solidFill>
              </a:rPr>
              <a:t>REDONDA</a:t>
            </a:r>
          </a:p>
          <a:p>
            <a:pPr algn="ctr" fontAlgn="base">
              <a:lnSpc>
                <a:spcPts val="1500"/>
              </a:lnSpc>
            </a:pPr>
            <a:r>
              <a:rPr lang="pt-PT" sz="1200" dirty="0">
                <a:solidFill>
                  <a:schemeClr val="accent5">
                    <a:lumMod val="75000"/>
                  </a:schemeClr>
                </a:solidFill>
              </a:rPr>
              <a:t>PÓ DE BASALTO NA </a:t>
            </a:r>
            <a:r>
              <a:rPr lang="pt-PT" sz="1200" dirty="0" smtClean="0">
                <a:solidFill>
                  <a:schemeClr val="accent5">
                    <a:lumMod val="75000"/>
                  </a:schemeClr>
                </a:solidFill>
              </a:rPr>
              <a:t>AGRICULTURA</a:t>
            </a:r>
          </a:p>
          <a:p>
            <a:pPr algn="ctr" fontAlgn="base">
              <a:lnSpc>
                <a:spcPts val="1500"/>
              </a:lnSpc>
            </a:pPr>
            <a:r>
              <a:rPr lang="fr-FR" sz="1200" cap="all" dirty="0" smtClean="0">
                <a:solidFill>
                  <a:srgbClr val="00B0F0"/>
                </a:solidFill>
              </a:rPr>
              <a:t>Q</a:t>
            </a:r>
            <a:r>
              <a:rPr lang="pt-PT" sz="1200" dirty="0" smtClean="0">
                <a:solidFill>
                  <a:srgbClr val="00B0F0"/>
                </a:solidFill>
              </a:rPr>
              <a:t>UALIDADE DE ALIMENTOS </a:t>
            </a:r>
            <a:r>
              <a:rPr lang="pt-PT" sz="1200" dirty="0">
                <a:solidFill>
                  <a:srgbClr val="00B0F0"/>
                </a:solidFill>
              </a:rPr>
              <a:t>E PROTEÇÃO AMBIENTAL</a:t>
            </a:r>
            <a:endParaRPr lang="fr-FR" sz="1200" cap="all" dirty="0" smtClean="0">
              <a:solidFill>
                <a:srgbClr val="00B0F0"/>
              </a:solidFill>
            </a:endParaRPr>
          </a:p>
          <a:p>
            <a:pPr algn="ctr" fontAlgn="base">
              <a:lnSpc>
                <a:spcPts val="700"/>
              </a:lnSpc>
            </a:pPr>
            <a:r>
              <a:rPr lang="fr-FR" sz="1200" b="1" cap="all" dirty="0">
                <a:solidFill>
                  <a:srgbClr val="3EA4BA"/>
                </a:solidFill>
              </a:rPr>
              <a:t/>
            </a:r>
            <a:br>
              <a:rPr lang="fr-FR" sz="1200" b="1" cap="all" dirty="0">
                <a:solidFill>
                  <a:srgbClr val="3EA4BA"/>
                </a:solidFill>
              </a:rPr>
            </a:br>
            <a:r>
              <a:rPr lang="pt-PT" sz="1200" i="1" dirty="0" smtClean="0">
                <a:solidFill>
                  <a:srgbClr val="3EA4BA"/>
                </a:solidFill>
                <a:latin typeface="Arial Narrow" panose="020B0606020202030204" pitchFamily="34" charset="0"/>
                <a:cs typeface="Arial Narrow" panose="020B0606020202030204" pitchFamily="34" charset="0"/>
                <a:sym typeface="+mn-ea"/>
              </a:rPr>
              <a:t>«</a:t>
            </a:r>
            <a:r>
              <a:rPr lang="pt-PT" sz="1200" i="1" dirty="0">
                <a:solidFill>
                  <a:srgbClr val="3EA4BA"/>
                </a:solidFill>
              </a:rPr>
              <a:t>MESA REDONDA DE INTEGRAÇÃO E </a:t>
            </a:r>
            <a:r>
              <a:rPr lang="pt-PT" sz="1200" i="1" dirty="0" smtClean="0">
                <a:solidFill>
                  <a:srgbClr val="3EA4BA"/>
                </a:solidFill>
              </a:rPr>
              <a:t>DEBATES</a:t>
            </a:r>
            <a:r>
              <a:rPr lang="pt-BR" sz="1200" i="1" dirty="0" smtClean="0">
                <a:solidFill>
                  <a:srgbClr val="006666"/>
                </a:solidFill>
                <a:latin typeface="Arial Narrow" panose="020B0606020202030204" pitchFamily="34" charset="0"/>
                <a:cs typeface="Arial Narrow" panose="020B0606020202030204" pitchFamily="34" charset="0"/>
                <a:sym typeface="+mn-ea"/>
              </a:rPr>
              <a:t>»</a:t>
            </a:r>
            <a:endParaRPr lang="fr-FR" sz="1200" b="1" cap="all" dirty="0">
              <a:solidFill>
                <a:schemeClr val="tx2">
                  <a:lumMod val="50000"/>
                </a:schemeClr>
              </a:solidFill>
            </a:endParaRPr>
          </a:p>
        </p:txBody>
      </p:sp>
      <p:sp>
        <p:nvSpPr>
          <p:cNvPr id="48" name="TextBox 26"/>
          <p:cNvSpPr/>
          <p:nvPr/>
        </p:nvSpPr>
        <p:spPr>
          <a:xfrm>
            <a:off x="1098624" y="895439"/>
            <a:ext cx="6289675" cy="5944257"/>
          </a:xfrm>
          <a:prstGeom prst="rect">
            <a:avLst/>
          </a:prstGeom>
          <a:noFill/>
          <a:ln>
            <a:noFill/>
          </a:ln>
          <a:effectLst/>
        </p:spPr>
        <p:txBody>
          <a:bodyPr vert="horz" wrap="square" lIns="91440" tIns="45720" rIns="91440" bIns="45720" numCol="1" spcCol="215900" anchor="t"/>
          <a:lstStyle/>
          <a:p>
            <a:pPr>
              <a:lnSpc>
                <a:spcPts val="1200"/>
              </a:lnSpc>
              <a:defRPr lang="en-US"/>
            </a:pPr>
            <a:r>
              <a:rPr lang="pt-PT" sz="1100" b="1" i="1" dirty="0">
                <a:latin typeface="Arial Narrow" panose="020B0606020202030204" pitchFamily="34" charset="0"/>
              </a:rPr>
              <a:t>Tema I: </a:t>
            </a:r>
            <a:r>
              <a:rPr lang="pt-PT" sz="1100" dirty="0">
                <a:latin typeface="Arial Narrow" panose="020B0606020202030204" pitchFamily="34" charset="0"/>
              </a:rPr>
              <a:t>Pesquisa, Legislação, Regulamentação e Tecnologia de «Rochagem»</a:t>
            </a:r>
          </a:p>
          <a:p>
            <a:r>
              <a:rPr lang="pt-PT" sz="1100" b="1" i="1" dirty="0">
                <a:latin typeface="Arial Narrow" panose="020B0606020202030204" pitchFamily="34" charset="0"/>
                <a:sym typeface="+mn-ea"/>
              </a:rPr>
              <a:t>Moderador</a:t>
            </a:r>
            <a:r>
              <a:rPr lang="pt-BR" sz="1100" i="1" dirty="0">
                <a:latin typeface="Arial Narrow" panose="020B0606020202030204" pitchFamily="34" charset="0"/>
                <a:cs typeface="Arial Narrow" panose="020B0606020202030204" pitchFamily="34" charset="0"/>
                <a:sym typeface="+mn-ea"/>
              </a:rPr>
              <a:t>: </a:t>
            </a:r>
            <a:r>
              <a:rPr lang="pt-PT" sz="1100" i="1" dirty="0" smtClean="0">
                <a:latin typeface="Arial Narrow" panose="020B0606020202030204" pitchFamily="34" charset="0"/>
              </a:rPr>
              <a:t>ANMCV</a:t>
            </a:r>
            <a:r>
              <a:rPr lang="pt-PT" sz="1100" dirty="0" smtClean="0">
                <a:latin typeface="Arial Narrow" panose="020B0606020202030204" pitchFamily="34" charset="0"/>
              </a:rPr>
              <a:t> </a:t>
            </a:r>
            <a:r>
              <a:rPr lang="pt-PT" sz="1100" dirty="0">
                <a:latin typeface="Arial Narrow" panose="020B0606020202030204" pitchFamily="34" charset="0"/>
              </a:rPr>
              <a:t>- Associação Nacional Municípios Caboverdianos</a:t>
            </a:r>
            <a:endParaRPr lang="pt-PT" sz="1100" dirty="0">
              <a:latin typeface="Arial Narrow" panose="020B0606020202030204" pitchFamily="34" charset="0"/>
              <a:hlinkClick r:id="rId5"/>
            </a:endParaRPr>
          </a:p>
          <a:p>
            <a:pPr>
              <a:lnSpc>
                <a:spcPts val="1200"/>
              </a:lnSpc>
              <a:defRPr lang="en-US"/>
            </a:pPr>
            <a:r>
              <a:rPr lang="pt-PT" sz="1100" b="1" dirty="0" smtClean="0">
                <a:latin typeface="Arial Narrow" panose="020B0606020202030204" pitchFamily="34" charset="0"/>
              </a:rPr>
              <a:t>Intervenções </a:t>
            </a:r>
            <a:r>
              <a:rPr lang="pt-PT" sz="1100" b="1" dirty="0">
                <a:latin typeface="Arial Narrow" panose="020B0606020202030204" pitchFamily="34" charset="0"/>
              </a:rPr>
              <a:t>de especialistas </a:t>
            </a:r>
            <a:r>
              <a:rPr lang="pt-PT" sz="1100" b="1" i="1" dirty="0">
                <a:latin typeface="Arial Narrow" panose="020B0606020202030204" pitchFamily="34" charset="0"/>
                <a:sym typeface="+mn-ea"/>
              </a:rPr>
              <a:t>:</a:t>
            </a:r>
          </a:p>
          <a:p>
            <a:pPr>
              <a:lnSpc>
                <a:spcPts val="1200"/>
              </a:lnSpc>
              <a:defRPr lang="en-US"/>
            </a:pPr>
            <a:r>
              <a:rPr lang="pt-PT" altLang="pt-BR" sz="1100" i="1" dirty="0">
                <a:latin typeface="Arial Narrow" panose="020B0606020202030204" pitchFamily="34" charset="0"/>
              </a:rPr>
              <a:t>■ </a:t>
            </a:r>
            <a:r>
              <a:rPr lang="en-US" sz="1100" dirty="0">
                <a:latin typeface="Arial Narrow" panose="020B0606020202030204" pitchFamily="34" charset="0"/>
              </a:rPr>
              <a:t>Prof. Suzi Huff Theodoro -</a:t>
            </a:r>
            <a:r>
              <a:rPr lang="pt-PT" sz="1100" dirty="0">
                <a:latin typeface="Arial Narrow" panose="020B0606020202030204" pitchFamily="34" charset="0"/>
              </a:rPr>
              <a:t> </a:t>
            </a:r>
            <a:r>
              <a:rPr lang="pt-PT" altLang="en-US" sz="1100" i="1" dirty="0">
                <a:latin typeface="Arial Narrow" panose="020B0606020202030204" pitchFamily="34" charset="0"/>
              </a:rPr>
              <a:t>Professora e </a:t>
            </a:r>
            <a:r>
              <a:rPr lang="pt-PT" altLang="pt-BR" sz="1100" i="1" dirty="0">
                <a:latin typeface="Arial Narrow" panose="020B0606020202030204" pitchFamily="34" charset="0"/>
              </a:rPr>
              <a:t>Investigadora da</a:t>
            </a:r>
            <a:r>
              <a:rPr lang="pt-BR" sz="1100" i="1" dirty="0">
                <a:latin typeface="Arial Narrow" panose="020B0606020202030204" pitchFamily="34" charset="0"/>
              </a:rPr>
              <a:t> </a:t>
            </a:r>
            <a:r>
              <a:rPr lang="pt-BR" sz="1100" i="1" dirty="0" err="1">
                <a:latin typeface="Arial Narrow" panose="020B0606020202030204" pitchFamily="34" charset="0"/>
              </a:rPr>
              <a:t>Universi</a:t>
            </a:r>
            <a:r>
              <a:rPr lang="pt-PT" altLang="pt-BR" sz="1100" i="1" dirty="0">
                <a:latin typeface="Arial Narrow" panose="020B0606020202030204" pitchFamily="34" charset="0"/>
              </a:rPr>
              <a:t>dade de </a:t>
            </a:r>
            <a:r>
              <a:rPr lang="pt-BR" sz="1100" i="1" dirty="0">
                <a:latin typeface="Arial Narrow" panose="020B0606020202030204" pitchFamily="34" charset="0"/>
              </a:rPr>
              <a:t>Brasília </a:t>
            </a:r>
            <a:r>
              <a:rPr lang="pt-PT" sz="1100" dirty="0">
                <a:latin typeface="Arial Narrow" panose="020B0606020202030204" pitchFamily="34" charset="0"/>
                <a:sym typeface="+mn-ea"/>
              </a:rPr>
              <a:t>- Brasil</a:t>
            </a:r>
            <a:endParaRPr lang="pt-BR" sz="1100" i="1" dirty="0">
              <a:latin typeface="Arial Narrow" panose="020B0606020202030204" pitchFamily="34" charset="0"/>
            </a:endParaRPr>
          </a:p>
          <a:p>
            <a:pPr>
              <a:lnSpc>
                <a:spcPts val="1200"/>
              </a:lnSpc>
              <a:defRPr lang="en-US"/>
            </a:pPr>
            <a:r>
              <a:rPr lang="pt-PT" altLang="pt-BR" sz="1100" i="1" dirty="0">
                <a:latin typeface="Arial Narrow" panose="020B0606020202030204" pitchFamily="34" charset="0"/>
              </a:rPr>
              <a:t>■ </a:t>
            </a:r>
            <a:r>
              <a:rPr lang="pt-PT" sz="1100" dirty="0">
                <a:latin typeface="Arial Narrow" panose="020B0606020202030204" pitchFamily="34" charset="0"/>
              </a:rPr>
              <a:t>Prof. Em</a:t>
            </a:r>
            <a:r>
              <a:rPr lang="pt-PT" altLang="en-US" sz="1100" dirty="0">
                <a:latin typeface="Arial Narrow" panose="020B0606020202030204" pitchFamily="34" charset="0"/>
              </a:rPr>
              <a:t>é</a:t>
            </a:r>
            <a:r>
              <a:rPr lang="pt-PT" sz="1100" dirty="0">
                <a:latin typeface="Arial Narrow" panose="020B0606020202030204" pitchFamily="34" charset="0"/>
              </a:rPr>
              <a:t>rit</a:t>
            </a:r>
            <a:r>
              <a:rPr lang="pt-PT" altLang="en-US" sz="1100" dirty="0">
                <a:latin typeface="Arial Narrow" panose="020B0606020202030204" pitchFamily="34" charset="0"/>
              </a:rPr>
              <a:t>o</a:t>
            </a:r>
            <a:r>
              <a:rPr lang="pt-PT" sz="1100" dirty="0">
                <a:latin typeface="Arial Narrow" panose="020B0606020202030204" pitchFamily="34" charset="0"/>
              </a:rPr>
              <a:t> Peter van Straaten - Universi</a:t>
            </a:r>
            <a:r>
              <a:rPr lang="pt-PT" altLang="en-US" sz="1100" dirty="0">
                <a:latin typeface="Arial Narrow" panose="020B0606020202030204" pitchFamily="34" charset="0"/>
              </a:rPr>
              <a:t>dade de</a:t>
            </a:r>
            <a:r>
              <a:rPr lang="pt-PT" sz="1100" dirty="0">
                <a:latin typeface="Arial Narrow" panose="020B0606020202030204" pitchFamily="34" charset="0"/>
              </a:rPr>
              <a:t> Guelph – </a:t>
            </a:r>
            <a:r>
              <a:rPr lang="pt-PT" sz="1100" dirty="0" smtClean="0">
                <a:latin typeface="Arial Narrow" panose="020B0606020202030204" pitchFamily="34" charset="0"/>
              </a:rPr>
              <a:t>Canad</a:t>
            </a:r>
            <a:r>
              <a:rPr lang="pt-PT" altLang="en-US" sz="1100" dirty="0" smtClean="0">
                <a:latin typeface="Arial Narrow" panose="020B0606020202030204" pitchFamily="34" charset="0"/>
              </a:rPr>
              <a:t>á</a:t>
            </a:r>
          </a:p>
          <a:p>
            <a:pPr>
              <a:lnSpc>
                <a:spcPts val="1200"/>
              </a:lnSpc>
              <a:defRPr lang="en-US"/>
            </a:pPr>
            <a:r>
              <a:rPr lang="pt-PT" altLang="pt-BR" sz="1100" i="1" dirty="0">
                <a:latin typeface="Arial Narrow" panose="020B0606020202030204" pitchFamily="34" charset="0"/>
              </a:rPr>
              <a:t>■ </a:t>
            </a:r>
            <a:r>
              <a:rPr lang="en-US" sz="1100" i="1" dirty="0">
                <a:latin typeface="Arial Narrow" panose="020B0606020202030204" pitchFamily="34" charset="0"/>
              </a:rPr>
              <a:t>Prof. Eder Martins –  </a:t>
            </a:r>
            <a:r>
              <a:rPr lang="pt-PT" sz="1100" dirty="0">
                <a:latin typeface="Arial Narrow" panose="020B0606020202030204" pitchFamily="34" charset="0"/>
              </a:rPr>
              <a:t>Investigador na EMBRAPA Empresa </a:t>
            </a:r>
            <a:r>
              <a:rPr lang="pt-BR" sz="1100" dirty="0">
                <a:latin typeface="Arial Narrow" panose="020B0606020202030204" pitchFamily="34" charset="0"/>
              </a:rPr>
              <a:t>Bra</a:t>
            </a:r>
            <a:r>
              <a:rPr lang="pt-PT" altLang="pt-BR" sz="1100" dirty="0">
                <a:latin typeface="Arial Narrow" panose="020B0606020202030204" pitchFamily="34" charset="0"/>
              </a:rPr>
              <a:t>sileira de Pesquisa </a:t>
            </a:r>
            <a:r>
              <a:rPr lang="pt-BR" sz="1100" dirty="0">
                <a:latin typeface="Arial Narrow" panose="020B0606020202030204" pitchFamily="34" charset="0"/>
              </a:rPr>
              <a:t>Agr</a:t>
            </a:r>
            <a:r>
              <a:rPr lang="pt-PT" altLang="pt-BR" sz="1100" dirty="0">
                <a:latin typeface="Arial Narrow" panose="020B0606020202030204" pitchFamily="34" charset="0"/>
              </a:rPr>
              <a:t>opecuária - Brasil</a:t>
            </a:r>
            <a:endParaRPr lang="en-US" sz="1100" i="1" dirty="0">
              <a:latin typeface="Arial Narrow" panose="020B0606020202030204" pitchFamily="34" charset="0"/>
            </a:endParaRPr>
          </a:p>
          <a:p>
            <a:pPr>
              <a:lnSpc>
                <a:spcPts val="1200"/>
              </a:lnSpc>
              <a:defRPr lang="en-US"/>
            </a:pPr>
            <a:endParaRPr lang="pt-PT" sz="1100" dirty="0">
              <a:latin typeface="Arial Narrow" panose="020B0606020202030204" pitchFamily="34" charset="0"/>
            </a:endParaRPr>
          </a:p>
          <a:p>
            <a:pPr>
              <a:lnSpc>
                <a:spcPts val="1200"/>
              </a:lnSpc>
              <a:defRPr lang="en-US"/>
            </a:pPr>
            <a:r>
              <a:rPr lang="pt-PT" sz="1100" dirty="0">
                <a:latin typeface="Arial Narrow" panose="020B0606020202030204" pitchFamily="34" charset="0"/>
              </a:rPr>
              <a:t>Debates</a:t>
            </a:r>
          </a:p>
          <a:p>
            <a:pPr>
              <a:lnSpc>
                <a:spcPts val="1200"/>
              </a:lnSpc>
              <a:defRPr lang="en-US"/>
            </a:pPr>
            <a:r>
              <a:rPr lang="pt-PT" sz="1100" dirty="0" smtClean="0">
                <a:latin typeface="Arial Narrow" panose="020B0606020202030204" pitchFamily="34" charset="0"/>
                <a:cs typeface="Arial Narrow" panose="020B0606020202030204" pitchFamily="34" charset="0"/>
                <a:sym typeface="+mn-ea"/>
              </a:rPr>
              <a:t>Coffee </a:t>
            </a:r>
            <a:r>
              <a:rPr lang="pt-PT" sz="1100" dirty="0">
                <a:latin typeface="Arial Narrow" panose="020B0606020202030204" pitchFamily="34" charset="0"/>
                <a:cs typeface="Arial Narrow" panose="020B0606020202030204" pitchFamily="34" charset="0"/>
                <a:sym typeface="+mn-ea"/>
              </a:rPr>
              <a:t>Break</a:t>
            </a:r>
          </a:p>
          <a:p>
            <a:pPr>
              <a:lnSpc>
                <a:spcPts val="1200"/>
              </a:lnSpc>
              <a:defRPr lang="en-US"/>
            </a:pPr>
            <a:r>
              <a:rPr lang="pt-PT" sz="1100" b="1" i="1" dirty="0">
                <a:latin typeface="Arial Narrow" panose="020B0606020202030204" pitchFamily="34" charset="0"/>
              </a:rPr>
              <a:t>Tema II: </a:t>
            </a:r>
            <a:r>
              <a:rPr lang="pt-PT" sz="1100" dirty="0">
                <a:latin typeface="Arial Narrow" panose="020B0606020202030204" pitchFamily="34" charset="0"/>
              </a:rPr>
              <a:t>Fertilização de solos agrícolas - práticas e manejos</a:t>
            </a:r>
          </a:p>
          <a:p>
            <a:pPr>
              <a:lnSpc>
                <a:spcPts val="1200"/>
              </a:lnSpc>
              <a:defRPr lang="en-US"/>
            </a:pPr>
            <a:r>
              <a:rPr lang="pt-PT" sz="1100" b="1" i="1" dirty="0">
                <a:latin typeface="Arial Narrow" panose="020B0606020202030204" pitchFamily="34" charset="0"/>
                <a:sym typeface="+mn-ea"/>
              </a:rPr>
              <a:t>Moderador</a:t>
            </a:r>
            <a:r>
              <a:rPr lang="pt-BR" sz="1100" i="1" dirty="0" smtClean="0">
                <a:latin typeface="Arial Narrow" panose="020B0606020202030204" pitchFamily="34" charset="0"/>
                <a:cs typeface="Arial Narrow" panose="020B0606020202030204" pitchFamily="34" charset="0"/>
                <a:sym typeface="+mn-ea"/>
              </a:rPr>
              <a:t>: </a:t>
            </a:r>
            <a:r>
              <a:rPr lang="pt-PT" sz="1100" dirty="0">
                <a:latin typeface="Arial Narrow" panose="020B0606020202030204" pitchFamily="34" charset="0"/>
              </a:rPr>
              <a:t>Câmara de Comércio, </a:t>
            </a:r>
            <a:r>
              <a:rPr lang="pt-PT" sz="1100" dirty="0" smtClean="0">
                <a:latin typeface="Arial Narrow" panose="020B0606020202030204" pitchFamily="34" charset="0"/>
              </a:rPr>
              <a:t>Indústria,  </a:t>
            </a:r>
            <a:r>
              <a:rPr lang="pt-PT" sz="1100" dirty="0">
                <a:latin typeface="Arial Narrow" panose="020B0606020202030204" pitchFamily="34" charset="0"/>
              </a:rPr>
              <a:t>Agricultura e Serviços de Sotavento – </a:t>
            </a:r>
            <a:r>
              <a:rPr lang="pt-PT" sz="1100" i="1" dirty="0">
                <a:latin typeface="Arial Narrow" panose="020B0606020202030204" pitchFamily="34" charset="0"/>
              </a:rPr>
              <a:t>CCIASS</a:t>
            </a:r>
            <a:r>
              <a:rPr lang="pt-PT" sz="1100" dirty="0">
                <a:latin typeface="Arial Narrow" panose="020B0606020202030204" pitchFamily="34" charset="0"/>
              </a:rPr>
              <a:t> (Cabo Verde</a:t>
            </a:r>
            <a:r>
              <a:rPr lang="pt-PT" sz="1100" dirty="0" smtClean="0">
                <a:latin typeface="Arial Narrow" panose="020B0606020202030204" pitchFamily="34" charset="0"/>
              </a:rPr>
              <a:t>)</a:t>
            </a:r>
          </a:p>
          <a:p>
            <a:pPr>
              <a:lnSpc>
                <a:spcPts val="1200"/>
              </a:lnSpc>
              <a:defRPr lang="en-US"/>
            </a:pPr>
            <a:r>
              <a:rPr lang="pt-PT" sz="1100" b="1" dirty="0" smtClean="0">
                <a:latin typeface="Arial Narrow" panose="020B0606020202030204" pitchFamily="34" charset="0"/>
              </a:rPr>
              <a:t>Intervenções </a:t>
            </a:r>
            <a:r>
              <a:rPr lang="pt-PT" sz="1100" b="1" dirty="0">
                <a:latin typeface="Arial Narrow" panose="020B0606020202030204" pitchFamily="34" charset="0"/>
              </a:rPr>
              <a:t>de especialistas </a:t>
            </a:r>
            <a:r>
              <a:rPr lang="pt-PT" sz="1100" b="1" i="1" dirty="0">
                <a:latin typeface="Arial Narrow" panose="020B0606020202030204" pitchFamily="34" charset="0"/>
                <a:sym typeface="+mn-ea"/>
              </a:rPr>
              <a:t>:</a:t>
            </a:r>
          </a:p>
          <a:p>
            <a:pPr>
              <a:lnSpc>
                <a:spcPts val="1200"/>
              </a:lnSpc>
              <a:defRPr lang="en-US"/>
            </a:pPr>
            <a:r>
              <a:rPr lang="pt-PT" altLang="pt-BR" sz="1100" i="1" dirty="0">
                <a:latin typeface="Arial Narrow" panose="020B0606020202030204" pitchFamily="34" charset="0"/>
              </a:rPr>
              <a:t>■ </a:t>
            </a:r>
            <a:r>
              <a:rPr lang="pt-PT" sz="1100" dirty="0">
                <a:latin typeface="Arial Narrow" panose="020B0606020202030204" pitchFamily="34" charset="0"/>
                <a:sym typeface="+mn-ea"/>
              </a:rPr>
              <a:t>Direcção da Agricultura e do Desenvolvimento Rural – Comissão da </a:t>
            </a:r>
            <a:r>
              <a:rPr lang="pt-PT" sz="1100" i="1" dirty="0">
                <a:latin typeface="Arial Narrow" panose="020B0606020202030204" pitchFamily="34" charset="0"/>
                <a:sym typeface="+mn-ea"/>
              </a:rPr>
              <a:t>CEDEAO</a:t>
            </a:r>
            <a:endParaRPr lang="pt-PT" sz="1100" i="1" dirty="0">
              <a:latin typeface="Arial Narrow" panose="020B0606020202030204" pitchFamily="34" charset="0"/>
            </a:endParaRPr>
          </a:p>
          <a:p>
            <a:pPr>
              <a:lnSpc>
                <a:spcPts val="1200"/>
              </a:lnSpc>
              <a:defRPr lang="en-US"/>
            </a:pPr>
            <a:r>
              <a:rPr lang="pt-PT" altLang="pt-BR" sz="1100" i="1" dirty="0" smtClean="0">
                <a:latin typeface="Arial Narrow" panose="020B0606020202030204" pitchFamily="34" charset="0"/>
              </a:rPr>
              <a:t>■ </a:t>
            </a:r>
            <a:r>
              <a:rPr lang="pt-PT" sz="1100" dirty="0" smtClean="0">
                <a:latin typeface="Arial Narrow" panose="020B0606020202030204" pitchFamily="34" charset="0"/>
                <a:cs typeface="Arial Narrow" panose="020B0606020202030204" pitchFamily="34" charset="0"/>
                <a:sym typeface="+mn-ea"/>
              </a:rPr>
              <a:t>ARAA  </a:t>
            </a:r>
            <a:r>
              <a:rPr lang="pt-PT" sz="1100" dirty="0">
                <a:latin typeface="Arial Narrow" panose="020B0606020202030204" pitchFamily="34" charset="0"/>
                <a:cs typeface="Arial Narrow" panose="020B0606020202030204" pitchFamily="34" charset="0"/>
                <a:sym typeface="+mn-ea"/>
              </a:rPr>
              <a:t>-  </a:t>
            </a:r>
            <a:r>
              <a:rPr lang="pt-PT" altLang="fr-FR" sz="1100" dirty="0">
                <a:latin typeface="Arial Narrow" panose="020B0606020202030204" pitchFamily="34" charset="0"/>
                <a:cs typeface="Arial Narrow" panose="020B0606020202030204" pitchFamily="34" charset="0"/>
                <a:sym typeface="+mn-ea"/>
              </a:rPr>
              <a:t>Agência </a:t>
            </a:r>
            <a:r>
              <a:rPr lang="pt-PT" sz="1100" dirty="0">
                <a:latin typeface="Arial Narrow" panose="020B0606020202030204" pitchFamily="34" charset="0"/>
                <a:cs typeface="Arial Narrow" panose="020B0606020202030204" pitchFamily="34" charset="0"/>
                <a:sym typeface="+mn-ea"/>
              </a:rPr>
              <a:t>Regional </a:t>
            </a:r>
            <a:r>
              <a:rPr lang="pt-PT" altLang="en-US" sz="1100" dirty="0">
                <a:latin typeface="Arial Narrow" panose="020B0606020202030204" pitchFamily="34" charset="0"/>
                <a:cs typeface="Arial Narrow" panose="020B0606020202030204" pitchFamily="34" charset="0"/>
                <a:sym typeface="+mn-ea"/>
              </a:rPr>
              <a:t>para a </a:t>
            </a:r>
            <a:r>
              <a:rPr lang="pt-PT" sz="1100" dirty="0">
                <a:latin typeface="Arial Narrow" panose="020B0606020202030204" pitchFamily="34" charset="0"/>
                <a:cs typeface="Arial Narrow" panose="020B0606020202030204" pitchFamily="34" charset="0"/>
                <a:sym typeface="+mn-ea"/>
              </a:rPr>
              <a:t>Agricultur</a:t>
            </a:r>
            <a:r>
              <a:rPr lang="pt-PT" altLang="en-US" sz="1100" dirty="0">
                <a:latin typeface="Arial Narrow" panose="020B0606020202030204" pitchFamily="34" charset="0"/>
                <a:cs typeface="Arial Narrow" panose="020B0606020202030204" pitchFamily="34" charset="0"/>
                <a:sym typeface="+mn-ea"/>
              </a:rPr>
              <a:t>a</a:t>
            </a:r>
            <a:r>
              <a:rPr lang="pt-PT" sz="1100" dirty="0">
                <a:latin typeface="Arial Narrow" panose="020B0606020202030204" pitchFamily="34" charset="0"/>
                <a:cs typeface="Arial Narrow" panose="020B0606020202030204" pitchFamily="34" charset="0"/>
                <a:sym typeface="+mn-ea"/>
              </a:rPr>
              <a:t> </a:t>
            </a:r>
            <a:r>
              <a:rPr lang="pt-PT" altLang="en-US" sz="1100" dirty="0">
                <a:latin typeface="Arial Narrow" panose="020B0606020202030204" pitchFamily="34" charset="0"/>
                <a:cs typeface="Arial Narrow" panose="020B0606020202030204" pitchFamily="34" charset="0"/>
                <a:sym typeface="+mn-ea"/>
              </a:rPr>
              <a:t>e </a:t>
            </a:r>
            <a:r>
              <a:rPr lang="pt-PT" altLang="en-US" sz="1100" dirty="0" smtClean="0">
                <a:latin typeface="Arial Narrow" panose="020B0606020202030204" pitchFamily="34" charset="0"/>
                <a:cs typeface="Arial Narrow" panose="020B0606020202030204" pitchFamily="34" charset="0"/>
                <a:sym typeface="+mn-ea"/>
              </a:rPr>
              <a:t>Alimentação</a:t>
            </a:r>
          </a:p>
          <a:p>
            <a:pPr>
              <a:lnSpc>
                <a:spcPts val="1200"/>
              </a:lnSpc>
              <a:defRPr lang="en-US"/>
            </a:pPr>
            <a:r>
              <a:rPr lang="pt-PT" altLang="pt-BR" sz="1100" i="1" dirty="0">
                <a:latin typeface="Arial Narrow" panose="020B0606020202030204" pitchFamily="34" charset="0"/>
              </a:rPr>
              <a:t>■ </a:t>
            </a:r>
            <a:r>
              <a:rPr lang="pt-PT" sz="1100" dirty="0">
                <a:latin typeface="Arial Narrow" panose="020B0606020202030204" pitchFamily="34" charset="0"/>
                <a:sym typeface="+mn-ea"/>
              </a:rPr>
              <a:t>Prof. Émérito Othon Henry Leonardos, d</a:t>
            </a:r>
            <a:r>
              <a:rPr lang="pt-PT" altLang="en-US" sz="1100" dirty="0">
                <a:latin typeface="Arial Narrow" panose="020B0606020202030204" pitchFamily="34" charset="0"/>
                <a:sym typeface="+mn-ea"/>
              </a:rPr>
              <a:t>a</a:t>
            </a:r>
            <a:r>
              <a:rPr lang="pt-PT" sz="1100" dirty="0">
                <a:latin typeface="Arial Narrow" panose="020B0606020202030204" pitchFamily="34" charset="0"/>
                <a:sym typeface="+mn-ea"/>
              </a:rPr>
              <a:t> Universi</a:t>
            </a:r>
            <a:r>
              <a:rPr lang="pt-PT" altLang="en-US" sz="1100" dirty="0">
                <a:latin typeface="Arial Narrow" panose="020B0606020202030204" pitchFamily="34" charset="0"/>
                <a:sym typeface="+mn-ea"/>
              </a:rPr>
              <a:t>dade </a:t>
            </a:r>
            <a:r>
              <a:rPr lang="pt-PT" sz="1100" dirty="0">
                <a:latin typeface="Arial Narrow" panose="020B0606020202030204" pitchFamily="34" charset="0"/>
                <a:sym typeface="+mn-ea"/>
              </a:rPr>
              <a:t>de Bras</a:t>
            </a:r>
            <a:r>
              <a:rPr lang="pt-PT" altLang="en-US" sz="1100" dirty="0">
                <a:latin typeface="Arial Narrow" panose="020B0606020202030204" pitchFamily="34" charset="0"/>
                <a:sym typeface="+mn-ea"/>
              </a:rPr>
              <a:t>í</a:t>
            </a:r>
            <a:r>
              <a:rPr lang="pt-PT" sz="1100" dirty="0">
                <a:latin typeface="Arial Narrow" panose="020B0606020202030204" pitchFamily="34" charset="0"/>
                <a:sym typeface="+mn-ea"/>
              </a:rPr>
              <a:t>lia – Brasil</a:t>
            </a:r>
          </a:p>
          <a:p>
            <a:pPr>
              <a:lnSpc>
                <a:spcPts val="1200"/>
              </a:lnSpc>
              <a:defRPr lang="en-US"/>
            </a:pPr>
            <a:endParaRPr lang="fr-FR" sz="1100" i="1" dirty="0">
              <a:latin typeface="Arial Narrow" panose="020B0606020202030204" pitchFamily="34" charset="0"/>
            </a:endParaRPr>
          </a:p>
          <a:p>
            <a:pPr>
              <a:lnSpc>
                <a:spcPts val="1200"/>
              </a:lnSpc>
              <a:defRPr lang="en-US"/>
            </a:pPr>
            <a:r>
              <a:rPr lang="pt-PT" sz="1100" dirty="0">
                <a:latin typeface="Arial Narrow" panose="020B0606020202030204" pitchFamily="34" charset="0"/>
              </a:rPr>
              <a:t>Debates</a:t>
            </a:r>
          </a:p>
          <a:p>
            <a:pPr>
              <a:lnSpc>
                <a:spcPts val="1200"/>
              </a:lnSpc>
              <a:defRPr lang="en-US"/>
            </a:pPr>
            <a:r>
              <a:rPr lang="pt-PT" sz="1100" dirty="0" smtClean="0">
                <a:latin typeface="Arial Narrow" panose="020B0606020202030204" pitchFamily="34" charset="0"/>
                <a:cs typeface="Arial Narrow" panose="020B0606020202030204" pitchFamily="34" charset="0"/>
                <a:sym typeface="+mn-ea"/>
              </a:rPr>
              <a:t>Coffee </a:t>
            </a:r>
            <a:r>
              <a:rPr lang="pt-PT" sz="1100" dirty="0">
                <a:latin typeface="Arial Narrow" panose="020B0606020202030204" pitchFamily="34" charset="0"/>
                <a:cs typeface="Arial Narrow" panose="020B0606020202030204" pitchFamily="34" charset="0"/>
                <a:sym typeface="+mn-ea"/>
              </a:rPr>
              <a:t>Break</a:t>
            </a:r>
          </a:p>
          <a:p>
            <a:pPr>
              <a:lnSpc>
                <a:spcPts val="1200"/>
              </a:lnSpc>
              <a:defRPr lang="en-US"/>
            </a:pPr>
            <a:r>
              <a:rPr lang="pt-PT" sz="1100" b="1" i="1" dirty="0">
                <a:latin typeface="Arial Narrow" panose="020B0606020202030204" pitchFamily="34" charset="0"/>
              </a:rPr>
              <a:t>Tema III: </a:t>
            </a:r>
            <a:r>
              <a:rPr lang="pt-PT" sz="1100" dirty="0">
                <a:latin typeface="Arial Narrow" panose="020B0606020202030204" pitchFamily="34" charset="0"/>
              </a:rPr>
              <a:t>O potencial do basalto como agromineral e suas especificidades </a:t>
            </a:r>
            <a:endParaRPr lang="pt-PT" sz="1100" dirty="0" smtClean="0">
              <a:latin typeface="Arial Narrow" panose="020B0606020202030204" pitchFamily="34" charset="0"/>
            </a:endParaRPr>
          </a:p>
          <a:p>
            <a:pPr>
              <a:lnSpc>
                <a:spcPts val="1200"/>
              </a:lnSpc>
              <a:defRPr lang="en-US"/>
            </a:pPr>
            <a:r>
              <a:rPr lang="pt-PT" sz="1100" b="1" i="1" dirty="0" smtClean="0">
                <a:latin typeface="Arial Narrow" panose="020B0606020202030204" pitchFamily="34" charset="0"/>
                <a:sym typeface="+mn-ea"/>
              </a:rPr>
              <a:t>Moderador</a:t>
            </a:r>
            <a:r>
              <a:rPr lang="pt-BR" sz="1100" i="1" dirty="0">
                <a:latin typeface="Arial Narrow" panose="020B0606020202030204" pitchFamily="34" charset="0"/>
                <a:cs typeface="Arial Narrow" panose="020B0606020202030204" pitchFamily="34" charset="0"/>
                <a:sym typeface="+mn-ea"/>
              </a:rPr>
              <a:t>:  </a:t>
            </a:r>
            <a:r>
              <a:rPr lang="fr-FR" sz="1100" i="1" dirty="0" err="1">
                <a:latin typeface="Arial Narrow" panose="020B0606020202030204" pitchFamily="34" charset="0"/>
              </a:rPr>
              <a:t>Laboratório</a:t>
            </a:r>
            <a:r>
              <a:rPr lang="fr-FR" sz="1100" i="1" dirty="0">
                <a:latin typeface="Arial Narrow" panose="020B0606020202030204" pitchFamily="34" charset="0"/>
              </a:rPr>
              <a:t> de </a:t>
            </a:r>
            <a:r>
              <a:rPr lang="fr-FR" sz="1100" i="1" dirty="0" err="1">
                <a:latin typeface="Arial Narrow" panose="020B0606020202030204" pitchFamily="34" charset="0"/>
              </a:rPr>
              <a:t>Engenharia</a:t>
            </a:r>
            <a:r>
              <a:rPr lang="fr-FR" sz="1100" i="1" dirty="0">
                <a:latin typeface="Arial Narrow" panose="020B0606020202030204" pitchFamily="34" charset="0"/>
              </a:rPr>
              <a:t> Civil de Cabo Verde</a:t>
            </a:r>
            <a:endParaRPr lang="pt-BR" sz="1100" i="1" dirty="0">
              <a:latin typeface="Arial Narrow" panose="020B0606020202030204" pitchFamily="34" charset="0"/>
              <a:cs typeface="Arial Narrow" panose="020B0606020202030204" pitchFamily="34" charset="0"/>
              <a:sym typeface="+mn-ea"/>
            </a:endParaRPr>
          </a:p>
          <a:p>
            <a:pPr>
              <a:lnSpc>
                <a:spcPts val="1200"/>
              </a:lnSpc>
              <a:defRPr lang="en-US"/>
            </a:pPr>
            <a:r>
              <a:rPr lang="pt-PT" sz="1100" b="1" dirty="0">
                <a:latin typeface="Arial Narrow" panose="020B0606020202030204" pitchFamily="34" charset="0"/>
              </a:rPr>
              <a:t>Intervenções de especialistas </a:t>
            </a:r>
            <a:r>
              <a:rPr lang="pt-PT" sz="1100" b="1" i="1" dirty="0">
                <a:latin typeface="Arial Narrow" panose="020B0606020202030204" pitchFamily="34" charset="0"/>
                <a:sym typeface="+mn-ea"/>
              </a:rPr>
              <a:t>:</a:t>
            </a:r>
          </a:p>
          <a:p>
            <a:pPr>
              <a:lnSpc>
                <a:spcPts val="1200"/>
              </a:lnSpc>
              <a:defRPr lang="en-US"/>
            </a:pPr>
            <a:r>
              <a:rPr lang="pt-PT" altLang="pt-BR" sz="1100" i="1" dirty="0">
                <a:latin typeface="Arial Narrow" panose="020B0606020202030204" pitchFamily="34" charset="0"/>
              </a:rPr>
              <a:t>■ </a:t>
            </a:r>
            <a:r>
              <a:rPr lang="pt-PT" sz="1100" i="1" dirty="0">
                <a:latin typeface="Arial Narrow" panose="020B0606020202030204" pitchFamily="34" charset="0"/>
                <a:sym typeface="+mn-ea"/>
              </a:rPr>
              <a:t>MSc.</a:t>
            </a:r>
            <a:r>
              <a:rPr lang="pt-PT" sz="1100" b="1" i="1" dirty="0">
                <a:latin typeface="Arial Narrow" panose="020B0606020202030204" pitchFamily="34" charset="0"/>
                <a:sym typeface="+mn-ea"/>
              </a:rPr>
              <a:t>  </a:t>
            </a:r>
            <a:r>
              <a:rPr lang="pt-PT" sz="1100" dirty="0">
                <a:latin typeface="Arial Narrow" panose="020B0606020202030204" pitchFamily="34" charset="0"/>
                <a:sym typeface="+mn-ea"/>
              </a:rPr>
              <a:t>Magda Bergmann - Investigadora do Serviço Geológico do Brasil -  Brasil</a:t>
            </a:r>
          </a:p>
          <a:p>
            <a:pPr>
              <a:lnSpc>
                <a:spcPts val="1200"/>
              </a:lnSpc>
              <a:defRPr lang="en-US"/>
            </a:pPr>
            <a:r>
              <a:rPr lang="pt-PT" altLang="pt-BR" sz="1100" i="1" dirty="0">
                <a:latin typeface="Arial Narrow" panose="020B0606020202030204" pitchFamily="34" charset="0"/>
              </a:rPr>
              <a:t>■ </a:t>
            </a:r>
            <a:r>
              <a:rPr lang="pt-PT" sz="1100" i="1" dirty="0">
                <a:latin typeface="Arial Narrow" panose="020B0606020202030204" pitchFamily="34" charset="0"/>
                <a:sym typeface="+mn-ea"/>
              </a:rPr>
              <a:t>MSc.</a:t>
            </a:r>
            <a:r>
              <a:rPr lang="pt-PT" sz="1100" b="1" i="1" dirty="0">
                <a:latin typeface="Arial Narrow" panose="020B0606020202030204" pitchFamily="34" charset="0"/>
                <a:sym typeface="+mn-ea"/>
              </a:rPr>
              <a:t>  </a:t>
            </a:r>
            <a:r>
              <a:rPr lang="pt-PT" sz="1100" dirty="0">
                <a:latin typeface="Arial Narrow" panose="020B0606020202030204" pitchFamily="34" charset="0"/>
                <a:sym typeface="+mn-ea"/>
              </a:rPr>
              <a:t>Andrea Sander -  Investigadora do Serviço Geológico do Brasil </a:t>
            </a:r>
            <a:r>
              <a:rPr lang="pt-PT" sz="1100" dirty="0" smtClean="0">
                <a:latin typeface="Arial Narrow" panose="020B0606020202030204" pitchFamily="34" charset="0"/>
                <a:sym typeface="+mn-ea"/>
              </a:rPr>
              <a:t>– Brasil</a:t>
            </a:r>
          </a:p>
          <a:p>
            <a:pPr>
              <a:lnSpc>
                <a:spcPts val="1200"/>
              </a:lnSpc>
              <a:defRPr lang="en-US"/>
            </a:pPr>
            <a:r>
              <a:rPr lang="pt-PT" altLang="pt-BR" sz="1100" i="1" dirty="0">
                <a:latin typeface="Arial Narrow" panose="020B0606020202030204" pitchFamily="34" charset="0"/>
              </a:rPr>
              <a:t>■ </a:t>
            </a:r>
            <a:r>
              <a:rPr lang="pt-PT" sz="1100" dirty="0">
                <a:latin typeface="Arial Narrow" panose="020B0606020202030204" pitchFamily="34" charset="0"/>
              </a:rPr>
              <a:t>Prof. Em</a:t>
            </a:r>
            <a:r>
              <a:rPr lang="pt-PT" altLang="en-US" sz="1100" dirty="0">
                <a:latin typeface="Arial Narrow" panose="020B0606020202030204" pitchFamily="34" charset="0"/>
              </a:rPr>
              <a:t>é</a:t>
            </a:r>
            <a:r>
              <a:rPr lang="pt-PT" sz="1100" dirty="0">
                <a:latin typeface="Arial Narrow" panose="020B0606020202030204" pitchFamily="34" charset="0"/>
              </a:rPr>
              <a:t>rit</a:t>
            </a:r>
            <a:r>
              <a:rPr lang="pt-PT" altLang="en-US" sz="1100" dirty="0">
                <a:latin typeface="Arial Narrow" panose="020B0606020202030204" pitchFamily="34" charset="0"/>
              </a:rPr>
              <a:t>o</a:t>
            </a:r>
            <a:r>
              <a:rPr lang="pt-PT" sz="1100" dirty="0">
                <a:latin typeface="Arial Narrow" panose="020B0606020202030204" pitchFamily="34" charset="0"/>
              </a:rPr>
              <a:t> Peter van Straaten – Universi</a:t>
            </a:r>
            <a:r>
              <a:rPr lang="pt-PT" altLang="en-US" sz="1100" dirty="0">
                <a:latin typeface="Arial Narrow" panose="020B0606020202030204" pitchFamily="34" charset="0"/>
              </a:rPr>
              <a:t>dade de</a:t>
            </a:r>
            <a:r>
              <a:rPr lang="pt-PT" sz="1100" dirty="0">
                <a:latin typeface="Arial Narrow" panose="020B0606020202030204" pitchFamily="34" charset="0"/>
              </a:rPr>
              <a:t> Guelph – </a:t>
            </a:r>
            <a:r>
              <a:rPr lang="pt-PT" sz="1100" dirty="0" smtClean="0">
                <a:latin typeface="Arial Narrow" panose="020B0606020202030204" pitchFamily="34" charset="0"/>
              </a:rPr>
              <a:t>Canad</a:t>
            </a:r>
            <a:r>
              <a:rPr lang="pt-PT" altLang="en-US" sz="1100" dirty="0" smtClean="0">
                <a:latin typeface="Arial Narrow" panose="020B0606020202030204" pitchFamily="34" charset="0"/>
              </a:rPr>
              <a:t>á</a:t>
            </a:r>
          </a:p>
          <a:p>
            <a:pPr>
              <a:lnSpc>
                <a:spcPts val="1200"/>
              </a:lnSpc>
              <a:defRPr lang="en-US"/>
            </a:pPr>
            <a:r>
              <a:rPr lang="pt-PT" altLang="pt-BR" sz="1100" i="1" dirty="0">
                <a:latin typeface="Arial Narrow" panose="020B0606020202030204" pitchFamily="34" charset="0"/>
              </a:rPr>
              <a:t>■ </a:t>
            </a:r>
            <a:r>
              <a:rPr lang="pt-PT" sz="1100" dirty="0" smtClean="0">
                <a:latin typeface="Arial Narrow" panose="020B0606020202030204" pitchFamily="34" charset="0"/>
                <a:cs typeface="Arial Narrow" panose="020B0606020202030204" pitchFamily="34" charset="0"/>
                <a:sym typeface="+mn-ea"/>
              </a:rPr>
              <a:t>Prof </a:t>
            </a:r>
            <a:r>
              <a:rPr lang="pt-PT" sz="1100" dirty="0">
                <a:latin typeface="Arial Narrow" panose="020B0606020202030204" pitchFamily="34" charset="0"/>
              </a:rPr>
              <a:t>Jean Pierre Tchouankoue </a:t>
            </a:r>
            <a:r>
              <a:rPr lang="pt-PT" sz="1100" dirty="0" smtClean="0">
                <a:latin typeface="Arial Narrow" panose="020B0606020202030204" pitchFamily="34" charset="0"/>
              </a:rPr>
              <a:t>– Universidade </a:t>
            </a:r>
            <a:r>
              <a:rPr lang="pt-PT" sz="1100" dirty="0" smtClean="0">
                <a:latin typeface="Arial Narrow" panose="020B0606020202030204" pitchFamily="34" charset="0"/>
                <a:cs typeface="Arial Narrow" panose="020B0606020202030204" pitchFamily="34" charset="0"/>
                <a:sym typeface="+mn-ea"/>
              </a:rPr>
              <a:t>de </a:t>
            </a:r>
            <a:r>
              <a:rPr lang="pt-PT" sz="1100" dirty="0">
                <a:latin typeface="Arial Narrow" panose="020B0606020202030204" pitchFamily="34" charset="0"/>
                <a:cs typeface="Arial Narrow" panose="020B0606020202030204" pitchFamily="34" charset="0"/>
                <a:sym typeface="+mn-ea"/>
              </a:rPr>
              <a:t>Yaoundé - </a:t>
            </a:r>
            <a:r>
              <a:rPr lang="pt-PT" sz="1100" dirty="0" smtClean="0">
                <a:latin typeface="Arial Narrow" panose="020B0606020202030204" pitchFamily="34" charset="0"/>
                <a:cs typeface="Arial Narrow" panose="020B0606020202030204" pitchFamily="34" charset="0"/>
                <a:sym typeface="+mn-ea"/>
              </a:rPr>
              <a:t>Camarões</a:t>
            </a:r>
            <a:endParaRPr lang="pt-PT" sz="1100" dirty="0">
              <a:latin typeface="Arial Narrow" panose="020B0606020202030204" pitchFamily="34" charset="0"/>
              <a:cs typeface="Arial Narrow" panose="020B0606020202030204" pitchFamily="34" charset="0"/>
              <a:sym typeface="+mn-ea"/>
            </a:endParaRPr>
          </a:p>
          <a:p>
            <a:pPr>
              <a:lnSpc>
                <a:spcPts val="1200"/>
              </a:lnSpc>
              <a:defRPr lang="en-US"/>
            </a:pPr>
            <a:endParaRPr lang="fr-FR" sz="1100" i="1" dirty="0">
              <a:latin typeface="Arial Narrow" panose="020B0606020202030204" pitchFamily="34" charset="0"/>
            </a:endParaRPr>
          </a:p>
          <a:p>
            <a:pPr>
              <a:lnSpc>
                <a:spcPts val="1200"/>
              </a:lnSpc>
              <a:defRPr lang="en-US"/>
            </a:pPr>
            <a:r>
              <a:rPr lang="pt-PT" sz="1100" dirty="0">
                <a:latin typeface="Arial Narrow" panose="020B0606020202030204" pitchFamily="34" charset="0"/>
              </a:rPr>
              <a:t>Debates</a:t>
            </a:r>
          </a:p>
          <a:p>
            <a:pPr>
              <a:lnSpc>
                <a:spcPts val="1200"/>
              </a:lnSpc>
              <a:defRPr lang="en-US"/>
            </a:pPr>
            <a:r>
              <a:rPr lang="pt-BR" sz="1100" b="1" i="1" dirty="0" smtClean="0">
                <a:latin typeface="Arial Narrow" panose="020B0606020202030204" pitchFamily="34" charset="0"/>
              </a:rPr>
              <a:t>Almoço</a:t>
            </a:r>
            <a:endParaRPr lang="pt-BR" sz="1100" b="1" i="1" dirty="0">
              <a:latin typeface="Arial Narrow" panose="020B0606020202030204" pitchFamily="34" charset="0"/>
            </a:endParaRPr>
          </a:p>
          <a:p>
            <a:pPr>
              <a:lnSpc>
                <a:spcPts val="1200"/>
              </a:lnSpc>
              <a:defRPr lang="en-US"/>
            </a:pPr>
            <a:r>
              <a:rPr lang="pt-PT" sz="1100" b="1" i="1" dirty="0">
                <a:latin typeface="Arial Narrow" panose="020B0606020202030204" pitchFamily="34" charset="0"/>
              </a:rPr>
              <a:t>Tema IV: </a:t>
            </a:r>
            <a:r>
              <a:rPr lang="pt-PT" sz="1100" dirty="0">
                <a:latin typeface="Arial Narrow" panose="020B0606020202030204" pitchFamily="34" charset="0"/>
              </a:rPr>
              <a:t>Rentabilidade agrícola e controle de qualidade dos alimentos produzidos</a:t>
            </a:r>
          </a:p>
          <a:p>
            <a:pPr>
              <a:lnSpc>
                <a:spcPts val="1200"/>
              </a:lnSpc>
              <a:defRPr lang="en-US"/>
            </a:pPr>
            <a:r>
              <a:rPr lang="pt-PT" sz="1100" b="1" i="1" dirty="0">
                <a:latin typeface="Arial Narrow" panose="020B0606020202030204" pitchFamily="34" charset="0"/>
                <a:sym typeface="+mn-ea"/>
              </a:rPr>
              <a:t>Moderador</a:t>
            </a:r>
            <a:r>
              <a:rPr lang="pt-BR" sz="1100" i="1" dirty="0">
                <a:latin typeface="Arial Narrow" panose="020B0606020202030204" pitchFamily="34" charset="0"/>
                <a:cs typeface="Arial Narrow" panose="020B0606020202030204" pitchFamily="34" charset="0"/>
                <a:sym typeface="+mn-ea"/>
              </a:rPr>
              <a:t>: </a:t>
            </a:r>
            <a:r>
              <a:rPr lang="pt-BR" sz="1100" dirty="0">
                <a:latin typeface="Arial Narrow" panose="020B0606020202030204" pitchFamily="34" charset="0"/>
                <a:cs typeface="Arial Narrow" panose="020B0606020202030204" pitchFamily="34" charset="0"/>
                <a:sym typeface="+mn-ea"/>
              </a:rPr>
              <a:t>Universidade de Cabo Verde</a:t>
            </a:r>
            <a:endParaRPr lang="pt-BR" sz="1100" b="1" dirty="0">
              <a:latin typeface="Arial Narrow" panose="020B0606020202030204" pitchFamily="34" charset="0"/>
              <a:cs typeface="Arial Narrow" panose="020B0606020202030204" pitchFamily="34" charset="0"/>
              <a:sym typeface="+mn-ea"/>
            </a:endParaRPr>
          </a:p>
          <a:p>
            <a:pPr>
              <a:lnSpc>
                <a:spcPts val="1200"/>
              </a:lnSpc>
              <a:defRPr lang="en-US"/>
            </a:pPr>
            <a:r>
              <a:rPr lang="pt-PT" sz="1100" b="1" dirty="0">
                <a:latin typeface="Arial Narrow" panose="020B0606020202030204" pitchFamily="34" charset="0"/>
              </a:rPr>
              <a:t>Intervenções de especialistas </a:t>
            </a:r>
            <a:r>
              <a:rPr lang="pt-PT" sz="1100" b="1" i="1" dirty="0" smtClean="0">
                <a:latin typeface="Arial Narrow" panose="020B0606020202030204" pitchFamily="34" charset="0"/>
                <a:sym typeface="+mn-ea"/>
              </a:rPr>
              <a:t>:</a:t>
            </a:r>
          </a:p>
          <a:p>
            <a:pPr>
              <a:lnSpc>
                <a:spcPts val="1200"/>
              </a:lnSpc>
              <a:defRPr lang="en-US"/>
            </a:pPr>
            <a:r>
              <a:rPr lang="pt-PT" altLang="pt-BR" sz="1100" i="1" dirty="0" smtClean="0">
                <a:latin typeface="Arial Narrow" panose="020B0606020202030204" pitchFamily="34" charset="0"/>
              </a:rPr>
              <a:t>■ </a:t>
            </a:r>
            <a:r>
              <a:rPr lang="pt-PT" sz="1100" dirty="0">
                <a:latin typeface="Arial Narrow" panose="020B0606020202030204" pitchFamily="34" charset="0"/>
                <a:cs typeface="Arial Narrow" panose="020B0606020202030204" pitchFamily="34" charset="0"/>
                <a:sym typeface="+mn-ea"/>
              </a:rPr>
              <a:t>FAO –  Organização das Nações Unidas para Alimentação e Agricultura </a:t>
            </a:r>
            <a:endParaRPr lang="pt-PT" sz="1100" dirty="0">
              <a:latin typeface="Arial Narrow" panose="020B0606020202030204" pitchFamily="34" charset="0"/>
              <a:cs typeface="Arial Narrow" panose="020B0606020202030204" pitchFamily="34" charset="0"/>
            </a:endParaRPr>
          </a:p>
          <a:p>
            <a:pPr>
              <a:lnSpc>
                <a:spcPts val="1200"/>
              </a:lnSpc>
              <a:defRPr lang="en-US"/>
            </a:pPr>
            <a:r>
              <a:rPr lang="pt-PT" altLang="pt-BR" sz="1100" i="1" dirty="0">
                <a:latin typeface="Arial Narrow" panose="020B0606020202030204" pitchFamily="34" charset="0"/>
              </a:rPr>
              <a:t>■ </a:t>
            </a:r>
            <a:r>
              <a:rPr lang="pt-PT" sz="1100" i="1" dirty="0" smtClean="0">
                <a:latin typeface="Arial Narrow" panose="020B0606020202030204" pitchFamily="34" charset="0"/>
              </a:rPr>
              <a:t>ENSA</a:t>
            </a:r>
            <a:r>
              <a:rPr lang="pt-PT" sz="1100" i="1" dirty="0">
                <a:latin typeface="Arial Narrow" panose="020B0606020202030204" pitchFamily="34" charset="0"/>
              </a:rPr>
              <a:t> </a:t>
            </a:r>
            <a:r>
              <a:rPr lang="pt-PT" sz="1100" i="1" dirty="0" smtClean="0">
                <a:latin typeface="Arial Narrow" panose="020B0606020202030204" pitchFamily="34" charset="0"/>
              </a:rPr>
              <a:t>- </a:t>
            </a:r>
            <a:r>
              <a:rPr lang="pt-PT" sz="1100" dirty="0" smtClean="0">
                <a:latin typeface="Arial Narrow" panose="020B0606020202030204" pitchFamily="34" charset="0"/>
              </a:rPr>
              <a:t>Escola </a:t>
            </a:r>
            <a:r>
              <a:rPr lang="pt-PT" sz="1100" dirty="0">
                <a:latin typeface="Arial Narrow" panose="020B0606020202030204" pitchFamily="34" charset="0"/>
              </a:rPr>
              <a:t>Nacional Superior de Agronomia de </a:t>
            </a:r>
            <a:r>
              <a:rPr lang="pt-PT" sz="1100" dirty="0" smtClean="0">
                <a:latin typeface="Arial Narrow" panose="020B0606020202030204" pitchFamily="34" charset="0"/>
              </a:rPr>
              <a:t>Yamoussoukro – Côte d’Ivoire</a:t>
            </a:r>
            <a:endParaRPr lang="pt-PT" sz="1100" dirty="0">
              <a:latin typeface="Arial Narrow" panose="020B0606020202030204" pitchFamily="34" charset="0"/>
            </a:endParaRPr>
          </a:p>
          <a:p>
            <a:pPr>
              <a:lnSpc>
                <a:spcPts val="1200"/>
              </a:lnSpc>
              <a:defRPr lang="en-US"/>
            </a:pPr>
            <a:r>
              <a:rPr lang="pt-PT" altLang="pt-BR" sz="1100" i="1" dirty="0" smtClean="0">
                <a:latin typeface="Arial Narrow" panose="020B0606020202030204" pitchFamily="34" charset="0"/>
              </a:rPr>
              <a:t>■ </a:t>
            </a:r>
            <a:r>
              <a:rPr lang="pt-PT" sz="1100" dirty="0">
                <a:latin typeface="Arial Narrow" panose="020B0606020202030204" pitchFamily="34" charset="0"/>
              </a:rPr>
              <a:t>Prof. Bernardo Knapik – </a:t>
            </a:r>
            <a:r>
              <a:rPr lang="pt-PT" altLang="en-US" sz="1100" dirty="0">
                <a:latin typeface="Arial Narrow" panose="020B0606020202030204" pitchFamily="34" charset="0"/>
              </a:rPr>
              <a:t>Investigador</a:t>
            </a:r>
            <a:r>
              <a:rPr lang="pt-PT" sz="1100" dirty="0">
                <a:latin typeface="Arial Narrow" panose="020B0606020202030204" pitchFamily="34" charset="0"/>
              </a:rPr>
              <a:t> na Universidade </a:t>
            </a:r>
            <a:r>
              <a:rPr lang="pt-PT" sz="1100" dirty="0">
                <a:latin typeface="Arial Narrow" panose="020B0606020202030204" pitchFamily="34" charset="0"/>
                <a:sym typeface="+mn-ea"/>
              </a:rPr>
              <a:t>Estadual do Paraná </a:t>
            </a:r>
            <a:r>
              <a:rPr lang="pt-PT" sz="1100" dirty="0">
                <a:latin typeface="Arial Narrow" panose="020B0606020202030204" pitchFamily="34" charset="0"/>
              </a:rPr>
              <a:t>–  Bra</a:t>
            </a:r>
            <a:r>
              <a:rPr lang="pt-PT" altLang="en-US" sz="1100" dirty="0">
                <a:latin typeface="Arial Narrow" panose="020B0606020202030204" pitchFamily="34" charset="0"/>
              </a:rPr>
              <a:t>s</a:t>
            </a:r>
            <a:r>
              <a:rPr lang="pt-PT" sz="1100" dirty="0">
                <a:latin typeface="Arial Narrow" panose="020B0606020202030204" pitchFamily="34" charset="0"/>
              </a:rPr>
              <a:t>il</a:t>
            </a:r>
          </a:p>
          <a:p>
            <a:pPr>
              <a:lnSpc>
                <a:spcPts val="1200"/>
              </a:lnSpc>
              <a:defRPr lang="en-US"/>
            </a:pPr>
            <a:endParaRPr lang="fr-FR" sz="1100" dirty="0">
              <a:latin typeface="Arial Narrow" panose="020B0606020202030204" pitchFamily="34" charset="0"/>
            </a:endParaRPr>
          </a:p>
          <a:p>
            <a:pPr>
              <a:lnSpc>
                <a:spcPts val="1200"/>
              </a:lnSpc>
              <a:defRPr lang="en-US"/>
            </a:pPr>
            <a:r>
              <a:rPr lang="pt-PT" sz="1100" dirty="0" smtClean="0">
                <a:latin typeface="Arial Narrow" panose="020B0606020202030204" pitchFamily="34" charset="0"/>
              </a:rPr>
              <a:t>Debates</a:t>
            </a:r>
          </a:p>
          <a:p>
            <a:pPr>
              <a:lnSpc>
                <a:spcPts val="1200"/>
              </a:lnSpc>
              <a:defRPr lang="en-US"/>
            </a:pPr>
            <a:r>
              <a:rPr lang="pt-PT" sz="1100" i="1" dirty="0" smtClean="0">
                <a:latin typeface="Arial Narrow" panose="020B0606020202030204" pitchFamily="34" charset="0"/>
                <a:sym typeface="+mn-ea"/>
              </a:rPr>
              <a:t>Jantar </a:t>
            </a:r>
            <a:r>
              <a:rPr lang="pt-PT" sz="1100" i="1" dirty="0">
                <a:latin typeface="Arial Narrow" panose="020B0606020202030204" pitchFamily="34" charset="0"/>
                <a:sym typeface="+mn-ea"/>
              </a:rPr>
              <a:t>de Boas Vindas «OS SABORES D</a:t>
            </a:r>
            <a:r>
              <a:rPr lang="pt-PT" altLang="en-US" sz="1100" i="1" dirty="0">
                <a:latin typeface="Arial Narrow" panose="020B0606020202030204" pitchFamily="34" charset="0"/>
                <a:sym typeface="+mn-ea"/>
              </a:rPr>
              <a:t>A CEDEAO</a:t>
            </a:r>
            <a:r>
              <a:rPr lang="pt-PT" sz="1100" i="1" dirty="0">
                <a:latin typeface="Arial Narrow" panose="020B0606020202030204" pitchFamily="34" charset="0"/>
                <a:sym typeface="+mn-ea"/>
              </a:rPr>
              <a:t>»</a:t>
            </a:r>
            <a:endParaRPr lang="pt-PT" sz="1100" b="1" i="1" dirty="0">
              <a:latin typeface="Arial Narrow" panose="020B0606020202030204" pitchFamily="34" charset="0"/>
              <a:sym typeface="+mn-ea"/>
            </a:endParaRPr>
          </a:p>
        </p:txBody>
      </p:sp>
      <p:sp>
        <p:nvSpPr>
          <p:cNvPr id="49" name="TextBox 16"/>
          <p:cNvSpPr/>
          <p:nvPr/>
        </p:nvSpPr>
        <p:spPr>
          <a:xfrm>
            <a:off x="118819" y="901789"/>
            <a:ext cx="1210310" cy="5937907"/>
          </a:xfrm>
          <a:prstGeom prst="rect">
            <a:avLst/>
          </a:prstGeom>
          <a:noFill/>
          <a:ln>
            <a:noFill/>
          </a:ln>
          <a:effectLst/>
        </p:spPr>
        <p:txBody>
          <a:bodyPr vert="horz" wrap="square" lIns="91440" tIns="45720" rIns="91440" bIns="45720" numCol="1" spcCol="215900" anchor="t"/>
          <a:lstStyle/>
          <a:p>
            <a:pPr>
              <a:lnSpc>
                <a:spcPts val="1200"/>
              </a:lnSpc>
              <a:defRPr lang="en-US"/>
            </a:pPr>
            <a:r>
              <a:rPr lang="en-US" sz="1100" dirty="0">
                <a:latin typeface="Arial Narrow" panose="020B0606020202030204" pitchFamily="34" charset="0"/>
              </a:rPr>
              <a:t>08:00 – 09:30</a:t>
            </a:r>
          </a:p>
          <a:p>
            <a:pPr>
              <a:lnSpc>
                <a:spcPts val="1200"/>
              </a:lnSpc>
              <a:defRPr lang="en-US"/>
            </a:pPr>
            <a:endParaRPr lang="en-US" sz="1100" dirty="0">
              <a:latin typeface="Arial Narrow" panose="020B0606020202030204" pitchFamily="34" charset="0"/>
            </a:endParaRPr>
          </a:p>
          <a:p>
            <a:pPr>
              <a:lnSpc>
                <a:spcPts val="1200"/>
              </a:lnSpc>
              <a:defRPr lang="en-US"/>
            </a:pPr>
            <a:endParaRPr lang="en-US" sz="1100" dirty="0">
              <a:latin typeface="Arial Narrow" panose="020B0606020202030204" pitchFamily="34" charset="0"/>
            </a:endParaRPr>
          </a:p>
          <a:p>
            <a:pPr>
              <a:lnSpc>
                <a:spcPts val="1200"/>
              </a:lnSpc>
              <a:defRPr lang="en-US"/>
            </a:pPr>
            <a:endParaRPr lang="en-US" sz="1100" dirty="0">
              <a:latin typeface="Arial Narrow" panose="020B0606020202030204" pitchFamily="34" charset="0"/>
            </a:endParaRPr>
          </a:p>
          <a:p>
            <a:pPr>
              <a:lnSpc>
                <a:spcPts val="1200"/>
              </a:lnSpc>
              <a:defRPr lang="en-US"/>
            </a:pPr>
            <a:endParaRPr lang="en-US" sz="1100" dirty="0">
              <a:latin typeface="Arial Narrow" panose="020B0606020202030204" pitchFamily="34" charset="0"/>
            </a:endParaRPr>
          </a:p>
          <a:p>
            <a:pPr>
              <a:lnSpc>
                <a:spcPts val="1200"/>
              </a:lnSpc>
              <a:defRPr lang="en-US"/>
            </a:pPr>
            <a:endParaRPr lang="en-US" sz="1100" dirty="0">
              <a:latin typeface="Arial Narrow" panose="020B0606020202030204" pitchFamily="34" charset="0"/>
            </a:endParaRPr>
          </a:p>
          <a:p>
            <a:pPr>
              <a:lnSpc>
                <a:spcPts val="1200"/>
              </a:lnSpc>
              <a:defRPr lang="en-US"/>
            </a:pPr>
            <a:endParaRPr lang="en-US" sz="1100" dirty="0">
              <a:latin typeface="Arial Narrow" panose="020B0606020202030204" pitchFamily="34" charset="0"/>
            </a:endParaRPr>
          </a:p>
          <a:p>
            <a:pPr>
              <a:lnSpc>
                <a:spcPts val="1200"/>
              </a:lnSpc>
              <a:defRPr lang="en-US"/>
            </a:pPr>
            <a:endParaRPr lang="en-US" sz="1100" dirty="0">
              <a:latin typeface="Arial Narrow" panose="020B0606020202030204" pitchFamily="34" charset="0"/>
            </a:endParaRPr>
          </a:p>
          <a:p>
            <a:pPr>
              <a:lnSpc>
                <a:spcPts val="1200"/>
              </a:lnSpc>
              <a:defRPr lang="en-US"/>
            </a:pPr>
            <a:r>
              <a:rPr lang="en-US" sz="1100" dirty="0" smtClean="0">
                <a:latin typeface="Arial Narrow" panose="020B0606020202030204" pitchFamily="34" charset="0"/>
              </a:rPr>
              <a:t>09:30 </a:t>
            </a:r>
            <a:r>
              <a:rPr lang="en-US" sz="1100" dirty="0">
                <a:latin typeface="Arial Narrow" panose="020B0606020202030204" pitchFamily="34" charset="0"/>
              </a:rPr>
              <a:t>– 09:45</a:t>
            </a:r>
          </a:p>
          <a:p>
            <a:pPr>
              <a:lnSpc>
                <a:spcPts val="1200"/>
              </a:lnSpc>
              <a:defRPr lang="en-US"/>
            </a:pPr>
            <a:r>
              <a:rPr lang="en-US" sz="1100" dirty="0">
                <a:latin typeface="Arial Narrow" panose="020B0606020202030204" pitchFamily="34" charset="0"/>
              </a:rPr>
              <a:t>09:45 – 11:15</a:t>
            </a:r>
          </a:p>
          <a:p>
            <a:pPr>
              <a:lnSpc>
                <a:spcPts val="1200"/>
              </a:lnSpc>
              <a:defRPr lang="en-US"/>
            </a:pPr>
            <a:endParaRPr lang="en-US" sz="1100" dirty="0">
              <a:latin typeface="Arial Narrow" panose="020B0606020202030204" pitchFamily="34" charset="0"/>
            </a:endParaRPr>
          </a:p>
          <a:p>
            <a:pPr>
              <a:lnSpc>
                <a:spcPts val="1200"/>
              </a:lnSpc>
              <a:defRPr lang="en-US"/>
            </a:pPr>
            <a:endParaRPr lang="en-US" sz="1100" dirty="0">
              <a:latin typeface="Arial Narrow" panose="020B0606020202030204" pitchFamily="34" charset="0"/>
            </a:endParaRPr>
          </a:p>
          <a:p>
            <a:pPr>
              <a:lnSpc>
                <a:spcPts val="1200"/>
              </a:lnSpc>
              <a:defRPr lang="en-US"/>
            </a:pPr>
            <a:endParaRPr lang="en-US" sz="1100" dirty="0">
              <a:latin typeface="Arial Narrow" panose="020B0606020202030204" pitchFamily="34" charset="0"/>
            </a:endParaRPr>
          </a:p>
          <a:p>
            <a:pPr>
              <a:lnSpc>
                <a:spcPts val="1200"/>
              </a:lnSpc>
              <a:defRPr lang="en-US"/>
            </a:pPr>
            <a:endParaRPr lang="en-US" sz="1100" dirty="0">
              <a:latin typeface="Arial Narrow" panose="020B0606020202030204" pitchFamily="34" charset="0"/>
            </a:endParaRPr>
          </a:p>
          <a:p>
            <a:pPr>
              <a:lnSpc>
                <a:spcPts val="1200"/>
              </a:lnSpc>
              <a:defRPr lang="en-US"/>
            </a:pPr>
            <a:endParaRPr lang="en-US" sz="1100" dirty="0">
              <a:latin typeface="Arial Narrow" panose="020B0606020202030204" pitchFamily="34" charset="0"/>
            </a:endParaRPr>
          </a:p>
          <a:p>
            <a:pPr>
              <a:lnSpc>
                <a:spcPts val="1200"/>
              </a:lnSpc>
              <a:defRPr lang="en-US"/>
            </a:pPr>
            <a:endParaRPr lang="en-US" sz="1100" dirty="0">
              <a:latin typeface="Arial Narrow" panose="020B0606020202030204" pitchFamily="34" charset="0"/>
            </a:endParaRPr>
          </a:p>
          <a:p>
            <a:pPr>
              <a:lnSpc>
                <a:spcPts val="1200"/>
              </a:lnSpc>
              <a:defRPr lang="en-US"/>
            </a:pPr>
            <a:endParaRPr lang="en-US" sz="1100" dirty="0">
              <a:latin typeface="Arial Narrow" panose="020B0606020202030204" pitchFamily="34" charset="0"/>
            </a:endParaRPr>
          </a:p>
          <a:p>
            <a:pPr>
              <a:lnSpc>
                <a:spcPts val="1200"/>
              </a:lnSpc>
              <a:defRPr lang="en-US"/>
            </a:pPr>
            <a:r>
              <a:rPr lang="pt-BR" sz="1100" dirty="0">
                <a:latin typeface="Arial Narrow" panose="020B0606020202030204" pitchFamily="34" charset="0"/>
              </a:rPr>
              <a:t>11:15 – 11:30</a:t>
            </a:r>
          </a:p>
          <a:p>
            <a:pPr>
              <a:lnSpc>
                <a:spcPts val="1200"/>
              </a:lnSpc>
              <a:defRPr lang="en-US"/>
            </a:pPr>
            <a:r>
              <a:rPr lang="pt-BR" sz="1100" dirty="0">
                <a:latin typeface="Arial Narrow" panose="020B0606020202030204" pitchFamily="34" charset="0"/>
              </a:rPr>
              <a:t>11:30 – 13:00</a:t>
            </a:r>
          </a:p>
          <a:p>
            <a:pPr>
              <a:lnSpc>
                <a:spcPts val="1200"/>
              </a:lnSpc>
              <a:defRPr lang="en-US"/>
            </a:pPr>
            <a:endParaRPr lang="en-US" sz="1100" dirty="0">
              <a:latin typeface="Arial Narrow" panose="020B0606020202030204" pitchFamily="34" charset="0"/>
            </a:endParaRPr>
          </a:p>
          <a:p>
            <a:pPr>
              <a:lnSpc>
                <a:spcPts val="1200"/>
              </a:lnSpc>
              <a:defRPr lang="en-US"/>
            </a:pPr>
            <a:endParaRPr lang="en-US" sz="1100" dirty="0">
              <a:latin typeface="Arial Narrow" panose="020B0606020202030204" pitchFamily="34" charset="0"/>
            </a:endParaRPr>
          </a:p>
          <a:p>
            <a:pPr>
              <a:lnSpc>
                <a:spcPts val="1200"/>
              </a:lnSpc>
              <a:defRPr lang="en-US"/>
            </a:pPr>
            <a:endParaRPr lang="en-US" sz="1100" dirty="0">
              <a:latin typeface="Arial Narrow" panose="020B0606020202030204" pitchFamily="34" charset="0"/>
            </a:endParaRPr>
          </a:p>
          <a:p>
            <a:pPr>
              <a:lnSpc>
                <a:spcPts val="1200"/>
              </a:lnSpc>
              <a:defRPr lang="en-US"/>
            </a:pPr>
            <a:endParaRPr lang="en-US" sz="1100" dirty="0">
              <a:latin typeface="Arial Narrow" panose="020B0606020202030204" pitchFamily="34" charset="0"/>
            </a:endParaRPr>
          </a:p>
          <a:p>
            <a:pPr>
              <a:lnSpc>
                <a:spcPts val="1200"/>
              </a:lnSpc>
              <a:defRPr lang="en-US"/>
            </a:pPr>
            <a:endParaRPr lang="en-US" sz="1100" dirty="0">
              <a:latin typeface="Arial Narrow" panose="020B0606020202030204" pitchFamily="34" charset="0"/>
            </a:endParaRPr>
          </a:p>
          <a:p>
            <a:pPr>
              <a:lnSpc>
                <a:spcPts val="1200"/>
              </a:lnSpc>
              <a:defRPr lang="en-US"/>
            </a:pPr>
            <a:endParaRPr lang="en-US" sz="1100" dirty="0" smtClean="0">
              <a:latin typeface="Arial Narrow" panose="020B0606020202030204" pitchFamily="34" charset="0"/>
            </a:endParaRPr>
          </a:p>
          <a:p>
            <a:pPr>
              <a:lnSpc>
                <a:spcPts val="1200"/>
              </a:lnSpc>
              <a:defRPr lang="en-US"/>
            </a:pPr>
            <a:endParaRPr lang="en-US" sz="1100" dirty="0">
              <a:latin typeface="Arial Narrow" panose="020B0606020202030204" pitchFamily="34" charset="0"/>
            </a:endParaRPr>
          </a:p>
          <a:p>
            <a:pPr>
              <a:lnSpc>
                <a:spcPts val="1200"/>
              </a:lnSpc>
              <a:defRPr lang="en-US"/>
            </a:pPr>
            <a:r>
              <a:rPr lang="en-US" sz="1100" i="1" dirty="0">
                <a:latin typeface="Arial Narrow" panose="020B0606020202030204" pitchFamily="34" charset="0"/>
                <a:cs typeface="Times New Roman" panose="02020603050405020304" pitchFamily="1" charset="0"/>
              </a:rPr>
              <a:t>13:00</a:t>
            </a:r>
            <a:r>
              <a:rPr lang="en-US" sz="1100" dirty="0">
                <a:latin typeface="Arial Narrow" panose="020B0606020202030204" pitchFamily="34" charset="0"/>
              </a:rPr>
              <a:t> – </a:t>
            </a:r>
            <a:r>
              <a:rPr lang="en-US" sz="1100" i="1" dirty="0">
                <a:latin typeface="Arial Narrow" panose="020B0606020202030204" pitchFamily="34" charset="0"/>
                <a:cs typeface="Times New Roman" panose="02020603050405020304" pitchFamily="1" charset="0"/>
              </a:rPr>
              <a:t>14:30</a:t>
            </a:r>
          </a:p>
          <a:p>
            <a:pPr>
              <a:lnSpc>
                <a:spcPts val="1200"/>
              </a:lnSpc>
              <a:defRPr lang="en-US"/>
            </a:pPr>
            <a:r>
              <a:rPr lang="en-US" sz="1100" dirty="0">
                <a:latin typeface="Arial Narrow" panose="020B0606020202030204" pitchFamily="34" charset="0"/>
              </a:rPr>
              <a:t>14:30 – 16:00</a:t>
            </a:r>
          </a:p>
          <a:p>
            <a:pPr>
              <a:lnSpc>
                <a:spcPts val="1200"/>
              </a:lnSpc>
              <a:defRPr lang="en-US"/>
            </a:pPr>
            <a:endParaRPr lang="en-US" sz="1100" dirty="0">
              <a:latin typeface="Arial Narrow" panose="020B0606020202030204" pitchFamily="34" charset="0"/>
            </a:endParaRPr>
          </a:p>
          <a:p>
            <a:pPr>
              <a:lnSpc>
                <a:spcPts val="1200"/>
              </a:lnSpc>
              <a:defRPr lang="en-US"/>
            </a:pPr>
            <a:endParaRPr lang="en-US" sz="1100" dirty="0">
              <a:latin typeface="Arial Narrow" panose="020B0606020202030204" pitchFamily="34" charset="0"/>
            </a:endParaRPr>
          </a:p>
          <a:p>
            <a:pPr>
              <a:lnSpc>
                <a:spcPts val="1200"/>
              </a:lnSpc>
              <a:defRPr lang="en-US"/>
            </a:pPr>
            <a:endParaRPr lang="en-US" sz="1100" dirty="0">
              <a:latin typeface="Arial Narrow" panose="020B0606020202030204" pitchFamily="34" charset="0"/>
            </a:endParaRPr>
          </a:p>
          <a:p>
            <a:pPr>
              <a:lnSpc>
                <a:spcPts val="1200"/>
              </a:lnSpc>
              <a:defRPr lang="en-US"/>
            </a:pPr>
            <a:endParaRPr lang="en-US" sz="1100" dirty="0">
              <a:latin typeface="Arial Narrow" panose="020B0606020202030204" pitchFamily="34" charset="0"/>
            </a:endParaRPr>
          </a:p>
          <a:p>
            <a:pPr>
              <a:lnSpc>
                <a:spcPts val="1200"/>
              </a:lnSpc>
              <a:defRPr lang="en-US"/>
            </a:pPr>
            <a:endParaRPr lang="en-US" sz="1100" dirty="0">
              <a:latin typeface="Arial Narrow" panose="020B0606020202030204" pitchFamily="34" charset="0"/>
            </a:endParaRPr>
          </a:p>
          <a:p>
            <a:pPr>
              <a:lnSpc>
                <a:spcPts val="1200"/>
              </a:lnSpc>
              <a:defRPr lang="en-US"/>
            </a:pPr>
            <a:endParaRPr lang="en-US" sz="1100" dirty="0" smtClean="0">
              <a:latin typeface="Arial Narrow" panose="020B0606020202030204" pitchFamily="34" charset="0"/>
            </a:endParaRPr>
          </a:p>
          <a:p>
            <a:pPr>
              <a:lnSpc>
                <a:spcPts val="1200"/>
              </a:lnSpc>
              <a:defRPr lang="en-US"/>
            </a:pPr>
            <a:endParaRPr lang="en-US" sz="1100" dirty="0">
              <a:latin typeface="Arial Narrow" panose="020B0606020202030204" pitchFamily="34" charset="0"/>
            </a:endParaRPr>
          </a:p>
          <a:p>
            <a:pPr>
              <a:lnSpc>
                <a:spcPts val="1200"/>
              </a:lnSpc>
              <a:defRPr lang="en-US"/>
            </a:pPr>
            <a:endParaRPr lang="en-US" sz="1100" dirty="0">
              <a:latin typeface="Arial Narrow" panose="020B0606020202030204" pitchFamily="34" charset="0"/>
            </a:endParaRPr>
          </a:p>
          <a:p>
            <a:pPr>
              <a:lnSpc>
                <a:spcPts val="1200"/>
              </a:lnSpc>
              <a:defRPr lang="en-US"/>
            </a:pPr>
            <a:r>
              <a:rPr lang="en-US" sz="1100" dirty="0">
                <a:latin typeface="Arial Narrow" panose="020B0606020202030204" pitchFamily="34" charset="0"/>
              </a:rPr>
              <a:t>20:30  –  23:00</a:t>
            </a:r>
          </a:p>
        </p:txBody>
      </p:sp>
      <p:pic>
        <p:nvPicPr>
          <p:cNvPr id="39" name="Imagem 37" descr="logo"/>
          <p:cNvPicPr>
            <a:picLocks noChangeAspect="1"/>
          </p:cNvPicPr>
          <p:nvPr/>
        </p:nvPicPr>
        <p:blipFill>
          <a:blip r:embed="rId6"/>
          <a:stretch>
            <a:fillRect/>
          </a:stretch>
        </p:blipFill>
        <p:spPr>
          <a:xfrm>
            <a:off x="8972463" y="81814"/>
            <a:ext cx="2112185" cy="494867"/>
          </a:xfrm>
          <a:prstGeom prst="rect">
            <a:avLst/>
          </a:prstGeom>
        </p:spPr>
      </p:pic>
      <p:pic>
        <p:nvPicPr>
          <p:cNvPr id="42" name="Imagem 13" descr="logo"/>
          <p:cNvPicPr>
            <a:picLocks noChangeAspect="1"/>
          </p:cNvPicPr>
          <p:nvPr/>
        </p:nvPicPr>
        <p:blipFill>
          <a:blip r:embed="rId7"/>
          <a:stretch>
            <a:fillRect/>
          </a:stretch>
        </p:blipFill>
        <p:spPr>
          <a:xfrm>
            <a:off x="10432390" y="6440564"/>
            <a:ext cx="1723775" cy="378318"/>
          </a:xfrm>
          <a:prstGeom prst="rect">
            <a:avLst/>
          </a:prstGeom>
        </p:spPr>
      </p:pic>
      <p:sp>
        <p:nvSpPr>
          <p:cNvPr id="50" name="CaixaDeTexto 22"/>
          <p:cNvSpPr txBox="1"/>
          <p:nvPr/>
        </p:nvSpPr>
        <p:spPr>
          <a:xfrm>
            <a:off x="9380121" y="1066165"/>
            <a:ext cx="2797054" cy="537070"/>
          </a:xfrm>
          <a:prstGeom prst="rect">
            <a:avLst/>
          </a:prstGeom>
          <a:noFill/>
        </p:spPr>
        <p:txBody>
          <a:bodyPr wrap="square" rtlCol="0">
            <a:spAutoFit/>
          </a:bodyPr>
          <a:lstStyle/>
          <a:p>
            <a:pPr algn="ctr">
              <a:lnSpc>
                <a:spcPct val="85000"/>
              </a:lnSpc>
            </a:pPr>
            <a:r>
              <a:rPr lang="pt-PT" sz="2000" dirty="0" smtClean="0">
                <a:solidFill>
                  <a:srgbClr val="006666"/>
                </a:solidFill>
              </a:rPr>
              <a:t>MESA REDONDA</a:t>
            </a:r>
          </a:p>
          <a:p>
            <a:pPr algn="ctr">
              <a:lnSpc>
                <a:spcPct val="85000"/>
              </a:lnSpc>
            </a:pPr>
            <a:r>
              <a:rPr lang="pt-PT" sz="1400" dirty="0" smtClean="0">
                <a:solidFill>
                  <a:srgbClr val="006666"/>
                </a:solidFill>
              </a:rPr>
              <a:t>GUIA DE DISCUSSÃO</a:t>
            </a:r>
          </a:p>
        </p:txBody>
      </p:sp>
      <p:sp>
        <p:nvSpPr>
          <p:cNvPr id="51" name="CaixaDeTexto 67"/>
          <p:cNvSpPr/>
          <p:nvPr/>
        </p:nvSpPr>
        <p:spPr>
          <a:xfrm>
            <a:off x="9757410" y="1569719"/>
            <a:ext cx="2284730" cy="1759585"/>
          </a:xfrm>
          <a:prstGeom prst="rect">
            <a:avLst/>
          </a:prstGeom>
          <a:noFill/>
          <a:ln>
            <a:noFill/>
          </a:ln>
          <a:effectLst/>
        </p:spPr>
        <p:txBody>
          <a:bodyPr vert="horz" wrap="square" lIns="91440" tIns="45720" rIns="91440" bIns="45720" numCol="1" spcCol="215900" anchor="t"/>
          <a:lstStyle/>
          <a:p>
            <a:pPr algn="ctr">
              <a:defRPr lang="en-US"/>
            </a:pPr>
            <a:r>
              <a:rPr lang="pt-PT" sz="2000" dirty="0" smtClean="0">
                <a:solidFill>
                  <a:srgbClr val="006666"/>
                </a:solidFill>
              </a:rPr>
              <a:t>09 JUNHO</a:t>
            </a:r>
          </a:p>
          <a:p>
            <a:pPr algn="ctr">
              <a:defRPr lang="en-US"/>
            </a:pPr>
            <a:r>
              <a:rPr lang="pt-PT" sz="2000" dirty="0" smtClean="0">
                <a:solidFill>
                  <a:srgbClr val="006666"/>
                </a:solidFill>
              </a:rPr>
              <a:t>______■______</a:t>
            </a:r>
          </a:p>
          <a:p>
            <a:pPr algn="ctr">
              <a:defRPr lang="en-US"/>
            </a:pPr>
            <a:r>
              <a:rPr lang="pt-PT" sz="3200" b="1" dirty="0" smtClean="0">
                <a:gradFill>
                  <a:gsLst>
                    <a:gs pos="0">
                      <a:srgbClr val="14CD68"/>
                    </a:gs>
                    <a:gs pos="100000">
                      <a:srgbClr val="035C7D"/>
                    </a:gs>
                  </a:gsLst>
                  <a:lin scaled="0"/>
                </a:gradFill>
              </a:rPr>
              <a:t>2021</a:t>
            </a:r>
            <a:endParaRPr lang="pt-PT" sz="3200" b="1" dirty="0">
              <a:gradFill>
                <a:gsLst>
                  <a:gs pos="0">
                    <a:srgbClr val="14CD68"/>
                  </a:gs>
                  <a:gs pos="100000">
                    <a:srgbClr val="035C7D"/>
                  </a:gs>
                </a:gsLst>
                <a:lin scaled="0"/>
              </a:gradFill>
            </a:endParaRPr>
          </a:p>
          <a:p>
            <a:pPr algn="ctr">
              <a:defRPr lang="en-US"/>
            </a:pPr>
            <a:r>
              <a:rPr lang="pt-PT" sz="2000" b="1" dirty="0" smtClean="0">
                <a:solidFill>
                  <a:srgbClr val="006666"/>
                </a:solidFill>
              </a:rPr>
              <a:t>PRAIA</a:t>
            </a:r>
          </a:p>
          <a:p>
            <a:pPr algn="ctr">
              <a:defRPr lang="en-US"/>
            </a:pPr>
            <a:r>
              <a:rPr lang="pt-PT" sz="2000" b="1" dirty="0" smtClean="0">
                <a:solidFill>
                  <a:srgbClr val="006666"/>
                </a:solidFill>
              </a:rPr>
              <a:t>CABO VERDE</a:t>
            </a:r>
          </a:p>
        </p:txBody>
      </p:sp>
    </p:spTree>
    <p:extLst>
      <p:ext uri="{BB962C8B-B14F-4D97-AF65-F5344CB8AC3E}">
        <p14:creationId xmlns:p14="http://schemas.microsoft.com/office/powerpoint/2010/main" val="13866319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7" descr="cap_vert_vallee"/>
          <p:cNvPicPr>
            <a:picLocks noChangeAspect="1"/>
          </p:cNvPicPr>
          <p:nvPr/>
        </p:nvPicPr>
        <p:blipFill>
          <a:blip r:embed="rId2"/>
          <a:stretch>
            <a:fillRect/>
          </a:stretch>
        </p:blipFill>
        <p:spPr>
          <a:xfrm>
            <a:off x="5858510" y="3070225"/>
            <a:ext cx="5849620" cy="3176905"/>
          </a:xfrm>
          <a:prstGeom prst="rect">
            <a:avLst/>
          </a:prstGeom>
        </p:spPr>
      </p:pic>
      <p:grpSp>
        <p:nvGrpSpPr>
          <p:cNvPr id="21" name="Agrupar 31"/>
          <p:cNvGrpSpPr/>
          <p:nvPr/>
        </p:nvGrpSpPr>
        <p:grpSpPr>
          <a:xfrm>
            <a:off x="4231005" y="2603500"/>
            <a:ext cx="7934960" cy="4227830"/>
            <a:chOff x="6663" y="4100"/>
            <a:chExt cx="12496" cy="6658"/>
          </a:xfrm>
          <a:solidFill>
            <a:schemeClr val="bg1"/>
          </a:solidFill>
        </p:grpSpPr>
        <p:grpSp>
          <p:nvGrpSpPr>
            <p:cNvPr id="22" name="Agrupar 30"/>
            <p:cNvGrpSpPr/>
            <p:nvPr/>
          </p:nvGrpSpPr>
          <p:grpSpPr>
            <a:xfrm>
              <a:off x="8759" y="4100"/>
              <a:ext cx="10400" cy="5798"/>
              <a:chOff x="8759" y="4100"/>
              <a:chExt cx="10400" cy="5798"/>
            </a:xfrm>
            <a:grpFill/>
          </p:grpSpPr>
          <p:sp>
            <p:nvSpPr>
              <p:cNvPr id="33" name="Rectângulo 4"/>
              <p:cNvSpPr/>
              <p:nvPr/>
            </p:nvSpPr>
            <p:spPr>
              <a:xfrm>
                <a:off x="8759" y="5330"/>
                <a:ext cx="2595" cy="355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4" name="Anel 5"/>
              <p:cNvSpPr/>
              <p:nvPr/>
            </p:nvSpPr>
            <p:spPr>
              <a:xfrm>
                <a:off x="9943" y="4100"/>
                <a:ext cx="9217" cy="5799"/>
              </a:xfrm>
              <a:prstGeom prst="don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grpSp>
        <p:grpSp>
          <p:nvGrpSpPr>
            <p:cNvPr id="23" name="Agrupar 29"/>
            <p:cNvGrpSpPr/>
            <p:nvPr/>
          </p:nvGrpSpPr>
          <p:grpSpPr>
            <a:xfrm>
              <a:off x="6663" y="8310"/>
              <a:ext cx="12254" cy="2448"/>
              <a:chOff x="6663" y="8310"/>
              <a:chExt cx="12254" cy="2448"/>
            </a:xfrm>
            <a:grpFill/>
          </p:grpSpPr>
          <p:sp>
            <p:nvSpPr>
              <p:cNvPr id="24" name="Rectângulo 2"/>
              <p:cNvSpPr/>
              <p:nvPr/>
            </p:nvSpPr>
            <p:spPr>
              <a:xfrm>
                <a:off x="6663" y="8511"/>
                <a:ext cx="12255" cy="1799"/>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grpSp>
            <p:nvGrpSpPr>
              <p:cNvPr id="25" name="Agrupar 28"/>
              <p:cNvGrpSpPr/>
              <p:nvPr/>
            </p:nvGrpSpPr>
            <p:grpSpPr>
              <a:xfrm>
                <a:off x="8264" y="8310"/>
                <a:ext cx="6836" cy="2449"/>
                <a:chOff x="8264" y="8310"/>
                <a:chExt cx="6836" cy="2449"/>
              </a:xfrm>
              <a:grpFill/>
            </p:grpSpPr>
            <p:pic>
              <p:nvPicPr>
                <p:cNvPr id="26" name="Imagem 15" descr="fundo"/>
                <p:cNvPicPr>
                  <a:picLocks noChangeAspect="1"/>
                </p:cNvPicPr>
                <p:nvPr/>
              </p:nvPicPr>
              <p:blipFill>
                <a:blip r:embed="rId3"/>
                <a:stretch>
                  <a:fillRect/>
                </a:stretch>
              </p:blipFill>
              <p:spPr>
                <a:xfrm>
                  <a:off x="8668" y="8614"/>
                  <a:ext cx="6015" cy="2025"/>
                </a:xfrm>
                <a:prstGeom prst="rect">
                  <a:avLst/>
                </a:prstGeom>
                <a:grpFill/>
              </p:spPr>
            </p:pic>
            <p:sp>
              <p:nvSpPr>
                <p:cNvPr id="27" name="Anel 12"/>
                <p:cNvSpPr/>
                <p:nvPr/>
              </p:nvSpPr>
              <p:spPr>
                <a:xfrm>
                  <a:off x="9766" y="8347"/>
                  <a:ext cx="5334" cy="2412"/>
                </a:xfrm>
                <a:prstGeom prst="don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28" name="Rectângulo 14"/>
                <p:cNvSpPr/>
                <p:nvPr/>
              </p:nvSpPr>
              <p:spPr>
                <a:xfrm>
                  <a:off x="8264" y="8511"/>
                  <a:ext cx="2071" cy="2184"/>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29" name="Rectângulo 20"/>
                <p:cNvSpPr/>
                <p:nvPr/>
              </p:nvSpPr>
              <p:spPr>
                <a:xfrm>
                  <a:off x="9899" y="8310"/>
                  <a:ext cx="1215" cy="58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0" name="Rectângulo 23"/>
                <p:cNvSpPr/>
                <p:nvPr/>
              </p:nvSpPr>
              <p:spPr>
                <a:xfrm>
                  <a:off x="13729" y="8465"/>
                  <a:ext cx="1215" cy="58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1" name="Rectângulo 24"/>
                <p:cNvSpPr/>
                <p:nvPr/>
              </p:nvSpPr>
              <p:spPr>
                <a:xfrm>
                  <a:off x="13494" y="10120"/>
                  <a:ext cx="1215" cy="58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2" name="Rectângulo 25"/>
                <p:cNvSpPr/>
                <p:nvPr/>
              </p:nvSpPr>
              <p:spPr>
                <a:xfrm>
                  <a:off x="10214" y="10155"/>
                  <a:ext cx="1365" cy="58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grpSp>
        </p:grpSp>
      </p:grpSp>
      <p:sp>
        <p:nvSpPr>
          <p:cNvPr id="35" name="Triângulo Retângulo 16"/>
          <p:cNvSpPr/>
          <p:nvPr/>
        </p:nvSpPr>
        <p:spPr>
          <a:xfrm flipH="1">
            <a:off x="3848735" y="0"/>
            <a:ext cx="8336915" cy="3458845"/>
          </a:xfrm>
          <a:prstGeom prst="rtTriangle">
            <a:avLst/>
          </a:prstGeom>
          <a:solidFill>
            <a:schemeClr val="tx2">
              <a:lumMod val="20000"/>
              <a:lumOff val="80000"/>
            </a:schemeClr>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6" name="Retângulo Arredondado 19"/>
          <p:cNvSpPr/>
          <p:nvPr/>
        </p:nvSpPr>
        <p:spPr>
          <a:xfrm>
            <a:off x="7514590" y="1811020"/>
            <a:ext cx="1210310" cy="1120775"/>
          </a:xfrm>
          <a:prstGeom prst="roundRect">
            <a:avLst/>
          </a:prstGeom>
          <a:solidFill>
            <a:schemeClr val="bg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pic>
        <p:nvPicPr>
          <p:cNvPr id="37" name="Imagem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4760" y="2030095"/>
            <a:ext cx="1024255" cy="849630"/>
          </a:xfrm>
          <a:prstGeom prst="rect">
            <a:avLst/>
          </a:prstGeom>
        </p:spPr>
      </p:pic>
      <p:sp>
        <p:nvSpPr>
          <p:cNvPr id="38" name="Anel 18"/>
          <p:cNvSpPr/>
          <p:nvPr/>
        </p:nvSpPr>
        <p:spPr>
          <a:xfrm>
            <a:off x="7071360" y="1370330"/>
            <a:ext cx="2091690" cy="2088515"/>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39" name="Slide Number Placeholder 6"/>
          <p:cNvSpPr txBox="1"/>
          <p:nvPr/>
        </p:nvSpPr>
        <p:spPr bwMode="auto">
          <a:xfrm>
            <a:off x="6602126" y="661256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2" charset="0"/>
                <a:cs typeface="Arial" panose="020B0604020202020204" pitchFamily="34" charset="0"/>
              </a:defRPr>
            </a:lvl1pPr>
            <a:lvl2pPr marL="742950" indent="-285750" eaLnBrk="0" hangingPunct="0">
              <a:defRPr>
                <a:solidFill>
                  <a:schemeClr val="tx1"/>
                </a:solidFill>
                <a:latin typeface="Calibri" panose="020F0502020204030204" pitchFamily="2" charset="0"/>
                <a:cs typeface="Arial" panose="020B0604020202020204" pitchFamily="34" charset="0"/>
              </a:defRPr>
            </a:lvl2pPr>
            <a:lvl3pPr marL="1143000" indent="-228600" eaLnBrk="0" hangingPunct="0">
              <a:defRPr>
                <a:solidFill>
                  <a:schemeClr val="tx1"/>
                </a:solidFill>
                <a:latin typeface="Calibri" panose="020F0502020204030204" pitchFamily="2" charset="0"/>
                <a:cs typeface="Arial" panose="020B0604020202020204" pitchFamily="34" charset="0"/>
              </a:defRPr>
            </a:lvl3pPr>
            <a:lvl4pPr marL="1600200" indent="-228600" eaLnBrk="0" hangingPunct="0">
              <a:defRPr>
                <a:solidFill>
                  <a:schemeClr val="tx1"/>
                </a:solidFill>
                <a:latin typeface="Calibri" panose="020F0502020204030204" pitchFamily="2" charset="0"/>
                <a:cs typeface="Arial" panose="020B0604020202020204" pitchFamily="34" charset="0"/>
              </a:defRPr>
            </a:lvl4pPr>
            <a:lvl5pPr marL="2057400" indent="-228600" eaLnBrk="0" hangingPunct="0">
              <a:defRPr>
                <a:solidFill>
                  <a:schemeClr val="tx1"/>
                </a:solidFill>
                <a:latin typeface="Calibri" panose="020F0502020204030204"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9pPr>
          </a:lstStyle>
          <a:p>
            <a:pPr algn="ctr" eaLnBrk="1" hangingPunct="1"/>
            <a:r>
              <a:rPr lang="fr-FR" altLang="pt-PT" sz="1200" dirty="0" smtClean="0">
                <a:solidFill>
                  <a:schemeClr val="tx2">
                    <a:lumMod val="50000"/>
                  </a:schemeClr>
                </a:solidFill>
              </a:rPr>
              <a:t>Pag </a:t>
            </a:r>
            <a:fld id="{6C07E9C5-6E20-4A25-9F31-81ECFC5683B7}" type="slidenum">
              <a:rPr lang="fr-FR" altLang="pt-PT" sz="1200" b="1" i="1" u="sng" dirty="0" smtClean="0">
                <a:solidFill>
                  <a:schemeClr val="tx2">
                    <a:lumMod val="50000"/>
                  </a:schemeClr>
                </a:solidFill>
              </a:rPr>
              <a:t>8</a:t>
            </a:fld>
            <a:endParaRPr lang="fr-FR" altLang="pt-PT" sz="1200" b="1" i="1" u="sng" dirty="0" smtClean="0">
              <a:solidFill>
                <a:schemeClr val="tx2">
                  <a:lumMod val="50000"/>
                </a:schemeClr>
              </a:solidFill>
            </a:endParaRPr>
          </a:p>
        </p:txBody>
      </p:sp>
      <p:sp>
        <p:nvSpPr>
          <p:cNvPr id="40" name="TextBox 26"/>
          <p:cNvSpPr/>
          <p:nvPr/>
        </p:nvSpPr>
        <p:spPr>
          <a:xfrm>
            <a:off x="504264" y="895439"/>
            <a:ext cx="6289675" cy="1475968"/>
          </a:xfrm>
          <a:prstGeom prst="rect">
            <a:avLst/>
          </a:prstGeom>
          <a:noFill/>
          <a:ln>
            <a:noFill/>
          </a:ln>
          <a:effectLst/>
        </p:spPr>
        <p:txBody>
          <a:bodyPr vert="horz" wrap="square" lIns="91440" tIns="45720" rIns="91440" bIns="45720" numCol="1" spcCol="215900" anchor="t"/>
          <a:lstStyle/>
          <a:p>
            <a:pPr algn="just">
              <a:lnSpc>
                <a:spcPts val="1200"/>
              </a:lnSpc>
              <a:defRPr lang="en-US"/>
            </a:pPr>
            <a:r>
              <a:rPr lang="pt-PT" sz="1200" dirty="0">
                <a:solidFill>
                  <a:schemeClr val="accent5">
                    <a:lumMod val="10000"/>
                  </a:schemeClr>
                </a:solidFill>
                <a:latin typeface="Arial Narrow" panose="020B0606020202030204" pitchFamily="34" charset="0"/>
              </a:rPr>
              <a:t>A </a:t>
            </a:r>
            <a:r>
              <a:rPr lang="pt-PT" sz="1200" dirty="0" smtClean="0">
                <a:solidFill>
                  <a:schemeClr val="accent5">
                    <a:lumMod val="10000"/>
                  </a:schemeClr>
                </a:solidFill>
                <a:latin typeface="Arial Narrow" panose="020B0606020202030204" pitchFamily="34" charset="0"/>
              </a:rPr>
              <a:t>«Mesa Redonda de Integração e Debates» proporcionará </a:t>
            </a:r>
            <a:r>
              <a:rPr lang="pt-PT" sz="1200" dirty="0">
                <a:solidFill>
                  <a:schemeClr val="accent5">
                    <a:lumMod val="10000"/>
                  </a:schemeClr>
                </a:solidFill>
                <a:latin typeface="Arial Narrow" panose="020B0606020202030204" pitchFamily="34" charset="0"/>
              </a:rPr>
              <a:t>uma </a:t>
            </a:r>
            <a:r>
              <a:rPr lang="pt-PT" sz="1200" dirty="0" smtClean="0">
                <a:solidFill>
                  <a:schemeClr val="accent5">
                    <a:lumMod val="10000"/>
                  </a:schemeClr>
                </a:solidFill>
                <a:latin typeface="Arial Narrow" panose="020B0606020202030204" pitchFamily="34" charset="0"/>
              </a:rPr>
              <a:t>oportunidade, relevante, </a:t>
            </a:r>
            <a:r>
              <a:rPr lang="pt-PT" sz="1200" dirty="0">
                <a:solidFill>
                  <a:schemeClr val="accent5">
                    <a:lumMod val="10000"/>
                  </a:schemeClr>
                </a:solidFill>
                <a:latin typeface="Arial Narrow" panose="020B0606020202030204" pitchFamily="34" charset="0"/>
              </a:rPr>
              <a:t>para um diálogo entre </a:t>
            </a:r>
            <a:r>
              <a:rPr lang="pt-PT" sz="1200" dirty="0" smtClean="0">
                <a:solidFill>
                  <a:schemeClr val="accent5">
                    <a:lumMod val="10000"/>
                  </a:schemeClr>
                </a:solidFill>
                <a:latin typeface="Arial Narrow" panose="020B0606020202030204" pitchFamily="34" charset="0"/>
              </a:rPr>
              <a:t>investigadores de méritos internacionalmente reconhecidos e representantes </a:t>
            </a:r>
            <a:r>
              <a:rPr lang="pt-PT" sz="1200" dirty="0">
                <a:solidFill>
                  <a:schemeClr val="accent5">
                    <a:lumMod val="10000"/>
                  </a:schemeClr>
                </a:solidFill>
                <a:latin typeface="Arial Narrow" panose="020B0606020202030204" pitchFamily="34" charset="0"/>
              </a:rPr>
              <a:t>de alto </a:t>
            </a:r>
            <a:r>
              <a:rPr lang="pt-PT" sz="1200" dirty="0" smtClean="0">
                <a:solidFill>
                  <a:schemeClr val="accent5">
                    <a:lumMod val="10000"/>
                  </a:schemeClr>
                </a:solidFill>
                <a:latin typeface="Arial Narrow" panose="020B0606020202030204" pitchFamily="34" charset="0"/>
              </a:rPr>
              <a:t>nível de instituições nacionais e internacionais; </a:t>
            </a:r>
            <a:r>
              <a:rPr lang="pt-PT" sz="1200" dirty="0">
                <a:solidFill>
                  <a:schemeClr val="accent5">
                    <a:lumMod val="10000"/>
                  </a:schemeClr>
                </a:solidFill>
                <a:latin typeface="Arial Narrow" panose="020B0606020202030204" pitchFamily="34" charset="0"/>
              </a:rPr>
              <a:t>responsáveis pela agricultura, ambiente e nutrição dos </a:t>
            </a:r>
            <a:r>
              <a:rPr lang="pt-PT" sz="1200" dirty="0" smtClean="0">
                <a:solidFill>
                  <a:schemeClr val="accent5">
                    <a:lumMod val="10000"/>
                  </a:schemeClr>
                </a:solidFill>
                <a:latin typeface="Arial Narrow" panose="020B0606020202030204" pitchFamily="34" charset="0"/>
              </a:rPr>
              <a:t>diferentes Municípios; Investigadores</a:t>
            </a:r>
            <a:r>
              <a:rPr lang="pt-PT" sz="1200" dirty="0">
                <a:solidFill>
                  <a:schemeClr val="accent5">
                    <a:lumMod val="10000"/>
                  </a:schemeClr>
                </a:solidFill>
                <a:latin typeface="Arial Narrow" panose="020B0606020202030204" pitchFamily="34" charset="0"/>
              </a:rPr>
              <a:t>; </a:t>
            </a:r>
            <a:r>
              <a:rPr lang="pt-PT" sz="1200" dirty="0" smtClean="0">
                <a:solidFill>
                  <a:schemeClr val="accent5">
                    <a:lumMod val="10000"/>
                  </a:schemeClr>
                </a:solidFill>
                <a:latin typeface="Arial Narrow" panose="020B0606020202030204" pitchFamily="34" charset="0"/>
              </a:rPr>
              <a:t>Universidades e os agentes de Desenvolvimentio em geral.</a:t>
            </a:r>
          </a:p>
          <a:p>
            <a:pPr algn="just">
              <a:lnSpc>
                <a:spcPts val="1200"/>
              </a:lnSpc>
              <a:defRPr lang="en-US"/>
            </a:pPr>
            <a:endParaRPr lang="pt-PT" sz="1200" dirty="0">
              <a:solidFill>
                <a:schemeClr val="accent5">
                  <a:lumMod val="10000"/>
                </a:schemeClr>
              </a:solidFill>
              <a:latin typeface="Arial Narrow" panose="020B0606020202030204" pitchFamily="34" charset="0"/>
            </a:endParaRPr>
          </a:p>
          <a:p>
            <a:pPr algn="just">
              <a:lnSpc>
                <a:spcPts val="1200"/>
              </a:lnSpc>
              <a:defRPr lang="en-US"/>
            </a:pPr>
            <a:r>
              <a:rPr lang="pt-PT" sz="1200" dirty="0" smtClean="0">
                <a:solidFill>
                  <a:schemeClr val="accent5">
                    <a:lumMod val="10000"/>
                  </a:schemeClr>
                </a:solidFill>
                <a:latin typeface="Arial Narrow" panose="020B0606020202030204" pitchFamily="34" charset="0"/>
              </a:rPr>
              <a:t>A «Mesa Redonda </a:t>
            </a:r>
            <a:r>
              <a:rPr lang="pt-PT" sz="1200" dirty="0">
                <a:solidFill>
                  <a:schemeClr val="accent5">
                    <a:lumMod val="10000"/>
                  </a:schemeClr>
                </a:solidFill>
                <a:latin typeface="Arial Narrow" panose="020B0606020202030204" pitchFamily="34" charset="0"/>
              </a:rPr>
              <a:t>de </a:t>
            </a:r>
            <a:r>
              <a:rPr lang="pt-PT" sz="1200" dirty="0" smtClean="0">
                <a:solidFill>
                  <a:schemeClr val="accent5">
                    <a:lumMod val="10000"/>
                  </a:schemeClr>
                </a:solidFill>
                <a:latin typeface="Arial Narrow" panose="020B0606020202030204" pitchFamily="34" charset="0"/>
              </a:rPr>
              <a:t>Integração e Debates» será </a:t>
            </a:r>
            <a:r>
              <a:rPr lang="pt-PT" sz="1200" dirty="0">
                <a:solidFill>
                  <a:schemeClr val="accent5">
                    <a:lumMod val="10000"/>
                  </a:schemeClr>
                </a:solidFill>
                <a:latin typeface="Arial Narrow" panose="020B0606020202030204" pitchFamily="34" charset="0"/>
              </a:rPr>
              <a:t>aberta a </a:t>
            </a:r>
            <a:r>
              <a:rPr lang="pt-PT" sz="1200" dirty="0" smtClean="0">
                <a:solidFill>
                  <a:schemeClr val="accent5">
                    <a:lumMod val="10000"/>
                  </a:schemeClr>
                </a:solidFill>
                <a:latin typeface="Arial Narrow" panose="020B0606020202030204" pitchFamily="34" charset="0"/>
              </a:rPr>
              <a:t>todos os participantes na Conferência Internacional intitulada </a:t>
            </a:r>
            <a:r>
              <a:rPr lang="pt-PT" sz="1200" i="1" dirty="0" smtClean="0">
                <a:solidFill>
                  <a:schemeClr val="accent5">
                    <a:lumMod val="10000"/>
                  </a:schemeClr>
                </a:solidFill>
                <a:latin typeface="Arial Narrow" panose="020B0606020202030204" pitchFamily="34" charset="0"/>
              </a:rPr>
              <a:t>«BASALT CONFERENCE»</a:t>
            </a:r>
            <a:r>
              <a:rPr lang="pt-PT" sz="1200" dirty="0" smtClean="0">
                <a:solidFill>
                  <a:schemeClr val="accent5">
                    <a:lumMod val="10000"/>
                  </a:schemeClr>
                </a:solidFill>
                <a:latin typeface="Arial Narrow" panose="020B0606020202030204" pitchFamily="34" charset="0"/>
              </a:rPr>
              <a:t> e todos os demais interessados, nomeadamente, </a:t>
            </a:r>
            <a:r>
              <a:rPr lang="pt-PT" sz="1200" dirty="0">
                <a:solidFill>
                  <a:schemeClr val="accent5">
                    <a:lumMod val="10000"/>
                  </a:schemeClr>
                </a:solidFill>
                <a:latin typeface="Arial Narrow" panose="020B0606020202030204" pitchFamily="34" charset="0"/>
              </a:rPr>
              <a:t>representantes de organizações não governamentais também serão convidados a </a:t>
            </a:r>
            <a:r>
              <a:rPr lang="pt-PT" sz="1200" dirty="0" smtClean="0">
                <a:solidFill>
                  <a:schemeClr val="accent5">
                    <a:lumMod val="10000"/>
                  </a:schemeClr>
                </a:solidFill>
                <a:latin typeface="Arial Narrow" panose="020B0606020202030204" pitchFamily="34" charset="0"/>
              </a:rPr>
              <a:t>participar.</a:t>
            </a:r>
          </a:p>
        </p:txBody>
      </p:sp>
      <p:pic>
        <p:nvPicPr>
          <p:cNvPr id="41" name="Imagem 37" descr="logo"/>
          <p:cNvPicPr>
            <a:picLocks noChangeAspect="1"/>
          </p:cNvPicPr>
          <p:nvPr/>
        </p:nvPicPr>
        <p:blipFill>
          <a:blip r:embed="rId5"/>
          <a:stretch>
            <a:fillRect/>
          </a:stretch>
        </p:blipFill>
        <p:spPr>
          <a:xfrm>
            <a:off x="8972463" y="81814"/>
            <a:ext cx="2112185" cy="494867"/>
          </a:xfrm>
          <a:prstGeom prst="rect">
            <a:avLst/>
          </a:prstGeom>
        </p:spPr>
      </p:pic>
      <p:sp>
        <p:nvSpPr>
          <p:cNvPr id="42" name="Rectangle 2"/>
          <p:cNvSpPr txBox="1">
            <a:spLocks noChangeArrowheads="1"/>
          </p:cNvSpPr>
          <p:nvPr/>
        </p:nvSpPr>
        <p:spPr>
          <a:xfrm>
            <a:off x="426720" y="332841"/>
            <a:ext cx="3657599" cy="3431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nSpc>
                <a:spcPts val="2800"/>
              </a:lnSpc>
              <a:defRPr/>
            </a:pPr>
            <a:r>
              <a:rPr lang="pt-PT" altLang="pt-PT" sz="1600" b="1" dirty="0" smtClean="0">
                <a:solidFill>
                  <a:schemeClr val="bg1"/>
                </a:solidFill>
                <a:effectLst>
                  <a:outerShdw blurRad="38100" dist="38100" dir="2700000" algn="tl">
                    <a:srgbClr val="000000"/>
                  </a:outerShdw>
                </a:effectLst>
                <a:latin typeface="Calisto MT" panose="02040603050505030304" pitchFamily="18" charset="0"/>
              </a:rPr>
              <a:t>PARTICIPANTES</a:t>
            </a:r>
          </a:p>
        </p:txBody>
      </p:sp>
      <p:sp>
        <p:nvSpPr>
          <p:cNvPr id="43" name="CaixaDeTexto 22"/>
          <p:cNvSpPr txBox="1"/>
          <p:nvPr/>
        </p:nvSpPr>
        <p:spPr>
          <a:xfrm>
            <a:off x="9380121" y="1066165"/>
            <a:ext cx="2797054" cy="537070"/>
          </a:xfrm>
          <a:prstGeom prst="rect">
            <a:avLst/>
          </a:prstGeom>
          <a:noFill/>
        </p:spPr>
        <p:txBody>
          <a:bodyPr wrap="square" rtlCol="0">
            <a:spAutoFit/>
          </a:bodyPr>
          <a:lstStyle/>
          <a:p>
            <a:pPr algn="ctr">
              <a:lnSpc>
                <a:spcPct val="85000"/>
              </a:lnSpc>
            </a:pPr>
            <a:r>
              <a:rPr lang="pt-PT" sz="2000" dirty="0" smtClean="0">
                <a:solidFill>
                  <a:srgbClr val="006666"/>
                </a:solidFill>
              </a:rPr>
              <a:t>MESA REDONDA</a:t>
            </a:r>
          </a:p>
          <a:p>
            <a:pPr algn="ctr">
              <a:lnSpc>
                <a:spcPct val="85000"/>
              </a:lnSpc>
            </a:pPr>
            <a:r>
              <a:rPr lang="pt-PT" sz="1400" dirty="0" smtClean="0">
                <a:solidFill>
                  <a:srgbClr val="006666"/>
                </a:solidFill>
              </a:rPr>
              <a:t>GUIA DE DISCUSSÃO</a:t>
            </a:r>
          </a:p>
        </p:txBody>
      </p:sp>
      <p:sp>
        <p:nvSpPr>
          <p:cNvPr id="44" name="CaixaDeTexto 67"/>
          <p:cNvSpPr/>
          <p:nvPr/>
        </p:nvSpPr>
        <p:spPr>
          <a:xfrm>
            <a:off x="9757410" y="1569719"/>
            <a:ext cx="2284730" cy="1759585"/>
          </a:xfrm>
          <a:prstGeom prst="rect">
            <a:avLst/>
          </a:prstGeom>
          <a:noFill/>
          <a:ln>
            <a:noFill/>
          </a:ln>
          <a:effectLst/>
        </p:spPr>
        <p:txBody>
          <a:bodyPr vert="horz" wrap="square" lIns="91440" tIns="45720" rIns="91440" bIns="45720" numCol="1" spcCol="215900" anchor="t"/>
          <a:lstStyle/>
          <a:p>
            <a:pPr algn="ctr">
              <a:defRPr lang="en-US"/>
            </a:pPr>
            <a:r>
              <a:rPr lang="pt-PT" sz="2000" dirty="0" smtClean="0">
                <a:solidFill>
                  <a:srgbClr val="006666"/>
                </a:solidFill>
              </a:rPr>
              <a:t>09 JUNHO</a:t>
            </a:r>
          </a:p>
          <a:p>
            <a:pPr algn="ctr">
              <a:defRPr lang="en-US"/>
            </a:pPr>
            <a:r>
              <a:rPr lang="pt-PT" sz="2000" dirty="0" smtClean="0">
                <a:solidFill>
                  <a:srgbClr val="006666"/>
                </a:solidFill>
              </a:rPr>
              <a:t>______■______</a:t>
            </a:r>
          </a:p>
          <a:p>
            <a:pPr algn="ctr">
              <a:defRPr lang="en-US"/>
            </a:pPr>
            <a:r>
              <a:rPr lang="pt-PT" sz="3200" b="1" dirty="0" smtClean="0">
                <a:gradFill>
                  <a:gsLst>
                    <a:gs pos="0">
                      <a:srgbClr val="14CD68"/>
                    </a:gs>
                    <a:gs pos="100000">
                      <a:srgbClr val="035C7D"/>
                    </a:gs>
                  </a:gsLst>
                  <a:lin scaled="0"/>
                </a:gradFill>
              </a:rPr>
              <a:t>2021</a:t>
            </a:r>
            <a:endParaRPr lang="pt-PT" sz="3200" b="1" dirty="0">
              <a:gradFill>
                <a:gsLst>
                  <a:gs pos="0">
                    <a:srgbClr val="14CD68"/>
                  </a:gs>
                  <a:gs pos="100000">
                    <a:srgbClr val="035C7D"/>
                  </a:gs>
                </a:gsLst>
                <a:lin scaled="0"/>
              </a:gradFill>
            </a:endParaRPr>
          </a:p>
          <a:p>
            <a:pPr algn="ctr">
              <a:defRPr lang="en-US"/>
            </a:pPr>
            <a:r>
              <a:rPr lang="pt-PT" sz="2000" b="1" dirty="0" smtClean="0">
                <a:solidFill>
                  <a:srgbClr val="006666"/>
                </a:solidFill>
              </a:rPr>
              <a:t>PRAIA</a:t>
            </a:r>
          </a:p>
          <a:p>
            <a:pPr algn="ctr">
              <a:defRPr lang="en-US"/>
            </a:pPr>
            <a:r>
              <a:rPr lang="pt-PT" sz="2000" b="1" dirty="0" smtClean="0">
                <a:solidFill>
                  <a:srgbClr val="006666"/>
                </a:solidFill>
              </a:rPr>
              <a:t>CABO VERDE</a:t>
            </a:r>
          </a:p>
        </p:txBody>
      </p:sp>
      <p:pic>
        <p:nvPicPr>
          <p:cNvPr id="45" name="Imagem 81" descr="LOGO-Paises ecowas"/>
          <p:cNvPicPr>
            <a:picLocks noChangeAspect="1"/>
          </p:cNvPicPr>
          <p:nvPr/>
        </p:nvPicPr>
        <p:blipFill>
          <a:blip r:embed="rId6"/>
          <a:stretch>
            <a:fillRect/>
          </a:stretch>
        </p:blipFill>
        <p:spPr>
          <a:xfrm>
            <a:off x="1111269" y="4130316"/>
            <a:ext cx="2772183" cy="2746015"/>
          </a:xfrm>
          <a:prstGeom prst="rect">
            <a:avLst/>
          </a:prstGeom>
        </p:spPr>
      </p:pic>
      <p:pic>
        <p:nvPicPr>
          <p:cNvPr id="46" name="Imagem 13" descr="logo"/>
          <p:cNvPicPr>
            <a:picLocks noChangeAspect="1"/>
          </p:cNvPicPr>
          <p:nvPr/>
        </p:nvPicPr>
        <p:blipFill>
          <a:blip r:embed="rId7"/>
          <a:stretch>
            <a:fillRect/>
          </a:stretch>
        </p:blipFill>
        <p:spPr>
          <a:xfrm>
            <a:off x="60315" y="6440564"/>
            <a:ext cx="1723775" cy="378318"/>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7" descr="cap_vert_vallee"/>
          <p:cNvPicPr>
            <a:picLocks noChangeAspect="1"/>
          </p:cNvPicPr>
          <p:nvPr/>
        </p:nvPicPr>
        <p:blipFill>
          <a:blip r:embed="rId2"/>
          <a:stretch>
            <a:fillRect/>
          </a:stretch>
        </p:blipFill>
        <p:spPr>
          <a:xfrm>
            <a:off x="5858510" y="3070225"/>
            <a:ext cx="5849620" cy="3176905"/>
          </a:xfrm>
          <a:prstGeom prst="rect">
            <a:avLst/>
          </a:prstGeom>
        </p:spPr>
      </p:pic>
      <p:grpSp>
        <p:nvGrpSpPr>
          <p:cNvPr id="21" name="Agrupar 31"/>
          <p:cNvGrpSpPr/>
          <p:nvPr/>
        </p:nvGrpSpPr>
        <p:grpSpPr>
          <a:xfrm>
            <a:off x="4231005" y="2603500"/>
            <a:ext cx="7934960" cy="4227830"/>
            <a:chOff x="6663" y="4100"/>
            <a:chExt cx="12496" cy="6658"/>
          </a:xfrm>
          <a:solidFill>
            <a:schemeClr val="bg1"/>
          </a:solidFill>
        </p:grpSpPr>
        <p:grpSp>
          <p:nvGrpSpPr>
            <p:cNvPr id="22" name="Agrupar 30"/>
            <p:cNvGrpSpPr/>
            <p:nvPr/>
          </p:nvGrpSpPr>
          <p:grpSpPr>
            <a:xfrm>
              <a:off x="8759" y="4100"/>
              <a:ext cx="10400" cy="5798"/>
              <a:chOff x="8759" y="4100"/>
              <a:chExt cx="10400" cy="5798"/>
            </a:xfrm>
            <a:grpFill/>
          </p:grpSpPr>
          <p:sp>
            <p:nvSpPr>
              <p:cNvPr id="33" name="Rectângulo 4"/>
              <p:cNvSpPr/>
              <p:nvPr/>
            </p:nvSpPr>
            <p:spPr>
              <a:xfrm>
                <a:off x="8759" y="5330"/>
                <a:ext cx="2595" cy="355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4" name="Anel 5"/>
              <p:cNvSpPr/>
              <p:nvPr/>
            </p:nvSpPr>
            <p:spPr>
              <a:xfrm>
                <a:off x="9943" y="4100"/>
                <a:ext cx="9217" cy="5799"/>
              </a:xfrm>
              <a:prstGeom prst="don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grpSp>
        <p:grpSp>
          <p:nvGrpSpPr>
            <p:cNvPr id="23" name="Agrupar 29"/>
            <p:cNvGrpSpPr/>
            <p:nvPr/>
          </p:nvGrpSpPr>
          <p:grpSpPr>
            <a:xfrm>
              <a:off x="6663" y="8310"/>
              <a:ext cx="12254" cy="2448"/>
              <a:chOff x="6663" y="8310"/>
              <a:chExt cx="12254" cy="2448"/>
            </a:xfrm>
            <a:grpFill/>
          </p:grpSpPr>
          <p:sp>
            <p:nvSpPr>
              <p:cNvPr id="24" name="Rectângulo 2"/>
              <p:cNvSpPr/>
              <p:nvPr/>
            </p:nvSpPr>
            <p:spPr>
              <a:xfrm>
                <a:off x="6663" y="8511"/>
                <a:ext cx="12255" cy="1799"/>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grpSp>
            <p:nvGrpSpPr>
              <p:cNvPr id="25" name="Agrupar 28"/>
              <p:cNvGrpSpPr/>
              <p:nvPr/>
            </p:nvGrpSpPr>
            <p:grpSpPr>
              <a:xfrm>
                <a:off x="8264" y="8310"/>
                <a:ext cx="6836" cy="2449"/>
                <a:chOff x="8264" y="8310"/>
                <a:chExt cx="6836" cy="2449"/>
              </a:xfrm>
              <a:grpFill/>
            </p:grpSpPr>
            <p:pic>
              <p:nvPicPr>
                <p:cNvPr id="26" name="Imagem 15" descr="fundo"/>
                <p:cNvPicPr>
                  <a:picLocks noChangeAspect="1"/>
                </p:cNvPicPr>
                <p:nvPr/>
              </p:nvPicPr>
              <p:blipFill>
                <a:blip r:embed="rId3"/>
                <a:stretch>
                  <a:fillRect/>
                </a:stretch>
              </p:blipFill>
              <p:spPr>
                <a:xfrm>
                  <a:off x="8668" y="8614"/>
                  <a:ext cx="6015" cy="2025"/>
                </a:xfrm>
                <a:prstGeom prst="rect">
                  <a:avLst/>
                </a:prstGeom>
                <a:grpFill/>
              </p:spPr>
            </p:pic>
            <p:sp>
              <p:nvSpPr>
                <p:cNvPr id="27" name="Anel 12"/>
                <p:cNvSpPr/>
                <p:nvPr/>
              </p:nvSpPr>
              <p:spPr>
                <a:xfrm>
                  <a:off x="9766" y="8347"/>
                  <a:ext cx="5334" cy="2412"/>
                </a:xfrm>
                <a:prstGeom prst="don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28" name="Rectângulo 14"/>
                <p:cNvSpPr/>
                <p:nvPr/>
              </p:nvSpPr>
              <p:spPr>
                <a:xfrm>
                  <a:off x="8264" y="8511"/>
                  <a:ext cx="2071" cy="2184"/>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29" name="Rectângulo 20"/>
                <p:cNvSpPr/>
                <p:nvPr/>
              </p:nvSpPr>
              <p:spPr>
                <a:xfrm>
                  <a:off x="9899" y="8310"/>
                  <a:ext cx="1215" cy="58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0" name="Rectângulo 23"/>
                <p:cNvSpPr/>
                <p:nvPr/>
              </p:nvSpPr>
              <p:spPr>
                <a:xfrm>
                  <a:off x="13729" y="8465"/>
                  <a:ext cx="1215" cy="58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1" name="Rectângulo 24"/>
                <p:cNvSpPr/>
                <p:nvPr/>
              </p:nvSpPr>
              <p:spPr>
                <a:xfrm>
                  <a:off x="13494" y="10120"/>
                  <a:ext cx="1215" cy="58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2" name="Rectângulo 25"/>
                <p:cNvSpPr/>
                <p:nvPr/>
              </p:nvSpPr>
              <p:spPr>
                <a:xfrm>
                  <a:off x="10214" y="10155"/>
                  <a:ext cx="1365" cy="58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grpSp>
        </p:grpSp>
      </p:grpSp>
      <p:sp>
        <p:nvSpPr>
          <p:cNvPr id="35" name="Triângulo Retângulo 16"/>
          <p:cNvSpPr/>
          <p:nvPr/>
        </p:nvSpPr>
        <p:spPr>
          <a:xfrm flipH="1">
            <a:off x="3848735" y="0"/>
            <a:ext cx="8336915" cy="3458845"/>
          </a:xfrm>
          <a:prstGeom prst="rtTriangle">
            <a:avLst/>
          </a:prstGeom>
          <a:solidFill>
            <a:schemeClr val="tx2">
              <a:lumMod val="20000"/>
              <a:lumOff val="80000"/>
            </a:schemeClr>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6" name="Retângulo Arredondado 19"/>
          <p:cNvSpPr/>
          <p:nvPr/>
        </p:nvSpPr>
        <p:spPr>
          <a:xfrm>
            <a:off x="7514590" y="1811020"/>
            <a:ext cx="1210310" cy="1120775"/>
          </a:xfrm>
          <a:prstGeom prst="roundRect">
            <a:avLst/>
          </a:prstGeom>
          <a:solidFill>
            <a:schemeClr val="bg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pic>
        <p:nvPicPr>
          <p:cNvPr id="37" name="Imagem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4760" y="2030095"/>
            <a:ext cx="1024255" cy="849630"/>
          </a:xfrm>
          <a:prstGeom prst="rect">
            <a:avLst/>
          </a:prstGeom>
        </p:spPr>
      </p:pic>
      <p:sp>
        <p:nvSpPr>
          <p:cNvPr id="38" name="Anel 18"/>
          <p:cNvSpPr/>
          <p:nvPr/>
        </p:nvSpPr>
        <p:spPr>
          <a:xfrm>
            <a:off x="7071360" y="1370330"/>
            <a:ext cx="2091690" cy="2088515"/>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39" name="Slide Number Placeholder 6"/>
          <p:cNvSpPr txBox="1"/>
          <p:nvPr/>
        </p:nvSpPr>
        <p:spPr bwMode="auto">
          <a:xfrm>
            <a:off x="6602126" y="661256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2" charset="0"/>
                <a:cs typeface="Arial" panose="020B0604020202020204" pitchFamily="34" charset="0"/>
              </a:defRPr>
            </a:lvl1pPr>
            <a:lvl2pPr marL="742950" indent="-285750" eaLnBrk="0" hangingPunct="0">
              <a:defRPr>
                <a:solidFill>
                  <a:schemeClr val="tx1"/>
                </a:solidFill>
                <a:latin typeface="Calibri" panose="020F0502020204030204" pitchFamily="2" charset="0"/>
                <a:cs typeface="Arial" panose="020B0604020202020204" pitchFamily="34" charset="0"/>
              </a:defRPr>
            </a:lvl2pPr>
            <a:lvl3pPr marL="1143000" indent="-228600" eaLnBrk="0" hangingPunct="0">
              <a:defRPr>
                <a:solidFill>
                  <a:schemeClr val="tx1"/>
                </a:solidFill>
                <a:latin typeface="Calibri" panose="020F0502020204030204" pitchFamily="2" charset="0"/>
                <a:cs typeface="Arial" panose="020B0604020202020204" pitchFamily="34" charset="0"/>
              </a:defRPr>
            </a:lvl3pPr>
            <a:lvl4pPr marL="1600200" indent="-228600" eaLnBrk="0" hangingPunct="0">
              <a:defRPr>
                <a:solidFill>
                  <a:schemeClr val="tx1"/>
                </a:solidFill>
                <a:latin typeface="Calibri" panose="020F0502020204030204" pitchFamily="2" charset="0"/>
                <a:cs typeface="Arial" panose="020B0604020202020204" pitchFamily="34" charset="0"/>
              </a:defRPr>
            </a:lvl4pPr>
            <a:lvl5pPr marL="2057400" indent="-228600" eaLnBrk="0" hangingPunct="0">
              <a:defRPr>
                <a:solidFill>
                  <a:schemeClr val="tx1"/>
                </a:solidFill>
                <a:latin typeface="Calibri" panose="020F0502020204030204"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9pPr>
          </a:lstStyle>
          <a:p>
            <a:pPr algn="ctr" eaLnBrk="1" hangingPunct="1"/>
            <a:r>
              <a:rPr lang="fr-FR" altLang="pt-PT" sz="1200" dirty="0" smtClean="0">
                <a:solidFill>
                  <a:schemeClr val="tx2">
                    <a:lumMod val="50000"/>
                  </a:schemeClr>
                </a:solidFill>
              </a:rPr>
              <a:t>Pag </a:t>
            </a:r>
            <a:fld id="{6C07E9C5-6E20-4A25-9F31-81ECFC5683B7}" type="slidenum">
              <a:rPr lang="fr-FR" altLang="pt-PT" sz="1200" b="1" i="1" u="sng" dirty="0" smtClean="0">
                <a:solidFill>
                  <a:schemeClr val="tx2">
                    <a:lumMod val="50000"/>
                  </a:schemeClr>
                </a:solidFill>
              </a:rPr>
              <a:t>9</a:t>
            </a:fld>
            <a:endParaRPr lang="fr-FR" altLang="pt-PT" sz="1200" b="1" i="1" u="sng" dirty="0" smtClean="0">
              <a:solidFill>
                <a:schemeClr val="tx2">
                  <a:lumMod val="50000"/>
                </a:schemeClr>
              </a:solidFill>
            </a:endParaRPr>
          </a:p>
        </p:txBody>
      </p:sp>
      <p:sp>
        <p:nvSpPr>
          <p:cNvPr id="40" name="TextBox 26"/>
          <p:cNvSpPr/>
          <p:nvPr/>
        </p:nvSpPr>
        <p:spPr>
          <a:xfrm>
            <a:off x="504264" y="895438"/>
            <a:ext cx="6289675" cy="5217389"/>
          </a:xfrm>
          <a:prstGeom prst="rect">
            <a:avLst/>
          </a:prstGeom>
          <a:noFill/>
          <a:ln>
            <a:noFill/>
          </a:ln>
          <a:effectLst/>
        </p:spPr>
        <p:txBody>
          <a:bodyPr vert="horz" wrap="square" lIns="91440" tIns="45720" rIns="91440" bIns="45720" numCol="1" spcCol="215900" anchor="t"/>
          <a:lstStyle/>
          <a:p>
            <a:pPr algn="just">
              <a:lnSpc>
                <a:spcPts val="1200"/>
              </a:lnSpc>
              <a:defRPr lang="en-US"/>
            </a:pPr>
            <a:r>
              <a:rPr lang="pt-PT" sz="1200" dirty="0" smtClean="0">
                <a:solidFill>
                  <a:schemeClr val="accent4">
                    <a:lumMod val="95000"/>
                    <a:lumOff val="5000"/>
                  </a:schemeClr>
                </a:solidFill>
                <a:latin typeface="Arial Narrow" panose="020B0606020202030204" pitchFamily="34" charset="0"/>
              </a:rPr>
              <a:t>As </a:t>
            </a:r>
            <a:r>
              <a:rPr lang="pt-PT" sz="1200" dirty="0">
                <a:solidFill>
                  <a:schemeClr val="accent4">
                    <a:lumMod val="95000"/>
                    <a:lumOff val="5000"/>
                  </a:schemeClr>
                </a:solidFill>
                <a:latin typeface="Arial Narrow" panose="020B0606020202030204" pitchFamily="34" charset="0"/>
              </a:rPr>
              <a:t>intervenções na </a:t>
            </a:r>
            <a:r>
              <a:rPr lang="pt-PT" sz="1200" dirty="0" smtClean="0">
                <a:solidFill>
                  <a:schemeClr val="accent4">
                    <a:lumMod val="95000"/>
                    <a:lumOff val="5000"/>
                  </a:schemeClr>
                </a:solidFill>
                <a:latin typeface="Arial Narrow" panose="020B0606020202030204" pitchFamily="34" charset="0"/>
              </a:rPr>
              <a:t>«Mesa Redonda </a:t>
            </a:r>
            <a:r>
              <a:rPr lang="pt-PT" sz="1200" dirty="0">
                <a:solidFill>
                  <a:schemeClr val="accent4">
                    <a:lumMod val="95000"/>
                    <a:lumOff val="5000"/>
                  </a:schemeClr>
                </a:solidFill>
                <a:latin typeface="Arial Narrow" panose="020B0606020202030204" pitchFamily="34" charset="0"/>
              </a:rPr>
              <a:t>de </a:t>
            </a:r>
            <a:r>
              <a:rPr lang="pt-PT" sz="1200" dirty="0" smtClean="0">
                <a:solidFill>
                  <a:schemeClr val="accent4">
                    <a:lumMod val="95000"/>
                    <a:lumOff val="5000"/>
                  </a:schemeClr>
                </a:solidFill>
                <a:latin typeface="Arial Narrow" panose="020B0606020202030204" pitchFamily="34" charset="0"/>
              </a:rPr>
              <a:t>Integração e Debates» devem focar no uso de pó de rocha na agricultura e sua especificidade científicá e tecnológica. </a:t>
            </a:r>
            <a:r>
              <a:rPr lang="pt-PT" sz="1200" dirty="0">
                <a:solidFill>
                  <a:schemeClr val="accent4">
                    <a:lumMod val="95000"/>
                    <a:lumOff val="5000"/>
                  </a:schemeClr>
                </a:solidFill>
                <a:latin typeface="Arial Narrow" panose="020B0606020202030204" pitchFamily="34" charset="0"/>
              </a:rPr>
              <a:t>Entre </a:t>
            </a:r>
            <a:r>
              <a:rPr lang="pt-PT" sz="1200" dirty="0" smtClean="0">
                <a:solidFill>
                  <a:schemeClr val="accent4">
                    <a:lumMod val="95000"/>
                    <a:lumOff val="5000"/>
                  </a:schemeClr>
                </a:solidFill>
                <a:latin typeface="Arial Narrow" panose="020B0606020202030204" pitchFamily="34" charset="0"/>
              </a:rPr>
              <a:t>essas especificidades científicas e tecnológicas, </a:t>
            </a:r>
            <a:r>
              <a:rPr lang="pt-PT" sz="1200" dirty="0">
                <a:solidFill>
                  <a:schemeClr val="accent4">
                    <a:lumMod val="95000"/>
                    <a:lumOff val="5000"/>
                  </a:schemeClr>
                </a:solidFill>
                <a:latin typeface="Arial Narrow" panose="020B0606020202030204" pitchFamily="34" charset="0"/>
              </a:rPr>
              <a:t>os </a:t>
            </a:r>
            <a:r>
              <a:rPr lang="pt-PT" sz="1200" dirty="0" smtClean="0">
                <a:solidFill>
                  <a:schemeClr val="accent4">
                    <a:lumMod val="95000"/>
                    <a:lumOff val="5000"/>
                  </a:schemeClr>
                </a:solidFill>
                <a:latin typeface="Arial Narrow" panose="020B0606020202030204" pitchFamily="34" charset="0"/>
              </a:rPr>
              <a:t>intervenientes podem abordar: </a:t>
            </a:r>
          </a:p>
          <a:p>
            <a:pPr algn="just">
              <a:lnSpc>
                <a:spcPts val="1200"/>
              </a:lnSpc>
              <a:defRPr lang="en-US"/>
            </a:pPr>
            <a:endParaRPr lang="pt-PT" sz="1200" dirty="0">
              <a:solidFill>
                <a:schemeClr val="accent4">
                  <a:lumMod val="95000"/>
                  <a:lumOff val="5000"/>
                </a:schemeClr>
              </a:solidFill>
              <a:latin typeface="Arial Narrow" panose="020B0606020202030204" pitchFamily="34" charset="0"/>
            </a:endParaRPr>
          </a:p>
          <a:p>
            <a:pPr lvl="1" algn="just">
              <a:lnSpc>
                <a:spcPts val="1200"/>
              </a:lnSpc>
              <a:defRPr lang="en-US"/>
            </a:pPr>
            <a:r>
              <a:rPr lang="pt-PT" sz="1200" dirty="0" smtClean="0">
                <a:solidFill>
                  <a:schemeClr val="accent4">
                    <a:lumMod val="95000"/>
                    <a:lumOff val="5000"/>
                  </a:schemeClr>
                </a:solidFill>
                <a:latin typeface="Arial Narrow" panose="020B0606020202030204" pitchFamily="34" charset="0"/>
              </a:rPr>
              <a:t>a) Realidades actuais e históricas de uso de pó de rocha na fertilização de terras agrícolas; </a:t>
            </a:r>
          </a:p>
          <a:p>
            <a:pPr lvl="1" algn="just">
              <a:lnSpc>
                <a:spcPts val="1200"/>
              </a:lnSpc>
              <a:defRPr lang="en-US"/>
            </a:pPr>
            <a:endParaRPr lang="pt-PT" sz="1200" dirty="0" smtClean="0">
              <a:solidFill>
                <a:schemeClr val="accent4">
                  <a:lumMod val="95000"/>
                  <a:lumOff val="5000"/>
                </a:schemeClr>
              </a:solidFill>
              <a:latin typeface="Arial Narrow" panose="020B0606020202030204" pitchFamily="34" charset="0"/>
            </a:endParaRPr>
          </a:p>
          <a:p>
            <a:pPr lvl="1" algn="just">
              <a:lnSpc>
                <a:spcPts val="1200"/>
              </a:lnSpc>
              <a:defRPr lang="en-US"/>
            </a:pPr>
            <a:r>
              <a:rPr lang="pt-PT" sz="1200" dirty="0" smtClean="0">
                <a:solidFill>
                  <a:schemeClr val="accent4">
                    <a:lumMod val="95000"/>
                    <a:lumOff val="5000"/>
                  </a:schemeClr>
                </a:solidFill>
                <a:latin typeface="Arial Narrow" panose="020B0606020202030204" pitchFamily="34" charset="0"/>
              </a:rPr>
              <a:t>b</a:t>
            </a:r>
            <a:r>
              <a:rPr lang="pt-PT" sz="1200" dirty="0">
                <a:solidFill>
                  <a:schemeClr val="accent4">
                    <a:lumMod val="95000"/>
                    <a:lumOff val="5000"/>
                  </a:schemeClr>
                </a:solidFill>
                <a:latin typeface="Arial Narrow" panose="020B0606020202030204" pitchFamily="34" charset="0"/>
              </a:rPr>
              <a:t>) As orientações </a:t>
            </a:r>
            <a:r>
              <a:rPr lang="pt-PT" sz="1200" dirty="0" smtClean="0">
                <a:solidFill>
                  <a:schemeClr val="accent4">
                    <a:lumMod val="95000"/>
                    <a:lumOff val="5000"/>
                  </a:schemeClr>
                </a:solidFill>
                <a:latin typeface="Arial Narrow" panose="020B0606020202030204" pitchFamily="34" charset="0"/>
              </a:rPr>
              <a:t>gerais e tendências de políticas públicas, fatores científicos, tecnológicos e ambientais </a:t>
            </a:r>
            <a:r>
              <a:rPr lang="pt-PT" sz="1200" dirty="0">
                <a:solidFill>
                  <a:schemeClr val="accent4">
                    <a:lumMod val="95000"/>
                    <a:lumOff val="5000"/>
                  </a:schemeClr>
                </a:solidFill>
                <a:latin typeface="Arial Narrow" panose="020B0606020202030204" pitchFamily="34" charset="0"/>
              </a:rPr>
              <a:t>que </a:t>
            </a:r>
            <a:r>
              <a:rPr lang="pt-PT" sz="1200" dirty="0" smtClean="0">
                <a:solidFill>
                  <a:schemeClr val="accent4">
                    <a:lumMod val="95000"/>
                    <a:lumOff val="5000"/>
                  </a:schemeClr>
                </a:solidFill>
                <a:latin typeface="Arial Narrow" panose="020B0606020202030204" pitchFamily="34" charset="0"/>
              </a:rPr>
              <a:t>sustentam os fundamentos de uso de pó de rocha na fertilização de solos agrícolas;</a:t>
            </a:r>
          </a:p>
          <a:p>
            <a:pPr lvl="1" algn="just">
              <a:lnSpc>
                <a:spcPts val="1200"/>
              </a:lnSpc>
              <a:defRPr lang="en-US"/>
            </a:pPr>
            <a:endParaRPr lang="pt-PT" sz="1200" dirty="0">
              <a:solidFill>
                <a:schemeClr val="accent4">
                  <a:lumMod val="95000"/>
                  <a:lumOff val="5000"/>
                </a:schemeClr>
              </a:solidFill>
              <a:latin typeface="Arial Narrow" panose="020B0606020202030204" pitchFamily="34" charset="0"/>
            </a:endParaRPr>
          </a:p>
          <a:p>
            <a:pPr lvl="1" algn="just">
              <a:lnSpc>
                <a:spcPts val="1200"/>
              </a:lnSpc>
              <a:defRPr lang="en-US"/>
            </a:pPr>
            <a:r>
              <a:rPr lang="pt-PT" sz="1200" dirty="0" smtClean="0">
                <a:solidFill>
                  <a:schemeClr val="accent4">
                    <a:lumMod val="95000"/>
                    <a:lumOff val="5000"/>
                  </a:schemeClr>
                </a:solidFill>
                <a:latin typeface="Arial Narrow" panose="020B0606020202030204" pitchFamily="34" charset="0"/>
              </a:rPr>
              <a:t>c) As </a:t>
            </a:r>
            <a:r>
              <a:rPr lang="pt-PT" sz="1200" dirty="0">
                <a:solidFill>
                  <a:schemeClr val="accent4">
                    <a:lumMod val="95000"/>
                    <a:lumOff val="5000"/>
                  </a:schemeClr>
                </a:solidFill>
                <a:latin typeface="Arial Narrow" panose="020B0606020202030204" pitchFamily="34" charset="0"/>
              </a:rPr>
              <a:t>diferentes categorias </a:t>
            </a:r>
            <a:r>
              <a:rPr lang="pt-PT" sz="1200" dirty="0" smtClean="0">
                <a:solidFill>
                  <a:schemeClr val="accent4">
                    <a:lumMod val="95000"/>
                    <a:lumOff val="5000"/>
                  </a:schemeClr>
                </a:solidFill>
                <a:latin typeface="Arial Narrow" panose="020B0606020202030204" pitchFamily="34" charset="0"/>
              </a:rPr>
              <a:t>e tipos de nutrientes e que integram a composição química do basalto dando-lhe condições naturais de fertilizantes;</a:t>
            </a:r>
          </a:p>
          <a:p>
            <a:pPr lvl="1" algn="just">
              <a:lnSpc>
                <a:spcPts val="1200"/>
              </a:lnSpc>
              <a:defRPr lang="en-US"/>
            </a:pPr>
            <a:endParaRPr lang="pt-PT" sz="1200" dirty="0">
              <a:solidFill>
                <a:schemeClr val="accent4">
                  <a:lumMod val="95000"/>
                  <a:lumOff val="5000"/>
                </a:schemeClr>
              </a:solidFill>
              <a:latin typeface="Arial Narrow" panose="020B0606020202030204" pitchFamily="34" charset="0"/>
            </a:endParaRPr>
          </a:p>
          <a:p>
            <a:pPr lvl="1" algn="just">
              <a:lnSpc>
                <a:spcPts val="1200"/>
              </a:lnSpc>
              <a:defRPr lang="en-US"/>
            </a:pPr>
            <a:r>
              <a:rPr lang="pt-PT" sz="1200" dirty="0" smtClean="0">
                <a:solidFill>
                  <a:schemeClr val="accent4">
                    <a:lumMod val="95000"/>
                    <a:lumOff val="5000"/>
                  </a:schemeClr>
                </a:solidFill>
                <a:latin typeface="Arial Narrow" panose="020B0606020202030204" pitchFamily="34" charset="0"/>
              </a:rPr>
              <a:t>d) As políticas públlicas de </a:t>
            </a:r>
            <a:r>
              <a:rPr lang="pt-PT" sz="1200" smtClean="0">
                <a:solidFill>
                  <a:schemeClr val="accent4">
                    <a:lumMod val="95000"/>
                    <a:lumOff val="5000"/>
                  </a:schemeClr>
                </a:solidFill>
                <a:latin typeface="Arial Narrow" panose="020B0606020202030204" pitchFamily="34" charset="0"/>
              </a:rPr>
              <a:t>investigação científica e </a:t>
            </a:r>
            <a:r>
              <a:rPr lang="pt-PT" sz="1200" dirty="0" smtClean="0">
                <a:solidFill>
                  <a:schemeClr val="accent4">
                    <a:lumMod val="95000"/>
                    <a:lumOff val="5000"/>
                  </a:schemeClr>
                </a:solidFill>
                <a:latin typeface="Arial Narrow" panose="020B0606020202030204" pitchFamily="34" charset="0"/>
              </a:rPr>
              <a:t>tecnológica, processo de legislação, regulamentação e controlo de uso de pó de basalto na agricultura; </a:t>
            </a:r>
          </a:p>
          <a:p>
            <a:pPr lvl="1" algn="just">
              <a:lnSpc>
                <a:spcPts val="1200"/>
              </a:lnSpc>
              <a:defRPr lang="en-US"/>
            </a:pPr>
            <a:endParaRPr lang="pt-PT" sz="1200" dirty="0">
              <a:solidFill>
                <a:schemeClr val="accent4">
                  <a:lumMod val="95000"/>
                  <a:lumOff val="5000"/>
                </a:schemeClr>
              </a:solidFill>
              <a:latin typeface="Arial Narrow" panose="020B0606020202030204" pitchFamily="34" charset="0"/>
            </a:endParaRPr>
          </a:p>
          <a:p>
            <a:pPr lvl="1" algn="just">
              <a:lnSpc>
                <a:spcPts val="1200"/>
              </a:lnSpc>
              <a:defRPr lang="en-US"/>
            </a:pPr>
            <a:r>
              <a:rPr lang="pt-PT" sz="1200" dirty="0" smtClean="0">
                <a:solidFill>
                  <a:schemeClr val="accent4">
                    <a:lumMod val="95000"/>
                    <a:lumOff val="5000"/>
                  </a:schemeClr>
                </a:solidFill>
                <a:latin typeface="Arial Narrow" panose="020B0606020202030204" pitchFamily="34" charset="0"/>
              </a:rPr>
              <a:t>e) Mecanismos e </a:t>
            </a:r>
            <a:r>
              <a:rPr lang="pt-PT" sz="1200" dirty="0">
                <a:solidFill>
                  <a:schemeClr val="accent4">
                    <a:lumMod val="95000"/>
                    <a:lumOff val="5000"/>
                  </a:schemeClr>
                </a:solidFill>
                <a:latin typeface="Arial Narrow" panose="020B0606020202030204" pitchFamily="34" charset="0"/>
              </a:rPr>
              <a:t>seus respectivos papéis e funções na formulação, </a:t>
            </a:r>
            <a:r>
              <a:rPr lang="pt-PT" sz="1200" dirty="0" smtClean="0">
                <a:solidFill>
                  <a:schemeClr val="accent4">
                    <a:lumMod val="95000"/>
                    <a:lumOff val="5000"/>
                  </a:schemeClr>
                </a:solidFill>
                <a:latin typeface="Arial Narrow" panose="020B0606020202030204" pitchFamily="34" charset="0"/>
              </a:rPr>
              <a:t>implementação, controlo </a:t>
            </a:r>
            <a:r>
              <a:rPr lang="pt-PT" sz="1200" dirty="0">
                <a:solidFill>
                  <a:schemeClr val="accent4">
                    <a:lumMod val="95000"/>
                    <a:lumOff val="5000"/>
                  </a:schemeClr>
                </a:solidFill>
                <a:latin typeface="Arial Narrow" panose="020B0606020202030204" pitchFamily="34" charset="0"/>
              </a:rPr>
              <a:t>e </a:t>
            </a:r>
            <a:r>
              <a:rPr lang="pt-PT" sz="1200" dirty="0" smtClean="0">
                <a:solidFill>
                  <a:schemeClr val="accent4">
                    <a:lumMod val="95000"/>
                    <a:lumOff val="5000"/>
                  </a:schemeClr>
                </a:solidFill>
                <a:latin typeface="Arial Narrow" panose="020B0606020202030204" pitchFamily="34" charset="0"/>
              </a:rPr>
              <a:t>monitorização da qualidade de alimentos produzidos com base no uso de pó de rocha na fertilização de solos agrícolas;</a:t>
            </a:r>
          </a:p>
          <a:p>
            <a:pPr lvl="1" algn="just">
              <a:lnSpc>
                <a:spcPts val="1200"/>
              </a:lnSpc>
              <a:defRPr lang="en-US"/>
            </a:pPr>
            <a:endParaRPr lang="pt-PT" sz="1200" dirty="0" smtClean="0">
              <a:solidFill>
                <a:schemeClr val="accent4">
                  <a:lumMod val="95000"/>
                  <a:lumOff val="5000"/>
                </a:schemeClr>
              </a:solidFill>
              <a:latin typeface="Arial Narrow" panose="020B0606020202030204" pitchFamily="34" charset="0"/>
            </a:endParaRPr>
          </a:p>
          <a:p>
            <a:pPr lvl="1" algn="just">
              <a:lnSpc>
                <a:spcPts val="1200"/>
              </a:lnSpc>
              <a:defRPr lang="en-US"/>
            </a:pPr>
            <a:r>
              <a:rPr lang="pt-PT" sz="1200" dirty="0">
                <a:solidFill>
                  <a:schemeClr val="accent4">
                    <a:lumMod val="95000"/>
                    <a:lumOff val="5000"/>
                  </a:schemeClr>
                </a:solidFill>
                <a:latin typeface="Arial Narrow" panose="020B0606020202030204" pitchFamily="34" charset="0"/>
              </a:rPr>
              <a:t>f</a:t>
            </a:r>
            <a:r>
              <a:rPr lang="pt-PT" sz="1200" dirty="0" smtClean="0">
                <a:solidFill>
                  <a:schemeClr val="accent4">
                    <a:lumMod val="95000"/>
                    <a:lumOff val="5000"/>
                  </a:schemeClr>
                </a:solidFill>
                <a:latin typeface="Arial Narrow" panose="020B0606020202030204" pitchFamily="34" charset="0"/>
              </a:rPr>
              <a:t>) </a:t>
            </a:r>
            <a:r>
              <a:rPr lang="pt-PT" sz="1200" dirty="0">
                <a:solidFill>
                  <a:schemeClr val="accent4">
                    <a:lumMod val="95000"/>
                    <a:lumOff val="5000"/>
                  </a:schemeClr>
                </a:solidFill>
                <a:latin typeface="Arial Narrow" panose="020B0606020202030204" pitchFamily="34" charset="0"/>
              </a:rPr>
              <a:t>As relações entre </a:t>
            </a:r>
            <a:r>
              <a:rPr lang="pt-PT" sz="1200" dirty="0" smtClean="0">
                <a:solidFill>
                  <a:schemeClr val="accent4">
                    <a:lumMod val="95000"/>
                    <a:lumOff val="5000"/>
                  </a:schemeClr>
                </a:solidFill>
                <a:latin typeface="Arial Narrow" panose="020B0606020202030204" pitchFamily="34" charset="0"/>
              </a:rPr>
              <a:t>o uso de pó de rocha na fertilização de solos agrícolas e a rentabilidade agrícola e qualidade dos alimentos produzidos;</a:t>
            </a:r>
          </a:p>
          <a:p>
            <a:pPr lvl="1" algn="just">
              <a:lnSpc>
                <a:spcPts val="1200"/>
              </a:lnSpc>
              <a:defRPr lang="en-US"/>
            </a:pPr>
            <a:endParaRPr lang="pt-PT" sz="1200" dirty="0">
              <a:solidFill>
                <a:schemeClr val="accent4">
                  <a:lumMod val="95000"/>
                  <a:lumOff val="5000"/>
                </a:schemeClr>
              </a:solidFill>
              <a:latin typeface="Arial Narrow" panose="020B0606020202030204" pitchFamily="34" charset="0"/>
            </a:endParaRPr>
          </a:p>
          <a:p>
            <a:pPr lvl="1" algn="just">
              <a:lnSpc>
                <a:spcPts val="1200"/>
              </a:lnSpc>
              <a:defRPr lang="en-US"/>
            </a:pPr>
            <a:r>
              <a:rPr lang="pt-PT" sz="1200" dirty="0" smtClean="0">
                <a:solidFill>
                  <a:schemeClr val="accent4">
                    <a:lumMod val="95000"/>
                    <a:lumOff val="5000"/>
                  </a:schemeClr>
                </a:solidFill>
                <a:latin typeface="Arial Narrow" panose="020B0606020202030204" pitchFamily="34" charset="0"/>
              </a:rPr>
              <a:t>g) Os tipos e qualidades de solos agrícola susceptíveis de beneficiar e potencias a uso de pó de rocha da respectiva fertilização;</a:t>
            </a:r>
          </a:p>
          <a:p>
            <a:pPr lvl="1" algn="just">
              <a:lnSpc>
                <a:spcPts val="1200"/>
              </a:lnSpc>
              <a:defRPr lang="en-US"/>
            </a:pPr>
            <a:endParaRPr lang="pt-PT" sz="1200" dirty="0">
              <a:solidFill>
                <a:schemeClr val="accent4">
                  <a:lumMod val="95000"/>
                  <a:lumOff val="5000"/>
                </a:schemeClr>
              </a:solidFill>
              <a:latin typeface="Arial Narrow" panose="020B0606020202030204" pitchFamily="34" charset="0"/>
            </a:endParaRPr>
          </a:p>
          <a:p>
            <a:pPr lvl="1" algn="just">
              <a:lnSpc>
                <a:spcPts val="1200"/>
              </a:lnSpc>
              <a:defRPr lang="en-US"/>
            </a:pPr>
            <a:r>
              <a:rPr lang="pt-PT" sz="1200" dirty="0">
                <a:solidFill>
                  <a:schemeClr val="accent4">
                    <a:lumMod val="95000"/>
                    <a:lumOff val="5000"/>
                  </a:schemeClr>
                </a:solidFill>
                <a:latin typeface="Arial Narrow" panose="020B0606020202030204" pitchFamily="34" charset="0"/>
              </a:rPr>
              <a:t>h</a:t>
            </a:r>
            <a:r>
              <a:rPr lang="pt-PT" sz="1200" dirty="0" smtClean="0">
                <a:solidFill>
                  <a:schemeClr val="accent4">
                    <a:lumMod val="95000"/>
                    <a:lumOff val="5000"/>
                  </a:schemeClr>
                </a:solidFill>
                <a:latin typeface="Arial Narrow" panose="020B0606020202030204" pitchFamily="34" charset="0"/>
              </a:rPr>
              <a:t>) </a:t>
            </a:r>
            <a:r>
              <a:rPr lang="pt-PT" sz="1200" dirty="0">
                <a:solidFill>
                  <a:schemeClr val="accent4">
                    <a:lumMod val="95000"/>
                    <a:lumOff val="5000"/>
                  </a:schemeClr>
                </a:solidFill>
                <a:latin typeface="Arial Narrow" panose="020B0606020202030204" pitchFamily="34" charset="0"/>
              </a:rPr>
              <a:t>As </a:t>
            </a:r>
            <a:r>
              <a:rPr lang="pt-PT" sz="1200" dirty="0" smtClean="0">
                <a:solidFill>
                  <a:schemeClr val="accent4">
                    <a:lumMod val="95000"/>
                    <a:lumOff val="5000"/>
                  </a:schemeClr>
                </a:solidFill>
                <a:latin typeface="Arial Narrow" panose="020B0606020202030204" pitchFamily="34" charset="0"/>
              </a:rPr>
              <a:t>tendências na evolução presente e futuro de uso de pó de ronha na agricultura;</a:t>
            </a:r>
          </a:p>
          <a:p>
            <a:pPr lvl="1" algn="just">
              <a:lnSpc>
                <a:spcPts val="1200"/>
              </a:lnSpc>
              <a:defRPr lang="en-US"/>
            </a:pPr>
            <a:endParaRPr lang="pt-PT" sz="1200" dirty="0">
              <a:solidFill>
                <a:schemeClr val="accent4">
                  <a:lumMod val="95000"/>
                  <a:lumOff val="5000"/>
                </a:schemeClr>
              </a:solidFill>
              <a:latin typeface="Arial Narrow" panose="020B0606020202030204" pitchFamily="34" charset="0"/>
            </a:endParaRPr>
          </a:p>
          <a:p>
            <a:pPr lvl="1" algn="just">
              <a:lnSpc>
                <a:spcPts val="1200"/>
              </a:lnSpc>
              <a:defRPr lang="en-US"/>
            </a:pPr>
            <a:r>
              <a:rPr lang="pt-PT" sz="1200" dirty="0" smtClean="0">
                <a:solidFill>
                  <a:schemeClr val="accent4">
                    <a:lumMod val="95000"/>
                    <a:lumOff val="5000"/>
                  </a:schemeClr>
                </a:solidFill>
                <a:latin typeface="Arial Narrow" panose="020B0606020202030204" pitchFamily="34" charset="0"/>
              </a:rPr>
              <a:t>i) A relação causa e efeito entre uso de pó de rocha na fertilização de solos agrícolas e seus efeitos na preservação do ambiente.</a:t>
            </a:r>
          </a:p>
          <a:p>
            <a:pPr algn="just">
              <a:lnSpc>
                <a:spcPts val="1200"/>
              </a:lnSpc>
              <a:defRPr lang="en-US"/>
            </a:pPr>
            <a:endParaRPr lang="pt-PT" sz="1200" dirty="0" smtClean="0">
              <a:solidFill>
                <a:schemeClr val="accent4">
                  <a:lumMod val="95000"/>
                  <a:lumOff val="5000"/>
                </a:schemeClr>
              </a:solidFill>
              <a:latin typeface="Arial Narrow" panose="020B0606020202030204" pitchFamily="34" charset="0"/>
            </a:endParaRPr>
          </a:p>
          <a:p>
            <a:pPr algn="just">
              <a:lnSpc>
                <a:spcPts val="1200"/>
              </a:lnSpc>
              <a:defRPr lang="en-US"/>
            </a:pPr>
            <a:endParaRPr lang="pt-PT" sz="1200" dirty="0">
              <a:solidFill>
                <a:schemeClr val="accent4">
                  <a:lumMod val="95000"/>
                  <a:lumOff val="5000"/>
                </a:schemeClr>
              </a:solidFill>
              <a:latin typeface="Arial Narrow" panose="020B0606020202030204" pitchFamily="34" charset="0"/>
            </a:endParaRPr>
          </a:p>
          <a:p>
            <a:pPr algn="just">
              <a:lnSpc>
                <a:spcPts val="1200"/>
              </a:lnSpc>
              <a:defRPr lang="en-US"/>
            </a:pPr>
            <a:r>
              <a:rPr lang="pt-PT" sz="1200" dirty="0" smtClean="0">
                <a:solidFill>
                  <a:schemeClr val="accent4">
                    <a:lumMod val="95000"/>
                    <a:lumOff val="5000"/>
                  </a:schemeClr>
                </a:solidFill>
                <a:latin typeface="Arial Narrow" panose="020B0606020202030204" pitchFamily="34" charset="0"/>
              </a:rPr>
              <a:t>Após </a:t>
            </a:r>
            <a:r>
              <a:rPr lang="pt-PT" sz="1200" dirty="0">
                <a:solidFill>
                  <a:schemeClr val="accent4">
                    <a:lumMod val="95000"/>
                    <a:lumOff val="5000"/>
                  </a:schemeClr>
                </a:solidFill>
                <a:latin typeface="Arial Narrow" panose="020B0606020202030204" pitchFamily="34" charset="0"/>
              </a:rPr>
              <a:t>Intervenções </a:t>
            </a:r>
            <a:r>
              <a:rPr lang="pt-PT" sz="1200" dirty="0" smtClean="0">
                <a:solidFill>
                  <a:schemeClr val="accent4">
                    <a:lumMod val="95000"/>
                    <a:lumOff val="5000"/>
                  </a:schemeClr>
                </a:solidFill>
                <a:latin typeface="Arial Narrow" panose="020B0606020202030204" pitchFamily="34" charset="0"/>
              </a:rPr>
              <a:t>dos </a:t>
            </a:r>
            <a:r>
              <a:rPr lang="pt-PT" sz="1200" dirty="0">
                <a:solidFill>
                  <a:schemeClr val="accent4">
                    <a:lumMod val="95000"/>
                    <a:lumOff val="5000"/>
                  </a:schemeClr>
                </a:solidFill>
                <a:latin typeface="Arial Narrow" panose="020B0606020202030204" pitchFamily="34" charset="0"/>
              </a:rPr>
              <a:t>especialistas </a:t>
            </a:r>
            <a:r>
              <a:rPr lang="pt-PT" sz="1200" dirty="0" smtClean="0">
                <a:solidFill>
                  <a:schemeClr val="accent4">
                    <a:lumMod val="95000"/>
                    <a:lumOff val="5000"/>
                  </a:schemeClr>
                </a:solidFill>
                <a:latin typeface="Arial Narrow" panose="020B0606020202030204" pitchFamily="34" charset="0"/>
              </a:rPr>
              <a:t>em cada tema que faz parte do programa da «Mesa Redonda de Integração e Debates», abrirá um periódo de debates em que todos os presentes poderão intervir apresentando as suas visões, bem como confrontar os especialistas com questões estrtitamente relacionados com os Temas em Debates.</a:t>
            </a:r>
          </a:p>
        </p:txBody>
      </p:sp>
      <p:pic>
        <p:nvPicPr>
          <p:cNvPr id="41" name="Imagem 37" descr="logo"/>
          <p:cNvPicPr>
            <a:picLocks noChangeAspect="1"/>
          </p:cNvPicPr>
          <p:nvPr/>
        </p:nvPicPr>
        <p:blipFill>
          <a:blip r:embed="rId5"/>
          <a:stretch>
            <a:fillRect/>
          </a:stretch>
        </p:blipFill>
        <p:spPr>
          <a:xfrm>
            <a:off x="8972463" y="81814"/>
            <a:ext cx="2112185" cy="494867"/>
          </a:xfrm>
          <a:prstGeom prst="rect">
            <a:avLst/>
          </a:prstGeom>
        </p:spPr>
      </p:pic>
      <p:sp>
        <p:nvSpPr>
          <p:cNvPr id="42" name="Rectangle 2"/>
          <p:cNvSpPr txBox="1">
            <a:spLocks noChangeArrowheads="1"/>
          </p:cNvSpPr>
          <p:nvPr/>
        </p:nvSpPr>
        <p:spPr>
          <a:xfrm>
            <a:off x="426719" y="332841"/>
            <a:ext cx="5077461" cy="3431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nSpc>
                <a:spcPts val="2800"/>
              </a:lnSpc>
              <a:defRPr/>
            </a:pPr>
            <a:r>
              <a:rPr lang="pt-PT" altLang="pt-PT" sz="1600" b="1" dirty="0" smtClean="0">
                <a:solidFill>
                  <a:schemeClr val="bg1"/>
                </a:solidFill>
                <a:effectLst>
                  <a:outerShdw blurRad="38100" dist="38100" dir="2700000" algn="tl">
                    <a:srgbClr val="000000"/>
                  </a:outerShdw>
                </a:effectLst>
                <a:latin typeface="Calisto MT" panose="02040603050505030304" pitchFamily="18" charset="0"/>
              </a:rPr>
              <a:t>Guia para a discussão na mesa redonda</a:t>
            </a:r>
          </a:p>
        </p:txBody>
      </p:sp>
      <p:sp>
        <p:nvSpPr>
          <p:cNvPr id="43" name="CaixaDeTexto 22"/>
          <p:cNvSpPr txBox="1"/>
          <p:nvPr/>
        </p:nvSpPr>
        <p:spPr>
          <a:xfrm>
            <a:off x="9380121" y="1066165"/>
            <a:ext cx="2797054" cy="537070"/>
          </a:xfrm>
          <a:prstGeom prst="rect">
            <a:avLst/>
          </a:prstGeom>
          <a:noFill/>
        </p:spPr>
        <p:txBody>
          <a:bodyPr wrap="square" rtlCol="0">
            <a:spAutoFit/>
          </a:bodyPr>
          <a:lstStyle/>
          <a:p>
            <a:pPr algn="ctr">
              <a:lnSpc>
                <a:spcPct val="85000"/>
              </a:lnSpc>
            </a:pPr>
            <a:r>
              <a:rPr lang="pt-PT" sz="2000" dirty="0" smtClean="0">
                <a:solidFill>
                  <a:srgbClr val="006666"/>
                </a:solidFill>
              </a:rPr>
              <a:t>MESA REDONDA</a:t>
            </a:r>
          </a:p>
          <a:p>
            <a:pPr algn="ctr">
              <a:lnSpc>
                <a:spcPct val="85000"/>
              </a:lnSpc>
            </a:pPr>
            <a:r>
              <a:rPr lang="pt-PT" sz="1400" dirty="0" smtClean="0">
                <a:solidFill>
                  <a:srgbClr val="006666"/>
                </a:solidFill>
              </a:rPr>
              <a:t>GUIA DE DISCUSSÃO</a:t>
            </a:r>
          </a:p>
        </p:txBody>
      </p:sp>
      <p:sp>
        <p:nvSpPr>
          <p:cNvPr id="44" name="CaixaDeTexto 67"/>
          <p:cNvSpPr/>
          <p:nvPr/>
        </p:nvSpPr>
        <p:spPr>
          <a:xfrm>
            <a:off x="9757410" y="1569719"/>
            <a:ext cx="2284730" cy="1759585"/>
          </a:xfrm>
          <a:prstGeom prst="rect">
            <a:avLst/>
          </a:prstGeom>
          <a:noFill/>
          <a:ln>
            <a:noFill/>
          </a:ln>
          <a:effectLst/>
        </p:spPr>
        <p:txBody>
          <a:bodyPr vert="horz" wrap="square" lIns="91440" tIns="45720" rIns="91440" bIns="45720" numCol="1" spcCol="215900" anchor="t"/>
          <a:lstStyle/>
          <a:p>
            <a:pPr algn="ctr">
              <a:defRPr lang="en-US"/>
            </a:pPr>
            <a:r>
              <a:rPr lang="pt-PT" sz="2000" dirty="0" smtClean="0">
                <a:solidFill>
                  <a:srgbClr val="006666"/>
                </a:solidFill>
              </a:rPr>
              <a:t>09 JUNHO</a:t>
            </a:r>
          </a:p>
          <a:p>
            <a:pPr algn="ctr">
              <a:defRPr lang="en-US"/>
            </a:pPr>
            <a:r>
              <a:rPr lang="pt-PT" sz="2000" dirty="0" smtClean="0">
                <a:solidFill>
                  <a:srgbClr val="006666"/>
                </a:solidFill>
              </a:rPr>
              <a:t>______■______</a:t>
            </a:r>
          </a:p>
          <a:p>
            <a:pPr algn="ctr">
              <a:defRPr lang="en-US"/>
            </a:pPr>
            <a:r>
              <a:rPr lang="pt-PT" sz="3200" b="1" dirty="0" smtClean="0">
                <a:gradFill>
                  <a:gsLst>
                    <a:gs pos="0">
                      <a:srgbClr val="14CD68"/>
                    </a:gs>
                    <a:gs pos="100000">
                      <a:srgbClr val="035C7D"/>
                    </a:gs>
                  </a:gsLst>
                  <a:lin scaled="0"/>
                </a:gradFill>
              </a:rPr>
              <a:t>2021</a:t>
            </a:r>
            <a:endParaRPr lang="pt-PT" sz="3200" b="1" dirty="0">
              <a:gradFill>
                <a:gsLst>
                  <a:gs pos="0">
                    <a:srgbClr val="14CD68"/>
                  </a:gs>
                  <a:gs pos="100000">
                    <a:srgbClr val="035C7D"/>
                  </a:gs>
                </a:gsLst>
                <a:lin scaled="0"/>
              </a:gradFill>
            </a:endParaRPr>
          </a:p>
          <a:p>
            <a:pPr algn="ctr">
              <a:defRPr lang="en-US"/>
            </a:pPr>
            <a:r>
              <a:rPr lang="pt-PT" sz="2000" b="1" dirty="0" smtClean="0">
                <a:solidFill>
                  <a:srgbClr val="006666"/>
                </a:solidFill>
              </a:rPr>
              <a:t>PRAIA</a:t>
            </a:r>
          </a:p>
          <a:p>
            <a:pPr algn="ctr">
              <a:defRPr lang="en-US"/>
            </a:pPr>
            <a:r>
              <a:rPr lang="pt-PT" sz="2000" b="1" dirty="0" smtClean="0">
                <a:solidFill>
                  <a:srgbClr val="006666"/>
                </a:solidFill>
              </a:rPr>
              <a:t>CABO VERDE</a:t>
            </a:r>
          </a:p>
        </p:txBody>
      </p:sp>
      <p:pic>
        <p:nvPicPr>
          <p:cNvPr id="45" name="Imagem 81" descr="LOGO-Paises ecowas"/>
          <p:cNvPicPr>
            <a:picLocks noChangeAspect="1"/>
          </p:cNvPicPr>
          <p:nvPr/>
        </p:nvPicPr>
        <p:blipFill>
          <a:blip r:embed="rId6"/>
          <a:stretch>
            <a:fillRect/>
          </a:stretch>
        </p:blipFill>
        <p:spPr>
          <a:xfrm>
            <a:off x="10308786" y="5674597"/>
            <a:ext cx="1175676" cy="1164578"/>
          </a:xfrm>
          <a:prstGeom prst="rect">
            <a:avLst/>
          </a:prstGeom>
        </p:spPr>
      </p:pic>
      <p:pic>
        <p:nvPicPr>
          <p:cNvPr id="46" name="Imagem 13" descr="logo"/>
          <p:cNvPicPr>
            <a:picLocks noChangeAspect="1"/>
          </p:cNvPicPr>
          <p:nvPr/>
        </p:nvPicPr>
        <p:blipFill>
          <a:blip r:embed="rId7"/>
          <a:stretch>
            <a:fillRect/>
          </a:stretch>
        </p:blipFill>
        <p:spPr>
          <a:xfrm>
            <a:off x="60315" y="6440564"/>
            <a:ext cx="1723775" cy="378318"/>
          </a:xfrm>
          <a:prstGeom prst="rect">
            <a:avLst/>
          </a:prstGeom>
        </p:spPr>
      </p:pic>
    </p:spTree>
    <p:extLst>
      <p:ext uri="{BB962C8B-B14F-4D97-AF65-F5344CB8AC3E}">
        <p14:creationId xmlns:p14="http://schemas.microsoft.com/office/powerpoint/2010/main" val="920843324"/>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4205</TotalTime>
  <Words>2842</Words>
  <Application>Microsoft Office PowerPoint</Application>
  <PresentationFormat>Custom</PresentationFormat>
  <Paragraphs>342</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Pedro Borges</dc:creator>
  <cp:lastModifiedBy>Teresa</cp:lastModifiedBy>
  <cp:revision>1244</cp:revision>
  <dcterms:created xsi:type="dcterms:W3CDTF">2019-09-10T11:20:00Z</dcterms:created>
  <dcterms:modified xsi:type="dcterms:W3CDTF">2021-02-05T08:10:06Z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2070-11.2.0.9684</vt:lpwstr>
  </property>
</Properties>
</file>