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277" r:id="rId3"/>
    <p:sldId id="278" r:id="rId4"/>
    <p:sldId id="290" r:id="rId5"/>
    <p:sldId id="281" r:id="rId6"/>
    <p:sldId id="289" r:id="rId7"/>
    <p:sldId id="282" r:id="rId8"/>
    <p:sldId id="285" r:id="rId9"/>
    <p:sldId id="287" r:id="rId10"/>
    <p:sldId id="288" r:id="rId11"/>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768" y="1723"/>
      </p:cViewPr>
      <p:guideLst>
        <p:guide orient="horz" pos="2179"/>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17-01-2021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1386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17/01/2021</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4121503159"/>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17-01-2021</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17-01-2021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17-01-2021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17-01-2021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17-01-2021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17-01-2021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17-01-2021</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17-01-2021</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17-01-2021</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17-01-2021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17-01-2021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17-01-2021</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6" name="Imagem 5" descr="cap_vert_vallee"/>
          <p:cNvPicPr>
            <a:picLocks noChangeAspect="1"/>
          </p:cNvPicPr>
          <p:nvPr/>
        </p:nvPicPr>
        <p:blipFill>
          <a:blip r:embed="rId3"/>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JUIN</a:t>
            </a:r>
          </a:p>
          <a:p>
            <a:pPr algn="ctr">
              <a:defRPr lang="en-US"/>
            </a:pPr>
            <a:r>
              <a:rPr lang="pt-PT" sz="2000" dirty="0" smtClean="0">
                <a:solidFill>
                  <a:srgbClr val="006666"/>
                </a:solidFill>
              </a:rPr>
              <a:t>________</a:t>
            </a:r>
            <a:r>
              <a:rPr lang="pt-PT" sz="2000" dirty="0" smtClean="0">
                <a:solidFill>
                  <a:schemeClr val="accent4">
                    <a:lumMod val="60000"/>
                    <a:lumOff val="40000"/>
                  </a:schemeClr>
                </a:solidFill>
              </a:rPr>
              <a:t>■</a:t>
            </a:r>
            <a:r>
              <a:rPr lang="pt-PT" sz="2000" dirty="0" smtClean="0">
                <a:solidFill>
                  <a:srgbClr val="006666"/>
                </a:solidFill>
              </a:rPr>
              <a:t>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2" name="Imagem 21" descr="logo"/>
          <p:cNvPicPr>
            <a:picLocks noChangeAspect="1"/>
          </p:cNvPicPr>
          <p:nvPr/>
        </p:nvPicPr>
        <p:blipFill>
          <a:blip r:embed="rId5"/>
          <a:stretch>
            <a:fillRect/>
          </a:stretch>
        </p:blipFill>
        <p:spPr>
          <a:xfrm>
            <a:off x="46990" y="161290"/>
            <a:ext cx="3092450" cy="724535"/>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9" name="Imagem 28" descr="logo"/>
          <p:cNvPicPr>
            <a:picLocks noChangeAspect="1"/>
          </p:cNvPicPr>
          <p:nvPr/>
        </p:nvPicPr>
        <p:blipFill>
          <a:blip r:embed="rId6"/>
          <a:stretch>
            <a:fillRect/>
          </a:stretch>
        </p:blipFill>
        <p:spPr>
          <a:xfrm>
            <a:off x="8816340" y="6127750"/>
            <a:ext cx="3359150" cy="737235"/>
          </a:xfrm>
          <a:prstGeom prst="rect">
            <a:avLst/>
          </a:prstGeom>
        </p:spPr>
      </p:pic>
      <p:sp>
        <p:nvSpPr>
          <p:cNvPr id="31" name="CaixaDeTexto 8"/>
          <p:cNvSpPr txBox="1"/>
          <p:nvPr/>
        </p:nvSpPr>
        <p:spPr>
          <a:xfrm>
            <a:off x="1143000" y="885825"/>
            <a:ext cx="6598920" cy="1138773"/>
          </a:xfrm>
          <a:prstGeom prst="rect">
            <a:avLst/>
          </a:prstGeom>
          <a:noFill/>
        </p:spPr>
        <p:txBody>
          <a:bodyPr wrap="square" rtlCol="0">
            <a:spAutoFit/>
          </a:bodyPr>
          <a:lstStyle/>
          <a:p>
            <a:pPr algn="ctr"/>
            <a:r>
              <a:rPr lang="pt-PT" sz="3200" dirty="0" smtClean="0">
                <a:solidFill>
                  <a:schemeClr val="tx2">
                    <a:lumMod val="50000"/>
                  </a:schemeClr>
                </a:solidFill>
                <a:latin typeface="Felix Titling" panose="04060505060202020A04" charset="0"/>
                <a:cs typeface="Felix Titling" panose="04060505060202020A04" charset="0"/>
                <a:sym typeface="+mn-ea"/>
              </a:rPr>
              <a:t>TABLE ROUNDE</a:t>
            </a:r>
            <a:endParaRPr lang="pt-PT" sz="3200" dirty="0" smtClean="0">
              <a:solidFill>
                <a:schemeClr val="tx2">
                  <a:lumMod val="50000"/>
                </a:schemeClr>
              </a:solidFill>
              <a:latin typeface="Felix Titling" panose="04060505060202020A04" charset="0"/>
              <a:cs typeface="Felix Titling" panose="04060505060202020A04" charset="0"/>
            </a:endParaRPr>
          </a:p>
          <a:p>
            <a:pPr algn="ctr"/>
            <a:r>
              <a:rPr lang="pt-PT" sz="3600" dirty="0" smtClean="0">
                <a:solidFill>
                  <a:schemeClr val="tx2">
                    <a:lumMod val="50000"/>
                  </a:schemeClr>
                </a:solidFill>
                <a:latin typeface="Felix Titling" panose="04060505060202020A04" charset="0"/>
                <a:cs typeface="Felix Titling" panose="04060505060202020A04" charset="0"/>
              </a:rPr>
              <a:t>D’INTEGRATION ET DÉBATS</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9" name="CaixaDeTexto 8"/>
          <p:cNvSpPr txBox="1"/>
          <p:nvPr/>
        </p:nvSpPr>
        <p:spPr>
          <a:xfrm>
            <a:off x="5182236" y="2569845"/>
            <a:ext cx="2349499" cy="944361"/>
          </a:xfrm>
          <a:prstGeom prst="rect">
            <a:avLst/>
          </a:prstGeom>
          <a:noFill/>
        </p:spPr>
        <p:txBody>
          <a:bodyPr wrap="square" rtlCol="0">
            <a:spAutoFit/>
          </a:bodyPr>
          <a:lstStyle/>
          <a:p>
            <a:pPr algn="ctr">
              <a:lnSpc>
                <a:spcPts val="2200"/>
              </a:lnSpc>
            </a:pPr>
            <a:r>
              <a:rPr lang="pt-PT" sz="2400" dirty="0" smtClean="0">
                <a:solidFill>
                  <a:schemeClr val="tx2">
                    <a:lumMod val="50000"/>
                  </a:schemeClr>
                </a:solidFill>
                <a:latin typeface="Felix Titling" panose="04060505060202020A04" charset="0"/>
                <a:cs typeface="Felix Titling" panose="04060505060202020A04" charset="0"/>
              </a:rPr>
              <a:t>GUIDE </a:t>
            </a:r>
          </a:p>
          <a:p>
            <a:pPr algn="ctr">
              <a:lnSpc>
                <a:spcPts val="2200"/>
              </a:lnSpc>
            </a:pPr>
            <a:r>
              <a:rPr lang="pt-PT" sz="2400" dirty="0" smtClean="0">
                <a:solidFill>
                  <a:schemeClr val="tx2">
                    <a:lumMod val="50000"/>
                  </a:schemeClr>
                </a:solidFill>
                <a:latin typeface="Felix Titling" panose="04060505060202020A04" charset="0"/>
                <a:cs typeface="Felix Titling" panose="04060505060202020A04" charset="0"/>
              </a:rPr>
              <a:t>DE </a:t>
            </a:r>
          </a:p>
          <a:p>
            <a:pPr algn="ctr">
              <a:lnSpc>
                <a:spcPts val="2200"/>
              </a:lnSpc>
            </a:pPr>
            <a:r>
              <a:rPr lang="pt-PT" sz="2400" dirty="0" smtClean="0">
                <a:solidFill>
                  <a:schemeClr val="tx2">
                    <a:lumMod val="50000"/>
                  </a:schemeClr>
                </a:solidFill>
                <a:latin typeface="Felix Titling" panose="04060505060202020A04" charset="0"/>
                <a:cs typeface="Felix Titling" panose="04060505060202020A04" charset="0"/>
              </a:rPr>
              <a:t>DISCUSSION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p>
        </p:txBody>
      </p:sp>
      <p:sp>
        <p:nvSpPr>
          <p:cNvPr id="33" name="CaixaDeTexto 53"/>
          <p:cNvSpPr txBox="1"/>
          <p:nvPr/>
        </p:nvSpPr>
        <p:spPr>
          <a:xfrm>
            <a:off x="9541510" y="4582795"/>
            <a:ext cx="2469515" cy="1260475"/>
          </a:xfrm>
          <a:prstGeom prst="rect">
            <a:avLst/>
          </a:prstGeom>
          <a:noFill/>
        </p:spPr>
        <p:txBody>
          <a:bodyPr wrap="square" rtlCol="0">
            <a:spAutoFit/>
          </a:bodyPr>
          <a:lstStyle/>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p>
        </p:txBody>
      </p:sp>
      <p:sp>
        <p:nvSpPr>
          <p:cNvPr id="11" name="CaixaDeTexto 67"/>
          <p:cNvSpPr txBox="1"/>
          <p:nvPr/>
        </p:nvSpPr>
        <p:spPr>
          <a:xfrm>
            <a:off x="9281795" y="1143635"/>
            <a:ext cx="2729230" cy="1900555"/>
          </a:xfrm>
          <a:prstGeom prst="rect">
            <a:avLst/>
          </a:prstGeom>
          <a:noFill/>
        </p:spPr>
        <p:txBody>
          <a:bodyPr wrap="square" rtlCol="0">
            <a:noAutofit/>
          </a:bodyPr>
          <a:lstStyle/>
          <a:p>
            <a:pPr algn="ctr"/>
            <a:r>
              <a:rPr lang="pt-PT" sz="2400" dirty="0" smtClean="0">
                <a:solidFill>
                  <a:srgbClr val="006666"/>
                </a:solidFill>
                <a:sym typeface="+mn-ea"/>
              </a:rPr>
              <a:t>09 -11 JUIN</a:t>
            </a:r>
            <a:endParaRPr lang="pt-PT" sz="2400" dirty="0">
              <a:solidFill>
                <a:srgbClr val="006666"/>
              </a:solidFill>
            </a:endParaRPr>
          </a:p>
          <a:p>
            <a:pPr algn="ctr"/>
            <a:r>
              <a:rPr lang="pt-PT" sz="1200" dirty="0">
                <a:solidFill>
                  <a:srgbClr val="006666"/>
                </a:solidFill>
              </a:rPr>
              <a:t>________</a:t>
            </a:r>
            <a:r>
              <a:rPr lang="pt-PT" sz="1400" baseline="-25000" dirty="0">
                <a:solidFill>
                  <a:srgbClr val="006666"/>
                </a:solidFill>
              </a:rPr>
              <a:t>■</a:t>
            </a:r>
            <a:r>
              <a:rPr lang="pt-PT" sz="1200" dirty="0">
                <a:solidFill>
                  <a:srgbClr val="006666"/>
                </a:solidFill>
              </a:rPr>
              <a:t>________</a:t>
            </a:r>
          </a:p>
          <a:p>
            <a:pPr algn="ctr"/>
            <a:r>
              <a:rPr lang="pt-PT" sz="3200" dirty="0">
                <a:solidFill>
                  <a:srgbClr val="006666"/>
                </a:solidFill>
              </a:rPr>
              <a:t>2021</a:t>
            </a:r>
          </a:p>
          <a:p>
            <a:pPr algn="ctr"/>
            <a:r>
              <a:rPr lang="pt-PT" dirty="0">
                <a:solidFill>
                  <a:srgbClr val="006666"/>
                </a:solidFill>
              </a:rPr>
              <a:t>PRAIA</a:t>
            </a:r>
          </a:p>
          <a:p>
            <a:pPr algn="ctr"/>
            <a:r>
              <a:rPr lang="pt-PT" sz="1200" dirty="0">
                <a:solidFill>
                  <a:srgbClr val="006666"/>
                </a:solidFill>
              </a:rPr>
              <a:t>ÎLE DE SANTIAGO</a:t>
            </a:r>
          </a:p>
          <a:p>
            <a:pPr algn="ctr"/>
            <a:r>
              <a:rPr lang="pt-PT" sz="2400" dirty="0">
                <a:solidFill>
                  <a:srgbClr val="006666"/>
                </a:solidFill>
              </a:rPr>
              <a:t>CABO VERDE</a:t>
            </a: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10</a:t>
            </a:fld>
            <a:endParaRPr lang="fr-FR" altLang="pt-PT" sz="1200" b="1" i="1" u="sng" dirty="0" smtClean="0">
              <a:solidFill>
                <a:schemeClr val="bg1"/>
              </a:solidFill>
            </a:endParaRPr>
          </a:p>
        </p:txBody>
      </p:sp>
      <p:pic>
        <p:nvPicPr>
          <p:cNvPr id="29" name="Imagem 28" descr="logo"/>
          <p:cNvPicPr>
            <a:picLocks noChangeAspect="1"/>
          </p:cNvPicPr>
          <p:nvPr/>
        </p:nvPicPr>
        <p:blipFill>
          <a:blip r:embed="rId4"/>
          <a:stretch>
            <a:fillRect/>
          </a:stretch>
        </p:blipFill>
        <p:spPr>
          <a:xfrm>
            <a:off x="8821420" y="6120765"/>
            <a:ext cx="3359150" cy="737235"/>
          </a:xfrm>
          <a:prstGeom prst="rect">
            <a:avLst/>
          </a:prstGeom>
        </p:spPr>
      </p:pic>
      <p:pic>
        <p:nvPicPr>
          <p:cNvPr id="30" name="Imagem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6"/>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0" name="Imagem 39" descr="logo"/>
          <p:cNvPicPr>
            <a:picLocks noChangeAspect="1"/>
          </p:cNvPicPr>
          <p:nvPr/>
        </p:nvPicPr>
        <p:blipFill>
          <a:blip r:embed="rId7"/>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22"/>
          <p:cNvSpPr txBox="1"/>
          <p:nvPr/>
        </p:nvSpPr>
        <p:spPr>
          <a:xfrm>
            <a:off x="8915400" y="1115695"/>
            <a:ext cx="3264535" cy="584775"/>
          </a:xfrm>
          <a:prstGeom prst="rect">
            <a:avLst/>
          </a:prstGeom>
          <a:noFill/>
        </p:spPr>
        <p:txBody>
          <a:bodyPr wrap="square" rtlCol="0">
            <a:spAutoFit/>
          </a:bodyPr>
          <a:lstStyle/>
          <a:p>
            <a:pPr algn="ctr"/>
            <a:r>
              <a:rPr lang="pt-PT" sz="1600" dirty="0">
                <a:solidFill>
                  <a:schemeClr val="tx2">
                    <a:lumMod val="50000"/>
                  </a:schemeClr>
                </a:solidFill>
                <a:latin typeface="Felix Titling" panose="04060505060202020A04" charset="0"/>
                <a:cs typeface="Felix Titling" panose="04060505060202020A04" charset="0"/>
                <a:sym typeface="+mn-ea"/>
              </a:rPr>
              <a:t>TABLE ROUNDE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600" dirty="0">
                <a:solidFill>
                  <a:schemeClr val="tx2">
                    <a:lumMod val="50000"/>
                  </a:schemeClr>
                </a:solidFill>
                <a:latin typeface="Felix Titling" panose="04060505060202020A04" charset="0"/>
                <a:cs typeface="Felix Titling" panose="04060505060202020A04" charset="0"/>
              </a:rPr>
              <a:t>D’INTEGRATION ET DÉBATS</a:t>
            </a:r>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aphicFrame>
        <p:nvGraphicFramePr>
          <p:cNvPr id="5" name="Tabela 4"/>
          <p:cNvGraphicFramePr>
            <a:graphicFrameLocks noGrp="1"/>
          </p:cNvGraphicFramePr>
          <p:nvPr/>
        </p:nvGraphicFramePr>
        <p:xfrm>
          <a:off x="181610" y="803910"/>
          <a:ext cx="5753100" cy="1614805"/>
        </p:xfrm>
        <a:graphic>
          <a:graphicData uri="http://schemas.openxmlformats.org/drawingml/2006/table">
            <a:tbl>
              <a:tblPr>
                <a:noFill/>
              </a:tblPr>
              <a:tblGrid>
                <a:gridCol w="2704465"/>
                <a:gridCol w="488950"/>
                <a:gridCol w="2069465"/>
                <a:gridCol w="490220"/>
              </a:tblGrid>
              <a:tr h="312420">
                <a:tc>
                  <a:txBody>
                    <a:bodyPr/>
                    <a:lstStyle/>
                    <a:p>
                      <a:pPr marL="0" marR="0" indent="0" algn="ctr">
                        <a:buNone/>
                        <a:defRPr lang="en-US" b="1">
                          <a:solidFill>
                            <a:srgbClr val="FFFFFF"/>
                          </a:solidFill>
                        </a:defRPr>
                      </a:pPr>
                      <a:r>
                        <a:rPr lang="pt-PT" sz="1200" b="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endParaRPr lang="pt-PT" sz="1200" b="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25755">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Préambule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Résumé du programme du Forum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Délais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639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Calendrier des évènements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r>
                        <a:rPr lang="fr-FR" sz="1200" dirty="0" smtClean="0">
                          <a:solidFill>
                            <a:srgbClr val="006666"/>
                          </a:solidFill>
                          <a:latin typeface="Arial Narrow" panose="020B0606020202030204" pitchFamily="34" charset="0"/>
                          <a:sym typeface="+mn-ea"/>
                        </a:rPr>
                        <a:t>Programme de la conférence</a:t>
                      </a: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 Jour 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10</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rPr>
              <a:t>Axé sur la protection de l'environnement</a:t>
            </a:r>
          </a:p>
        </p:txBody>
      </p:sp>
      <p:sp>
        <p:nvSpPr>
          <p:cNvPr id="2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Axé</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sur</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l'innovation</a:t>
            </a:r>
          </a:p>
        </p:txBody>
      </p:sp>
      <p:sp>
        <p:nvSpPr>
          <p:cNvPr id="2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Réalistes</a:t>
            </a:r>
          </a:p>
        </p:txBody>
      </p:sp>
      <p:sp>
        <p:nvSpPr>
          <p:cNvPr id="4"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Stratégique</a:t>
            </a: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dirty="0" smtClean="0">
                <a:solidFill>
                  <a:srgbClr val="006666"/>
                </a:solidFill>
                <a:latin typeface="Arial Narrow" panose="020B0606020202030204" pitchFamily="34" charset="0"/>
                <a:cs typeface="Arial Narrow" panose="020B0606020202030204" pitchFamily="34" charset="0"/>
              </a:rPr>
              <a:t>Actions</a:t>
            </a: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400" dirty="0" err="1" smtClean="0">
                <a:solidFill>
                  <a:srgbClr val="006666"/>
                </a:solidFill>
                <a:latin typeface="Arial Narrow" panose="020B0606020202030204" pitchFamily="34" charset="0"/>
                <a:cs typeface="Arial Narrow" panose="020B0606020202030204" pitchFamily="34" charset="0"/>
              </a:rPr>
              <a:t>Résultats</a:t>
            </a: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rPr>
              <a:t>Reévaluation</a:t>
            </a:r>
          </a:p>
        </p:txBody>
      </p:sp>
      <p:pic>
        <p:nvPicPr>
          <p:cNvPr id="14" name="Imagem 13" descr="logo"/>
          <p:cNvPicPr>
            <a:picLocks noChangeAspect="1"/>
          </p:cNvPicPr>
          <p:nvPr/>
        </p:nvPicPr>
        <p:blipFill>
          <a:blip r:embed="rId4"/>
          <a:stretch>
            <a:fillRect/>
          </a:stretch>
        </p:blipFill>
        <p:spPr>
          <a:xfrm>
            <a:off x="-3810" y="6108700"/>
            <a:ext cx="3359150" cy="737235"/>
          </a:xfrm>
          <a:prstGeom prst="rect">
            <a:avLst/>
          </a:prstGeom>
        </p:spPr>
      </p:pic>
      <p:pic>
        <p:nvPicPr>
          <p:cNvPr id="12" name="Imagem 11" descr="logo"/>
          <p:cNvPicPr>
            <a:picLocks noChangeAspect="1"/>
          </p:cNvPicPr>
          <p:nvPr/>
        </p:nvPicPr>
        <p:blipFill>
          <a:blip r:embed="rId5"/>
          <a:stretch>
            <a:fillRect/>
          </a:stretch>
        </p:blipFill>
        <p:spPr>
          <a:xfrm>
            <a:off x="62865" y="66040"/>
            <a:ext cx="3092450" cy="7245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1493520" y="3695700"/>
            <a:ext cx="2561414" cy="1733550"/>
          </a:xfrm>
          <a:prstGeom prst="rect">
            <a:avLst/>
          </a:prstGeom>
        </p:spPr>
      </p:pic>
      <p:sp>
        <p:nvSpPr>
          <p:cNvPr id="6" name="Anel 5"/>
          <p:cNvSpPr/>
          <p:nvPr/>
        </p:nvSpPr>
        <p:spPr>
          <a:xfrm>
            <a:off x="883920" y="3175000"/>
            <a:ext cx="3903987" cy="29528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65163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14" name="Imagem 13" descr="logo"/>
          <p:cNvPicPr>
            <a:picLocks noChangeAspect="1"/>
          </p:cNvPicPr>
          <p:nvPr/>
        </p:nvPicPr>
        <p:blipFill>
          <a:blip r:embed="rId3"/>
          <a:stretch>
            <a:fillRect/>
          </a:stretch>
        </p:blipFill>
        <p:spPr>
          <a:xfrm>
            <a:off x="1270" y="6120765"/>
            <a:ext cx="3359150" cy="737235"/>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5"/>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1" name="Imagem 20" descr="logo"/>
          <p:cNvPicPr>
            <a:picLocks noChangeAspect="1"/>
          </p:cNvPicPr>
          <p:nvPr/>
        </p:nvPicPr>
        <p:blipFill>
          <a:blip r:embed="rId6"/>
          <a:stretch>
            <a:fillRect/>
          </a:stretch>
        </p:blipFill>
        <p:spPr>
          <a:xfrm>
            <a:off x="9076690" y="66040"/>
            <a:ext cx="3092450" cy="724535"/>
          </a:xfrm>
          <a:prstGeom prst="rect">
            <a:avLst/>
          </a:prstGeom>
        </p:spPr>
      </p:pic>
      <p:sp>
        <p:nvSpPr>
          <p:cNvPr id="24" name="CaixaDeTexto 3"/>
          <p:cNvSpPr/>
          <p:nvPr/>
        </p:nvSpPr>
        <p:spPr>
          <a:xfrm>
            <a:off x="115569" y="320039"/>
            <a:ext cx="7553961" cy="290131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PREAMBULE</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chemeClr val="bg1"/>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fr-FR" sz="1200" dirty="0" smtClean="0">
                <a:solidFill>
                  <a:schemeClr val="tx2">
                    <a:lumMod val="50000"/>
                  </a:schemeClr>
                </a:solidFill>
                <a:latin typeface="Arial Narrow" panose="020B0606020202030204" pitchFamily="34" charset="0"/>
              </a:rPr>
              <a:t>Le </a:t>
            </a:r>
            <a:r>
              <a:rPr lang="fr-FR" sz="1200" dirty="0">
                <a:solidFill>
                  <a:schemeClr val="tx2">
                    <a:lumMod val="50000"/>
                  </a:schemeClr>
                </a:solidFill>
                <a:latin typeface="Arial Narrow" panose="020B0606020202030204" pitchFamily="34" charset="0"/>
              </a:rPr>
              <a:t>Cap-Vert accueillera </a:t>
            </a:r>
            <a:r>
              <a:rPr lang="fr-FR" sz="1200" dirty="0" smtClean="0">
                <a:solidFill>
                  <a:schemeClr val="tx2">
                    <a:lumMod val="50000"/>
                  </a:schemeClr>
                </a:solidFill>
                <a:latin typeface="Arial Narrow" panose="020B0606020202030204" pitchFamily="34" charset="0"/>
              </a:rPr>
              <a:t>une Conférence Internationale </a:t>
            </a:r>
            <a:r>
              <a:rPr lang="fr-FR" sz="1200" dirty="0">
                <a:solidFill>
                  <a:schemeClr val="tx2">
                    <a:lumMod val="50000"/>
                  </a:schemeClr>
                </a:solidFill>
                <a:latin typeface="Arial Narrow" panose="020B0606020202030204" pitchFamily="34" charset="0"/>
              </a:rPr>
              <a:t>sur le thème «</a:t>
            </a:r>
            <a:r>
              <a:rPr lang="fr-FR" sz="1200" i="1" dirty="0">
                <a:solidFill>
                  <a:schemeClr val="tx2">
                    <a:lumMod val="50000"/>
                  </a:schemeClr>
                </a:solidFill>
                <a:latin typeface="Arial Narrow" panose="020B0606020202030204" pitchFamily="34" charset="0"/>
              </a:rPr>
              <a:t>APPLICATION DE LA POUDRE DE </a:t>
            </a:r>
            <a:r>
              <a:rPr lang="fr-FR" sz="1200" i="1" dirty="0" smtClean="0">
                <a:solidFill>
                  <a:schemeClr val="tx2">
                    <a:lumMod val="50000"/>
                  </a:schemeClr>
                </a:solidFill>
                <a:latin typeface="Arial Narrow" panose="020B0606020202030204" pitchFamily="34" charset="0"/>
              </a:rPr>
              <a:t>BASALTE </a:t>
            </a:r>
            <a:r>
              <a:rPr lang="fr-FR" sz="1200" i="1" dirty="0">
                <a:solidFill>
                  <a:schemeClr val="tx2">
                    <a:lumMod val="50000"/>
                  </a:schemeClr>
                </a:solidFill>
                <a:latin typeface="Arial Narrow" panose="020B0606020202030204" pitchFamily="34" charset="0"/>
              </a:rPr>
              <a:t>EN </a:t>
            </a:r>
            <a:r>
              <a:rPr lang="fr-FR" sz="1200" i="1" dirty="0" smtClean="0">
                <a:solidFill>
                  <a:schemeClr val="tx2">
                    <a:lumMod val="50000"/>
                  </a:schemeClr>
                </a:solidFill>
                <a:latin typeface="Arial Narrow" panose="020B0606020202030204" pitchFamily="34" charset="0"/>
              </a:rPr>
              <a:t>AGRICULTURE</a:t>
            </a:r>
            <a:r>
              <a:rPr lang="fr-FR" sz="1200" dirty="0" smtClean="0">
                <a:solidFill>
                  <a:schemeClr val="tx2">
                    <a:lumMod val="50000"/>
                  </a:schemeClr>
                </a:solidFill>
                <a:latin typeface="Arial Narrow" panose="020B0606020202030204" pitchFamily="34" charset="0"/>
              </a:rPr>
              <a:t> </a:t>
            </a:r>
            <a:r>
              <a:rPr lang="fr-FR" sz="1200" dirty="0">
                <a:solidFill>
                  <a:schemeClr val="tx2">
                    <a:lumMod val="50000"/>
                  </a:schemeClr>
                </a:solidFill>
                <a:latin typeface="Arial Narrow" panose="020B0606020202030204" pitchFamily="34" charset="0"/>
              </a:rPr>
              <a:t>- Ses avantages en tant qu'engrais </a:t>
            </a:r>
            <a:r>
              <a:rPr lang="fr-FR" sz="1200" dirty="0" smtClean="0">
                <a:solidFill>
                  <a:schemeClr val="tx2">
                    <a:lumMod val="50000"/>
                  </a:schemeClr>
                </a:solidFill>
                <a:latin typeface="Arial Narrow" panose="020B0606020202030204" pitchFamily="34" charset="0"/>
              </a:rPr>
              <a:t>pour l’</a:t>
            </a:r>
            <a:r>
              <a:rPr lang="fr-FR" sz="1200" i="1" dirty="0" smtClean="0">
                <a:solidFill>
                  <a:schemeClr val="tx2">
                    <a:lumMod val="50000"/>
                  </a:schemeClr>
                </a:solidFill>
                <a:latin typeface="Arial Narrow" panose="020B0606020202030204" pitchFamily="34" charset="0"/>
              </a:rPr>
              <a:t>Agriculture</a:t>
            </a:r>
            <a:r>
              <a:rPr lang="fr-FR" sz="1200" dirty="0" smtClean="0">
                <a:solidFill>
                  <a:schemeClr val="tx2">
                    <a:lumMod val="50000"/>
                  </a:schemeClr>
                </a:solidFill>
                <a:latin typeface="Arial Narrow" panose="020B0606020202030204" pitchFamily="34" charset="0"/>
              </a:rPr>
              <a:t>». </a:t>
            </a:r>
            <a:r>
              <a:rPr lang="fr-FR" sz="1200" dirty="0">
                <a:solidFill>
                  <a:schemeClr val="tx2">
                    <a:lumMod val="50000"/>
                  </a:schemeClr>
                </a:solidFill>
                <a:latin typeface="Arial Narrow" panose="020B0606020202030204" pitchFamily="34" charset="0"/>
              </a:rPr>
              <a:t>L'événement aura lieu du </a:t>
            </a:r>
            <a:r>
              <a:rPr lang="pt-PT" altLang="fr-FR" sz="1200" dirty="0">
                <a:solidFill>
                  <a:schemeClr val="tx2">
                    <a:lumMod val="50000"/>
                  </a:schemeClr>
                </a:solidFill>
                <a:latin typeface="Arial Narrow" panose="020B0606020202030204" pitchFamily="34" charset="0"/>
              </a:rPr>
              <a:t>07</a:t>
            </a:r>
            <a:r>
              <a:rPr lang="fr-FR" sz="1200" dirty="0">
                <a:solidFill>
                  <a:schemeClr val="tx2">
                    <a:lumMod val="50000"/>
                  </a:schemeClr>
                </a:solidFill>
                <a:latin typeface="Arial Narrow" panose="020B0606020202030204" pitchFamily="34" charset="0"/>
              </a:rPr>
              <a:t> au </a:t>
            </a:r>
            <a:r>
              <a:rPr lang="pt-PT" altLang="fr-FR" sz="1200" dirty="0" smtClean="0">
                <a:solidFill>
                  <a:schemeClr val="tx2">
                    <a:lumMod val="50000"/>
                  </a:schemeClr>
                </a:solidFill>
                <a:latin typeface="Arial Narrow" panose="020B0606020202030204" pitchFamily="34" charset="0"/>
              </a:rPr>
              <a:t>09</a:t>
            </a:r>
            <a:r>
              <a:rPr lang="fr-FR" sz="1200" dirty="0" smtClean="0">
                <a:solidFill>
                  <a:schemeClr val="tx2">
                    <a:lumMod val="50000"/>
                  </a:schemeClr>
                </a:solidFill>
                <a:latin typeface="Arial Narrow" panose="020B0606020202030204" pitchFamily="34" charset="0"/>
              </a:rPr>
              <a:t> </a:t>
            </a:r>
            <a:r>
              <a:rPr lang="pt-PT" altLang="fr-FR" sz="1200" dirty="0">
                <a:solidFill>
                  <a:schemeClr val="tx2">
                    <a:lumMod val="50000"/>
                  </a:schemeClr>
                </a:solidFill>
                <a:latin typeface="Arial Narrow" panose="020B0606020202030204" pitchFamily="34" charset="0"/>
              </a:rPr>
              <a:t>Juin</a:t>
            </a:r>
            <a:r>
              <a:rPr lang="fr-FR" sz="1200" dirty="0">
                <a:solidFill>
                  <a:schemeClr val="tx2">
                    <a:lumMod val="50000"/>
                  </a:schemeClr>
                </a:solidFill>
                <a:latin typeface="Arial Narrow" panose="020B0606020202030204" pitchFamily="34" charset="0"/>
              </a:rPr>
              <a:t> 202</a:t>
            </a:r>
            <a:r>
              <a:rPr lang="pt-PT" altLang="fr-FR" sz="1200" dirty="0">
                <a:solidFill>
                  <a:schemeClr val="tx2">
                    <a:lumMod val="50000"/>
                  </a:schemeClr>
                </a:solidFill>
                <a:latin typeface="Arial Narrow" panose="020B0606020202030204" pitchFamily="34" charset="0"/>
              </a:rPr>
              <a:t>1</a:t>
            </a:r>
            <a:r>
              <a:rPr lang="fr-FR" sz="1200" dirty="0">
                <a:solidFill>
                  <a:schemeClr val="tx2">
                    <a:lumMod val="50000"/>
                  </a:schemeClr>
                </a:solidFill>
                <a:latin typeface="Arial Narrow" panose="020B0606020202030204" pitchFamily="34" charset="0"/>
              </a:rPr>
              <a:t>, à la Noble Hall de l'Assemblée Nationale du Cap-Vert</a:t>
            </a:r>
            <a:r>
              <a:rPr lang="fr-FR" sz="1200" dirty="0" smtClean="0">
                <a:solidFill>
                  <a:schemeClr val="tx2">
                    <a:lumMod val="50000"/>
                  </a:schemeClr>
                </a:solidFill>
                <a:latin typeface="Arial Narrow" panose="020B0606020202030204" pitchFamily="34" charset="0"/>
              </a:rPr>
              <a:t>, à </a:t>
            </a:r>
            <a:r>
              <a:rPr lang="fr-FR" sz="1200" dirty="0">
                <a:solidFill>
                  <a:schemeClr val="tx2">
                    <a:lumMod val="50000"/>
                  </a:schemeClr>
                </a:solidFill>
                <a:latin typeface="Arial Narrow" panose="020B0606020202030204" pitchFamily="34" charset="0"/>
              </a:rPr>
              <a:t>Praia. </a:t>
            </a:r>
            <a:endParaRPr lang="fr-FR" sz="1200" dirty="0" smtClean="0">
              <a:solidFill>
                <a:schemeClr val="tx2">
                  <a:lumMod val="50000"/>
                </a:schemeClr>
              </a:solidFill>
              <a:latin typeface="Arial Narrow" panose="020B0606020202030204" pitchFamily="34" charset="0"/>
            </a:endParaRPr>
          </a:p>
          <a:p>
            <a:pPr algn="just">
              <a:lnSpc>
                <a:spcPts val="1200"/>
              </a:lnSpc>
              <a:defRPr lang="en-US"/>
            </a:pPr>
            <a:endParaRPr lang="fr-FR" sz="1200" dirty="0">
              <a:solidFill>
                <a:schemeClr val="tx2">
                  <a:lumMod val="50000"/>
                </a:schemeClr>
              </a:solidFill>
              <a:latin typeface="Arial Narrow" panose="020B0606020202030204" pitchFamily="34" charset="0"/>
            </a:endParaRPr>
          </a:p>
          <a:p>
            <a:pPr algn="just">
              <a:lnSpc>
                <a:spcPts val="1200"/>
              </a:lnSpc>
              <a:defRPr lang="en-US"/>
            </a:pPr>
            <a:r>
              <a:rPr lang="pt-PT" sz="1200" dirty="0">
                <a:solidFill>
                  <a:schemeClr val="tx2">
                    <a:lumMod val="50000"/>
                  </a:schemeClr>
                </a:solidFill>
                <a:latin typeface="Arial Narrow" panose="020B0606020202030204" pitchFamily="34" charset="0"/>
              </a:rPr>
              <a:t>Dans le cadre de l’Organitation de </a:t>
            </a:r>
            <a:r>
              <a:rPr lang="pt-PT" sz="1200" dirty="0" smtClean="0">
                <a:solidFill>
                  <a:schemeClr val="tx2">
                    <a:lumMod val="50000"/>
                  </a:schemeClr>
                </a:solidFill>
                <a:latin typeface="Arial Narrow" panose="020B0606020202030204" pitchFamily="34" charset="0"/>
              </a:rPr>
              <a:t>la Conférence Internationale aura lue une «</a:t>
            </a:r>
            <a:r>
              <a:rPr lang="pt-PT" sz="1200" i="1" dirty="0" smtClean="0">
                <a:solidFill>
                  <a:schemeClr val="tx2">
                    <a:lumMod val="50000"/>
                  </a:schemeClr>
                </a:solidFill>
                <a:latin typeface="Arial Narrow" panose="020B0606020202030204" pitchFamily="34" charset="0"/>
              </a:rPr>
              <a:t>Table </a:t>
            </a:r>
            <a:r>
              <a:rPr lang="pt-PT" sz="1200" i="1" dirty="0">
                <a:solidFill>
                  <a:schemeClr val="tx2">
                    <a:lumMod val="50000"/>
                  </a:schemeClr>
                </a:solidFill>
                <a:latin typeface="Arial Narrow" panose="020B0606020202030204" pitchFamily="34" charset="0"/>
              </a:rPr>
              <a:t>Ronde d'Intégration et </a:t>
            </a:r>
            <a:r>
              <a:rPr lang="pt-PT" sz="1200" i="1" dirty="0" smtClean="0">
                <a:solidFill>
                  <a:schemeClr val="tx2">
                    <a:lumMod val="50000"/>
                  </a:schemeClr>
                </a:solidFill>
                <a:latin typeface="Arial Narrow" panose="020B0606020202030204" pitchFamily="34" charset="0"/>
              </a:rPr>
              <a:t>les Débats</a:t>
            </a:r>
            <a:r>
              <a:rPr lang="pt-PT" sz="1200" dirty="0" smtClean="0">
                <a:solidFill>
                  <a:schemeClr val="tx2">
                    <a:lumMod val="50000"/>
                  </a:schemeClr>
                </a:solidFill>
                <a:latin typeface="Arial Narrow" panose="020B0606020202030204" pitchFamily="34" charset="0"/>
              </a:rPr>
              <a:t>» </a:t>
            </a:r>
            <a:r>
              <a:rPr lang="pt-PT" sz="1200" dirty="0">
                <a:solidFill>
                  <a:schemeClr val="tx2">
                    <a:lumMod val="50000"/>
                  </a:schemeClr>
                </a:solidFill>
                <a:latin typeface="Arial Narrow" panose="020B0606020202030204" pitchFamily="34" charset="0"/>
              </a:rPr>
              <a:t>sur </a:t>
            </a:r>
            <a:r>
              <a:rPr lang="pt-PT" sz="1200" dirty="0" smtClean="0">
                <a:solidFill>
                  <a:schemeClr val="tx2">
                    <a:lumMod val="50000"/>
                  </a:schemeClr>
                </a:solidFill>
                <a:latin typeface="Arial Narrow" panose="020B0606020202030204" pitchFamily="34" charset="0"/>
              </a:rPr>
              <a:t>la technologie et les avantages de l'utilisation </a:t>
            </a:r>
            <a:r>
              <a:rPr lang="pt-PT" sz="1200" dirty="0">
                <a:solidFill>
                  <a:schemeClr val="tx2">
                    <a:lumMod val="50000"/>
                  </a:schemeClr>
                </a:solidFill>
                <a:latin typeface="Arial Narrow" panose="020B0606020202030204" pitchFamily="34" charset="0"/>
              </a:rPr>
              <a:t>de la poudre de basalte en agriculture comme engrais</a:t>
            </a:r>
            <a:r>
              <a:rPr lang="pt-PT" sz="1200" dirty="0" smtClean="0">
                <a:solidFill>
                  <a:schemeClr val="tx2">
                    <a:lumMod val="50000"/>
                  </a:schemeClr>
                </a:solidFill>
                <a:latin typeface="Arial Narrow" panose="020B0606020202030204" pitchFamily="34" charset="0"/>
              </a:rPr>
              <a:t>.  </a:t>
            </a:r>
            <a:endParaRPr lang="pt-PT" sz="1200" dirty="0" smtClean="0">
              <a:solidFill>
                <a:schemeClr val="tx2">
                  <a:lumMod val="50000"/>
                </a:schemeClr>
              </a:solidFill>
              <a:latin typeface="Arial Narrow" panose="020B0606020202030204" pitchFamily="34" charset="0"/>
            </a:endParaRPr>
          </a:p>
          <a:p>
            <a:pPr algn="just">
              <a:lnSpc>
                <a:spcPts val="1200"/>
              </a:lnSpc>
              <a:defRPr lang="en-US"/>
            </a:pPr>
            <a:endParaRPr lang="pt-PT" sz="1200" dirty="0">
              <a:solidFill>
                <a:schemeClr val="tx2">
                  <a:lumMod val="50000"/>
                </a:schemeClr>
              </a:solidFill>
              <a:latin typeface="Arial Narrow" panose="020B0606020202030204" pitchFamily="34" charset="0"/>
            </a:endParaRPr>
          </a:p>
          <a:p>
            <a:pPr algn="just">
              <a:lnSpc>
                <a:spcPts val="1200"/>
              </a:lnSpc>
              <a:defRPr lang="en-US"/>
            </a:pPr>
            <a:r>
              <a:rPr lang="fr-FR" sz="1200" dirty="0">
                <a:solidFill>
                  <a:schemeClr val="tx2">
                    <a:lumMod val="50000"/>
                  </a:schemeClr>
                </a:solidFill>
                <a:latin typeface="Arial Narrow" panose="020B0606020202030204" pitchFamily="34" charset="0"/>
                <a:cs typeface="Arial Narrow" panose="020B0606020202030204" pitchFamily="34" charset="0"/>
                <a:sym typeface="+mn-ea"/>
              </a:rPr>
              <a:t>Les roches basaltiques ont une composition riche en éléments chimiques considérés comme des nutriments pour les plantes, ce qui la rend adaptée à une utilisation en agriculture, améliorant la fertilité des sols.</a:t>
            </a:r>
          </a:p>
          <a:p>
            <a:pPr algn="just">
              <a:lnSpc>
                <a:spcPts val="1200"/>
              </a:lnSpc>
              <a:defRPr lang="en-US"/>
            </a:pPr>
            <a:endParaRPr lang="pt-PT" sz="1200" dirty="0" smtClean="0">
              <a:solidFill>
                <a:schemeClr val="tx2">
                  <a:lumMod val="50000"/>
                </a:schemeClr>
              </a:solidFill>
              <a:latin typeface="Arial Narrow" panose="020B0606020202030204" pitchFamily="34" charset="0"/>
            </a:endParaRPr>
          </a:p>
          <a:p>
            <a:pPr algn="just">
              <a:lnSpc>
                <a:spcPts val="1200"/>
              </a:lnSpc>
              <a:defRPr lang="en-US"/>
            </a:pPr>
            <a:endParaRPr lang="pt-PT" sz="1200" dirty="0">
              <a:solidFill>
                <a:schemeClr val="tx2">
                  <a:lumMod val="50000"/>
                </a:schemeClr>
              </a:solidFill>
              <a:latin typeface="Arial Narrow" panose="020B0606020202030204" pitchFamily="34" charset="0"/>
            </a:endParaRPr>
          </a:p>
          <a:p>
            <a:pPr algn="just">
              <a:lnSpc>
                <a:spcPts val="1200"/>
              </a:lnSpc>
              <a:defRPr lang="en-US"/>
            </a:pPr>
            <a:r>
              <a:rPr lang="pt-PT" sz="1200" dirty="0" smtClean="0">
                <a:solidFill>
                  <a:schemeClr val="tx2">
                    <a:lumMod val="50000"/>
                  </a:schemeClr>
                </a:solidFill>
                <a:latin typeface="Arial Narrow" panose="020B0606020202030204" pitchFamily="34" charset="0"/>
              </a:rPr>
              <a:t>Cette </a:t>
            </a:r>
            <a:r>
              <a:rPr lang="pt-PT" sz="1200" dirty="0">
                <a:solidFill>
                  <a:schemeClr val="tx2">
                    <a:lumMod val="50000"/>
                  </a:schemeClr>
                </a:solidFill>
                <a:latin typeface="Arial Narrow" panose="020B0606020202030204" pitchFamily="34" charset="0"/>
              </a:rPr>
              <a:t>table ronde réunira les </a:t>
            </a:r>
            <a:r>
              <a:rPr lang="pt-PT" sz="1200" dirty="0" smtClean="0">
                <a:solidFill>
                  <a:schemeClr val="tx2">
                    <a:lumMod val="50000"/>
                  </a:schemeClr>
                </a:solidFill>
                <a:latin typeface="Arial Narrow" panose="020B0606020202030204" pitchFamily="34" charset="0"/>
              </a:rPr>
              <a:t>chercheurs; les </a:t>
            </a:r>
            <a:r>
              <a:rPr lang="pt-PT" sz="1200" dirty="0">
                <a:solidFill>
                  <a:schemeClr val="tx2">
                    <a:lumMod val="50000"/>
                  </a:schemeClr>
                </a:solidFill>
                <a:latin typeface="Arial Narrow" panose="020B0606020202030204" pitchFamily="34" charset="0"/>
              </a:rPr>
              <a:t>responsables de </a:t>
            </a:r>
            <a:r>
              <a:rPr lang="pt-PT" sz="1200" dirty="0" smtClean="0">
                <a:solidFill>
                  <a:schemeClr val="tx2">
                    <a:lumMod val="50000"/>
                  </a:schemeClr>
                </a:solidFill>
                <a:latin typeface="Arial Narrow" panose="020B0606020202030204" pitchFamily="34" charset="0"/>
              </a:rPr>
              <a:t>l'agriculture; </a:t>
            </a:r>
            <a:r>
              <a:rPr lang="pt-PT" sz="1200" dirty="0">
                <a:solidFill>
                  <a:schemeClr val="tx2">
                    <a:lumMod val="50000"/>
                  </a:schemeClr>
                </a:solidFill>
                <a:latin typeface="Arial Narrow" panose="020B0606020202030204" pitchFamily="34" charset="0"/>
              </a:rPr>
              <a:t>les responsables </a:t>
            </a:r>
            <a:r>
              <a:rPr lang="pt-PT" sz="1200" dirty="0" smtClean="0">
                <a:solidFill>
                  <a:schemeClr val="tx2">
                    <a:lumMod val="50000"/>
                  </a:schemeClr>
                </a:solidFill>
                <a:latin typeface="Arial Narrow" panose="020B0606020202030204" pitchFamily="34" charset="0"/>
              </a:rPr>
              <a:t>de </a:t>
            </a:r>
            <a:r>
              <a:rPr lang="pt-PT" sz="1200" dirty="0">
                <a:solidFill>
                  <a:schemeClr val="tx2">
                    <a:lumMod val="50000"/>
                  </a:schemeClr>
                </a:solidFill>
                <a:latin typeface="Arial Narrow" panose="020B0606020202030204" pitchFamily="34" charset="0"/>
              </a:rPr>
              <a:t>l'environnement et de la nutrition des différentes municipalités du Cap-Vert et des municipalités d’autres </a:t>
            </a:r>
            <a:r>
              <a:rPr lang="pt-PT" sz="1200" dirty="0" smtClean="0">
                <a:solidFill>
                  <a:schemeClr val="tx2">
                    <a:lumMod val="50000"/>
                  </a:schemeClr>
                </a:solidFill>
                <a:latin typeface="Arial Narrow" panose="020B0606020202030204" pitchFamily="34" charset="0"/>
              </a:rPr>
              <a:t>pays. Les </a:t>
            </a:r>
            <a:r>
              <a:rPr lang="pt-PT" sz="1200" dirty="0">
                <a:solidFill>
                  <a:schemeClr val="tx2">
                    <a:lumMod val="50000"/>
                  </a:schemeClr>
                </a:solidFill>
                <a:latin typeface="Arial Narrow" panose="020B0606020202030204" pitchFamily="34" charset="0"/>
              </a:rPr>
              <a:t>représentants </a:t>
            </a:r>
            <a:r>
              <a:rPr lang="fr-FR" sz="1200" dirty="0" smtClean="0">
                <a:solidFill>
                  <a:schemeClr val="tx2">
                    <a:lumMod val="50000"/>
                  </a:schemeClr>
                </a:solidFill>
                <a:latin typeface="Arial Narrow" panose="020B0606020202030204" pitchFamily="34" charset="0"/>
              </a:rPr>
              <a:t>des </a:t>
            </a:r>
            <a:r>
              <a:rPr lang="pt-PT" sz="1200" dirty="0" smtClean="0">
                <a:solidFill>
                  <a:schemeClr val="tx2">
                    <a:lumMod val="50000"/>
                  </a:schemeClr>
                </a:solidFill>
                <a:latin typeface="Arial Narrow" panose="020B0606020202030204" pitchFamily="34" charset="0"/>
              </a:rPr>
              <a:t>pertinents </a:t>
            </a:r>
            <a:r>
              <a:rPr lang="fr-FR" sz="1200" dirty="0" smtClean="0">
                <a:solidFill>
                  <a:schemeClr val="tx2">
                    <a:lumMod val="50000"/>
                  </a:schemeClr>
                </a:solidFill>
                <a:latin typeface="Arial Narrow" panose="020B0606020202030204" pitchFamily="34" charset="0"/>
              </a:rPr>
              <a:t>institutions </a:t>
            </a:r>
            <a:r>
              <a:rPr lang="fr-FR" sz="1200" dirty="0">
                <a:solidFill>
                  <a:schemeClr val="tx2">
                    <a:lumMod val="50000"/>
                  </a:schemeClr>
                </a:solidFill>
                <a:latin typeface="Arial Narrow" panose="020B0606020202030204" pitchFamily="34" charset="0"/>
              </a:rPr>
              <a:t>de développement </a:t>
            </a:r>
            <a:r>
              <a:rPr lang="fr-FR" sz="1200" dirty="0" smtClean="0">
                <a:solidFill>
                  <a:schemeClr val="tx2">
                    <a:lumMod val="50000"/>
                  </a:schemeClr>
                </a:solidFill>
                <a:latin typeface="Arial Narrow" panose="020B0606020202030204" pitchFamily="34" charset="0"/>
              </a:rPr>
              <a:t>agricole; d’alimentation </a:t>
            </a:r>
            <a:r>
              <a:rPr lang="fr-FR" sz="1200" dirty="0">
                <a:solidFill>
                  <a:schemeClr val="tx2">
                    <a:lumMod val="50000"/>
                  </a:schemeClr>
                </a:solidFill>
                <a:latin typeface="Arial Narrow" panose="020B0606020202030204" pitchFamily="34" charset="0"/>
              </a:rPr>
              <a:t>et </a:t>
            </a:r>
            <a:r>
              <a:rPr lang="fr-FR" sz="1200" dirty="0" smtClean="0">
                <a:solidFill>
                  <a:schemeClr val="tx2">
                    <a:lumMod val="50000"/>
                  </a:schemeClr>
                </a:solidFill>
                <a:latin typeface="Arial Narrow" panose="020B0606020202030204" pitchFamily="34" charset="0"/>
              </a:rPr>
              <a:t>d’environnement</a:t>
            </a:r>
            <a:r>
              <a:rPr lang="pt-PT" sz="1200" dirty="0" smtClean="0">
                <a:solidFill>
                  <a:schemeClr val="tx2">
                    <a:lumMod val="50000"/>
                  </a:schemeClr>
                </a:solidFill>
                <a:latin typeface="Arial Narrow" panose="020B0606020202030204" pitchFamily="34" charset="0"/>
              </a:rPr>
              <a:t>; </a:t>
            </a:r>
            <a:r>
              <a:rPr lang="pt-PT" sz="1200" dirty="0">
                <a:solidFill>
                  <a:schemeClr val="tx2">
                    <a:lumMod val="50000"/>
                  </a:schemeClr>
                </a:solidFill>
                <a:latin typeface="Arial Narrow" panose="020B0606020202030204" pitchFamily="34" charset="0"/>
              </a:rPr>
              <a:t>des universités et d'autres institutions au Cap Vert et externes </a:t>
            </a:r>
            <a:r>
              <a:rPr lang="fr-FR" sz="1200" dirty="0" smtClean="0">
                <a:solidFill>
                  <a:schemeClr val="tx2">
                    <a:lumMod val="50000"/>
                  </a:schemeClr>
                </a:solidFill>
                <a:latin typeface="Arial Narrow" panose="020B0606020202030204" pitchFamily="34" charset="0"/>
              </a:rPr>
              <a:t>participerons </a:t>
            </a:r>
            <a:r>
              <a:rPr lang="fr-FR" sz="1200" dirty="0">
                <a:solidFill>
                  <a:schemeClr val="tx2">
                    <a:lumMod val="50000"/>
                  </a:schemeClr>
                </a:solidFill>
                <a:latin typeface="Arial Narrow" panose="020B0606020202030204" pitchFamily="34" charset="0"/>
              </a:rPr>
              <a:t>également à cette </a:t>
            </a:r>
            <a:r>
              <a:rPr lang="fr-FR" sz="1200" dirty="0" smtClean="0">
                <a:solidFill>
                  <a:schemeClr val="tx2">
                    <a:lumMod val="50000"/>
                  </a:schemeClr>
                </a:solidFill>
                <a:latin typeface="Arial Narrow" panose="020B0606020202030204" pitchFamily="34" charset="0"/>
              </a:rPr>
              <a:t>Table </a:t>
            </a:r>
            <a:r>
              <a:rPr lang="fr-FR" sz="1200" dirty="0">
                <a:solidFill>
                  <a:schemeClr val="tx2">
                    <a:lumMod val="50000"/>
                  </a:schemeClr>
                </a:solidFill>
                <a:latin typeface="Arial Narrow" panose="020B0606020202030204" pitchFamily="34" charset="0"/>
              </a:rPr>
              <a:t>R</a:t>
            </a:r>
            <a:r>
              <a:rPr lang="fr-FR" sz="1200" dirty="0" smtClean="0">
                <a:solidFill>
                  <a:schemeClr val="tx2">
                    <a:lumMod val="50000"/>
                  </a:schemeClr>
                </a:solidFill>
                <a:latin typeface="Arial Narrow" panose="020B0606020202030204" pitchFamily="34" charset="0"/>
              </a:rPr>
              <a:t>onde </a:t>
            </a:r>
            <a:r>
              <a:rPr lang="pt-PT" sz="1200" dirty="0" smtClean="0">
                <a:solidFill>
                  <a:schemeClr val="tx2">
                    <a:lumMod val="50000"/>
                  </a:schemeClr>
                </a:solidFill>
                <a:latin typeface="Arial Narrow" panose="020B0606020202030204" pitchFamily="34" charset="0"/>
              </a:rPr>
              <a:t>afin que soit fait </a:t>
            </a:r>
            <a:r>
              <a:rPr lang="pt-PT" sz="1200" dirty="0">
                <a:solidFill>
                  <a:schemeClr val="tx2">
                    <a:lumMod val="50000"/>
                  </a:schemeClr>
                </a:solidFill>
                <a:latin typeface="Arial Narrow" panose="020B0606020202030204" pitchFamily="34" charset="0"/>
              </a:rPr>
              <a:t>une évaluation fine sur l'importance et les avantages de l'utilisation de la poudre de basalte dans l'agriculture, comme engrais des sols agricoles par </a:t>
            </a:r>
            <a:r>
              <a:rPr lang="pt-PT" sz="1200" dirty="0" smtClean="0">
                <a:solidFill>
                  <a:schemeClr val="tx2">
                    <a:lumMod val="50000"/>
                  </a:schemeClr>
                </a:solidFill>
                <a:latin typeface="Arial Narrow" panose="020B0606020202030204" pitchFamily="34" charset="0"/>
              </a:rPr>
              <a:t>excellence. </a:t>
            </a:r>
          </a:p>
          <a:p>
            <a:pPr algn="just">
              <a:lnSpc>
                <a:spcPts val="1200"/>
              </a:lnSpc>
              <a:defRPr lang="en-US"/>
            </a:pPr>
            <a:endParaRPr lang="pt-PT" sz="1200" dirty="0">
              <a:solidFill>
                <a:schemeClr val="tx2">
                  <a:lumMod val="50000"/>
                </a:schemeClr>
              </a:solidFill>
              <a:latin typeface="Arial Narrow" panose="020B0606020202030204" pitchFamily="34" charset="0"/>
            </a:endParaRPr>
          </a:p>
          <a:p>
            <a:pPr algn="just">
              <a:lnSpc>
                <a:spcPts val="1200"/>
              </a:lnSpc>
              <a:defRPr lang="en-US"/>
            </a:pPr>
            <a:r>
              <a:rPr lang="pt-PT" sz="1200" dirty="0" smtClean="0">
                <a:solidFill>
                  <a:schemeClr val="tx2">
                    <a:lumMod val="50000"/>
                  </a:schemeClr>
                </a:solidFill>
                <a:latin typeface="Arial Narrow" panose="020B0606020202030204" pitchFamily="34" charset="0"/>
              </a:rPr>
              <a:t>La Table Round vise aussi la </a:t>
            </a:r>
            <a:r>
              <a:rPr lang="pt-PT" sz="1200" dirty="0">
                <a:solidFill>
                  <a:schemeClr val="tx2">
                    <a:lumMod val="50000"/>
                  </a:schemeClr>
                </a:solidFill>
                <a:latin typeface="Arial Narrow" panose="020B0606020202030204" pitchFamily="34" charset="0"/>
              </a:rPr>
              <a:t>présentation d'expériences pratiques</a:t>
            </a:r>
            <a:r>
              <a:rPr lang="pt-PT" sz="1200" dirty="0" smtClean="0">
                <a:solidFill>
                  <a:schemeClr val="tx2">
                    <a:lumMod val="50000"/>
                  </a:schemeClr>
                </a:solidFill>
                <a:latin typeface="Arial Narrow" panose="020B0606020202030204" pitchFamily="34" charset="0"/>
              </a:rPr>
              <a:t>; le </a:t>
            </a:r>
            <a:r>
              <a:rPr lang="pt-PT" sz="1200" dirty="0">
                <a:solidFill>
                  <a:schemeClr val="tx2">
                    <a:lumMod val="50000"/>
                  </a:schemeClr>
                </a:solidFill>
                <a:latin typeface="Arial Narrow" panose="020B0606020202030204" pitchFamily="34" charset="0"/>
              </a:rPr>
              <a:t>partage de connaissances et d'expériences scientifiques et technologiques, </a:t>
            </a:r>
            <a:r>
              <a:rPr lang="pt-PT" sz="1200" dirty="0" smtClean="0">
                <a:solidFill>
                  <a:schemeClr val="tx2">
                    <a:lumMod val="50000"/>
                  </a:schemeClr>
                </a:solidFill>
                <a:latin typeface="Arial Narrow" panose="020B0606020202030204" pitchFamily="34" charset="0"/>
              </a:rPr>
              <a:t>les processus </a:t>
            </a:r>
            <a:r>
              <a:rPr lang="pt-PT" sz="1200" dirty="0">
                <a:solidFill>
                  <a:schemeClr val="tx2">
                    <a:lumMod val="50000"/>
                  </a:schemeClr>
                </a:solidFill>
                <a:latin typeface="Arial Narrow" panose="020B0606020202030204" pitchFamily="34" charset="0"/>
              </a:rPr>
              <a:t>législatifs, </a:t>
            </a:r>
            <a:r>
              <a:rPr lang="pt-PT" sz="1200" dirty="0" smtClean="0">
                <a:solidFill>
                  <a:schemeClr val="tx2">
                    <a:lumMod val="50000"/>
                  </a:schemeClr>
                </a:solidFill>
                <a:latin typeface="Arial Narrow" panose="020B0606020202030204" pitchFamily="34" charset="0"/>
              </a:rPr>
              <a:t>les processus </a:t>
            </a:r>
            <a:r>
              <a:rPr lang="pt-PT" sz="1200" dirty="0">
                <a:solidFill>
                  <a:schemeClr val="tx2">
                    <a:lumMod val="50000"/>
                  </a:schemeClr>
                </a:solidFill>
                <a:latin typeface="Arial Narrow" panose="020B0606020202030204" pitchFamily="34" charset="0"/>
              </a:rPr>
              <a:t>de la réglementation et </a:t>
            </a:r>
            <a:r>
              <a:rPr lang="pt-PT" sz="1200" dirty="0" smtClean="0">
                <a:solidFill>
                  <a:schemeClr val="tx2">
                    <a:lumMod val="50000"/>
                  </a:schemeClr>
                </a:solidFill>
                <a:latin typeface="Arial Narrow" panose="020B0606020202030204" pitchFamily="34" charset="0"/>
              </a:rPr>
              <a:t>le </a:t>
            </a:r>
            <a:r>
              <a:rPr lang="pt-PT" sz="1200" dirty="0">
                <a:solidFill>
                  <a:schemeClr val="tx2">
                    <a:lumMod val="50000"/>
                  </a:schemeClr>
                </a:solidFill>
                <a:latin typeface="Arial Narrow" panose="020B0606020202030204" pitchFamily="34" charset="0"/>
              </a:rPr>
              <a:t>contrôle de la qualité des aliments produits à partir de l'utilisation de poudres de roche dans la fertilisation des sols agricoles. Cette «Table Ronde d'Intégration et </a:t>
            </a:r>
            <a:r>
              <a:rPr lang="pt-PT" sz="1200" dirty="0" smtClean="0">
                <a:solidFill>
                  <a:schemeClr val="tx2">
                    <a:lumMod val="50000"/>
                  </a:schemeClr>
                </a:solidFill>
                <a:latin typeface="Arial Narrow" panose="020B0606020202030204" pitchFamily="34" charset="0"/>
              </a:rPr>
              <a:t>les Débats» </a:t>
            </a:r>
            <a:r>
              <a:rPr lang="pt-PT" sz="1200" dirty="0">
                <a:solidFill>
                  <a:schemeClr val="tx2">
                    <a:lumMod val="50000"/>
                  </a:schemeClr>
                </a:solidFill>
                <a:latin typeface="Arial Narrow" panose="020B0606020202030204" pitchFamily="34" charset="0"/>
              </a:rPr>
              <a:t>aura lieu le 9 juin </a:t>
            </a:r>
            <a:r>
              <a:rPr lang="pt-PT" sz="1200" dirty="0" smtClean="0">
                <a:solidFill>
                  <a:schemeClr val="tx2">
                    <a:lumMod val="50000"/>
                  </a:schemeClr>
                </a:solidFill>
                <a:latin typeface="Arial Narrow" panose="020B0606020202030204" pitchFamily="34" charset="0"/>
              </a:rPr>
              <a:t>2021.</a:t>
            </a:r>
          </a:p>
          <a:p>
            <a:pPr algn="just">
              <a:lnSpc>
                <a:spcPct val="85000"/>
              </a:lnSpc>
              <a:defRPr lang="en-US"/>
            </a:pPr>
            <a:endParaRPr lang="pt-PT" sz="1200" dirty="0">
              <a:solidFill>
                <a:schemeClr val="tx2">
                  <a:lumMod val="50000"/>
                </a:schemeClr>
              </a:solidFill>
              <a:latin typeface="Arial Narrow" panose="020B0606020202030204" pitchFamily="34" charset="0"/>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CaixaDeTexto 22"/>
          <p:cNvSpPr txBox="1"/>
          <p:nvPr/>
        </p:nvSpPr>
        <p:spPr>
          <a:xfrm>
            <a:off x="8915400" y="1115695"/>
            <a:ext cx="3264535" cy="584775"/>
          </a:xfrm>
          <a:prstGeom prst="rect">
            <a:avLst/>
          </a:prstGeom>
          <a:noFill/>
        </p:spPr>
        <p:txBody>
          <a:bodyPr wrap="square" rtlCol="0">
            <a:spAutoFit/>
          </a:bodyPr>
          <a:lstStyle/>
          <a:p>
            <a:pPr algn="ctr"/>
            <a:r>
              <a:rPr lang="pt-PT" sz="1600" dirty="0">
                <a:solidFill>
                  <a:schemeClr val="tx2">
                    <a:lumMod val="50000"/>
                  </a:schemeClr>
                </a:solidFill>
                <a:latin typeface="Felix Titling" panose="04060505060202020A04" charset="0"/>
                <a:cs typeface="Felix Titling" panose="04060505060202020A04" charset="0"/>
                <a:sym typeface="+mn-ea"/>
              </a:rPr>
              <a:t>TABLE ROUNDE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600" dirty="0">
                <a:solidFill>
                  <a:schemeClr val="tx2">
                    <a:lumMod val="50000"/>
                  </a:schemeClr>
                </a:solidFill>
                <a:latin typeface="Felix Titling" panose="04060505060202020A04" charset="0"/>
                <a:cs typeface="Felix Titling" panose="04060505060202020A04" charset="0"/>
              </a:rPr>
              <a:t>D’INTEGRATION ET DÉBATS</a:t>
            </a:r>
          </a:p>
        </p:txBody>
      </p:sp>
      <p:pic>
        <p:nvPicPr>
          <p:cNvPr id="25" name="Imagem 10" descr="LOGO-Paises ecowas"/>
          <p:cNvPicPr>
            <a:picLocks noChangeAspect="1"/>
          </p:cNvPicPr>
          <p:nvPr/>
        </p:nvPicPr>
        <p:blipFill>
          <a:blip r:embed="rId7"/>
          <a:stretch>
            <a:fillRect/>
          </a:stretch>
        </p:blipFill>
        <p:spPr>
          <a:xfrm>
            <a:off x="5196840" y="3473334"/>
            <a:ext cx="3257550" cy="32246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4" name="Imagem 13" descr="logo"/>
          <p:cNvPicPr>
            <a:picLocks noChangeAspect="1"/>
          </p:cNvPicPr>
          <p:nvPr/>
        </p:nvPicPr>
        <p:blipFill>
          <a:blip r:embed="rId2"/>
          <a:stretch>
            <a:fillRect/>
          </a:stretch>
        </p:blipFill>
        <p:spPr>
          <a:xfrm>
            <a:off x="1270" y="6120765"/>
            <a:ext cx="3359150" cy="737235"/>
          </a:xfrm>
          <a:prstGeom prst="rect">
            <a:avLst/>
          </a:prstGeom>
        </p:spPr>
      </p:pic>
      <p:pic>
        <p:nvPicPr>
          <p:cNvPr id="16" name="Imagem 15" descr="fundo"/>
          <p:cNvPicPr>
            <a:picLocks noChangeAspect="1"/>
          </p:cNvPicPr>
          <p:nvPr/>
        </p:nvPicPr>
        <p:blipFill>
          <a:blip r:embed="rId3"/>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1" name="Imagem 20" descr="logo"/>
          <p:cNvPicPr>
            <a:picLocks noChangeAspect="1"/>
          </p:cNvPicPr>
          <p:nvPr/>
        </p:nvPicPr>
        <p:blipFill>
          <a:blip r:embed="rId4"/>
          <a:stretch>
            <a:fillRect/>
          </a:stretch>
        </p:blipFill>
        <p:spPr>
          <a:xfrm>
            <a:off x="9076690" y="66040"/>
            <a:ext cx="3092450" cy="724535"/>
          </a:xfrm>
          <a:prstGeom prst="rect">
            <a:avLst/>
          </a:prstGeom>
        </p:spPr>
      </p:pic>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8" name="Caixa de Texto 17"/>
          <p:cNvSpPr txBox="1"/>
          <p:nvPr/>
        </p:nvSpPr>
        <p:spPr>
          <a:xfrm>
            <a:off x="8521065" y="4417060"/>
            <a:ext cx="2353945" cy="275590"/>
          </a:xfrm>
          <a:prstGeom prst="rect">
            <a:avLst/>
          </a:prstGeom>
          <a:noFill/>
        </p:spPr>
        <p:txBody>
          <a:bodyPr wrap="square" rtlCol="0">
            <a:spAutoFit/>
          </a:bodyPr>
          <a:lstStyle/>
          <a:p>
            <a:r>
              <a:rPr lang="pt-PT" altLang="en-US" sz="1200" i="1">
                <a:solidFill>
                  <a:srgbClr val="006666"/>
                </a:solidFill>
              </a:rPr>
              <a:t>www.basaltconference.com</a:t>
            </a:r>
          </a:p>
        </p:txBody>
      </p:sp>
      <p:pic>
        <p:nvPicPr>
          <p:cNvPr id="8" name="Imagem 7" descr="cap_vert_vallee"/>
          <p:cNvPicPr>
            <a:picLocks noChangeAspect="1"/>
          </p:cNvPicPr>
          <p:nvPr/>
        </p:nvPicPr>
        <p:blipFill>
          <a:blip r:embed="rId5"/>
          <a:stretch>
            <a:fillRect/>
          </a:stretch>
        </p:blipFill>
        <p:spPr>
          <a:xfrm>
            <a:off x="7566660" y="1996440"/>
            <a:ext cx="2561414" cy="1733550"/>
          </a:xfrm>
          <a:prstGeom prst="rect">
            <a:avLst/>
          </a:prstGeom>
        </p:spPr>
      </p:pic>
      <p:sp>
        <p:nvSpPr>
          <p:cNvPr id="6" name="Anel 5"/>
          <p:cNvSpPr/>
          <p:nvPr/>
        </p:nvSpPr>
        <p:spPr>
          <a:xfrm>
            <a:off x="6957060" y="1475740"/>
            <a:ext cx="3903987" cy="29528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0" name="Rectângulo 9"/>
          <p:cNvSpPr/>
          <p:nvPr/>
        </p:nvSpPr>
        <p:spPr>
          <a:xfrm>
            <a:off x="8306435" y="376809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115569" y="15239"/>
            <a:ext cx="7553961" cy="6105526"/>
          </a:xfrm>
          <a:prstGeom prst="rect">
            <a:avLst/>
          </a:prstGeom>
          <a:noFill/>
          <a:ln>
            <a:noFill/>
          </a:ln>
          <a:effectLst/>
        </p:spPr>
        <p:txBody>
          <a:bodyPr vert="horz" wrap="square" lIns="91440" tIns="45720" rIns="91440" bIns="45720" numCol="1" spcCol="215900" anchor="t"/>
          <a:lstStyle/>
          <a:p>
            <a:pPr algn="just">
              <a:lnSpc>
                <a:spcPts val="600"/>
              </a:lnSpc>
              <a:defRPr lang="en-US"/>
            </a:pPr>
            <a:endParaRPr lang="pt-PT" sz="1200"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pt-PT" sz="1200" dirty="0" smtClean="0">
                <a:solidFill>
                  <a:schemeClr val="tx2">
                    <a:lumMod val="50000"/>
                  </a:schemeClr>
                </a:solidFill>
                <a:latin typeface="Felix Titling" panose="04060505060202020A04" charset="0"/>
                <a:cs typeface="Felix Titling" panose="04060505060202020A04" charset="0"/>
                <a:sym typeface="+mn-ea"/>
              </a:rPr>
              <a:t>APERÇU GÉNÉRAL</a:t>
            </a:r>
            <a:endParaRPr lang="pt-PT" sz="1200" dirty="0">
              <a:solidFill>
                <a:schemeClr val="tx2">
                  <a:lumMod val="50000"/>
                </a:schemeClr>
              </a:solidFill>
              <a:latin typeface="Felix Titling" panose="04060505060202020A04" charset="0"/>
              <a:cs typeface="Felix Titling" panose="04060505060202020A04" charset="0"/>
            </a:endParaRPr>
          </a:p>
          <a:p>
            <a:pPr algn="just">
              <a:lnSpc>
                <a:spcPts val="1200"/>
              </a:lnSpc>
              <a:defRPr lang="en-US"/>
            </a:pPr>
            <a:endParaRPr lang="fr-FR" sz="1200" dirty="0" smtClean="0">
              <a:solidFill>
                <a:schemeClr val="tx2">
                  <a:lumMod val="50000"/>
                </a:schemeClr>
              </a:solidFill>
              <a:latin typeface="Arial Narrow" panose="020B0606020202030204" pitchFamily="34" charset="0"/>
            </a:endParaRPr>
          </a:p>
          <a:p>
            <a:pPr algn="just">
              <a:lnSpc>
                <a:spcPts val="1200"/>
              </a:lnSpc>
              <a:defRPr/>
            </a:pPr>
            <a:r>
              <a:rPr lang="fr-FR" sz="1200" dirty="0">
                <a:solidFill>
                  <a:schemeClr val="tx2">
                    <a:lumMod val="50000"/>
                  </a:schemeClr>
                </a:solidFill>
                <a:latin typeface="Arial Narrow" panose="020B0606020202030204" pitchFamily="34" charset="0"/>
                <a:cs typeface="Arial Narrow" panose="020B0606020202030204" pitchFamily="34" charset="0"/>
                <a:sym typeface="+mn-ea"/>
              </a:rPr>
              <a:t>Le rapport conjoint </a:t>
            </a:r>
            <a:r>
              <a:rPr lang="fr-FR" sz="1200" i="1" dirty="0">
                <a:solidFill>
                  <a:schemeClr val="tx2">
                    <a:lumMod val="50000"/>
                  </a:schemeClr>
                </a:solidFill>
                <a:latin typeface="Arial Narrow" panose="020B0606020202030204" pitchFamily="34" charset="0"/>
                <a:cs typeface="Arial Narrow" panose="020B0606020202030204" pitchFamily="34" charset="0"/>
                <a:sym typeface="+mn-ea"/>
              </a:rPr>
              <a:t>FAO</a:t>
            </a:r>
            <a:r>
              <a:rPr lang="fr-FR" sz="1200" dirty="0">
                <a:solidFill>
                  <a:schemeClr val="tx2">
                    <a:lumMod val="50000"/>
                  </a:schemeClr>
                </a:solidFill>
                <a:latin typeface="Arial Narrow" panose="020B0606020202030204" pitchFamily="34" charset="0"/>
                <a:cs typeface="Arial Narrow" panose="020B0606020202030204" pitchFamily="34" charset="0"/>
                <a:sym typeface="+mn-ea"/>
              </a:rPr>
              <a:t> et </a:t>
            </a:r>
            <a:r>
              <a:rPr lang="fr-FR" sz="1200" i="1" dirty="0">
                <a:solidFill>
                  <a:schemeClr val="tx2">
                    <a:lumMod val="50000"/>
                  </a:schemeClr>
                </a:solidFill>
                <a:latin typeface="Arial Narrow" panose="020B0606020202030204" pitchFamily="34" charset="0"/>
                <a:cs typeface="Arial Narrow" panose="020B0606020202030204" pitchFamily="34" charset="0"/>
                <a:sym typeface="+mn-ea"/>
              </a:rPr>
              <a:t>CEA</a:t>
            </a:r>
            <a:r>
              <a:rPr lang="fr-FR" sz="1200" dirty="0">
                <a:solidFill>
                  <a:schemeClr val="tx2">
                    <a:lumMod val="50000"/>
                  </a:schemeClr>
                </a:solidFill>
                <a:latin typeface="Arial Narrow" panose="020B0606020202030204" pitchFamily="34" charset="0"/>
                <a:cs typeface="Arial Narrow" panose="020B0606020202030204" pitchFamily="34" charset="0"/>
                <a:sym typeface="+mn-ea"/>
              </a:rPr>
              <a:t> - Commission Économique des Nations Unies pour l'Afrique, publié le 13 février 2019 à Addis-Abeba, Vision Régionale de l'Afrique sur la sécurité alimentaire et la nutrition, indique que 237 millions de personnes en Afrique subsaharienne souffrent de la malnutrition chronique, retraçant ainsi les progrès réalisés pendant ces dernières années.</a:t>
            </a: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a:pPr>
            <a:r>
              <a:rPr lang="fr-FR" sz="1200" dirty="0">
                <a:solidFill>
                  <a:schemeClr val="tx2">
                    <a:lumMod val="50000"/>
                  </a:schemeClr>
                </a:solidFill>
                <a:latin typeface="Arial Narrow" panose="020B0606020202030204" pitchFamily="34" charset="0"/>
                <a:cs typeface="Arial Narrow" panose="020B0606020202030204" pitchFamily="34" charset="0"/>
                <a:sym typeface="+mn-ea"/>
              </a:rPr>
              <a:t>En juin 2006, les dirigeants africains se sont réunis à Abuja, au Nigeria, dans le but de prendre des mesures à la hauteur de l'importance des engrais pour une révolution verte africaine. Le principal résultat de ce sommet a confirmé l'engagement des chefs d'État africains à accroître rapidement l’utilisation d’engrais sur le continent, portant la moyenne de 9 kg / ha en 2006 à moins 50 kg / ha en 2015, objectif qui n'a pas encore été atteint.</a:t>
            </a: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a:pPr>
            <a:r>
              <a:rPr lang="fr-FR" sz="1200" dirty="0">
                <a:solidFill>
                  <a:schemeClr val="tx2">
                    <a:lumMod val="50000"/>
                  </a:schemeClr>
                </a:solidFill>
                <a:latin typeface="Arial Narrow" panose="020B0606020202030204" pitchFamily="34" charset="0"/>
                <a:cs typeface="Arial Narrow" panose="020B0606020202030204" pitchFamily="34" charset="0"/>
                <a:sym typeface="+mn-ea"/>
              </a:rPr>
              <a:t>La 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r>
              <a:rPr lang="fr-FR" sz="1200" dirty="0" smtClean="0">
                <a:solidFill>
                  <a:schemeClr val="tx2">
                    <a:lumMod val="50000"/>
                  </a:schemeClr>
                </a:solidFill>
                <a:latin typeface="Arial Narrow" panose="020B0606020202030204" pitchFamily="34" charset="0"/>
                <a:cs typeface="Arial Narrow" panose="020B0606020202030204" pitchFamily="34" charset="0"/>
                <a:sym typeface="+mn-ea"/>
              </a:rPr>
              <a:t>.</a:t>
            </a: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r>
              <a:rPr lang="pt-PT" sz="1200" dirty="0">
                <a:solidFill>
                  <a:schemeClr val="tx2">
                    <a:lumMod val="50000"/>
                  </a:schemeClr>
                </a:solidFill>
                <a:latin typeface="Arial Narrow" panose="020B0606020202030204" pitchFamily="34" charset="0"/>
              </a:rPr>
              <a:t>Uma análise da composição de alimentos entre 1940 e 2002 publicada na revista «Nutrition and Health¹» mostra que, em 27 vegetais analisados, o cobre diminuiu 76%, cálcio 46%, ferro 27%, magnésio 24% e potássio 16%. Na média de 10 tipos de carnes, o cobre diminuiu 24%, cálcio 41%, ferro 54%, magnésio 10%, potássio 16% e fósforo 28%. Significativas reduções também foram verificadas em frutas e em derivados de leite. Essa redução no teor de minerais na carne e no leite reflete a dieta à base de plantas e/ou grãos com baixos teores de minerais. Isso é muito sério e significa que cada pessoa necessitaria consumir quase duas vezes mais carne, três vezes mais frutas e quatro a cinco vezes mais verduras para ingerir a mesma quantidade de minerais de 1940.</a:t>
            </a:r>
          </a:p>
          <a:p>
            <a:pPr algn="just"/>
            <a:r>
              <a:rPr lang="pt-PT" sz="1200" dirty="0">
                <a:solidFill>
                  <a:schemeClr val="tx2">
                    <a:lumMod val="50000"/>
                  </a:schemeClr>
                </a:solidFill>
                <a:latin typeface="Arial Narrow" panose="020B0606020202030204" pitchFamily="34" charset="0"/>
              </a:rPr>
              <a:t> </a:t>
            </a:r>
          </a:p>
          <a:p>
            <a:pPr algn="just"/>
            <a:r>
              <a:rPr lang="pt-PT" sz="1200" dirty="0">
                <a:solidFill>
                  <a:schemeClr val="tx2">
                    <a:lumMod val="50000"/>
                  </a:schemeClr>
                </a:solidFill>
                <a:latin typeface="Arial Narrow" panose="020B0606020202030204" pitchFamily="34" charset="0"/>
              </a:rPr>
              <a:t>As rochas basálticas possuem composição rica em elementos químicos considerados nutrientes para as plantas, o que as tornam aptas para utilização na agricultura, melhorando a fertilidade dos solos, ampliando a produtividade agrícola e a qualidade dos alimentos produzidos, bem como a preservação do meio ambiente.  </a:t>
            </a: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a:pPr>
            <a:r>
              <a:rPr lang="pt-BR" sz="1200" dirty="0">
                <a:solidFill>
                  <a:schemeClr val="tx2">
                    <a:lumMod val="50000"/>
                  </a:schemeClr>
                </a:solidFill>
                <a:latin typeface="Arial Narrow" panose="020B0606020202030204" pitchFamily="34" charset="0"/>
              </a:rPr>
              <a:t>O uso de pós de rocha para fertilizar os solos </a:t>
            </a:r>
            <a:r>
              <a:rPr lang="pt-BR" sz="1200" dirty="0" smtClean="0">
                <a:solidFill>
                  <a:schemeClr val="tx2">
                    <a:lumMod val="50000"/>
                  </a:schemeClr>
                </a:solidFill>
                <a:latin typeface="Arial Narrow" panose="020B0606020202030204" pitchFamily="34" charset="0"/>
              </a:rPr>
              <a:t>agrícolas é </a:t>
            </a:r>
            <a:r>
              <a:rPr lang="pt-BR" sz="1200" dirty="0">
                <a:solidFill>
                  <a:schemeClr val="tx2">
                    <a:lumMod val="50000"/>
                  </a:schemeClr>
                </a:solidFill>
                <a:latin typeface="Arial Narrow" panose="020B0606020202030204" pitchFamily="34" charset="0"/>
              </a:rPr>
              <a:t>uma técnica milenar (civilizações incas e egípcias já </a:t>
            </a:r>
            <a:r>
              <a:rPr lang="pt-BR" sz="1200" dirty="0" smtClean="0">
                <a:solidFill>
                  <a:schemeClr val="tx2">
                    <a:lumMod val="50000"/>
                  </a:schemeClr>
                </a:solidFill>
                <a:latin typeface="Arial Narrow" panose="020B0606020202030204" pitchFamily="34" charset="0"/>
              </a:rPr>
              <a:t>socoriam de </a:t>
            </a:r>
            <a:r>
              <a:rPr lang="pt-BR" sz="1200" dirty="0">
                <a:solidFill>
                  <a:schemeClr val="tx2">
                    <a:lumMod val="50000"/>
                  </a:schemeClr>
                </a:solidFill>
                <a:latin typeface="Arial Narrow" panose="020B0606020202030204" pitchFamily="34" charset="0"/>
              </a:rPr>
              <a:t>sub-produtos de rochas para </a:t>
            </a:r>
            <a:r>
              <a:rPr lang="pt-BR" sz="1200" dirty="0" smtClean="0">
                <a:solidFill>
                  <a:schemeClr val="tx2">
                    <a:lumMod val="50000"/>
                  </a:schemeClr>
                </a:solidFill>
                <a:latin typeface="Arial Narrow" panose="020B0606020202030204" pitchFamily="34" charset="0"/>
              </a:rPr>
              <a:t>fertilização de solos agrícolas), </a:t>
            </a:r>
            <a:r>
              <a:rPr lang="pt-BR" sz="1200" dirty="0">
                <a:solidFill>
                  <a:schemeClr val="tx2">
                    <a:lumMod val="50000"/>
                  </a:schemeClr>
                </a:solidFill>
                <a:latin typeface="Arial Narrow" panose="020B0606020202030204" pitchFamily="34" charset="0"/>
              </a:rPr>
              <a:t>que foi sendo deixada de lado, pela ampliação do uso e da oferta dos fertilizantes solúveis. Porém, os preços ascendentes desses produtos têm deixado um numero crescente de agricultores sem opção para fertilizar os solos e, assim, garantir produções compatíveis cm seus esforços e investimentos. </a:t>
            </a:r>
            <a:endParaRPr lang="pt-PT" sz="1200" dirty="0">
              <a:solidFill>
                <a:schemeClr val="tx2">
                  <a:lumMod val="50000"/>
                </a:schemeClr>
              </a:solidFill>
              <a:latin typeface="Arial Narrow" panose="020B0606020202030204" pitchFamily="34" charset="0"/>
            </a:endParaRPr>
          </a:p>
          <a:p>
            <a:pPr algn="just">
              <a:lnSpc>
                <a:spcPts val="1200"/>
              </a:lnSpc>
              <a:defRPr/>
            </a:pPr>
            <a:endParaRPr lang="fr-FR" sz="1200"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a:pPr>
            <a:r>
              <a:rPr lang="pt-BR" sz="1200" dirty="0">
                <a:solidFill>
                  <a:schemeClr val="tx2">
                    <a:lumMod val="50000"/>
                  </a:schemeClr>
                </a:solidFill>
                <a:latin typeface="Arial Narrow" panose="020B0606020202030204" pitchFamily="34" charset="0"/>
              </a:rPr>
              <a:t>Adicionar rochas moídas ao solo é uma forma de rejuvenescê-lo, por meio da adição de multinutrientes presentes na grande maioria desses materiais geológicos. A essa tecnologia deu-se o nome de Rochagem, que vem se convertendo em uma alternativa dentro das novas rotas tecnológicas, empregando diferentes tipos de rochas moídas para remineralização e fertilização de solos empobrecidos pelo uso continuado ou inadequado. </a:t>
            </a:r>
            <a:endParaRPr lang="pt-PT" sz="1200" dirty="0">
              <a:solidFill>
                <a:schemeClr val="tx2">
                  <a:lumMod val="50000"/>
                </a:schemeClr>
              </a:solidFill>
              <a:latin typeface="Arial Narrow" panose="020B0606020202030204" pitchFamily="34" charset="0"/>
            </a:endParaRPr>
          </a:p>
          <a:p>
            <a:pPr algn="just">
              <a:lnSpc>
                <a:spcPts val="1200"/>
              </a:lnSpc>
              <a:defRPr/>
            </a:pP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gn="just">
              <a:lnSpc>
                <a:spcPts val="1200"/>
              </a:lnSpc>
              <a:defRPr lang="en-US"/>
            </a:pPr>
            <a:endParaRPr lang="pt-PT" sz="1200" dirty="0" smtClean="0">
              <a:solidFill>
                <a:schemeClr val="tx2">
                  <a:lumMod val="50000"/>
                </a:schemeClr>
              </a:solidFill>
              <a:latin typeface="Arial Narrow" panose="020B0606020202030204" pitchFamily="34" charset="0"/>
            </a:endParaRPr>
          </a:p>
          <a:p>
            <a:pPr algn="just">
              <a:lnSpc>
                <a:spcPct val="85000"/>
              </a:lnSpc>
              <a:defRPr lang="en-US"/>
            </a:pPr>
            <a:endParaRPr lang="pt-PT" sz="1200" dirty="0">
              <a:solidFill>
                <a:schemeClr val="tx2">
                  <a:lumMod val="50000"/>
                </a:schemeClr>
              </a:solidFill>
              <a:latin typeface="Arial Narrow" panose="020B0606020202030204" pitchFamily="34" charset="0"/>
            </a:endParaRPr>
          </a:p>
        </p:txBody>
      </p:sp>
      <p:sp>
        <p:nvSpPr>
          <p:cNvPr id="9" name="CaixaDeTexto 67"/>
          <p:cNvSpPr/>
          <p:nvPr/>
        </p:nvSpPr>
        <p:spPr>
          <a:xfrm>
            <a:off x="9645650" y="165163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sp>
        <p:nvSpPr>
          <p:cNvPr id="22" name="CaixaDeTexto 22"/>
          <p:cNvSpPr txBox="1"/>
          <p:nvPr/>
        </p:nvSpPr>
        <p:spPr>
          <a:xfrm>
            <a:off x="9219882" y="1092835"/>
            <a:ext cx="2967673" cy="584775"/>
          </a:xfrm>
          <a:prstGeom prst="rect">
            <a:avLst/>
          </a:prstGeom>
          <a:noFill/>
        </p:spPr>
        <p:txBody>
          <a:bodyPr wrap="square" rtlCol="0">
            <a:spAutoFit/>
          </a:bodyPr>
          <a:lstStyle/>
          <a:p>
            <a:pPr algn="ctr"/>
            <a:r>
              <a:rPr lang="pt-PT" sz="1600" dirty="0">
                <a:solidFill>
                  <a:schemeClr val="tx2">
                    <a:lumMod val="50000"/>
                  </a:schemeClr>
                </a:solidFill>
                <a:latin typeface="Felix Titling" panose="04060505060202020A04" charset="0"/>
                <a:cs typeface="Felix Titling" panose="04060505060202020A04" charset="0"/>
                <a:sym typeface="+mn-ea"/>
              </a:rPr>
              <a:t>TABLE ROUNDE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600" dirty="0">
                <a:solidFill>
                  <a:schemeClr val="tx2">
                    <a:lumMod val="50000"/>
                  </a:schemeClr>
                </a:solidFill>
                <a:latin typeface="Felix Titling" panose="04060505060202020A04" charset="0"/>
                <a:cs typeface="Felix Titling" panose="04060505060202020A04" charset="0"/>
              </a:rPr>
              <a:t>D’INTEGRATION ET DÉBATS</a:t>
            </a:r>
          </a:p>
        </p:txBody>
      </p:sp>
    </p:spTree>
    <p:extLst>
      <p:ext uri="{BB962C8B-B14F-4D97-AF65-F5344CB8AC3E}">
        <p14:creationId xmlns:p14="http://schemas.microsoft.com/office/powerpoint/2010/main" val="419696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980440" y="1275715"/>
            <a:ext cx="6289675" cy="5269865"/>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b="1" i="1" dirty="0" smtClean="0">
                <a:solidFill>
                  <a:schemeClr val="tx2">
                    <a:lumMod val="50000"/>
                  </a:schemeClr>
                </a:solidFill>
                <a:latin typeface="Arial Narrow" panose="020B0606020202030204" pitchFamily="34" charset="0"/>
              </a:rPr>
              <a:t>Thème I: </a:t>
            </a:r>
            <a:r>
              <a:rPr lang="pt-PT" sz="1100" i="1" dirty="0" smtClean="0">
                <a:solidFill>
                  <a:schemeClr val="tx2">
                    <a:lumMod val="50000"/>
                  </a:schemeClr>
                </a:solidFill>
                <a:latin typeface="Arial Narrow" panose="020B0606020202030204" pitchFamily="34" charset="0"/>
              </a:rPr>
              <a:t>Recherche,</a:t>
            </a:r>
            <a:r>
              <a:rPr lang="pt-PT" sz="1100"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rPr>
              <a:t>Législation, </a:t>
            </a:r>
            <a:r>
              <a:rPr lang="pt-PT" sz="1100" dirty="0" smtClean="0">
                <a:solidFill>
                  <a:schemeClr val="tx2">
                    <a:lumMod val="50000"/>
                  </a:schemeClr>
                </a:solidFill>
                <a:latin typeface="Arial Narrow" panose="020B0606020202030204" pitchFamily="34" charset="0"/>
              </a:rPr>
              <a:t>Réglementation </a:t>
            </a:r>
            <a:r>
              <a:rPr lang="pt-PT" sz="1100" i="1" dirty="0" smtClean="0">
                <a:solidFill>
                  <a:schemeClr val="tx2">
                    <a:lumMod val="50000"/>
                  </a:schemeClr>
                </a:solidFill>
                <a:latin typeface="Arial Narrow" panose="020B0606020202030204" pitchFamily="34" charset="0"/>
              </a:rPr>
              <a:t>et Technologie de «Rochagem»</a:t>
            </a:r>
          </a:p>
          <a:p>
            <a:pPr>
              <a:lnSpc>
                <a:spcPts val="1100"/>
              </a:lnSpc>
              <a:defRPr lang="en-US"/>
            </a:pPr>
            <a:r>
              <a:rPr lang="pt-PT" sz="1100" b="1" i="1" dirty="0" smtClean="0">
                <a:solidFill>
                  <a:schemeClr val="tx2">
                    <a:lumMod val="50000"/>
                  </a:schemeClr>
                </a:solidFill>
                <a:latin typeface="Arial Narrow" panose="020B0606020202030204" pitchFamily="34" charset="0"/>
                <a:sym typeface="+mn-ea"/>
              </a:rPr>
              <a:t>Modérateur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Université du Cap Vert</a:t>
            </a:r>
          </a:p>
          <a:p>
            <a:pPr>
              <a:lnSpc>
                <a:spcPts val="1100"/>
              </a:lnSpc>
              <a:defRPr lang="en-US"/>
            </a:pPr>
            <a:r>
              <a:rPr lang="pt-PT" sz="1100" b="1" dirty="0" smtClean="0">
                <a:solidFill>
                  <a:schemeClr val="tx2">
                    <a:lumMod val="50000"/>
                  </a:schemeClr>
                </a:solidFill>
                <a:latin typeface="Arial Narrow" panose="020B0606020202030204" pitchFamily="34" charset="0"/>
                <a:sym typeface="+mn-ea"/>
              </a:rPr>
              <a:t>Interventions des </a:t>
            </a:r>
            <a:r>
              <a:rPr lang="pt-PT" sz="1100" b="1" i="1" dirty="0" smtClean="0">
                <a:solidFill>
                  <a:schemeClr val="tx2">
                    <a:lumMod val="50000"/>
                  </a:schemeClr>
                </a:solidFill>
                <a:latin typeface="Arial Narrow" panose="020B0606020202030204" pitchFamily="34" charset="0"/>
                <a:sym typeface="+mn-ea"/>
              </a:rPr>
              <a:t>Experts:</a:t>
            </a:r>
            <a:endParaRPr lang="pt-PT" sz="1100" b="1" i="1" dirty="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smtClean="0">
                <a:solidFill>
                  <a:schemeClr val="tx2">
                    <a:lumMod val="50000"/>
                  </a:schemeClr>
                </a:solidFill>
                <a:latin typeface="Arial Narrow" panose="020B0606020202030204" pitchFamily="34" charset="0"/>
              </a:rPr>
              <a:t>■ Prof</a:t>
            </a:r>
            <a:r>
              <a:rPr lang="pt-PT" sz="1100" dirty="0">
                <a:solidFill>
                  <a:schemeClr val="tx2">
                    <a:lumMod val="50000"/>
                  </a:schemeClr>
                </a:solidFill>
                <a:latin typeface="Arial Narrow" panose="020B0606020202030204" pitchFamily="34" charset="0"/>
              </a:rPr>
              <a:t>. Eder  de Souza Martins – </a:t>
            </a:r>
            <a:r>
              <a:rPr lang="fr-FR" sz="1100" dirty="0">
                <a:solidFill>
                  <a:schemeClr val="tx2">
                    <a:lumMod val="50000"/>
                  </a:schemeClr>
                </a:solidFill>
                <a:latin typeface="Arial Narrow" panose="020B0606020202030204" pitchFamily="34" charset="0"/>
              </a:rPr>
              <a:t>Chercheur </a:t>
            </a:r>
            <a:r>
              <a:rPr lang="fr-FR" sz="1100" dirty="0" smtClean="0">
                <a:solidFill>
                  <a:schemeClr val="tx2">
                    <a:lumMod val="50000"/>
                  </a:schemeClr>
                </a:solidFill>
                <a:latin typeface="Arial Narrow" panose="020B0606020202030204" pitchFamily="34" charset="0"/>
              </a:rPr>
              <a:t>à l’</a:t>
            </a:r>
            <a:r>
              <a:rPr lang="fr-FR" sz="1100" i="1" dirty="0" smtClean="0">
                <a:solidFill>
                  <a:schemeClr val="tx2">
                    <a:lumMod val="50000"/>
                  </a:schemeClr>
                </a:solidFill>
                <a:latin typeface="Arial Narrow" panose="020B0606020202030204" pitchFamily="34" charset="0"/>
              </a:rPr>
              <a:t>EMBRAPA</a:t>
            </a:r>
            <a:r>
              <a:rPr lang="fr-FR" sz="1100" dirty="0" smtClean="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rPr>
              <a:t>(Société Brésilienne de Recherche Agro-élevage</a:t>
            </a:r>
            <a:r>
              <a:rPr lang="pt-BR" sz="1100" i="1" dirty="0" smtClean="0">
                <a:solidFill>
                  <a:schemeClr val="tx2">
                    <a:lumMod val="50000"/>
                  </a:schemeClr>
                </a:solidFill>
                <a:latin typeface="Arial Narrow" panose="020B0606020202030204" pitchFamily="34" charset="0"/>
              </a:rPr>
              <a:t>)</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smtClean="0">
                <a:solidFill>
                  <a:schemeClr val="tx2">
                    <a:lumMod val="50000"/>
                  </a:schemeClr>
                </a:solidFill>
                <a:latin typeface="Arial Narrow" panose="020B0606020202030204" pitchFamily="34" charset="0"/>
                <a:sym typeface="+mn-ea"/>
              </a:rPr>
              <a:t>Prof</a:t>
            </a:r>
            <a:r>
              <a:rPr lang="pt-PT" sz="1100" dirty="0">
                <a:solidFill>
                  <a:schemeClr val="tx2">
                    <a:lumMod val="50000"/>
                  </a:schemeClr>
                </a:solidFill>
                <a:latin typeface="Arial Narrow" panose="020B0606020202030204" pitchFamily="34" charset="0"/>
                <a:sym typeface="+mn-ea"/>
              </a:rPr>
              <a:t>. Émérite Peter van Straaten – </a:t>
            </a:r>
            <a:r>
              <a:rPr lang="fr-FR" sz="1100" dirty="0">
                <a:solidFill>
                  <a:schemeClr val="tx2">
                    <a:lumMod val="50000"/>
                  </a:schemeClr>
                </a:solidFill>
                <a:latin typeface="Arial Narrow" panose="020B0606020202030204" pitchFamily="34" charset="0"/>
              </a:rPr>
              <a:t>Chercheur </a:t>
            </a:r>
            <a:r>
              <a:rPr lang="fr-FR" sz="1100" dirty="0" smtClean="0">
                <a:solidFill>
                  <a:schemeClr val="tx2">
                    <a:lumMod val="50000"/>
                  </a:schemeClr>
                </a:solidFill>
                <a:latin typeface="Arial Narrow" panose="020B0606020202030204" pitchFamily="34" charset="0"/>
              </a:rPr>
              <a:t>à l’</a:t>
            </a:r>
            <a:r>
              <a:rPr lang="pt-PT" sz="1100" dirty="0" smtClean="0">
                <a:solidFill>
                  <a:schemeClr val="tx2">
                    <a:lumMod val="50000"/>
                  </a:schemeClr>
                </a:solidFill>
                <a:latin typeface="Arial Narrow" panose="020B0606020202030204" pitchFamily="34" charset="0"/>
                <a:sym typeface="+mn-ea"/>
              </a:rPr>
              <a:t>Université </a:t>
            </a:r>
            <a:r>
              <a:rPr lang="pt-PT" sz="1100" dirty="0">
                <a:solidFill>
                  <a:schemeClr val="tx2">
                    <a:lumMod val="50000"/>
                  </a:schemeClr>
                </a:solidFill>
                <a:latin typeface="Arial Narrow" panose="020B0606020202030204" pitchFamily="34" charset="0"/>
                <a:sym typeface="+mn-ea"/>
              </a:rPr>
              <a:t>de Guelph</a:t>
            </a:r>
            <a:r>
              <a:rPr lang="pt-BR" sz="1100" dirty="0">
                <a:solidFill>
                  <a:schemeClr val="tx2">
                    <a:lumMod val="50000"/>
                  </a:schemeClr>
                </a:solidFill>
                <a:latin typeface="Arial Narrow" panose="020B0606020202030204" pitchFamily="34" charset="0"/>
                <a:sym typeface="+mn-ea"/>
              </a:rPr>
              <a:t> – </a:t>
            </a:r>
            <a:r>
              <a:rPr lang="pt-BR" sz="1100" dirty="0" smtClean="0">
                <a:solidFill>
                  <a:schemeClr val="tx2">
                    <a:lumMod val="50000"/>
                  </a:schemeClr>
                </a:solidFill>
                <a:latin typeface="Arial Narrow" panose="020B0606020202030204" pitchFamily="34" charset="0"/>
                <a:sym typeface="+mn-ea"/>
              </a:rPr>
              <a:t>Canadá</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smtClean="0">
                <a:solidFill>
                  <a:schemeClr val="tx2">
                    <a:lumMod val="50000"/>
                  </a:schemeClr>
                </a:solidFill>
                <a:latin typeface="Arial Narrow" panose="020B0606020202030204" pitchFamily="34" charset="0"/>
                <a:sym typeface="+mn-ea"/>
              </a:rPr>
              <a:t>Prof</a:t>
            </a:r>
            <a:r>
              <a:rPr lang="pt-PT" sz="1100" dirty="0">
                <a:solidFill>
                  <a:schemeClr val="tx2">
                    <a:lumMod val="50000"/>
                  </a:schemeClr>
                </a:solidFill>
                <a:latin typeface="Arial Narrow" panose="020B0606020202030204" pitchFamily="34" charset="0"/>
                <a:sym typeface="+mn-ea"/>
              </a:rPr>
              <a:t>. Émérite Othon Henry Leonardos, </a:t>
            </a:r>
            <a:r>
              <a:rPr lang="fr-FR" sz="1100" dirty="0">
                <a:solidFill>
                  <a:schemeClr val="tx2">
                    <a:lumMod val="50000"/>
                  </a:schemeClr>
                </a:solidFill>
                <a:latin typeface="Arial Narrow" panose="020B0606020202030204" pitchFamily="34" charset="0"/>
              </a:rPr>
              <a:t>Chercheur </a:t>
            </a:r>
            <a:r>
              <a:rPr lang="pt-PT" sz="1100" dirty="0" smtClean="0">
                <a:solidFill>
                  <a:schemeClr val="tx2">
                    <a:lumMod val="50000"/>
                  </a:schemeClr>
                </a:solidFill>
                <a:latin typeface="Arial Narrow" panose="020B0606020202030204" pitchFamily="34" charset="0"/>
                <a:sym typeface="+mn-ea"/>
              </a:rPr>
              <a:t>à l’Université </a:t>
            </a:r>
            <a:r>
              <a:rPr lang="pt-PT" sz="1100" dirty="0">
                <a:solidFill>
                  <a:schemeClr val="tx2">
                    <a:lumMod val="50000"/>
                  </a:schemeClr>
                </a:solidFill>
                <a:latin typeface="Arial Narrow" panose="020B0606020202030204" pitchFamily="34" charset="0"/>
                <a:sym typeface="+mn-ea"/>
              </a:rPr>
              <a:t>de </a:t>
            </a:r>
            <a:r>
              <a:rPr lang="pt-PT" sz="1100" dirty="0" smtClean="0">
                <a:solidFill>
                  <a:schemeClr val="tx2">
                    <a:lumMod val="50000"/>
                  </a:schemeClr>
                </a:solidFill>
                <a:latin typeface="Arial Narrow" panose="020B0606020202030204" pitchFamily="34" charset="0"/>
                <a:sym typeface="+mn-ea"/>
              </a:rPr>
              <a:t>Brasilia</a:t>
            </a:r>
          </a:p>
          <a:p>
            <a:pPr>
              <a:lnSpc>
                <a:spcPts val="1100"/>
              </a:lnSpc>
              <a:defRPr lang="en-US"/>
            </a:pPr>
            <a:endParaRPr lang="pt-PT" sz="1100" dirty="0">
              <a:solidFill>
                <a:schemeClr val="tx2">
                  <a:lumMod val="50000"/>
                </a:schemeClr>
              </a:solidFill>
              <a:latin typeface="Arial Narrow" panose="020B0606020202030204" pitchFamily="34" charset="0"/>
              <a:sym typeface="+mn-ea"/>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endParaRPr lang="pt-PT" sz="1100" dirty="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 Pause-café</a:t>
            </a:r>
          </a:p>
          <a:p>
            <a:pPr>
              <a:lnSpc>
                <a:spcPts val="1100"/>
              </a:lnSpc>
              <a:defRPr lang="en-US"/>
            </a:pPr>
            <a:r>
              <a:rPr lang="pt-PT" sz="1100" b="1" i="1" dirty="0">
                <a:solidFill>
                  <a:schemeClr val="tx2">
                    <a:lumMod val="50000"/>
                  </a:schemeClr>
                </a:solidFill>
                <a:latin typeface="Arial Narrow" panose="020B0606020202030204" pitchFamily="34" charset="0"/>
              </a:rPr>
              <a:t>Thème </a:t>
            </a:r>
            <a:r>
              <a:rPr lang="pt-PT" sz="1100" b="1" i="1" dirty="0" smtClean="0">
                <a:solidFill>
                  <a:schemeClr val="tx2">
                    <a:lumMod val="50000"/>
                  </a:schemeClr>
                </a:solidFill>
                <a:latin typeface="Arial Narrow" panose="020B0606020202030204" pitchFamily="34" charset="0"/>
              </a:rPr>
              <a:t>II: </a:t>
            </a:r>
            <a:r>
              <a:rPr lang="fr-FR" sz="1100" i="1" dirty="0" smtClean="0">
                <a:solidFill>
                  <a:schemeClr val="tx2">
                    <a:lumMod val="50000"/>
                  </a:schemeClr>
                </a:solidFill>
                <a:latin typeface="Arial Narrow" panose="020B0606020202030204" pitchFamily="34" charset="0"/>
              </a:rPr>
              <a:t>Fertilisation </a:t>
            </a:r>
            <a:r>
              <a:rPr lang="fr-FR" sz="1100" i="1" dirty="0">
                <a:solidFill>
                  <a:schemeClr val="tx2">
                    <a:lumMod val="50000"/>
                  </a:schemeClr>
                </a:solidFill>
                <a:latin typeface="Arial Narrow" panose="020B0606020202030204" pitchFamily="34" charset="0"/>
              </a:rPr>
              <a:t>des sols </a:t>
            </a:r>
            <a:r>
              <a:rPr lang="fr-FR" sz="1100" i="1" dirty="0" smtClean="0">
                <a:solidFill>
                  <a:schemeClr val="tx2">
                    <a:lumMod val="50000"/>
                  </a:schemeClr>
                </a:solidFill>
                <a:latin typeface="Arial Narrow" panose="020B0606020202030204" pitchFamily="34" charset="0"/>
              </a:rPr>
              <a:t>agricoles et </a:t>
            </a:r>
            <a:r>
              <a:rPr lang="fr-FR" sz="1100" i="1" dirty="0">
                <a:solidFill>
                  <a:schemeClr val="tx2">
                    <a:lumMod val="50000"/>
                  </a:schemeClr>
                </a:solidFill>
                <a:latin typeface="Arial Narrow" panose="020B0606020202030204" pitchFamily="34" charset="0"/>
              </a:rPr>
              <a:t>protection de l'environnement</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smtClean="0">
                <a:solidFill>
                  <a:schemeClr val="tx2">
                    <a:lumMod val="50000"/>
                  </a:schemeClr>
                </a:solidFill>
                <a:latin typeface="Arial Narrow" panose="020B0606020202030204" pitchFamily="34" charset="0"/>
                <a:sym typeface="+mn-ea"/>
              </a:rPr>
              <a:t>Modérateur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Prof. Émérite Othon Henry Leonardos</a:t>
            </a:r>
            <a:endParaRPr lang="pt-BR" sz="1100"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Prof. Émérite Peter van Straaten – </a:t>
            </a:r>
            <a:r>
              <a:rPr lang="fr-FR" sz="1100" dirty="0">
                <a:solidFill>
                  <a:schemeClr val="tx2">
                    <a:lumMod val="50000"/>
                  </a:schemeClr>
                </a:solidFill>
                <a:latin typeface="Arial Narrow" panose="020B0606020202030204" pitchFamily="34" charset="0"/>
              </a:rPr>
              <a:t>Chercheur à</a:t>
            </a:r>
            <a:r>
              <a:rPr lang="fr-FR" sz="1100" dirty="0" smtClean="0">
                <a:solidFill>
                  <a:schemeClr val="tx2">
                    <a:lumMod val="50000"/>
                  </a:schemeClr>
                </a:solidFill>
                <a:latin typeface="Arial Narrow" panose="020B0606020202030204" pitchFamily="34" charset="0"/>
              </a:rPr>
              <a:t> </a:t>
            </a:r>
            <a:r>
              <a:rPr lang="fr-FR" sz="1100" dirty="0">
                <a:solidFill>
                  <a:schemeClr val="tx2">
                    <a:lumMod val="50000"/>
                  </a:schemeClr>
                </a:solidFill>
                <a:latin typeface="Arial Narrow" panose="020B0606020202030204" pitchFamily="34" charset="0"/>
              </a:rPr>
              <a:t>l’</a:t>
            </a:r>
            <a:r>
              <a:rPr lang="pt-PT" sz="1100" dirty="0">
                <a:solidFill>
                  <a:schemeClr val="tx2">
                    <a:lumMod val="50000"/>
                  </a:schemeClr>
                </a:solidFill>
                <a:latin typeface="Arial Narrow" panose="020B0606020202030204" pitchFamily="34" charset="0"/>
                <a:sym typeface="+mn-ea"/>
              </a:rPr>
              <a:t>Université de Guelph</a:t>
            </a:r>
            <a:r>
              <a:rPr lang="pt-BR" sz="1100" dirty="0">
                <a:solidFill>
                  <a:schemeClr val="tx2">
                    <a:lumMod val="50000"/>
                  </a:schemeClr>
                </a:solidFill>
                <a:latin typeface="Arial Narrow" panose="020B0606020202030204" pitchFamily="34" charset="0"/>
                <a:sym typeface="+mn-ea"/>
              </a:rPr>
              <a:t> – Canadá</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BR" sz="1100" i="1" dirty="0">
                <a:solidFill>
                  <a:schemeClr val="tx2">
                    <a:lumMod val="50000"/>
                  </a:schemeClr>
                </a:solidFill>
                <a:latin typeface="Arial Narrow" panose="020B0606020202030204" pitchFamily="34" charset="0"/>
              </a:rPr>
              <a:t>Prof.  Suzi Huff Theodoro –  </a:t>
            </a:r>
            <a:r>
              <a:rPr lang="fr-FR" sz="1100" i="1" dirty="0">
                <a:solidFill>
                  <a:schemeClr val="tx2">
                    <a:lumMod val="50000"/>
                  </a:schemeClr>
                </a:solidFill>
                <a:latin typeface="Arial Narrow" panose="020B0606020202030204" pitchFamily="34" charset="0"/>
              </a:rPr>
              <a:t>Chercheur à l'Université de </a:t>
            </a:r>
            <a:r>
              <a:rPr lang="fr-FR" sz="1100" i="1" dirty="0" smtClean="0">
                <a:solidFill>
                  <a:schemeClr val="tx2">
                    <a:lumMod val="50000"/>
                  </a:schemeClr>
                </a:solidFill>
                <a:latin typeface="Arial Narrow" panose="020B0606020202030204" pitchFamily="34" charset="0"/>
              </a:rPr>
              <a:t>Brasilia</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cs typeface="Arial Narrow" panose="020B0606020202030204" pitchFamily="34" charset="0"/>
                <a:sym typeface="+mn-ea"/>
              </a:rPr>
              <a:t>ARAA</a:t>
            </a:r>
            <a:r>
              <a:rPr lang="fr-FR" sz="1100" dirty="0">
                <a:solidFill>
                  <a:schemeClr val="tx2">
                    <a:lumMod val="50000"/>
                  </a:schemeClr>
                </a:solidFill>
                <a:latin typeface="Arial Narrow" panose="020B0606020202030204" pitchFamily="34" charset="0"/>
                <a:cs typeface="Arial Narrow" panose="020B0606020202030204" pitchFamily="34" charset="0"/>
                <a:sym typeface="+mn-ea"/>
              </a:rPr>
              <a:t> - Agence régionale pour l'agriculture et l'alimentation</a:t>
            </a:r>
          </a:p>
          <a:p>
            <a:pPr>
              <a:lnSpc>
                <a:spcPts val="1200"/>
              </a:lnSpc>
              <a:defRPr lang="en-US"/>
            </a:pPr>
            <a:r>
              <a:rPr lang="pt-PT" altLang="pt-BR" sz="1100" i="1"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Direction de l'Agriculture et du Développement Rural - Commission de la</a:t>
            </a:r>
            <a:r>
              <a:rPr lang="pt-PT" sz="1100" i="1" dirty="0">
                <a:solidFill>
                  <a:schemeClr val="tx2">
                    <a:lumMod val="50000"/>
                  </a:schemeClr>
                </a:solidFill>
                <a:latin typeface="Arial Narrow" panose="020B0606020202030204" pitchFamily="34" charset="0"/>
                <a:sym typeface="+mn-ea"/>
              </a:rPr>
              <a:t> CEDEAO</a:t>
            </a:r>
            <a:endParaRPr lang="pt-PT" sz="1100" dirty="0">
              <a:solidFill>
                <a:schemeClr val="tx2">
                  <a:lumMod val="50000"/>
                </a:schemeClr>
              </a:solidFill>
              <a:latin typeface="Arial Narrow" panose="020B0606020202030204" pitchFamily="34" charset="0"/>
              <a:sym typeface="+mn-ea"/>
            </a:endParaRPr>
          </a:p>
          <a:p>
            <a:pPr>
              <a:lnSpc>
                <a:spcPts val="1100"/>
              </a:lnSpc>
              <a:defRPr lang="en-US"/>
            </a:pPr>
            <a:endParaRPr lang="fr-FR" sz="1100" i="1" dirty="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p>
          <a:p>
            <a:pPr>
              <a:lnSpc>
                <a:spcPts val="1100"/>
              </a:lnSpc>
              <a:defRPr lang="en-US"/>
            </a:pPr>
            <a:r>
              <a:rPr lang="pt-PT" sz="1100"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rPr>
              <a:t>Pause-café</a:t>
            </a:r>
          </a:p>
          <a:p>
            <a:pPr>
              <a:lnSpc>
                <a:spcPts val="1100"/>
              </a:lnSpc>
              <a:defRPr lang="en-US"/>
            </a:pPr>
            <a:r>
              <a:rPr lang="pt-PT" sz="1100" b="1" i="1" dirty="0">
                <a:solidFill>
                  <a:schemeClr val="tx2">
                    <a:lumMod val="50000"/>
                  </a:schemeClr>
                </a:solidFill>
                <a:latin typeface="Arial Narrow" panose="020B0606020202030204" pitchFamily="34" charset="0"/>
              </a:rPr>
              <a:t>Thème </a:t>
            </a:r>
            <a:r>
              <a:rPr lang="pt-PT" sz="1100" b="1" i="1" dirty="0" smtClean="0">
                <a:solidFill>
                  <a:schemeClr val="tx2">
                    <a:lumMod val="50000"/>
                  </a:schemeClr>
                </a:solidFill>
                <a:latin typeface="Arial Narrow" panose="020B0606020202030204" pitchFamily="34" charset="0"/>
              </a:rPr>
              <a:t>III</a:t>
            </a:r>
            <a:r>
              <a:rPr lang="pt-PT" sz="1100" b="1" i="1" dirty="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rPr>
              <a:t>Le </a:t>
            </a:r>
            <a:r>
              <a:rPr lang="fr-FR" sz="1100" dirty="0" smtClean="0">
                <a:solidFill>
                  <a:schemeClr val="tx2">
                    <a:lumMod val="50000"/>
                  </a:schemeClr>
                </a:solidFill>
                <a:latin typeface="Arial Narrow" panose="020B0606020202030204" pitchFamily="34" charset="0"/>
              </a:rPr>
              <a:t>Potentiel </a:t>
            </a:r>
            <a:r>
              <a:rPr lang="fr-FR" sz="1100" dirty="0" err="1">
                <a:solidFill>
                  <a:schemeClr val="tx2">
                    <a:lumMod val="50000"/>
                  </a:schemeClr>
                </a:solidFill>
                <a:latin typeface="Arial Narrow" panose="020B0606020202030204" pitchFamily="34" charset="0"/>
              </a:rPr>
              <a:t>A</a:t>
            </a:r>
            <a:r>
              <a:rPr lang="fr-FR" sz="1100" dirty="0" err="1" smtClean="0">
                <a:solidFill>
                  <a:schemeClr val="tx2">
                    <a:lumMod val="50000"/>
                  </a:schemeClr>
                </a:solidFill>
                <a:latin typeface="Arial Narrow" panose="020B0606020202030204" pitchFamily="34" charset="0"/>
              </a:rPr>
              <a:t>grominéral</a:t>
            </a:r>
            <a:r>
              <a:rPr lang="fr-FR" sz="1100" dirty="0" smtClean="0">
                <a:solidFill>
                  <a:schemeClr val="tx2">
                    <a:lumMod val="50000"/>
                  </a:schemeClr>
                </a:solidFill>
                <a:latin typeface="Arial Narrow" panose="020B0606020202030204" pitchFamily="34" charset="0"/>
              </a:rPr>
              <a:t> du Basalte </a:t>
            </a:r>
            <a:r>
              <a:rPr lang="fr-FR" sz="1100" dirty="0">
                <a:solidFill>
                  <a:schemeClr val="tx2">
                    <a:lumMod val="50000"/>
                  </a:schemeClr>
                </a:solidFill>
                <a:latin typeface="Arial Narrow" panose="020B0606020202030204" pitchFamily="34" charset="0"/>
              </a:rPr>
              <a:t>et ses spécificités</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a:solidFill>
                  <a:schemeClr val="tx2">
                    <a:lumMod val="50000"/>
                  </a:schemeClr>
                </a:solidFill>
                <a:latin typeface="Arial Narrow" panose="020B0606020202030204" pitchFamily="34" charset="0"/>
                <a:sym typeface="+mn-ea"/>
              </a:rPr>
              <a:t>Modérateur</a:t>
            </a:r>
            <a:r>
              <a:rPr lang="en-GB" sz="11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a:t>
            </a:r>
            <a:r>
              <a:rPr lang="pt-BR"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fr-FR" sz="1100" i="1" dirty="0">
                <a:solidFill>
                  <a:schemeClr val="tx2">
                    <a:lumMod val="50000"/>
                  </a:schemeClr>
                </a:solidFill>
                <a:latin typeface="Arial Narrow" panose="020B0606020202030204" pitchFamily="34" charset="0"/>
              </a:rPr>
              <a:t>Laboratoire de génie civil du Cap-Vert</a:t>
            </a:r>
            <a:endParaRPr lang="pt-BR" sz="1100"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sym typeface="+mn-ea"/>
              </a:rPr>
              <a:t>MSc</a:t>
            </a:r>
            <a:r>
              <a:rPr lang="pt-PT" sz="1100" i="1" dirty="0">
                <a:solidFill>
                  <a:schemeClr val="tx2">
                    <a:lumMod val="50000"/>
                  </a:schemeClr>
                </a:solidFill>
                <a:latin typeface="Arial Narrow" panose="020B0606020202030204" pitchFamily="34" charset="0"/>
                <a:sym typeface="+mn-ea"/>
              </a:rPr>
              <a:t>.</a:t>
            </a:r>
            <a:r>
              <a:rPr lang="pt-PT" sz="1100" b="1" i="1"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Magda Bergmann - </a:t>
            </a:r>
            <a:r>
              <a:rPr lang="fr-FR" sz="1100" i="1" dirty="0">
                <a:solidFill>
                  <a:schemeClr val="tx2">
                    <a:lumMod val="50000"/>
                  </a:schemeClr>
                </a:solidFill>
                <a:latin typeface="Arial Narrow" panose="020B0606020202030204" pitchFamily="34" charset="0"/>
                <a:sym typeface="+mn-ea"/>
              </a:rPr>
              <a:t>Chercheur </a:t>
            </a:r>
            <a:r>
              <a:rPr lang="pt-PT" altLang="fr-FR" sz="1100" i="1" dirty="0">
                <a:solidFill>
                  <a:schemeClr val="tx2">
                    <a:lumMod val="50000"/>
                  </a:schemeClr>
                </a:solidFill>
                <a:latin typeface="Arial Narrow" panose="020B0606020202030204" pitchFamily="34" charset="0"/>
                <a:sym typeface="+mn-ea"/>
              </a:rPr>
              <a:t>du </a:t>
            </a:r>
            <a:r>
              <a:rPr lang="pt-PT" sz="1100" dirty="0">
                <a:solidFill>
                  <a:schemeClr val="tx2">
                    <a:lumMod val="50000"/>
                  </a:schemeClr>
                </a:solidFill>
                <a:latin typeface="Arial Narrow" panose="020B0606020202030204" pitchFamily="34" charset="0"/>
                <a:sym typeface="+mn-ea"/>
              </a:rPr>
              <a:t>Service Géologique du Brésil</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sym typeface="+mn-ea"/>
              </a:rPr>
              <a:t>MSc</a:t>
            </a:r>
            <a:r>
              <a:rPr lang="pt-PT" sz="1100" i="1" dirty="0">
                <a:solidFill>
                  <a:schemeClr val="tx2">
                    <a:lumMod val="50000"/>
                  </a:schemeClr>
                </a:solidFill>
                <a:latin typeface="Arial Narrow" panose="020B0606020202030204" pitchFamily="34" charset="0"/>
                <a:sym typeface="+mn-ea"/>
              </a:rPr>
              <a:t>.</a:t>
            </a:r>
            <a:r>
              <a:rPr lang="pt-PT" sz="1100" b="1" i="1"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MSc. Andrea Sander - </a:t>
            </a:r>
            <a:r>
              <a:rPr lang="fr-FR" sz="1100" i="1" dirty="0">
                <a:solidFill>
                  <a:schemeClr val="tx2">
                    <a:lumMod val="50000"/>
                  </a:schemeClr>
                </a:solidFill>
                <a:latin typeface="Arial Narrow" panose="020B0606020202030204" pitchFamily="34" charset="0"/>
                <a:sym typeface="+mn-ea"/>
              </a:rPr>
              <a:t>Chercheur </a:t>
            </a:r>
            <a:r>
              <a:rPr lang="pt-PT" altLang="fr-FR" sz="1100" i="1" dirty="0">
                <a:solidFill>
                  <a:schemeClr val="tx2">
                    <a:lumMod val="50000"/>
                  </a:schemeClr>
                </a:solidFill>
                <a:latin typeface="Arial Narrow" panose="020B0606020202030204" pitchFamily="34" charset="0"/>
                <a:sym typeface="+mn-ea"/>
              </a:rPr>
              <a:t>du </a:t>
            </a:r>
            <a:r>
              <a:rPr lang="pt-PT" sz="1100" dirty="0">
                <a:solidFill>
                  <a:schemeClr val="tx2">
                    <a:lumMod val="50000"/>
                  </a:schemeClr>
                </a:solidFill>
                <a:latin typeface="Arial Narrow" panose="020B0606020202030204" pitchFamily="34" charset="0"/>
                <a:sym typeface="+mn-ea"/>
              </a:rPr>
              <a:t>Service Géologique du Brésil</a:t>
            </a:r>
          </a:p>
          <a:p>
            <a:pPr>
              <a:lnSpc>
                <a:spcPts val="1100"/>
              </a:lnSpc>
              <a:defRPr lang="en-US"/>
            </a:pPr>
            <a:endParaRPr lang="fr-FR" sz="1100" i="1" dirty="0">
              <a:solidFill>
                <a:schemeClr val="tx2">
                  <a:lumMod val="50000"/>
                </a:schemeClr>
              </a:solidFill>
              <a:latin typeface="Arial Narrow" panose="020B0606020202030204" pitchFamily="34" charset="0"/>
            </a:endParaRPr>
          </a:p>
          <a:p>
            <a:pPr>
              <a:lnSpc>
                <a:spcPts val="1100"/>
              </a:lnSpc>
              <a:defRPr lang="en-US"/>
            </a:pPr>
            <a:r>
              <a:rPr lang="pt-PT" sz="1100" dirty="0">
                <a:solidFill>
                  <a:schemeClr val="tx2">
                    <a:lumMod val="50000"/>
                  </a:schemeClr>
                </a:solidFill>
                <a:latin typeface="Arial Narrow" panose="020B0606020202030204" pitchFamily="34" charset="0"/>
              </a:rPr>
              <a:t>Débats</a:t>
            </a:r>
            <a:endParaRPr lang="fr-FR" sz="1100" i="1" dirty="0">
              <a:solidFill>
                <a:schemeClr val="tx2">
                  <a:lumMod val="50000"/>
                </a:schemeClr>
              </a:solidFill>
              <a:latin typeface="Arial Narrow" panose="020B0606020202030204" pitchFamily="34" charset="0"/>
            </a:endParaRPr>
          </a:p>
          <a:p>
            <a:pPr>
              <a:lnSpc>
                <a:spcPts val="1100"/>
              </a:lnSpc>
              <a:defRPr lang="en-US"/>
            </a:pPr>
            <a:r>
              <a:rPr lang="pt-BR" sz="1100" b="1" i="1" dirty="0">
                <a:solidFill>
                  <a:schemeClr val="tx2">
                    <a:lumMod val="50000"/>
                  </a:schemeClr>
                </a:solidFill>
                <a:latin typeface="Arial Narrow" panose="020B0606020202030204" pitchFamily="34" charset="0"/>
              </a:rPr>
              <a:t>Déjeuner</a:t>
            </a:r>
          </a:p>
          <a:p>
            <a:pPr>
              <a:lnSpc>
                <a:spcPts val="1100"/>
              </a:lnSpc>
              <a:defRPr lang="en-US"/>
            </a:pPr>
            <a:r>
              <a:rPr lang="pt-PT" sz="1100" b="1" i="1" dirty="0" smtClean="0">
                <a:solidFill>
                  <a:schemeClr val="tx2">
                    <a:lumMod val="50000"/>
                  </a:schemeClr>
                </a:solidFill>
                <a:latin typeface="Arial Narrow" panose="020B0606020202030204" pitchFamily="34" charset="0"/>
              </a:rPr>
              <a:t>Thème IV: </a:t>
            </a:r>
            <a:r>
              <a:rPr lang="fr-FR" sz="1100" i="1" dirty="0">
                <a:solidFill>
                  <a:schemeClr val="tx2">
                    <a:lumMod val="50000"/>
                  </a:schemeClr>
                </a:solidFill>
                <a:latin typeface="Arial Narrow" panose="020B0606020202030204" pitchFamily="34" charset="0"/>
              </a:rPr>
              <a:t>Rentabilité agricole et contrôle de la qualité des aliments produits</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a:solidFill>
                  <a:schemeClr val="tx2">
                    <a:lumMod val="50000"/>
                  </a:schemeClr>
                </a:solidFill>
                <a:latin typeface="Arial Narrow" panose="020B0606020202030204" pitchFamily="34" charset="0"/>
                <a:sym typeface="+mn-ea"/>
              </a:rPr>
              <a:t>Modérateur</a:t>
            </a:r>
            <a:r>
              <a:rPr lang="en-GB" sz="11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a:t>
            </a:r>
            <a:r>
              <a:rPr lang="pt-BR"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rPr>
              <a:t>Prof.  Suzi Huff Theodoro</a:t>
            </a:r>
            <a:endParaRPr lang="pt-BR" sz="1100" b="1"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Prof. Bernardo Knapik –  Chercheur  à l’Université Estadual do Paraná </a:t>
            </a:r>
            <a:r>
              <a:rPr lang="pt-BR" sz="1100"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 Brésil </a:t>
            </a:r>
            <a:endParaRPr lang="pt-PT" sz="1100" dirty="0" smtClean="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a:solidFill>
                  <a:schemeClr val="tx2">
                    <a:lumMod val="50000"/>
                  </a:schemeClr>
                </a:solidFill>
                <a:latin typeface="Arial Narrow" panose="020B0606020202030204" pitchFamily="34" charset="0"/>
              </a:rPr>
              <a:t>■ Prof</a:t>
            </a:r>
            <a:r>
              <a:rPr lang="pt-PT" sz="1100" dirty="0">
                <a:solidFill>
                  <a:schemeClr val="tx2">
                    <a:lumMod val="50000"/>
                  </a:schemeClr>
                </a:solidFill>
                <a:latin typeface="Arial Narrow" panose="020B0606020202030204" pitchFamily="34" charset="0"/>
              </a:rPr>
              <a:t>. Eder  de Souza Martins – </a:t>
            </a:r>
            <a:r>
              <a:rPr lang="fr-FR" sz="1100" dirty="0">
                <a:solidFill>
                  <a:schemeClr val="tx2">
                    <a:lumMod val="50000"/>
                  </a:schemeClr>
                </a:solidFill>
                <a:latin typeface="Arial Narrow" panose="020B0606020202030204" pitchFamily="34" charset="0"/>
              </a:rPr>
              <a:t>Chercheur à l’</a:t>
            </a:r>
            <a:r>
              <a:rPr lang="fr-FR" sz="1100" i="1" dirty="0">
                <a:solidFill>
                  <a:schemeClr val="tx2">
                    <a:lumMod val="50000"/>
                  </a:schemeClr>
                </a:solidFill>
                <a:latin typeface="Arial Narrow" panose="020B0606020202030204" pitchFamily="34" charset="0"/>
              </a:rPr>
              <a:t>EMBRAPA</a:t>
            </a:r>
            <a:r>
              <a:rPr lang="fr-FR" sz="1100" dirty="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rPr>
              <a:t>(Société Brésilienne de Recherche Agro-élevage</a:t>
            </a:r>
            <a:r>
              <a:rPr lang="pt-BR" sz="1100" i="1" dirty="0">
                <a:solidFill>
                  <a:schemeClr val="tx2">
                    <a:lumMod val="50000"/>
                  </a:schemeClr>
                </a:solidFill>
                <a:latin typeface="Arial Narrow" panose="020B0606020202030204" pitchFamily="34" charset="0"/>
              </a:rPr>
              <a:t>)</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cs typeface="Arial Narrow" panose="020B0606020202030204" pitchFamily="34" charset="0"/>
                <a:sym typeface="+mn-ea"/>
              </a:rPr>
              <a:t>FAO</a:t>
            </a:r>
            <a:r>
              <a:rPr lang="fr-FR" sz="1100" dirty="0">
                <a:solidFill>
                  <a:schemeClr val="tx2">
                    <a:lumMod val="50000"/>
                  </a:schemeClr>
                </a:solidFill>
                <a:latin typeface="Arial Narrow" panose="020B0606020202030204" pitchFamily="34" charset="0"/>
                <a:cs typeface="Arial Narrow" panose="020B0606020202030204" pitchFamily="34" charset="0"/>
                <a:sym typeface="+mn-ea"/>
              </a:rPr>
              <a:t> - Organisation des Nations Unies pour l'alimentation et l'agriculture</a:t>
            </a:r>
            <a:endParaRPr lang="pt-PT" sz="1100" dirty="0">
              <a:solidFill>
                <a:schemeClr val="tx2">
                  <a:lumMod val="50000"/>
                </a:schemeClr>
              </a:solidFill>
              <a:latin typeface="Arial Narrow" panose="020B0606020202030204" pitchFamily="34" charset="0"/>
              <a:sym typeface="+mn-ea"/>
            </a:endParaRPr>
          </a:p>
          <a:p>
            <a:pPr>
              <a:lnSpc>
                <a:spcPts val="1100"/>
              </a:lnSpc>
              <a:defRPr lang="en-US"/>
            </a:pPr>
            <a:endParaRPr lang="fr-FR" sz="1100" dirty="0" smtClean="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p>
          <a:p>
            <a:pPr>
              <a:lnSpc>
                <a:spcPts val="1100"/>
              </a:lnSpc>
              <a:defRPr lang="en-US"/>
            </a:pPr>
            <a:endParaRPr lang="pt-PT" altLang="en-US" sz="1100"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endParaRPr lang="pt-PT" altLang="en-US" sz="11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sz="1100" i="1" dirty="0" err="1">
                <a:solidFill>
                  <a:schemeClr val="tx2">
                    <a:lumMod val="50000"/>
                  </a:schemeClr>
                </a:solidFill>
                <a:latin typeface="Arial Narrow" panose="020B0606020202030204" pitchFamily="34" charset="0"/>
                <a:sym typeface="+mn-ea"/>
              </a:rPr>
              <a:t>Dîner</a:t>
            </a:r>
            <a:r>
              <a:rPr sz="1100" i="1" dirty="0">
                <a:solidFill>
                  <a:schemeClr val="tx2">
                    <a:lumMod val="50000"/>
                  </a:schemeClr>
                </a:solidFill>
                <a:latin typeface="Arial Narrow" panose="020B0606020202030204" pitchFamily="34" charset="0"/>
                <a:sym typeface="+mn-ea"/>
              </a:rPr>
              <a:t> de </a:t>
            </a:r>
            <a:r>
              <a:rPr sz="1100" i="1" dirty="0" err="1">
                <a:solidFill>
                  <a:schemeClr val="tx2">
                    <a:lumMod val="50000"/>
                  </a:schemeClr>
                </a:solidFill>
                <a:latin typeface="Arial Narrow" panose="020B0606020202030204" pitchFamily="34" charset="0"/>
                <a:sym typeface="+mn-ea"/>
              </a:rPr>
              <a:t>bienvenue</a:t>
            </a:r>
            <a:r>
              <a:rPr sz="1100" i="1" dirty="0">
                <a:solidFill>
                  <a:schemeClr val="tx2">
                    <a:lumMod val="50000"/>
                  </a:schemeClr>
                </a:solidFill>
                <a:latin typeface="Arial Narrow" panose="020B0606020202030204" pitchFamily="34" charset="0"/>
                <a:sym typeface="+mn-ea"/>
              </a:rPr>
              <a:t> «LES SAVEURS DE LA CEDEAO»</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Juin</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 name="TextBox 16"/>
          <p:cNvSpPr/>
          <p:nvPr/>
        </p:nvSpPr>
        <p:spPr>
          <a:xfrm>
            <a:off x="635" y="1426845"/>
            <a:ext cx="1210310" cy="6125210"/>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dirty="0" smtClean="0">
                <a:solidFill>
                  <a:srgbClr val="006666"/>
                </a:solidFill>
                <a:latin typeface="Arial Narrow" panose="020B0606020202030204" pitchFamily="34" charset="0"/>
              </a:rPr>
              <a:t>08:00 </a:t>
            </a:r>
            <a:r>
              <a:rPr lang="en-US" sz="1100" dirty="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09:30</a:t>
            </a:r>
            <a:endParaRPr lang="en-US" sz="1100" dirty="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r>
              <a:rPr lang="en-US" sz="1100" dirty="0" smtClean="0">
                <a:solidFill>
                  <a:srgbClr val="006666"/>
                </a:solidFill>
                <a:latin typeface="Arial Narrow" panose="020B0606020202030204" pitchFamily="34" charset="0"/>
              </a:rPr>
              <a:t>09:30 </a:t>
            </a:r>
            <a:r>
              <a:rPr lang="en-US" sz="1100" dirty="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09:45</a:t>
            </a:r>
            <a:endParaRPr lang="en-US" sz="1100" dirty="0">
              <a:solidFill>
                <a:srgbClr val="006666"/>
              </a:solidFill>
              <a:latin typeface="Arial Narrow" panose="020B0606020202030204" pitchFamily="34" charset="0"/>
            </a:endParaRPr>
          </a:p>
          <a:p>
            <a:pPr>
              <a:lnSpc>
                <a:spcPts val="1100"/>
              </a:lnSpc>
              <a:defRPr lang="en-US"/>
            </a:pPr>
            <a:r>
              <a:rPr lang="en-US" sz="1100" dirty="0" smtClean="0">
                <a:solidFill>
                  <a:srgbClr val="006666"/>
                </a:solidFill>
                <a:latin typeface="Arial Narrow" panose="020B0606020202030204" pitchFamily="34" charset="0"/>
              </a:rPr>
              <a:t>09:45 </a:t>
            </a:r>
            <a:r>
              <a:rPr lang="en-US" sz="1100" dirty="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11:15</a:t>
            </a:r>
            <a:endParaRPr lang="en-US" sz="1100" dirty="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r>
              <a:rPr lang="pt-BR" sz="1100" dirty="0" smtClean="0">
                <a:solidFill>
                  <a:srgbClr val="006666"/>
                </a:solidFill>
                <a:latin typeface="Arial Narrow" panose="020B0606020202030204" pitchFamily="34" charset="0"/>
              </a:rPr>
              <a:t>11:15 </a:t>
            </a:r>
            <a:r>
              <a:rPr lang="pt-BR" sz="1100" dirty="0">
                <a:solidFill>
                  <a:srgbClr val="006666"/>
                </a:solidFill>
                <a:latin typeface="Arial Narrow" panose="020B0606020202030204" pitchFamily="34" charset="0"/>
              </a:rPr>
              <a:t>– </a:t>
            </a:r>
            <a:r>
              <a:rPr lang="pt-BR" sz="1100" dirty="0" smtClean="0">
                <a:solidFill>
                  <a:srgbClr val="006666"/>
                </a:solidFill>
                <a:latin typeface="Arial Narrow" panose="020B0606020202030204" pitchFamily="34" charset="0"/>
              </a:rPr>
              <a:t>11:30</a:t>
            </a:r>
            <a:endParaRPr lang="pt-BR" sz="1100" dirty="0">
              <a:solidFill>
                <a:srgbClr val="006666"/>
              </a:solidFill>
              <a:latin typeface="Arial Narrow" panose="020B0606020202030204" pitchFamily="34" charset="0"/>
            </a:endParaRPr>
          </a:p>
          <a:p>
            <a:pPr>
              <a:lnSpc>
                <a:spcPts val="1100"/>
              </a:lnSpc>
              <a:defRPr lang="en-US"/>
            </a:pPr>
            <a:r>
              <a:rPr lang="pt-BR" sz="1100" dirty="0" smtClean="0">
                <a:solidFill>
                  <a:srgbClr val="006666"/>
                </a:solidFill>
                <a:latin typeface="Arial Narrow" panose="020B0606020202030204" pitchFamily="34" charset="0"/>
              </a:rPr>
              <a:t>11:30 </a:t>
            </a:r>
            <a:r>
              <a:rPr lang="pt-BR" sz="1100" dirty="0">
                <a:solidFill>
                  <a:srgbClr val="006666"/>
                </a:solidFill>
                <a:latin typeface="Arial Narrow" panose="020B0606020202030204" pitchFamily="34" charset="0"/>
              </a:rPr>
              <a:t>– </a:t>
            </a:r>
            <a:r>
              <a:rPr lang="pt-BR" sz="1100" dirty="0" smtClean="0">
                <a:solidFill>
                  <a:srgbClr val="006666"/>
                </a:solidFill>
                <a:latin typeface="Arial Narrow" panose="020B0606020202030204" pitchFamily="34" charset="0"/>
              </a:rPr>
              <a:t>13:00</a:t>
            </a:r>
            <a:endParaRPr lang="pt-BR" sz="1100" dirty="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r>
              <a:rPr lang="en-US" sz="1100" i="1" dirty="0" smtClean="0">
                <a:solidFill>
                  <a:srgbClr val="006666"/>
                </a:solidFill>
                <a:latin typeface="Arial Narrow" panose="020B0606020202030204" pitchFamily="34" charset="0"/>
                <a:cs typeface="Times New Roman" panose="02020603050405020304" pitchFamily="1" charset="0"/>
              </a:rPr>
              <a:t>13:00</a:t>
            </a:r>
            <a:r>
              <a:rPr lang="en-US" sz="1100" dirty="0" smtClean="0">
                <a:solidFill>
                  <a:srgbClr val="006666"/>
                </a:solidFill>
                <a:latin typeface="Arial Narrow" panose="020B0606020202030204" pitchFamily="34" charset="0"/>
              </a:rPr>
              <a:t> </a:t>
            </a:r>
            <a:r>
              <a:rPr lang="en-US" sz="1100" dirty="0">
                <a:solidFill>
                  <a:srgbClr val="006666"/>
                </a:solidFill>
                <a:latin typeface="Arial Narrow" panose="020B0606020202030204" pitchFamily="34" charset="0"/>
              </a:rPr>
              <a:t>– </a:t>
            </a:r>
            <a:r>
              <a:rPr lang="en-US" sz="1100" i="1" dirty="0" smtClean="0">
                <a:solidFill>
                  <a:srgbClr val="006666"/>
                </a:solidFill>
                <a:latin typeface="Arial Narrow" panose="020B0606020202030204" pitchFamily="34" charset="0"/>
                <a:cs typeface="Times New Roman" panose="02020603050405020304" pitchFamily="1" charset="0"/>
              </a:rPr>
              <a:t>14:30</a:t>
            </a:r>
            <a:endParaRPr lang="en-US" sz="1100" i="1" dirty="0">
              <a:solidFill>
                <a:srgbClr val="006666"/>
              </a:solidFill>
              <a:latin typeface="Arial Narrow" panose="020B0606020202030204" pitchFamily="34" charset="0"/>
              <a:cs typeface="Times New Roman" panose="02020603050405020304" pitchFamily="1" charset="0"/>
            </a:endParaRPr>
          </a:p>
          <a:p>
            <a:pPr>
              <a:lnSpc>
                <a:spcPts val="1100"/>
              </a:lnSpc>
              <a:defRPr lang="en-US"/>
            </a:pPr>
            <a:r>
              <a:rPr lang="en-US" sz="1100" dirty="0" smtClean="0">
                <a:solidFill>
                  <a:srgbClr val="006666"/>
                </a:solidFill>
                <a:latin typeface="Arial Narrow" panose="020B0606020202030204" pitchFamily="34" charset="0"/>
              </a:rPr>
              <a:t>14:30 </a:t>
            </a:r>
            <a:r>
              <a:rPr lang="en-US" sz="1100" dirty="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16:00</a:t>
            </a:r>
            <a:endParaRPr lang="en-US" sz="1100" dirty="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endParaRPr lang="en-US" sz="1100" dirty="0">
              <a:solidFill>
                <a:srgbClr val="006666"/>
              </a:solidFill>
              <a:latin typeface="Arial Narrow" panose="020B0606020202030204" pitchFamily="34" charset="0"/>
            </a:endParaRPr>
          </a:p>
          <a:p>
            <a:pPr>
              <a:lnSpc>
                <a:spcPts val="1100"/>
              </a:lnSpc>
              <a:defRPr lang="en-US"/>
            </a:pPr>
            <a:endParaRPr lang="en-US" sz="1100" dirty="0" smtClean="0">
              <a:solidFill>
                <a:srgbClr val="006666"/>
              </a:solidFill>
              <a:latin typeface="Arial Narrow" panose="020B0606020202030204" pitchFamily="34" charset="0"/>
            </a:endParaRPr>
          </a:p>
          <a:p>
            <a:pPr>
              <a:lnSpc>
                <a:spcPts val="1100"/>
              </a:lnSpc>
              <a:defRPr lang="en-US"/>
            </a:pPr>
            <a:r>
              <a:rPr lang="en-US" sz="1100" dirty="0" smtClean="0">
                <a:solidFill>
                  <a:srgbClr val="006666"/>
                </a:solidFill>
                <a:latin typeface="Arial Narrow" panose="020B0606020202030204" pitchFamily="34" charset="0"/>
              </a:rPr>
              <a:t>20:30  –  23:00</a:t>
            </a: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7" name="TextBox 6"/>
          <p:cNvSpPr txBox="1"/>
          <p:nvPr/>
        </p:nvSpPr>
        <p:spPr>
          <a:xfrm>
            <a:off x="1135379" y="251460"/>
            <a:ext cx="5905501" cy="848950"/>
          </a:xfrm>
          <a:prstGeom prst="rect">
            <a:avLst/>
          </a:prstGeom>
          <a:noFill/>
        </p:spPr>
        <p:txBody>
          <a:bodyPr wrap="square" rtlCol="0">
            <a:spAutoFit/>
          </a:bodyPr>
          <a:lstStyle/>
          <a:p>
            <a:pPr algn="ctr" fontAlgn="base">
              <a:lnSpc>
                <a:spcPts val="1500"/>
              </a:lnSpc>
            </a:pPr>
            <a:r>
              <a:rPr lang="fr-FR" sz="1600" b="1" cap="all" dirty="0">
                <a:solidFill>
                  <a:schemeClr val="tx2">
                    <a:lumMod val="50000"/>
                  </a:schemeClr>
                </a:solidFill>
              </a:rPr>
              <a:t>LE PROGRAMME DE LA TABLE RONDE</a:t>
            </a:r>
          </a:p>
          <a:p>
            <a:pPr algn="ctr" fontAlgn="base">
              <a:lnSpc>
                <a:spcPts val="1500"/>
              </a:lnSpc>
            </a:pPr>
            <a:r>
              <a:rPr lang="fr-FR" sz="1200" b="1" cap="all" dirty="0" smtClean="0">
                <a:solidFill>
                  <a:srgbClr val="C00000"/>
                </a:solidFill>
              </a:rPr>
              <a:t>POUDRE DE BASALTE DANS L’AGRICULTURE</a:t>
            </a:r>
          </a:p>
          <a:p>
            <a:pPr algn="ctr" fontAlgn="base">
              <a:lnSpc>
                <a:spcPts val="1500"/>
              </a:lnSpc>
            </a:pPr>
            <a:r>
              <a:rPr lang="fr-FR" sz="1200" b="1" cap="all" dirty="0" smtClean="0">
                <a:solidFill>
                  <a:schemeClr val="tx2">
                    <a:lumMod val="50000"/>
                  </a:schemeClr>
                </a:solidFill>
              </a:rPr>
              <a:t> LA QUALITÉ DES ALIMENTS ET PROTECTION D’ENVIRONNEMENT</a:t>
            </a:r>
          </a:p>
          <a:p>
            <a:pPr algn="ctr" fontAlgn="base">
              <a:lnSpc>
                <a:spcPts val="700"/>
              </a:lnSpc>
            </a:pPr>
            <a:r>
              <a:rPr lang="fr-FR" sz="1200" b="1" cap="all" dirty="0">
                <a:solidFill>
                  <a:schemeClr val="tx2">
                    <a:lumMod val="50000"/>
                  </a:schemeClr>
                </a:solidFill>
              </a:rPr>
              <a:t/>
            </a:r>
            <a:br>
              <a:rPr lang="fr-FR" sz="1200" b="1" cap="all" dirty="0">
                <a:solidFill>
                  <a:schemeClr val="tx2">
                    <a:lumMod val="50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LE </a:t>
            </a:r>
            <a:r>
              <a:rPr lang="pt-BR" sz="1200" i="1" dirty="0" smtClean="0">
                <a:solidFill>
                  <a:srgbClr val="006666"/>
                </a:solidFill>
                <a:latin typeface="Arial Narrow" panose="020B0606020202030204" pitchFamily="34" charset="0"/>
                <a:cs typeface="Arial Narrow" panose="020B0606020202030204" pitchFamily="34" charset="0"/>
                <a:sym typeface="+mn-ea"/>
              </a:rPr>
              <a:t>DÉBAT»</a:t>
            </a:r>
            <a:endParaRPr lang="fr-FR" sz="1200" b="1" cap="all" dirty="0">
              <a:solidFill>
                <a:schemeClr val="tx2">
                  <a:lumMod val="50000"/>
                </a:schemeClr>
              </a:solidFill>
            </a:endParaRPr>
          </a:p>
        </p:txBody>
      </p:sp>
      <p:sp>
        <p:nvSpPr>
          <p:cNvPr id="10" name="TextBox 9"/>
          <p:cNvSpPr txBox="1"/>
          <p:nvPr/>
        </p:nvSpPr>
        <p:spPr>
          <a:xfrm>
            <a:off x="22859" y="1051560"/>
            <a:ext cx="2857501" cy="461665"/>
          </a:xfrm>
          <a:prstGeom prst="rect">
            <a:avLst/>
          </a:prstGeom>
          <a:noFill/>
        </p:spPr>
        <p:txBody>
          <a:bodyPr wrap="square" rtlCol="0">
            <a:spAutoFit/>
          </a:bodyPr>
          <a:lstStyle/>
          <a:p>
            <a:r>
              <a:rPr lang="pt-PT" sz="1200" dirty="0">
                <a:solidFill>
                  <a:schemeClr val="tx2">
                    <a:lumMod val="50000"/>
                  </a:schemeClr>
                </a:solidFill>
                <a:latin typeface="Arial Narrow" panose="020B0606020202030204" pitchFamily="34" charset="0"/>
              </a:rPr>
              <a:t>Accueil des participants</a:t>
            </a:r>
            <a:r>
              <a:rPr lang="en-US" sz="1200" b="1" i="1" dirty="0" smtClean="0">
                <a:solidFill>
                  <a:schemeClr val="tx2">
                    <a:lumMod val="50000"/>
                  </a:schemeClr>
                </a:solidFill>
                <a:latin typeface="Arial Narrow" panose="020B0606020202030204" pitchFamily="34" charset="0"/>
              </a:rPr>
              <a:t>: </a:t>
            </a:r>
            <a:r>
              <a:rPr lang="pt-BR" sz="1200" b="1" i="1" dirty="0">
                <a:solidFill>
                  <a:schemeClr val="tx2">
                    <a:lumMod val="50000"/>
                  </a:schemeClr>
                </a:solidFill>
                <a:latin typeface="Arial Narrow" panose="020B0606020202030204" pitchFamily="34" charset="0"/>
              </a:rPr>
              <a:t>À partir de 7</a:t>
            </a:r>
            <a:r>
              <a:rPr lang="pt-PT" sz="1200" b="1" i="1" dirty="0" smtClean="0">
                <a:solidFill>
                  <a:schemeClr val="tx2">
                    <a:lumMod val="50000"/>
                  </a:schemeClr>
                </a:solidFill>
                <a:latin typeface="Arial Narrow" panose="020B0606020202030204" pitchFamily="34" charset="0"/>
              </a:rPr>
              <a:t>:</a:t>
            </a:r>
            <a:r>
              <a:rPr lang="pt-BR" sz="1200" b="1" i="1" dirty="0" smtClean="0">
                <a:solidFill>
                  <a:schemeClr val="tx2">
                    <a:lumMod val="50000"/>
                  </a:schemeClr>
                </a:solidFill>
                <a:latin typeface="Arial Narrow" panose="020B0606020202030204" pitchFamily="34" charset="0"/>
              </a:rPr>
              <a:t>30</a:t>
            </a:r>
            <a:endParaRPr lang="pt-BR" sz="1200" b="1" i="1" dirty="0">
              <a:solidFill>
                <a:schemeClr val="tx2">
                  <a:lumMod val="50000"/>
                </a:schemeClr>
              </a:solidFill>
              <a:latin typeface="Arial Narrow" panose="020B0606020202030204" pitchFamily="34" charset="0"/>
            </a:endParaRPr>
          </a:p>
          <a:p>
            <a:endParaRPr lang="en-US" sz="1200" dirty="0">
              <a:solidFill>
                <a:schemeClr val="tx2">
                  <a:lumMod val="50000"/>
                </a:schemeClr>
              </a:solidFill>
              <a:latin typeface="Arial Narrow" panose="020B0606020202030204" pitchFamily="34" charset="0"/>
            </a:endParaRPr>
          </a:p>
        </p:txBody>
      </p:sp>
      <p:sp>
        <p:nvSpPr>
          <p:cNvPr id="33" name="CaixaDeTexto 22"/>
          <p:cNvSpPr txBox="1"/>
          <p:nvPr/>
        </p:nvSpPr>
        <p:spPr>
          <a:xfrm>
            <a:off x="8915400" y="1115695"/>
            <a:ext cx="3264535" cy="584775"/>
          </a:xfrm>
          <a:prstGeom prst="rect">
            <a:avLst/>
          </a:prstGeom>
          <a:noFill/>
        </p:spPr>
        <p:txBody>
          <a:bodyPr wrap="square" rtlCol="0">
            <a:spAutoFit/>
          </a:bodyPr>
          <a:lstStyle/>
          <a:p>
            <a:pPr algn="ctr"/>
            <a:r>
              <a:rPr lang="pt-PT" sz="1600" dirty="0">
                <a:solidFill>
                  <a:schemeClr val="tx2">
                    <a:lumMod val="50000"/>
                  </a:schemeClr>
                </a:solidFill>
                <a:latin typeface="Felix Titling" panose="04060505060202020A04" charset="0"/>
                <a:cs typeface="Felix Titling" panose="04060505060202020A04" charset="0"/>
                <a:sym typeface="+mn-ea"/>
              </a:rPr>
              <a:t>TABLE ROUNDE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600" dirty="0">
                <a:solidFill>
                  <a:schemeClr val="tx2">
                    <a:lumMod val="50000"/>
                  </a:schemeClr>
                </a:solidFill>
                <a:latin typeface="Felix Titling" panose="04060505060202020A04" charset="0"/>
                <a:cs typeface="Felix Titling" panose="04060505060202020A04" charset="0"/>
              </a:rPr>
              <a:t>D’INTEGRATION ET DÉBATS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smtClean="0">
                <a:solidFill>
                  <a:srgbClr val="006666"/>
                </a:solidFill>
              </a:rPr>
              <a:t>09 </a:t>
            </a:r>
            <a:r>
              <a:rPr lang="pt-PT" sz="2000" dirty="0" smtClean="0">
                <a:solidFill>
                  <a:srgbClr val="006666"/>
                </a:solidFill>
              </a:rPr>
              <a:t>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980440" y="1275715"/>
            <a:ext cx="6289675" cy="5269865"/>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b="1" i="1" dirty="0" smtClean="0">
                <a:solidFill>
                  <a:schemeClr val="tx2">
                    <a:lumMod val="50000"/>
                  </a:schemeClr>
                </a:solidFill>
                <a:latin typeface="Arial Narrow" panose="020B0606020202030204" pitchFamily="34" charset="0"/>
              </a:rPr>
              <a:t>Thème I: </a:t>
            </a:r>
            <a:r>
              <a:rPr lang="pt-PT" sz="1100" i="1" dirty="0" smtClean="0">
                <a:solidFill>
                  <a:schemeClr val="tx2">
                    <a:lumMod val="50000"/>
                  </a:schemeClr>
                </a:solidFill>
                <a:latin typeface="Arial Narrow" panose="020B0606020202030204" pitchFamily="34" charset="0"/>
              </a:rPr>
              <a:t>Recherche,</a:t>
            </a:r>
            <a:r>
              <a:rPr lang="pt-PT" sz="1100"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rPr>
              <a:t>Législation, </a:t>
            </a:r>
            <a:r>
              <a:rPr lang="pt-PT" sz="1100" dirty="0" smtClean="0">
                <a:solidFill>
                  <a:schemeClr val="tx2">
                    <a:lumMod val="50000"/>
                  </a:schemeClr>
                </a:solidFill>
                <a:latin typeface="Arial Narrow" panose="020B0606020202030204" pitchFamily="34" charset="0"/>
              </a:rPr>
              <a:t>Réglementation </a:t>
            </a:r>
            <a:r>
              <a:rPr lang="pt-PT" sz="1100" i="1" dirty="0" smtClean="0">
                <a:solidFill>
                  <a:schemeClr val="tx2">
                    <a:lumMod val="50000"/>
                  </a:schemeClr>
                </a:solidFill>
                <a:latin typeface="Arial Narrow" panose="020B0606020202030204" pitchFamily="34" charset="0"/>
              </a:rPr>
              <a:t>et Technologie de «Rochagem»</a:t>
            </a:r>
          </a:p>
          <a:p>
            <a:pPr>
              <a:lnSpc>
                <a:spcPts val="1100"/>
              </a:lnSpc>
              <a:defRPr lang="en-US"/>
            </a:pPr>
            <a:r>
              <a:rPr lang="pt-PT" sz="1100" b="1" i="1" dirty="0" smtClean="0">
                <a:solidFill>
                  <a:schemeClr val="tx2">
                    <a:lumMod val="50000"/>
                  </a:schemeClr>
                </a:solidFill>
                <a:latin typeface="Arial Narrow" panose="020B0606020202030204" pitchFamily="34" charset="0"/>
                <a:sym typeface="+mn-ea"/>
              </a:rPr>
              <a:t>Modérateur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Université du Cap Vert</a:t>
            </a:r>
          </a:p>
          <a:p>
            <a:pPr>
              <a:lnSpc>
                <a:spcPts val="1100"/>
              </a:lnSpc>
              <a:defRPr lang="en-US"/>
            </a:pPr>
            <a:r>
              <a:rPr lang="pt-PT" sz="1100" b="1" dirty="0" smtClean="0">
                <a:solidFill>
                  <a:schemeClr val="tx2">
                    <a:lumMod val="50000"/>
                  </a:schemeClr>
                </a:solidFill>
                <a:latin typeface="Arial Narrow" panose="020B0606020202030204" pitchFamily="34" charset="0"/>
                <a:sym typeface="+mn-ea"/>
              </a:rPr>
              <a:t>Interventions des </a:t>
            </a:r>
            <a:r>
              <a:rPr lang="pt-PT" sz="1100" b="1" i="1" dirty="0" smtClean="0">
                <a:solidFill>
                  <a:schemeClr val="tx2">
                    <a:lumMod val="50000"/>
                  </a:schemeClr>
                </a:solidFill>
                <a:latin typeface="Arial Narrow" panose="020B0606020202030204" pitchFamily="34" charset="0"/>
                <a:sym typeface="+mn-ea"/>
              </a:rPr>
              <a:t>Experts:</a:t>
            </a:r>
            <a:endParaRPr lang="pt-PT" sz="1100" b="1" i="1" dirty="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smtClean="0">
                <a:solidFill>
                  <a:schemeClr val="tx2">
                    <a:lumMod val="50000"/>
                  </a:schemeClr>
                </a:solidFill>
                <a:latin typeface="Arial Narrow" panose="020B0606020202030204" pitchFamily="34" charset="0"/>
              </a:rPr>
              <a:t>■ Prof</a:t>
            </a:r>
            <a:r>
              <a:rPr lang="pt-PT" sz="1100" dirty="0">
                <a:solidFill>
                  <a:schemeClr val="tx2">
                    <a:lumMod val="50000"/>
                  </a:schemeClr>
                </a:solidFill>
                <a:latin typeface="Arial Narrow" panose="020B0606020202030204" pitchFamily="34" charset="0"/>
              </a:rPr>
              <a:t>. Eder  de Souza Martins – </a:t>
            </a:r>
            <a:r>
              <a:rPr lang="fr-FR" sz="1100" dirty="0">
                <a:solidFill>
                  <a:schemeClr val="tx2">
                    <a:lumMod val="50000"/>
                  </a:schemeClr>
                </a:solidFill>
                <a:latin typeface="Arial Narrow" panose="020B0606020202030204" pitchFamily="34" charset="0"/>
              </a:rPr>
              <a:t>Chercheur </a:t>
            </a:r>
            <a:r>
              <a:rPr lang="fr-FR" sz="1100" dirty="0" smtClean="0">
                <a:solidFill>
                  <a:schemeClr val="tx2">
                    <a:lumMod val="50000"/>
                  </a:schemeClr>
                </a:solidFill>
                <a:latin typeface="Arial Narrow" panose="020B0606020202030204" pitchFamily="34" charset="0"/>
              </a:rPr>
              <a:t>à l’</a:t>
            </a:r>
            <a:r>
              <a:rPr lang="fr-FR" sz="1100" i="1" dirty="0" smtClean="0">
                <a:solidFill>
                  <a:schemeClr val="tx2">
                    <a:lumMod val="50000"/>
                  </a:schemeClr>
                </a:solidFill>
                <a:latin typeface="Arial Narrow" panose="020B0606020202030204" pitchFamily="34" charset="0"/>
              </a:rPr>
              <a:t>EMBRAPA</a:t>
            </a:r>
            <a:r>
              <a:rPr lang="fr-FR" sz="1100" dirty="0" smtClean="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rPr>
              <a:t>(Société Brésilienne de Recherche Agro-élevage</a:t>
            </a:r>
            <a:r>
              <a:rPr lang="pt-BR" sz="1100" i="1" dirty="0" smtClean="0">
                <a:solidFill>
                  <a:schemeClr val="tx2">
                    <a:lumMod val="50000"/>
                  </a:schemeClr>
                </a:solidFill>
                <a:latin typeface="Arial Narrow" panose="020B0606020202030204" pitchFamily="34" charset="0"/>
              </a:rPr>
              <a:t>)</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smtClean="0">
                <a:solidFill>
                  <a:schemeClr val="tx2">
                    <a:lumMod val="50000"/>
                  </a:schemeClr>
                </a:solidFill>
                <a:latin typeface="Arial Narrow" panose="020B0606020202030204" pitchFamily="34" charset="0"/>
                <a:sym typeface="+mn-ea"/>
              </a:rPr>
              <a:t>Prof</a:t>
            </a:r>
            <a:r>
              <a:rPr lang="pt-PT" sz="1100" dirty="0">
                <a:solidFill>
                  <a:schemeClr val="tx2">
                    <a:lumMod val="50000"/>
                  </a:schemeClr>
                </a:solidFill>
                <a:latin typeface="Arial Narrow" panose="020B0606020202030204" pitchFamily="34" charset="0"/>
                <a:sym typeface="+mn-ea"/>
              </a:rPr>
              <a:t>. Émérite Peter van Straaten – </a:t>
            </a:r>
            <a:r>
              <a:rPr lang="fr-FR" sz="1100" dirty="0">
                <a:solidFill>
                  <a:schemeClr val="tx2">
                    <a:lumMod val="50000"/>
                  </a:schemeClr>
                </a:solidFill>
                <a:latin typeface="Arial Narrow" panose="020B0606020202030204" pitchFamily="34" charset="0"/>
              </a:rPr>
              <a:t>Chercheur </a:t>
            </a:r>
            <a:r>
              <a:rPr lang="fr-FR" sz="1100" dirty="0" smtClean="0">
                <a:solidFill>
                  <a:schemeClr val="tx2">
                    <a:lumMod val="50000"/>
                  </a:schemeClr>
                </a:solidFill>
                <a:latin typeface="Arial Narrow" panose="020B0606020202030204" pitchFamily="34" charset="0"/>
              </a:rPr>
              <a:t>à l’</a:t>
            </a:r>
            <a:r>
              <a:rPr lang="pt-PT" sz="1100" dirty="0" smtClean="0">
                <a:solidFill>
                  <a:schemeClr val="tx2">
                    <a:lumMod val="50000"/>
                  </a:schemeClr>
                </a:solidFill>
                <a:latin typeface="Arial Narrow" panose="020B0606020202030204" pitchFamily="34" charset="0"/>
                <a:sym typeface="+mn-ea"/>
              </a:rPr>
              <a:t>Université </a:t>
            </a:r>
            <a:r>
              <a:rPr lang="pt-PT" sz="1100" dirty="0">
                <a:solidFill>
                  <a:schemeClr val="tx2">
                    <a:lumMod val="50000"/>
                  </a:schemeClr>
                </a:solidFill>
                <a:latin typeface="Arial Narrow" panose="020B0606020202030204" pitchFamily="34" charset="0"/>
                <a:sym typeface="+mn-ea"/>
              </a:rPr>
              <a:t>de Guelph</a:t>
            </a:r>
            <a:r>
              <a:rPr lang="pt-BR" sz="1100" dirty="0">
                <a:solidFill>
                  <a:schemeClr val="tx2">
                    <a:lumMod val="50000"/>
                  </a:schemeClr>
                </a:solidFill>
                <a:latin typeface="Arial Narrow" panose="020B0606020202030204" pitchFamily="34" charset="0"/>
                <a:sym typeface="+mn-ea"/>
              </a:rPr>
              <a:t> – </a:t>
            </a:r>
            <a:r>
              <a:rPr lang="pt-BR" sz="1100" dirty="0" smtClean="0">
                <a:solidFill>
                  <a:schemeClr val="tx2">
                    <a:lumMod val="50000"/>
                  </a:schemeClr>
                </a:solidFill>
                <a:latin typeface="Arial Narrow" panose="020B0606020202030204" pitchFamily="34" charset="0"/>
                <a:sym typeface="+mn-ea"/>
              </a:rPr>
              <a:t>Canadá</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smtClean="0">
                <a:solidFill>
                  <a:schemeClr val="tx2">
                    <a:lumMod val="50000"/>
                  </a:schemeClr>
                </a:solidFill>
                <a:latin typeface="Arial Narrow" panose="020B0606020202030204" pitchFamily="34" charset="0"/>
                <a:sym typeface="+mn-ea"/>
              </a:rPr>
              <a:t>Prof</a:t>
            </a:r>
            <a:r>
              <a:rPr lang="pt-PT" sz="1100" dirty="0">
                <a:solidFill>
                  <a:schemeClr val="tx2">
                    <a:lumMod val="50000"/>
                  </a:schemeClr>
                </a:solidFill>
                <a:latin typeface="Arial Narrow" panose="020B0606020202030204" pitchFamily="34" charset="0"/>
                <a:sym typeface="+mn-ea"/>
              </a:rPr>
              <a:t>. Émérite Othon Henry Leonardos, </a:t>
            </a:r>
            <a:r>
              <a:rPr lang="fr-FR" sz="1100" dirty="0">
                <a:solidFill>
                  <a:schemeClr val="tx2">
                    <a:lumMod val="50000"/>
                  </a:schemeClr>
                </a:solidFill>
                <a:latin typeface="Arial Narrow" panose="020B0606020202030204" pitchFamily="34" charset="0"/>
              </a:rPr>
              <a:t>Chercheur </a:t>
            </a:r>
            <a:r>
              <a:rPr lang="pt-PT" sz="1100" dirty="0" smtClean="0">
                <a:solidFill>
                  <a:schemeClr val="tx2">
                    <a:lumMod val="50000"/>
                  </a:schemeClr>
                </a:solidFill>
                <a:latin typeface="Arial Narrow" panose="020B0606020202030204" pitchFamily="34" charset="0"/>
                <a:sym typeface="+mn-ea"/>
              </a:rPr>
              <a:t>à l’Université </a:t>
            </a:r>
            <a:r>
              <a:rPr lang="pt-PT" sz="1100" dirty="0">
                <a:solidFill>
                  <a:schemeClr val="tx2">
                    <a:lumMod val="50000"/>
                  </a:schemeClr>
                </a:solidFill>
                <a:latin typeface="Arial Narrow" panose="020B0606020202030204" pitchFamily="34" charset="0"/>
                <a:sym typeface="+mn-ea"/>
              </a:rPr>
              <a:t>de </a:t>
            </a:r>
            <a:r>
              <a:rPr lang="pt-PT" sz="1100" dirty="0" smtClean="0">
                <a:solidFill>
                  <a:schemeClr val="tx2">
                    <a:lumMod val="50000"/>
                  </a:schemeClr>
                </a:solidFill>
                <a:latin typeface="Arial Narrow" panose="020B0606020202030204" pitchFamily="34" charset="0"/>
                <a:sym typeface="+mn-ea"/>
              </a:rPr>
              <a:t>Brasilia</a:t>
            </a:r>
          </a:p>
          <a:p>
            <a:pPr>
              <a:lnSpc>
                <a:spcPts val="1100"/>
              </a:lnSpc>
              <a:defRPr lang="en-US"/>
            </a:pPr>
            <a:endParaRPr lang="pt-PT" sz="1100" dirty="0">
              <a:solidFill>
                <a:schemeClr val="tx2">
                  <a:lumMod val="50000"/>
                </a:schemeClr>
              </a:solidFill>
              <a:latin typeface="Arial Narrow" panose="020B0606020202030204" pitchFamily="34" charset="0"/>
              <a:sym typeface="+mn-ea"/>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endParaRPr lang="pt-PT" sz="1100" dirty="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 Pause-café</a:t>
            </a:r>
          </a:p>
          <a:p>
            <a:pPr>
              <a:lnSpc>
                <a:spcPts val="1100"/>
              </a:lnSpc>
              <a:defRPr lang="en-US"/>
            </a:pPr>
            <a:r>
              <a:rPr lang="pt-PT" sz="1100" b="1" i="1" dirty="0">
                <a:solidFill>
                  <a:schemeClr val="tx2">
                    <a:lumMod val="50000"/>
                  </a:schemeClr>
                </a:solidFill>
                <a:latin typeface="Arial Narrow" panose="020B0606020202030204" pitchFamily="34" charset="0"/>
              </a:rPr>
              <a:t>Thème </a:t>
            </a:r>
            <a:r>
              <a:rPr lang="pt-PT" sz="1100" b="1" i="1" dirty="0" smtClean="0">
                <a:solidFill>
                  <a:schemeClr val="tx2">
                    <a:lumMod val="50000"/>
                  </a:schemeClr>
                </a:solidFill>
                <a:latin typeface="Arial Narrow" panose="020B0606020202030204" pitchFamily="34" charset="0"/>
              </a:rPr>
              <a:t>II: </a:t>
            </a:r>
            <a:r>
              <a:rPr lang="fr-FR" sz="1100" i="1" dirty="0" smtClean="0">
                <a:solidFill>
                  <a:schemeClr val="tx2">
                    <a:lumMod val="50000"/>
                  </a:schemeClr>
                </a:solidFill>
                <a:latin typeface="Arial Narrow" panose="020B0606020202030204" pitchFamily="34" charset="0"/>
              </a:rPr>
              <a:t>Fertilisation </a:t>
            </a:r>
            <a:r>
              <a:rPr lang="fr-FR" sz="1100" i="1" dirty="0">
                <a:solidFill>
                  <a:schemeClr val="tx2">
                    <a:lumMod val="50000"/>
                  </a:schemeClr>
                </a:solidFill>
                <a:latin typeface="Arial Narrow" panose="020B0606020202030204" pitchFamily="34" charset="0"/>
              </a:rPr>
              <a:t>des sols </a:t>
            </a:r>
            <a:r>
              <a:rPr lang="fr-FR" sz="1100" i="1" dirty="0" smtClean="0">
                <a:solidFill>
                  <a:schemeClr val="tx2">
                    <a:lumMod val="50000"/>
                  </a:schemeClr>
                </a:solidFill>
                <a:latin typeface="Arial Narrow" panose="020B0606020202030204" pitchFamily="34" charset="0"/>
              </a:rPr>
              <a:t>agricoles et </a:t>
            </a:r>
            <a:r>
              <a:rPr lang="fr-FR" sz="1100" i="1" dirty="0">
                <a:solidFill>
                  <a:schemeClr val="tx2">
                    <a:lumMod val="50000"/>
                  </a:schemeClr>
                </a:solidFill>
                <a:latin typeface="Arial Narrow" panose="020B0606020202030204" pitchFamily="34" charset="0"/>
              </a:rPr>
              <a:t>protection de l'environnement</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smtClean="0">
                <a:solidFill>
                  <a:schemeClr val="tx2">
                    <a:lumMod val="50000"/>
                  </a:schemeClr>
                </a:solidFill>
                <a:latin typeface="Arial Narrow" panose="020B0606020202030204" pitchFamily="34" charset="0"/>
                <a:sym typeface="+mn-ea"/>
              </a:rPr>
              <a:t>Modérateur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Prof. Émérite Othon Henry Leonardos</a:t>
            </a:r>
            <a:endParaRPr lang="pt-BR" sz="1100"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Prof. Émérite Peter van Straaten – </a:t>
            </a:r>
            <a:r>
              <a:rPr lang="fr-FR" sz="1100" dirty="0">
                <a:solidFill>
                  <a:schemeClr val="tx2">
                    <a:lumMod val="50000"/>
                  </a:schemeClr>
                </a:solidFill>
                <a:latin typeface="Arial Narrow" panose="020B0606020202030204" pitchFamily="34" charset="0"/>
              </a:rPr>
              <a:t>Chercheur à</a:t>
            </a:r>
            <a:r>
              <a:rPr lang="fr-FR" sz="1100" dirty="0" smtClean="0">
                <a:solidFill>
                  <a:schemeClr val="tx2">
                    <a:lumMod val="50000"/>
                  </a:schemeClr>
                </a:solidFill>
                <a:latin typeface="Arial Narrow" panose="020B0606020202030204" pitchFamily="34" charset="0"/>
              </a:rPr>
              <a:t> </a:t>
            </a:r>
            <a:r>
              <a:rPr lang="fr-FR" sz="1100" dirty="0">
                <a:solidFill>
                  <a:schemeClr val="tx2">
                    <a:lumMod val="50000"/>
                  </a:schemeClr>
                </a:solidFill>
                <a:latin typeface="Arial Narrow" panose="020B0606020202030204" pitchFamily="34" charset="0"/>
              </a:rPr>
              <a:t>l’</a:t>
            </a:r>
            <a:r>
              <a:rPr lang="pt-PT" sz="1100" dirty="0">
                <a:solidFill>
                  <a:schemeClr val="tx2">
                    <a:lumMod val="50000"/>
                  </a:schemeClr>
                </a:solidFill>
                <a:latin typeface="Arial Narrow" panose="020B0606020202030204" pitchFamily="34" charset="0"/>
                <a:sym typeface="+mn-ea"/>
              </a:rPr>
              <a:t>Université de Guelph</a:t>
            </a:r>
            <a:r>
              <a:rPr lang="pt-BR" sz="1100" dirty="0">
                <a:solidFill>
                  <a:schemeClr val="tx2">
                    <a:lumMod val="50000"/>
                  </a:schemeClr>
                </a:solidFill>
                <a:latin typeface="Arial Narrow" panose="020B0606020202030204" pitchFamily="34" charset="0"/>
                <a:sym typeface="+mn-ea"/>
              </a:rPr>
              <a:t> – Canadá</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BR" sz="1100" i="1" dirty="0">
                <a:solidFill>
                  <a:schemeClr val="tx2">
                    <a:lumMod val="50000"/>
                  </a:schemeClr>
                </a:solidFill>
                <a:latin typeface="Arial Narrow" panose="020B0606020202030204" pitchFamily="34" charset="0"/>
              </a:rPr>
              <a:t>Prof.  Suzi Huff Theodoro –  </a:t>
            </a:r>
            <a:r>
              <a:rPr lang="fr-FR" sz="1100" i="1" dirty="0">
                <a:solidFill>
                  <a:schemeClr val="tx2">
                    <a:lumMod val="50000"/>
                  </a:schemeClr>
                </a:solidFill>
                <a:latin typeface="Arial Narrow" panose="020B0606020202030204" pitchFamily="34" charset="0"/>
              </a:rPr>
              <a:t>Chercheur à l'Université de </a:t>
            </a:r>
            <a:r>
              <a:rPr lang="fr-FR" sz="1100" i="1" dirty="0" smtClean="0">
                <a:solidFill>
                  <a:schemeClr val="tx2">
                    <a:lumMod val="50000"/>
                  </a:schemeClr>
                </a:solidFill>
                <a:latin typeface="Arial Narrow" panose="020B0606020202030204" pitchFamily="34" charset="0"/>
              </a:rPr>
              <a:t>Brasilia</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cs typeface="Arial Narrow" panose="020B0606020202030204" pitchFamily="34" charset="0"/>
                <a:sym typeface="+mn-ea"/>
              </a:rPr>
              <a:t>ARAA</a:t>
            </a:r>
            <a:r>
              <a:rPr lang="fr-FR" sz="1100" dirty="0">
                <a:solidFill>
                  <a:schemeClr val="tx2">
                    <a:lumMod val="50000"/>
                  </a:schemeClr>
                </a:solidFill>
                <a:latin typeface="Arial Narrow" panose="020B0606020202030204" pitchFamily="34" charset="0"/>
                <a:cs typeface="Arial Narrow" panose="020B0606020202030204" pitchFamily="34" charset="0"/>
                <a:sym typeface="+mn-ea"/>
              </a:rPr>
              <a:t> - Agence régionale pour l'agriculture et l'alimentation</a:t>
            </a:r>
          </a:p>
          <a:p>
            <a:pPr>
              <a:lnSpc>
                <a:spcPts val="1200"/>
              </a:lnSpc>
              <a:defRPr lang="en-US"/>
            </a:pPr>
            <a:r>
              <a:rPr lang="pt-PT" altLang="pt-BR" sz="1100" i="1"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Direction de l'Agriculture et du Développement Rural - Commission de la</a:t>
            </a:r>
            <a:r>
              <a:rPr lang="pt-PT" sz="1100" i="1" dirty="0">
                <a:solidFill>
                  <a:schemeClr val="tx2">
                    <a:lumMod val="50000"/>
                  </a:schemeClr>
                </a:solidFill>
                <a:latin typeface="Arial Narrow" panose="020B0606020202030204" pitchFamily="34" charset="0"/>
                <a:sym typeface="+mn-ea"/>
              </a:rPr>
              <a:t> CEDEAO</a:t>
            </a:r>
            <a:endParaRPr lang="pt-PT" sz="1100" dirty="0">
              <a:solidFill>
                <a:schemeClr val="tx2">
                  <a:lumMod val="50000"/>
                </a:schemeClr>
              </a:solidFill>
              <a:latin typeface="Arial Narrow" panose="020B0606020202030204" pitchFamily="34" charset="0"/>
              <a:sym typeface="+mn-ea"/>
            </a:endParaRPr>
          </a:p>
          <a:p>
            <a:pPr>
              <a:lnSpc>
                <a:spcPts val="1100"/>
              </a:lnSpc>
              <a:defRPr lang="en-US"/>
            </a:pPr>
            <a:endParaRPr lang="fr-FR" sz="1100" i="1" dirty="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p>
          <a:p>
            <a:pPr>
              <a:lnSpc>
                <a:spcPts val="1100"/>
              </a:lnSpc>
              <a:defRPr lang="en-US"/>
            </a:pPr>
            <a:r>
              <a:rPr lang="pt-PT" sz="1100" dirty="0" smtClean="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rPr>
              <a:t>Pause-café</a:t>
            </a:r>
          </a:p>
          <a:p>
            <a:pPr>
              <a:lnSpc>
                <a:spcPts val="1100"/>
              </a:lnSpc>
              <a:defRPr lang="en-US"/>
            </a:pPr>
            <a:r>
              <a:rPr lang="pt-PT" sz="1100" b="1" i="1" dirty="0">
                <a:solidFill>
                  <a:schemeClr val="tx2">
                    <a:lumMod val="50000"/>
                  </a:schemeClr>
                </a:solidFill>
                <a:latin typeface="Arial Narrow" panose="020B0606020202030204" pitchFamily="34" charset="0"/>
              </a:rPr>
              <a:t>Thème </a:t>
            </a:r>
            <a:r>
              <a:rPr lang="pt-PT" sz="1100" b="1" i="1" dirty="0" smtClean="0">
                <a:solidFill>
                  <a:schemeClr val="tx2">
                    <a:lumMod val="50000"/>
                  </a:schemeClr>
                </a:solidFill>
                <a:latin typeface="Arial Narrow" panose="020B0606020202030204" pitchFamily="34" charset="0"/>
              </a:rPr>
              <a:t>III</a:t>
            </a:r>
            <a:r>
              <a:rPr lang="pt-PT" sz="1100" b="1" i="1" dirty="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rPr>
              <a:t>Le </a:t>
            </a:r>
            <a:r>
              <a:rPr lang="fr-FR" sz="1100" dirty="0" smtClean="0">
                <a:solidFill>
                  <a:schemeClr val="tx2">
                    <a:lumMod val="50000"/>
                  </a:schemeClr>
                </a:solidFill>
                <a:latin typeface="Arial Narrow" panose="020B0606020202030204" pitchFamily="34" charset="0"/>
              </a:rPr>
              <a:t>Potentiel </a:t>
            </a:r>
            <a:r>
              <a:rPr lang="fr-FR" sz="1100" dirty="0" err="1">
                <a:solidFill>
                  <a:schemeClr val="tx2">
                    <a:lumMod val="50000"/>
                  </a:schemeClr>
                </a:solidFill>
                <a:latin typeface="Arial Narrow" panose="020B0606020202030204" pitchFamily="34" charset="0"/>
              </a:rPr>
              <a:t>A</a:t>
            </a:r>
            <a:r>
              <a:rPr lang="fr-FR" sz="1100" dirty="0" err="1" smtClean="0">
                <a:solidFill>
                  <a:schemeClr val="tx2">
                    <a:lumMod val="50000"/>
                  </a:schemeClr>
                </a:solidFill>
                <a:latin typeface="Arial Narrow" panose="020B0606020202030204" pitchFamily="34" charset="0"/>
              </a:rPr>
              <a:t>grominéral</a:t>
            </a:r>
            <a:r>
              <a:rPr lang="fr-FR" sz="1100" dirty="0" smtClean="0">
                <a:solidFill>
                  <a:schemeClr val="tx2">
                    <a:lumMod val="50000"/>
                  </a:schemeClr>
                </a:solidFill>
                <a:latin typeface="Arial Narrow" panose="020B0606020202030204" pitchFamily="34" charset="0"/>
              </a:rPr>
              <a:t> du Basalte </a:t>
            </a:r>
            <a:r>
              <a:rPr lang="fr-FR" sz="1100" dirty="0">
                <a:solidFill>
                  <a:schemeClr val="tx2">
                    <a:lumMod val="50000"/>
                  </a:schemeClr>
                </a:solidFill>
                <a:latin typeface="Arial Narrow" panose="020B0606020202030204" pitchFamily="34" charset="0"/>
              </a:rPr>
              <a:t>et ses spécificités</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a:solidFill>
                  <a:schemeClr val="tx2">
                    <a:lumMod val="50000"/>
                  </a:schemeClr>
                </a:solidFill>
                <a:latin typeface="Arial Narrow" panose="020B0606020202030204" pitchFamily="34" charset="0"/>
                <a:sym typeface="+mn-ea"/>
              </a:rPr>
              <a:t>Modérateur</a:t>
            </a:r>
            <a:r>
              <a:rPr lang="en-GB" sz="11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a:t>
            </a:r>
            <a:r>
              <a:rPr lang="pt-BR"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fr-FR" sz="1100" i="1" dirty="0">
                <a:solidFill>
                  <a:schemeClr val="tx2">
                    <a:lumMod val="50000"/>
                  </a:schemeClr>
                </a:solidFill>
                <a:latin typeface="Arial Narrow" panose="020B0606020202030204" pitchFamily="34" charset="0"/>
              </a:rPr>
              <a:t>Laboratoire de génie civil du Cap-Vert</a:t>
            </a:r>
            <a:endParaRPr lang="pt-BR" sz="1100"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smtClean="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sym typeface="+mn-ea"/>
              </a:rPr>
              <a:t>MSc</a:t>
            </a:r>
            <a:r>
              <a:rPr lang="pt-PT" sz="1100" i="1" dirty="0">
                <a:solidFill>
                  <a:schemeClr val="tx2">
                    <a:lumMod val="50000"/>
                  </a:schemeClr>
                </a:solidFill>
                <a:latin typeface="Arial Narrow" panose="020B0606020202030204" pitchFamily="34" charset="0"/>
                <a:sym typeface="+mn-ea"/>
              </a:rPr>
              <a:t>.</a:t>
            </a:r>
            <a:r>
              <a:rPr lang="pt-PT" sz="1100" b="1" i="1"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Magda Bergmann - </a:t>
            </a:r>
            <a:r>
              <a:rPr lang="fr-FR" sz="1100" i="1" dirty="0">
                <a:solidFill>
                  <a:schemeClr val="tx2">
                    <a:lumMod val="50000"/>
                  </a:schemeClr>
                </a:solidFill>
                <a:latin typeface="Arial Narrow" panose="020B0606020202030204" pitchFamily="34" charset="0"/>
                <a:sym typeface="+mn-ea"/>
              </a:rPr>
              <a:t>Chercheur </a:t>
            </a:r>
            <a:r>
              <a:rPr lang="pt-PT" altLang="fr-FR" sz="1100" i="1" dirty="0">
                <a:solidFill>
                  <a:schemeClr val="tx2">
                    <a:lumMod val="50000"/>
                  </a:schemeClr>
                </a:solidFill>
                <a:latin typeface="Arial Narrow" panose="020B0606020202030204" pitchFamily="34" charset="0"/>
                <a:sym typeface="+mn-ea"/>
              </a:rPr>
              <a:t>du </a:t>
            </a:r>
            <a:r>
              <a:rPr lang="pt-PT" sz="1100" dirty="0">
                <a:solidFill>
                  <a:schemeClr val="tx2">
                    <a:lumMod val="50000"/>
                  </a:schemeClr>
                </a:solidFill>
                <a:latin typeface="Arial Narrow" panose="020B0606020202030204" pitchFamily="34" charset="0"/>
                <a:sym typeface="+mn-ea"/>
              </a:rPr>
              <a:t>Service Géologique du Brésil</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i="1" dirty="0" smtClean="0">
                <a:solidFill>
                  <a:schemeClr val="tx2">
                    <a:lumMod val="50000"/>
                  </a:schemeClr>
                </a:solidFill>
                <a:latin typeface="Arial Narrow" panose="020B0606020202030204" pitchFamily="34" charset="0"/>
                <a:sym typeface="+mn-ea"/>
              </a:rPr>
              <a:t>MSc</a:t>
            </a:r>
            <a:r>
              <a:rPr lang="pt-PT" sz="1100" i="1" dirty="0">
                <a:solidFill>
                  <a:schemeClr val="tx2">
                    <a:lumMod val="50000"/>
                  </a:schemeClr>
                </a:solidFill>
                <a:latin typeface="Arial Narrow" panose="020B0606020202030204" pitchFamily="34" charset="0"/>
                <a:sym typeface="+mn-ea"/>
              </a:rPr>
              <a:t>.</a:t>
            </a:r>
            <a:r>
              <a:rPr lang="pt-PT" sz="1100" b="1" i="1"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MSc. Andrea Sander - </a:t>
            </a:r>
            <a:r>
              <a:rPr lang="fr-FR" sz="1100" i="1" dirty="0">
                <a:solidFill>
                  <a:schemeClr val="tx2">
                    <a:lumMod val="50000"/>
                  </a:schemeClr>
                </a:solidFill>
                <a:latin typeface="Arial Narrow" panose="020B0606020202030204" pitchFamily="34" charset="0"/>
                <a:sym typeface="+mn-ea"/>
              </a:rPr>
              <a:t>Chercheur </a:t>
            </a:r>
            <a:r>
              <a:rPr lang="pt-PT" altLang="fr-FR" sz="1100" i="1" dirty="0">
                <a:solidFill>
                  <a:schemeClr val="tx2">
                    <a:lumMod val="50000"/>
                  </a:schemeClr>
                </a:solidFill>
                <a:latin typeface="Arial Narrow" panose="020B0606020202030204" pitchFamily="34" charset="0"/>
                <a:sym typeface="+mn-ea"/>
              </a:rPr>
              <a:t>du </a:t>
            </a:r>
            <a:r>
              <a:rPr lang="pt-PT" sz="1100" dirty="0">
                <a:solidFill>
                  <a:schemeClr val="tx2">
                    <a:lumMod val="50000"/>
                  </a:schemeClr>
                </a:solidFill>
                <a:latin typeface="Arial Narrow" panose="020B0606020202030204" pitchFamily="34" charset="0"/>
                <a:sym typeface="+mn-ea"/>
              </a:rPr>
              <a:t>Service Géologique du Brésil</a:t>
            </a:r>
          </a:p>
          <a:p>
            <a:pPr>
              <a:lnSpc>
                <a:spcPts val="1100"/>
              </a:lnSpc>
              <a:defRPr lang="en-US"/>
            </a:pPr>
            <a:endParaRPr lang="fr-FR" sz="1100" i="1" dirty="0">
              <a:solidFill>
                <a:schemeClr val="tx2">
                  <a:lumMod val="50000"/>
                </a:schemeClr>
              </a:solidFill>
              <a:latin typeface="Arial Narrow" panose="020B0606020202030204" pitchFamily="34" charset="0"/>
            </a:endParaRPr>
          </a:p>
          <a:p>
            <a:pPr>
              <a:lnSpc>
                <a:spcPts val="1100"/>
              </a:lnSpc>
              <a:defRPr lang="en-US"/>
            </a:pPr>
            <a:r>
              <a:rPr lang="pt-PT" sz="1100" dirty="0">
                <a:solidFill>
                  <a:schemeClr val="tx2">
                    <a:lumMod val="50000"/>
                  </a:schemeClr>
                </a:solidFill>
                <a:latin typeface="Arial Narrow" panose="020B0606020202030204" pitchFamily="34" charset="0"/>
              </a:rPr>
              <a:t>Débats</a:t>
            </a:r>
            <a:endParaRPr lang="fr-FR" sz="1100" i="1" dirty="0">
              <a:solidFill>
                <a:schemeClr val="tx2">
                  <a:lumMod val="50000"/>
                </a:schemeClr>
              </a:solidFill>
              <a:latin typeface="Arial Narrow" panose="020B0606020202030204" pitchFamily="34" charset="0"/>
            </a:endParaRPr>
          </a:p>
          <a:p>
            <a:pPr>
              <a:lnSpc>
                <a:spcPts val="1100"/>
              </a:lnSpc>
              <a:defRPr lang="en-US"/>
            </a:pPr>
            <a:r>
              <a:rPr lang="pt-BR" sz="1100" b="1" i="1" dirty="0">
                <a:solidFill>
                  <a:schemeClr val="tx2">
                    <a:lumMod val="50000"/>
                  </a:schemeClr>
                </a:solidFill>
                <a:latin typeface="Arial Narrow" panose="020B0606020202030204" pitchFamily="34" charset="0"/>
              </a:rPr>
              <a:t>Déjeuner</a:t>
            </a:r>
          </a:p>
          <a:p>
            <a:pPr>
              <a:lnSpc>
                <a:spcPts val="1100"/>
              </a:lnSpc>
              <a:defRPr lang="en-US"/>
            </a:pPr>
            <a:r>
              <a:rPr lang="pt-PT" sz="1100" b="1" i="1" dirty="0" smtClean="0">
                <a:solidFill>
                  <a:schemeClr val="tx2">
                    <a:lumMod val="50000"/>
                  </a:schemeClr>
                </a:solidFill>
                <a:latin typeface="Arial Narrow" panose="020B0606020202030204" pitchFamily="34" charset="0"/>
              </a:rPr>
              <a:t>Thème IV: </a:t>
            </a:r>
            <a:r>
              <a:rPr lang="fr-FR" sz="1100" i="1" dirty="0">
                <a:solidFill>
                  <a:schemeClr val="tx2">
                    <a:lumMod val="50000"/>
                  </a:schemeClr>
                </a:solidFill>
                <a:latin typeface="Arial Narrow" panose="020B0606020202030204" pitchFamily="34" charset="0"/>
              </a:rPr>
              <a:t>Rentabilité agricole et contrôle de la qualité des aliments produits</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b="1" i="1" dirty="0">
                <a:solidFill>
                  <a:schemeClr val="tx2">
                    <a:lumMod val="50000"/>
                  </a:schemeClr>
                </a:solidFill>
                <a:latin typeface="Arial Narrow" panose="020B0606020202030204" pitchFamily="34" charset="0"/>
                <a:sym typeface="+mn-ea"/>
              </a:rPr>
              <a:t>Modérateur</a:t>
            </a:r>
            <a:r>
              <a:rPr lang="en-GB" sz="11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a:t>
            </a:r>
            <a:r>
              <a:rPr lang="pt-BR"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rPr>
              <a:t>Prof.  Suzi Huff Theodoro</a:t>
            </a:r>
            <a:endParaRPr lang="pt-BR" sz="1100" b="1"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b="1" dirty="0">
                <a:solidFill>
                  <a:schemeClr val="tx2">
                    <a:lumMod val="50000"/>
                  </a:schemeClr>
                </a:solidFill>
                <a:latin typeface="Arial Narrow" panose="020B0606020202030204" pitchFamily="34" charset="0"/>
                <a:sym typeface="+mn-ea"/>
              </a:rPr>
              <a:t>Interventions des </a:t>
            </a:r>
            <a:r>
              <a:rPr lang="pt-PT" sz="1100" b="1" i="1" dirty="0">
                <a:solidFill>
                  <a:schemeClr val="tx2">
                    <a:lumMod val="50000"/>
                  </a:schemeClr>
                </a:solidFill>
                <a:latin typeface="Arial Narrow" panose="020B0606020202030204" pitchFamily="34" charset="0"/>
                <a:sym typeface="+mn-ea"/>
              </a:rPr>
              <a:t>Experts:</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pt-PT" sz="1100" dirty="0">
                <a:solidFill>
                  <a:schemeClr val="tx2">
                    <a:lumMod val="50000"/>
                  </a:schemeClr>
                </a:solidFill>
                <a:latin typeface="Arial Narrow" panose="020B0606020202030204" pitchFamily="34" charset="0"/>
                <a:sym typeface="+mn-ea"/>
              </a:rPr>
              <a:t>Prof. Bernardo Knapik –  Chercheur  à l’Université Estadual do Paraná </a:t>
            </a:r>
            <a:r>
              <a:rPr lang="pt-BR" sz="1100" dirty="0">
                <a:solidFill>
                  <a:schemeClr val="tx2">
                    <a:lumMod val="50000"/>
                  </a:schemeClr>
                </a:solidFill>
                <a:latin typeface="Arial Narrow" panose="020B0606020202030204" pitchFamily="34" charset="0"/>
                <a:sym typeface="+mn-ea"/>
              </a:rPr>
              <a:t>– </a:t>
            </a:r>
            <a:r>
              <a:rPr lang="pt-PT" sz="1100" dirty="0">
                <a:solidFill>
                  <a:schemeClr val="tx2">
                    <a:lumMod val="50000"/>
                  </a:schemeClr>
                </a:solidFill>
                <a:latin typeface="Arial Narrow" panose="020B0606020202030204" pitchFamily="34" charset="0"/>
                <a:sym typeface="+mn-ea"/>
              </a:rPr>
              <a:t> Brésil </a:t>
            </a:r>
            <a:endParaRPr lang="pt-PT" sz="1100" dirty="0" smtClean="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a:solidFill>
                  <a:schemeClr val="tx2">
                    <a:lumMod val="50000"/>
                  </a:schemeClr>
                </a:solidFill>
                <a:latin typeface="Arial Narrow" panose="020B0606020202030204" pitchFamily="34" charset="0"/>
              </a:rPr>
              <a:t>■ Prof</a:t>
            </a:r>
            <a:r>
              <a:rPr lang="pt-PT" sz="1100" dirty="0">
                <a:solidFill>
                  <a:schemeClr val="tx2">
                    <a:lumMod val="50000"/>
                  </a:schemeClr>
                </a:solidFill>
                <a:latin typeface="Arial Narrow" panose="020B0606020202030204" pitchFamily="34" charset="0"/>
              </a:rPr>
              <a:t>. Eder  de Souza Martins – </a:t>
            </a:r>
            <a:r>
              <a:rPr lang="fr-FR" sz="1100" dirty="0">
                <a:solidFill>
                  <a:schemeClr val="tx2">
                    <a:lumMod val="50000"/>
                  </a:schemeClr>
                </a:solidFill>
                <a:latin typeface="Arial Narrow" panose="020B0606020202030204" pitchFamily="34" charset="0"/>
              </a:rPr>
              <a:t>Chercheur à l’</a:t>
            </a:r>
            <a:r>
              <a:rPr lang="fr-FR" sz="1100" i="1" dirty="0">
                <a:solidFill>
                  <a:schemeClr val="tx2">
                    <a:lumMod val="50000"/>
                  </a:schemeClr>
                </a:solidFill>
                <a:latin typeface="Arial Narrow" panose="020B0606020202030204" pitchFamily="34" charset="0"/>
              </a:rPr>
              <a:t>EMBRAPA</a:t>
            </a:r>
            <a:r>
              <a:rPr lang="fr-FR" sz="1100" dirty="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rPr>
              <a:t>(Société Brésilienne de Recherche Agro-élevage</a:t>
            </a:r>
            <a:r>
              <a:rPr lang="pt-BR" sz="1100" i="1" dirty="0">
                <a:solidFill>
                  <a:schemeClr val="tx2">
                    <a:lumMod val="50000"/>
                  </a:schemeClr>
                </a:solidFill>
                <a:latin typeface="Arial Narrow" panose="020B0606020202030204" pitchFamily="34" charset="0"/>
              </a:rPr>
              <a:t>)</a:t>
            </a:r>
          </a:p>
          <a:p>
            <a:pPr>
              <a:lnSpc>
                <a:spcPts val="1100"/>
              </a:lnSpc>
              <a:defRPr lang="en-US"/>
            </a:pPr>
            <a:r>
              <a:rPr lang="pt-PT" altLang="pt-BR" sz="1100" i="1" dirty="0">
                <a:solidFill>
                  <a:schemeClr val="tx2">
                    <a:lumMod val="50000"/>
                  </a:schemeClr>
                </a:solidFill>
                <a:latin typeface="Arial Narrow" panose="020B0606020202030204" pitchFamily="34" charset="0"/>
              </a:rPr>
              <a:t>■ </a:t>
            </a:r>
            <a:r>
              <a:rPr lang="fr-FR" sz="1100" i="1" dirty="0">
                <a:solidFill>
                  <a:schemeClr val="tx2">
                    <a:lumMod val="50000"/>
                  </a:schemeClr>
                </a:solidFill>
                <a:latin typeface="Arial Narrow" panose="020B0606020202030204" pitchFamily="34" charset="0"/>
                <a:cs typeface="Arial Narrow" panose="020B0606020202030204" pitchFamily="34" charset="0"/>
                <a:sym typeface="+mn-ea"/>
              </a:rPr>
              <a:t>FAO</a:t>
            </a:r>
            <a:r>
              <a:rPr lang="fr-FR" sz="1100" dirty="0">
                <a:solidFill>
                  <a:schemeClr val="tx2">
                    <a:lumMod val="50000"/>
                  </a:schemeClr>
                </a:solidFill>
                <a:latin typeface="Arial Narrow" panose="020B0606020202030204" pitchFamily="34" charset="0"/>
                <a:cs typeface="Arial Narrow" panose="020B0606020202030204" pitchFamily="34" charset="0"/>
                <a:sym typeface="+mn-ea"/>
              </a:rPr>
              <a:t> - Organisation des Nations Unies pour l'alimentation et l'agriculture</a:t>
            </a:r>
            <a:endParaRPr lang="pt-PT" sz="1100" dirty="0">
              <a:solidFill>
                <a:schemeClr val="tx2">
                  <a:lumMod val="50000"/>
                </a:schemeClr>
              </a:solidFill>
              <a:latin typeface="Arial Narrow" panose="020B0606020202030204" pitchFamily="34" charset="0"/>
              <a:sym typeface="+mn-ea"/>
            </a:endParaRPr>
          </a:p>
          <a:p>
            <a:pPr>
              <a:lnSpc>
                <a:spcPts val="1100"/>
              </a:lnSpc>
              <a:defRPr lang="en-US"/>
            </a:pPr>
            <a:endParaRPr lang="fr-FR" sz="1100" dirty="0" smtClean="0">
              <a:solidFill>
                <a:schemeClr val="tx2">
                  <a:lumMod val="50000"/>
                </a:schemeClr>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Débats</a:t>
            </a:r>
          </a:p>
          <a:p>
            <a:pPr>
              <a:lnSpc>
                <a:spcPts val="1100"/>
              </a:lnSpc>
              <a:defRPr lang="en-US"/>
            </a:pPr>
            <a:endParaRPr lang="pt-PT" altLang="en-US" sz="1100"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endParaRPr lang="pt-PT" altLang="en-US" sz="11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100"/>
              </a:lnSpc>
              <a:defRPr lang="en-US"/>
            </a:pPr>
            <a:r>
              <a:rPr sz="1100" i="1" dirty="0" err="1">
                <a:solidFill>
                  <a:schemeClr val="tx2">
                    <a:lumMod val="50000"/>
                  </a:schemeClr>
                </a:solidFill>
                <a:latin typeface="Arial Narrow" panose="020B0606020202030204" pitchFamily="34" charset="0"/>
                <a:sym typeface="+mn-ea"/>
              </a:rPr>
              <a:t>Dîner</a:t>
            </a:r>
            <a:r>
              <a:rPr sz="1100" i="1" dirty="0">
                <a:solidFill>
                  <a:schemeClr val="tx2">
                    <a:lumMod val="50000"/>
                  </a:schemeClr>
                </a:solidFill>
                <a:latin typeface="Arial Narrow" panose="020B0606020202030204" pitchFamily="34" charset="0"/>
                <a:sym typeface="+mn-ea"/>
              </a:rPr>
              <a:t> de </a:t>
            </a:r>
            <a:r>
              <a:rPr sz="1100" i="1" dirty="0" err="1">
                <a:solidFill>
                  <a:schemeClr val="tx2">
                    <a:lumMod val="50000"/>
                  </a:schemeClr>
                </a:solidFill>
                <a:latin typeface="Arial Narrow" panose="020B0606020202030204" pitchFamily="34" charset="0"/>
                <a:sym typeface="+mn-ea"/>
              </a:rPr>
              <a:t>bienvenue</a:t>
            </a:r>
            <a:r>
              <a:rPr sz="1100" i="1" dirty="0">
                <a:solidFill>
                  <a:schemeClr val="tx2">
                    <a:lumMod val="50000"/>
                  </a:schemeClr>
                </a:solidFill>
                <a:latin typeface="Arial Narrow" panose="020B0606020202030204" pitchFamily="34" charset="0"/>
                <a:sym typeface="+mn-ea"/>
              </a:rPr>
              <a:t> «LES SAVEURS DE LA CEDEAO»</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Juin</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7" name="TextBox 6"/>
          <p:cNvSpPr txBox="1"/>
          <p:nvPr/>
        </p:nvSpPr>
        <p:spPr>
          <a:xfrm>
            <a:off x="2049780" y="251460"/>
            <a:ext cx="4991100" cy="715581"/>
          </a:xfrm>
          <a:prstGeom prst="rect">
            <a:avLst/>
          </a:prstGeom>
          <a:noFill/>
        </p:spPr>
        <p:txBody>
          <a:bodyPr wrap="square" rtlCol="0">
            <a:spAutoFit/>
          </a:bodyPr>
          <a:lstStyle/>
          <a:p>
            <a:pPr algn="ctr"/>
            <a:r>
              <a:rPr lang="pt-PT" sz="1600" dirty="0" smtClean="0">
                <a:solidFill>
                  <a:schemeClr val="tx2">
                    <a:lumMod val="50000"/>
                  </a:schemeClr>
                </a:solidFill>
                <a:latin typeface="Felix Titling" panose="04060505060202020A04" charset="0"/>
                <a:cs typeface="Felix Titling" panose="04060505060202020A04" charset="0"/>
                <a:sym typeface="+mn-ea"/>
              </a:rPr>
              <a:t>GUIDE DE DISCUSSION POUR LA TABLE ROUNDE</a:t>
            </a:r>
          </a:p>
          <a:p>
            <a:pPr algn="ctr"/>
            <a:endParaRPr lang="fr-FR" sz="1200" b="1" cap="all" dirty="0" smtClean="0">
              <a:solidFill>
                <a:srgbClr val="C00000"/>
              </a:solidFill>
            </a:endParaRPr>
          </a:p>
          <a:p>
            <a:pPr algn="ctr" fontAlgn="base">
              <a:lnSpc>
                <a:spcPts val="1500"/>
              </a:lnSpc>
            </a:pPr>
            <a:r>
              <a:rPr lang="pt-PT" sz="1200" dirty="0" smtClean="0">
                <a:solidFill>
                  <a:schemeClr val="tx2">
                    <a:lumMod val="50000"/>
                  </a:schemeClr>
                </a:solidFill>
                <a:latin typeface="Felix Titling" panose="04060505060202020A04" charset="0"/>
                <a:cs typeface="Felix Titling" panose="04060505060202020A04" charset="0"/>
                <a:sym typeface="+mn-ea"/>
              </a:rPr>
              <a:t>ORGANISATION ET DÉROULEMENT DES DÉBATS</a:t>
            </a:r>
            <a:endParaRPr lang="fr-FR" sz="1200" b="1" cap="all" dirty="0" smtClean="0">
              <a:solidFill>
                <a:schemeClr val="tx2">
                  <a:lumMod val="50000"/>
                </a:schemeClr>
              </a:solidFill>
            </a:endParaRPr>
          </a:p>
        </p:txBody>
      </p:sp>
      <p:sp>
        <p:nvSpPr>
          <p:cNvPr id="33" name="CaixaDeTexto 22"/>
          <p:cNvSpPr txBox="1"/>
          <p:nvPr/>
        </p:nvSpPr>
        <p:spPr>
          <a:xfrm>
            <a:off x="8915400" y="1115695"/>
            <a:ext cx="3264535" cy="584775"/>
          </a:xfrm>
          <a:prstGeom prst="rect">
            <a:avLst/>
          </a:prstGeom>
          <a:noFill/>
        </p:spPr>
        <p:txBody>
          <a:bodyPr wrap="square" rtlCol="0">
            <a:spAutoFit/>
          </a:bodyPr>
          <a:lstStyle/>
          <a:p>
            <a:pPr algn="ctr"/>
            <a:r>
              <a:rPr lang="pt-PT" sz="1600" dirty="0">
                <a:solidFill>
                  <a:schemeClr val="tx2">
                    <a:lumMod val="50000"/>
                  </a:schemeClr>
                </a:solidFill>
                <a:latin typeface="Felix Titling" panose="04060505060202020A04" charset="0"/>
                <a:cs typeface="Felix Titling" panose="04060505060202020A04" charset="0"/>
                <a:sym typeface="+mn-ea"/>
              </a:rPr>
              <a:t>TABLE ROUNDE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600" dirty="0">
                <a:solidFill>
                  <a:schemeClr val="tx2">
                    <a:lumMod val="50000"/>
                  </a:schemeClr>
                </a:solidFill>
                <a:latin typeface="Felix Titling" panose="04060505060202020A04" charset="0"/>
                <a:cs typeface="Felix Titling" panose="04060505060202020A04" charset="0"/>
              </a:rPr>
              <a:t>D’INTEGRATION ET DÉBATS</a:t>
            </a:r>
          </a:p>
        </p:txBody>
      </p:sp>
    </p:spTree>
    <p:extLst>
      <p:ext uri="{BB962C8B-B14F-4D97-AF65-F5344CB8AC3E}">
        <p14:creationId xmlns:p14="http://schemas.microsoft.com/office/powerpoint/2010/main" val="173126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66"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68" name="Triângulo Retângulo 167"/>
          <p:cNvSpPr/>
          <p:nvPr/>
        </p:nvSpPr>
        <p:spPr>
          <a:xfrm>
            <a:off x="0" y="239395"/>
            <a:ext cx="12228830" cy="6618605"/>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7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endParaRPr lang="en-US" sz="1200" b="1" dirty="0" smtClean="0">
              <a:solidFill>
                <a:schemeClr val="bg1"/>
              </a:solidFill>
              <a:latin typeface="Arial Narrow" panose="020B0606020202030204" pitchFamily="34"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173" name="Agrupar 172"/>
          <p:cNvGrpSpPr/>
          <p:nvPr/>
        </p:nvGrpSpPr>
        <p:grpSpPr>
          <a:xfrm>
            <a:off x="5176520" y="2356485"/>
            <a:ext cx="1153160" cy="1165860"/>
            <a:chOff x="8101" y="3527"/>
            <a:chExt cx="1816" cy="1836"/>
          </a:xfrm>
        </p:grpSpPr>
        <p:sp>
          <p:nvSpPr>
            <p:cNvPr id="174"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75"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76"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180" name="Forma automática3"/>
          <p:cNvSpPr/>
          <p:nvPr/>
        </p:nvSpPr>
        <p:spPr>
          <a:xfrm>
            <a:off x="8462010" y="340995"/>
            <a:ext cx="3644265" cy="141224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chemeClr val="tx2">
                    <a:lumMod val="50000"/>
                  </a:schemeClr>
                </a:solidFill>
                <a:sym typeface="+mn-ea"/>
              </a:rPr>
              <a:t>ATELIER </a:t>
            </a:r>
            <a:r>
              <a:rPr lang="pt-PT" sz="1400" b="1" i="1" dirty="0">
                <a:solidFill>
                  <a:schemeClr val="tx2">
                    <a:lumMod val="50000"/>
                  </a:schemeClr>
                </a:solidFill>
                <a:sym typeface="+mn-ea"/>
              </a:rPr>
              <a:t>ÉCONOMIQUE ET FINANCIÈRE</a:t>
            </a:r>
            <a:endParaRPr lang="pt-PT" sz="1400" b="1" i="1" dirty="0">
              <a:solidFill>
                <a:schemeClr val="tx2">
                  <a:lumMod val="50000"/>
                </a:schemeClr>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b="1" dirty="0">
                <a:solidFill>
                  <a:schemeClr val="tx2">
                    <a:lumMod val="50000"/>
                  </a:schemeClr>
                </a:solidFill>
                <a:sym typeface="+mn-ea"/>
              </a:rPr>
              <a:t>Panel </a:t>
            </a:r>
            <a:r>
              <a:rPr lang="pt-PT" sz="1100" b="1" dirty="0" smtClean="0">
                <a:solidFill>
                  <a:schemeClr val="tx2">
                    <a:lumMod val="50000"/>
                  </a:schemeClr>
                </a:solidFill>
                <a:sym typeface="+mn-ea"/>
              </a:rPr>
              <a:t>II</a:t>
            </a:r>
            <a:endParaRPr lang="pt-PT" sz="1100" b="1" dirty="0" smtClean="0">
              <a:solidFill>
                <a:schemeClr val="tx2">
                  <a:lumMod val="50000"/>
                </a:schemeClr>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bg1"/>
                </a:solidFill>
                <a:sym typeface="+mn-ea"/>
              </a:rPr>
              <a:t>«</a:t>
            </a:r>
            <a:r>
              <a:rPr lang="fr-FR" sz="1100" i="1" dirty="0" smtClean="0">
                <a:solidFill>
                  <a:schemeClr val="bg1"/>
                </a:solidFill>
                <a:sym typeface="+mn-ea"/>
              </a:rPr>
              <a:t>FINANCEMENT </a:t>
            </a:r>
            <a:r>
              <a:rPr lang="fr-FR" sz="1100" i="1" dirty="0">
                <a:solidFill>
                  <a:schemeClr val="bg1"/>
                </a:solidFill>
                <a:sym typeface="+mn-ea"/>
              </a:rPr>
              <a:t>DU SECTEUR PRIVÉ DANS LA </a:t>
            </a:r>
            <a:r>
              <a:rPr lang="fr-FR" sz="1100" i="1" dirty="0" smtClean="0">
                <a:solidFill>
                  <a:schemeClr val="bg1"/>
                </a:solidFill>
                <a:sym typeface="+mn-ea"/>
              </a:rPr>
              <a:t>CEDEAO</a:t>
            </a:r>
            <a:r>
              <a:rPr altLang="fr-FR" sz="1100" i="1" dirty="0" smtClean="0">
                <a:solidFill>
                  <a:schemeClr val="bg1"/>
                </a:solidFill>
                <a:sym typeface="+mn-ea"/>
              </a:rPr>
              <a:t>»</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186" name="Agrupar 185"/>
          <p:cNvGrpSpPr/>
          <p:nvPr/>
        </p:nvGrpSpPr>
        <p:grpSpPr>
          <a:xfrm>
            <a:off x="7372350" y="340995"/>
            <a:ext cx="1214120" cy="1211580"/>
            <a:chOff x="11307" y="281"/>
            <a:chExt cx="1912" cy="1908"/>
          </a:xfrm>
          <a:solidFill>
            <a:srgbClr val="C7F3F3"/>
          </a:solidFill>
        </p:grpSpPr>
        <p:sp>
          <p:nvSpPr>
            <p:cNvPr id="187"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90"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1"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192" name="Rectangle: Rounded Corners 177"/>
          <p:cNvSpPr/>
          <p:nvPr/>
        </p:nvSpPr>
        <p:spPr>
          <a:xfrm>
            <a:off x="8451850" y="3243580"/>
            <a:ext cx="3654425" cy="154559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chemeClr val="tx2">
                    <a:lumMod val="50000"/>
                  </a:schemeClr>
                </a:solidFill>
                <a:sym typeface="+mn-ea"/>
              </a:rPr>
              <a:t>ATELIER </a:t>
            </a:r>
            <a:r>
              <a:rPr sz="1400" b="1" i="1" dirty="0">
                <a:solidFill>
                  <a:schemeClr val="tx2">
                    <a:lumMod val="50000"/>
                  </a:schemeClr>
                </a:solidFill>
                <a:sym typeface="+mn-ea"/>
              </a:rPr>
              <a:t>ÉCONOMIQUE</a:t>
            </a:r>
            <a:r>
              <a:rPr sz="1400" b="1" i="1" dirty="0" smtClean="0">
                <a:solidFill>
                  <a:schemeClr val="tx2">
                    <a:lumMod val="50000"/>
                  </a:schemeClr>
                </a:solidFill>
                <a:sym typeface="+mn-ea"/>
              </a:rPr>
              <a:t> </a:t>
            </a:r>
            <a:r>
              <a:rPr sz="1400" b="1" i="1" dirty="0">
                <a:solidFill>
                  <a:schemeClr val="tx2">
                    <a:lumMod val="50000"/>
                  </a:schemeClr>
                </a:solidFill>
                <a:sym typeface="+mn-ea"/>
              </a:rPr>
              <a:t>ET FINANCIÈRE</a:t>
            </a:r>
            <a:endParaRPr sz="1400" b="1" i="1" dirty="0" smtClean="0">
              <a:solidFill>
                <a:schemeClr val="tx2">
                  <a:lumMod val="50000"/>
                </a:schemeClr>
              </a:solidFill>
              <a:sym typeface="+mn-ea"/>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bg1"/>
                </a:solidFill>
                <a:sym typeface="+mn-ea"/>
              </a:rPr>
              <a:t>Panel I</a:t>
            </a:r>
            <a:r>
              <a:rPr altLang="it-IT" b="1" dirty="0" smtClean="0">
                <a:solidFill>
                  <a:schemeClr val="bg1"/>
                </a:solidFill>
                <a:sym typeface="+mn-ea"/>
              </a:rPr>
              <a:t>II</a:t>
            </a:r>
            <a:r>
              <a:rPr lang="it-IT" dirty="0" smtClean="0">
                <a:solidFill>
                  <a:schemeClr val="bg1"/>
                </a:solidFill>
                <a:sym typeface="+mn-ea"/>
              </a:rPr>
              <a:t> </a:t>
            </a:r>
            <a:r>
              <a:rPr lang="it-IT" dirty="0">
                <a:solidFill>
                  <a:schemeClr val="bg1"/>
                </a:solidFill>
                <a:sym typeface="+mn-ea"/>
              </a:rPr>
              <a:t>- </a:t>
            </a:r>
            <a:r>
              <a:rPr altLang="it-IT" dirty="0">
                <a:solidFill>
                  <a:schemeClr val="bg1"/>
                </a:solidFill>
                <a:sym typeface="+mn-ea"/>
              </a:rPr>
              <a:t>«</a:t>
            </a:r>
            <a:r>
              <a:rPr lang="it-IT" i="1" dirty="0">
                <a:solidFill>
                  <a:schemeClr val="bg1"/>
                </a:solidFill>
                <a:sym typeface="+mn-ea"/>
              </a:rPr>
              <a:t>LE DÉVELOPPEMENT DE L’ÉCONOMIE NUMÉRIQUE EN AFRIQUE: </a:t>
            </a:r>
            <a:r>
              <a:rPr i="1" dirty="0">
                <a:solidFill>
                  <a:schemeClr val="bg1"/>
                </a:solidFill>
                <a:sym typeface="+mn-ea"/>
              </a:rPr>
              <a:t>L'importance des Start-Ups dans l'innovation du marché et l'Entrepreneuriat des Jeunes</a:t>
            </a:r>
            <a:r>
              <a:rPr altLang="it-IT" dirty="0">
                <a:solidFill>
                  <a:schemeClr val="bg1"/>
                </a:solidFill>
                <a:sym typeface="+mn-ea"/>
              </a:rPr>
              <a:t>»</a:t>
            </a:r>
            <a:endParaRPr lang="fr-FR" dirty="0">
              <a:solidFill>
                <a:schemeClr val="bg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bg1"/>
              </a:solidFill>
            </a:endParaRPr>
          </a:p>
        </p:txBody>
      </p:sp>
      <p:sp>
        <p:nvSpPr>
          <p:cNvPr id="193"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bg1"/>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bg1"/>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5" name="Rectangle: Rounded Corners 198"/>
          <p:cNvSpPr/>
          <p:nvPr/>
        </p:nvSpPr>
        <p:spPr>
          <a:xfrm>
            <a:off x="8450580" y="2019300"/>
            <a:ext cx="3647440" cy="852805"/>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p>
          <a:p>
            <a:pPr algn="ctr">
              <a:lnSpc>
                <a:spcPts val="1100"/>
              </a:lnSpc>
              <a:spcBef>
                <a:spcPts val="0"/>
              </a:spcBef>
              <a:spcAft>
                <a:spcPts val="0"/>
              </a:spcAft>
              <a:defRPr lang="en-US">
                <a:solidFill>
                  <a:srgbClr val="FFFFFF"/>
                </a:solidFill>
              </a:defRPr>
            </a:pPr>
            <a:r>
              <a:rPr lang="pt-PT" altLang="en-US" sz="1000" b="1" i="1" dirty="0">
                <a:solidFill>
                  <a:schemeClr val="bg1"/>
                </a:solidFill>
                <a:latin typeface="Arial Narrow" panose="020B0606020202030204" pitchFamily="34" charset="0"/>
                <a:cs typeface="Arial Narrow" panose="020B0606020202030204" pitchFamily="34" charset="0"/>
                <a:sym typeface="+mn-ea"/>
              </a:rPr>
              <a:t>«</a:t>
            </a:r>
            <a:r>
              <a:rPr sz="1000" i="1" dirty="0">
                <a:solidFill>
                  <a:schemeClr val="bg1"/>
                </a:solidFill>
                <a:latin typeface="Arial Narrow" panose="020B0606020202030204" pitchFamily="34" charset="0"/>
                <a:cs typeface="Arial Narrow" panose="020B0606020202030204" pitchFamily="34" charset="0"/>
                <a:sym typeface="+mn-ea"/>
              </a:rPr>
              <a:t>A</a:t>
            </a:r>
            <a:r>
              <a:rPr lang="pt-PT" sz="1000" i="1" dirty="0">
                <a:solidFill>
                  <a:schemeClr val="bg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bg1"/>
                </a:solidFill>
                <a:latin typeface="Arial Narrow" panose="020B0606020202030204" pitchFamily="34" charset="0"/>
                <a:cs typeface="Arial Narrow" panose="020B0606020202030204" pitchFamily="34" charset="0"/>
                <a:sym typeface="+mn-ea"/>
              </a:rPr>
              <a:t>É</a:t>
            </a:r>
            <a:r>
              <a:rPr lang="pt-PT" sz="1000" i="1" dirty="0">
                <a:solidFill>
                  <a:schemeClr val="bg1"/>
                </a:solidFill>
                <a:latin typeface="Arial Narrow" panose="020B0606020202030204" pitchFamily="34" charset="0"/>
                <a:cs typeface="Arial Narrow" panose="020B0606020202030204" pitchFamily="34" charset="0"/>
                <a:sym typeface="+mn-ea"/>
              </a:rPr>
              <a:t>TATS </a:t>
            </a:r>
            <a:r>
              <a:rPr sz="1000" i="1" dirty="0">
                <a:solidFill>
                  <a:schemeClr val="bg1"/>
                </a:solidFill>
                <a:latin typeface="Arial Narrow" panose="020B0606020202030204" pitchFamily="34" charset="0"/>
                <a:cs typeface="Arial Narrow" panose="020B0606020202030204" pitchFamily="34" charset="0"/>
                <a:sym typeface="+mn-ea"/>
              </a:rPr>
              <a:t>- U</a:t>
            </a:r>
            <a:r>
              <a:rPr lang="pt-PT" sz="1000" i="1" dirty="0">
                <a:solidFill>
                  <a:schemeClr val="bg1"/>
                </a:solidFill>
                <a:latin typeface="Arial Narrow" panose="020B0606020202030204" pitchFamily="34" charset="0"/>
                <a:cs typeface="Arial Narrow" panose="020B0606020202030204" pitchFamily="34" charset="0"/>
                <a:sym typeface="+mn-ea"/>
              </a:rPr>
              <a:t>NIS</a:t>
            </a:r>
            <a:r>
              <a:rPr lang="pt-PT" altLang="en-US" sz="1000" b="1" i="1" dirty="0">
                <a:solidFill>
                  <a:schemeClr val="bg1"/>
                </a:solidFill>
                <a:latin typeface="Arial Narrow" panose="020B0606020202030204" pitchFamily="34" charset="0"/>
                <a:cs typeface="Arial Narrow" panose="020B0606020202030204" pitchFamily="34" charset="0"/>
                <a:sym typeface="+mn-ea"/>
              </a:rPr>
              <a:t>»</a:t>
            </a:r>
            <a:endParaRPr lang="en-US" sz="1000" dirty="0">
              <a:solidFill>
                <a:schemeClr val="bg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bg1"/>
              </a:solidFill>
              <a:latin typeface="Arial Narrow" panose="020B0606020202030204" pitchFamily="34" charset="0"/>
              <a:cs typeface="Arial Narrow" panose="020B0606020202030204" pitchFamily="34" charset="0"/>
            </a:endParaRPr>
          </a:p>
        </p:txBody>
      </p:sp>
      <p:sp>
        <p:nvSpPr>
          <p:cNvPr id="196" name="Rectangle: Rounded Corners 125"/>
          <p:cNvSpPr/>
          <p:nvPr/>
        </p:nvSpPr>
        <p:spPr>
          <a:xfrm>
            <a:off x="8459470" y="5186680"/>
            <a:ext cx="3630930" cy="83947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i="1" dirty="0">
                <a:solidFill>
                  <a:schemeClr val="tx2">
                    <a:lumMod val="50000"/>
                  </a:schemeClr>
                </a:solidFill>
                <a:latin typeface="Arial Narrow" panose="020B0606020202030204" pitchFamily="34" charset="0"/>
                <a:cs typeface="Arial Narrow" panose="020B0606020202030204" pitchFamily="34" charset="0"/>
                <a:sym typeface="+mn-ea"/>
              </a:rPr>
              <a:t>Conférence III </a:t>
            </a:r>
            <a:endParaRPr lang="pt-PT" altLang="en-US" sz="12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chemeClr val="tx2">
                    <a:lumMod val="50000"/>
                  </a:schemeClr>
                </a:solidFill>
                <a:latin typeface="Arial Narrow" panose="020B0606020202030204" pitchFamily="34" charset="0"/>
                <a:cs typeface="Arial Narrow" panose="020B0606020202030204" pitchFamily="34" charset="0"/>
                <a:sym typeface="+mn-ea"/>
              </a:rPr>
              <a:t>A</a:t>
            </a:r>
            <a:r>
              <a:rPr lang="pt-PT" sz="1000" b="1" i="1" dirty="0">
                <a:solidFill>
                  <a:schemeClr val="tx2">
                    <a:lumMod val="50000"/>
                  </a:schemeClr>
                </a:solidFill>
                <a:latin typeface="Arial Narrow" panose="020B0606020202030204" pitchFamily="34" charset="0"/>
                <a:cs typeface="Arial Narrow" panose="020B0606020202030204" pitchFamily="34" charset="0"/>
                <a:sym typeface="+mn-ea"/>
              </a:rPr>
              <a:t>CCÈS AU MARCHÉ PRÉFÉRENTIEL DE L'</a:t>
            </a:r>
            <a:r>
              <a:rPr sz="1000" b="1" i="1" dirty="0">
                <a:solidFill>
                  <a:schemeClr val="tx2">
                    <a:lumMod val="50000"/>
                  </a:schemeClr>
                </a:solidFill>
                <a:latin typeface="Arial Narrow" panose="020B0606020202030204" pitchFamily="34" charset="0"/>
                <a:cs typeface="Arial Narrow" panose="020B0606020202030204" pitchFamily="34" charset="0"/>
                <a:sym typeface="+mn-ea"/>
              </a:rPr>
              <a:t>UNION EUROPÉENNE</a:t>
            </a:r>
            <a:r>
              <a:rPr lang="pt-PT" altLang="en-US" sz="10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i="1" dirty="0">
              <a:solidFill>
                <a:schemeClr val="tx2">
                  <a:lumMod val="50000"/>
                </a:schemeClr>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198" name="Rectangle: Rounded Corners 198"/>
          <p:cNvSpPr/>
          <p:nvPr/>
        </p:nvSpPr>
        <p:spPr>
          <a:xfrm>
            <a:off x="4081780" y="5414645"/>
            <a:ext cx="3158490" cy="126365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i="1" dirty="0">
                <a:solidFill>
                  <a:schemeClr val="tx2">
                    <a:lumMod val="50000"/>
                  </a:schemeClr>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i="1" dirty="0">
                <a:solidFill>
                  <a:schemeClr val="tx2">
                    <a:lumMod val="50000"/>
                  </a:schemeClr>
                </a:solidFill>
                <a:latin typeface="Arial Narrow" panose="020B0606020202030204" pitchFamily="34" charset="0"/>
                <a:cs typeface="Arial Narrow" panose="020B0606020202030204" pitchFamily="34" charset="0"/>
                <a:sym typeface="+mn-ea"/>
              </a:rPr>
              <a:t>«</a:t>
            </a:r>
            <a:r>
              <a:rPr sz="1000" i="1" dirty="0">
                <a:solidFill>
                  <a:schemeClr val="tx2">
                    <a:lumMod val="50000"/>
                  </a:schemeClr>
                </a:solidFill>
                <a:latin typeface="Arial Narrow" panose="020B0606020202030204" pitchFamily="34" charset="0"/>
                <a:cs typeface="Arial Narrow" panose="020B0606020202030204" pitchFamily="34" charset="0"/>
                <a:sym typeface="+mn-ea"/>
              </a:rPr>
              <a:t>A</a:t>
            </a:r>
            <a:r>
              <a:rPr lang="pt-PT" sz="1000" i="1" dirty="0">
                <a:solidFill>
                  <a:schemeClr val="tx2">
                    <a:lumMod val="50000"/>
                  </a:schemeClr>
                </a:solidFill>
                <a:latin typeface="Arial Narrow" panose="020B0606020202030204" pitchFamily="34" charset="0"/>
                <a:cs typeface="Arial Narrow" panose="020B0606020202030204" pitchFamily="34" charset="0"/>
                <a:sym typeface="+mn-ea"/>
              </a:rPr>
              <a:t>CCÈS AU MARCHÉ PRÉFÉRENTIEL DE LA </a:t>
            </a:r>
            <a:r>
              <a:rPr sz="1000" i="1" dirty="0">
                <a:solidFill>
                  <a:schemeClr val="tx2">
                    <a:lumMod val="50000"/>
                  </a:schemeClr>
                </a:solidFill>
                <a:latin typeface="Arial Narrow" panose="020B0606020202030204" pitchFamily="34" charset="0"/>
                <a:cs typeface="Arial Narrow" panose="020B0606020202030204" pitchFamily="34" charset="0"/>
                <a:sym typeface="+mn-ea"/>
              </a:rPr>
              <a:t>CEDEAO</a:t>
            </a:r>
            <a:r>
              <a:rPr lang="pt-PT" altLang="en-US" sz="1000" i="1" dirty="0">
                <a:solidFill>
                  <a:schemeClr val="tx2">
                    <a:lumMod val="50000"/>
                  </a:schemeClr>
                </a:solidFill>
                <a:latin typeface="Arial Narrow" panose="020B0606020202030204" pitchFamily="34" charset="0"/>
                <a:cs typeface="Arial Narrow" panose="020B0606020202030204" pitchFamily="34" charset="0"/>
                <a:sym typeface="+mn-ea"/>
              </a:rPr>
              <a:t>»</a:t>
            </a:r>
            <a:endParaRPr lang="en-US" sz="1000" dirty="0">
              <a:solidFill>
                <a:srgbClr val="006666"/>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6666"/>
              </a:solidFill>
              <a:latin typeface="Arial Narrow" panose="020B0606020202030204" pitchFamily="34" charset="0"/>
              <a:cs typeface="Arial Narrow" panose="020B0606020202030204" pitchFamily="34" charset="0"/>
            </a:endParaRPr>
          </a:p>
        </p:txBody>
      </p:sp>
      <p:sp>
        <p:nvSpPr>
          <p:cNvPr id="199"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tx1"/>
                </a:solidFill>
                <a:latin typeface="Arial Narrow" panose="020B0606020202030204" pitchFamily="34" charset="0"/>
                <a:sym typeface="+mn-ea"/>
              </a:rPr>
              <a:t>Session de clôture </a:t>
            </a:r>
            <a:endParaRPr lang="en-US"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0"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1"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2"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203" name="Imagem 202" descr="logo"/>
          <p:cNvPicPr>
            <a:picLocks noChangeAspect="1"/>
          </p:cNvPicPr>
          <p:nvPr/>
        </p:nvPicPr>
        <p:blipFill>
          <a:blip r:embed="rId3"/>
          <a:stretch>
            <a:fillRect/>
          </a:stretch>
        </p:blipFill>
        <p:spPr>
          <a:xfrm>
            <a:off x="-4445" y="92075"/>
            <a:ext cx="3107055" cy="681990"/>
          </a:xfrm>
          <a:prstGeom prst="rect">
            <a:avLst/>
          </a:prstGeom>
        </p:spPr>
      </p:pic>
      <p:sp>
        <p:nvSpPr>
          <p:cNvPr id="204" name="Slide Number Placeholder 6"/>
          <p:cNvSpPr txBox="1"/>
          <p:nvPr/>
        </p:nvSpPr>
        <p:spPr bwMode="auto">
          <a:xfrm>
            <a:off x="6764051"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900" dirty="0" smtClean="0">
                <a:solidFill>
                  <a:schemeClr val="tx1"/>
                </a:solidFill>
              </a:rPr>
              <a:t>Pag </a:t>
            </a:r>
            <a:fld id="{6C07E9C5-6E20-4A25-9F31-81ECFC5683B7}" type="slidenum">
              <a:rPr lang="fr-FR" altLang="pt-PT" sz="900" b="1" i="1" u="sng" dirty="0" smtClean="0">
                <a:solidFill>
                  <a:schemeClr val="tx1"/>
                </a:solidFill>
              </a:rPr>
              <a:t>7</a:t>
            </a:fld>
            <a:endParaRPr lang="fr-FR" altLang="pt-PT" sz="900" b="1" i="1" u="sng" dirty="0" smtClean="0">
              <a:solidFill>
                <a:schemeClr val="tx1"/>
              </a:solidFill>
            </a:endParaRPr>
          </a:p>
        </p:txBody>
      </p:sp>
      <p:sp>
        <p:nvSpPr>
          <p:cNvPr id="209" name="Caixa de Texto 208"/>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chemeClr val="bg1"/>
                </a:solidFill>
                <a:latin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bg1"/>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bg1"/>
                </a:solidFill>
                <a:latin typeface="Arial Narrow" panose="020B0606020202030204" pitchFamily="34" charset="0"/>
                <a:cs typeface="Arial Narrow" panose="020B0606020202030204" pitchFamily="34" charset="0"/>
                <a:sym typeface="+mn-ea"/>
              </a:rPr>
              <a:t> Banque </a:t>
            </a:r>
            <a:r>
              <a:rPr lang="pt-PT" sz="1000" dirty="0" smtClean="0">
                <a:solidFill>
                  <a:schemeClr val="bg1"/>
                </a:solidFill>
                <a:latin typeface="Arial Narrow" panose="020B0606020202030204" pitchFamily="34" charset="0"/>
                <a:cs typeface="Arial Narrow" panose="020B0606020202030204" pitchFamily="34" charset="0"/>
                <a:sym typeface="+mn-ea"/>
              </a:rPr>
              <a:t>A</a:t>
            </a:r>
            <a:r>
              <a:rPr sz="1000" dirty="0" smtClean="0">
                <a:solidFill>
                  <a:schemeClr val="bg1"/>
                </a:solidFill>
                <a:latin typeface="Arial Narrow" panose="020B0606020202030204" pitchFamily="34" charset="0"/>
                <a:cs typeface="Arial Narrow" panose="020B0606020202030204" pitchFamily="34" charset="0"/>
                <a:sym typeface="+mn-ea"/>
              </a:rPr>
              <a:t>fricaine de </a:t>
            </a:r>
            <a:r>
              <a:rPr lang="pt-PT" sz="1000" dirty="0" smtClean="0">
                <a:solidFill>
                  <a:schemeClr val="bg1"/>
                </a:solidFill>
                <a:latin typeface="Arial Narrow" panose="020B0606020202030204" pitchFamily="34" charset="0"/>
                <a:cs typeface="Arial Narrow" panose="020B0606020202030204" pitchFamily="34" charset="0"/>
                <a:sym typeface="+mn-ea"/>
              </a:rPr>
              <a:t>D</a:t>
            </a:r>
            <a:r>
              <a:rPr sz="1000" dirty="0" smtClean="0">
                <a:solidFill>
                  <a:schemeClr val="bg1"/>
                </a:solidFill>
                <a:latin typeface="Arial Narrow" panose="020B0606020202030204" pitchFamily="34" charset="0"/>
                <a:cs typeface="Arial Narrow" panose="020B0606020202030204" pitchFamily="34" charset="0"/>
                <a:sym typeface="+mn-ea"/>
              </a:rPr>
              <a:t>éveloppement </a:t>
            </a:r>
            <a:r>
              <a:rPr lang="pt-PT" sz="1000" dirty="0" smtClean="0">
                <a:solidFill>
                  <a:schemeClr val="bg1"/>
                </a:solidFill>
                <a:latin typeface="Arial Narrow" panose="020B0606020202030204" pitchFamily="34" charset="0"/>
                <a:cs typeface="Arial Narrow" panose="020B0606020202030204" pitchFamily="34" charset="0"/>
                <a:sym typeface="+mn-ea"/>
              </a:rPr>
              <a:t>- BAD</a:t>
            </a:r>
            <a:endParaRPr sz="1000" dirty="0" smtClean="0">
              <a:solidFill>
                <a:schemeClr val="bg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bg1"/>
                </a:solidFill>
                <a:latin typeface="Arial Narrow" panose="020B0606020202030204" pitchFamily="34" charset="0"/>
                <a:cs typeface="Arial Narrow" panose="020B0606020202030204" pitchFamily="34" charset="0"/>
                <a:sym typeface="+mn-ea"/>
              </a:rPr>
              <a:t> </a:t>
            </a:r>
            <a:r>
              <a:rPr lang="pt-PT" sz="1000" dirty="0" smtClean="0">
                <a:solidFill>
                  <a:schemeClr val="bg1"/>
                </a:solidFill>
                <a:latin typeface="Arial Narrow" panose="020B0606020202030204" pitchFamily="34" charset="0"/>
                <a:cs typeface="Arial Narrow" panose="020B0606020202030204" pitchFamily="34" charset="0"/>
                <a:sym typeface="+mn-ea"/>
              </a:rPr>
              <a:t>S</a:t>
            </a:r>
            <a:r>
              <a:rPr sz="1000" dirty="0">
                <a:solidFill>
                  <a:schemeClr val="bg1"/>
                </a:solidFill>
                <a:latin typeface="Arial Narrow" panose="020B0606020202030204" pitchFamily="34" charset="0"/>
                <a:cs typeface="Arial Narrow" panose="020B0606020202030204" pitchFamily="34" charset="0"/>
                <a:sym typeface="+mn-ea"/>
              </a:rPr>
              <a:t>ociété </a:t>
            </a:r>
            <a:r>
              <a:rPr lang="pt-PT" sz="1000" dirty="0">
                <a:solidFill>
                  <a:schemeClr val="bg1"/>
                </a:solidFill>
                <a:latin typeface="Arial Narrow" panose="020B0606020202030204" pitchFamily="34" charset="0"/>
                <a:cs typeface="Arial Narrow" panose="020B0606020202030204" pitchFamily="34" charset="0"/>
                <a:sym typeface="+mn-ea"/>
              </a:rPr>
              <a:t>F</a:t>
            </a:r>
            <a:r>
              <a:rPr sz="1000" dirty="0">
                <a:solidFill>
                  <a:schemeClr val="bg1"/>
                </a:solidFill>
                <a:latin typeface="Arial Narrow" panose="020B0606020202030204" pitchFamily="34" charset="0"/>
                <a:cs typeface="Arial Narrow" panose="020B0606020202030204" pitchFamily="34" charset="0"/>
                <a:sym typeface="+mn-ea"/>
              </a:rPr>
              <a:t>inancière </a:t>
            </a:r>
            <a:r>
              <a:rPr lang="pt-PT" sz="1000" dirty="0">
                <a:solidFill>
                  <a:schemeClr val="bg1"/>
                </a:solidFill>
                <a:latin typeface="Arial Narrow" panose="020B0606020202030204" pitchFamily="34" charset="0"/>
                <a:cs typeface="Arial Narrow" panose="020B0606020202030204" pitchFamily="34" charset="0"/>
                <a:sym typeface="+mn-ea"/>
              </a:rPr>
              <a:t>I</a:t>
            </a:r>
            <a:r>
              <a:rPr sz="1000" dirty="0">
                <a:solidFill>
                  <a:schemeClr val="bg1"/>
                </a:solidFill>
                <a:latin typeface="Arial Narrow" panose="020B0606020202030204" pitchFamily="34" charset="0"/>
                <a:cs typeface="Arial Narrow" panose="020B0606020202030204" pitchFamily="34" charset="0"/>
                <a:sym typeface="+mn-ea"/>
              </a:rPr>
              <a:t>nternationale </a:t>
            </a:r>
            <a:r>
              <a:rPr lang="pt-PT" sz="1000" dirty="0">
                <a:solidFill>
                  <a:schemeClr val="bg1"/>
                </a:solidFill>
                <a:latin typeface="Arial Narrow" panose="020B0606020202030204" pitchFamily="34" charset="0"/>
                <a:cs typeface="Arial Narrow" panose="020B0606020202030204" pitchFamily="34" charset="0"/>
                <a:sym typeface="+mn-ea"/>
              </a:rPr>
              <a:t>- SFI</a:t>
            </a:r>
          </a:p>
        </p:txBody>
      </p:sp>
      <p:sp>
        <p:nvSpPr>
          <p:cNvPr id="210" name="Caixa de Texto 209"/>
          <p:cNvSpPr txBox="1"/>
          <p:nvPr/>
        </p:nvSpPr>
        <p:spPr>
          <a:xfrm>
            <a:off x="8514715" y="3876040"/>
            <a:ext cx="3462020" cy="843308"/>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a:t>
            </a:r>
            <a:r>
              <a:rPr lang="pt-PT" sz="1000" i="1" dirty="0">
                <a:solidFill>
                  <a:schemeClr val="bg1"/>
                </a:solidFill>
                <a:latin typeface="Arial Narrow" panose="020B0606020202030204" pitchFamily="34" charset="0"/>
                <a:cs typeface="Arial Narrow" panose="020B0606020202030204" pitchFamily="34" charset="0"/>
                <a:sym typeface="+mn-ea"/>
              </a:rPr>
              <a:t>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bg1"/>
                </a:solidFill>
                <a:latin typeface="Arial Narrow" panose="020B0606020202030204" pitchFamily="34" charset="0"/>
                <a:cs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bg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accent1"/>
                </a:solidFill>
                <a:latin typeface="Arial Narrow" panose="020B0606020202030204" pitchFamily="34" charset="0"/>
                <a:cs typeface="Arial Narrow" panose="020B0606020202030204" pitchFamily="34" charset="0"/>
                <a:sym typeface="+mn-ea"/>
              </a:rPr>
              <a:t> </a:t>
            </a:r>
            <a:r>
              <a:rPr lang="pt-PT" sz="1000" dirty="0" smtClean="0">
                <a:solidFill>
                  <a:schemeClr val="accent1"/>
                </a:solidFill>
                <a:latin typeface="Arial Narrow" panose="020B0606020202030204" pitchFamily="34" charset="0"/>
              </a:rPr>
              <a:t>ANPROTEC</a:t>
            </a:r>
            <a:r>
              <a:rPr sz="1000" dirty="0" smtClean="0">
                <a:solidFill>
                  <a:schemeClr val="bg1"/>
                </a:solidFill>
                <a:latin typeface="Arial Narrow" panose="020B0606020202030204" pitchFamily="34" charset="0"/>
                <a:cs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 </a:t>
            </a:r>
            <a:r>
              <a:rPr sz="1000" i="1" dirty="0" err="1" smtClean="0">
                <a:solidFill>
                  <a:schemeClr val="bg1"/>
                </a:solidFill>
                <a:latin typeface="Arial Narrow" panose="020B0606020202030204" pitchFamily="34" charset="0"/>
                <a:cs typeface="Arial Narrow" panose="020B0606020202030204" pitchFamily="34" charset="0"/>
                <a:sym typeface="+mn-ea"/>
              </a:rPr>
              <a:t>Brésil</a:t>
            </a:r>
            <a:r>
              <a:rPr sz="1000" i="1" dirty="0" smtClean="0">
                <a:solidFill>
                  <a:schemeClr val="bg1"/>
                </a:solidFill>
                <a:latin typeface="Arial Narrow" panose="020B0606020202030204" pitchFamily="34" charset="0"/>
                <a:cs typeface="Arial Narrow" panose="020B0606020202030204" pitchFamily="34" charset="0"/>
                <a:sym typeface="+mn-ea"/>
              </a:rPr>
              <a:t> </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bg1"/>
                </a:solidFill>
                <a:latin typeface="Arial Narrow" panose="020B0606020202030204" pitchFamily="34" charset="0"/>
                <a:cs typeface="Arial Narrow" panose="020B0606020202030204" pitchFamily="34" charset="0"/>
                <a:sym typeface="+mn-ea"/>
              </a:rPr>
              <a:t>AFD</a:t>
            </a:r>
            <a:r>
              <a:rPr lang="pt-PT" sz="1000" dirty="0" smtClean="0">
                <a:solidFill>
                  <a:schemeClr val="tx1"/>
                </a:solidFill>
                <a:latin typeface="Arial Narrow" panose="020B0606020202030204" pitchFamily="34" charset="0"/>
                <a:cs typeface="Arial Narrow" panose="020B0606020202030204" pitchFamily="34" charset="0"/>
                <a:sym typeface="+mn-ea"/>
              </a:rPr>
              <a:t>or</a:t>
            </a:r>
            <a:endParaRPr lang="pt-PT" sz="1000" dirty="0">
              <a:solidFill>
                <a:schemeClr val="tx1"/>
              </a:solidFill>
              <a:latin typeface="Arial Narrow" panose="020B0606020202030204" pitchFamily="34" charset="0"/>
              <a:cs typeface="Arial Narrow" panose="020B0606020202030204" pitchFamily="34" charset="0"/>
              <a:sym typeface="+mn-ea"/>
            </a:endParaRPr>
          </a:p>
        </p:txBody>
      </p:sp>
      <p:sp>
        <p:nvSpPr>
          <p:cNvPr id="211" name="Caixa de Texto 210"/>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bg1"/>
                </a:solidFill>
                <a:latin typeface="Arial Narrow" panose="020B0606020202030204" pitchFamily="34" charset="0"/>
                <a:cs typeface="Arial Narrow" panose="020B0606020202030204" pitchFamily="34" charset="0"/>
                <a:sym typeface="+mn-ea"/>
              </a:rPr>
              <a:t>: Cabo Verde</a:t>
            </a:r>
            <a:endParaRPr lang="pt-PT" sz="1200" dirty="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a:t>
            </a:r>
            <a:r>
              <a:rPr lang="pt-PT" sz="1200" i="1" dirty="0">
                <a:solidFill>
                  <a:schemeClr val="bg1"/>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212" name="Caixa de Texto 211"/>
          <p:cNvSpPr txBox="1"/>
          <p:nvPr/>
        </p:nvSpPr>
        <p:spPr>
          <a:xfrm>
            <a:off x="4185920" y="607822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altLang="en-US" sz="1200" b="1" i="1" dirty="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cs typeface="Arial Narrow" panose="020B0606020202030204" pitchFamily="34" charset="0"/>
                <a:sym typeface="+mn-ea"/>
              </a:rPr>
              <a:t>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altLang="en-US" sz="1200" i="1" dirty="0">
                <a:solidFill>
                  <a:schemeClr val="bg1"/>
                </a:solidFill>
                <a:latin typeface="Arial Narrow" panose="020B0606020202030204" pitchFamily="34" charset="0"/>
                <a:cs typeface="Arial Narrow" panose="020B0606020202030204" pitchFamily="34" charset="0"/>
                <a:sym typeface="+mn-ea"/>
              </a:rPr>
              <a:t>:</a:t>
            </a:r>
            <a:r>
              <a:rPr lang="pt-PT" sz="1200" i="1" dirty="0">
                <a:solidFill>
                  <a:schemeClr val="bg1"/>
                </a:solidFill>
                <a:latin typeface="Arial Narrow" panose="020B0606020202030204" pitchFamily="34" charset="0"/>
                <a:cs typeface="Arial Narrow" panose="020B0606020202030204" pitchFamily="34" charset="0"/>
                <a:sym typeface="+mn-ea"/>
              </a:rPr>
              <a:t>CEDEAO</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213" name="Caixa de Texto 212"/>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bg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UE / SPG +</a:t>
            </a:r>
            <a:r>
              <a:rPr lang="pt-PT" sz="1200" i="1" dirty="0">
                <a:solidFill>
                  <a:schemeClr val="bg1"/>
                </a:solidFill>
                <a:latin typeface="Arial Narrow" panose="020B0606020202030204" pitchFamily="34" charset="0"/>
                <a:cs typeface="Arial Narrow" panose="020B0606020202030204" pitchFamily="34" charset="0"/>
                <a:sym typeface="+mn-ea"/>
              </a:rPr>
              <a:t> </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214"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216"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217" name="Linha7"/>
          <p:cNvSpPr/>
          <p:nvPr/>
        </p:nvSpPr>
        <p:spPr>
          <a:xfrm rot="16200000">
            <a:off x="5353050" y="5007610"/>
            <a:ext cx="809625" cy="6350"/>
          </a:xfrm>
          <a:prstGeom prst="line">
            <a:avLst/>
          </a:prstGeom>
          <a:noFill/>
          <a:ln w="19050" cap="flat" cmpd="sng" algn="ctr">
            <a:solidFill>
              <a:srgbClr val="008CBA"/>
            </a:solidFill>
            <a:prstDash val="solid"/>
            <a:headEnd type="triangle" w="med" len="med"/>
            <a:tailEnd type="none" w="med" len="med"/>
          </a:ln>
          <a:effectLst/>
        </p:spPr>
      </p:sp>
      <p:sp>
        <p:nvSpPr>
          <p:cNvPr id="218"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219"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220" name="Oval 219"/>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21" name="Oval 220"/>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22" name="Conexão Reta 221"/>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223" name="Conexão Reta 222"/>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22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2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226" name="Agrupar 225"/>
          <p:cNvGrpSpPr/>
          <p:nvPr/>
        </p:nvGrpSpPr>
        <p:grpSpPr>
          <a:xfrm>
            <a:off x="7367905" y="1820545"/>
            <a:ext cx="1209040" cy="1165860"/>
            <a:chOff x="11299" y="3259"/>
            <a:chExt cx="1904" cy="1836"/>
          </a:xfrm>
        </p:grpSpPr>
        <p:sp>
          <p:nvSpPr>
            <p:cNvPr id="227"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p>
          </p:txBody>
        </p:sp>
        <p:sp>
          <p:nvSpPr>
            <p:cNvPr id="228"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229" name="Agrupar 228"/>
          <p:cNvGrpSpPr/>
          <p:nvPr/>
        </p:nvGrpSpPr>
        <p:grpSpPr>
          <a:xfrm>
            <a:off x="7362825" y="3550920"/>
            <a:ext cx="1214120" cy="1175385"/>
            <a:chOff x="11291" y="6236"/>
            <a:chExt cx="1912" cy="1851"/>
          </a:xfrm>
        </p:grpSpPr>
        <p:sp>
          <p:nvSpPr>
            <p:cNvPr id="230"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31"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232" name="Agrupar 231"/>
          <p:cNvGrpSpPr/>
          <p:nvPr/>
        </p:nvGrpSpPr>
        <p:grpSpPr>
          <a:xfrm>
            <a:off x="7250430" y="4968875"/>
            <a:ext cx="1325880" cy="1262380"/>
            <a:chOff x="11204" y="8642"/>
            <a:chExt cx="1913" cy="1875"/>
          </a:xfrm>
        </p:grpSpPr>
        <p:sp>
          <p:nvSpPr>
            <p:cNvPr id="233"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234"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235" name="Cortar Retângulo de Canto Simples 234"/>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2</a:t>
            </a:r>
            <a:r>
              <a:rPr lang="pt-PT" altLang="en-US" sz="1400" b="1" baseline="30000">
                <a:solidFill>
                  <a:schemeClr val="tx1"/>
                </a:solidFill>
              </a:rPr>
              <a:t>ème</a:t>
            </a:r>
            <a:r>
              <a:rPr lang="pt-PT" altLang="en-US" sz="1400" b="1">
                <a:solidFill>
                  <a:schemeClr val="tx1"/>
                </a:solidFill>
              </a:rPr>
              <a:t> JOUR</a:t>
            </a:r>
          </a:p>
        </p:txBody>
      </p:sp>
      <p:grpSp>
        <p:nvGrpSpPr>
          <p:cNvPr id="236" name="Agrupar 235"/>
          <p:cNvGrpSpPr/>
          <p:nvPr/>
        </p:nvGrpSpPr>
        <p:grpSpPr>
          <a:xfrm>
            <a:off x="5172710" y="3853180"/>
            <a:ext cx="1153160" cy="1169670"/>
            <a:chOff x="3453" y="5909"/>
            <a:chExt cx="1816" cy="1842"/>
          </a:xfrm>
        </p:grpSpPr>
        <p:sp>
          <p:nvSpPr>
            <p:cNvPr id="237"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solidFill>
                  <a:schemeClr val="tx1"/>
                </a:solidFill>
                <a:latin typeface="Arial Narrow" panose="020B0606020202030204" pitchFamily="34" charset="0"/>
              </a:endParaRPr>
            </a:p>
            <a:p>
              <a:pPr algn="ctr" defTabSz="899795">
                <a:defRPr lang="en-US">
                  <a:solidFill>
                    <a:srgbClr val="FFFFFF"/>
                  </a:solidFill>
                </a:defRPr>
              </a:pPr>
              <a:r>
                <a:rPr lang="pt-PT" sz="10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tx1"/>
                  </a:solidFill>
                  <a:latin typeface="Arial Narrow" panose="020B0606020202030204" pitchFamily="34" charset="0"/>
                  <a:sym typeface="+mn-ea"/>
                </a:rPr>
                <a:t>marchés</a:t>
              </a:r>
            </a:p>
            <a:p>
              <a:pPr algn="ctr" defTabSz="899795">
                <a:defRPr lang="en-US">
                  <a:solidFill>
                    <a:srgbClr val="FFFFFF"/>
                  </a:solidFill>
                </a:defRPr>
              </a:pPr>
              <a:endParaRPr lang="pt-PT" altLang="en-US" sz="1000" dirty="0" err="1">
                <a:solidFill>
                  <a:schemeClr val="tx1"/>
                </a:solidFill>
                <a:latin typeface="Arial Narrow" panose="020B0606020202030204" pitchFamily="34" charset="0"/>
                <a:sym typeface="+mn-ea"/>
              </a:endParaRPr>
            </a:p>
          </p:txBody>
        </p:sp>
        <p:sp>
          <p:nvSpPr>
            <p:cNvPr id="238"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239"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40"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241" name="Cortar Retângulo de Canto Simples 240"/>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3</a:t>
            </a:r>
            <a:r>
              <a:rPr lang="pt-PT" altLang="en-US" sz="1400" b="1" baseline="30000">
                <a:solidFill>
                  <a:schemeClr val="tx1"/>
                </a:solidFill>
              </a:rPr>
              <a:t>ème</a:t>
            </a:r>
            <a:r>
              <a:rPr lang="pt-PT" altLang="en-US" sz="1400" b="1">
                <a:solidFill>
                  <a:schemeClr val="tx1"/>
                </a:solidFill>
              </a:rPr>
              <a:t> JOUR</a:t>
            </a:r>
          </a:p>
        </p:txBody>
      </p:sp>
      <p:grpSp>
        <p:nvGrpSpPr>
          <p:cNvPr id="242" name="Agrupar 241"/>
          <p:cNvGrpSpPr/>
          <p:nvPr/>
        </p:nvGrpSpPr>
        <p:grpSpPr>
          <a:xfrm>
            <a:off x="7581900" y="1647825"/>
            <a:ext cx="451485" cy="105410"/>
            <a:chOff x="11977" y="2442"/>
            <a:chExt cx="1031" cy="166"/>
          </a:xfrm>
        </p:grpSpPr>
        <p:sp>
          <p:nvSpPr>
            <p:cNvPr id="243" name="Oval 24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4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45" name="Agrupar 244"/>
          <p:cNvGrpSpPr/>
          <p:nvPr/>
        </p:nvGrpSpPr>
        <p:grpSpPr>
          <a:xfrm>
            <a:off x="7590155" y="3199765"/>
            <a:ext cx="451485" cy="105410"/>
            <a:chOff x="11977" y="2442"/>
            <a:chExt cx="1031" cy="166"/>
          </a:xfrm>
        </p:grpSpPr>
        <p:sp>
          <p:nvSpPr>
            <p:cNvPr id="246" name="Oval 245"/>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47"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48" name="Agrupar 247"/>
          <p:cNvGrpSpPr/>
          <p:nvPr/>
        </p:nvGrpSpPr>
        <p:grpSpPr>
          <a:xfrm>
            <a:off x="7576820" y="4848860"/>
            <a:ext cx="451485" cy="105410"/>
            <a:chOff x="11977" y="2442"/>
            <a:chExt cx="1031" cy="166"/>
          </a:xfrm>
        </p:grpSpPr>
        <p:sp>
          <p:nvSpPr>
            <p:cNvPr id="249" name="Oval 248"/>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0"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51" name="CaixaDeTexto 13"/>
          <p:cNvSpPr txBox="1"/>
          <p:nvPr/>
        </p:nvSpPr>
        <p:spPr>
          <a:xfrm>
            <a:off x="2534285" y="6656070"/>
            <a:ext cx="4530090"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252" name="Triângulo Isósceles 251"/>
          <p:cNvSpPr/>
          <p:nvPr/>
        </p:nvSpPr>
        <p:spPr>
          <a:xfrm rot="5400000">
            <a:off x="8321040" y="86169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3" name="Triângulo Isósceles 252"/>
          <p:cNvSpPr/>
          <p:nvPr/>
        </p:nvSpPr>
        <p:spPr>
          <a:xfrm rot="5400000">
            <a:off x="8318500" y="232727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4" name="Triângulo Isósceles 253"/>
          <p:cNvSpPr/>
          <p:nvPr/>
        </p:nvSpPr>
        <p:spPr>
          <a:xfrm rot="5400000">
            <a:off x="8315960" y="404114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5" name="Triângulo Isósceles 254"/>
          <p:cNvSpPr/>
          <p:nvPr/>
        </p:nvSpPr>
        <p:spPr>
          <a:xfrm rot="5400000">
            <a:off x="8324215" y="557149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56" name="Conexão Reta 255"/>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57"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258" name="Agrupar 257"/>
          <p:cNvGrpSpPr/>
          <p:nvPr/>
        </p:nvGrpSpPr>
        <p:grpSpPr>
          <a:xfrm>
            <a:off x="2605405" y="2346325"/>
            <a:ext cx="1153160" cy="1165860"/>
            <a:chOff x="3447" y="3520"/>
            <a:chExt cx="1816" cy="1836"/>
          </a:xfrm>
        </p:grpSpPr>
        <p:sp>
          <p:nvSpPr>
            <p:cNvPr id="259"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260"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261"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62"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263" name="Agrupar 262"/>
          <p:cNvGrpSpPr/>
          <p:nvPr/>
        </p:nvGrpSpPr>
        <p:grpSpPr>
          <a:xfrm>
            <a:off x="2609215" y="3863340"/>
            <a:ext cx="1153160" cy="1165860"/>
            <a:chOff x="3453" y="5909"/>
            <a:chExt cx="1816" cy="1836"/>
          </a:xfrm>
        </p:grpSpPr>
        <p:sp>
          <p:nvSpPr>
            <p:cNvPr id="26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265"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266" name="Forma automática5"/>
          <p:cNvSpPr/>
          <p:nvPr/>
        </p:nvSpPr>
        <p:spPr>
          <a:xfrm>
            <a:off x="1578610" y="417385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67" name="TextBox 206"/>
          <p:cNvSpPr/>
          <p:nvPr/>
        </p:nvSpPr>
        <p:spPr>
          <a:xfrm>
            <a:off x="1555115" y="441960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a:latin typeface="Arial" panose="020B0604020202020204" pitchFamily="34" charset="0"/>
                <a:ea typeface="Century Gothic" panose="020B0502020202020204" pitchFamily="2" charset="0"/>
                <a:cs typeface="Arial" panose="020B0604020202020204" pitchFamily="34" charset="0"/>
              </a:rPr>
              <a:t>13:00 – 14:30</a:t>
            </a:r>
          </a:p>
        </p:txBody>
      </p:sp>
      <p:sp>
        <p:nvSpPr>
          <p:cNvPr id="268"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269"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270"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271" name="Linha7"/>
          <p:cNvSpPr/>
          <p:nvPr/>
        </p:nvSpPr>
        <p:spPr>
          <a:xfrm>
            <a:off x="2068830" y="5144135"/>
            <a:ext cx="1090295" cy="5715"/>
          </a:xfrm>
          <a:prstGeom prst="line">
            <a:avLst/>
          </a:prstGeom>
          <a:noFill/>
          <a:ln w="19050" cap="flat" cmpd="sng" algn="ctr">
            <a:solidFill>
              <a:srgbClr val="008CBA"/>
            </a:solidFill>
            <a:prstDash val="solid"/>
            <a:headEnd type="none"/>
            <a:tailEnd type="none" w="med" len="med"/>
          </a:ln>
          <a:effectLst/>
        </p:spPr>
      </p:sp>
      <p:sp>
        <p:nvSpPr>
          <p:cNvPr id="272"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273"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274" name="Straight Connector 144"/>
          <p:cNvSpPr/>
          <p:nvPr/>
        </p:nvSpPr>
        <p:spPr>
          <a:xfrm flipH="1">
            <a:off x="2077085" y="4726979"/>
            <a:ext cx="5080" cy="412036"/>
          </a:xfrm>
          <a:prstGeom prst="line">
            <a:avLst/>
          </a:prstGeom>
          <a:noFill/>
          <a:ln w="19050" cap="flat" cmpd="sng" algn="ctr">
            <a:solidFill>
              <a:srgbClr val="008CBA"/>
            </a:solidFill>
            <a:prstDash val="solid"/>
            <a:headEnd type="triangle" w="med" len="med"/>
            <a:tailEnd type="none" w="med" len="med"/>
          </a:ln>
          <a:effectLst/>
        </p:spPr>
      </p:sp>
      <p:sp>
        <p:nvSpPr>
          <p:cNvPr id="275" name="Oval 274"/>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76" name="Oval 275"/>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77" name="Rectangle: Rounded Corners 137"/>
          <p:cNvSpPr/>
          <p:nvPr/>
        </p:nvSpPr>
        <p:spPr>
          <a:xfrm>
            <a:off x="31750" y="1240155"/>
            <a:ext cx="2132330" cy="25273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78" name="Rectangle: Rounded Corners 137"/>
          <p:cNvSpPr/>
          <p:nvPr/>
        </p:nvSpPr>
        <p:spPr>
          <a:xfrm>
            <a:off x="2540" y="6095365"/>
            <a:ext cx="2516505" cy="68326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279" name="TextBox 138"/>
          <p:cNvSpPr/>
          <p:nvPr/>
        </p:nvSpPr>
        <p:spPr>
          <a:xfrm>
            <a:off x="320040" y="6144895"/>
            <a:ext cx="1916430" cy="311892"/>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17:15 </a:t>
            </a:r>
            <a:r>
              <a:rPr lang="pt-PT" sz="10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000" b="1"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19:15</a:t>
            </a:r>
            <a:endParaRPr lang="pt-PT" sz="100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80" name="Cortar Retângulo de Canto Simples 279"/>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sym typeface="+mn-ea"/>
              </a:rPr>
              <a:t>1</a:t>
            </a:r>
            <a:r>
              <a:rPr lang="pt-PT" altLang="en-US" sz="1400" b="1" baseline="30000">
                <a:solidFill>
                  <a:schemeClr val="tx1"/>
                </a:solidFill>
                <a:sym typeface="+mn-ea"/>
              </a:rPr>
              <a:t>er</a:t>
            </a:r>
            <a:r>
              <a:rPr lang="pt-PT" altLang="en-US" sz="1400" b="1">
                <a:solidFill>
                  <a:schemeClr val="tx1"/>
                </a:solidFill>
                <a:sym typeface="+mn-ea"/>
              </a:rPr>
              <a:t> </a:t>
            </a:r>
            <a:r>
              <a:rPr lang="pt-PT" altLang="en-US" sz="1100" b="1">
                <a:solidFill>
                  <a:schemeClr val="tx1"/>
                </a:solidFill>
                <a:sym typeface="+mn-ea"/>
              </a:rPr>
              <a:t>JOUR</a:t>
            </a:r>
            <a:r>
              <a:rPr lang="pt-PT" altLang="en-US" sz="1400" b="1">
                <a:solidFill>
                  <a:schemeClr val="tx1"/>
                </a:solidFill>
              </a:rPr>
              <a:t> - </a:t>
            </a:r>
            <a:r>
              <a:rPr lang="pt-PT" altLang="en-US" sz="1200" b="1">
                <a:solidFill>
                  <a:srgbClr val="FFFF00"/>
                </a:solidFill>
              </a:rPr>
              <a:t>9 JUIN</a:t>
            </a:r>
          </a:p>
        </p:txBody>
      </p:sp>
      <p:sp>
        <p:nvSpPr>
          <p:cNvPr id="281" name="Rectangle: Rounded Corners 137"/>
          <p:cNvSpPr/>
          <p:nvPr/>
        </p:nvSpPr>
        <p:spPr>
          <a:xfrm>
            <a:off x="190500" y="1515745"/>
            <a:ext cx="1374775" cy="42227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2" name="Rectangle: Rounded Corners 137"/>
          <p:cNvSpPr/>
          <p:nvPr/>
        </p:nvSpPr>
        <p:spPr>
          <a:xfrm>
            <a:off x="184150" y="1986280"/>
            <a:ext cx="1382395" cy="43624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3" name="Rectangle: Rounded Corners 137"/>
          <p:cNvSpPr/>
          <p:nvPr/>
        </p:nvSpPr>
        <p:spPr>
          <a:xfrm>
            <a:off x="189230" y="2477135"/>
            <a:ext cx="1376045" cy="45339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4" name="Rectangle: Rounded Corners 137"/>
          <p:cNvSpPr/>
          <p:nvPr/>
        </p:nvSpPr>
        <p:spPr>
          <a:xfrm>
            <a:off x="191770" y="2969895"/>
            <a:ext cx="1373505" cy="44005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85" name="Rectangle: Rounded Corners 137"/>
          <p:cNvSpPr/>
          <p:nvPr/>
        </p:nvSpPr>
        <p:spPr>
          <a:xfrm>
            <a:off x="187960" y="3440430"/>
            <a:ext cx="1378585" cy="43942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6"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87"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88"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15:30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89"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90"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91" name="Cortar Retângulo de Canto Simples 290"/>
          <p:cNvSpPr/>
          <p:nvPr/>
        </p:nvSpPr>
        <p:spPr>
          <a:xfrm>
            <a:off x="0" y="5915025"/>
            <a:ext cx="2401570" cy="274174"/>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tx1"/>
                </a:solidFill>
                <a:sym typeface="+mn-ea"/>
              </a:rPr>
              <a:t>ATELIER </a:t>
            </a:r>
            <a:r>
              <a:rPr lang="pt-PT" sz="1200" b="1" i="1" dirty="0">
                <a:solidFill>
                  <a:schemeClr val="tx1"/>
                </a:solidFill>
                <a:sym typeface="+mn-ea"/>
              </a:rPr>
              <a:t>ÉCONOMIQUE</a:t>
            </a:r>
            <a:endParaRPr lang="pt-PT" altLang="en-US" sz="1200" b="1" i="1" dirty="0" smtClean="0">
              <a:solidFill>
                <a:schemeClr val="tx1"/>
              </a:solidFill>
              <a:latin typeface="Arial Narrow" panose="020B0606020202030204" pitchFamily="34" charset="0"/>
              <a:sym typeface="+mn-ea"/>
            </a:endParaRPr>
          </a:p>
        </p:txBody>
      </p:sp>
      <p:sp>
        <p:nvSpPr>
          <p:cNvPr id="292" name="Cortar Retângulo de Canto Simples 291"/>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BUSINES</a:t>
            </a:r>
            <a:r>
              <a:rPr lang="pt-PT" altLang="en-GB" sz="1200" b="1" dirty="0">
                <a:latin typeface="Arial Narrow" panose="020B0606020202030204" pitchFamily="34" charset="0"/>
                <a:ea typeface="Calibri" panose="020F0502020204030204" pitchFamily="2" charset="0"/>
                <a:cs typeface="Times New Roman" panose="02020603050405020304" pitchFamily="1" charset="0"/>
                <a:sym typeface="+mn-ea"/>
              </a:rPr>
              <a:t>S</a:t>
            </a: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93" name="Agrupar 292"/>
          <p:cNvGrpSpPr/>
          <p:nvPr/>
        </p:nvGrpSpPr>
        <p:grpSpPr>
          <a:xfrm>
            <a:off x="66576" y="4308389"/>
            <a:ext cx="1625213" cy="1528118"/>
            <a:chOff x="-64" y="4644"/>
            <a:chExt cx="2556" cy="2057"/>
          </a:xfrm>
          <a:solidFill>
            <a:srgbClr val="C7F3F3"/>
          </a:solidFill>
        </p:grpSpPr>
        <p:sp>
          <p:nvSpPr>
            <p:cNvPr id="294"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bg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295"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 name="Triângulo Retângulo 81"/>
          <p:cNvSpPr/>
          <p:nvPr/>
        </p:nvSpPr>
        <p:spPr>
          <a:xfrm>
            <a:off x="-4445" y="239395"/>
            <a:ext cx="12228830" cy="6618605"/>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3" name="Imagem 82" descr="LOGO-Paises ecowas"/>
          <p:cNvPicPr>
            <a:picLocks noChangeAspect="1"/>
          </p:cNvPicPr>
          <p:nvPr/>
        </p:nvPicPr>
        <p:blipFill>
          <a:blip r:embed="rId3"/>
          <a:stretch>
            <a:fillRect/>
          </a:stretch>
        </p:blipFill>
        <p:spPr>
          <a:xfrm>
            <a:off x="3371215" y="2859405"/>
            <a:ext cx="3897630" cy="3858260"/>
          </a:xfrm>
          <a:prstGeom prst="rect">
            <a:avLst/>
          </a:prstGeom>
        </p:spPr>
      </p:pic>
      <p:cxnSp>
        <p:nvCxnSpPr>
          <p:cNvPr id="85"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01</a:t>
            </a:r>
          </a:p>
          <a:p>
            <a:pPr algn="ctr"/>
            <a:r>
              <a:rPr lang="pt-PT" sz="1400" b="1" dirty="0" smtClean="0">
                <a:solidFill>
                  <a:schemeClr val="tx1"/>
                </a:solidFill>
                <a:latin typeface="Arial Narrow" panose="020B0606020202030204" pitchFamily="34" charset="0"/>
              </a:rPr>
              <a:t>d'Août</a:t>
            </a:r>
          </a:p>
        </p:txBody>
      </p:sp>
      <p:sp>
        <p:nvSpPr>
          <p:cNvPr id="115" name="Rectangle: Rounded Corners 103"/>
          <p:cNvSpPr/>
          <p:nvPr/>
        </p:nvSpPr>
        <p:spPr>
          <a:xfrm>
            <a:off x="131712" y="5361245"/>
            <a:ext cx="2056531" cy="115156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Ouverture des inscriptions pour manifestations d'intérêt et participation au Forum</a:t>
            </a:r>
            <a:endParaRPr lang="pt-PT" sz="1200" dirty="0">
              <a:solidFill>
                <a:schemeClr val="bg1"/>
              </a:solidFill>
              <a:latin typeface="Arial Narrow" panose="020B0606020202030204" pitchFamily="34" charset="0"/>
              <a:sym typeface="+mn-ea"/>
            </a:endParaRPr>
          </a:p>
        </p:txBody>
      </p:sp>
      <p:sp>
        <p:nvSpPr>
          <p:cNvPr id="119" name="Rectangle: Rounded Corners 111"/>
          <p:cNvSpPr/>
          <p:nvPr/>
        </p:nvSpPr>
        <p:spPr>
          <a:xfrm>
            <a:off x="5242751" y="1082688"/>
            <a:ext cx="2173915" cy="108446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Date limite d'inscription pour participer au Business Round d'affaires</a:t>
            </a:r>
          </a:p>
        </p:txBody>
      </p:sp>
      <p:sp>
        <p:nvSpPr>
          <p:cNvPr id="12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6" name="Oval 125"/>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tx1"/>
                </a:solidFill>
                <a:latin typeface="Arial Narrow" panose="020B0606020202030204" pitchFamily="34" charset="0"/>
              </a:rPr>
              <a:t>30</a:t>
            </a:r>
          </a:p>
          <a:p>
            <a:pPr algn="ctr"/>
            <a:r>
              <a:rPr lang="pt-PT" sz="1400" b="1" dirty="0" smtClean="0">
                <a:solidFill>
                  <a:schemeClr val="tx1"/>
                </a:solidFill>
                <a:latin typeface="Arial Narrow" panose="020B0606020202030204" pitchFamily="34" charset="0"/>
              </a:rPr>
              <a:t>Avril</a:t>
            </a:r>
          </a:p>
        </p:txBody>
      </p:sp>
      <p:cxnSp>
        <p:nvCxnSpPr>
          <p:cNvPr id="127"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2"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pitchFamily="2" charset="0"/>
                <a:cs typeface="Times New Roman" panose="02020603050405020304" pitchFamily="1"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133"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135"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136"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Rectangle: Rounded Corners 111"/>
          <p:cNvSpPr/>
          <p:nvPr/>
        </p:nvSpPr>
        <p:spPr>
          <a:xfrm>
            <a:off x="2323325" y="1059071"/>
            <a:ext cx="2161434" cy="111265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Date limite d'inscription pour participer au Business Forum et aux réunions institutionnelles</a:t>
            </a:r>
            <a:endParaRPr lang="pt-PT" sz="1200" dirty="0" smtClean="0">
              <a:solidFill>
                <a:schemeClr val="bg1"/>
              </a:solidFill>
              <a:sym typeface="+mn-ea"/>
            </a:endParaRPr>
          </a:p>
        </p:txBody>
      </p:sp>
      <p:sp>
        <p:nvSpPr>
          <p:cNvPr id="138" name="Oval 137"/>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31</a:t>
            </a:r>
          </a:p>
          <a:p>
            <a:pPr algn="ctr"/>
            <a:r>
              <a:rPr lang="pt-PT" sz="1400" b="1" dirty="0" smtClean="0">
                <a:solidFill>
                  <a:schemeClr val="tx1"/>
                </a:solidFill>
                <a:latin typeface="Arial Narrow" panose="020B0606020202030204" pitchFamily="34" charset="0"/>
              </a:rPr>
              <a:t>Janvier</a:t>
            </a:r>
          </a:p>
        </p:txBody>
      </p:sp>
      <p:cxnSp>
        <p:nvCxnSpPr>
          <p:cNvPr id="141"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143"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46"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7"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cxnSp>
        <p:nvCxnSpPr>
          <p:cNvPr id="152"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
        <p:nvSpPr>
          <p:cNvPr id="162" name="Oval 161"/>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11 Juin</a:t>
            </a:r>
          </a:p>
          <a:p>
            <a:pPr algn="ctr"/>
            <a:endParaRPr lang="pt-PT" sz="1050" dirty="0">
              <a:solidFill>
                <a:schemeClr val="tx1"/>
              </a:solidFill>
              <a:latin typeface="Arial Narrow" panose="020B0606020202030204" pitchFamily="34" charset="0"/>
            </a:endParaRPr>
          </a:p>
          <a:p>
            <a:pPr algn="ctr"/>
            <a:r>
              <a:rPr sz="1050" dirty="0">
                <a:solidFill>
                  <a:schemeClr val="tx1"/>
                </a:solidFill>
                <a:latin typeface="Arial Narrow" panose="020B0606020202030204" pitchFamily="34" charset="0"/>
                <a:cs typeface="Arial Narrow" panose="020B0606020202030204" pitchFamily="34" charset="0"/>
                <a:sym typeface="+mn-ea"/>
              </a:rPr>
              <a:t>A</a:t>
            </a:r>
            <a:r>
              <a:rPr lang="pt-PT" sz="1050" dirty="0">
                <a:solidFill>
                  <a:schemeClr val="tx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163" name="Oval 162"/>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10 Juin</a:t>
            </a:r>
            <a:endParaRPr lang="pt-PT" dirty="0">
              <a:solidFill>
                <a:schemeClr val="tx1"/>
              </a:solidFill>
              <a:latin typeface="Arial Narrow" panose="020B0606020202030204" pitchFamily="34" charset="0"/>
            </a:endParaRPr>
          </a:p>
          <a:p>
            <a:pPr algn="ctr"/>
            <a:endParaRPr lang="pt-PT" sz="1050" dirty="0" smtClean="0">
              <a:solidFill>
                <a:schemeClr val="tx1"/>
              </a:solidFill>
              <a:latin typeface="Arial Narrow" panose="020B0606020202030204" pitchFamily="34" charset="0"/>
            </a:endParaRPr>
          </a:p>
          <a:p>
            <a:pPr algn="ctr"/>
            <a:r>
              <a:rPr lang="fr-FR" sz="105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pic>
        <p:nvPicPr>
          <p:cNvPr id="40" name="Imagem 39" descr="logo"/>
          <p:cNvPicPr>
            <a:picLocks noChangeAspect="1"/>
          </p:cNvPicPr>
          <p:nvPr/>
        </p:nvPicPr>
        <p:blipFill>
          <a:blip r:embed="rId4"/>
          <a:stretch>
            <a:fillRect/>
          </a:stretch>
        </p:blipFill>
        <p:spPr>
          <a:xfrm>
            <a:off x="94615" y="98425"/>
            <a:ext cx="3092450" cy="724535"/>
          </a:xfrm>
          <a:prstGeom prst="rect">
            <a:avLst/>
          </a:prstGeom>
        </p:spPr>
      </p:pic>
      <p:pic>
        <p:nvPicPr>
          <p:cNvPr id="41" name="Imagem 40" descr="logo"/>
          <p:cNvPicPr>
            <a:picLocks noChangeAspect="1"/>
          </p:cNvPicPr>
          <p:nvPr/>
        </p:nvPicPr>
        <p:blipFill>
          <a:blip r:embed="rId5"/>
          <a:stretch>
            <a:fillRect/>
          </a:stretch>
        </p:blipFill>
        <p:spPr>
          <a:xfrm>
            <a:off x="9073515" y="6161405"/>
            <a:ext cx="3107055" cy="6819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60922599"/>
              </p:ext>
            </p:extLst>
          </p:nvPr>
        </p:nvGraphicFramePr>
        <p:xfrm>
          <a:off x="0" y="1131856"/>
          <a:ext cx="12193270" cy="5701389"/>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45066">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sym typeface="+mn-ea"/>
                        </a:rPr>
                        <a:t>CONFERENCE INTERNATIONALE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14233">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07 - 09 JUIN 2021</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PRAIA /  09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213360">
                <a:tc rowSpan="2"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Application de la poudre de basalte dans l'agriculture</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Défis et opportunités en recherche scientifique, technologie et innovation</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bg1"/>
                          </a:solidFill>
                          <a:latin typeface="Arial Narrow" panose="020B0606020202030204" pitchFamily="34" charset="0"/>
                          <a:sym typeface="+mn-ea"/>
                        </a:rPr>
                        <a:t>0</a:t>
                      </a:r>
                      <a:r>
                        <a:rPr lang="pt-PT" altLang="en-US" sz="1100" b="0" i="1" smtClean="0">
                          <a:solidFill>
                            <a:schemeClr val="bg1"/>
                          </a:solidFill>
                          <a:latin typeface="Arial Narrow" panose="020B0606020202030204" pitchFamily="34" charset="0"/>
                          <a:sym typeface="+mn-ea"/>
                        </a:rPr>
                        <a:t>8</a:t>
                      </a:r>
                      <a:r>
                        <a:rPr sz="1100" b="0" i="1" smtClean="0">
                          <a:solidFill>
                            <a:schemeClr val="bg1"/>
                          </a:solidFill>
                          <a:latin typeface="Arial Narrow" panose="020B0606020202030204" pitchFamily="34" charset="0"/>
                          <a:sym typeface="+mn-ea"/>
                        </a:rPr>
                        <a:t>:00</a:t>
                      </a:r>
                      <a:endParaRPr lang="en-US" sz="1100" b="0"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100" b="0" i="1" dirty="0" smtClean="0">
                          <a:solidFill>
                            <a:schemeClr val="bg1"/>
                          </a:solidFill>
                          <a:latin typeface="Arial Narrow" panose="020B0606020202030204" pitchFamily="34" charset="0"/>
                          <a:sym typeface="+mn-ea"/>
                        </a:rPr>
                        <a:t>ACCRÉDITATION AU </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13360">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dirty="0" smtClean="0">
                          <a:solidFill>
                            <a:schemeClr val="bg1"/>
                          </a:solidFill>
                          <a:latin typeface="Arial Narrow" panose="020B0606020202030204" pitchFamily="34" charset="0"/>
                          <a:sym typeface="+mn-ea"/>
                        </a:rPr>
                        <a:t>08:15</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19427">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07 Juin 2021</a:t>
                      </a:r>
                      <a:endParaRPr lang="pt-PT" sz="14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Juin</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sym typeface="+mn-ea"/>
                        </a:rPr>
                        <a:t>12</a:t>
                      </a:r>
                      <a:r>
                        <a:rPr sz="1100" b="0" i="1" dirty="0" smtClean="0">
                          <a:solidFill>
                            <a:schemeClr val="bg1"/>
                          </a:solidFill>
                          <a:latin typeface="Arial Narrow" panose="020B0606020202030204" pitchFamily="34" charset="0"/>
                          <a:sym typeface="+mn-ea"/>
                        </a:rPr>
                        <a:t>:30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w="12700" cmpd="sng">
                      <a:noFill/>
                      <a:prstDash val="solid"/>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182880">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à partir de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sym typeface="+mn-ea"/>
                        </a:rPr>
                        <a:t>14</a:t>
                      </a:r>
                      <a:r>
                        <a:rPr sz="1100" b="0" i="1" dirty="0" smtClean="0">
                          <a:solidFill>
                            <a:schemeClr val="bg1"/>
                          </a:solidFill>
                          <a:latin typeface="Arial Narrow" panose="020B0606020202030204" pitchFamily="34" charset="0"/>
                          <a:sym typeface="+mn-ea"/>
                        </a:rPr>
                        <a:t>:</a:t>
                      </a:r>
                      <a:r>
                        <a:rPr lang="pt-PT" sz="1100" b="0" i="1" dirty="0" smtClean="0">
                          <a:solidFill>
                            <a:schemeClr val="bg1"/>
                          </a:solidFill>
                          <a:latin typeface="Arial Narrow" panose="020B0606020202030204" pitchFamily="34" charset="0"/>
                          <a:sym typeface="+mn-ea"/>
                        </a:rPr>
                        <a:t>0</a:t>
                      </a:r>
                      <a:r>
                        <a:rPr sz="1100" b="0" i="1" dirty="0" smtClean="0">
                          <a:solidFill>
                            <a:schemeClr val="bg1"/>
                          </a:solidFill>
                          <a:latin typeface="Arial Narrow" panose="020B0606020202030204" pitchFamily="34" charset="0"/>
                          <a:sym typeface="+mn-ea"/>
                        </a:rPr>
                        <a:t>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w="12700" cmpd="sng">
                      <a:noFill/>
                      <a:prstDash val="solid"/>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6</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5400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d'</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ouverture</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u="none" strike="noStrike" kern="1" spc="0" baseline="0" dirty="0" smtClean="0">
                          <a:solidFill>
                            <a:schemeClr val="bg1"/>
                          </a:solidFill>
                          <a:effectLst/>
                          <a:latin typeface="Arial Narrow" panose="020B0606020202030204" pitchFamily="34" charset="0"/>
                          <a:ea typeface="+mn-ea"/>
                          <a:cs typeface="+mn-cs"/>
                        </a:rPr>
                        <a:t>Table Ronde d'Intégration et le Débat</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dirty="0" smtClean="0">
                          <a:solidFill>
                            <a:schemeClr val="bg1"/>
                          </a:solidFill>
                          <a:latin typeface="Arial Narrow" panose="020B0606020202030204" pitchFamily="34" charset="0"/>
                          <a:sym typeface="+mn-ea"/>
                        </a:rPr>
                        <a:t>17:30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9</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c>
                  <a:txBody>
                    <a:bodyPr/>
                    <a:lstStyle/>
                    <a:p>
                      <a:pPr algn="l" fontAlgn="auto">
                        <a:lnSpc>
                          <a:spcPts val="1000"/>
                        </a:lnSpc>
                        <a:defRPr lang="en-US">
                          <a:solidFill>
                            <a:srgbClr val="0099CC"/>
                          </a:solidFill>
                        </a:defRPr>
                      </a:pPr>
                      <a:r>
                        <a:rPr lang="pt-PT" sz="1100" dirty="0" smtClean="0">
                          <a:solidFill>
                            <a:schemeClr val="bg1"/>
                          </a:solidFill>
                          <a:latin typeface="Arial Narrow" panose="020B0606020202030204" pitchFamily="34" charset="0"/>
                          <a:sym typeface="+mn-ea"/>
                        </a:rPr>
                        <a:t>Panel I:</a:t>
                      </a:r>
                      <a:r>
                        <a:rPr lang="pt-PT" sz="1100" baseline="0" dirty="0" smtClean="0">
                          <a:solidFill>
                            <a:schemeClr val="bg1"/>
                          </a:solidFill>
                          <a:latin typeface="Arial Narrow" panose="020B0606020202030204" pitchFamily="34" charset="0"/>
                          <a:sym typeface="+mn-ea"/>
                        </a:rPr>
                        <a:t> </a:t>
                      </a:r>
                      <a:r>
                        <a:rPr lang="pt-PT" sz="800" dirty="0" smtClean="0">
                          <a:solidFill>
                            <a:schemeClr val="bg1"/>
                          </a:solidFill>
                          <a:latin typeface="Arial Narrow" panose="020B0606020202030204" pitchFamily="34" charset="0"/>
                          <a:sym typeface="+mn-ea"/>
                        </a:rPr>
                        <a:t>«</a:t>
                      </a:r>
                      <a:r>
                        <a:rPr lang="pt-PT" sz="800" i="1" dirty="0" smtClean="0">
                          <a:solidFill>
                            <a:schemeClr val="bg1"/>
                          </a:solidFill>
                          <a:latin typeface="Arial Narrow" panose="020B0606020202030204" pitchFamily="34" charset="0"/>
                          <a:sym typeface="+mn-ea"/>
                        </a:rPr>
                        <a:t>BRÉSIL</a:t>
                      </a:r>
                      <a:r>
                        <a:rPr lang="pt-PT" sz="800" dirty="0" smtClean="0">
                          <a:solidFill>
                            <a:schemeClr val="bg1"/>
                          </a:solidFill>
                          <a:latin typeface="Arial Narrow" panose="020B0606020202030204" pitchFamily="34" charset="0"/>
                          <a:sym typeface="+mn-ea"/>
                        </a:rPr>
                        <a:t>: Le Potentiel et l'Opportunité de Coopération Technique et Entrepreneuriale»</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GB" sz="11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Introduction du Meeting</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JUIN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bg1"/>
                          </a:solidFill>
                          <a:latin typeface="Arial Narrow" panose="020B0606020202030204" pitchFamily="34" charset="0"/>
                          <a:sym typeface="+mn-ea"/>
                        </a:rPr>
                        <a:t>ACCRÉDITATION</a:t>
                      </a:r>
                      <a:r>
                        <a:rPr lang="pt-PT" sz="1100" b="1" dirty="0" smtClean="0">
                          <a:solidFill>
                            <a:schemeClr val="bg1"/>
                          </a:solidFill>
                          <a:latin typeface="Arial Narrow" panose="020B0606020202030204" pitchFamily="34" charset="0"/>
                          <a:sym typeface="+mn-ea"/>
                        </a:rPr>
                        <a:t>:</a:t>
                      </a:r>
                      <a:r>
                        <a:rPr lang="pt-PT" sz="1100" dirty="0" smtClean="0">
                          <a:solidFill>
                            <a:schemeClr val="bg1"/>
                          </a:solidFill>
                          <a:latin typeface="Arial Narrow" panose="020B0606020202030204" pitchFamily="34" charset="0"/>
                          <a:sym typeface="+mn-ea"/>
                        </a:rPr>
                        <a:t> à partir de  7: 00</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19021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 d'ouverture du Forum des Entreprises</a:t>
                      </a:r>
                      <a:endParaRPr lang="fr-FR"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III: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9855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CEDEAO</a:t>
                      </a:r>
                    </a:p>
                  </a:txBody>
                  <a:tcPr marL="0" marR="0" marT="0" marB="0" anchor="ctr">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IV: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b="1" i="1"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Réception</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de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bienvenue</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w="12700" cmpd="sng">
                      <a:noFill/>
                      <a:prstDash val="solid"/>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sym typeface="+mn-ea"/>
                        </a:rPr>
                        <a:t>Conference </a:t>
                      </a:r>
                      <a:r>
                        <a:rPr lang="pt-PT" sz="1100" dirty="0">
                          <a:solidFill>
                            <a:schemeClr val="bg1"/>
                          </a:solidFill>
                          <a:latin typeface="Arial Narrow" panose="020B0606020202030204" pitchFamily="34" charset="0"/>
                          <a:sym typeface="+mn-ea"/>
                        </a:rPr>
                        <a:t>I - </a:t>
                      </a:r>
                      <a:r>
                        <a:rPr sz="1000" b="0" i="1" dirty="0">
                          <a:solidFill>
                            <a:schemeClr val="bg1"/>
                          </a:solidFill>
                          <a:latin typeface="Arial Narrow" panose="020B0606020202030204" pitchFamily="34" charset="0"/>
                          <a:cs typeface="Arial Narrow" panose="020B0606020202030204" pitchFamily="34" charset="0"/>
                          <a:sym typeface="+mn-ea"/>
                        </a:rPr>
                        <a:t>A</a:t>
                      </a:r>
                      <a:r>
                        <a:rPr lang="pt-PT" sz="1000" b="0" i="1" dirty="0">
                          <a:solidFill>
                            <a:schemeClr val="bg1"/>
                          </a:solidFill>
                          <a:latin typeface="Arial Narrow" panose="020B0606020202030204" pitchFamily="34" charset="0"/>
                          <a:cs typeface="Arial Narrow" panose="020B0606020202030204" pitchFamily="34" charset="0"/>
                          <a:sym typeface="+mn-ea"/>
                        </a:rPr>
                        <a:t>CCÈS AU MARCHÉ PRÉFÉRENTIEL DE LA </a:t>
                      </a:r>
                      <a:r>
                        <a:rPr sz="1000" b="0" i="1" dirty="0">
                          <a:solidFill>
                            <a:schemeClr val="bg1"/>
                          </a:solidFill>
                          <a:latin typeface="Arial Narrow" panose="020B0606020202030204" pitchFamily="34" charset="0"/>
                          <a:cs typeface="Arial Narrow" panose="020B0606020202030204" pitchFamily="34" charset="0"/>
                          <a:sym typeface="+mn-ea"/>
                        </a:rPr>
                        <a:t>CEDEAO</a:t>
                      </a:r>
                      <a:endParaRPr lang="pt-PT" sz="100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T>
                      <a:noFill/>
                    </a:lnT>
                    <a:lnB w="12700" cmpd="sng">
                      <a:noFill/>
                      <a:prstDash val="solid"/>
                    </a:lnB>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08 </a:t>
                      </a:r>
                      <a:r>
                        <a:rPr lang="pt-PT" sz="1200" b="1" i="1" noProof="0" dirty="0" err="1" smtClean="0">
                          <a:solidFill>
                            <a:srgbClr val="641111"/>
                          </a:solidFill>
                          <a:latin typeface="Arial Narrow" panose="020B0606020202030204" pitchFamily="34" charset="0"/>
                          <a:sym typeface="+mn-ea"/>
                        </a:rPr>
                        <a:t>Juin </a:t>
                      </a:r>
                      <a:r>
                        <a:rPr lang="pt-PT" sz="1200" b="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lang="pt-PT" sz="12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a:noFill/>
                    </a:lnT>
                    <a:lnB w="12700" cmpd="sng">
                      <a:noFill/>
                      <a:prstDash val="solid"/>
                    </a:lnB>
                    <a:lnTlToBr w="12700" cmpd="sng">
                      <a:noFill/>
                      <a:prstDash val="solid"/>
                    </a:lnTlToBr>
                    <a:lnBlToTr w="12700" cmpd="sng">
                      <a:noFill/>
                      <a:prstDash val="solid"/>
                    </a:lnBlToTr>
                    <a:solidFill>
                      <a:schemeClr val="tx1">
                        <a:lumMod val="95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a:noFill/>
                    </a:lnT>
                    <a:lnB w="12700" cmpd="sng">
                      <a:noFill/>
                      <a:prstDash val="solid"/>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marL="0" marR="0" marT="0" marB="0" anchor="b"/>
                </a:tc>
              </a:tr>
              <a:tr h="195576">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à partir de 7:00</a:t>
                      </a:r>
                      <a:endParaRPr lang="pt-PT" sz="1200" b="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JUIN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Panel</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bg1"/>
                          </a:solidFill>
                          <a:latin typeface="Arial Narrow" panose="020B0606020202030204" pitchFamily="34" charset="0"/>
                          <a:sym typeface="+mn-ea"/>
                        </a:rPr>
                        <a:t>ACCRÉDITATION:</a:t>
                      </a:r>
                      <a:r>
                        <a:rPr lang="pt-PT" sz="1100" dirty="0" smtClean="0">
                          <a:solidFill>
                            <a:schemeClr val="bg1"/>
                          </a:solidFill>
                          <a:latin typeface="Arial Narrow" panose="020B0606020202030204" pitchFamily="34" charset="0"/>
                          <a:sym typeface="+mn-ea"/>
                        </a:rPr>
                        <a:t> à partir de 7:00</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Panel II </a:t>
                      </a:r>
                      <a:r>
                        <a:rPr lang="pt-PT" sz="1100" dirty="0">
                          <a:solidFill>
                            <a:schemeClr val="bg1"/>
                          </a:solidFill>
                          <a:latin typeface="Arial Narrow" panose="020B0606020202030204" pitchFamily="34" charset="0"/>
                          <a:sym typeface="+mn-ea"/>
                        </a:rPr>
                        <a:t>- </a:t>
                      </a:r>
                      <a:r>
                        <a:rPr lang="fr-FR" sz="900" i="1" dirty="0" smtClean="0">
                          <a:solidFill>
                            <a:schemeClr val="bg1"/>
                          </a:solidFill>
                          <a:latin typeface="Arial Narrow" panose="020B0606020202030204" pitchFamily="34" charset="0"/>
                          <a:cs typeface="Arial Narrow" panose="020B0606020202030204" pitchFamily="34" charset="0"/>
                          <a:sym typeface="+mn-ea"/>
                        </a:rPr>
                        <a:t>FINANCEMENT </a:t>
                      </a:r>
                      <a:r>
                        <a:rPr lang="fr-FR" sz="900" i="1" dirty="0">
                          <a:solidFill>
                            <a:schemeClr val="bg1"/>
                          </a:solidFill>
                          <a:latin typeface="Arial Narrow" panose="020B0606020202030204" pitchFamily="34" charset="0"/>
                          <a:cs typeface="Arial Narrow" panose="020B0606020202030204" pitchFamily="34" charset="0"/>
                          <a:sym typeface="+mn-ea"/>
                        </a:rPr>
                        <a:t>DU SECTEUR PRIVÉ DANS LA </a:t>
                      </a:r>
                      <a:r>
                        <a:rPr lang="fr-FR" sz="900" i="1" dirty="0" smtClean="0">
                          <a:solidFill>
                            <a:schemeClr val="bg1"/>
                          </a:solidFill>
                          <a:latin typeface="Arial Narrow" panose="020B0606020202030204" pitchFamily="34" charset="0"/>
                          <a:cs typeface="Arial Narrow" panose="020B0606020202030204" pitchFamily="34" charset="0"/>
                          <a:sym typeface="+mn-ea"/>
                        </a:rPr>
                        <a:t>CEDEAO</a:t>
                      </a:r>
                      <a:endParaRPr lang="fr-FR" sz="900" b="1"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Panel</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Pause-café</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sz="1200" i="1" dirty="0" err="1">
                          <a:solidFill>
                            <a:schemeClr val="bg1"/>
                          </a:solidFill>
                          <a:latin typeface="Arial Narrow" panose="020B0606020202030204" pitchFamily="34" charset="0"/>
                          <a:sym typeface="+mn-ea"/>
                        </a:rPr>
                        <a:t>Dîner</a:t>
                      </a:r>
                      <a:r>
                        <a:rPr sz="1200" i="1" dirty="0">
                          <a:solidFill>
                            <a:schemeClr val="bg1"/>
                          </a:solidFill>
                          <a:latin typeface="Arial Narrow" panose="020B0606020202030204" pitchFamily="34" charset="0"/>
                          <a:sym typeface="+mn-ea"/>
                        </a:rPr>
                        <a:t> de </a:t>
                      </a:r>
                      <a:r>
                        <a:rPr sz="1200" i="1" dirty="0" err="1">
                          <a:solidFill>
                            <a:schemeClr val="bg1"/>
                          </a:solidFill>
                          <a:latin typeface="Arial Narrow" panose="020B0606020202030204" pitchFamily="34" charset="0"/>
                          <a:sym typeface="+mn-ea"/>
                        </a:rPr>
                        <a:t>bienvenue</a:t>
                      </a:r>
                      <a:r>
                        <a:rPr sz="1200" i="1" dirty="0">
                          <a:solidFill>
                            <a:schemeClr val="bg1"/>
                          </a:solidFill>
                          <a:latin typeface="Arial Narrow" panose="020B0606020202030204" pitchFamily="34" charset="0"/>
                          <a:sym typeface="+mn-ea"/>
                        </a:rPr>
                        <a:t> «</a:t>
                      </a:r>
                      <a:r>
                        <a:rPr sz="1100" i="1" dirty="0">
                          <a:solidFill>
                            <a:schemeClr val="bg1"/>
                          </a:solidFill>
                          <a:latin typeface="Arial Narrow" panose="020B0606020202030204" pitchFamily="34" charset="0"/>
                          <a:sym typeface="+mn-ea"/>
                        </a:rPr>
                        <a:t>LES SAVEURS DE LA CEDEAO</a:t>
                      </a:r>
                      <a:r>
                        <a:rPr sz="1200" i="1" dirty="0">
                          <a:solidFill>
                            <a:schemeClr val="bg1"/>
                          </a:solidFill>
                          <a:latin typeface="Arial Narrow" panose="020B0606020202030204" pitchFamily="34" charset="0"/>
                          <a:sym typeface="+mn-ea"/>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bg1"/>
                          </a:solidFill>
                          <a:latin typeface="Arial Narrow" panose="020B0606020202030204" pitchFamily="34" charset="0"/>
                          <a:sym typeface="+mn-ea"/>
                        </a:rPr>
                        <a:t>Panel III </a:t>
                      </a:r>
                      <a:r>
                        <a:rPr lang="pt-PT" sz="1100" dirty="0">
                          <a:solidFill>
                            <a:schemeClr val="bg1"/>
                          </a:solidFill>
                          <a:latin typeface="Arial Narrow" panose="020B0606020202030204" pitchFamily="34" charset="0"/>
                          <a:sym typeface="+mn-ea"/>
                        </a:rPr>
                        <a:t>- </a:t>
                      </a:r>
                      <a:r>
                        <a:rPr lang="it-IT" sz="900" i="1" dirty="0">
                          <a:solidFill>
                            <a:schemeClr val="bg1"/>
                          </a:solidFill>
                          <a:latin typeface="Arial Narrow" panose="020B0606020202030204" pitchFamily="34" charset="0"/>
                          <a:cs typeface="Arial Narrow" panose="020B0606020202030204" pitchFamily="34" charset="0"/>
                          <a:sym typeface="+mn-ea"/>
                        </a:rPr>
                        <a:t>LE DÉVELOPPEMENT DE L’ÉCONOMIE NUMÉRIQUE EN AFRIQUE</a:t>
                      </a:r>
                      <a:endParaRPr lang="it-IT" sz="900" b="1"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Panel</a:t>
                      </a:r>
                      <a:r>
                        <a:rPr lang="pt-PT" sz="1200" dirty="0" smtClean="0">
                          <a:solidFill>
                            <a:schemeClr val="bg1"/>
                          </a:solidFill>
                          <a:latin typeface="Arial Narrow" panose="020B0606020202030204" pitchFamily="34" charset="0"/>
                          <a:sym typeface="+mn-ea"/>
                        </a:rPr>
                        <a:t> III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100" b="0" i="1" u="none" strike="noStrike" kern="1" spc="0" baseline="0" dirty="0" err="1"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bg1"/>
                          </a:solidFill>
                          <a:latin typeface="Arial Narrow" panose="020B0606020202030204" pitchFamily="34" charset="0"/>
                          <a:sym typeface="+mn-ea"/>
                        </a:rPr>
                        <a:t>Conference II - </a:t>
                      </a:r>
                      <a:r>
                        <a:rPr sz="900" i="1" dirty="0">
                          <a:solidFill>
                            <a:schemeClr val="bg1"/>
                          </a:solidFill>
                          <a:latin typeface="Arial Narrow" panose="020B0606020202030204" pitchFamily="34" charset="0"/>
                          <a:cs typeface="Times New Roman" panose="02020603050405020304" pitchFamily="1" charset="0"/>
                          <a:sym typeface="+mn-ea"/>
                        </a:rPr>
                        <a:t>A</a:t>
                      </a:r>
                      <a:r>
                        <a:rPr lang="pt-PT" sz="900" i="1" dirty="0">
                          <a:solidFill>
                            <a:schemeClr val="bg1"/>
                          </a:solidFill>
                          <a:latin typeface="Arial Narrow" panose="020B0606020202030204" pitchFamily="34" charset="0"/>
                          <a:cs typeface="Times New Roman" panose="02020603050405020304" pitchFamily="1" charset="0"/>
                          <a:sym typeface="+mn-ea"/>
                        </a:rPr>
                        <a:t>CCÈS AU MARCHÉ PRÉFÉRENTIEL DES </a:t>
                      </a:r>
                      <a:r>
                        <a:rPr sz="900" i="1" dirty="0">
                          <a:solidFill>
                            <a:schemeClr val="bg1"/>
                          </a:solidFill>
                          <a:latin typeface="Arial Narrow" panose="020B0606020202030204" pitchFamily="34" charset="0"/>
                          <a:cs typeface="Times New Roman" panose="02020603050405020304" pitchFamily="1" charset="0"/>
                          <a:sym typeface="+mn-ea"/>
                        </a:rPr>
                        <a:t>É</a:t>
                      </a:r>
                      <a:r>
                        <a:rPr lang="pt-PT" sz="900" i="1" dirty="0">
                          <a:solidFill>
                            <a:schemeClr val="bg1"/>
                          </a:solidFill>
                          <a:latin typeface="Arial Narrow" panose="020B0606020202030204" pitchFamily="34" charset="0"/>
                          <a:cs typeface="Times New Roman" panose="02020603050405020304" pitchFamily="1" charset="0"/>
                          <a:sym typeface="+mn-ea"/>
                        </a:rPr>
                        <a:t>TATS </a:t>
                      </a:r>
                      <a:r>
                        <a:rPr sz="900" i="1" dirty="0">
                          <a:solidFill>
                            <a:schemeClr val="bg1"/>
                          </a:solidFill>
                          <a:latin typeface="Arial Narrow" panose="020B0606020202030204" pitchFamily="34" charset="0"/>
                          <a:cs typeface="Times New Roman" panose="02020603050405020304" pitchFamily="1" charset="0"/>
                          <a:sym typeface="+mn-ea"/>
                        </a:rPr>
                        <a:t>- U</a:t>
                      </a:r>
                      <a:r>
                        <a:rPr lang="pt-PT" sz="900" i="1" dirty="0">
                          <a:solidFill>
                            <a:schemeClr val="bg1"/>
                          </a:solidFill>
                          <a:latin typeface="Arial Narrow" panose="020B0606020202030204" pitchFamily="34" charset="0"/>
                          <a:cs typeface="Times New Roman" panose="02020603050405020304" pitchFamily="1" charset="0"/>
                          <a:sym typeface="+mn-ea"/>
                        </a:rPr>
                        <a:t>NIS</a:t>
                      </a:r>
                      <a:endParaRPr lang="pt-PT" sz="900" b="1"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smtClean="0">
                          <a:solidFill>
                            <a:schemeClr val="bg1"/>
                          </a:solidFill>
                          <a:latin typeface="Arial Narrow" panose="020B0606020202030204" pitchFamily="34" charset="0"/>
                          <a:sym typeface="+mn-ea"/>
                        </a:rPr>
                        <a:t>Conférence</a:t>
                      </a:r>
                      <a:r>
                        <a:rPr lang="pt-PT" sz="120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V: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Pause-café</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Conference III - </a:t>
                      </a:r>
                      <a:r>
                        <a:rPr sz="900" b="0" i="1" dirty="0">
                          <a:solidFill>
                            <a:schemeClr val="bg1"/>
                          </a:solidFill>
                          <a:latin typeface="Arial Narrow" panose="020B0606020202030204" pitchFamily="34" charset="0"/>
                          <a:cs typeface="Times New Roman" panose="02020603050405020304" pitchFamily="1" charset="0"/>
                          <a:sym typeface="+mn-ea"/>
                        </a:rPr>
                        <a:t>A</a:t>
                      </a:r>
                      <a:r>
                        <a:rPr lang="pt-PT" sz="900" b="0" i="1" dirty="0">
                          <a:solidFill>
                            <a:schemeClr val="bg1"/>
                          </a:solidFill>
                          <a:latin typeface="Arial Narrow" panose="020B0606020202030204" pitchFamily="34" charset="0"/>
                          <a:cs typeface="Times New Roman" panose="02020603050405020304" pitchFamily="1" charset="0"/>
                          <a:sym typeface="+mn-ea"/>
                        </a:rPr>
                        <a:t>CCÈS AU MARCHÉ PRÉFÉRENTIEL DE L'</a:t>
                      </a:r>
                      <a:r>
                        <a:rPr sz="900" b="0" dirty="0">
                          <a:solidFill>
                            <a:schemeClr val="bg1"/>
                          </a:solidFill>
                          <a:latin typeface="Arial Narrow" panose="020B0606020202030204" pitchFamily="34" charset="0"/>
                          <a:cs typeface="Times New Roman" panose="02020603050405020304" pitchFamily="1" charset="0"/>
                          <a:sym typeface="+mn-ea"/>
                        </a:rPr>
                        <a:t>UNION EUROPÉENNE</a:t>
                      </a:r>
                      <a:endParaRPr lang="pt-PT" sz="900" b="0" i="1" dirty="0">
                        <a:solidFill>
                          <a:schemeClr val="bg1"/>
                        </a:solidFill>
                        <a:latin typeface="Arial Narrow" panose="020B0606020202030204" pitchFamily="34" charset="0"/>
                        <a:ea typeface="Century Gothic" panose="020B0502020202020204" pitchFamily="2" charset="0"/>
                        <a:cs typeface="Times New Roman" panose="02020603050405020304" pitchFamily="1"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sym typeface="+mn-ea"/>
                        </a:rPr>
                        <a:t>Panel III</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sym typeface="+mn-ea"/>
                        </a:rPr>
                        <a:t>Session de clôture de </a:t>
                      </a:r>
                      <a:r>
                        <a:rPr lang="pt-PT" altLang="fr-FR" sz="1100" dirty="0" smtClean="0">
                          <a:solidFill>
                            <a:schemeClr val="bg1"/>
                          </a:solidFill>
                          <a:latin typeface="Arial Narrow" panose="020B0606020202030204" pitchFamily="34" charset="0"/>
                          <a:sym typeface="+mn-ea"/>
                        </a:rPr>
                        <a:t>Forum des Entreprises</a:t>
                      </a:r>
                      <a:endParaRPr lang="pt-PT"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smtClean="0">
                          <a:solidFill>
                            <a:schemeClr val="bg1"/>
                          </a:solidFill>
                          <a:effectLst/>
                          <a:latin typeface="Arial Narrow" panose="020B0606020202030204" pitchFamily="34" charset="0"/>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DÎNER DE GALA</a:t>
                      </a:r>
                      <a:endParaRPr lang="pt-PT"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3"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9</a:t>
            </a:fld>
            <a:endParaRPr lang="fr-FR" altLang="pt-PT" sz="1200" b="1" i="1" u="sng" dirty="0" smtClean="0">
              <a:solidFill>
                <a:schemeClr val="tx1">
                  <a:lumMod val="65000"/>
                </a:schemeClr>
              </a:solidFill>
            </a:endParaRPr>
          </a:p>
        </p:txBody>
      </p:sp>
      <p:pic>
        <p:nvPicPr>
          <p:cNvPr id="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descr="logo"/>
          <p:cNvPicPr>
            <a:picLocks noChangeAspect="1"/>
          </p:cNvPicPr>
          <p:nvPr/>
        </p:nvPicPr>
        <p:blipFill>
          <a:blip r:embed="rId4"/>
          <a:stretch>
            <a:fillRect/>
          </a:stretch>
        </p:blipFill>
        <p:spPr>
          <a:xfrm>
            <a:off x="9074150" y="70485"/>
            <a:ext cx="3107055" cy="681990"/>
          </a:xfrm>
          <a:prstGeom prst="rect">
            <a:avLst/>
          </a:prstGeom>
        </p:spPr>
      </p:pic>
      <p:pic>
        <p:nvPicPr>
          <p:cNvPr id="38" name="Imagem 37" descr="logo"/>
          <p:cNvPicPr>
            <a:picLocks noChangeAspect="1"/>
          </p:cNvPicPr>
          <p:nvPr/>
        </p:nvPicPr>
        <p:blipFill>
          <a:blip r:embed="rId5"/>
          <a:stretch>
            <a:fillRect/>
          </a:stretch>
        </p:blipFill>
        <p:spPr>
          <a:xfrm>
            <a:off x="94615" y="98425"/>
            <a:ext cx="3092450" cy="724535"/>
          </a:xfrm>
          <a:prstGeom prst="rect">
            <a:avLst/>
          </a:prstGeom>
        </p:spPr>
      </p:pic>
      <p:sp>
        <p:nvSpPr>
          <p:cNvPr id="8" name="CaixaDeTexto 2"/>
          <p:cNvSpPr txBox="1"/>
          <p:nvPr/>
        </p:nvSpPr>
        <p:spPr>
          <a:xfrm>
            <a:off x="3832482" y="344459"/>
            <a:ext cx="4145658" cy="369332"/>
          </a:xfrm>
          <a:prstGeom prst="rect">
            <a:avLst/>
          </a:prstGeom>
          <a:noFill/>
        </p:spPr>
        <p:txBody>
          <a:bodyPr wrap="square" rtlCol="0">
            <a:spAutoFit/>
          </a:bodyPr>
          <a:lstStyle/>
          <a:p>
            <a:pPr algn="ctr"/>
            <a:r>
              <a:rPr lang="pt-PT" altLang="en-US" b="1" i="1" dirty="0" smtClean="0">
                <a:gradFill>
                  <a:gsLst>
                    <a:gs pos="0">
                      <a:srgbClr val="14CD68"/>
                    </a:gs>
                    <a:gs pos="100000">
                      <a:srgbClr val="0B6E38"/>
                    </a:gs>
                  </a:gsLst>
                  <a:lin scaled="0"/>
                </a:gradFill>
                <a:sym typeface="+mn-ea"/>
              </a:rPr>
              <a:t>PROGRAMME DE L’ÉVÉNEMENT</a:t>
            </a:r>
            <a:endParaRPr lang="pt-PT" altLang="en-US" b="1" i="1" dirty="0">
              <a:gradFill>
                <a:gsLst>
                  <a:gs pos="0">
                    <a:srgbClr val="14CD68"/>
                  </a:gs>
                  <a:gs pos="100000">
                    <a:srgbClr val="0B6E38"/>
                  </a:gs>
                </a:gsLst>
                <a:lin scaled="0"/>
              </a:gra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2043</Words>
  <Application>Microsoft Office PowerPoint</Application>
  <PresentationFormat>Custom</PresentationFormat>
  <Paragraphs>709</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565</cp:revision>
  <dcterms:created xsi:type="dcterms:W3CDTF">2019-09-15T11:56:00Z</dcterms:created>
  <dcterms:modified xsi:type="dcterms:W3CDTF">2021-01-17T17:10:00Z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