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357" r:id="rId3"/>
    <p:sldId id="365" r:id="rId4"/>
    <p:sldId id="359" r:id="rId5"/>
    <p:sldId id="360" r:id="rId6"/>
    <p:sldId id="358" r:id="rId7"/>
    <p:sldId id="361" r:id="rId8"/>
    <p:sldId id="277" r:id="rId9"/>
    <p:sldId id="363" r:id="rId10"/>
    <p:sldId id="364" r:id="rId11"/>
    <p:sldId id="370" r:id="rId12"/>
    <p:sldId id="371" r:id="rId13"/>
    <p:sldId id="3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AD"/>
    <a:srgbClr val="3EA4BA"/>
    <a:srgbClr val="00B4B2"/>
    <a:srgbClr val="008CBA"/>
    <a:srgbClr val="416D12"/>
    <a:srgbClr val="FF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90" d="100"/>
          <a:sy n="90" d="100"/>
        </p:scale>
        <p:origin x="-62" y="-58"/>
      </p:cViewPr>
      <p:guideLst>
        <p:guide orient="horz" pos="2370"/>
        <p:guide pos="3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USINESS%20CENTER%202020\ABC\CEDEAO\FR\Dados%20CEDEAO%20Estaisticas%20VFR%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USINESS%20CENTER%202020\ABC\CEDEAO\FR\Dados%20CEDEAO%20Estaisticas%20VFR%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B0F0"/>
                </a:solidFill>
              </a:defRPr>
            </a:pPr>
            <a:r>
              <a:rPr lang="pt-PT" sz="1400" i="1" dirty="0">
                <a:solidFill>
                  <a:srgbClr val="00B0F0"/>
                </a:solidFill>
              </a:rPr>
              <a:t>CONSOMMATION D'ENGRAIS DANS LA CEDEAO</a:t>
            </a:r>
          </a:p>
          <a:p>
            <a:pPr>
              <a:defRPr>
                <a:solidFill>
                  <a:srgbClr val="00B0F0"/>
                </a:solidFill>
              </a:defRPr>
            </a:pPr>
            <a:r>
              <a:rPr lang="pt-PT" sz="1200" i="1" dirty="0">
                <a:solidFill>
                  <a:srgbClr val="00B0F0"/>
                </a:solidFill>
              </a:rPr>
              <a:t>[kilogrammes par hectare de terres arables]</a:t>
            </a:r>
          </a:p>
        </c:rich>
      </c:tx>
      <c:layout/>
      <c:overlay val="0"/>
    </c:title>
    <c:autoTitleDeleted val="0"/>
    <c:plotArea>
      <c:layout/>
      <c:barChart>
        <c:barDir val="col"/>
        <c:grouping val="clustered"/>
        <c:varyColors val="0"/>
        <c:ser>
          <c:idx val="0"/>
          <c:order val="0"/>
          <c:tx>
            <c:strRef>
              <c:f>'Fertilizantes na CEDEAO'!$B$4</c:f>
              <c:strCache>
                <c:ptCount val="1"/>
                <c:pt idx="0">
                  <c:v>2007</c:v>
                </c:pt>
              </c:strCache>
            </c:strRef>
          </c:tx>
          <c:invertIfNegative val="0"/>
          <c:cat>
            <c:strRef>
              <c:f>'Fertilizantes na CEDEAO'!$A$5:$A$19</c:f>
              <c:strCache>
                <c:ptCount val="15"/>
                <c:pt idx="0">
                  <c:v>Benim</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CEDEAO'!$B$5:$B$19</c:f>
              <c:numCache>
                <c:formatCode>0.00</c:formatCode>
                <c:ptCount val="15"/>
                <c:pt idx="0">
                  <c:v>0.24560000000000001</c:v>
                </c:pt>
                <c:pt idx="1">
                  <c:v>10.101020408163265</c:v>
                </c:pt>
                <c:pt idx="3">
                  <c:v>23.99</c:v>
                </c:pt>
                <c:pt idx="4">
                  <c:v>17.760000000000002</c:v>
                </c:pt>
                <c:pt idx="5">
                  <c:v>1.2135714285714285</c:v>
                </c:pt>
                <c:pt idx="6">
                  <c:v>8.9768976897689772</c:v>
                </c:pt>
                <c:pt idx="9">
                  <c:v>31.050275482093664</c:v>
                </c:pt>
                <c:pt idx="10">
                  <c:v>0.35490787269681739</c:v>
                </c:pt>
                <c:pt idx="11">
                  <c:v>4.2050540540540542</c:v>
                </c:pt>
                <c:pt idx="12">
                  <c:v>2.1459649122807019</c:v>
                </c:pt>
                <c:pt idx="14">
                  <c:v>6.282251082251082</c:v>
                </c:pt>
              </c:numCache>
            </c:numRef>
          </c:val>
        </c:ser>
        <c:ser>
          <c:idx val="1"/>
          <c:order val="1"/>
          <c:tx>
            <c:strRef>
              <c:f>'Fertilizantes na CEDEAO'!$C$4</c:f>
              <c:strCache>
                <c:ptCount val="1"/>
                <c:pt idx="0">
                  <c:v>2008</c:v>
                </c:pt>
              </c:strCache>
            </c:strRef>
          </c:tx>
          <c:invertIfNegative val="0"/>
          <c:cat>
            <c:strRef>
              <c:f>'Fertilizantes na CEDEAO'!$A$5:$A$19</c:f>
              <c:strCache>
                <c:ptCount val="15"/>
                <c:pt idx="0">
                  <c:v>Benim</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CEDEAO'!$C$5:$C$19</c:f>
              <c:numCache>
                <c:formatCode>0.00</c:formatCode>
                <c:ptCount val="15"/>
                <c:pt idx="0">
                  <c:v>0.30807692307692308</c:v>
                </c:pt>
                <c:pt idx="1">
                  <c:v>9.5344999999999995</c:v>
                </c:pt>
                <c:pt idx="3">
                  <c:v>18.211724137931036</c:v>
                </c:pt>
                <c:pt idx="4">
                  <c:v>14.549555555555555</c:v>
                </c:pt>
                <c:pt idx="5">
                  <c:v>1.2975438596491229</c:v>
                </c:pt>
                <c:pt idx="6">
                  <c:v>4.260752688172043</c:v>
                </c:pt>
                <c:pt idx="9">
                  <c:v>22.481687207082103</c:v>
                </c:pt>
                <c:pt idx="10">
                  <c:v>0.15341823056300269</c:v>
                </c:pt>
                <c:pt idx="11">
                  <c:v>5.8768333333333329</c:v>
                </c:pt>
                <c:pt idx="12">
                  <c:v>2.3030386740331492</c:v>
                </c:pt>
                <c:pt idx="14">
                  <c:v>4.2735042735042735E-4</c:v>
                </c:pt>
              </c:numCache>
            </c:numRef>
          </c:val>
        </c:ser>
        <c:ser>
          <c:idx val="2"/>
          <c:order val="2"/>
          <c:tx>
            <c:strRef>
              <c:f>'Fertilizantes na CEDEAO'!$D$4</c:f>
              <c:strCache>
                <c:ptCount val="1"/>
                <c:pt idx="0">
                  <c:v>2009</c:v>
                </c:pt>
              </c:strCache>
            </c:strRef>
          </c:tx>
          <c:spPr>
            <a:solidFill>
              <a:srgbClr val="FFC000"/>
            </a:solidFill>
          </c:spPr>
          <c:invertIfNegative val="0"/>
          <c:cat>
            <c:strRef>
              <c:f>'Fertilizantes na CEDEAO'!$A$5:$A$19</c:f>
              <c:strCache>
                <c:ptCount val="15"/>
                <c:pt idx="0">
                  <c:v>Benim</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CEDEAO'!$D$5:$D$19</c:f>
              <c:numCache>
                <c:formatCode>0.00</c:formatCode>
                <c:ptCount val="15"/>
                <c:pt idx="0">
                  <c:v>6.6775510204081634</c:v>
                </c:pt>
                <c:pt idx="1">
                  <c:v>9.4519298245614038</c:v>
                </c:pt>
                <c:pt idx="3">
                  <c:v>15.307586206896552</c:v>
                </c:pt>
                <c:pt idx="4">
                  <c:v>18.979565217391304</c:v>
                </c:pt>
                <c:pt idx="5">
                  <c:v>0.63403508771929828</c:v>
                </c:pt>
                <c:pt idx="6">
                  <c:v>6.3434579439252339</c:v>
                </c:pt>
                <c:pt idx="9">
                  <c:v>6.0889792170967283</c:v>
                </c:pt>
                <c:pt idx="10">
                  <c:v>0.35348993288590602</c:v>
                </c:pt>
                <c:pt idx="11">
                  <c:v>5.2610312500000003</c:v>
                </c:pt>
                <c:pt idx="12">
                  <c:v>6.3718015665796344</c:v>
                </c:pt>
                <c:pt idx="14">
                  <c:v>6.1616666666666671</c:v>
                </c:pt>
              </c:numCache>
            </c:numRef>
          </c:val>
        </c:ser>
        <c:ser>
          <c:idx val="3"/>
          <c:order val="3"/>
          <c:tx>
            <c:strRef>
              <c:f>'Fertilizantes na CEDEAO'!$E$4</c:f>
              <c:strCache>
                <c:ptCount val="1"/>
                <c:pt idx="0">
                  <c:v>2010</c:v>
                </c:pt>
              </c:strCache>
            </c:strRef>
          </c:tx>
          <c:invertIfNegative val="0"/>
          <c:cat>
            <c:strRef>
              <c:f>'Fertilizantes na CEDEAO'!$A$5:$A$19</c:f>
              <c:strCache>
                <c:ptCount val="15"/>
                <c:pt idx="0">
                  <c:v>Benim</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CEDEAO'!$E$5:$E$19</c:f>
              <c:numCache>
                <c:formatCode>0.00</c:formatCode>
                <c:ptCount val="15"/>
                <c:pt idx="0">
                  <c:v>8.9901574803149611</c:v>
                </c:pt>
                <c:pt idx="1">
                  <c:v>9.4284999999999997</c:v>
                </c:pt>
                <c:pt idx="3">
                  <c:v>32.085862068965518</c:v>
                </c:pt>
                <c:pt idx="4">
                  <c:v>18.700216450216452</c:v>
                </c:pt>
                <c:pt idx="5">
                  <c:v>0.9327586206896552</c:v>
                </c:pt>
                <c:pt idx="6">
                  <c:v>7.3</c:v>
                </c:pt>
                <c:pt idx="9">
                  <c:v>19.600383325347387</c:v>
                </c:pt>
                <c:pt idx="10">
                  <c:v>0.49602649006622518</c:v>
                </c:pt>
                <c:pt idx="11">
                  <c:v>12.213666666666667</c:v>
                </c:pt>
                <c:pt idx="12">
                  <c:v>8.2023684210526309</c:v>
                </c:pt>
                <c:pt idx="14">
                  <c:v>8.9617886178861781</c:v>
                </c:pt>
              </c:numCache>
            </c:numRef>
          </c:val>
        </c:ser>
        <c:ser>
          <c:idx val="4"/>
          <c:order val="4"/>
          <c:tx>
            <c:strRef>
              <c:f>'Fertilizantes na CEDEAO'!$F$4</c:f>
              <c:strCache>
                <c:ptCount val="1"/>
                <c:pt idx="0">
                  <c:v>2011</c:v>
                </c:pt>
              </c:strCache>
            </c:strRef>
          </c:tx>
          <c:invertIfNegative val="0"/>
          <c:cat>
            <c:strRef>
              <c:f>'Fertilizantes na CEDEAO'!$A$5:$A$19</c:f>
              <c:strCache>
                <c:ptCount val="15"/>
                <c:pt idx="0">
                  <c:v>Benim</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CEDEAO'!$F$5:$F$19</c:f>
              <c:numCache>
                <c:formatCode>0.00</c:formatCode>
                <c:ptCount val="15"/>
                <c:pt idx="0">
                  <c:v>4.3023255813953485</c:v>
                </c:pt>
                <c:pt idx="1">
                  <c:v>10.702456140350877</c:v>
                </c:pt>
                <c:pt idx="3">
                  <c:v>19.402758620689657</c:v>
                </c:pt>
                <c:pt idx="4">
                  <c:v>13.230508474576272</c:v>
                </c:pt>
                <c:pt idx="5">
                  <c:v>3.5831034482758621</c:v>
                </c:pt>
                <c:pt idx="6">
                  <c:v>10.275555555555556</c:v>
                </c:pt>
                <c:pt idx="9">
                  <c:v>22.00728756741</c:v>
                </c:pt>
                <c:pt idx="10">
                  <c:v>0.48564102564102563</c:v>
                </c:pt>
                <c:pt idx="11">
                  <c:v>6.5612941176470585</c:v>
                </c:pt>
                <c:pt idx="12">
                  <c:v>6.8275757575757572</c:v>
                </c:pt>
                <c:pt idx="14">
                  <c:v>10.202845528455285</c:v>
                </c:pt>
              </c:numCache>
            </c:numRef>
          </c:val>
        </c:ser>
        <c:ser>
          <c:idx val="5"/>
          <c:order val="5"/>
          <c:tx>
            <c:strRef>
              <c:f>'Fertilizantes na CEDEAO'!$G$4</c:f>
              <c:strCache>
                <c:ptCount val="1"/>
                <c:pt idx="0">
                  <c:v>2012</c:v>
                </c:pt>
              </c:strCache>
            </c:strRef>
          </c:tx>
          <c:spPr>
            <a:solidFill>
              <a:srgbClr val="FF0000"/>
            </a:solidFill>
          </c:spPr>
          <c:invertIfNegative val="0"/>
          <c:cat>
            <c:strRef>
              <c:f>'Fertilizantes na CEDEAO'!$A$5:$A$19</c:f>
              <c:strCache>
                <c:ptCount val="15"/>
                <c:pt idx="0">
                  <c:v>Benim</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CEDEAO'!$G$5:$G$19</c:f>
              <c:numCache>
                <c:formatCode>0.00</c:formatCode>
                <c:ptCount val="15"/>
                <c:pt idx="0">
                  <c:v>9.9092925347222227</c:v>
                </c:pt>
                <c:pt idx="1">
                  <c:v>13.5669716796875</c:v>
                </c:pt>
                <c:pt idx="3">
                  <c:v>26.918396417025861</c:v>
                </c:pt>
                <c:pt idx="4">
                  <c:v>34.757659574468086</c:v>
                </c:pt>
                <c:pt idx="5">
                  <c:v>2.9318332519531269</c:v>
                </c:pt>
                <c:pt idx="6">
                  <c:v>2.6410000194202796</c:v>
                </c:pt>
                <c:pt idx="9">
                  <c:v>20.685344901207916</c:v>
                </c:pt>
                <c:pt idx="10">
                  <c:v>0.92329494584281524</c:v>
                </c:pt>
                <c:pt idx="11">
                  <c:v>8.6686972098214294</c:v>
                </c:pt>
                <c:pt idx="12">
                  <c:v>10.524242424242424</c:v>
                </c:pt>
                <c:pt idx="14">
                  <c:v>5.2564943248820759</c:v>
                </c:pt>
              </c:numCache>
            </c:numRef>
          </c:val>
        </c:ser>
        <c:ser>
          <c:idx val="6"/>
          <c:order val="6"/>
          <c:tx>
            <c:strRef>
              <c:f>'Fertilizantes na CEDEAO'!$H$4</c:f>
              <c:strCache>
                <c:ptCount val="1"/>
                <c:pt idx="0">
                  <c:v>2013</c:v>
                </c:pt>
              </c:strCache>
            </c:strRef>
          </c:tx>
          <c:invertIfNegative val="0"/>
          <c:cat>
            <c:strRef>
              <c:f>'Fertilizantes na CEDEAO'!$A$5:$A$19</c:f>
              <c:strCache>
                <c:ptCount val="15"/>
                <c:pt idx="0">
                  <c:v>Benim</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CEDEAO'!$H$5:$H$19</c:f>
              <c:numCache>
                <c:formatCode>0.00</c:formatCode>
                <c:ptCount val="15"/>
                <c:pt idx="0">
                  <c:v>5.002277922453704</c:v>
                </c:pt>
                <c:pt idx="1">
                  <c:v>15.460796685987903</c:v>
                </c:pt>
                <c:pt idx="3">
                  <c:v>37.580682920258617</c:v>
                </c:pt>
                <c:pt idx="4">
                  <c:v>25.259148936170213</c:v>
                </c:pt>
                <c:pt idx="5">
                  <c:v>2.8680677450856873</c:v>
                </c:pt>
                <c:pt idx="6">
                  <c:v>0.4131363782015714</c:v>
                </c:pt>
                <c:pt idx="9">
                  <c:v>25.871159097888395</c:v>
                </c:pt>
                <c:pt idx="10">
                  <c:v>0.63715059552873932</c:v>
                </c:pt>
                <c:pt idx="11">
                  <c:v>9.0181733685661758</c:v>
                </c:pt>
                <c:pt idx="12">
                  <c:v>12.38125</c:v>
                </c:pt>
                <c:pt idx="14">
                  <c:v>20.993509728773585</c:v>
                </c:pt>
              </c:numCache>
            </c:numRef>
          </c:val>
        </c:ser>
        <c:ser>
          <c:idx val="7"/>
          <c:order val="7"/>
          <c:tx>
            <c:strRef>
              <c:f>'Fertilizantes na CEDEAO'!$I$4</c:f>
              <c:strCache>
                <c:ptCount val="1"/>
                <c:pt idx="0">
                  <c:v>2014</c:v>
                </c:pt>
              </c:strCache>
            </c:strRef>
          </c:tx>
          <c:spPr>
            <a:solidFill>
              <a:srgbClr val="7030A0"/>
            </a:solidFill>
          </c:spPr>
          <c:invertIfNegative val="0"/>
          <c:cat>
            <c:strRef>
              <c:f>'Fertilizantes na CEDEAO'!$A$5:$A$19</c:f>
              <c:strCache>
                <c:ptCount val="15"/>
                <c:pt idx="0">
                  <c:v>Benim</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CEDEAO'!$I$5:$I$19</c:f>
              <c:numCache>
                <c:formatCode>0.00</c:formatCode>
                <c:ptCount val="15"/>
                <c:pt idx="0">
                  <c:v>15.535462962962963</c:v>
                </c:pt>
                <c:pt idx="1">
                  <c:v>15.880756184895834</c:v>
                </c:pt>
                <c:pt idx="3">
                  <c:v>42.386986799568966</c:v>
                </c:pt>
                <c:pt idx="4">
                  <c:v>15.702127659574469</c:v>
                </c:pt>
                <c:pt idx="5">
                  <c:v>1.0971870619250896</c:v>
                </c:pt>
                <c:pt idx="6">
                  <c:v>0.6762499895962798</c:v>
                </c:pt>
                <c:pt idx="9">
                  <c:v>29.070296658087663</c:v>
                </c:pt>
                <c:pt idx="10">
                  <c:v>0.9992434401739213</c:v>
                </c:pt>
                <c:pt idx="11">
                  <c:v>9.4310638786764702</c:v>
                </c:pt>
                <c:pt idx="12">
                  <c:v>11.740625</c:v>
                </c:pt>
                <c:pt idx="14">
                  <c:v>1.7274905568248831</c:v>
                </c:pt>
              </c:numCache>
            </c:numRef>
          </c:val>
        </c:ser>
        <c:ser>
          <c:idx val="8"/>
          <c:order val="8"/>
          <c:tx>
            <c:strRef>
              <c:f>'Fertilizantes na CEDEAO'!$J$4</c:f>
              <c:strCache>
                <c:ptCount val="1"/>
                <c:pt idx="0">
                  <c:v>2015</c:v>
                </c:pt>
              </c:strCache>
            </c:strRef>
          </c:tx>
          <c:spPr>
            <a:solidFill>
              <a:srgbClr val="CCE9AD"/>
            </a:solidFill>
          </c:spPr>
          <c:invertIfNegative val="0"/>
          <c:cat>
            <c:strRef>
              <c:f>'Fertilizantes na CEDEAO'!$A$5:$A$19</c:f>
              <c:strCache>
                <c:ptCount val="15"/>
                <c:pt idx="0">
                  <c:v>Benim</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CEDEAO'!$J$5:$J$19</c:f>
              <c:numCache>
                <c:formatCode>0.00</c:formatCode>
                <c:ptCount val="15"/>
                <c:pt idx="0">
                  <c:v>11.290344328703704</c:v>
                </c:pt>
                <c:pt idx="1">
                  <c:v>16.2886953125</c:v>
                </c:pt>
                <c:pt idx="3">
                  <c:v>50.634678071120689</c:v>
                </c:pt>
                <c:pt idx="4">
                  <c:v>23.505408494015956</c:v>
                </c:pt>
                <c:pt idx="5">
                  <c:v>2.6992871093750002</c:v>
                </c:pt>
                <c:pt idx="6">
                  <c:v>0.85</c:v>
                </c:pt>
                <c:pt idx="9">
                  <c:v>27.047718277179847</c:v>
                </c:pt>
                <c:pt idx="10">
                  <c:v>0.40373214517320904</c:v>
                </c:pt>
                <c:pt idx="11">
                  <c:v>7.7154995404411766</c:v>
                </c:pt>
                <c:pt idx="12">
                  <c:v>16.315625000000001</c:v>
                </c:pt>
                <c:pt idx="14">
                  <c:v>10.003071657576651</c:v>
                </c:pt>
              </c:numCache>
            </c:numRef>
          </c:val>
        </c:ser>
        <c:ser>
          <c:idx val="9"/>
          <c:order val="9"/>
          <c:tx>
            <c:strRef>
              <c:f>'Fertilizantes na CEDEAO'!$K$4</c:f>
              <c:strCache>
                <c:ptCount val="1"/>
                <c:pt idx="0">
                  <c:v>2016</c:v>
                </c:pt>
              </c:strCache>
            </c:strRef>
          </c:tx>
          <c:invertIfNegative val="0"/>
          <c:cat>
            <c:strRef>
              <c:f>'Fertilizantes na CEDEAO'!$A$5:$A$19</c:f>
              <c:strCache>
                <c:ptCount val="15"/>
                <c:pt idx="0">
                  <c:v>Benim</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CEDEAO'!$K$5:$K$19</c:f>
              <c:numCache>
                <c:formatCode>0.00</c:formatCode>
                <c:ptCount val="15"/>
                <c:pt idx="0">
                  <c:v>14.747607421874999</c:v>
                </c:pt>
                <c:pt idx="1">
                  <c:v>21.773516601562498</c:v>
                </c:pt>
                <c:pt idx="3">
                  <c:v>51.683337823275863</c:v>
                </c:pt>
                <c:pt idx="4">
                  <c:v>20.876595744680852</c:v>
                </c:pt>
                <c:pt idx="5">
                  <c:v>1.5685838859311996</c:v>
                </c:pt>
                <c:pt idx="6">
                  <c:v>1.2353408986871877</c:v>
                </c:pt>
                <c:pt idx="9">
                  <c:v>44.235022081188582</c:v>
                </c:pt>
                <c:pt idx="10">
                  <c:v>0.40209046772548129</c:v>
                </c:pt>
                <c:pt idx="11">
                  <c:v>5.4703673023897057</c:v>
                </c:pt>
                <c:pt idx="12">
                  <c:v>16.409375000000001</c:v>
                </c:pt>
                <c:pt idx="14">
                  <c:v>11.026124705188678</c:v>
                </c:pt>
              </c:numCache>
            </c:numRef>
          </c:val>
        </c:ser>
        <c:dLbls>
          <c:showLegendKey val="0"/>
          <c:showVal val="0"/>
          <c:showCatName val="0"/>
          <c:showSerName val="0"/>
          <c:showPercent val="0"/>
          <c:showBubbleSize val="0"/>
        </c:dLbls>
        <c:gapWidth val="150"/>
        <c:axId val="93284864"/>
        <c:axId val="86487552"/>
      </c:barChart>
      <c:catAx>
        <c:axId val="93284864"/>
        <c:scaling>
          <c:orientation val="minMax"/>
        </c:scaling>
        <c:delete val="0"/>
        <c:axPos val="b"/>
        <c:majorGridlines/>
        <c:minorGridlines/>
        <c:majorTickMark val="out"/>
        <c:minorTickMark val="none"/>
        <c:tickLblPos val="nextTo"/>
        <c:crossAx val="86487552"/>
        <c:crosses val="autoZero"/>
        <c:auto val="1"/>
        <c:lblAlgn val="ctr"/>
        <c:lblOffset val="100"/>
        <c:noMultiLvlLbl val="0"/>
      </c:catAx>
      <c:valAx>
        <c:axId val="86487552"/>
        <c:scaling>
          <c:orientation val="minMax"/>
        </c:scaling>
        <c:delete val="0"/>
        <c:axPos val="l"/>
        <c:majorGridlines/>
        <c:minorGridlines>
          <c:spPr>
            <a:ln w="9525"/>
          </c:spPr>
        </c:minorGridlines>
        <c:numFmt formatCode="0.00" sourceLinked="1"/>
        <c:majorTickMark val="out"/>
        <c:minorTickMark val="none"/>
        <c:tickLblPos val="nextTo"/>
        <c:crossAx val="93284864"/>
        <c:crosses val="autoZero"/>
        <c:crossBetween val="between"/>
      </c:valAx>
    </c:plotArea>
    <c:legend>
      <c:legendPos val="b"/>
      <c:layout>
        <c:manualLayout>
          <c:xMode val="edge"/>
          <c:yMode val="edge"/>
          <c:x val="0"/>
          <c:y val="0.9169840972567157"/>
          <c:w val="1"/>
          <c:h val="6.2333379475445608E-2"/>
        </c:manualLayout>
      </c:layout>
      <c:overlay val="0"/>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B0F0"/>
                </a:solidFill>
              </a:defRPr>
            </a:pPr>
            <a:r>
              <a:rPr lang="pt-PT" sz="1400" i="1">
                <a:solidFill>
                  <a:srgbClr val="00B0F0"/>
                </a:solidFill>
              </a:rPr>
              <a:t>CONSOMMATION INTERNATIONALE D'ENGRAIS</a:t>
            </a:r>
          </a:p>
          <a:p>
            <a:pPr>
              <a:defRPr>
                <a:solidFill>
                  <a:srgbClr val="00B0F0"/>
                </a:solidFill>
              </a:defRPr>
            </a:pPr>
            <a:r>
              <a:rPr lang="pt-PT" sz="1100" i="1">
                <a:solidFill>
                  <a:srgbClr val="00B0F0"/>
                </a:solidFill>
              </a:rPr>
              <a:t>[kilogrammes par hectare de terres arables]</a:t>
            </a:r>
          </a:p>
        </c:rich>
      </c:tx>
      <c:layout/>
      <c:overlay val="0"/>
    </c:title>
    <c:autoTitleDeleted val="0"/>
    <c:plotArea>
      <c:layout/>
      <c:barChart>
        <c:barDir val="col"/>
        <c:grouping val="clustered"/>
        <c:varyColors val="0"/>
        <c:ser>
          <c:idx val="0"/>
          <c:order val="0"/>
          <c:tx>
            <c:strRef>
              <c:f>'Fertilizantes na CEDEAO'!$B$4</c:f>
              <c:strCache>
                <c:ptCount val="1"/>
                <c:pt idx="0">
                  <c:v>2007</c:v>
                </c:pt>
              </c:strCache>
            </c:strRef>
          </c:tx>
          <c:invertIfNegative val="0"/>
          <c:cat>
            <c:strRef>
              <c:f>'Fertilizantes na CEDEAO'!$A$20:$A$30</c:f>
              <c:strCache>
                <c:ptCount val="11"/>
                <c:pt idx="0">
                  <c:v>Monde</c:v>
                </c:pt>
                <c:pt idx="1">
                  <c:v>Union européenne </c:v>
                </c:pt>
                <c:pt idx="2">
                  <c:v>Amérique latine et Caraïbes</c:v>
                </c:pt>
                <c:pt idx="3">
                  <c:v>Moyen-Orient et Afrique du Nord</c:v>
                </c:pt>
                <c:pt idx="4">
                  <c:v>Amérique du Nord</c:v>
                </c:pt>
                <c:pt idx="5">
                  <c:v>Membres de l'OCDE</c:v>
                </c:pt>
                <c:pt idx="6">
                  <c:v>Afrique au sud du Sahara</c:v>
                </c:pt>
                <c:pt idx="7">
                  <c:v>Etats-Unis</c:v>
                </c:pt>
                <c:pt idx="8">
                  <c:v>Afrique du Sud</c:v>
                </c:pt>
                <c:pt idx="9">
                  <c:v>Zone Euro</c:v>
                </c:pt>
                <c:pt idx="10">
                  <c:v>Asie de l'Est et Pacifique</c:v>
                </c:pt>
              </c:strCache>
            </c:strRef>
          </c:cat>
          <c:val>
            <c:numRef>
              <c:f>'Fertilizantes na CEDEAO'!$B$20:$B$30</c:f>
              <c:numCache>
                <c:formatCode>General</c:formatCode>
                <c:ptCount val="11"/>
                <c:pt idx="0" formatCode="0.00">
                  <c:v>126.24192861951664</c:v>
                </c:pt>
                <c:pt idx="1">
                  <c:v>164.27044367512084</c:v>
                </c:pt>
                <c:pt idx="2">
                  <c:v>120.01307162495347</c:v>
                </c:pt>
                <c:pt idx="3">
                  <c:v>92.783759262551754</c:v>
                </c:pt>
                <c:pt idx="4">
                  <c:v>111.44415505196962</c:v>
                </c:pt>
                <c:pt idx="5">
                  <c:v>128.07158934668169</c:v>
                </c:pt>
                <c:pt idx="6">
                  <c:v>13.560190925348413</c:v>
                </c:pt>
                <c:pt idx="7">
                  <c:v>123.26908821349147</c:v>
                </c:pt>
                <c:pt idx="8">
                  <c:v>61.021746031746034</c:v>
                </c:pt>
                <c:pt idx="9">
                  <c:v>187.46728116833188</c:v>
                </c:pt>
                <c:pt idx="10">
                  <c:v>301.31186487635347</c:v>
                </c:pt>
              </c:numCache>
            </c:numRef>
          </c:val>
        </c:ser>
        <c:ser>
          <c:idx val="1"/>
          <c:order val="1"/>
          <c:tx>
            <c:strRef>
              <c:f>'Fertilizantes na CEDEAO'!$C$4</c:f>
              <c:strCache>
                <c:ptCount val="1"/>
                <c:pt idx="0">
                  <c:v>2008</c:v>
                </c:pt>
              </c:strCache>
            </c:strRef>
          </c:tx>
          <c:invertIfNegative val="0"/>
          <c:cat>
            <c:strRef>
              <c:f>'Fertilizantes na CEDEAO'!$A$20:$A$30</c:f>
              <c:strCache>
                <c:ptCount val="11"/>
                <c:pt idx="0">
                  <c:v>Monde</c:v>
                </c:pt>
                <c:pt idx="1">
                  <c:v>Union européenne </c:v>
                </c:pt>
                <c:pt idx="2">
                  <c:v>Amérique latine et Caraïbes</c:v>
                </c:pt>
                <c:pt idx="3">
                  <c:v>Moyen-Orient et Afrique du Nord</c:v>
                </c:pt>
                <c:pt idx="4">
                  <c:v>Amérique du Nord</c:v>
                </c:pt>
                <c:pt idx="5">
                  <c:v>Membres de l'OCDE</c:v>
                </c:pt>
                <c:pt idx="6">
                  <c:v>Afrique au sud du Sahara</c:v>
                </c:pt>
                <c:pt idx="7">
                  <c:v>Etats-Unis</c:v>
                </c:pt>
                <c:pt idx="8">
                  <c:v>Afrique du Sud</c:v>
                </c:pt>
                <c:pt idx="9">
                  <c:v>Zone Euro</c:v>
                </c:pt>
                <c:pt idx="10">
                  <c:v>Asie de l'Est et Pacifique</c:v>
                </c:pt>
              </c:strCache>
            </c:strRef>
          </c:cat>
          <c:val>
            <c:numRef>
              <c:f>'Fertilizantes na CEDEAO'!$C$20:$C$30</c:f>
              <c:numCache>
                <c:formatCode>General</c:formatCode>
                <c:ptCount val="11"/>
                <c:pt idx="0" formatCode="0.00">
                  <c:v>121.89482445490626</c:v>
                </c:pt>
                <c:pt idx="1">
                  <c:v>133.62579350228907</c:v>
                </c:pt>
                <c:pt idx="2">
                  <c:v>103.72535509506254</c:v>
                </c:pt>
                <c:pt idx="3">
                  <c:v>101.89726406313984</c:v>
                </c:pt>
                <c:pt idx="4">
                  <c:v>102.01955890776208</c:v>
                </c:pt>
                <c:pt idx="5">
                  <c:v>110.40310761251649</c:v>
                </c:pt>
                <c:pt idx="6">
                  <c:v>13.203404524423178</c:v>
                </c:pt>
                <c:pt idx="7">
                  <c:v>112.42732458826308</c:v>
                </c:pt>
                <c:pt idx="8">
                  <c:v>56.293203124999998</c:v>
                </c:pt>
                <c:pt idx="9">
                  <c:v>142.86764383131526</c:v>
                </c:pt>
                <c:pt idx="10">
                  <c:v>301.19132144683164</c:v>
                </c:pt>
              </c:numCache>
            </c:numRef>
          </c:val>
        </c:ser>
        <c:ser>
          <c:idx val="2"/>
          <c:order val="2"/>
          <c:tx>
            <c:strRef>
              <c:f>'Fertilizantes na CEDEAO'!$D$4</c:f>
              <c:strCache>
                <c:ptCount val="1"/>
                <c:pt idx="0">
                  <c:v>2009</c:v>
                </c:pt>
              </c:strCache>
            </c:strRef>
          </c:tx>
          <c:spPr>
            <a:solidFill>
              <a:srgbClr val="FFC000"/>
            </a:solidFill>
          </c:spPr>
          <c:invertIfNegative val="0"/>
          <c:cat>
            <c:strRef>
              <c:f>'Fertilizantes na CEDEAO'!$A$20:$A$30</c:f>
              <c:strCache>
                <c:ptCount val="11"/>
                <c:pt idx="0">
                  <c:v>Monde</c:v>
                </c:pt>
                <c:pt idx="1">
                  <c:v>Union européenne </c:v>
                </c:pt>
                <c:pt idx="2">
                  <c:v>Amérique latine et Caraïbes</c:v>
                </c:pt>
                <c:pt idx="3">
                  <c:v>Moyen-Orient et Afrique du Nord</c:v>
                </c:pt>
                <c:pt idx="4">
                  <c:v>Amérique du Nord</c:v>
                </c:pt>
                <c:pt idx="5">
                  <c:v>Membres de l'OCDE</c:v>
                </c:pt>
                <c:pt idx="6">
                  <c:v>Afrique au sud du Sahara</c:v>
                </c:pt>
                <c:pt idx="7">
                  <c:v>Etats-Unis</c:v>
                </c:pt>
                <c:pt idx="8">
                  <c:v>Afrique du Sud</c:v>
                </c:pt>
                <c:pt idx="9">
                  <c:v>Zone Euro</c:v>
                </c:pt>
                <c:pt idx="10">
                  <c:v>Asie de l'Est et Pacifique</c:v>
                </c:pt>
              </c:strCache>
            </c:strRef>
          </c:cat>
          <c:val>
            <c:numRef>
              <c:f>'Fertilizantes na CEDEAO'!$D$20:$D$30</c:f>
              <c:numCache>
                <c:formatCode>General</c:formatCode>
                <c:ptCount val="11"/>
                <c:pt idx="0" formatCode="0.00">
                  <c:v>121.21359733299215</c:v>
                </c:pt>
                <c:pt idx="1">
                  <c:v>118.35015750140967</c:v>
                </c:pt>
                <c:pt idx="2">
                  <c:v>88.762768596889671</c:v>
                </c:pt>
                <c:pt idx="3">
                  <c:v>81.199295204021524</c:v>
                </c:pt>
                <c:pt idx="4">
                  <c:v>98.440391226843872</c:v>
                </c:pt>
                <c:pt idx="5">
                  <c:v>104.81704925009781</c:v>
                </c:pt>
                <c:pt idx="6">
                  <c:v>12.953905606614185</c:v>
                </c:pt>
                <c:pt idx="7">
                  <c:v>108.4928128386362</c:v>
                </c:pt>
                <c:pt idx="8">
                  <c:v>60.247472353870457</c:v>
                </c:pt>
                <c:pt idx="9">
                  <c:v>129.50481130173489</c:v>
                </c:pt>
                <c:pt idx="10">
                  <c:v>302.65912753583393</c:v>
                </c:pt>
              </c:numCache>
            </c:numRef>
          </c:val>
        </c:ser>
        <c:ser>
          <c:idx val="3"/>
          <c:order val="3"/>
          <c:tx>
            <c:strRef>
              <c:f>'Fertilizantes na CEDEAO'!$E$4</c:f>
              <c:strCache>
                <c:ptCount val="1"/>
                <c:pt idx="0">
                  <c:v>2010</c:v>
                </c:pt>
              </c:strCache>
            </c:strRef>
          </c:tx>
          <c:invertIfNegative val="0"/>
          <c:cat>
            <c:strRef>
              <c:f>'Fertilizantes na CEDEAO'!$A$20:$A$30</c:f>
              <c:strCache>
                <c:ptCount val="11"/>
                <c:pt idx="0">
                  <c:v>Monde</c:v>
                </c:pt>
                <c:pt idx="1">
                  <c:v>Union européenne </c:v>
                </c:pt>
                <c:pt idx="2">
                  <c:v>Amérique latine et Caraïbes</c:v>
                </c:pt>
                <c:pt idx="3">
                  <c:v>Moyen-Orient et Afrique du Nord</c:v>
                </c:pt>
                <c:pt idx="4">
                  <c:v>Amérique du Nord</c:v>
                </c:pt>
                <c:pt idx="5">
                  <c:v>Membres de l'OCDE</c:v>
                </c:pt>
                <c:pt idx="6">
                  <c:v>Afrique au sud du Sahara</c:v>
                </c:pt>
                <c:pt idx="7">
                  <c:v>Etats-Unis</c:v>
                </c:pt>
                <c:pt idx="8">
                  <c:v>Afrique du Sud</c:v>
                </c:pt>
                <c:pt idx="9">
                  <c:v>Zone Euro</c:v>
                </c:pt>
                <c:pt idx="10">
                  <c:v>Asie de l'Est et Pacifique</c:v>
                </c:pt>
              </c:strCache>
            </c:strRef>
          </c:cat>
          <c:val>
            <c:numRef>
              <c:f>'Fertilizantes na CEDEAO'!$E$20:$E$30</c:f>
              <c:numCache>
                <c:formatCode>General</c:formatCode>
                <c:ptCount val="11"/>
                <c:pt idx="0" formatCode="0.00">
                  <c:v>130.99224535065593</c:v>
                </c:pt>
                <c:pt idx="1">
                  <c:v>141.43304374198229</c:v>
                </c:pt>
                <c:pt idx="2">
                  <c:v>112.54644805186193</c:v>
                </c:pt>
                <c:pt idx="3">
                  <c:v>82.654725613699839</c:v>
                </c:pt>
                <c:pt idx="4">
                  <c:v>106.68491006872082</c:v>
                </c:pt>
                <c:pt idx="5">
                  <c:v>117.29291041690547</c:v>
                </c:pt>
                <c:pt idx="6">
                  <c:v>15.530553278581051</c:v>
                </c:pt>
                <c:pt idx="7">
                  <c:v>117.12441292089598</c:v>
                </c:pt>
                <c:pt idx="8">
                  <c:v>53.780978217505783</c:v>
                </c:pt>
                <c:pt idx="9">
                  <c:v>156.8304242944202</c:v>
                </c:pt>
                <c:pt idx="10">
                  <c:v>319.46956341785329</c:v>
                </c:pt>
              </c:numCache>
            </c:numRef>
          </c:val>
        </c:ser>
        <c:ser>
          <c:idx val="4"/>
          <c:order val="4"/>
          <c:tx>
            <c:strRef>
              <c:f>'Fertilizantes na CEDEAO'!$F$4</c:f>
              <c:strCache>
                <c:ptCount val="1"/>
                <c:pt idx="0">
                  <c:v>2011</c:v>
                </c:pt>
              </c:strCache>
            </c:strRef>
          </c:tx>
          <c:invertIfNegative val="0"/>
          <c:cat>
            <c:strRef>
              <c:f>'Fertilizantes na CEDEAO'!$A$20:$A$30</c:f>
              <c:strCache>
                <c:ptCount val="11"/>
                <c:pt idx="0">
                  <c:v>Monde</c:v>
                </c:pt>
                <c:pt idx="1">
                  <c:v>Union européenne </c:v>
                </c:pt>
                <c:pt idx="2">
                  <c:v>Amérique latine et Caraïbes</c:v>
                </c:pt>
                <c:pt idx="3">
                  <c:v>Moyen-Orient et Afrique du Nord</c:v>
                </c:pt>
                <c:pt idx="4">
                  <c:v>Amérique du Nord</c:v>
                </c:pt>
                <c:pt idx="5">
                  <c:v>Membres de l'OCDE</c:v>
                </c:pt>
                <c:pt idx="6">
                  <c:v>Afrique au sud du Sahara</c:v>
                </c:pt>
                <c:pt idx="7">
                  <c:v>Etats-Unis</c:v>
                </c:pt>
                <c:pt idx="8">
                  <c:v>Afrique du Sud</c:v>
                </c:pt>
                <c:pt idx="9">
                  <c:v>Zone Euro</c:v>
                </c:pt>
                <c:pt idx="10">
                  <c:v>Asie de l'Est et Pacifique</c:v>
                </c:pt>
              </c:strCache>
            </c:strRef>
          </c:cat>
          <c:val>
            <c:numRef>
              <c:f>'Fertilizantes na CEDEAO'!$F$20:$F$30</c:f>
              <c:numCache>
                <c:formatCode>General</c:formatCode>
                <c:ptCount val="11"/>
                <c:pt idx="0" formatCode="0.00">
                  <c:v>135.76099561999132</c:v>
                </c:pt>
                <c:pt idx="1">
                  <c:v>136.94929045068744</c:v>
                </c:pt>
                <c:pt idx="2">
                  <c:v>128.6084953784441</c:v>
                </c:pt>
                <c:pt idx="3">
                  <c:v>84.273917657707813</c:v>
                </c:pt>
                <c:pt idx="4">
                  <c:v>121.67984440931679</c:v>
                </c:pt>
                <c:pt idx="5">
                  <c:v>123.13066004709115</c:v>
                </c:pt>
                <c:pt idx="6">
                  <c:v>14.878398035715341</c:v>
                </c:pt>
                <c:pt idx="7">
                  <c:v>132.33239299936591</c:v>
                </c:pt>
                <c:pt idx="8">
                  <c:v>60.337405468295522</c:v>
                </c:pt>
                <c:pt idx="9">
                  <c:v>148.30501720154564</c:v>
                </c:pt>
                <c:pt idx="10">
                  <c:v>321.60670341908758</c:v>
                </c:pt>
              </c:numCache>
            </c:numRef>
          </c:val>
        </c:ser>
        <c:ser>
          <c:idx val="5"/>
          <c:order val="5"/>
          <c:tx>
            <c:strRef>
              <c:f>'Fertilizantes na CEDEAO'!$G$4</c:f>
              <c:strCache>
                <c:ptCount val="1"/>
                <c:pt idx="0">
                  <c:v>2012</c:v>
                </c:pt>
              </c:strCache>
            </c:strRef>
          </c:tx>
          <c:spPr>
            <a:solidFill>
              <a:srgbClr val="7030A0"/>
            </a:solidFill>
          </c:spPr>
          <c:invertIfNegative val="0"/>
          <c:cat>
            <c:strRef>
              <c:f>'Fertilizantes na CEDEAO'!$A$20:$A$30</c:f>
              <c:strCache>
                <c:ptCount val="11"/>
                <c:pt idx="0">
                  <c:v>Monde</c:v>
                </c:pt>
                <c:pt idx="1">
                  <c:v>Union européenne </c:v>
                </c:pt>
                <c:pt idx="2">
                  <c:v>Amérique latine et Caraïbes</c:v>
                </c:pt>
                <c:pt idx="3">
                  <c:v>Moyen-Orient et Afrique du Nord</c:v>
                </c:pt>
                <c:pt idx="4">
                  <c:v>Amérique du Nord</c:v>
                </c:pt>
                <c:pt idx="5">
                  <c:v>Membres de l'OCDE</c:v>
                </c:pt>
                <c:pt idx="6">
                  <c:v>Afrique au sud du Sahara</c:v>
                </c:pt>
                <c:pt idx="7">
                  <c:v>Etats-Unis</c:v>
                </c:pt>
                <c:pt idx="8">
                  <c:v>Afrique du Sud</c:v>
                </c:pt>
                <c:pt idx="9">
                  <c:v>Zone Euro</c:v>
                </c:pt>
                <c:pt idx="10">
                  <c:v>Asie de l'Est et Pacifique</c:v>
                </c:pt>
              </c:strCache>
            </c:strRef>
          </c:cat>
          <c:val>
            <c:numRef>
              <c:f>'Fertilizantes na CEDEAO'!$G$20:$G$30</c:f>
              <c:numCache>
                <c:formatCode>General</c:formatCode>
                <c:ptCount val="11"/>
                <c:pt idx="0" formatCode="0.00">
                  <c:v>135.03291523153902</c:v>
                </c:pt>
                <c:pt idx="1">
                  <c:v>140.93862982223038</c:v>
                </c:pt>
                <c:pt idx="2">
                  <c:v>126.8148747433553</c:v>
                </c:pt>
                <c:pt idx="3">
                  <c:v>107.50656231543621</c:v>
                </c:pt>
                <c:pt idx="4">
                  <c:v>124.2255798463417</c:v>
                </c:pt>
                <c:pt idx="5">
                  <c:v>128.27610770984452</c:v>
                </c:pt>
                <c:pt idx="6">
                  <c:v>14.767264790845145</c:v>
                </c:pt>
                <c:pt idx="7">
                  <c:v>132.58741195622392</c:v>
                </c:pt>
                <c:pt idx="8">
                  <c:v>59.523359999999997</c:v>
                </c:pt>
                <c:pt idx="9">
                  <c:v>155.77055945759201</c:v>
                </c:pt>
                <c:pt idx="10">
                  <c:v>334.64800480611609</c:v>
                </c:pt>
              </c:numCache>
            </c:numRef>
          </c:val>
        </c:ser>
        <c:ser>
          <c:idx val="6"/>
          <c:order val="6"/>
          <c:tx>
            <c:strRef>
              <c:f>'Fertilizantes na CEDEAO'!$H$4</c:f>
              <c:strCache>
                <c:ptCount val="1"/>
                <c:pt idx="0">
                  <c:v>2013</c:v>
                </c:pt>
              </c:strCache>
            </c:strRef>
          </c:tx>
          <c:invertIfNegative val="0"/>
          <c:cat>
            <c:strRef>
              <c:f>'Fertilizantes na CEDEAO'!$A$20:$A$30</c:f>
              <c:strCache>
                <c:ptCount val="11"/>
                <c:pt idx="0">
                  <c:v>Monde</c:v>
                </c:pt>
                <c:pt idx="1">
                  <c:v>Union européenne </c:v>
                </c:pt>
                <c:pt idx="2">
                  <c:v>Amérique latine et Caraïbes</c:v>
                </c:pt>
                <c:pt idx="3">
                  <c:v>Moyen-Orient et Afrique du Nord</c:v>
                </c:pt>
                <c:pt idx="4">
                  <c:v>Amérique du Nord</c:v>
                </c:pt>
                <c:pt idx="5">
                  <c:v>Membres de l'OCDE</c:v>
                </c:pt>
                <c:pt idx="6">
                  <c:v>Afrique au sud du Sahara</c:v>
                </c:pt>
                <c:pt idx="7">
                  <c:v>Etats-Unis</c:v>
                </c:pt>
                <c:pt idx="8">
                  <c:v>Afrique du Sud</c:v>
                </c:pt>
                <c:pt idx="9">
                  <c:v>Zone Euro</c:v>
                </c:pt>
                <c:pt idx="10">
                  <c:v>Asie de l'Est et Pacifique</c:v>
                </c:pt>
              </c:strCache>
            </c:strRef>
          </c:cat>
          <c:val>
            <c:numRef>
              <c:f>'Fertilizantes na CEDEAO'!$H$20:$H$30</c:f>
              <c:numCache>
                <c:formatCode>General</c:formatCode>
                <c:ptCount val="11"/>
                <c:pt idx="0" formatCode="0.00">
                  <c:v>136.70532621007914</c:v>
                </c:pt>
                <c:pt idx="1">
                  <c:v>149.00178179403287</c:v>
                </c:pt>
                <c:pt idx="2">
                  <c:v>126.3286282147884</c:v>
                </c:pt>
                <c:pt idx="3">
                  <c:v>106.08325966544949</c:v>
                </c:pt>
                <c:pt idx="4">
                  <c:v>126.0177836591442</c:v>
                </c:pt>
                <c:pt idx="5">
                  <c:v>130.855810083694</c:v>
                </c:pt>
                <c:pt idx="6">
                  <c:v>14.696951847269961</c:v>
                </c:pt>
                <c:pt idx="7">
                  <c:v>137.89950170724615</c:v>
                </c:pt>
                <c:pt idx="8">
                  <c:v>57.71848</c:v>
                </c:pt>
                <c:pt idx="9">
                  <c:v>164.03351192397145</c:v>
                </c:pt>
                <c:pt idx="10">
                  <c:v>343.75737628502611</c:v>
                </c:pt>
              </c:numCache>
            </c:numRef>
          </c:val>
        </c:ser>
        <c:ser>
          <c:idx val="7"/>
          <c:order val="7"/>
          <c:tx>
            <c:strRef>
              <c:f>'Fertilizantes na CEDEAO'!$I$4</c:f>
              <c:strCache>
                <c:ptCount val="1"/>
                <c:pt idx="0">
                  <c:v>2014</c:v>
                </c:pt>
              </c:strCache>
            </c:strRef>
          </c:tx>
          <c:invertIfNegative val="0"/>
          <c:cat>
            <c:strRef>
              <c:f>'Fertilizantes na CEDEAO'!$A$20:$A$30</c:f>
              <c:strCache>
                <c:ptCount val="11"/>
                <c:pt idx="0">
                  <c:v>Monde</c:v>
                </c:pt>
                <c:pt idx="1">
                  <c:v>Union européenne </c:v>
                </c:pt>
                <c:pt idx="2">
                  <c:v>Amérique latine et Caraïbes</c:v>
                </c:pt>
                <c:pt idx="3">
                  <c:v>Moyen-Orient et Afrique du Nord</c:v>
                </c:pt>
                <c:pt idx="4">
                  <c:v>Amérique du Nord</c:v>
                </c:pt>
                <c:pt idx="5">
                  <c:v>Membres de l'OCDE</c:v>
                </c:pt>
                <c:pt idx="6">
                  <c:v>Afrique au sud du Sahara</c:v>
                </c:pt>
                <c:pt idx="7">
                  <c:v>Etats-Unis</c:v>
                </c:pt>
                <c:pt idx="8">
                  <c:v>Afrique du Sud</c:v>
                </c:pt>
                <c:pt idx="9">
                  <c:v>Zone Euro</c:v>
                </c:pt>
                <c:pt idx="10">
                  <c:v>Asie de l'Est et Pacifique</c:v>
                </c:pt>
              </c:strCache>
            </c:strRef>
          </c:cat>
          <c:val>
            <c:numRef>
              <c:f>'Fertilizantes na CEDEAO'!$I$20:$I$30</c:f>
              <c:numCache>
                <c:formatCode>General</c:formatCode>
                <c:ptCount val="11"/>
                <c:pt idx="0" formatCode="0.00">
                  <c:v>138.95768208625717</c:v>
                </c:pt>
                <c:pt idx="1">
                  <c:v>150.57652225910024</c:v>
                </c:pt>
                <c:pt idx="2">
                  <c:v>129.24139188628044</c:v>
                </c:pt>
                <c:pt idx="3">
                  <c:v>110.71744254111053</c:v>
                </c:pt>
                <c:pt idx="4">
                  <c:v>125.4924127342253</c:v>
                </c:pt>
                <c:pt idx="5">
                  <c:v>131.935260646469</c:v>
                </c:pt>
                <c:pt idx="6">
                  <c:v>16.214188700490904</c:v>
                </c:pt>
                <c:pt idx="7">
                  <c:v>135.65145155592145</c:v>
                </c:pt>
                <c:pt idx="8">
                  <c:v>65.013040000000004</c:v>
                </c:pt>
                <c:pt idx="9">
                  <c:v>168.91614733408122</c:v>
                </c:pt>
                <c:pt idx="10">
                  <c:v>347.42045658644065</c:v>
                </c:pt>
              </c:numCache>
            </c:numRef>
          </c:val>
        </c:ser>
        <c:ser>
          <c:idx val="8"/>
          <c:order val="8"/>
          <c:tx>
            <c:strRef>
              <c:f>'Fertilizantes na CEDEAO'!$J$4</c:f>
              <c:strCache>
                <c:ptCount val="1"/>
                <c:pt idx="0">
                  <c:v>2015</c:v>
                </c:pt>
              </c:strCache>
            </c:strRef>
          </c:tx>
          <c:spPr>
            <a:solidFill>
              <a:srgbClr val="FF0000"/>
            </a:solidFill>
          </c:spPr>
          <c:invertIfNegative val="0"/>
          <c:cat>
            <c:strRef>
              <c:f>'Fertilizantes na CEDEAO'!$A$20:$A$30</c:f>
              <c:strCache>
                <c:ptCount val="11"/>
                <c:pt idx="0">
                  <c:v>Monde</c:v>
                </c:pt>
                <c:pt idx="1">
                  <c:v>Union européenne </c:v>
                </c:pt>
                <c:pt idx="2">
                  <c:v>Amérique latine et Caraïbes</c:v>
                </c:pt>
                <c:pt idx="3">
                  <c:v>Moyen-Orient et Afrique du Nord</c:v>
                </c:pt>
                <c:pt idx="4">
                  <c:v>Amérique du Nord</c:v>
                </c:pt>
                <c:pt idx="5">
                  <c:v>Membres de l'OCDE</c:v>
                </c:pt>
                <c:pt idx="6">
                  <c:v>Afrique au sud du Sahara</c:v>
                </c:pt>
                <c:pt idx="7">
                  <c:v>Etats-Unis</c:v>
                </c:pt>
                <c:pt idx="8">
                  <c:v>Afrique du Sud</c:v>
                </c:pt>
                <c:pt idx="9">
                  <c:v>Zone Euro</c:v>
                </c:pt>
                <c:pt idx="10">
                  <c:v>Asie de l'Est et Pacifique</c:v>
                </c:pt>
              </c:strCache>
            </c:strRef>
          </c:cat>
          <c:val>
            <c:numRef>
              <c:f>'Fertilizantes na CEDEAO'!$J$20:$J$30</c:f>
              <c:numCache>
                <c:formatCode>General</c:formatCode>
                <c:ptCount val="11"/>
                <c:pt idx="0" formatCode="0.00">
                  <c:v>138.00078233063027</c:v>
                </c:pt>
                <c:pt idx="1">
                  <c:v>154.97411600818188</c:v>
                </c:pt>
                <c:pt idx="2">
                  <c:v>122.56665549031752</c:v>
                </c:pt>
                <c:pt idx="3">
                  <c:v>107.54346439627543</c:v>
                </c:pt>
                <c:pt idx="4">
                  <c:v>126.91736014803371</c:v>
                </c:pt>
                <c:pt idx="5">
                  <c:v>134.45537637632268</c:v>
                </c:pt>
                <c:pt idx="6">
                  <c:v>14.950919730262912</c:v>
                </c:pt>
                <c:pt idx="7">
                  <c:v>137.02727854855922</c:v>
                </c:pt>
                <c:pt idx="8">
                  <c:v>58.511600000000001</c:v>
                </c:pt>
                <c:pt idx="9">
                  <c:v>170.70102093715224</c:v>
                </c:pt>
                <c:pt idx="10">
                  <c:v>328.39868897794901</c:v>
                </c:pt>
              </c:numCache>
            </c:numRef>
          </c:val>
        </c:ser>
        <c:ser>
          <c:idx val="9"/>
          <c:order val="9"/>
          <c:tx>
            <c:strRef>
              <c:f>'Fertilizantes na CEDEAO'!$K$4</c:f>
              <c:strCache>
                <c:ptCount val="1"/>
                <c:pt idx="0">
                  <c:v>2016</c:v>
                </c:pt>
              </c:strCache>
            </c:strRef>
          </c:tx>
          <c:invertIfNegative val="0"/>
          <c:cat>
            <c:strRef>
              <c:f>'Fertilizantes na CEDEAO'!$A$20:$A$30</c:f>
              <c:strCache>
                <c:ptCount val="11"/>
                <c:pt idx="0">
                  <c:v>Monde</c:v>
                </c:pt>
                <c:pt idx="1">
                  <c:v>Union européenne </c:v>
                </c:pt>
                <c:pt idx="2">
                  <c:v>Amérique latine et Caraïbes</c:v>
                </c:pt>
                <c:pt idx="3">
                  <c:v>Moyen-Orient et Afrique du Nord</c:v>
                </c:pt>
                <c:pt idx="4">
                  <c:v>Amérique du Nord</c:v>
                </c:pt>
                <c:pt idx="5">
                  <c:v>Membres de l'OCDE</c:v>
                </c:pt>
                <c:pt idx="6">
                  <c:v>Afrique au sud du Sahara</c:v>
                </c:pt>
                <c:pt idx="7">
                  <c:v>Etats-Unis</c:v>
                </c:pt>
                <c:pt idx="8">
                  <c:v>Afrique du Sud</c:v>
                </c:pt>
                <c:pt idx="9">
                  <c:v>Zone Euro</c:v>
                </c:pt>
                <c:pt idx="10">
                  <c:v>Asie de l'Est et Pacifique</c:v>
                </c:pt>
              </c:strCache>
            </c:strRef>
          </c:cat>
          <c:val>
            <c:numRef>
              <c:f>'Fertilizantes na CEDEAO'!$K$20:$K$30</c:f>
              <c:numCache>
                <c:formatCode>General</c:formatCode>
                <c:ptCount val="11"/>
                <c:pt idx="0" formatCode="0.00">
                  <c:v>140.55309548072842</c:v>
                </c:pt>
                <c:pt idx="1">
                  <c:v>152.64623421167374</c:v>
                </c:pt>
                <c:pt idx="2">
                  <c:v>140.19137948951257</c:v>
                </c:pt>
                <c:pt idx="3">
                  <c:v>94.77334861771773</c:v>
                </c:pt>
                <c:pt idx="4">
                  <c:v>127.21524148491265</c:v>
                </c:pt>
                <c:pt idx="5">
                  <c:v>137.78445373215553</c:v>
                </c:pt>
                <c:pt idx="6">
                  <c:v>16.160929550887726</c:v>
                </c:pt>
                <c:pt idx="7">
                  <c:v>138.5948477136524</c:v>
                </c:pt>
                <c:pt idx="8">
                  <c:v>58.511600000000001</c:v>
                </c:pt>
                <c:pt idx="9">
                  <c:v>166.64791631244765</c:v>
                </c:pt>
                <c:pt idx="10">
                  <c:v>331.02599453646678</c:v>
                </c:pt>
              </c:numCache>
            </c:numRef>
          </c:val>
        </c:ser>
        <c:dLbls>
          <c:showLegendKey val="0"/>
          <c:showVal val="0"/>
          <c:showCatName val="0"/>
          <c:showSerName val="0"/>
          <c:showPercent val="0"/>
          <c:showBubbleSize val="0"/>
        </c:dLbls>
        <c:gapWidth val="150"/>
        <c:axId val="123205120"/>
        <c:axId val="92424448"/>
      </c:barChart>
      <c:catAx>
        <c:axId val="123205120"/>
        <c:scaling>
          <c:orientation val="minMax"/>
        </c:scaling>
        <c:delete val="0"/>
        <c:axPos val="b"/>
        <c:majorGridlines/>
        <c:minorGridlines/>
        <c:majorTickMark val="out"/>
        <c:minorTickMark val="none"/>
        <c:tickLblPos val="nextTo"/>
        <c:txPr>
          <a:bodyPr/>
          <a:lstStyle/>
          <a:p>
            <a:pPr>
              <a:defRPr sz="800">
                <a:latin typeface="Arial Narrow" panose="020B0606020202030204" pitchFamily="34" charset="0"/>
              </a:defRPr>
            </a:pPr>
            <a:endParaRPr lang="pt-PT"/>
          </a:p>
        </c:txPr>
        <c:crossAx val="92424448"/>
        <c:crosses val="autoZero"/>
        <c:auto val="1"/>
        <c:lblAlgn val="ctr"/>
        <c:lblOffset val="100"/>
        <c:noMultiLvlLbl val="0"/>
      </c:catAx>
      <c:valAx>
        <c:axId val="92424448"/>
        <c:scaling>
          <c:orientation val="minMax"/>
        </c:scaling>
        <c:delete val="0"/>
        <c:axPos val="l"/>
        <c:majorGridlines/>
        <c:minorGridlines/>
        <c:numFmt formatCode="0.00" sourceLinked="1"/>
        <c:majorTickMark val="out"/>
        <c:minorTickMark val="none"/>
        <c:tickLblPos val="nextTo"/>
        <c:crossAx val="123205120"/>
        <c:crosses val="autoZero"/>
        <c:crossBetween val="between"/>
      </c:valAx>
    </c:plotArea>
    <c:legend>
      <c:legendPos val="b"/>
      <c:layout>
        <c:manualLayout>
          <c:xMode val="edge"/>
          <c:yMode val="edge"/>
          <c:x val="0"/>
          <c:y val="0.93829640434069495"/>
          <c:w val="1"/>
          <c:h val="4.633080549789078E-2"/>
        </c:manualLayout>
      </c:layout>
      <c:overlay val="0"/>
      <c:txPr>
        <a:bodyPr/>
        <a:lstStyle/>
        <a:p>
          <a:pPr>
            <a:defRPr sz="900"/>
          </a:pPr>
          <a:endParaRPr lang="pt-PT"/>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01-10-2021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273477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01-10-2021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260595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01-10-2021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01-10-2021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01-10-2021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01-10-2021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01-10-2021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01-10-2021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01-10-2021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01-10-2021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01-10-2021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01-10-2021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01-10-2021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01-10-2021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jp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D - Departamento de investigación y desarrollo de Inves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089" y="4157488"/>
            <a:ext cx="2688307" cy="1790414"/>
          </a:xfrm>
          <a:prstGeom prst="rect">
            <a:avLst/>
          </a:prstGeom>
          <a:noFill/>
          <a:extLst>
            <a:ext uri="{909E8E84-426E-40DD-AFC4-6F175D3DCCD1}">
              <a14:hiddenFill xmlns:a14="http://schemas.microsoft.com/office/drawing/2010/main">
                <a:solidFill>
                  <a:srgbClr val="FFFFFF"/>
                </a:solidFill>
              </a14:hiddenFill>
            </a:ext>
          </a:extLst>
        </p:spPr>
      </p:pic>
      <p:sp>
        <p:nvSpPr>
          <p:cNvPr id="14" name="Anel 5"/>
          <p:cNvSpPr/>
          <p:nvPr/>
        </p:nvSpPr>
        <p:spPr>
          <a:xfrm>
            <a:off x="4224303" y="324390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1" name="Imagem 10" descr="LOGO-Paises ecowas"/>
          <p:cNvPicPr>
            <a:picLocks noChangeAspect="1"/>
          </p:cNvPicPr>
          <p:nvPr/>
        </p:nvPicPr>
        <p:blipFill>
          <a:blip r:embed="rId3"/>
          <a:stretch>
            <a:fillRect/>
          </a:stretch>
        </p:blipFill>
        <p:spPr>
          <a:xfrm>
            <a:off x="458470" y="2178050"/>
            <a:ext cx="3897630" cy="3858260"/>
          </a:xfrm>
          <a:prstGeom prst="rect">
            <a:avLst/>
          </a:prstGeom>
        </p:spPr>
      </p:pic>
      <p:pic>
        <p:nvPicPr>
          <p:cNvPr id="15" name="Imagem 15" descr="fundo"/>
          <p:cNvPicPr>
            <a:picLocks noChangeAspect="1"/>
          </p:cNvPicPr>
          <p:nvPr/>
        </p:nvPicPr>
        <p:blipFill>
          <a:blip r:embed="rId4"/>
          <a:stretch>
            <a:fillRect/>
          </a:stretch>
        </p:blipFill>
        <p:spPr>
          <a:xfrm>
            <a:off x="1328420" y="5317490"/>
            <a:ext cx="3819525" cy="1285875"/>
          </a:xfrm>
          <a:prstGeom prst="rect">
            <a:avLst/>
          </a:prstGeom>
        </p:spPr>
      </p:pic>
      <p:sp>
        <p:nvSpPr>
          <p:cNvPr id="8" name="Rectangle 2"/>
          <p:cNvSpPr txBox="1">
            <a:spLocks noChangeArrowheads="1"/>
          </p:cNvSpPr>
          <p:nvPr/>
        </p:nvSpPr>
        <p:spPr>
          <a:xfrm>
            <a:off x="2031999" y="1120775"/>
            <a:ext cx="7439025" cy="5289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rgbClr val="00B4B2"/>
                </a:solidFill>
                <a:effectLst>
                  <a:outerShdw blurRad="38100" dist="38100" dir="2700000" algn="tl">
                    <a:srgbClr val="000000"/>
                  </a:outerShdw>
                </a:effectLst>
                <a:latin typeface="Calisto MT" panose="02040603050505030304" pitchFamily="18" charset="0"/>
              </a:rPr>
              <a:t>BASALT CONFERENCE</a:t>
            </a:r>
          </a:p>
        </p:txBody>
      </p:sp>
      <p:pic>
        <p:nvPicPr>
          <p:cNvPr id="1026" name="Picture 2" descr="Investigação + Desenvolvimento | Fore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7620" y="3970185"/>
            <a:ext cx="2489820" cy="2074850"/>
          </a:xfrm>
          <a:prstGeom prst="rect">
            <a:avLst/>
          </a:prstGeom>
          <a:noFill/>
          <a:extLst>
            <a:ext uri="{909E8E84-426E-40DD-AFC4-6F175D3DCCD1}">
              <a14:hiddenFill xmlns:a14="http://schemas.microsoft.com/office/drawing/2010/main">
                <a:solidFill>
                  <a:srgbClr val="FFFFFF"/>
                </a:solidFill>
              </a14:hiddenFill>
            </a:ext>
          </a:extLst>
        </p:spPr>
      </p:pic>
      <p:sp>
        <p:nvSpPr>
          <p:cNvPr id="12" name="Anel 5"/>
          <p:cNvSpPr/>
          <p:nvPr/>
        </p:nvSpPr>
        <p:spPr>
          <a:xfrm>
            <a:off x="7897143" y="3228662"/>
            <a:ext cx="4287909" cy="3623937"/>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Rectangle 16"/>
          <p:cNvSpPr/>
          <p:nvPr/>
        </p:nvSpPr>
        <p:spPr>
          <a:xfrm>
            <a:off x="1409700" y="5317490"/>
            <a:ext cx="3738245" cy="389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1203960" y="6484620"/>
            <a:ext cx="408432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0" name="Imagem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1430" y="195580"/>
            <a:ext cx="677545" cy="561975"/>
          </a:xfrm>
          <a:prstGeom prst="rect">
            <a:avLst/>
          </a:prstGeom>
        </p:spPr>
      </p:pic>
      <p:sp>
        <p:nvSpPr>
          <p:cNvPr id="16" name="Anel 12"/>
          <p:cNvSpPr/>
          <p:nvPr/>
        </p:nvSpPr>
        <p:spPr>
          <a:xfrm>
            <a:off x="1328420" y="5315585"/>
            <a:ext cx="4084320" cy="1531620"/>
          </a:xfrm>
          <a:prstGeom prst="don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angle 2"/>
          <p:cNvSpPr/>
          <p:nvPr/>
        </p:nvSpPr>
        <p:spPr>
          <a:xfrm>
            <a:off x="1257300" y="5315585"/>
            <a:ext cx="441960" cy="1287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Imagem 7" descr="cap_vert_vallee"/>
          <p:cNvPicPr>
            <a:picLocks noChangeAspect="1"/>
          </p:cNvPicPr>
          <p:nvPr/>
        </p:nvPicPr>
        <p:blipFill>
          <a:blip r:embed="rId7"/>
          <a:stretch>
            <a:fillRect/>
          </a:stretch>
        </p:blipFill>
        <p:spPr>
          <a:xfrm>
            <a:off x="9594472" y="2566756"/>
            <a:ext cx="2035297" cy="1105362"/>
          </a:xfrm>
          <a:prstGeom prst="rect">
            <a:avLst/>
          </a:prstGeom>
        </p:spPr>
      </p:pic>
      <p:sp>
        <p:nvSpPr>
          <p:cNvPr id="19" name="Anel 18"/>
          <p:cNvSpPr/>
          <p:nvPr/>
        </p:nvSpPr>
        <p:spPr>
          <a:xfrm>
            <a:off x="9403080" y="204851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 name="Rectangle 1"/>
          <p:cNvSpPr/>
          <p:nvPr/>
        </p:nvSpPr>
        <p:spPr>
          <a:xfrm>
            <a:off x="11327440" y="2048510"/>
            <a:ext cx="536900" cy="1830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Rectangle 2"/>
          <p:cNvSpPr txBox="1">
            <a:spLocks noChangeArrowheads="1"/>
          </p:cNvSpPr>
          <p:nvPr/>
        </p:nvSpPr>
        <p:spPr>
          <a:xfrm>
            <a:off x="1798320" y="1649730"/>
            <a:ext cx="8373110" cy="7683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TABLE RONDE D’INTEGRATION ET DÉBATs</a:t>
            </a:r>
          </a:p>
          <a:p>
            <a:pPr algn="ctr">
              <a:defRPr/>
            </a:pPr>
            <a:endParaRPr lang="pt-PT" altLang="pt-PT" sz="1600" b="1" dirty="0" smtClean="0">
              <a:effectLst>
                <a:outerShdw blurRad="38100" dist="38100" dir="2700000" algn="tl">
                  <a:srgbClr val="000000"/>
                </a:outerShdw>
              </a:effectLst>
              <a:latin typeface="Calisto MT" panose="02040603050505030304" pitchFamily="18" charset="0"/>
            </a:endParaRPr>
          </a:p>
          <a:p>
            <a:pPr algn="ctr">
              <a:defRPr/>
            </a:pPr>
            <a:r>
              <a:rPr lang="pt-PT" altLang="pt-PT" sz="1600" b="1" dirty="0" smtClean="0">
                <a:solidFill>
                  <a:schemeClr val="accent1">
                    <a:lumMod val="60000"/>
                    <a:lumOff val="40000"/>
                  </a:schemeClr>
                </a:solidFill>
                <a:effectLst>
                  <a:outerShdw blurRad="38100" dist="38100" dir="2700000" algn="tl">
                    <a:srgbClr val="000000"/>
                  </a:outerShdw>
                </a:effectLst>
                <a:latin typeface="Calisto MT" panose="02040603050505030304" pitchFamily="18" charset="0"/>
              </a:rPr>
              <a:t>GuiDE de discussION</a:t>
            </a: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573" y="94546"/>
            <a:ext cx="3315657" cy="847233"/>
          </a:xfrm>
          <a:prstGeom prst="rect">
            <a:avLst/>
          </a:prstGeom>
        </p:spPr>
      </p:pic>
      <p:pic>
        <p:nvPicPr>
          <p:cNvPr id="22" name="Imagem9"/>
          <p:cNvPicPr>
            <a:picLocks noChangeAspect="1"/>
          </p:cNvPicPr>
          <p:nvPr/>
        </p:nvPicPr>
        <p:blipFill>
          <a:blip r:embed="rId9"/>
          <a:stretch>
            <a:fillRect/>
          </a:stretch>
        </p:blipFill>
        <p:spPr>
          <a:xfrm>
            <a:off x="11678285" y="6451600"/>
            <a:ext cx="502920" cy="389255"/>
          </a:xfrm>
          <a:prstGeom prst="rect">
            <a:avLst/>
          </a:prstGeom>
          <a:noFill/>
          <a:ln>
            <a:noFill/>
          </a:ln>
          <a:effectLst/>
        </p:spPr>
      </p:pic>
      <p:pic>
        <p:nvPicPr>
          <p:cNvPr id="25" name="Imagem9"/>
          <p:cNvPicPr>
            <a:picLocks noChangeAspect="1"/>
          </p:cNvPicPr>
          <p:nvPr/>
        </p:nvPicPr>
        <p:blipFill>
          <a:blip r:embed="rId9"/>
          <a:stretch>
            <a:fillRect/>
          </a:stretch>
        </p:blipFill>
        <p:spPr>
          <a:xfrm>
            <a:off x="11830049" y="6569065"/>
            <a:ext cx="351155" cy="271790"/>
          </a:xfrm>
          <a:prstGeom prst="rect">
            <a:avLst/>
          </a:prstGeom>
          <a:noFill/>
          <a:ln>
            <a:noFill/>
          </a:ln>
          <a:effectLst/>
        </p:spPr>
      </p:pic>
      <p:sp>
        <p:nvSpPr>
          <p:cNvPr id="26" name="TextBox 2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7" name="Picture 2" descr="E:\DOSSIER 2020\bconference\logos\unicv\logotipo_unicv_final-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26"/>
          <p:cNvSpPr/>
          <p:nvPr/>
        </p:nvSpPr>
        <p:spPr>
          <a:xfrm>
            <a:off x="504264" y="895438"/>
            <a:ext cx="6289675" cy="2906095"/>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Pour permettre le dialogue entre les participants de la Table Ronde, dans chaque Thème, il y aura deux moments d'interventions: un premier moment est réservé aux membres des Panels qui effectueront les interventions respectives; et, après les interventions des membres du Panel, tous les participants seront invités à intervenir</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Les discussions mèneront à un libre échange d'expériences, de leçons apprises et de bonnes pratiques dans l'utilisation de la poudre de roche dans la fertilisation des sols agricoles, et à un aperçu informel des défis auxquels est confrontée l'utilisation massive de la poudre de roche dans la fertilisation des sols agricoles. Ces discussions seront animées dynamiquement afin de préserver leur caractère interactif et seront gérées par un Modérateur qui intègre l'équipe de chaque Panel / Thème</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Les participants seront invités par le modérateur à faire de brèves interventions / commentaires, à poser des questions et à répondre aux experts, et pas seulement à lire une déclaration préalablement préparée, prenant ainsi la forme d'un dialogue entre les experts et les participants. L'intervention de chaque participant ne doit pas excéder trois minutes, afin de permettre à un maximum de participants d'intervenir.</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p:txBody>
      </p:sp>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FoNCtIONnement DeS DéBATS</a:t>
            </a:r>
          </a:p>
        </p:txBody>
      </p:sp>
      <p:pic>
        <p:nvPicPr>
          <p:cNvPr id="45" name="Imagem 81" descr="LOGO-Paises ecowas"/>
          <p:cNvPicPr>
            <a:picLocks noChangeAspect="1"/>
          </p:cNvPicPr>
          <p:nvPr/>
        </p:nvPicPr>
        <p:blipFill>
          <a:blip r:embed="rId5"/>
          <a:stretch>
            <a:fillRect/>
          </a:stretch>
        </p:blipFill>
        <p:spPr>
          <a:xfrm>
            <a:off x="1111269" y="4130316"/>
            <a:ext cx="2772183" cy="2746015"/>
          </a:xfrm>
          <a:prstGeom prst="rect">
            <a:avLst/>
          </a:prstGeom>
        </p:spPr>
      </p:pic>
      <p:sp>
        <p:nvSpPr>
          <p:cNvPr id="47"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TABLE RONDE</a:t>
            </a:r>
          </a:p>
          <a:p>
            <a:pPr algn="ctr">
              <a:lnSpc>
                <a:spcPct val="85000"/>
              </a:lnSpc>
            </a:pPr>
            <a:r>
              <a:rPr lang="pt-PT" sz="1400" dirty="0" smtClean="0">
                <a:solidFill>
                  <a:srgbClr val="006666"/>
                </a:solidFill>
              </a:rPr>
              <a:t>GUIDE DE DISCUSSION</a:t>
            </a:r>
          </a:p>
        </p:txBody>
      </p:sp>
      <p:sp>
        <p:nvSpPr>
          <p:cNvPr id="43"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MARS</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55" name="Imagem9"/>
          <p:cNvPicPr>
            <a:picLocks noChangeAspect="1"/>
          </p:cNvPicPr>
          <p:nvPr/>
        </p:nvPicPr>
        <p:blipFill>
          <a:blip r:embed="rId6"/>
          <a:stretch>
            <a:fillRect/>
          </a:stretch>
        </p:blipFill>
        <p:spPr>
          <a:xfrm>
            <a:off x="11678285" y="6451600"/>
            <a:ext cx="502920" cy="389255"/>
          </a:xfrm>
          <a:prstGeom prst="rect">
            <a:avLst/>
          </a:prstGeom>
          <a:noFill/>
          <a:ln>
            <a:noFill/>
          </a:ln>
          <a:effectLst/>
        </p:spPr>
      </p:pic>
      <p:sp>
        <p:nvSpPr>
          <p:cNvPr id="5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pic>
        <p:nvPicPr>
          <p:cNvPr id="57"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58" name="TextBox 5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9"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61" name="Picture 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spTree>
    <p:extLst>
      <p:ext uri="{BB962C8B-B14F-4D97-AF65-F5344CB8AC3E}">
        <p14:creationId xmlns:p14="http://schemas.microsoft.com/office/powerpoint/2010/main" val="2516967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26"/>
          <p:cNvSpPr/>
          <p:nvPr/>
        </p:nvSpPr>
        <p:spPr>
          <a:xfrm>
            <a:off x="504264" y="895439"/>
            <a:ext cx="6289675" cy="1314362"/>
          </a:xfrm>
          <a:prstGeom prst="rect">
            <a:avLst/>
          </a:prstGeom>
          <a:noFill/>
          <a:ln>
            <a:noFill/>
          </a:ln>
          <a:effectLst/>
        </p:spPr>
        <p:txBody>
          <a:bodyPr vert="horz" wrap="square" lIns="91440" tIns="45720" rIns="91440" bIns="45720" numCol="1" spcCol="215900" anchor="t"/>
          <a:lstStyle/>
          <a:p>
            <a:pPr algn="just"/>
            <a:r>
              <a:rPr lang="fr-FR" sz="1200" dirty="0" smtClean="0">
                <a:latin typeface="Arial Narrow" panose="020B0606020202030204" pitchFamily="34" charset="0"/>
              </a:rPr>
              <a:t>Le </a:t>
            </a:r>
            <a:r>
              <a:rPr lang="fr-FR" sz="1200" dirty="0">
                <a:latin typeface="Arial Narrow" panose="020B0606020202030204" pitchFamily="34" charset="0"/>
              </a:rPr>
              <a:t>comité de rédaction établira un résumé des présentations et des débats au cours de la Table Ronde et sera reproduit dans le rapport </a:t>
            </a:r>
            <a:r>
              <a:rPr lang="fr-FR" sz="1200" dirty="0" smtClean="0">
                <a:latin typeface="Arial Narrow" panose="020B0606020202030204" pitchFamily="34" charset="0"/>
              </a:rPr>
              <a:t>final de </a:t>
            </a:r>
            <a:r>
              <a:rPr lang="fr-FR" sz="1200" dirty="0">
                <a:latin typeface="Arial Narrow" panose="020B0606020202030204" pitchFamily="34" charset="0"/>
              </a:rPr>
              <a:t>la Conférence Internationale. Ce document servira de guide pour les travaux qui suivront dans les relations avec les institutions publiques, privées et internationales, en vue de l'introduction de la poudre de basalte dans l'agriculture comme engrais dans les pays qui pourraient manifester leur intérêt pour cette technologie (La technologie </a:t>
            </a:r>
            <a:r>
              <a:rPr lang="fr-FR" sz="1200" dirty="0" smtClean="0">
                <a:latin typeface="Arial Narrow" panose="020B0606020202030204" pitchFamily="34" charset="0"/>
              </a:rPr>
              <a:t>de </a:t>
            </a:r>
            <a:r>
              <a:rPr lang="fr-FR" sz="1200" i="1" dirty="0" smtClean="0">
                <a:latin typeface="Arial Narrow" panose="020B0606020202030204" pitchFamily="34" charset="0"/>
              </a:rPr>
              <a:t>«</a:t>
            </a:r>
            <a:r>
              <a:rPr lang="fr-FR" sz="1200" i="1" dirty="0" err="1" smtClean="0">
                <a:latin typeface="Arial Narrow" panose="020B0606020202030204" pitchFamily="34" charset="0"/>
              </a:rPr>
              <a:t>Rochagem</a:t>
            </a:r>
            <a:r>
              <a:rPr lang="fr-FR" sz="1200" i="1" dirty="0">
                <a:latin typeface="Arial Narrow" panose="020B0606020202030204" pitchFamily="34" charset="0"/>
              </a:rPr>
              <a:t>»</a:t>
            </a:r>
            <a:r>
              <a:rPr lang="fr-FR" sz="1200" dirty="0" smtClean="0">
                <a:latin typeface="Arial Narrow" panose="020B0606020202030204" pitchFamily="34" charset="0"/>
              </a:rPr>
              <a:t>).</a:t>
            </a:r>
          </a:p>
          <a:p>
            <a:pPr algn="just"/>
            <a:r>
              <a:rPr lang="fr-FR" sz="1200" dirty="0">
                <a:latin typeface="Arial Narrow" panose="020B0606020202030204" pitchFamily="34" charset="0"/>
              </a:rPr>
              <a:t/>
            </a:r>
            <a:br>
              <a:rPr lang="fr-FR" sz="1200" dirty="0">
                <a:latin typeface="Arial Narrow" panose="020B0606020202030204" pitchFamily="34" charset="0"/>
              </a:rPr>
            </a:br>
            <a:endParaRPr lang="pt-PT" sz="1200" dirty="0">
              <a:solidFill>
                <a:schemeClr val="accent4">
                  <a:lumMod val="95000"/>
                  <a:lumOff val="5000"/>
                </a:schemeClr>
              </a:solidFill>
              <a:latin typeface="Arial Narrow" panose="020B0606020202030204" pitchFamily="34" charset="0"/>
            </a:endParaRPr>
          </a:p>
        </p:txBody>
      </p:sp>
      <p:sp>
        <p:nvSpPr>
          <p:cNvPr id="42" name="Rectangle 2"/>
          <p:cNvSpPr txBox="1">
            <a:spLocks noChangeArrowheads="1"/>
          </p:cNvSpPr>
          <p:nvPr/>
        </p:nvSpPr>
        <p:spPr>
          <a:xfrm>
            <a:off x="426721" y="332841"/>
            <a:ext cx="2070640"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Texte prévu</a:t>
            </a:r>
          </a:p>
        </p:txBody>
      </p:sp>
      <p:pic>
        <p:nvPicPr>
          <p:cNvPr id="45" name="Imagem 81" descr="LOGO-Paises ecowas"/>
          <p:cNvPicPr>
            <a:picLocks noChangeAspect="1"/>
          </p:cNvPicPr>
          <p:nvPr/>
        </p:nvPicPr>
        <p:blipFill>
          <a:blip r:embed="rId5"/>
          <a:stretch>
            <a:fillRect/>
          </a:stretch>
        </p:blipFill>
        <p:spPr>
          <a:xfrm>
            <a:off x="1111269" y="4130316"/>
            <a:ext cx="2772183" cy="2746015"/>
          </a:xfrm>
          <a:prstGeom prst="rect">
            <a:avLst/>
          </a:prstGeom>
        </p:spPr>
      </p:pic>
      <p:sp>
        <p:nvSpPr>
          <p:cNvPr id="47"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TABLE RONDE</a:t>
            </a:r>
          </a:p>
          <a:p>
            <a:pPr algn="ctr">
              <a:lnSpc>
                <a:spcPct val="85000"/>
              </a:lnSpc>
            </a:pPr>
            <a:r>
              <a:rPr lang="pt-PT" sz="1400" dirty="0" smtClean="0">
                <a:solidFill>
                  <a:srgbClr val="006666"/>
                </a:solidFill>
              </a:rPr>
              <a:t>GUIDE DE DISCUSSION</a:t>
            </a:r>
          </a:p>
        </p:txBody>
      </p:sp>
      <p:sp>
        <p:nvSpPr>
          <p:cNvPr id="43"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MARS</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55" name="Imagem9"/>
          <p:cNvPicPr>
            <a:picLocks noChangeAspect="1"/>
          </p:cNvPicPr>
          <p:nvPr/>
        </p:nvPicPr>
        <p:blipFill>
          <a:blip r:embed="rId6"/>
          <a:stretch>
            <a:fillRect/>
          </a:stretch>
        </p:blipFill>
        <p:spPr>
          <a:xfrm>
            <a:off x="11678285" y="6451600"/>
            <a:ext cx="502920" cy="389255"/>
          </a:xfrm>
          <a:prstGeom prst="rect">
            <a:avLst/>
          </a:prstGeom>
          <a:noFill/>
          <a:ln>
            <a:noFill/>
          </a:ln>
          <a:effectLst/>
        </p:spPr>
      </p:pic>
      <p:sp>
        <p:nvSpPr>
          <p:cNvPr id="56"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pic>
        <p:nvPicPr>
          <p:cNvPr id="57"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58" name="TextBox 5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9"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61" name="Picture 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spTree>
    <p:extLst>
      <p:ext uri="{BB962C8B-B14F-4D97-AF65-F5344CB8AC3E}">
        <p14:creationId xmlns:p14="http://schemas.microsoft.com/office/powerpoint/2010/main" val="3166850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73" name="Anel 10"/>
          <p:cNvSpPr/>
          <p:nvPr/>
        </p:nvSpPr>
        <p:spPr>
          <a:xfrm>
            <a:off x="0" y="985520"/>
            <a:ext cx="6242050" cy="587184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493" y="3560102"/>
            <a:ext cx="3921529" cy="2210160"/>
          </a:xfrm>
          <a:prstGeom prst="rect">
            <a:avLst/>
          </a:prstGeom>
        </p:spPr>
      </p:pic>
      <p:grpSp>
        <p:nvGrpSpPr>
          <p:cNvPr id="48" name="Agrupar 30"/>
          <p:cNvGrpSpPr/>
          <p:nvPr/>
        </p:nvGrpSpPr>
        <p:grpSpPr>
          <a:xfrm>
            <a:off x="5561965" y="2603499"/>
            <a:ext cx="6604000" cy="4228465"/>
            <a:chOff x="8759" y="4100"/>
            <a:chExt cx="10400" cy="5798"/>
          </a:xfrm>
          <a:solidFill>
            <a:schemeClr val="bg1"/>
          </a:solidFill>
        </p:grpSpPr>
        <p:sp>
          <p:nvSpPr>
            <p:cNvPr id="49"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0"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sp>
        <p:nvSpPr>
          <p:cNvPr id="51"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2"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53"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54"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69"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TABLE RONDE</a:t>
            </a:r>
          </a:p>
          <a:p>
            <a:pPr algn="ctr">
              <a:lnSpc>
                <a:spcPct val="85000"/>
              </a:lnSpc>
            </a:pPr>
            <a:r>
              <a:rPr lang="pt-PT" sz="1400" dirty="0" smtClean="0">
                <a:solidFill>
                  <a:srgbClr val="006666"/>
                </a:solidFill>
              </a:rPr>
              <a:t>GUIDE DE DISCUSSION</a:t>
            </a:r>
          </a:p>
        </p:txBody>
      </p:sp>
      <p:sp>
        <p:nvSpPr>
          <p:cNvPr id="70"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MARS</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
        <p:nvSpPr>
          <p:cNvPr id="55" name="TextBox 26"/>
          <p:cNvSpPr/>
          <p:nvPr/>
        </p:nvSpPr>
        <p:spPr>
          <a:xfrm>
            <a:off x="470397" y="895438"/>
            <a:ext cx="6220186" cy="586229"/>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fr-FR" sz="1200" dirty="0">
                <a:latin typeface="Arial Narrow" panose="020B0606020202030204" pitchFamily="34" charset="0"/>
              </a:rPr>
              <a:t>La </a:t>
            </a:r>
            <a:r>
              <a:rPr lang="fr-FR" sz="1200" i="1" dirty="0">
                <a:latin typeface="Arial Narrow" panose="020B0606020202030204" pitchFamily="34" charset="0"/>
              </a:rPr>
              <a:t>«Table Ronde d'Intégration et Débats»</a:t>
            </a:r>
            <a:r>
              <a:rPr lang="fr-FR" sz="1200" dirty="0">
                <a:latin typeface="Arial Narrow" panose="020B0606020202030204" pitchFamily="34" charset="0"/>
              </a:rPr>
              <a:t> se tiendra </a:t>
            </a:r>
            <a:r>
              <a:rPr lang="fr-FR" sz="1200" dirty="0" smtClean="0">
                <a:latin typeface="Arial Narrow" panose="020B0606020202030204" pitchFamily="34" charset="0"/>
              </a:rPr>
              <a:t>à Praia, </a:t>
            </a:r>
            <a:r>
              <a:rPr lang="fr-FR" sz="1200" dirty="0">
                <a:latin typeface="Arial Narrow" panose="020B0606020202030204" pitchFamily="34" charset="0"/>
              </a:rPr>
              <a:t>île de Santiago, Cap-Vert, le </a:t>
            </a:r>
            <a:r>
              <a:rPr lang="fr-FR" sz="1200" dirty="0" smtClean="0">
                <a:latin typeface="Arial Narrow" panose="020B0606020202030204" pitchFamily="34" charset="0"/>
              </a:rPr>
              <a:t>16 </a:t>
            </a:r>
            <a:r>
              <a:rPr lang="fr-FR" sz="1200" dirty="0">
                <a:latin typeface="Arial Narrow" panose="020B0606020202030204" pitchFamily="34" charset="0"/>
              </a:rPr>
              <a:t>M</a:t>
            </a:r>
            <a:r>
              <a:rPr lang="fr-FR" sz="1200" dirty="0" smtClean="0">
                <a:latin typeface="Arial Narrow" panose="020B0606020202030204" pitchFamily="34" charset="0"/>
              </a:rPr>
              <a:t>arch 2022, </a:t>
            </a:r>
            <a:r>
              <a:rPr lang="fr-FR" sz="1200" dirty="0">
                <a:latin typeface="Arial Narrow" panose="020B0606020202030204" pitchFamily="34" charset="0"/>
              </a:rPr>
              <a:t>de 8h00 à </a:t>
            </a:r>
            <a:r>
              <a:rPr lang="fr-FR" sz="1200" dirty="0" smtClean="0">
                <a:latin typeface="Arial Narrow" panose="020B0606020202030204" pitchFamily="34" charset="0"/>
              </a:rPr>
              <a:t>19h00</a:t>
            </a:r>
            <a:r>
              <a:rPr lang="fr-FR" sz="1200" dirty="0">
                <a:latin typeface="Arial Narrow" panose="020B0606020202030204" pitchFamily="34" charset="0"/>
              </a:rPr>
              <a:t>, dans le cadre </a:t>
            </a:r>
            <a:r>
              <a:rPr lang="fr-FR" sz="1200" dirty="0" smtClean="0">
                <a:latin typeface="Arial Narrow" panose="020B0606020202030204" pitchFamily="34" charset="0"/>
              </a:rPr>
              <a:t>du </a:t>
            </a:r>
            <a:r>
              <a:rPr lang="fr-FR" sz="1200" dirty="0">
                <a:latin typeface="Arial Narrow" panose="020B0606020202030204" pitchFamily="34" charset="0"/>
              </a:rPr>
              <a:t>Programme de la Conférence International, intitulée «</a:t>
            </a:r>
            <a:r>
              <a:rPr lang="fr-FR" sz="1200" i="1" dirty="0">
                <a:latin typeface="Arial Narrow" panose="020B0606020202030204" pitchFamily="34" charset="0"/>
              </a:rPr>
              <a:t>BASALT CONFERENCE</a:t>
            </a:r>
            <a:r>
              <a:rPr lang="fr-FR" sz="1200" dirty="0" smtClean="0">
                <a:latin typeface="Arial Narrow" panose="020B0606020202030204" pitchFamily="34" charset="0"/>
              </a:rPr>
              <a:t>».</a:t>
            </a:r>
            <a:endParaRPr lang="pt-PT" sz="1200" dirty="0">
              <a:solidFill>
                <a:schemeClr val="accent4">
                  <a:lumMod val="95000"/>
                  <a:lumOff val="5000"/>
                </a:schemeClr>
              </a:solidFill>
              <a:latin typeface="Arial Narrow" panose="020B0606020202030204" pitchFamily="34" charset="0"/>
            </a:endParaRPr>
          </a:p>
        </p:txBody>
      </p:sp>
      <p:sp>
        <p:nvSpPr>
          <p:cNvPr id="57" name="Rectangle 2"/>
          <p:cNvSpPr txBox="1">
            <a:spLocks noChangeArrowheads="1"/>
          </p:cNvSpPr>
          <p:nvPr/>
        </p:nvSpPr>
        <p:spPr>
          <a:xfrm>
            <a:off x="443654" y="561450"/>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DATe Et lieu de réalisation</a:t>
            </a:r>
          </a:p>
        </p:txBody>
      </p:sp>
      <p:sp>
        <p:nvSpPr>
          <p:cNvPr id="74" name="Caixa de Texto 17"/>
          <p:cNvSpPr txBox="1"/>
          <p:nvPr/>
        </p:nvSpPr>
        <p:spPr>
          <a:xfrm>
            <a:off x="4330065" y="3175000"/>
            <a:ext cx="2353945" cy="275590"/>
          </a:xfrm>
          <a:prstGeom prst="rect">
            <a:avLst/>
          </a:prstGeom>
          <a:noFill/>
        </p:spPr>
        <p:txBody>
          <a:bodyPr wrap="square" rtlCol="0">
            <a:spAutoFit/>
          </a:bodyPr>
          <a:lstStyle/>
          <a:p>
            <a:r>
              <a:rPr lang="pt-PT" altLang="en-US" sz="1200" dirty="0">
                <a:solidFill>
                  <a:srgbClr val="006666"/>
                </a:solidFill>
              </a:rPr>
              <a:t>www.basaltconference.com</a:t>
            </a:r>
          </a:p>
        </p:txBody>
      </p:sp>
      <p:pic>
        <p:nvPicPr>
          <p:cNvPr id="79" name="Imagem9"/>
          <p:cNvPicPr>
            <a:picLocks noChangeAspect="1"/>
          </p:cNvPicPr>
          <p:nvPr/>
        </p:nvPicPr>
        <p:blipFill>
          <a:blip r:embed="rId5"/>
          <a:stretch>
            <a:fillRect/>
          </a:stretch>
        </p:blipFill>
        <p:spPr>
          <a:xfrm>
            <a:off x="11678285" y="6451600"/>
            <a:ext cx="502920" cy="389255"/>
          </a:xfrm>
          <a:prstGeom prst="rect">
            <a:avLst/>
          </a:prstGeom>
          <a:noFill/>
          <a:ln>
            <a:noFill/>
          </a:ln>
          <a:effectLst/>
        </p:spPr>
      </p:pic>
      <p:sp>
        <p:nvSpPr>
          <p:cNvPr id="8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pic>
        <p:nvPicPr>
          <p:cNvPr id="81"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82" name="TextBox 81"/>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83"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85" name="Picture 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spTree>
    <p:extLst>
      <p:ext uri="{BB962C8B-B14F-4D97-AF65-F5344CB8AC3E}">
        <p14:creationId xmlns:p14="http://schemas.microsoft.com/office/powerpoint/2010/main" val="2896361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pic>
        <p:nvPicPr>
          <p:cNvPr id="14"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13</a:t>
            </a:fld>
            <a:endParaRPr lang="fr-FR" altLang="pt-PT" sz="1200" b="1" i="1" u="sng" dirty="0" smtClean="0">
              <a:solidFill>
                <a:schemeClr val="tx1"/>
              </a:solidFill>
            </a:endParaRPr>
          </a:p>
        </p:txBody>
      </p:sp>
      <p:sp>
        <p:nvSpPr>
          <p:cNvPr id="13" name="Rectangle 2"/>
          <p:cNvSpPr txBox="1">
            <a:spLocks noChangeArrowheads="1"/>
          </p:cNvSpPr>
          <p:nvPr/>
        </p:nvSpPr>
        <p:spPr>
          <a:xfrm>
            <a:off x="172720" y="774065"/>
            <a:ext cx="795528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	tabLe ronde D’INTEGRAtion Et DéBATS</a:t>
            </a:r>
          </a:p>
        </p:txBody>
      </p:sp>
      <p:sp>
        <p:nvSpPr>
          <p:cNvPr id="15" name="Rectangle 2"/>
          <p:cNvSpPr txBox="1">
            <a:spLocks noChangeArrowheads="1"/>
          </p:cNvSpPr>
          <p:nvPr/>
        </p:nvSpPr>
        <p:spPr>
          <a:xfrm>
            <a:off x="35559" y="107315"/>
            <a:ext cx="7439025" cy="5289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rgbClr val="00B4B2"/>
                </a:solidFill>
                <a:effectLst>
                  <a:outerShdw blurRad="38100" dist="38100" dir="2700000" algn="tl">
                    <a:srgbClr val="000000"/>
                  </a:outerShdw>
                </a:effectLst>
                <a:latin typeface="Calisto MT" panose="02040603050505030304" pitchFamily="18" charset="0"/>
              </a:rPr>
              <a:t>BASALT CONFERENCE</a:t>
            </a:r>
          </a:p>
        </p:txBody>
      </p:sp>
      <p:sp>
        <p:nvSpPr>
          <p:cNvPr id="21"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MARS</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
        <p:nvSpPr>
          <p:cNvPr id="23" name="CaixaDeTexto 53"/>
          <p:cNvSpPr txBox="1"/>
          <p:nvPr/>
        </p:nvSpPr>
        <p:spPr>
          <a:xfrm>
            <a:off x="9092143" y="4227191"/>
            <a:ext cx="3113407" cy="2185214"/>
          </a:xfrm>
          <a:prstGeom prst="rect">
            <a:avLst/>
          </a:prstGeom>
          <a:noFill/>
        </p:spPr>
        <p:txBody>
          <a:bodyPr wrap="square" rtlCol="0">
            <a:spAutoFit/>
          </a:bodyPr>
          <a:lstStyle/>
          <a:p>
            <a:r>
              <a:rPr lang="en-US" sz="1600" b="1" i="1" dirty="0" smtClean="0">
                <a:solidFill>
                  <a:srgbClr val="3EA4BA"/>
                </a:solidFill>
              </a:rPr>
              <a:t>BASALT CONFERENCE</a:t>
            </a:r>
            <a:endParaRPr lang="en-US" sz="1600" b="1" i="1" dirty="0">
              <a:solidFill>
                <a:srgbClr val="3EA4BA"/>
              </a:solidFill>
            </a:endParaRPr>
          </a:p>
          <a:p>
            <a:r>
              <a:rPr lang="pt-PT" sz="1200" i="1" dirty="0">
                <a:solidFill>
                  <a:schemeClr val="tx2">
                    <a:lumMod val="50000"/>
                  </a:schemeClr>
                </a:solidFill>
                <a:latin typeface="Arial Narrow" panose="020B0606020202030204" pitchFamily="34" charset="0"/>
              </a:rPr>
              <a:t>Apartado nº 1042 </a:t>
            </a:r>
            <a:endParaRPr lang="pt-PT" sz="1200" i="1" dirty="0" smtClean="0">
              <a:solidFill>
                <a:schemeClr val="tx2">
                  <a:lumMod val="50000"/>
                </a:schemeClr>
              </a:solidFill>
              <a:latin typeface="Arial Narrow" panose="020B0606020202030204" pitchFamily="34" charset="0"/>
            </a:endParaRPr>
          </a:p>
          <a:p>
            <a:r>
              <a:rPr lang="pt-PT" sz="1200" i="1" dirty="0">
                <a:solidFill>
                  <a:schemeClr val="tx2">
                    <a:lumMod val="50000"/>
                  </a:schemeClr>
                </a:solidFill>
                <a:latin typeface="Arial Narrow" panose="020B0606020202030204" pitchFamily="34" charset="0"/>
              </a:rPr>
              <a:t>Código Postal nº 7600 </a:t>
            </a:r>
            <a:endParaRPr lang="pt-PT" sz="1200" i="1" dirty="0" smtClean="0">
              <a:solidFill>
                <a:schemeClr val="tx2">
                  <a:lumMod val="50000"/>
                </a:schemeClr>
              </a:solidFill>
              <a:latin typeface="Arial Narrow" panose="020B0606020202030204" pitchFamily="34" charset="0"/>
            </a:endParaRPr>
          </a:p>
          <a:p>
            <a:r>
              <a:rPr lang="pt-PT" sz="1200" i="1" dirty="0" smtClean="0">
                <a:solidFill>
                  <a:schemeClr val="tx2">
                    <a:lumMod val="50000"/>
                  </a:schemeClr>
                </a:solidFill>
                <a:latin typeface="Arial Narrow" panose="020B0606020202030204" pitchFamily="34" charset="0"/>
              </a:rPr>
              <a:t>Praia </a:t>
            </a:r>
          </a:p>
          <a:p>
            <a:r>
              <a:rPr lang="pt-PT" sz="1200" i="1" dirty="0">
                <a:solidFill>
                  <a:schemeClr val="tx2">
                    <a:lumMod val="50000"/>
                  </a:schemeClr>
                </a:solidFill>
                <a:latin typeface="Arial Narrow" panose="020B0606020202030204" pitchFamily="34" charset="0"/>
              </a:rPr>
              <a:t>República de Cabo Verde </a:t>
            </a:r>
            <a:endParaRPr lang="en-US" sz="1200" dirty="0" smtClean="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WhatsApp</a:t>
            </a:r>
            <a:r>
              <a:rPr lang="en-US" sz="1200" dirty="0">
                <a:solidFill>
                  <a:schemeClr val="tx2">
                    <a:lumMod val="50000"/>
                  </a:schemeClr>
                </a:solidFill>
                <a:latin typeface="Arial Narrow" panose="020B0606020202030204" pitchFamily="34" charset="0"/>
              </a:rPr>
              <a:t>:+351 964 406 </a:t>
            </a:r>
            <a:r>
              <a:rPr lang="en-US" sz="1200" dirty="0" smtClean="0">
                <a:solidFill>
                  <a:schemeClr val="tx2">
                    <a:lumMod val="50000"/>
                  </a:schemeClr>
                </a:solidFill>
                <a:latin typeface="Arial Narrow" panose="020B0606020202030204" pitchFamily="34" charset="0"/>
              </a:rPr>
              <a:t>800</a:t>
            </a:r>
          </a:p>
          <a:p>
            <a:r>
              <a:rPr lang="pt-PT" altLang="en-US" sz="1200" dirty="0">
                <a:solidFill>
                  <a:schemeClr val="tx2">
                    <a:lumMod val="50000"/>
                  </a:schemeClr>
                </a:solidFill>
                <a:latin typeface="Arial Narrow" panose="020B0606020202030204" pitchFamily="34" charset="0"/>
                <a:sym typeface="+mn-ea"/>
              </a:rPr>
              <a:t>Viber</a:t>
            </a:r>
            <a:r>
              <a:rPr lang="en-US" sz="1200" dirty="0">
                <a:solidFill>
                  <a:schemeClr val="tx2">
                    <a:lumMod val="50000"/>
                  </a:schemeClr>
                </a:solidFill>
                <a:latin typeface="Arial Narrow" panose="020B0606020202030204" pitchFamily="34" charset="0"/>
                <a:sym typeface="+mn-ea"/>
              </a:rPr>
              <a:t>:+351 964 406 </a:t>
            </a:r>
            <a:r>
              <a:rPr lang="en-US" sz="1200" dirty="0" smtClean="0">
                <a:solidFill>
                  <a:schemeClr val="tx2">
                    <a:lumMod val="50000"/>
                  </a:schemeClr>
                </a:solidFill>
                <a:latin typeface="Arial Narrow" panose="020B0606020202030204" pitchFamily="34" charset="0"/>
                <a:sym typeface="+mn-ea"/>
              </a:rPr>
              <a:t>800</a:t>
            </a:r>
            <a:endParaRPr lang="en-US" sz="1200" dirty="0">
              <a:solidFill>
                <a:schemeClr val="tx2">
                  <a:lumMod val="50000"/>
                </a:schemeClr>
              </a:solidFill>
              <a:latin typeface="Arial Narrow" panose="020B0606020202030204" pitchFamily="34" charset="0"/>
            </a:endParaRPr>
          </a:p>
          <a:p>
            <a:r>
              <a:rPr lang="en-US" sz="1200" dirty="0">
                <a:solidFill>
                  <a:schemeClr val="tx2">
                    <a:lumMod val="50000"/>
                  </a:schemeClr>
                </a:solidFill>
                <a:latin typeface="Arial Narrow" panose="020B0606020202030204" pitchFamily="34" charset="0"/>
              </a:rPr>
              <a:t>Skype: </a:t>
            </a:r>
            <a:r>
              <a:rPr lang="en-US" sz="1200" dirty="0" err="1">
                <a:solidFill>
                  <a:schemeClr val="tx2">
                    <a:lumMod val="50000"/>
                  </a:schemeClr>
                </a:solidFill>
                <a:latin typeface="Arial Narrow" panose="020B0606020202030204" pitchFamily="34" charset="0"/>
              </a:rPr>
              <a:t>setimocontinente</a:t>
            </a:r>
            <a:endParaRPr lang="en-US" sz="1200" dirty="0">
              <a:solidFill>
                <a:schemeClr val="tx2">
                  <a:lumMod val="50000"/>
                </a:schemeClr>
              </a:solidFill>
              <a:latin typeface="Arial Narrow" panose="020B0606020202030204" pitchFamily="34" charset="0"/>
            </a:endParaRPr>
          </a:p>
          <a:p>
            <a:r>
              <a:rPr lang="pt-PT" altLang="en-US" sz="1200" dirty="0" smtClean="0">
                <a:solidFill>
                  <a:schemeClr val="tx2">
                    <a:lumMod val="50000"/>
                  </a:schemeClr>
                </a:solidFill>
                <a:latin typeface="Arial Narrow" panose="020B0606020202030204" pitchFamily="34" charset="0"/>
              </a:rPr>
              <a:t>i</a:t>
            </a:r>
            <a:r>
              <a:rPr lang="en-US" sz="1200" dirty="0" err="1" smtClean="0">
                <a:solidFill>
                  <a:schemeClr val="tx2">
                    <a:lumMod val="50000"/>
                  </a:schemeClr>
                </a:solidFill>
                <a:latin typeface="Arial Narrow" panose="020B0606020202030204" pitchFamily="34" charset="0"/>
              </a:rPr>
              <a:t>nfo</a:t>
            </a:r>
            <a:r>
              <a:rPr lang="en-US" sz="1200" dirty="0" smtClean="0">
                <a:solidFill>
                  <a:schemeClr val="tx2">
                    <a:lumMod val="50000"/>
                  </a:schemeClr>
                </a:solidFill>
                <a:latin typeface="Arial Narrow" panose="020B0606020202030204" pitchFamily="34" charset="0"/>
              </a:rPr>
              <a:t>@</a:t>
            </a:r>
            <a:r>
              <a:rPr lang="pt-PT" sz="1200" dirty="0" smtClean="0">
                <a:solidFill>
                  <a:schemeClr val="tx2">
                    <a:lumMod val="50000"/>
                  </a:schemeClr>
                </a:solidFill>
                <a:latin typeface="Arial Narrow" panose="020B0606020202030204" pitchFamily="34" charset="0"/>
              </a:rPr>
              <a:t>basaltconference</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basaltconference</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emergys</a:t>
            </a:r>
            <a:r>
              <a:rPr lang="en-US" sz="1200" dirty="0" smtClean="0">
                <a:solidFill>
                  <a:schemeClr val="tx2">
                    <a:lumMod val="50000"/>
                  </a:schemeClr>
                </a:solidFill>
                <a:latin typeface="Arial Narrow" panose="020B0606020202030204" pitchFamily="34" charset="0"/>
              </a:rPr>
              <a:t>.tech</a:t>
            </a:r>
            <a:endParaRPr lang="en-US" sz="1200" dirty="0">
              <a:solidFill>
                <a:schemeClr val="tx2">
                  <a:lumMod val="50000"/>
                </a:schemeClr>
              </a:solidFill>
              <a:latin typeface="Arial Narrow" panose="020B0606020202030204" pitchFamily="34" charset="0"/>
            </a:endParaRPr>
          </a:p>
        </p:txBody>
      </p:sp>
      <p:pic>
        <p:nvPicPr>
          <p:cNvPr id="24" name="Imagem9"/>
          <p:cNvPicPr>
            <a:picLocks noChangeAspect="1"/>
          </p:cNvPicPr>
          <p:nvPr/>
        </p:nvPicPr>
        <p:blipFill>
          <a:blip r:embed="rId3"/>
          <a:stretch>
            <a:fillRect/>
          </a:stretch>
        </p:blipFill>
        <p:spPr>
          <a:xfrm>
            <a:off x="11830049" y="6569065"/>
            <a:ext cx="351155" cy="271790"/>
          </a:xfrm>
          <a:prstGeom prst="rect">
            <a:avLst/>
          </a:prstGeom>
          <a:noFill/>
          <a:ln>
            <a:noFill/>
          </a:ln>
          <a:effectLst/>
        </p:spPr>
      </p:pic>
      <p:sp>
        <p:nvSpPr>
          <p:cNvPr id="25" name="TextBox 24"/>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6" name="Picture 2" descr="E:\DOSSIER 2020\bconference\logos\unicv\logotipo_unicv_fina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spTree>
    <p:extLst>
      <p:ext uri="{BB962C8B-B14F-4D97-AF65-F5344CB8AC3E}">
        <p14:creationId xmlns:p14="http://schemas.microsoft.com/office/powerpoint/2010/main" val="907317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37" name="Anel 10"/>
          <p:cNvSpPr/>
          <p:nvPr/>
        </p:nvSpPr>
        <p:spPr>
          <a:xfrm>
            <a:off x="0" y="985520"/>
            <a:ext cx="6242050" cy="587184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8"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1"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9"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51"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52"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3" name="Rectangle 5"/>
          <p:cNvSpPr/>
          <p:nvPr/>
        </p:nvSpPr>
        <p:spPr>
          <a:xfrm>
            <a:off x="5922645" y="4317365"/>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200"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54" name="Right Arrow 6"/>
          <p:cNvSpPr/>
          <p:nvPr/>
        </p:nvSpPr>
        <p:spPr>
          <a:xfrm>
            <a:off x="6925310" y="4279265"/>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55" name="Rectangle 7"/>
          <p:cNvSpPr/>
          <p:nvPr/>
        </p:nvSpPr>
        <p:spPr>
          <a:xfrm>
            <a:off x="7477760" y="3383280"/>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fr-FR" sz="1200" i="1" dirty="0">
                <a:solidFill>
                  <a:srgbClr val="006666"/>
                </a:solidFill>
                <a:latin typeface="Arial Narrow" panose="020B0606020202030204" pitchFamily="34" charset="0"/>
                <a:cs typeface="Arial Narrow" panose="020B0606020202030204" pitchFamily="34" charset="0"/>
                <a:sym typeface="+mn-ea"/>
              </a:rPr>
              <a:t>Axé sur la protection de l'environnement</a:t>
            </a:r>
          </a:p>
        </p:txBody>
      </p:sp>
      <p:sp>
        <p:nvSpPr>
          <p:cNvPr id="56" name="Rectangle 20"/>
          <p:cNvSpPr/>
          <p:nvPr/>
        </p:nvSpPr>
        <p:spPr>
          <a:xfrm>
            <a:off x="7474585" y="4036060"/>
            <a:ext cx="1565275"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a:solidFill>
                  <a:srgbClr val="006666"/>
                </a:solidFill>
                <a:latin typeface="Arial Narrow" panose="020B0606020202030204" pitchFamily="34" charset="0"/>
                <a:cs typeface="Arial Narrow" panose="020B0606020202030204" pitchFamily="34" charset="0"/>
                <a:sym typeface="+mn-ea"/>
              </a:rPr>
              <a:t>Centré sur l'innovation</a:t>
            </a:r>
          </a:p>
        </p:txBody>
      </p:sp>
      <p:sp>
        <p:nvSpPr>
          <p:cNvPr id="57" name="Rectangle 22"/>
          <p:cNvSpPr/>
          <p:nvPr/>
        </p:nvSpPr>
        <p:spPr>
          <a:xfrm>
            <a:off x="7466965" y="4728210"/>
            <a:ext cx="1565910"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a:solidFill>
                  <a:srgbClr val="006666"/>
                </a:solidFill>
                <a:latin typeface="Arial Narrow" panose="020B0606020202030204" pitchFamily="34" charset="0"/>
                <a:cs typeface="Arial Narrow" panose="020B0606020202030204" pitchFamily="34" charset="0"/>
                <a:sym typeface="+mn-ea"/>
              </a:rPr>
              <a:t>Réaliste</a:t>
            </a:r>
          </a:p>
        </p:txBody>
      </p:sp>
      <p:sp>
        <p:nvSpPr>
          <p:cNvPr id="58" name="Rectangle 23"/>
          <p:cNvSpPr/>
          <p:nvPr/>
        </p:nvSpPr>
        <p:spPr>
          <a:xfrm>
            <a:off x="7466965" y="5393055"/>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a:solidFill>
                  <a:srgbClr val="006666"/>
                </a:solidFill>
                <a:latin typeface="Arial Narrow" panose="020B0606020202030204" pitchFamily="34" charset="0"/>
                <a:cs typeface="Arial Narrow" panose="020B0606020202030204" pitchFamily="34" charset="0"/>
                <a:sym typeface="+mn-ea"/>
              </a:rPr>
              <a:t>Stratégique</a:t>
            </a:r>
          </a:p>
        </p:txBody>
      </p:sp>
      <p:sp>
        <p:nvSpPr>
          <p:cNvPr id="59" name="Rectangle 8"/>
          <p:cNvSpPr/>
          <p:nvPr/>
        </p:nvSpPr>
        <p:spPr>
          <a:xfrm>
            <a:off x="9285605" y="4279265"/>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200" i="1" dirty="0">
                <a:solidFill>
                  <a:schemeClr val="tx2">
                    <a:lumMod val="50000"/>
                  </a:schemeClr>
                </a:solidFill>
                <a:latin typeface="Arial Narrow" panose="020B0606020202030204" pitchFamily="34" charset="0"/>
                <a:cs typeface="Arial Narrow" panose="020B0606020202030204" pitchFamily="34" charset="0"/>
                <a:sym typeface="+mn-ea"/>
              </a:rPr>
              <a:t>Actions</a:t>
            </a:r>
            <a:endParaRPr lang="en-GB" sz="1200" dirty="0" smtClean="0">
              <a:solidFill>
                <a:srgbClr val="006666"/>
              </a:solidFill>
              <a:latin typeface="Arial Narrow" panose="020B0606020202030204" pitchFamily="34" charset="0"/>
              <a:cs typeface="Arial Narrow" panose="020B0606020202030204" pitchFamily="34" charset="0"/>
            </a:endParaRPr>
          </a:p>
        </p:txBody>
      </p:sp>
      <p:sp>
        <p:nvSpPr>
          <p:cNvPr id="60" name="Right Arrow 24"/>
          <p:cNvSpPr/>
          <p:nvPr/>
        </p:nvSpPr>
        <p:spPr>
          <a:xfrm>
            <a:off x="9057640" y="4234815"/>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61" name="Rectangle 25"/>
          <p:cNvSpPr/>
          <p:nvPr/>
        </p:nvSpPr>
        <p:spPr>
          <a:xfrm>
            <a:off x="10984230" y="4285615"/>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r">
              <a:defRPr lang="en-US">
                <a:solidFill>
                  <a:srgbClr val="FFFFFF"/>
                </a:solidFill>
              </a:defRPr>
            </a:pPr>
            <a:r>
              <a:rPr lang="en-GB" sz="1200" i="1" dirty="0" err="1">
                <a:solidFill>
                  <a:schemeClr val="tx2">
                    <a:lumMod val="50000"/>
                  </a:schemeClr>
                </a:solidFill>
                <a:latin typeface="Arial Narrow" panose="020B0606020202030204" pitchFamily="34" charset="0"/>
                <a:cs typeface="Arial Narrow" panose="020B0606020202030204" pitchFamily="34" charset="0"/>
                <a:sym typeface="+mn-ea"/>
              </a:rPr>
              <a:t>Résultats</a:t>
            </a:r>
            <a:endParaRPr lang="en-GB" sz="1200" dirty="0" smtClean="0">
              <a:solidFill>
                <a:srgbClr val="006666"/>
              </a:solidFill>
              <a:latin typeface="Arial Narrow" panose="020B0606020202030204" pitchFamily="34" charset="0"/>
              <a:cs typeface="Arial Narrow" panose="020B0606020202030204" pitchFamily="34" charset="0"/>
            </a:endParaRPr>
          </a:p>
        </p:txBody>
      </p:sp>
      <p:sp>
        <p:nvSpPr>
          <p:cNvPr id="62" name="Right Arrow 26"/>
          <p:cNvSpPr/>
          <p:nvPr/>
        </p:nvSpPr>
        <p:spPr>
          <a:xfrm>
            <a:off x="10479405" y="4253865"/>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sz="1200">
              <a:solidFill>
                <a:srgbClr val="006666"/>
              </a:solidFill>
              <a:latin typeface="Arial Narrow" panose="020B0606020202030204" pitchFamily="34" charset="0"/>
              <a:cs typeface="Arial Narrow" panose="020B0606020202030204" pitchFamily="34" charset="0"/>
            </a:endParaRPr>
          </a:p>
        </p:txBody>
      </p:sp>
      <p:sp>
        <p:nvSpPr>
          <p:cNvPr id="63" name="Rectangle 10"/>
          <p:cNvSpPr/>
          <p:nvPr/>
        </p:nvSpPr>
        <p:spPr>
          <a:xfrm>
            <a:off x="9678035" y="5227955"/>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latin typeface="Arial Narrow" panose="020B0606020202030204" pitchFamily="34" charset="0"/>
              <a:cs typeface="Arial Narrow" panose="020B0606020202030204" pitchFamily="34" charset="0"/>
            </a:endParaRPr>
          </a:p>
        </p:txBody>
      </p:sp>
      <p:sp>
        <p:nvSpPr>
          <p:cNvPr id="64" name="Right Arrow 30"/>
          <p:cNvSpPr/>
          <p:nvPr/>
        </p:nvSpPr>
        <p:spPr>
          <a:xfrm rot="16200000">
            <a:off x="5665470" y="5648960"/>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sz="1200">
              <a:latin typeface="Arial Narrow" panose="020B0606020202030204" pitchFamily="34" charset="0"/>
              <a:cs typeface="Arial Narrow" panose="020B0606020202030204" pitchFamily="34" charset="0"/>
            </a:endParaRPr>
          </a:p>
        </p:txBody>
      </p:sp>
      <p:sp>
        <p:nvSpPr>
          <p:cNvPr id="65" name="Rectangle 11"/>
          <p:cNvSpPr/>
          <p:nvPr/>
        </p:nvSpPr>
        <p:spPr>
          <a:xfrm>
            <a:off x="6232525" y="6218555"/>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200" i="1" dirty="0">
                <a:solidFill>
                  <a:schemeClr val="tx2">
                    <a:lumMod val="50000"/>
                  </a:schemeClr>
                </a:solidFill>
                <a:latin typeface="Arial Narrow" panose="020B0606020202030204" pitchFamily="34" charset="0"/>
                <a:cs typeface="Arial Narrow" panose="020B0606020202030204" pitchFamily="34" charset="0"/>
                <a:sym typeface="+mn-ea"/>
              </a:rPr>
              <a:t>Réévaluation</a:t>
            </a:r>
            <a:endParaRPr lang="pt-PT" sz="1200" i="1" dirty="0" smtClean="0">
              <a:solidFill>
                <a:schemeClr val="tx2">
                  <a:lumMod val="50000"/>
                </a:schemeClr>
              </a:solidFill>
              <a:latin typeface="Arial Narrow" panose="020B0606020202030204" pitchFamily="34" charset="0"/>
              <a:cs typeface="Arial Narrow" panose="020B0606020202030204" pitchFamily="34" charset="0"/>
              <a:sym typeface="+mn-ea"/>
            </a:endParaRPr>
          </a:p>
        </p:txBody>
      </p:sp>
      <p:sp>
        <p:nvSpPr>
          <p:cNvPr id="70"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TABLE RONDE</a:t>
            </a:r>
          </a:p>
          <a:p>
            <a:pPr algn="ctr">
              <a:lnSpc>
                <a:spcPct val="85000"/>
              </a:lnSpc>
            </a:pPr>
            <a:r>
              <a:rPr lang="pt-PT" sz="1400" dirty="0" smtClean="0">
                <a:solidFill>
                  <a:srgbClr val="006666"/>
                </a:solidFill>
              </a:rPr>
              <a:t>GUIDE DE DISCUSSION</a:t>
            </a:r>
          </a:p>
        </p:txBody>
      </p:sp>
      <p:sp>
        <p:nvSpPr>
          <p:cNvPr id="71"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MARS</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72" name="Image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91292673"/>
              </p:ext>
            </p:extLst>
          </p:nvPr>
        </p:nvGraphicFramePr>
        <p:xfrm>
          <a:off x="407454" y="965211"/>
          <a:ext cx="7051044" cy="1440180"/>
        </p:xfrm>
        <a:graphic>
          <a:graphicData uri="http://schemas.openxmlformats.org/drawingml/2006/table">
            <a:tbl>
              <a:tblPr>
                <a:tableStyleId>{5C22544A-7EE6-4342-B048-85BDC9FD1C3A}</a:tableStyleId>
              </a:tblPr>
              <a:tblGrid>
                <a:gridCol w="2823343"/>
                <a:gridCol w="702179"/>
                <a:gridCol w="2823343"/>
                <a:gridCol w="702179"/>
              </a:tblGrid>
              <a:tr h="205740">
                <a:tc>
                  <a:txBody>
                    <a:bodyPr/>
                    <a:lstStyle/>
                    <a:p>
                      <a:pPr algn="ctr" fontAlgn="ctr"/>
                      <a:r>
                        <a:rPr lang="pt-PT" sz="1200" b="1" i="1" u="none" strike="noStrike" dirty="0">
                          <a:solidFill>
                            <a:srgbClr val="3EA4BA"/>
                          </a:solidFill>
                          <a:effectLst/>
                          <a:latin typeface="Arial Narrow" panose="020B0606020202030204" pitchFamily="34" charset="0"/>
                        </a:rPr>
                        <a:t>Item</a:t>
                      </a:r>
                    </a:p>
                  </a:txBody>
                  <a:tcPr marL="7620" marR="7620" marT="7620" marB="0" anchor="ctr">
                    <a:solidFill>
                      <a:srgbClr val="CCE9AD"/>
                    </a:solidFill>
                  </a:tcPr>
                </a:tc>
                <a:tc>
                  <a:txBody>
                    <a:bodyPr/>
                    <a:lstStyle/>
                    <a:p>
                      <a:pPr algn="ctr" fontAlgn="ctr"/>
                      <a:r>
                        <a:rPr lang="pt-PT" sz="1200" b="1" i="1" u="none" strike="noStrike">
                          <a:solidFill>
                            <a:srgbClr val="3EA4BA"/>
                          </a:solidFill>
                          <a:effectLst/>
                          <a:latin typeface="Arial Narrow" panose="020B0606020202030204" pitchFamily="34" charset="0"/>
                        </a:rPr>
                        <a:t>Pag</a:t>
                      </a:r>
                    </a:p>
                  </a:txBody>
                  <a:tcPr marL="7620" marR="7620" marT="7620" marB="0" anchor="ctr">
                    <a:solidFill>
                      <a:srgbClr val="CCE9AD"/>
                    </a:solidFill>
                  </a:tcPr>
                </a:tc>
                <a:tc>
                  <a:txBody>
                    <a:bodyPr/>
                    <a:lstStyle/>
                    <a:p>
                      <a:pPr algn="ctr" fontAlgn="ctr"/>
                      <a:r>
                        <a:rPr lang="pt-PT" sz="1200" b="1" i="1" u="none" strike="noStrike">
                          <a:solidFill>
                            <a:srgbClr val="3EA4BA"/>
                          </a:solidFill>
                          <a:effectLst/>
                          <a:latin typeface="Arial Narrow" panose="020B0606020202030204" pitchFamily="34" charset="0"/>
                        </a:rPr>
                        <a:t>Item</a:t>
                      </a:r>
                    </a:p>
                  </a:txBody>
                  <a:tcPr marL="7620" marR="7620" marT="7620" marB="0" anchor="ctr">
                    <a:solidFill>
                      <a:srgbClr val="CCE9AD"/>
                    </a:solidFill>
                  </a:tcPr>
                </a:tc>
                <a:tc>
                  <a:txBody>
                    <a:bodyPr/>
                    <a:lstStyle/>
                    <a:p>
                      <a:pPr algn="ctr" fontAlgn="ctr"/>
                      <a:r>
                        <a:rPr lang="pt-PT" sz="1200" b="1" i="1" u="none" strike="noStrike" dirty="0">
                          <a:solidFill>
                            <a:srgbClr val="3EA4BA"/>
                          </a:solidFill>
                          <a:effectLst/>
                          <a:latin typeface="Arial Narrow" panose="020B0606020202030204" pitchFamily="34" charset="0"/>
                        </a:rPr>
                        <a:t>Pag</a:t>
                      </a:r>
                    </a:p>
                  </a:txBody>
                  <a:tcPr marL="7620" marR="7620" marT="7620" marB="0" anchor="ctr">
                    <a:solidFill>
                      <a:srgbClr val="CCE9AD"/>
                    </a:solidFill>
                  </a:tcPr>
                </a:tc>
              </a:tr>
              <a:tr h="213360">
                <a:tc>
                  <a:txBody>
                    <a:bodyPr/>
                    <a:lstStyle/>
                    <a:p>
                      <a:pPr algn="l" fontAlgn="ctr"/>
                      <a:r>
                        <a:rPr lang="pt-PT" sz="1200" u="none" strike="noStrike" dirty="0">
                          <a:effectLst/>
                          <a:latin typeface="Arial Narrow" panose="020B0606020202030204" pitchFamily="34" charset="0"/>
                        </a:rPr>
                        <a:t>Cadre</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dirty="0">
                          <a:effectLst/>
                          <a:latin typeface="Arial Narrow" panose="020B0606020202030204" pitchFamily="34" charset="0"/>
                        </a:rPr>
                        <a:t>3</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l" fontAlgn="ctr"/>
                      <a:r>
                        <a:rPr lang="fr-FR" sz="1200" u="none" strike="noStrike" dirty="0">
                          <a:effectLst/>
                          <a:latin typeface="Arial Narrow" panose="020B0606020202030204" pitchFamily="34" charset="0"/>
                        </a:rPr>
                        <a:t>Guide de discussion en Table Ronde</a:t>
                      </a:r>
                      <a:endParaRPr lang="fr-FR"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dirty="0">
                          <a:effectLst/>
                          <a:latin typeface="Arial Narrow" panose="020B0606020202030204" pitchFamily="34" charset="0"/>
                        </a:rPr>
                        <a:t>9</a:t>
                      </a:r>
                      <a:endParaRPr lang="pt-PT" sz="1200" b="0" i="0" u="none" strike="noStrike" dirty="0">
                        <a:solidFill>
                          <a:srgbClr val="006666"/>
                        </a:solidFill>
                        <a:effectLst/>
                        <a:latin typeface="Arial Narrow" panose="020B0606020202030204" pitchFamily="34" charset="0"/>
                      </a:endParaRPr>
                    </a:p>
                  </a:txBody>
                  <a:tcPr marL="7620" marR="7620" marT="7620" marB="0" anchor="ctr"/>
                </a:tc>
              </a:tr>
              <a:tr h="190500">
                <a:tc>
                  <a:txBody>
                    <a:bodyPr/>
                    <a:lstStyle/>
                    <a:p>
                      <a:pPr algn="l" fontAlgn="ctr"/>
                      <a:r>
                        <a:rPr lang="fr-FR" sz="1200" u="none" strike="noStrike">
                          <a:effectLst/>
                          <a:latin typeface="Arial Narrow" panose="020B0606020202030204" pitchFamily="34" charset="0"/>
                        </a:rPr>
                        <a:t>Consommation d'engrais dans la CEDEAO</a:t>
                      </a:r>
                      <a:endParaRPr lang="fr-FR"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4</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smtClean="0">
                          <a:effectLst/>
                          <a:latin typeface="Arial Narrow" panose="020B0606020202030204" pitchFamily="34" charset="0"/>
                        </a:rPr>
                        <a:t>Fonctionnement des débats</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10</a:t>
                      </a:r>
                      <a:endParaRPr lang="pt-PT" sz="1200" b="0" i="0" u="none" strike="noStrike">
                        <a:solidFill>
                          <a:srgbClr val="006666"/>
                        </a:solidFill>
                        <a:effectLst/>
                        <a:latin typeface="Arial Narrow" panose="020B0606020202030204" pitchFamily="34" charset="0"/>
                      </a:endParaRPr>
                    </a:p>
                  </a:txBody>
                  <a:tcPr marL="7620" marR="7620" marT="7620" marB="0" anchor="ctr"/>
                </a:tc>
              </a:tr>
              <a:tr h="205740">
                <a:tc>
                  <a:txBody>
                    <a:bodyPr/>
                    <a:lstStyle/>
                    <a:p>
                      <a:pPr algn="l" fontAlgn="ctr"/>
                      <a:r>
                        <a:rPr lang="pt-PT" sz="1200" u="none" strike="noStrike">
                          <a:effectLst/>
                          <a:latin typeface="Arial Narrow" panose="020B0606020202030204" pitchFamily="34" charset="0"/>
                        </a:rPr>
                        <a:t>Consommation internationale d'engrais</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5</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a:effectLst/>
                          <a:latin typeface="Arial Narrow" panose="020B0606020202030204" pitchFamily="34" charset="0"/>
                        </a:rPr>
                        <a:t>Texte prévu</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11</a:t>
                      </a:r>
                      <a:endParaRPr lang="pt-PT" sz="1200" b="0" i="0" u="none" strike="noStrike">
                        <a:solidFill>
                          <a:srgbClr val="006666"/>
                        </a:solidFill>
                        <a:effectLst/>
                        <a:latin typeface="Arial Narrow" panose="020B0606020202030204" pitchFamily="34" charset="0"/>
                      </a:endParaRPr>
                    </a:p>
                  </a:txBody>
                  <a:tcPr marL="7620" marR="7620" marT="7620" marB="0" anchor="ctr"/>
                </a:tc>
              </a:tr>
              <a:tr h="205740">
                <a:tc>
                  <a:txBody>
                    <a:bodyPr/>
                    <a:lstStyle/>
                    <a:p>
                      <a:pPr algn="l" fontAlgn="ctr"/>
                      <a:r>
                        <a:rPr lang="fr-FR" sz="1200" u="none" strike="noStrike">
                          <a:effectLst/>
                          <a:latin typeface="Arial Narrow" panose="020B0606020202030204" pitchFamily="34" charset="0"/>
                        </a:rPr>
                        <a:t>But de la Table Ronde</a:t>
                      </a:r>
                      <a:endParaRPr lang="fr-FR"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6</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fr-FR" sz="1200" u="none" strike="noStrike">
                          <a:effectLst/>
                          <a:latin typeface="Arial Narrow" panose="020B0606020202030204" pitchFamily="34" charset="0"/>
                        </a:rPr>
                        <a:t>Date et lieu de la réalization</a:t>
                      </a:r>
                      <a:endParaRPr lang="fr-FR"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12 -15</a:t>
                      </a:r>
                      <a:endParaRPr lang="pt-PT" sz="1200" b="0" i="0" u="none" strike="noStrike">
                        <a:solidFill>
                          <a:srgbClr val="006666"/>
                        </a:solidFill>
                        <a:effectLst/>
                        <a:latin typeface="Arial Narrow" panose="020B0606020202030204" pitchFamily="34" charset="0"/>
                      </a:endParaRPr>
                    </a:p>
                  </a:txBody>
                  <a:tcPr marL="7620" marR="7620" marT="7620" marB="0" anchor="ctr"/>
                </a:tc>
              </a:tr>
              <a:tr h="213360">
                <a:tc>
                  <a:txBody>
                    <a:bodyPr/>
                    <a:lstStyle/>
                    <a:p>
                      <a:pPr algn="l" fontAlgn="ctr"/>
                      <a:r>
                        <a:rPr lang="fr-FR" sz="1200" u="none" strike="noStrike">
                          <a:effectLst/>
                          <a:latin typeface="Arial Narrow" panose="020B0606020202030204" pitchFamily="34" charset="0"/>
                        </a:rPr>
                        <a:t>Programme de la Table Ronde</a:t>
                      </a:r>
                      <a:endParaRPr lang="fr-FR"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7</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a:effectLst/>
                          <a:latin typeface="Arial Narrow" panose="020B0606020202030204" pitchFamily="34" charset="0"/>
                        </a:rPr>
                        <a:t>Contacts</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b"/>
                      <a:r>
                        <a:rPr lang="pt-PT" sz="1100" u="none" strike="noStrike">
                          <a:effectLst/>
                          <a:latin typeface="Arial Narrow" panose="020B0606020202030204" pitchFamily="34" charset="0"/>
                        </a:rPr>
                        <a:t>16</a:t>
                      </a:r>
                      <a:endParaRPr lang="pt-PT" sz="1100" b="0" i="0" u="none" strike="noStrike">
                        <a:solidFill>
                          <a:srgbClr val="000000"/>
                        </a:solidFill>
                        <a:effectLst/>
                        <a:latin typeface="Arial Narrow" panose="020B0606020202030204" pitchFamily="34" charset="0"/>
                      </a:endParaRPr>
                    </a:p>
                  </a:txBody>
                  <a:tcPr marL="7620" marR="7620" marT="7620" marB="0" anchor="b"/>
                </a:tc>
              </a:tr>
              <a:tr h="205740">
                <a:tc>
                  <a:txBody>
                    <a:bodyPr/>
                    <a:lstStyle/>
                    <a:p>
                      <a:pPr algn="l" fontAlgn="ctr"/>
                      <a:r>
                        <a:rPr lang="pt-PT" sz="1200" u="none" strike="noStrike">
                          <a:effectLst/>
                          <a:latin typeface="Arial Narrow" panose="020B0606020202030204" pitchFamily="34" charset="0"/>
                        </a:rPr>
                        <a:t>Les participants</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a:effectLst/>
                          <a:latin typeface="Arial Narrow" panose="020B0606020202030204" pitchFamily="34" charset="0"/>
                        </a:rPr>
                        <a:t>8</a:t>
                      </a:r>
                      <a:endParaRPr lang="pt-PT" sz="1200" b="0" i="0" u="none" strike="noStrike">
                        <a:solidFill>
                          <a:srgbClr val="006666"/>
                        </a:solidFill>
                        <a:effectLst/>
                        <a:latin typeface="Arial Narrow" panose="020B0606020202030204" pitchFamily="34" charset="0"/>
                      </a:endParaRPr>
                    </a:p>
                  </a:txBody>
                  <a:tcPr marL="7620" marR="7620" marT="7620" marB="0" anchor="ctr"/>
                </a:tc>
                <a:tc>
                  <a:txBody>
                    <a:bodyPr/>
                    <a:lstStyle/>
                    <a:p>
                      <a:pPr algn="l" fontAlgn="ctr"/>
                      <a:r>
                        <a:rPr lang="pt-PT" sz="1200" u="none" strike="noStrike" dirty="0">
                          <a:effectLst/>
                          <a:latin typeface="Arial Narrow" panose="020B0606020202030204" pitchFamily="34" charset="0"/>
                        </a:rPr>
                        <a:t> </a:t>
                      </a:r>
                      <a:endParaRPr lang="pt-PT" sz="1200" b="0" i="0" u="none" strike="noStrike" dirty="0">
                        <a:solidFill>
                          <a:srgbClr val="006666"/>
                        </a:solidFill>
                        <a:effectLst/>
                        <a:latin typeface="Arial Narrow" panose="020B0606020202030204" pitchFamily="34" charset="0"/>
                      </a:endParaRPr>
                    </a:p>
                  </a:txBody>
                  <a:tcPr marL="7620" marR="7620" marT="7620" marB="0" anchor="ctr"/>
                </a:tc>
                <a:tc>
                  <a:txBody>
                    <a:bodyPr/>
                    <a:lstStyle/>
                    <a:p>
                      <a:pPr algn="ctr" fontAlgn="ctr"/>
                      <a:r>
                        <a:rPr lang="pt-PT" sz="1200" u="none" strike="noStrike" dirty="0">
                          <a:effectLst/>
                          <a:latin typeface="Arial Narrow" panose="020B0606020202030204" pitchFamily="34" charset="0"/>
                        </a:rPr>
                        <a:t> </a:t>
                      </a:r>
                      <a:endParaRPr lang="pt-PT" sz="1200" b="0" i="0" u="none" strike="noStrike" dirty="0">
                        <a:solidFill>
                          <a:srgbClr val="006666"/>
                        </a:solidFill>
                        <a:effectLst/>
                        <a:latin typeface="Arial Narrow" panose="020B0606020202030204" pitchFamily="34" charset="0"/>
                      </a:endParaRPr>
                    </a:p>
                  </a:txBody>
                  <a:tcPr marL="7620" marR="7620" marT="7620" marB="0" anchor="ctr"/>
                </a:tc>
              </a:tr>
            </a:tbl>
          </a:graphicData>
        </a:graphic>
      </p:graphicFrame>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73" y="94546"/>
            <a:ext cx="3315657" cy="847233"/>
          </a:xfrm>
          <a:prstGeom prst="rect">
            <a:avLst/>
          </a:prstGeom>
        </p:spPr>
      </p:pic>
      <p:pic>
        <p:nvPicPr>
          <p:cNvPr id="30" name="Imagem9"/>
          <p:cNvPicPr>
            <a:picLocks noChangeAspect="1"/>
          </p:cNvPicPr>
          <p:nvPr/>
        </p:nvPicPr>
        <p:blipFill>
          <a:blip r:embed="rId5"/>
          <a:stretch>
            <a:fillRect/>
          </a:stretch>
        </p:blipFill>
        <p:spPr>
          <a:xfrm>
            <a:off x="11678285" y="6451600"/>
            <a:ext cx="502920" cy="389255"/>
          </a:xfrm>
          <a:prstGeom prst="rect">
            <a:avLst/>
          </a:prstGeom>
          <a:noFill/>
          <a:ln>
            <a:noFill/>
          </a:ln>
          <a:effectLst/>
        </p:spPr>
      </p:pic>
      <p:sp>
        <p:nvSpPr>
          <p:cNvPr id="3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2</a:t>
            </a:fld>
            <a:endParaRPr lang="fr-FR" altLang="pt-PT" sz="1200" b="1" i="1" u="sng" dirty="0" smtClean="0">
              <a:solidFill>
                <a:schemeClr val="tx1"/>
              </a:solidFill>
            </a:endParaRPr>
          </a:p>
        </p:txBody>
      </p:sp>
      <p:pic>
        <p:nvPicPr>
          <p:cNvPr id="32"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33" name="TextBox 3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34"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4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angle 2"/>
          <p:cNvSpPr txBox="1">
            <a:spLocks noChangeArrowheads="1"/>
          </p:cNvSpPr>
          <p:nvPr/>
        </p:nvSpPr>
        <p:spPr>
          <a:xfrm>
            <a:off x="3059431" y="200025"/>
            <a:ext cx="5966459" cy="7467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ts val="2500"/>
              </a:lnSpc>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TABLE RONDE D’INTEGRATION ET DÉBATs</a:t>
            </a:r>
          </a:p>
          <a:p>
            <a:pPr algn="ctr">
              <a:lnSpc>
                <a:spcPts val="1400"/>
              </a:lnSpc>
              <a:defRPr/>
            </a:pPr>
            <a:r>
              <a:rPr lang="pt-PT" altLang="pt-PT" sz="1200" i="1" dirty="0" smtClean="0">
                <a:solidFill>
                  <a:srgbClr val="00B0F0"/>
                </a:solidFill>
                <a:effectLst>
                  <a:outerShdw blurRad="38100" dist="38100" dir="2700000" algn="tl">
                    <a:srgbClr val="000000"/>
                  </a:outerShdw>
                </a:effectLst>
                <a:latin typeface="Calisto MT" panose="02040603050505030304" pitchFamily="18" charset="0"/>
              </a:rPr>
              <a:t>POUDRE  DE BASALTE  DANS L’AGRICULTURE</a:t>
            </a:r>
          </a:p>
          <a:p>
            <a:pPr algn="ctr">
              <a:lnSpc>
                <a:spcPts val="1400"/>
              </a:lnSpc>
              <a:defRPr/>
            </a:pPr>
            <a:r>
              <a:rPr lang="fr-FR" sz="900" i="1" dirty="0">
                <a:solidFill>
                  <a:srgbClr val="00B0F0"/>
                </a:solidFill>
              </a:rPr>
              <a:t>QUALITÉ ALIMENTAIRE ET PROTECTION DE L'ENVIRONNEMENT</a:t>
            </a:r>
          </a:p>
        </p:txBody>
      </p:sp>
      <p:sp>
        <p:nvSpPr>
          <p:cNvPr id="2" name="Rectangle 1"/>
          <p:cNvSpPr/>
          <p:nvPr/>
        </p:nvSpPr>
        <p:spPr>
          <a:xfrm>
            <a:off x="6615430" y="3497579"/>
            <a:ext cx="3069590" cy="186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4" name="Group 3"/>
          <p:cNvGrpSpPr/>
          <p:nvPr/>
        </p:nvGrpSpPr>
        <p:grpSpPr>
          <a:xfrm>
            <a:off x="8954452" y="3458210"/>
            <a:ext cx="2319338" cy="2088515"/>
            <a:chOff x="8954452" y="3458210"/>
            <a:chExt cx="2319338" cy="2088515"/>
          </a:xfrm>
        </p:grpSpPr>
        <p:sp>
          <p:nvSpPr>
            <p:cNvPr id="40" name="Anel 18"/>
            <p:cNvSpPr/>
            <p:nvPr/>
          </p:nvSpPr>
          <p:spPr>
            <a:xfrm>
              <a:off x="9182100" y="345821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angle 2"/>
            <p:cNvSpPr/>
            <p:nvPr/>
          </p:nvSpPr>
          <p:spPr>
            <a:xfrm>
              <a:off x="8954452" y="3474085"/>
              <a:ext cx="1035368" cy="35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48" name="TextBox 26"/>
          <p:cNvSpPr/>
          <p:nvPr/>
        </p:nvSpPr>
        <p:spPr>
          <a:xfrm>
            <a:off x="213360" y="727799"/>
            <a:ext cx="9553575" cy="5125947"/>
          </a:xfrm>
          <a:prstGeom prst="rect">
            <a:avLst/>
          </a:prstGeom>
          <a:noFill/>
          <a:ln>
            <a:noFill/>
          </a:ln>
          <a:effectLst/>
        </p:spPr>
        <p:txBody>
          <a:bodyPr vert="horz" wrap="square" lIns="91440" tIns="45720" rIns="91440" bIns="45720" numCol="1" spcCol="215900" anchor="t"/>
          <a:lstStyle/>
          <a:p>
            <a:pPr algn="just"/>
            <a:r>
              <a:rPr lang="pt-PT" altLang="pt-PT" sz="1600" b="1" i="1" dirty="0" smtClean="0">
                <a:solidFill>
                  <a:srgbClr val="00B4B2"/>
                </a:solidFill>
                <a:effectLst>
                  <a:outerShdw blurRad="38100" dist="38100" dir="2700000" algn="tl">
                    <a:srgbClr val="000000"/>
                  </a:outerShdw>
                </a:effectLst>
                <a:latin typeface="Arial Narrow" panose="020B0606020202030204" pitchFamily="34" charset="0"/>
              </a:rPr>
              <a:t>CADRE</a:t>
            </a:r>
            <a:endParaRPr lang="pt-PT" sz="1600" b="1" i="1" dirty="0">
              <a:solidFill>
                <a:srgbClr val="00B4B2"/>
              </a:solidFill>
              <a:latin typeface="Arial Narrow" panose="020B0606020202030204" pitchFamily="34" charset="0"/>
            </a:endParaRPr>
          </a:p>
          <a:p>
            <a:pPr algn="just">
              <a:lnSpc>
                <a:spcPts val="1100"/>
              </a:lnSpc>
              <a:defRPr lang="en-US"/>
            </a:pPr>
            <a:endParaRPr lang="pt-PT" sz="1200" dirty="0" smtClean="0">
              <a:latin typeface="Arial Narrow" panose="020B0606020202030204" pitchFamily="34" charset="0"/>
            </a:endParaRPr>
          </a:p>
          <a:p>
            <a:pPr algn="just">
              <a:lnSpc>
                <a:spcPts val="1100"/>
              </a:lnSpc>
            </a:pPr>
            <a:r>
              <a:rPr lang="pt-PT" sz="1200" dirty="0">
                <a:latin typeface="Arial Narrow" panose="020B0606020202030204" pitchFamily="34" charset="0"/>
              </a:rPr>
              <a:t>Les terres agricoles peuvent être dégradées pour </a:t>
            </a:r>
            <a:r>
              <a:rPr lang="pt-PT" sz="1200" dirty="0" smtClean="0">
                <a:latin typeface="Arial Narrow" panose="020B0606020202030204" pitchFamily="34" charset="0"/>
              </a:rPr>
              <a:t>des </a:t>
            </a:r>
            <a:r>
              <a:rPr lang="pt-PT" sz="1200" dirty="0">
                <a:latin typeface="Arial Narrow" panose="020B0606020202030204" pitchFamily="34" charset="0"/>
              </a:rPr>
              <a:t>nombreuses raisons, notamment: agriculture itinérante (ou nomadisme agricole), surpâturage, surexploitation des sols, déforestation excessive, salinisation des sols après des années d'irrigation intensive, inondations répétées des sols, ainsi que par le processus d'usure naturelle des roches (intempéries), entre autres. En ce sens, il est nécessaire de redoubler d'efforts, de prendre des mesures et d’adopter des pratiques pour restaurer les sols dégradés et, par conséquent, restaurer leur fertilité</a:t>
            </a:r>
            <a:r>
              <a:rPr lang="pt-PT" sz="1200" dirty="0" smtClean="0">
                <a:latin typeface="Arial Narrow" panose="020B0606020202030204" pitchFamily="34" charset="0"/>
              </a:rPr>
              <a:t>.</a:t>
            </a:r>
          </a:p>
          <a:p>
            <a:pPr algn="just">
              <a:lnSpc>
                <a:spcPts val="1100"/>
              </a:lnSpc>
            </a:pPr>
            <a:endParaRPr lang="pt-PT" sz="1200" dirty="0">
              <a:latin typeface="Arial Narrow" panose="020B0606020202030204" pitchFamily="34" charset="0"/>
            </a:endParaRPr>
          </a:p>
          <a:p>
            <a:pPr algn="just">
              <a:lnSpc>
                <a:spcPts val="1100"/>
              </a:lnSpc>
            </a:pPr>
            <a:r>
              <a:rPr lang="pt-PT" sz="1200" dirty="0">
                <a:latin typeface="Arial Narrow" panose="020B0606020202030204" pitchFamily="34" charset="0"/>
              </a:rPr>
              <a:t>En juin 2006, les Dirigeants Africains se sont réunis à Abuja, au Nigéria, dans le but de prendre des mesures pour mettre en exergue l'importance des engrais pour une révolution verte africaine. Le principal résultat de ce sommet a confirmé l'engagement des Chefs d'État africains à parvenir à une augmentation rapide de l'utilisation des engrais sur le continent, faisant passer la moyenne de 9 kilogrammes par hectare en 2006 à au moins 50 kilogrammes par hectare en 2015, un objectif que même à ce jour, 2021, n'a pas encore été atteint, comme le montrent les données présentées dans les deux pages suivantes de ce document</a:t>
            </a:r>
            <a:r>
              <a:rPr lang="pt-PT" sz="1200" dirty="0" smtClean="0">
                <a:latin typeface="Arial Narrow" panose="020B0606020202030204" pitchFamily="34" charset="0"/>
              </a:rPr>
              <a:t>.</a:t>
            </a:r>
          </a:p>
          <a:p>
            <a:pPr algn="just">
              <a:lnSpc>
                <a:spcPts val="1100"/>
              </a:lnSpc>
            </a:pPr>
            <a:endParaRPr lang="pt-PT" sz="1200" dirty="0">
              <a:latin typeface="Arial Narrow" panose="020B0606020202030204" pitchFamily="34" charset="0"/>
            </a:endParaRPr>
          </a:p>
          <a:p>
            <a:pPr algn="just">
              <a:lnSpc>
                <a:spcPts val="1100"/>
              </a:lnSpc>
            </a:pPr>
            <a:r>
              <a:rPr lang="pt-PT" sz="1200" dirty="0">
                <a:latin typeface="Arial Narrow" panose="020B0606020202030204" pitchFamily="34" charset="0"/>
              </a:rPr>
              <a:t>La consommation moyenne d'engrais en Afrique est de 10 kg / ha, environ 10% de la moyenne mondiale, et près de 20 fois moins que la moyenne asiatique (191 kg / ha) et 9 fois moins que la moyenne latino-américaine (94 kg / ha). La faible utilisation des engrais en Afrique est due au prix élevé des engrais, compte tenu du pouvoir d'achat des agriculteurs et du manque d'alternatives proposées aux producteurs et agriculteurs</a:t>
            </a:r>
            <a:r>
              <a:rPr lang="pt-PT" sz="1200" dirty="0" smtClean="0">
                <a:latin typeface="Arial Narrow" panose="020B0606020202030204" pitchFamily="34" charset="0"/>
              </a:rPr>
              <a:t>.</a:t>
            </a:r>
          </a:p>
          <a:p>
            <a:pPr algn="just">
              <a:lnSpc>
                <a:spcPts val="1100"/>
              </a:lnSpc>
            </a:pPr>
            <a:endParaRPr lang="pt-PT" sz="1200" dirty="0">
              <a:latin typeface="Arial Narrow" panose="020B0606020202030204" pitchFamily="34" charset="0"/>
            </a:endParaRPr>
          </a:p>
          <a:p>
            <a:pPr algn="just">
              <a:lnSpc>
                <a:spcPts val="1100"/>
              </a:lnSpc>
            </a:pPr>
            <a:r>
              <a:rPr lang="pt-PT" sz="1200" dirty="0">
                <a:latin typeface="Arial Narrow" panose="020B0606020202030204" pitchFamily="34" charset="0"/>
              </a:rPr>
              <a:t>Au cours des dernières décennies, les centres pertinents de recherche appliquée, les universités et les gouvernements se sont consacrés à la recherche d'alternatives aux engrais chimiques traditionnels, à la fois en vue d'accroître la rentabilité agricole et la qualité des aliments produits et la protection de l'environnement. L'application de la poudre de roche dans l'agriculture s'est avérée être une solution appropriée pour l'agriculture pour relever les défis auxquels la société contemporaine est confrontée, tant dans le présent que dans le futur</a:t>
            </a:r>
            <a:r>
              <a:rPr lang="pt-PT" sz="1200" dirty="0" smtClean="0">
                <a:latin typeface="Arial Narrow" panose="020B0606020202030204" pitchFamily="34" charset="0"/>
              </a:rPr>
              <a:t>.</a:t>
            </a:r>
          </a:p>
          <a:p>
            <a:pPr algn="just">
              <a:lnSpc>
                <a:spcPts val="700"/>
              </a:lnSpc>
            </a:pPr>
            <a:endParaRPr lang="pt-PT" sz="1200" dirty="0">
              <a:latin typeface="Arial Narrow" panose="020B0606020202030204" pitchFamily="34" charset="0"/>
            </a:endParaRPr>
          </a:p>
          <a:p>
            <a:pPr algn="just">
              <a:lnSpc>
                <a:spcPts val="1100"/>
              </a:lnSpc>
            </a:pPr>
            <a:r>
              <a:rPr lang="pt-PT" sz="12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a:t>
            </a:r>
            <a:r>
              <a:rPr lang="pt-PT" sz="1200" dirty="0" smtClean="0">
                <a:latin typeface="Arial Narrow" panose="020B0606020202030204" pitchFamily="34" charset="0"/>
              </a:rPr>
              <a:t>.</a:t>
            </a:r>
          </a:p>
          <a:p>
            <a:pPr algn="just">
              <a:lnSpc>
                <a:spcPts val="700"/>
              </a:lnSpc>
            </a:pPr>
            <a:endParaRPr lang="pt-PT" sz="1200" dirty="0">
              <a:latin typeface="Arial Narrow" panose="020B0606020202030204" pitchFamily="34" charset="0"/>
            </a:endParaRPr>
          </a:p>
          <a:p>
            <a:pPr algn="just">
              <a:lnSpc>
                <a:spcPts val="1100"/>
              </a:lnSpc>
            </a:pPr>
            <a:r>
              <a:rPr lang="pt-PT" sz="1200" dirty="0" smtClean="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 L'évolution technologique des dernières décennies permet la production de poudres de roche destinées à l'agriculture à un coût compatible avec le pouvoir d'achat de l’ensemble de la population.</a:t>
            </a:r>
            <a:endParaRPr lang="pt-PT" sz="1200" dirty="0" smtClean="0">
              <a:latin typeface="Arial Narrow" panose="020B0606020202030204" pitchFamily="34" charset="0"/>
            </a:endParaRPr>
          </a:p>
          <a:p>
            <a:pPr algn="just">
              <a:lnSpc>
                <a:spcPts val="500"/>
              </a:lnSpc>
            </a:pPr>
            <a:endParaRPr lang="pt-PT" sz="1200" dirty="0">
              <a:latin typeface="Arial Narrow" panose="020B0606020202030204" pitchFamily="34" charset="0"/>
            </a:endParaRPr>
          </a:p>
          <a:p>
            <a:pPr algn="just">
              <a:lnSpc>
                <a:spcPts val="1100"/>
              </a:lnSpc>
            </a:pPr>
            <a:r>
              <a:rPr lang="pt-PT" sz="1200" dirty="0">
                <a:latin typeface="Arial Narrow" panose="020B0606020202030204" pitchFamily="34" charset="0"/>
              </a:rPr>
              <a:t>C'est dans ce contexte, qu'une </a:t>
            </a:r>
            <a:r>
              <a:rPr lang="pt-PT" sz="1200" i="1" dirty="0">
                <a:latin typeface="Arial Narrow" panose="020B0606020202030204" pitchFamily="34" charset="0"/>
              </a:rPr>
              <a:t>«Table Ronde d'Intégration et </a:t>
            </a:r>
            <a:r>
              <a:rPr lang="pt-PT" sz="1200" i="1" dirty="0" smtClean="0">
                <a:latin typeface="Arial Narrow" panose="020B0606020202030204" pitchFamily="34" charset="0"/>
              </a:rPr>
              <a:t>Débats</a:t>
            </a:r>
            <a:r>
              <a:rPr lang="pt-PT" sz="1200" i="1" dirty="0">
                <a:latin typeface="Arial Narrow" panose="020B0606020202030204" pitchFamily="34" charset="0"/>
              </a:rPr>
              <a:t>»</a:t>
            </a:r>
            <a:r>
              <a:rPr lang="pt-PT" sz="1200" dirty="0">
                <a:latin typeface="Arial Narrow" panose="020B0606020202030204" pitchFamily="34" charset="0"/>
              </a:rPr>
              <a:t> aura lieu, réunissant quelques-uns des plus éminents chercheurs internationaux dans le domaine de l'utilisation de la poudre de roche pour la fertilisation des sols agricoles. </a:t>
            </a:r>
            <a:r>
              <a:rPr lang="pt-PT" sz="1200" dirty="0" smtClean="0">
                <a:latin typeface="Arial Narrow" panose="020B0606020202030204" pitchFamily="34" charset="0"/>
              </a:rPr>
              <a:t>Participeront </a:t>
            </a:r>
            <a:r>
              <a:rPr lang="pt-PT" sz="1200" dirty="0">
                <a:latin typeface="Arial Narrow" panose="020B0606020202030204" pitchFamily="34" charset="0"/>
              </a:rPr>
              <a:t>également à cette table ronde: </a:t>
            </a:r>
            <a:r>
              <a:rPr lang="pt-PT" sz="1200" dirty="0" smtClean="0">
                <a:latin typeface="Arial Narrow" panose="020B0606020202030204" pitchFamily="34" charset="0"/>
              </a:rPr>
              <a:t>professionnels </a:t>
            </a:r>
            <a:r>
              <a:rPr lang="pt-PT" sz="1200" dirty="0">
                <a:latin typeface="Arial Narrow" panose="020B0606020202030204" pitchFamily="34" charset="0"/>
              </a:rPr>
              <a:t>du secteur </a:t>
            </a:r>
            <a:r>
              <a:rPr lang="pt-PT" sz="1200" dirty="0" smtClean="0">
                <a:latin typeface="Arial Narrow" panose="020B0606020202030204" pitchFamily="34" charset="0"/>
              </a:rPr>
              <a:t>agricole; </a:t>
            </a:r>
            <a:r>
              <a:rPr lang="pt-PT" sz="1200" dirty="0">
                <a:latin typeface="Arial Narrow" panose="020B0606020202030204" pitchFamily="34" charset="0"/>
              </a:rPr>
              <a:t>professionnels des protections environnementales;  professionnels des nutritions; universitaires; des chercheurs; </a:t>
            </a:r>
            <a:r>
              <a:rPr lang="pt-PT" sz="1200" dirty="0" smtClean="0">
                <a:latin typeface="Arial Narrow" panose="020B0606020202030204" pitchFamily="34" charset="0"/>
              </a:rPr>
              <a:t>gestionnaires </a:t>
            </a:r>
            <a:r>
              <a:rPr lang="pt-PT" sz="1200" dirty="0">
                <a:latin typeface="Arial Narrow" panose="020B0606020202030204" pitchFamily="34" charset="0"/>
              </a:rPr>
              <a:t>municipaux et décideurs nationaux et internationaux de développement</a:t>
            </a:r>
            <a:r>
              <a:rPr lang="pt-PT" sz="1200" dirty="0" smtClean="0">
                <a:latin typeface="Arial Narrow" panose="020B0606020202030204" pitchFamily="34" charset="0"/>
              </a:rPr>
              <a:t>.</a:t>
            </a:r>
          </a:p>
          <a:p>
            <a:pPr algn="just">
              <a:lnSpc>
                <a:spcPts val="500"/>
              </a:lnSpc>
            </a:pPr>
            <a:endParaRPr lang="pt-PT" sz="1200" dirty="0">
              <a:latin typeface="Arial Narrow" panose="020B0606020202030204" pitchFamily="34" charset="0"/>
            </a:endParaRPr>
          </a:p>
          <a:p>
            <a:pPr algn="just">
              <a:lnSpc>
                <a:spcPts val="1100"/>
              </a:lnSpc>
            </a:pPr>
            <a:r>
              <a:rPr lang="pt-PT" sz="1200" dirty="0">
                <a:latin typeface="Arial Narrow" panose="020B0606020202030204" pitchFamily="34" charset="0"/>
              </a:rPr>
              <a:t>Dans ce document, il est présenté, en plus du programme de la «Table Ronde» précitée, le Guide de Discussion et Débats qui aura lieu le </a:t>
            </a:r>
            <a:r>
              <a:rPr lang="pt-PT" sz="1200" dirty="0" smtClean="0">
                <a:latin typeface="Arial Narrow" panose="020B0606020202030204" pitchFamily="34" charset="0"/>
              </a:rPr>
              <a:t>16 Mars 2022.</a:t>
            </a:r>
            <a:endParaRPr lang="pt-PT" sz="1200" dirty="0">
              <a:latin typeface="Arial Narrow" panose="020B0606020202030204" pitchFamily="34" charset="0"/>
            </a:endParaRPr>
          </a:p>
        </p:txBody>
      </p:sp>
      <p:pic>
        <p:nvPicPr>
          <p:cNvPr id="47" name="Imagem 81" descr="LOGO-Paises ecowas"/>
          <p:cNvPicPr>
            <a:picLocks noChangeAspect="1"/>
          </p:cNvPicPr>
          <p:nvPr/>
        </p:nvPicPr>
        <p:blipFill>
          <a:blip r:embed="rId4"/>
          <a:stretch>
            <a:fillRect/>
          </a:stretch>
        </p:blipFill>
        <p:spPr>
          <a:xfrm>
            <a:off x="2333157" y="5725258"/>
            <a:ext cx="1105809" cy="1095371"/>
          </a:xfrm>
          <a:prstGeom prst="rect">
            <a:avLst/>
          </a:prstGeom>
        </p:spPr>
      </p:pic>
      <p:pic>
        <p:nvPicPr>
          <p:cNvPr id="50"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sp>
        <p:nvSpPr>
          <p:cNvPr id="37"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TABLE RONDE</a:t>
            </a:r>
          </a:p>
          <a:p>
            <a:pPr algn="ctr">
              <a:lnSpc>
                <a:spcPct val="85000"/>
              </a:lnSpc>
            </a:pPr>
            <a:r>
              <a:rPr lang="pt-PT" sz="1400" dirty="0" smtClean="0">
                <a:solidFill>
                  <a:srgbClr val="006666"/>
                </a:solidFill>
              </a:rPr>
              <a:t>GUIDE DE DISCUSSION</a:t>
            </a:r>
          </a:p>
        </p:txBody>
      </p:sp>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688" y="18343"/>
            <a:ext cx="3315657" cy="847233"/>
          </a:xfrm>
          <a:prstGeom prst="rect">
            <a:avLst/>
          </a:prstGeom>
        </p:spPr>
      </p:pic>
      <p:sp>
        <p:nvSpPr>
          <p:cNvPr id="38"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MARS</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2" name="Imagem9"/>
          <p:cNvPicPr>
            <a:picLocks noChangeAspect="1"/>
          </p:cNvPicPr>
          <p:nvPr/>
        </p:nvPicPr>
        <p:blipFill>
          <a:blip r:embed="rId7"/>
          <a:stretch>
            <a:fillRect/>
          </a:stretch>
        </p:blipFill>
        <p:spPr>
          <a:xfrm>
            <a:off x="11678285" y="6451600"/>
            <a:ext cx="502920" cy="389255"/>
          </a:xfrm>
          <a:prstGeom prst="rect">
            <a:avLst/>
          </a:prstGeom>
          <a:noFill/>
          <a:ln>
            <a:noFill/>
          </a:ln>
          <a:effectLst/>
        </p:spPr>
      </p:pic>
      <p:sp>
        <p:nvSpPr>
          <p:cNvPr id="4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3</a:t>
            </a:fld>
            <a:endParaRPr lang="fr-FR" altLang="pt-PT" sz="1200" b="1" i="1" u="sng" dirty="0" smtClean="0">
              <a:solidFill>
                <a:schemeClr val="tx1"/>
              </a:solidFill>
            </a:endParaRPr>
          </a:p>
        </p:txBody>
      </p:sp>
      <p:pic>
        <p:nvPicPr>
          <p:cNvPr id="45"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49" name="TextBox 48"/>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1"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3600684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38" name="Imagem 81" descr="LOGO-Paises ecowas"/>
          <p:cNvPicPr>
            <a:picLocks noChangeAspect="1"/>
          </p:cNvPicPr>
          <p:nvPr/>
        </p:nvPicPr>
        <p:blipFill>
          <a:blip r:embed="rId5"/>
          <a:stretch>
            <a:fillRect/>
          </a:stretch>
        </p:blipFill>
        <p:spPr>
          <a:xfrm>
            <a:off x="2315684" y="5851250"/>
            <a:ext cx="1005281" cy="995792"/>
          </a:xfrm>
          <a:prstGeom prst="rect">
            <a:avLst/>
          </a:prstGeom>
        </p:spPr>
      </p:pic>
      <p:graphicFrame>
        <p:nvGraphicFramePr>
          <p:cNvPr id="40" name="Chart 39"/>
          <p:cNvGraphicFramePr>
            <a:graphicFrameLocks/>
          </p:cNvGraphicFramePr>
          <p:nvPr>
            <p:extLst>
              <p:ext uri="{D42A27DB-BD31-4B8C-83A1-F6EECF244321}">
                <p14:modId xmlns:p14="http://schemas.microsoft.com/office/powerpoint/2010/main" val="505068802"/>
              </p:ext>
            </p:extLst>
          </p:nvPr>
        </p:nvGraphicFramePr>
        <p:xfrm>
          <a:off x="0" y="675741"/>
          <a:ext cx="12192000" cy="5390414"/>
        </p:xfrm>
        <a:graphic>
          <a:graphicData uri="http://schemas.openxmlformats.org/drawingml/2006/chart">
            <c:chart xmlns:c="http://schemas.openxmlformats.org/drawingml/2006/chart" xmlns:r="http://schemas.openxmlformats.org/officeDocument/2006/relationships" r:id="rId6"/>
          </a:graphicData>
        </a:graphic>
      </p:graphicFrame>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688" y="18343"/>
            <a:ext cx="3315657" cy="847233"/>
          </a:xfrm>
          <a:prstGeom prst="rect">
            <a:avLst/>
          </a:prstGeom>
        </p:spPr>
      </p:pic>
      <p:pic>
        <p:nvPicPr>
          <p:cNvPr id="39" name="Imagem9"/>
          <p:cNvPicPr>
            <a:picLocks noChangeAspect="1"/>
          </p:cNvPicPr>
          <p:nvPr/>
        </p:nvPicPr>
        <p:blipFill>
          <a:blip r:embed="rId8"/>
          <a:stretch>
            <a:fillRect/>
          </a:stretch>
        </p:blipFill>
        <p:spPr>
          <a:xfrm>
            <a:off x="11678285" y="6451600"/>
            <a:ext cx="502920" cy="389255"/>
          </a:xfrm>
          <a:prstGeom prst="rect">
            <a:avLst/>
          </a:prstGeom>
          <a:noFill/>
          <a:ln>
            <a:noFill/>
          </a:ln>
          <a:effectLst/>
        </p:spPr>
      </p:pic>
      <p:sp>
        <p:nvSpPr>
          <p:cNvPr id="4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pic>
        <p:nvPicPr>
          <p:cNvPr id="42" name="Imagem9"/>
          <p:cNvPicPr>
            <a:picLocks noChangeAspect="1"/>
          </p:cNvPicPr>
          <p:nvPr/>
        </p:nvPicPr>
        <p:blipFill>
          <a:blip r:embed="rId8"/>
          <a:stretch>
            <a:fillRect/>
          </a:stretch>
        </p:blipFill>
        <p:spPr>
          <a:xfrm>
            <a:off x="11830049" y="6569065"/>
            <a:ext cx="351155" cy="271790"/>
          </a:xfrm>
          <a:prstGeom prst="rect">
            <a:avLst/>
          </a:prstGeom>
          <a:noFill/>
          <a:ln>
            <a:noFill/>
          </a:ln>
          <a:effectLst/>
        </p:spPr>
      </p:pic>
      <p:sp>
        <p:nvSpPr>
          <p:cNvPr id="43" name="TextBox 4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4" name="Picture 2" descr="E:\DOSSIER 2020\bconference\logos\unicv\logotipo_unicv_final-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2787257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635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4750" y="35560"/>
            <a:ext cx="677545" cy="561975"/>
          </a:xfrm>
          <a:prstGeom prst="rect">
            <a:avLst/>
          </a:prstGeom>
        </p:spPr>
      </p:pic>
      <p:pic>
        <p:nvPicPr>
          <p:cNvPr id="41" name="Imagem 81" descr="LOGO-Paises ecowas"/>
          <p:cNvPicPr>
            <a:picLocks noChangeAspect="1"/>
          </p:cNvPicPr>
          <p:nvPr/>
        </p:nvPicPr>
        <p:blipFill>
          <a:blip r:embed="rId5"/>
          <a:stretch>
            <a:fillRect/>
          </a:stretch>
        </p:blipFill>
        <p:spPr>
          <a:xfrm>
            <a:off x="2343650" y="6005398"/>
            <a:ext cx="830811" cy="822968"/>
          </a:xfrm>
          <a:prstGeom prst="rect">
            <a:avLst/>
          </a:prstGeom>
        </p:spPr>
      </p:pic>
      <p:graphicFrame>
        <p:nvGraphicFramePr>
          <p:cNvPr id="36" name="Chart 35"/>
          <p:cNvGraphicFramePr>
            <a:graphicFrameLocks/>
          </p:cNvGraphicFramePr>
          <p:nvPr>
            <p:extLst>
              <p:ext uri="{D42A27DB-BD31-4B8C-83A1-F6EECF244321}">
                <p14:modId xmlns:p14="http://schemas.microsoft.com/office/powerpoint/2010/main" val="2632798430"/>
              </p:ext>
            </p:extLst>
          </p:nvPr>
        </p:nvGraphicFramePr>
        <p:xfrm>
          <a:off x="0" y="675741"/>
          <a:ext cx="12192000" cy="5437086"/>
        </p:xfrm>
        <a:graphic>
          <a:graphicData uri="http://schemas.openxmlformats.org/drawingml/2006/chart">
            <c:chart xmlns:c="http://schemas.openxmlformats.org/drawingml/2006/chart" xmlns:r="http://schemas.openxmlformats.org/officeDocument/2006/relationships" r:id="rId6"/>
          </a:graphicData>
        </a:graphic>
      </p:graphicFrame>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688" y="18343"/>
            <a:ext cx="3315657" cy="847233"/>
          </a:xfrm>
          <a:prstGeom prst="rect">
            <a:avLst/>
          </a:prstGeom>
        </p:spPr>
      </p:pic>
      <p:pic>
        <p:nvPicPr>
          <p:cNvPr id="40" name="Imagem9"/>
          <p:cNvPicPr>
            <a:picLocks noChangeAspect="1"/>
          </p:cNvPicPr>
          <p:nvPr/>
        </p:nvPicPr>
        <p:blipFill>
          <a:blip r:embed="rId8"/>
          <a:stretch>
            <a:fillRect/>
          </a:stretch>
        </p:blipFill>
        <p:spPr>
          <a:xfrm>
            <a:off x="11678285" y="6451600"/>
            <a:ext cx="502920" cy="389255"/>
          </a:xfrm>
          <a:prstGeom prst="rect">
            <a:avLst/>
          </a:prstGeom>
          <a:noFill/>
          <a:ln>
            <a:noFill/>
          </a:ln>
          <a:effectLst/>
        </p:spPr>
      </p:pic>
      <p:sp>
        <p:nvSpPr>
          <p:cNvPr id="42"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5</a:t>
            </a:fld>
            <a:endParaRPr lang="fr-FR" altLang="pt-PT" sz="1200" b="1" i="1" u="sng" dirty="0" smtClean="0">
              <a:solidFill>
                <a:schemeClr val="tx1"/>
              </a:solidFill>
            </a:endParaRPr>
          </a:p>
        </p:txBody>
      </p:sp>
      <p:pic>
        <p:nvPicPr>
          <p:cNvPr id="43" name="Imagem9"/>
          <p:cNvPicPr>
            <a:picLocks noChangeAspect="1"/>
          </p:cNvPicPr>
          <p:nvPr/>
        </p:nvPicPr>
        <p:blipFill>
          <a:blip r:embed="rId8"/>
          <a:stretch>
            <a:fillRect/>
          </a:stretch>
        </p:blipFill>
        <p:spPr>
          <a:xfrm>
            <a:off x="11830049" y="6569065"/>
            <a:ext cx="351155" cy="271790"/>
          </a:xfrm>
          <a:prstGeom prst="rect">
            <a:avLst/>
          </a:prstGeom>
          <a:noFill/>
          <a:ln>
            <a:noFill/>
          </a:ln>
          <a:effectLst/>
        </p:spPr>
      </p:pic>
      <p:sp>
        <p:nvSpPr>
          <p:cNvPr id="44" name="TextBox 43"/>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5" name="Picture 2" descr="E:\DOSSIER 2020\bconference\logos\unicv\logotipo_unicv_final-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3227551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8" name="TextBox 26"/>
          <p:cNvSpPr/>
          <p:nvPr/>
        </p:nvSpPr>
        <p:spPr>
          <a:xfrm>
            <a:off x="504264" y="895440"/>
            <a:ext cx="6289675" cy="2745228"/>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L'objectif de la «</a:t>
            </a:r>
            <a:r>
              <a:rPr lang="pt-PT" sz="1200" i="1" dirty="0">
                <a:latin typeface="Arial Narrow" panose="020B0606020202030204" pitchFamily="34" charset="0"/>
              </a:rPr>
              <a:t>Table </a:t>
            </a:r>
            <a:r>
              <a:rPr lang="pt-PT" sz="1200" i="1" dirty="0" smtClean="0">
                <a:latin typeface="Arial Narrow" panose="020B0606020202030204" pitchFamily="34" charset="0"/>
              </a:rPr>
              <a:t>Ronde </a:t>
            </a:r>
            <a:r>
              <a:rPr lang="pt-PT" sz="1200" i="1" dirty="0">
                <a:latin typeface="Arial Narrow" panose="020B0606020202030204" pitchFamily="34" charset="0"/>
              </a:rPr>
              <a:t>sur </a:t>
            </a:r>
            <a:r>
              <a:rPr lang="pt-PT" sz="1200" i="1" dirty="0" smtClean="0">
                <a:latin typeface="Arial Narrow" panose="020B0606020202030204" pitchFamily="34" charset="0"/>
              </a:rPr>
              <a:t>l‘Intégration </a:t>
            </a:r>
            <a:r>
              <a:rPr lang="pt-PT" sz="1200" i="1" dirty="0">
                <a:latin typeface="Arial Narrow" panose="020B0606020202030204" pitchFamily="34" charset="0"/>
              </a:rPr>
              <a:t>et </a:t>
            </a:r>
            <a:r>
              <a:rPr lang="pt-PT" sz="1200" i="1" dirty="0" smtClean="0">
                <a:latin typeface="Arial Narrow" panose="020B0606020202030204" pitchFamily="34" charset="0"/>
              </a:rPr>
              <a:t>Débats</a:t>
            </a:r>
            <a:r>
              <a:rPr lang="pt-PT" sz="1200" i="1" dirty="0">
                <a:latin typeface="Arial Narrow" panose="020B0606020202030204" pitchFamily="34" charset="0"/>
              </a:rPr>
              <a:t>»</a:t>
            </a:r>
            <a:r>
              <a:rPr lang="pt-PT" sz="1200" dirty="0">
                <a:latin typeface="Arial Narrow" panose="020B0606020202030204" pitchFamily="34" charset="0"/>
              </a:rPr>
              <a:t>, est de permettre les connaissances scientifiques et technologiques et le partage d'expériences nationales, régionales et internationales dans le cadre de l'utilisation de la poudre de basalte dans la fertilisation des sols agricoles et de ses avantages dans le but d’accroître la rentabilité agricole, la qualité des aliments produits et la protection de l'environnement</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La Table Ronde renforce l'accent mis sur les fondements scientifiques et technologiques du </a:t>
            </a:r>
            <a:r>
              <a:rPr lang="pt-PT" sz="1200" i="1" dirty="0">
                <a:latin typeface="Arial Narrow" panose="020B0606020202030204" pitchFamily="34" charset="0"/>
              </a:rPr>
              <a:t>«Rochagem»</a:t>
            </a:r>
            <a:r>
              <a:rPr lang="pt-PT" sz="1200" dirty="0">
                <a:latin typeface="Arial Narrow" panose="020B0606020202030204" pitchFamily="34" charset="0"/>
              </a:rPr>
              <a:t> en tant qu'instrument adéquat pour répondre à la sécurité alimentaire, à une alimentation saine et à la protection de l'environnement</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La Table Ronde vise également à fournir aux décideurs publics et privés un ensemble d'outils et de connaissances pouvant soutenir des politiques orientées vers les bonnes pratiques en agriculture rentable et durable basée sur la technologie de </a:t>
            </a:r>
            <a:r>
              <a:rPr lang="pt-PT" sz="1200" i="1" dirty="0">
                <a:latin typeface="Arial Narrow" panose="020B0606020202030204" pitchFamily="34" charset="0"/>
              </a:rPr>
              <a:t>«Rochagem»</a:t>
            </a:r>
            <a:r>
              <a:rPr lang="pt-PT" sz="1200" dirty="0">
                <a:latin typeface="Arial Narrow" panose="020B0606020202030204" pitchFamily="34" charset="0"/>
              </a:rPr>
              <a:t>, notamment dans les domaines de la recherche scientifique; processus législatifs; les processus de réglementation et de contrôle de la qualité des aliments produits sur la base de l'utilisation de poudres de roche dans la fertilisation des sols agricoles.</a:t>
            </a:r>
            <a:endParaRPr lang="pt-PT" sz="1200" dirty="0" smtClean="0">
              <a:solidFill>
                <a:schemeClr val="accent5">
                  <a:lumMod val="10000"/>
                </a:schemeClr>
              </a:solidFill>
              <a:latin typeface="Arial Narrow" panose="020B0606020202030204" pitchFamily="34" charset="0"/>
            </a:endParaRPr>
          </a:p>
        </p:txBody>
      </p:sp>
      <p:sp>
        <p:nvSpPr>
          <p:cNvPr id="42" name="Rectangle 2"/>
          <p:cNvSpPr txBox="1">
            <a:spLocks noChangeArrowheads="1"/>
          </p:cNvSpPr>
          <p:nvPr/>
        </p:nvSpPr>
        <p:spPr>
          <a:xfrm>
            <a:off x="469055" y="482600"/>
            <a:ext cx="3290147" cy="3723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BUT DE LA TANLE RONDE</a:t>
            </a:r>
            <a:endParaRPr lang="pt-PT" sz="1600" dirty="0"/>
          </a:p>
        </p:txBody>
      </p:sp>
      <p:pic>
        <p:nvPicPr>
          <p:cNvPr id="52" name="Imagem 81" descr="LOGO-Paises ecowas"/>
          <p:cNvPicPr>
            <a:picLocks noChangeAspect="1"/>
          </p:cNvPicPr>
          <p:nvPr/>
        </p:nvPicPr>
        <p:blipFill>
          <a:blip r:embed="rId5"/>
          <a:stretch>
            <a:fillRect/>
          </a:stretch>
        </p:blipFill>
        <p:spPr>
          <a:xfrm>
            <a:off x="1111269" y="4130316"/>
            <a:ext cx="2772183" cy="2746015"/>
          </a:xfrm>
          <a:prstGeom prst="rect">
            <a:avLst/>
          </a:prstGeom>
        </p:spPr>
      </p:pic>
      <p:sp>
        <p:nvSpPr>
          <p:cNvPr id="41"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TABLE RONDE</a:t>
            </a:r>
          </a:p>
          <a:p>
            <a:pPr algn="ctr">
              <a:lnSpc>
                <a:spcPct val="85000"/>
              </a:lnSpc>
            </a:pPr>
            <a:r>
              <a:rPr lang="pt-PT" sz="1400" dirty="0" smtClean="0">
                <a:solidFill>
                  <a:srgbClr val="006666"/>
                </a:solidFill>
              </a:rPr>
              <a:t>GUIDE DE DISCUSSION</a:t>
            </a:r>
          </a:p>
        </p:txBody>
      </p:sp>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sp>
        <p:nvSpPr>
          <p:cNvPr id="39"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MARS</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3" name="Imagem9"/>
          <p:cNvPicPr>
            <a:picLocks noChangeAspect="1"/>
          </p:cNvPicPr>
          <p:nvPr/>
        </p:nvPicPr>
        <p:blipFill>
          <a:blip r:embed="rId7"/>
          <a:stretch>
            <a:fillRect/>
          </a:stretch>
        </p:blipFill>
        <p:spPr>
          <a:xfrm>
            <a:off x="11678285" y="6451600"/>
            <a:ext cx="502920" cy="389255"/>
          </a:xfrm>
          <a:prstGeom prst="rect">
            <a:avLst/>
          </a:prstGeom>
          <a:noFill/>
          <a:ln>
            <a:noFill/>
          </a:ln>
          <a:effectLst/>
        </p:spPr>
      </p:pic>
      <p:sp>
        <p:nvSpPr>
          <p:cNvPr id="47"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pic>
        <p:nvPicPr>
          <p:cNvPr id="49"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50" name="TextBox 49"/>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1"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71398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19"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3"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TABLE RONDE</a:t>
            </a:r>
          </a:p>
          <a:p>
            <a:pPr algn="ctr">
              <a:lnSpc>
                <a:spcPct val="85000"/>
              </a:lnSpc>
            </a:pPr>
            <a:r>
              <a:rPr lang="pt-PT" sz="1400" dirty="0" smtClean="0">
                <a:solidFill>
                  <a:srgbClr val="006666"/>
                </a:solidFill>
              </a:rPr>
              <a:t>GUIDE DE DISCUSSION</a:t>
            </a:r>
          </a:p>
        </p:txBody>
      </p:sp>
      <p:sp>
        <p:nvSpPr>
          <p:cNvPr id="50" name="TextBox 26"/>
          <p:cNvSpPr/>
          <p:nvPr/>
        </p:nvSpPr>
        <p:spPr>
          <a:xfrm>
            <a:off x="980440" y="986154"/>
            <a:ext cx="6289675" cy="5871845"/>
          </a:xfrm>
          <a:prstGeom prst="rect">
            <a:avLst/>
          </a:prstGeom>
          <a:noFill/>
          <a:ln>
            <a:noFill/>
          </a:ln>
          <a:effectLst/>
        </p:spPr>
        <p:txBody>
          <a:bodyPr vert="horz" wrap="square" lIns="91440" tIns="45720" rIns="91440" bIns="45720" numCol="1" spcCol="215900" anchor="t"/>
          <a:lstStyle/>
          <a:p>
            <a:pPr>
              <a:lnSpc>
                <a:spcPts val="1200"/>
              </a:lnSpc>
              <a:defRPr lang="en-US"/>
            </a:pPr>
            <a:r>
              <a:rPr lang="pt-PT" sz="1100" b="1" i="1" dirty="0" smtClean="0">
                <a:latin typeface="Arial Narrow" panose="020B0606020202030204" pitchFamily="34" charset="0"/>
              </a:rPr>
              <a:t>Thème I: </a:t>
            </a:r>
            <a:r>
              <a:rPr lang="pt-PT" sz="1100" i="1" dirty="0" smtClean="0">
                <a:latin typeface="Arial Narrow" panose="020B0606020202030204" pitchFamily="34" charset="0"/>
              </a:rPr>
              <a:t>Recherche,</a:t>
            </a:r>
            <a:r>
              <a:rPr lang="pt-PT" sz="1100" dirty="0" smtClean="0">
                <a:latin typeface="Arial Narrow" panose="020B0606020202030204" pitchFamily="34" charset="0"/>
              </a:rPr>
              <a:t> </a:t>
            </a:r>
            <a:r>
              <a:rPr lang="pt-PT" sz="1100" dirty="0">
                <a:latin typeface="Arial Narrow" panose="020B0606020202030204" pitchFamily="34" charset="0"/>
              </a:rPr>
              <a:t>Législation, </a:t>
            </a:r>
            <a:r>
              <a:rPr lang="pt-PT" sz="1100" dirty="0" smtClean="0">
                <a:latin typeface="Arial Narrow" panose="020B0606020202030204" pitchFamily="34" charset="0"/>
              </a:rPr>
              <a:t>Réglementation </a:t>
            </a:r>
            <a:r>
              <a:rPr lang="pt-PT" sz="1100" i="1" dirty="0" smtClean="0">
                <a:latin typeface="Arial Narrow" panose="020B0606020202030204" pitchFamily="34" charset="0"/>
              </a:rPr>
              <a:t>et Technologie de «Rochagem»</a:t>
            </a:r>
          </a:p>
          <a:p>
            <a:pPr>
              <a:lnSpc>
                <a:spcPts val="1200"/>
              </a:lnSpc>
              <a:defRPr lang="en-US"/>
            </a:pPr>
            <a:r>
              <a:rPr lang="pt-PT" sz="1100" b="1" i="1" dirty="0" smtClean="0">
                <a:latin typeface="Arial Narrow" panose="020B0606020202030204" pitchFamily="34" charset="0"/>
                <a:sym typeface="+mn-ea"/>
              </a:rPr>
              <a:t>Modérateur</a:t>
            </a:r>
            <a:r>
              <a:rPr lang="pt-BR" sz="1100" i="1" dirty="0" smtClean="0">
                <a:latin typeface="Arial Narrow" panose="020B0606020202030204" pitchFamily="34" charset="0"/>
                <a:cs typeface="Arial Narrow" panose="020B0606020202030204" pitchFamily="34" charset="0"/>
                <a:sym typeface="+mn-ea"/>
              </a:rPr>
              <a:t>: </a:t>
            </a:r>
            <a:r>
              <a:rPr lang="fr-FR" sz="1100" i="1" dirty="0">
                <a:latin typeface="Arial Narrow" panose="020B0606020202030204" pitchFamily="34" charset="0"/>
              </a:rPr>
              <a:t>ANMCV</a:t>
            </a:r>
            <a:r>
              <a:rPr lang="fr-FR" sz="1100" dirty="0">
                <a:latin typeface="Arial Narrow" panose="020B0606020202030204" pitchFamily="34" charset="0"/>
              </a:rPr>
              <a:t> - Association </a:t>
            </a:r>
            <a:r>
              <a:rPr lang="fr-FR" sz="1100" dirty="0" smtClean="0">
                <a:latin typeface="Arial Narrow" panose="020B0606020202030204" pitchFamily="34" charset="0"/>
              </a:rPr>
              <a:t>Nationale </a:t>
            </a:r>
            <a:r>
              <a:rPr lang="fr-FR" sz="1100" dirty="0">
                <a:latin typeface="Arial Narrow" panose="020B0606020202030204" pitchFamily="34" charset="0"/>
              </a:rPr>
              <a:t>des </a:t>
            </a:r>
            <a:r>
              <a:rPr lang="fr-FR" sz="1100" dirty="0" smtClean="0">
                <a:latin typeface="Arial Narrow" panose="020B0606020202030204" pitchFamily="34" charset="0"/>
              </a:rPr>
              <a:t>Municipalités </a:t>
            </a:r>
            <a:r>
              <a:rPr lang="fr-FR" sz="1100" dirty="0">
                <a:latin typeface="Arial Narrow" panose="020B0606020202030204" pitchFamily="34" charset="0"/>
              </a:rPr>
              <a:t>du </a:t>
            </a:r>
            <a:r>
              <a:rPr lang="fr-FR" sz="1100" dirty="0" smtClean="0">
                <a:latin typeface="Arial Narrow" panose="020B0606020202030204" pitchFamily="34" charset="0"/>
              </a:rPr>
              <a:t>Cap-Vert</a:t>
            </a:r>
          </a:p>
          <a:p>
            <a:pPr>
              <a:lnSpc>
                <a:spcPts val="1200"/>
              </a:lnSpc>
              <a:defRPr lang="en-US"/>
            </a:pPr>
            <a:r>
              <a:rPr lang="pt-PT" sz="1100" b="1" dirty="0" smtClean="0">
                <a:latin typeface="Arial Narrow" panose="020B0606020202030204" pitchFamily="34" charset="0"/>
                <a:sym typeface="+mn-ea"/>
              </a:rPr>
              <a:t>Interventions des </a:t>
            </a:r>
            <a:r>
              <a:rPr lang="pt-PT" sz="1100" b="1" i="1" dirty="0" smtClean="0">
                <a:latin typeface="Arial Narrow" panose="020B0606020202030204" pitchFamily="34" charset="0"/>
                <a:sym typeface="+mn-ea"/>
              </a:rPr>
              <a:t>Experts:</a:t>
            </a:r>
          </a:p>
          <a:p>
            <a:pPr>
              <a:lnSpc>
                <a:spcPts val="1200"/>
              </a:lnSpc>
              <a:defRPr lang="en-US"/>
            </a:pPr>
            <a:r>
              <a:rPr lang="pt-PT" altLang="pt-BR" sz="1100" i="1" dirty="0">
                <a:latin typeface="Arial Narrow" panose="020B0606020202030204" pitchFamily="34" charset="0"/>
              </a:rPr>
              <a:t>■ </a:t>
            </a:r>
            <a:r>
              <a:rPr lang="pt-BR" sz="1100" i="1" dirty="0">
                <a:latin typeface="Arial Narrow" panose="020B0606020202030204" pitchFamily="34" charset="0"/>
              </a:rPr>
              <a:t>Prof.  Suzi Huff Theodoro –  </a:t>
            </a:r>
            <a:r>
              <a:rPr lang="fr-FR" sz="1100" i="1" dirty="0">
                <a:latin typeface="Arial Narrow" panose="020B0606020202030204" pitchFamily="34" charset="0"/>
              </a:rPr>
              <a:t>Chercheur à l'Université de </a:t>
            </a:r>
            <a:r>
              <a:rPr lang="fr-FR" sz="1100" i="1" dirty="0" smtClean="0">
                <a:latin typeface="Arial Narrow" panose="020B0606020202030204" pitchFamily="34" charset="0"/>
              </a:rPr>
              <a:t>Brasilia</a:t>
            </a:r>
          </a:p>
          <a:p>
            <a:pPr>
              <a:lnSpc>
                <a:spcPts val="1200"/>
              </a:lnSpc>
              <a:defRPr lang="en-US"/>
            </a:pPr>
            <a:r>
              <a:rPr lang="pt-PT" altLang="pt-BR" sz="1100" i="1" dirty="0">
                <a:latin typeface="Arial Narrow" panose="020B0606020202030204" pitchFamily="34" charset="0"/>
              </a:rPr>
              <a:t>■ </a:t>
            </a:r>
            <a:r>
              <a:rPr lang="pt-PT" sz="1100" dirty="0">
                <a:latin typeface="Arial Narrow" panose="020B0606020202030204" pitchFamily="34" charset="0"/>
                <a:sym typeface="+mn-ea"/>
              </a:rPr>
              <a:t>Prof. Émérite Peter van Straaten – </a:t>
            </a:r>
            <a:r>
              <a:rPr lang="fr-FR" sz="1100" dirty="0">
                <a:latin typeface="Arial Narrow" panose="020B0606020202030204" pitchFamily="34" charset="0"/>
              </a:rPr>
              <a:t>Chercheur à l’</a:t>
            </a:r>
            <a:r>
              <a:rPr lang="pt-PT" sz="1100" dirty="0">
                <a:latin typeface="Arial Narrow" panose="020B0606020202030204" pitchFamily="34" charset="0"/>
                <a:sym typeface="+mn-ea"/>
              </a:rPr>
              <a:t>Université de Guelph</a:t>
            </a:r>
            <a:r>
              <a:rPr lang="pt-BR" sz="1100" dirty="0">
                <a:latin typeface="Arial Narrow" panose="020B0606020202030204" pitchFamily="34" charset="0"/>
                <a:sym typeface="+mn-ea"/>
              </a:rPr>
              <a:t> – Canadá</a:t>
            </a:r>
            <a:endParaRPr lang="fr-FR" sz="1100" i="1" dirty="0">
              <a:latin typeface="Arial Narrow" panose="020B0606020202030204" pitchFamily="34" charset="0"/>
            </a:endParaRPr>
          </a:p>
          <a:p>
            <a:pPr>
              <a:lnSpc>
                <a:spcPts val="1200"/>
              </a:lnSpc>
              <a:defRPr lang="en-US"/>
            </a:pPr>
            <a:r>
              <a:rPr lang="pt-PT" altLang="pt-BR" sz="1100" i="1" dirty="0" smtClean="0">
                <a:latin typeface="Arial Narrow" panose="020B0606020202030204" pitchFamily="34" charset="0"/>
              </a:rPr>
              <a:t>■ Prof</a:t>
            </a:r>
            <a:r>
              <a:rPr lang="pt-PT" sz="1100" dirty="0">
                <a:latin typeface="Arial Narrow" panose="020B0606020202030204" pitchFamily="34" charset="0"/>
              </a:rPr>
              <a:t>. Eder  de Souza Martins – </a:t>
            </a:r>
            <a:r>
              <a:rPr lang="fr-FR" sz="1100" dirty="0">
                <a:latin typeface="Arial Narrow" panose="020B0606020202030204" pitchFamily="34" charset="0"/>
              </a:rPr>
              <a:t>Chercheur </a:t>
            </a:r>
            <a:r>
              <a:rPr lang="fr-FR" sz="1100" dirty="0" smtClean="0">
                <a:latin typeface="Arial Narrow" panose="020B0606020202030204" pitchFamily="34" charset="0"/>
              </a:rPr>
              <a:t>à l’</a:t>
            </a:r>
            <a:r>
              <a:rPr lang="fr-FR" sz="1100" i="1" dirty="0" smtClean="0">
                <a:latin typeface="Arial Narrow" panose="020B0606020202030204" pitchFamily="34" charset="0"/>
              </a:rPr>
              <a:t>EMBRAPA</a:t>
            </a:r>
            <a:r>
              <a:rPr lang="fr-FR" sz="1100" dirty="0" smtClean="0">
                <a:latin typeface="Arial Narrow" panose="020B0606020202030204" pitchFamily="34" charset="0"/>
              </a:rPr>
              <a:t> </a:t>
            </a:r>
            <a:r>
              <a:rPr lang="fr-FR" sz="1100" i="1" dirty="0">
                <a:latin typeface="Arial Narrow" panose="020B0606020202030204" pitchFamily="34" charset="0"/>
              </a:rPr>
              <a:t>(Société Brésilienne de Recherche Agro-élevage</a:t>
            </a:r>
            <a:r>
              <a:rPr lang="pt-BR" sz="1100" i="1" dirty="0" smtClean="0">
                <a:latin typeface="Arial Narrow" panose="020B0606020202030204" pitchFamily="34" charset="0"/>
              </a:rPr>
              <a:t>)</a:t>
            </a:r>
            <a:endParaRPr lang="pt-PT" sz="1100" dirty="0">
              <a:latin typeface="Arial Narrow" panose="020B0606020202030204" pitchFamily="34" charset="0"/>
              <a:sym typeface="+mn-ea"/>
            </a:endParaRPr>
          </a:p>
          <a:p>
            <a:pPr>
              <a:lnSpc>
                <a:spcPts val="1200"/>
              </a:lnSpc>
              <a:defRPr lang="en-US"/>
            </a:pPr>
            <a:r>
              <a:rPr lang="pt-PT" sz="1100" dirty="0" smtClean="0">
                <a:latin typeface="Arial Narrow" panose="020B0606020202030204" pitchFamily="34" charset="0"/>
              </a:rPr>
              <a:t>Débats</a:t>
            </a:r>
            <a:endParaRPr lang="pt-PT" sz="1100" dirty="0">
              <a:latin typeface="Arial Narrow" panose="020B0606020202030204" pitchFamily="34" charset="0"/>
            </a:endParaRPr>
          </a:p>
          <a:p>
            <a:pPr>
              <a:lnSpc>
                <a:spcPts val="1200"/>
              </a:lnSpc>
              <a:defRPr lang="en-US"/>
            </a:pPr>
            <a:r>
              <a:rPr lang="pt-PT" sz="1100" dirty="0" smtClean="0">
                <a:latin typeface="Arial Narrow" panose="020B0606020202030204" pitchFamily="34" charset="0"/>
              </a:rPr>
              <a:t> Pause-café</a:t>
            </a:r>
          </a:p>
          <a:p>
            <a:pPr>
              <a:lnSpc>
                <a:spcPts val="1200"/>
              </a:lnSpc>
              <a:defRPr lang="en-US"/>
            </a:pPr>
            <a:r>
              <a:rPr lang="pt-PT" sz="1100" b="1" i="1" dirty="0">
                <a:latin typeface="Arial Narrow" panose="020B0606020202030204" pitchFamily="34" charset="0"/>
              </a:rPr>
              <a:t>Thème </a:t>
            </a:r>
            <a:r>
              <a:rPr lang="pt-PT" sz="1100" b="1" i="1" dirty="0" smtClean="0">
                <a:latin typeface="Arial Narrow" panose="020B0606020202030204" pitchFamily="34" charset="0"/>
              </a:rPr>
              <a:t>II: </a:t>
            </a:r>
            <a:r>
              <a:rPr lang="fr-FR" sz="1100" i="1" dirty="0" smtClean="0">
                <a:latin typeface="Arial Narrow" panose="020B0606020202030204" pitchFamily="34" charset="0"/>
              </a:rPr>
              <a:t>Fertilisation </a:t>
            </a:r>
            <a:r>
              <a:rPr lang="fr-FR" sz="1100" i="1" dirty="0">
                <a:latin typeface="Arial Narrow" panose="020B0606020202030204" pitchFamily="34" charset="0"/>
              </a:rPr>
              <a:t>des sols </a:t>
            </a:r>
            <a:r>
              <a:rPr lang="fr-FR" sz="1100" i="1" dirty="0" smtClean="0">
                <a:latin typeface="Arial Narrow" panose="020B0606020202030204" pitchFamily="34" charset="0"/>
              </a:rPr>
              <a:t>agricoles et </a:t>
            </a:r>
            <a:r>
              <a:rPr lang="fr-FR" sz="1100" i="1" dirty="0">
                <a:latin typeface="Arial Narrow" panose="020B0606020202030204" pitchFamily="34" charset="0"/>
              </a:rPr>
              <a:t>protection de l'environnement</a:t>
            </a:r>
            <a:endParaRPr lang="pt-PT" sz="1100" i="1" dirty="0">
              <a:latin typeface="Arial Narrow" panose="020B0606020202030204" pitchFamily="34" charset="0"/>
            </a:endParaRPr>
          </a:p>
          <a:p>
            <a:pPr>
              <a:lnSpc>
                <a:spcPts val="1200"/>
              </a:lnSpc>
              <a:defRPr lang="en-US"/>
            </a:pPr>
            <a:r>
              <a:rPr lang="pt-PT" sz="1100" b="1" i="1" dirty="0" smtClean="0">
                <a:latin typeface="Arial Narrow" panose="020B0606020202030204" pitchFamily="34" charset="0"/>
                <a:sym typeface="+mn-ea"/>
              </a:rPr>
              <a:t>Modérateur</a:t>
            </a:r>
            <a:r>
              <a:rPr lang="pt-BR" sz="1100" i="1" dirty="0" smtClean="0">
                <a:latin typeface="Arial Narrow" panose="020B0606020202030204" pitchFamily="34" charset="0"/>
                <a:cs typeface="Arial Narrow" panose="020B0606020202030204" pitchFamily="34" charset="0"/>
                <a:sym typeface="+mn-ea"/>
              </a:rPr>
              <a:t>: </a:t>
            </a:r>
            <a:r>
              <a:rPr lang="fr-FR" sz="1100" dirty="0">
                <a:latin typeface="Arial Narrow" panose="020B0606020202030204" pitchFamily="34" charset="0"/>
              </a:rPr>
              <a:t>Chambre de commerce, d‘Industrie, d‘Agriculture et de Services de </a:t>
            </a:r>
            <a:r>
              <a:rPr lang="fr-FR" sz="1100" dirty="0" err="1">
                <a:latin typeface="Arial Narrow" panose="020B0606020202030204" pitchFamily="34" charset="0"/>
              </a:rPr>
              <a:t>Sotavento</a:t>
            </a:r>
            <a:r>
              <a:rPr lang="fr-FR" sz="1100" dirty="0">
                <a:latin typeface="Arial Narrow" panose="020B0606020202030204" pitchFamily="34" charset="0"/>
              </a:rPr>
              <a:t> - </a:t>
            </a:r>
            <a:r>
              <a:rPr lang="fr-FR" sz="1100" i="1" dirty="0">
                <a:latin typeface="Arial Narrow" panose="020B0606020202030204" pitchFamily="34" charset="0"/>
              </a:rPr>
              <a:t>CCIASS</a:t>
            </a:r>
            <a:r>
              <a:rPr lang="fr-FR" sz="1100" dirty="0">
                <a:latin typeface="Arial Narrow" panose="020B0606020202030204" pitchFamily="34" charset="0"/>
              </a:rPr>
              <a:t> (Cap-Vert</a:t>
            </a:r>
            <a:r>
              <a:rPr lang="fr-FR" sz="1100" dirty="0" smtClean="0">
                <a:latin typeface="Arial Narrow" panose="020B0606020202030204" pitchFamily="34" charset="0"/>
              </a:rPr>
              <a:t>)</a:t>
            </a:r>
            <a:endParaRPr lang="pt-BR" sz="1100" i="1" dirty="0">
              <a:latin typeface="Arial Narrow" panose="020B0606020202030204" pitchFamily="34" charset="0"/>
              <a:cs typeface="Arial Narrow" panose="020B0606020202030204" pitchFamily="34" charset="0"/>
              <a:sym typeface="+mn-ea"/>
            </a:endParaRPr>
          </a:p>
          <a:p>
            <a:pPr>
              <a:lnSpc>
                <a:spcPts val="1200"/>
              </a:lnSpc>
              <a:defRPr lang="en-US"/>
            </a:pPr>
            <a:r>
              <a:rPr lang="pt-PT" sz="1100" b="1" dirty="0">
                <a:latin typeface="Arial Narrow" panose="020B0606020202030204" pitchFamily="34" charset="0"/>
                <a:sym typeface="+mn-ea"/>
              </a:rPr>
              <a:t>Interventions des </a:t>
            </a:r>
            <a:r>
              <a:rPr lang="pt-PT" sz="1100" b="1" i="1" dirty="0">
                <a:latin typeface="Arial Narrow" panose="020B0606020202030204" pitchFamily="34" charset="0"/>
                <a:sym typeface="+mn-ea"/>
              </a:rPr>
              <a:t>Experts</a:t>
            </a:r>
            <a:r>
              <a:rPr lang="pt-PT" sz="1100" b="1" i="1" dirty="0" smtClean="0">
                <a:latin typeface="Arial Narrow" panose="020B0606020202030204" pitchFamily="34" charset="0"/>
                <a:sym typeface="+mn-ea"/>
              </a:rPr>
              <a:t>:</a:t>
            </a:r>
          </a:p>
          <a:p>
            <a:pPr>
              <a:lnSpc>
                <a:spcPts val="1200"/>
              </a:lnSpc>
              <a:defRPr lang="en-US"/>
            </a:pPr>
            <a:r>
              <a:rPr lang="pt-PT" altLang="pt-BR" sz="1100" i="1" dirty="0">
                <a:latin typeface="Arial Narrow" panose="020B0606020202030204" pitchFamily="34" charset="0"/>
              </a:rPr>
              <a:t>■ </a:t>
            </a:r>
            <a:r>
              <a:rPr lang="fr-FR" sz="1100" dirty="0" smtClean="0">
                <a:latin typeface="Arial Narrow" panose="020B0606020202030204" pitchFamily="34" charset="0"/>
                <a:sym typeface="+mn-ea"/>
              </a:rPr>
              <a:t>Direction </a:t>
            </a:r>
            <a:r>
              <a:rPr lang="fr-FR" sz="1100" dirty="0">
                <a:latin typeface="Arial Narrow" panose="020B0606020202030204" pitchFamily="34" charset="0"/>
                <a:sym typeface="+mn-ea"/>
              </a:rPr>
              <a:t>de l'Agriculture et du Développement Rural - Commission de la</a:t>
            </a:r>
            <a:r>
              <a:rPr lang="fr-FR" sz="1100" i="1" dirty="0">
                <a:latin typeface="Arial Narrow" panose="020B0606020202030204" pitchFamily="34" charset="0"/>
                <a:sym typeface="+mn-ea"/>
              </a:rPr>
              <a:t> CEDEAO</a:t>
            </a:r>
            <a:endParaRPr lang="pt-PT" sz="1100" b="1" i="1" dirty="0" smtClean="0">
              <a:latin typeface="Arial Narrow" panose="020B0606020202030204" pitchFamily="34" charset="0"/>
              <a:sym typeface="+mn-ea"/>
            </a:endParaRPr>
          </a:p>
          <a:p>
            <a:pPr>
              <a:lnSpc>
                <a:spcPts val="1200"/>
              </a:lnSpc>
              <a:defRPr lang="en-US"/>
            </a:pPr>
            <a:r>
              <a:rPr lang="pt-PT" altLang="pt-BR" sz="1100" i="1" dirty="0">
                <a:latin typeface="Arial Narrow" panose="020B0606020202030204" pitchFamily="34" charset="0"/>
              </a:rPr>
              <a:t>■ </a:t>
            </a:r>
            <a:r>
              <a:rPr lang="fr-FR" sz="1100" i="1" dirty="0" smtClean="0">
                <a:latin typeface="Arial Narrow" panose="020B0606020202030204" pitchFamily="34" charset="0"/>
                <a:cs typeface="Arial Narrow" panose="020B0606020202030204" pitchFamily="34" charset="0"/>
                <a:sym typeface="+mn-ea"/>
              </a:rPr>
              <a:t>ARAA</a:t>
            </a:r>
            <a:r>
              <a:rPr lang="fr-FR" sz="1100" dirty="0" smtClean="0">
                <a:latin typeface="Arial Narrow" panose="020B0606020202030204" pitchFamily="34" charset="0"/>
                <a:cs typeface="Arial Narrow" panose="020B0606020202030204" pitchFamily="34" charset="0"/>
                <a:sym typeface="+mn-ea"/>
              </a:rPr>
              <a:t> </a:t>
            </a:r>
            <a:r>
              <a:rPr lang="fr-FR" sz="1100" dirty="0">
                <a:latin typeface="Arial Narrow" panose="020B0606020202030204" pitchFamily="34" charset="0"/>
                <a:cs typeface="Arial Narrow" panose="020B0606020202030204" pitchFamily="34" charset="0"/>
                <a:sym typeface="+mn-ea"/>
              </a:rPr>
              <a:t>- Agence régionale pour l'agriculture et </a:t>
            </a:r>
            <a:r>
              <a:rPr lang="fr-FR" sz="1100" dirty="0" smtClean="0">
                <a:latin typeface="Arial Narrow" panose="020B0606020202030204" pitchFamily="34" charset="0"/>
                <a:cs typeface="Arial Narrow" panose="020B0606020202030204" pitchFamily="34" charset="0"/>
                <a:sym typeface="+mn-ea"/>
              </a:rPr>
              <a:t>l'alimentation</a:t>
            </a:r>
          </a:p>
          <a:p>
            <a:pPr>
              <a:lnSpc>
                <a:spcPts val="1200"/>
              </a:lnSpc>
              <a:defRPr lang="en-US"/>
            </a:pPr>
            <a:r>
              <a:rPr lang="pt-PT" altLang="pt-BR" sz="1100" i="1" dirty="0">
                <a:latin typeface="Arial Narrow" panose="020B0606020202030204" pitchFamily="34" charset="0"/>
              </a:rPr>
              <a:t>■ </a:t>
            </a:r>
            <a:r>
              <a:rPr lang="pt-PT" sz="1100" dirty="0">
                <a:latin typeface="Arial Narrow" panose="020B0606020202030204" pitchFamily="34" charset="0"/>
                <a:sym typeface="+mn-ea"/>
              </a:rPr>
              <a:t>Prof. Émérite Othon Henry Leonardos, </a:t>
            </a:r>
            <a:r>
              <a:rPr lang="fr-FR" sz="1100" dirty="0">
                <a:latin typeface="Arial Narrow" panose="020B0606020202030204" pitchFamily="34" charset="0"/>
              </a:rPr>
              <a:t>Chercheur </a:t>
            </a:r>
            <a:r>
              <a:rPr lang="pt-PT" sz="1100" dirty="0">
                <a:latin typeface="Arial Narrow" panose="020B0606020202030204" pitchFamily="34" charset="0"/>
                <a:sym typeface="+mn-ea"/>
              </a:rPr>
              <a:t>à l’Université de </a:t>
            </a:r>
            <a:r>
              <a:rPr lang="pt-PT" sz="1100" dirty="0" smtClean="0">
                <a:latin typeface="Arial Narrow" panose="020B0606020202030204" pitchFamily="34" charset="0"/>
                <a:sym typeface="+mn-ea"/>
              </a:rPr>
              <a:t>Brasilia</a:t>
            </a:r>
            <a:endParaRPr lang="fr-FR" sz="1100" dirty="0">
              <a:latin typeface="Arial Narrow" panose="020B0606020202030204" pitchFamily="34" charset="0"/>
              <a:sym typeface="+mn-ea"/>
            </a:endParaRPr>
          </a:p>
          <a:p>
            <a:pPr>
              <a:lnSpc>
                <a:spcPts val="1200"/>
              </a:lnSpc>
              <a:defRPr lang="en-US"/>
            </a:pPr>
            <a:r>
              <a:rPr lang="pt-PT" sz="1100" dirty="0" smtClean="0">
                <a:latin typeface="Arial Narrow" panose="020B0606020202030204" pitchFamily="34" charset="0"/>
              </a:rPr>
              <a:t>Débats</a:t>
            </a:r>
          </a:p>
          <a:p>
            <a:pPr>
              <a:lnSpc>
                <a:spcPts val="1200"/>
              </a:lnSpc>
              <a:defRPr lang="en-US"/>
            </a:pPr>
            <a:r>
              <a:rPr lang="pt-PT" sz="1100" dirty="0" smtClean="0">
                <a:latin typeface="Arial Narrow" panose="020B0606020202030204" pitchFamily="34" charset="0"/>
              </a:rPr>
              <a:t> </a:t>
            </a:r>
            <a:r>
              <a:rPr lang="pt-PT" sz="1100" dirty="0">
                <a:latin typeface="Arial Narrow" panose="020B0606020202030204" pitchFamily="34" charset="0"/>
              </a:rPr>
              <a:t>Pause-café</a:t>
            </a:r>
          </a:p>
          <a:p>
            <a:pPr>
              <a:lnSpc>
                <a:spcPts val="1200"/>
              </a:lnSpc>
              <a:defRPr lang="en-US"/>
            </a:pPr>
            <a:r>
              <a:rPr lang="pt-PT" sz="1100" b="1" i="1" dirty="0">
                <a:latin typeface="Arial Narrow" panose="020B0606020202030204" pitchFamily="34" charset="0"/>
              </a:rPr>
              <a:t>Thème </a:t>
            </a:r>
            <a:r>
              <a:rPr lang="pt-PT" sz="1100" b="1" i="1" dirty="0" smtClean="0">
                <a:latin typeface="Arial Narrow" panose="020B0606020202030204" pitchFamily="34" charset="0"/>
              </a:rPr>
              <a:t>III</a:t>
            </a:r>
            <a:r>
              <a:rPr lang="pt-PT" sz="1100" b="1" i="1" dirty="0">
                <a:latin typeface="Arial Narrow" panose="020B0606020202030204" pitchFamily="34" charset="0"/>
              </a:rPr>
              <a:t>: </a:t>
            </a:r>
            <a:r>
              <a:rPr lang="fr-FR" sz="1100" dirty="0">
                <a:latin typeface="Arial Narrow" panose="020B0606020202030204" pitchFamily="34" charset="0"/>
              </a:rPr>
              <a:t>Le </a:t>
            </a:r>
            <a:r>
              <a:rPr lang="fr-FR" sz="1100" dirty="0" smtClean="0">
                <a:latin typeface="Arial Narrow" panose="020B0606020202030204" pitchFamily="34" charset="0"/>
              </a:rPr>
              <a:t>Potentiel </a:t>
            </a:r>
            <a:r>
              <a:rPr lang="fr-FR" sz="1100" dirty="0">
                <a:latin typeface="Arial Narrow" panose="020B0606020202030204" pitchFamily="34" charset="0"/>
              </a:rPr>
              <a:t>du </a:t>
            </a:r>
            <a:r>
              <a:rPr lang="fr-FR" sz="1100" dirty="0" smtClean="0">
                <a:latin typeface="Arial Narrow" panose="020B0606020202030204" pitchFamily="34" charset="0"/>
              </a:rPr>
              <a:t>Basalte </a:t>
            </a:r>
            <a:r>
              <a:rPr lang="fr-FR" sz="1100" dirty="0">
                <a:latin typeface="Arial Narrow" panose="020B0606020202030204" pitchFamily="34" charset="0"/>
              </a:rPr>
              <a:t>comme </a:t>
            </a:r>
            <a:r>
              <a:rPr lang="fr-FR" sz="1100" dirty="0" err="1">
                <a:latin typeface="Arial Narrow" panose="020B0606020202030204" pitchFamily="34" charset="0"/>
              </a:rPr>
              <a:t>A</a:t>
            </a:r>
            <a:r>
              <a:rPr lang="fr-FR" sz="1100" dirty="0" err="1" smtClean="0">
                <a:latin typeface="Arial Narrow" panose="020B0606020202030204" pitchFamily="34" charset="0"/>
              </a:rPr>
              <a:t>grominéral</a:t>
            </a:r>
            <a:r>
              <a:rPr lang="fr-FR" sz="1100" dirty="0" smtClean="0">
                <a:latin typeface="Arial Narrow" panose="020B0606020202030204" pitchFamily="34" charset="0"/>
              </a:rPr>
              <a:t> </a:t>
            </a:r>
            <a:r>
              <a:rPr lang="fr-FR" sz="1100" dirty="0">
                <a:latin typeface="Arial Narrow" panose="020B0606020202030204" pitchFamily="34" charset="0"/>
              </a:rPr>
              <a:t>et ses </a:t>
            </a:r>
            <a:r>
              <a:rPr lang="fr-FR" sz="1100" dirty="0" smtClean="0">
                <a:latin typeface="Arial Narrow" panose="020B0606020202030204" pitchFamily="34" charset="0"/>
              </a:rPr>
              <a:t>Spécificités </a:t>
            </a:r>
          </a:p>
          <a:p>
            <a:pPr>
              <a:lnSpc>
                <a:spcPts val="1200"/>
              </a:lnSpc>
              <a:defRPr lang="en-US"/>
            </a:pPr>
            <a:r>
              <a:rPr lang="pt-PT" sz="1100" b="1" i="1" dirty="0" smtClean="0">
                <a:latin typeface="Arial Narrow" panose="020B0606020202030204" pitchFamily="34" charset="0"/>
                <a:sym typeface="+mn-ea"/>
              </a:rPr>
              <a:t>Modérateur</a:t>
            </a:r>
            <a:r>
              <a:rPr lang="en-GB" sz="1100" i="1" dirty="0" smtClean="0">
                <a:latin typeface="Arial Narrow" panose="020B0606020202030204" pitchFamily="34" charset="0"/>
                <a:cs typeface="Arial Narrow" panose="020B0606020202030204" pitchFamily="34" charset="0"/>
                <a:sym typeface="+mn-ea"/>
              </a:rPr>
              <a:t> </a:t>
            </a:r>
            <a:r>
              <a:rPr lang="pt-BR" sz="1100" i="1" dirty="0">
                <a:latin typeface="Arial Narrow" panose="020B0606020202030204" pitchFamily="34" charset="0"/>
                <a:cs typeface="Arial Narrow" panose="020B0606020202030204" pitchFamily="34" charset="0"/>
                <a:sym typeface="+mn-ea"/>
              </a:rPr>
              <a:t>:</a:t>
            </a:r>
            <a:r>
              <a:rPr lang="pt-BR" sz="1100" b="1" i="1" dirty="0">
                <a:latin typeface="Arial Narrow" panose="020B0606020202030204" pitchFamily="34" charset="0"/>
                <a:cs typeface="Arial Narrow" panose="020B0606020202030204" pitchFamily="34" charset="0"/>
                <a:sym typeface="+mn-ea"/>
              </a:rPr>
              <a:t> </a:t>
            </a:r>
            <a:r>
              <a:rPr lang="fr-FR" sz="1100" i="1" dirty="0">
                <a:latin typeface="Arial Narrow" panose="020B0606020202030204" pitchFamily="34" charset="0"/>
              </a:rPr>
              <a:t>Laboratoire de génie civil du Cap-Vert</a:t>
            </a:r>
            <a:endParaRPr lang="pt-BR" sz="1100" i="1" dirty="0">
              <a:latin typeface="Arial Narrow" panose="020B0606020202030204" pitchFamily="34" charset="0"/>
              <a:cs typeface="Arial Narrow" panose="020B0606020202030204" pitchFamily="34" charset="0"/>
              <a:sym typeface="+mn-ea"/>
            </a:endParaRPr>
          </a:p>
          <a:p>
            <a:pPr>
              <a:lnSpc>
                <a:spcPts val="1200"/>
              </a:lnSpc>
              <a:defRPr lang="en-US"/>
            </a:pPr>
            <a:r>
              <a:rPr lang="pt-PT" sz="1100" b="1" dirty="0">
                <a:latin typeface="Arial Narrow" panose="020B0606020202030204" pitchFamily="34" charset="0"/>
                <a:sym typeface="+mn-ea"/>
              </a:rPr>
              <a:t>Interventions des </a:t>
            </a:r>
            <a:r>
              <a:rPr lang="pt-PT" sz="1100" b="1" i="1" dirty="0">
                <a:latin typeface="Arial Narrow" panose="020B0606020202030204" pitchFamily="34" charset="0"/>
                <a:sym typeface="+mn-ea"/>
              </a:rPr>
              <a:t>Experts:</a:t>
            </a:r>
          </a:p>
          <a:p>
            <a:pPr>
              <a:lnSpc>
                <a:spcPts val="1200"/>
              </a:lnSpc>
              <a:defRPr lang="en-US"/>
            </a:pPr>
            <a:r>
              <a:rPr lang="pt-PT" altLang="pt-BR" sz="1100" i="1" dirty="0" smtClean="0">
                <a:latin typeface="Arial Narrow" panose="020B0606020202030204" pitchFamily="34" charset="0"/>
              </a:rPr>
              <a:t>■ </a:t>
            </a:r>
            <a:r>
              <a:rPr lang="pt-PT" sz="1100" i="1" dirty="0" smtClean="0">
                <a:latin typeface="Arial Narrow" panose="020B0606020202030204" pitchFamily="34" charset="0"/>
                <a:sym typeface="+mn-ea"/>
              </a:rPr>
              <a:t>MSc</a:t>
            </a:r>
            <a:r>
              <a:rPr lang="pt-PT" sz="1100" i="1" dirty="0">
                <a:latin typeface="Arial Narrow" panose="020B0606020202030204" pitchFamily="34" charset="0"/>
                <a:sym typeface="+mn-ea"/>
              </a:rPr>
              <a:t>.</a:t>
            </a:r>
            <a:r>
              <a:rPr lang="pt-PT" sz="1100" b="1" i="1" dirty="0">
                <a:latin typeface="Arial Narrow" panose="020B0606020202030204" pitchFamily="34" charset="0"/>
                <a:sym typeface="+mn-ea"/>
              </a:rPr>
              <a:t>  </a:t>
            </a:r>
            <a:r>
              <a:rPr lang="pt-PT" sz="1100" dirty="0">
                <a:latin typeface="Arial Narrow" panose="020B0606020202030204" pitchFamily="34" charset="0"/>
                <a:sym typeface="+mn-ea"/>
              </a:rPr>
              <a:t>Magda Bergmann - </a:t>
            </a:r>
            <a:r>
              <a:rPr lang="fr-FR" sz="1100" i="1" dirty="0">
                <a:latin typeface="Arial Narrow" panose="020B0606020202030204" pitchFamily="34" charset="0"/>
                <a:sym typeface="+mn-ea"/>
              </a:rPr>
              <a:t>Chercheur </a:t>
            </a:r>
            <a:r>
              <a:rPr lang="pt-PT" altLang="fr-FR" sz="1100" i="1" dirty="0">
                <a:latin typeface="Arial Narrow" panose="020B0606020202030204" pitchFamily="34" charset="0"/>
                <a:sym typeface="+mn-ea"/>
              </a:rPr>
              <a:t>du </a:t>
            </a:r>
            <a:r>
              <a:rPr lang="pt-PT" sz="1100" dirty="0">
                <a:latin typeface="Arial Narrow" panose="020B0606020202030204" pitchFamily="34" charset="0"/>
                <a:sym typeface="+mn-ea"/>
              </a:rPr>
              <a:t>Service Géologique du Brésil</a:t>
            </a:r>
          </a:p>
          <a:p>
            <a:pPr>
              <a:lnSpc>
                <a:spcPts val="1200"/>
              </a:lnSpc>
              <a:defRPr lang="en-US"/>
            </a:pPr>
            <a:r>
              <a:rPr lang="pt-PT" altLang="pt-BR" sz="1100" i="1" dirty="0">
                <a:latin typeface="Arial Narrow" panose="020B0606020202030204" pitchFamily="34" charset="0"/>
              </a:rPr>
              <a:t>■ </a:t>
            </a:r>
            <a:r>
              <a:rPr lang="pt-PT" sz="1100" i="1" dirty="0" smtClean="0">
                <a:latin typeface="Arial Narrow" panose="020B0606020202030204" pitchFamily="34" charset="0"/>
                <a:sym typeface="+mn-ea"/>
              </a:rPr>
              <a:t>MSc</a:t>
            </a:r>
            <a:r>
              <a:rPr lang="pt-PT" sz="1100" i="1" dirty="0">
                <a:latin typeface="Arial Narrow" panose="020B0606020202030204" pitchFamily="34" charset="0"/>
                <a:sym typeface="+mn-ea"/>
              </a:rPr>
              <a:t>.</a:t>
            </a:r>
            <a:r>
              <a:rPr lang="pt-PT" sz="1100" b="1" i="1" dirty="0">
                <a:latin typeface="Arial Narrow" panose="020B0606020202030204" pitchFamily="34" charset="0"/>
                <a:sym typeface="+mn-ea"/>
              </a:rPr>
              <a:t>  </a:t>
            </a:r>
            <a:r>
              <a:rPr lang="pt-PT" sz="1100" dirty="0" smtClean="0">
                <a:latin typeface="Arial Narrow" panose="020B0606020202030204" pitchFamily="34" charset="0"/>
                <a:sym typeface="+mn-ea"/>
              </a:rPr>
              <a:t>Andrea </a:t>
            </a:r>
            <a:r>
              <a:rPr lang="pt-PT" sz="1100" dirty="0">
                <a:latin typeface="Arial Narrow" panose="020B0606020202030204" pitchFamily="34" charset="0"/>
                <a:sym typeface="+mn-ea"/>
              </a:rPr>
              <a:t>Sander - </a:t>
            </a:r>
            <a:r>
              <a:rPr lang="fr-FR" sz="1100" i="1" dirty="0">
                <a:latin typeface="Arial Narrow" panose="020B0606020202030204" pitchFamily="34" charset="0"/>
                <a:sym typeface="+mn-ea"/>
              </a:rPr>
              <a:t>Chercheur </a:t>
            </a:r>
            <a:r>
              <a:rPr lang="pt-PT" altLang="fr-FR" sz="1100" i="1" dirty="0">
                <a:latin typeface="Arial Narrow" panose="020B0606020202030204" pitchFamily="34" charset="0"/>
                <a:sym typeface="+mn-ea"/>
              </a:rPr>
              <a:t>du </a:t>
            </a:r>
            <a:r>
              <a:rPr lang="pt-PT" sz="1100" dirty="0">
                <a:latin typeface="Arial Narrow" panose="020B0606020202030204" pitchFamily="34" charset="0"/>
                <a:sym typeface="+mn-ea"/>
              </a:rPr>
              <a:t>Service Géologique du </a:t>
            </a:r>
            <a:r>
              <a:rPr lang="pt-PT" sz="1100" dirty="0" smtClean="0">
                <a:latin typeface="Arial Narrow" panose="020B0606020202030204" pitchFamily="34" charset="0"/>
                <a:sym typeface="+mn-ea"/>
              </a:rPr>
              <a:t>Brésil</a:t>
            </a:r>
          </a:p>
          <a:p>
            <a:pPr>
              <a:lnSpc>
                <a:spcPts val="1200"/>
              </a:lnSpc>
              <a:defRPr lang="en-US"/>
            </a:pPr>
            <a:r>
              <a:rPr lang="pt-PT" altLang="pt-BR" sz="1100" i="1" dirty="0">
                <a:latin typeface="Arial Narrow" panose="020B0606020202030204" pitchFamily="34" charset="0"/>
              </a:rPr>
              <a:t>■ </a:t>
            </a:r>
            <a:r>
              <a:rPr lang="pt-PT" sz="1100" dirty="0">
                <a:latin typeface="Arial Narrow" panose="020B0606020202030204" pitchFamily="34" charset="0"/>
                <a:sym typeface="+mn-ea"/>
              </a:rPr>
              <a:t>Prof. Émérite Peter van Straaten – </a:t>
            </a:r>
            <a:r>
              <a:rPr lang="fr-FR" sz="1100" dirty="0">
                <a:latin typeface="Arial Narrow" panose="020B0606020202030204" pitchFamily="34" charset="0"/>
              </a:rPr>
              <a:t>Chercheur à l’</a:t>
            </a:r>
            <a:r>
              <a:rPr lang="pt-PT" sz="1100" dirty="0">
                <a:latin typeface="Arial Narrow" panose="020B0606020202030204" pitchFamily="34" charset="0"/>
                <a:sym typeface="+mn-ea"/>
              </a:rPr>
              <a:t>Université de Guelph</a:t>
            </a:r>
            <a:r>
              <a:rPr lang="pt-BR" sz="1100" dirty="0">
                <a:latin typeface="Arial Narrow" panose="020B0606020202030204" pitchFamily="34" charset="0"/>
                <a:sym typeface="+mn-ea"/>
              </a:rPr>
              <a:t> – </a:t>
            </a:r>
            <a:r>
              <a:rPr lang="pt-BR" sz="1100" dirty="0" smtClean="0">
                <a:latin typeface="Arial Narrow" panose="020B0606020202030204" pitchFamily="34" charset="0"/>
                <a:sym typeface="+mn-ea"/>
              </a:rPr>
              <a:t>Canadá</a:t>
            </a:r>
          </a:p>
          <a:p>
            <a:pPr>
              <a:lnSpc>
                <a:spcPts val="1200"/>
              </a:lnSpc>
              <a:defRPr lang="en-US"/>
            </a:pPr>
            <a:r>
              <a:rPr lang="pt-PT" altLang="pt-BR" sz="1100" i="1" dirty="0">
                <a:latin typeface="Arial Narrow" panose="020B0606020202030204" pitchFamily="34" charset="0"/>
              </a:rPr>
              <a:t>■ </a:t>
            </a:r>
            <a:r>
              <a:rPr lang="pt-PT" sz="1100" dirty="0" smtClean="0">
                <a:latin typeface="Arial Narrow" panose="020B0606020202030204" pitchFamily="34" charset="0"/>
                <a:cs typeface="Arial Narrow" panose="020B0606020202030204" pitchFamily="34" charset="0"/>
                <a:sym typeface="+mn-ea"/>
              </a:rPr>
              <a:t>Prof </a:t>
            </a:r>
            <a:r>
              <a:rPr lang="pt-PT" sz="1100" dirty="0">
                <a:latin typeface="Arial Narrow" panose="020B0606020202030204" pitchFamily="34" charset="0"/>
              </a:rPr>
              <a:t>Jean Pierre Tchouankoue - Université</a:t>
            </a:r>
            <a:r>
              <a:rPr lang="pt-PT" sz="1100" dirty="0">
                <a:latin typeface="Arial Narrow" panose="020B0606020202030204" pitchFamily="34" charset="0"/>
                <a:cs typeface="Arial Narrow" panose="020B0606020202030204" pitchFamily="34" charset="0"/>
                <a:sym typeface="+mn-ea"/>
              </a:rPr>
              <a:t> de Yaoundé - </a:t>
            </a:r>
            <a:r>
              <a:rPr lang="pt-PT" sz="1100" dirty="0" smtClean="0">
                <a:latin typeface="Arial Narrow" panose="020B0606020202030204" pitchFamily="34" charset="0"/>
                <a:cs typeface="Arial Narrow" panose="020B0606020202030204" pitchFamily="34" charset="0"/>
                <a:sym typeface="+mn-ea"/>
              </a:rPr>
              <a:t>Cameroun</a:t>
            </a:r>
            <a:endParaRPr lang="fr-FR" sz="1100" i="1" dirty="0">
              <a:latin typeface="Arial Narrow" panose="020B0606020202030204" pitchFamily="34" charset="0"/>
            </a:endParaRPr>
          </a:p>
          <a:p>
            <a:pPr>
              <a:lnSpc>
                <a:spcPts val="1200"/>
              </a:lnSpc>
              <a:defRPr lang="en-US"/>
            </a:pPr>
            <a:r>
              <a:rPr lang="pt-PT" sz="1100" dirty="0">
                <a:latin typeface="Arial Narrow" panose="020B0606020202030204" pitchFamily="34" charset="0"/>
              </a:rPr>
              <a:t>Débats</a:t>
            </a:r>
            <a:endParaRPr lang="fr-FR" sz="1100" i="1" dirty="0">
              <a:latin typeface="Arial Narrow" panose="020B0606020202030204" pitchFamily="34" charset="0"/>
            </a:endParaRPr>
          </a:p>
          <a:p>
            <a:pPr>
              <a:lnSpc>
                <a:spcPts val="1200"/>
              </a:lnSpc>
              <a:defRPr lang="en-US"/>
            </a:pPr>
            <a:r>
              <a:rPr lang="pt-BR" sz="1100" b="1" i="1" dirty="0">
                <a:latin typeface="Arial Narrow" panose="020B0606020202030204" pitchFamily="34" charset="0"/>
              </a:rPr>
              <a:t>Déjeuner</a:t>
            </a:r>
          </a:p>
          <a:p>
            <a:pPr>
              <a:lnSpc>
                <a:spcPts val="1200"/>
              </a:lnSpc>
              <a:defRPr lang="en-US"/>
            </a:pPr>
            <a:r>
              <a:rPr lang="pt-PT" sz="1100" b="1" i="1" dirty="0" smtClean="0">
                <a:latin typeface="Arial Narrow" panose="020B0606020202030204" pitchFamily="34" charset="0"/>
              </a:rPr>
              <a:t>Thème IV: </a:t>
            </a:r>
            <a:r>
              <a:rPr lang="fr-FR" sz="1100" i="1" dirty="0">
                <a:latin typeface="Arial Narrow" panose="020B0606020202030204" pitchFamily="34" charset="0"/>
              </a:rPr>
              <a:t>Rentabilité agricole et contrôle de la qualité des aliments produits</a:t>
            </a:r>
            <a:endParaRPr lang="pt-PT" sz="1100" i="1" dirty="0">
              <a:latin typeface="Arial Narrow" panose="020B0606020202030204" pitchFamily="34" charset="0"/>
            </a:endParaRPr>
          </a:p>
          <a:p>
            <a:pPr>
              <a:lnSpc>
                <a:spcPts val="1200"/>
              </a:lnSpc>
              <a:defRPr lang="en-US"/>
            </a:pPr>
            <a:r>
              <a:rPr lang="pt-PT" sz="1100" b="1" i="1" dirty="0" smtClean="0">
                <a:latin typeface="Arial Narrow" panose="020B0606020202030204" pitchFamily="34" charset="0"/>
                <a:sym typeface="+mn-ea"/>
              </a:rPr>
              <a:t>Modérateur</a:t>
            </a:r>
            <a:r>
              <a:rPr lang="pt-BR" sz="1100" i="1" dirty="0" smtClean="0">
                <a:latin typeface="Arial Narrow" panose="020B0606020202030204" pitchFamily="34" charset="0"/>
                <a:cs typeface="Arial Narrow" panose="020B0606020202030204" pitchFamily="34" charset="0"/>
                <a:sym typeface="+mn-ea"/>
              </a:rPr>
              <a:t>:</a:t>
            </a:r>
            <a:r>
              <a:rPr lang="pt-BR" sz="1100" b="1" i="1" dirty="0" smtClean="0">
                <a:latin typeface="Arial Narrow" panose="020B0606020202030204" pitchFamily="34" charset="0"/>
                <a:cs typeface="Arial Narrow" panose="020B0606020202030204" pitchFamily="34" charset="0"/>
                <a:sym typeface="+mn-ea"/>
              </a:rPr>
              <a:t> </a:t>
            </a:r>
            <a:r>
              <a:rPr lang="pt-BR" sz="1100" i="1" dirty="0">
                <a:latin typeface="Arial Narrow" panose="020B0606020202030204" pitchFamily="34" charset="0"/>
                <a:cs typeface="Arial Narrow" panose="020B0606020202030204" pitchFamily="34" charset="0"/>
                <a:sym typeface="+mn-ea"/>
              </a:rPr>
              <a:t>Université du Cap Vert</a:t>
            </a:r>
          </a:p>
          <a:p>
            <a:pPr>
              <a:lnSpc>
                <a:spcPts val="1200"/>
              </a:lnSpc>
              <a:defRPr lang="en-US"/>
            </a:pPr>
            <a:r>
              <a:rPr lang="pt-PT" sz="1100" b="1" dirty="0" smtClean="0">
                <a:latin typeface="Arial Narrow" panose="020B0606020202030204" pitchFamily="34" charset="0"/>
                <a:sym typeface="+mn-ea"/>
              </a:rPr>
              <a:t>Interventions </a:t>
            </a:r>
            <a:r>
              <a:rPr lang="pt-PT" sz="1100" b="1" dirty="0">
                <a:latin typeface="Arial Narrow" panose="020B0606020202030204" pitchFamily="34" charset="0"/>
                <a:sym typeface="+mn-ea"/>
              </a:rPr>
              <a:t>des </a:t>
            </a:r>
            <a:r>
              <a:rPr lang="pt-PT" sz="1100" b="1" i="1" dirty="0">
                <a:latin typeface="Arial Narrow" panose="020B0606020202030204" pitchFamily="34" charset="0"/>
                <a:sym typeface="+mn-ea"/>
              </a:rPr>
              <a:t>Experts</a:t>
            </a:r>
            <a:r>
              <a:rPr lang="pt-PT" sz="1100" b="1" i="1" dirty="0" smtClean="0">
                <a:latin typeface="Arial Narrow" panose="020B0606020202030204" pitchFamily="34" charset="0"/>
                <a:sym typeface="+mn-ea"/>
              </a:rPr>
              <a:t>:</a:t>
            </a:r>
          </a:p>
          <a:p>
            <a:pPr>
              <a:lnSpc>
                <a:spcPts val="1200"/>
              </a:lnSpc>
              <a:defRPr lang="en-US"/>
            </a:pPr>
            <a:r>
              <a:rPr lang="pt-PT" altLang="pt-BR" sz="1100" i="1" dirty="0">
                <a:latin typeface="Arial Narrow" panose="020B0606020202030204" pitchFamily="34" charset="0"/>
              </a:rPr>
              <a:t>■ </a:t>
            </a:r>
            <a:r>
              <a:rPr lang="fr-FR" sz="1100" i="1" dirty="0">
                <a:latin typeface="Arial Narrow" panose="020B0606020202030204" pitchFamily="34" charset="0"/>
                <a:cs typeface="Arial Narrow" panose="020B0606020202030204" pitchFamily="34" charset="0"/>
                <a:sym typeface="+mn-ea"/>
              </a:rPr>
              <a:t>FAO</a:t>
            </a:r>
            <a:r>
              <a:rPr lang="fr-FR" sz="1100" dirty="0">
                <a:latin typeface="Arial Narrow" panose="020B0606020202030204" pitchFamily="34" charset="0"/>
                <a:cs typeface="Arial Narrow" panose="020B0606020202030204" pitchFamily="34" charset="0"/>
                <a:sym typeface="+mn-ea"/>
              </a:rPr>
              <a:t> - Organisation des Nations Unies pour l'alimentation et </a:t>
            </a:r>
            <a:r>
              <a:rPr lang="fr-FR" sz="1100" dirty="0" smtClean="0">
                <a:latin typeface="Arial Narrow" panose="020B0606020202030204" pitchFamily="34" charset="0"/>
                <a:cs typeface="Arial Narrow" panose="020B0606020202030204" pitchFamily="34" charset="0"/>
                <a:sym typeface="+mn-ea"/>
              </a:rPr>
              <a:t>l'agriculture</a:t>
            </a:r>
          </a:p>
          <a:p>
            <a:pPr>
              <a:lnSpc>
                <a:spcPts val="1200"/>
              </a:lnSpc>
              <a:defRPr lang="en-US"/>
            </a:pPr>
            <a:r>
              <a:rPr lang="pt-PT" altLang="pt-BR" sz="1100" i="1" dirty="0">
                <a:latin typeface="Arial Narrow" panose="020B0606020202030204" pitchFamily="34" charset="0"/>
              </a:rPr>
              <a:t>■ </a:t>
            </a:r>
            <a:r>
              <a:rPr lang="pt-PT" sz="1100" i="1" dirty="0">
                <a:latin typeface="Arial Narrow" panose="020B0606020202030204" pitchFamily="34" charset="0"/>
              </a:rPr>
              <a:t>ENSA - </a:t>
            </a:r>
            <a:r>
              <a:rPr lang="fr-FR" sz="1100" dirty="0" smtClean="0">
                <a:latin typeface="Arial Narrow" panose="020B0606020202030204" pitchFamily="34" charset="0"/>
              </a:rPr>
              <a:t>École Nationale Supérieure d‘Agronomie </a:t>
            </a:r>
            <a:r>
              <a:rPr lang="fr-FR" sz="1100" dirty="0">
                <a:latin typeface="Arial Narrow" panose="020B0606020202030204" pitchFamily="34" charset="0"/>
              </a:rPr>
              <a:t>de Y</a:t>
            </a:r>
            <a:r>
              <a:rPr lang="fr-FR" sz="1100" dirty="0" smtClean="0">
                <a:latin typeface="Arial Narrow" panose="020B0606020202030204" pitchFamily="34" charset="0"/>
              </a:rPr>
              <a:t>amoussoukro</a:t>
            </a:r>
            <a:r>
              <a:rPr lang="pt-PT" sz="1100" dirty="0" smtClean="0">
                <a:latin typeface="Arial Narrow" panose="020B0606020202030204" pitchFamily="34" charset="0"/>
              </a:rPr>
              <a:t> </a:t>
            </a:r>
            <a:r>
              <a:rPr lang="pt-PT" sz="1100" dirty="0">
                <a:latin typeface="Arial Narrow" panose="020B0606020202030204" pitchFamily="34" charset="0"/>
              </a:rPr>
              <a:t>– Côte d’Ivoire</a:t>
            </a:r>
          </a:p>
          <a:p>
            <a:pPr>
              <a:lnSpc>
                <a:spcPts val="1200"/>
              </a:lnSpc>
              <a:defRPr lang="en-US"/>
            </a:pPr>
            <a:r>
              <a:rPr lang="pt-PT" altLang="pt-BR" sz="1100" i="1" dirty="0" smtClean="0">
                <a:latin typeface="Arial Narrow" panose="020B0606020202030204" pitchFamily="34" charset="0"/>
              </a:rPr>
              <a:t>■ </a:t>
            </a:r>
            <a:r>
              <a:rPr lang="pt-PT" sz="1100" dirty="0">
                <a:latin typeface="Arial Narrow" panose="020B0606020202030204" pitchFamily="34" charset="0"/>
                <a:sym typeface="+mn-ea"/>
              </a:rPr>
              <a:t>Prof. Bernardo Knapik –  Chercheur  à l’Université Estadual do Paraná </a:t>
            </a:r>
            <a:r>
              <a:rPr lang="pt-BR" sz="1100" dirty="0">
                <a:latin typeface="Arial Narrow" panose="020B0606020202030204" pitchFamily="34" charset="0"/>
                <a:sym typeface="+mn-ea"/>
              </a:rPr>
              <a:t>– </a:t>
            </a:r>
            <a:r>
              <a:rPr lang="pt-PT" sz="1100" dirty="0">
                <a:latin typeface="Arial Narrow" panose="020B0606020202030204" pitchFamily="34" charset="0"/>
                <a:sym typeface="+mn-ea"/>
              </a:rPr>
              <a:t> Brésil </a:t>
            </a:r>
            <a:endParaRPr lang="fr-FR" sz="1100" dirty="0" smtClean="0">
              <a:latin typeface="Arial Narrow" panose="020B0606020202030204" pitchFamily="34" charset="0"/>
            </a:endParaRPr>
          </a:p>
          <a:p>
            <a:pPr>
              <a:lnSpc>
                <a:spcPts val="1200"/>
              </a:lnSpc>
              <a:defRPr lang="en-US"/>
            </a:pPr>
            <a:r>
              <a:rPr lang="pt-PT" sz="1100" dirty="0" smtClean="0">
                <a:latin typeface="Arial Narrow" panose="020B0606020202030204" pitchFamily="34" charset="0"/>
              </a:rPr>
              <a:t>Débats</a:t>
            </a:r>
          </a:p>
          <a:p>
            <a:pPr>
              <a:lnSpc>
                <a:spcPts val="1200"/>
              </a:lnSpc>
              <a:defRPr lang="en-US"/>
            </a:pPr>
            <a:r>
              <a:rPr sz="1100" i="1" dirty="0" err="1" smtClean="0">
                <a:latin typeface="Arial Narrow" panose="020B0606020202030204" pitchFamily="34" charset="0"/>
                <a:sym typeface="+mn-ea"/>
              </a:rPr>
              <a:t>Dîner</a:t>
            </a:r>
            <a:r>
              <a:rPr sz="1100" i="1" dirty="0" smtClean="0">
                <a:latin typeface="Arial Narrow" panose="020B0606020202030204" pitchFamily="34" charset="0"/>
                <a:sym typeface="+mn-ea"/>
              </a:rPr>
              <a:t> </a:t>
            </a:r>
            <a:r>
              <a:rPr sz="1100" i="1" dirty="0">
                <a:latin typeface="Arial Narrow" panose="020B0606020202030204" pitchFamily="34" charset="0"/>
                <a:sym typeface="+mn-ea"/>
              </a:rPr>
              <a:t>de </a:t>
            </a:r>
            <a:r>
              <a:rPr sz="1100" i="1" dirty="0" err="1">
                <a:latin typeface="Arial Narrow" panose="020B0606020202030204" pitchFamily="34" charset="0"/>
                <a:sym typeface="+mn-ea"/>
              </a:rPr>
              <a:t>bienvenue</a:t>
            </a:r>
            <a:r>
              <a:rPr sz="1100" i="1" dirty="0">
                <a:latin typeface="Arial Narrow" panose="020B0606020202030204" pitchFamily="34" charset="0"/>
                <a:sym typeface="+mn-ea"/>
              </a:rPr>
              <a:t> «LES SAVEURS DE LA CEDEAO»</a:t>
            </a:r>
          </a:p>
        </p:txBody>
      </p:sp>
      <p:sp>
        <p:nvSpPr>
          <p:cNvPr id="51"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JOUR </a:t>
            </a:r>
            <a:r>
              <a:rPr lang="pt-PT"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16</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Mars</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202</a:t>
            </a:r>
            <a:r>
              <a:rPr lang="pt-PT"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52"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53" name="TextBox 16"/>
          <p:cNvSpPr/>
          <p:nvPr/>
        </p:nvSpPr>
        <p:spPr>
          <a:xfrm>
            <a:off x="61595" y="984885"/>
            <a:ext cx="1210310" cy="5603240"/>
          </a:xfrm>
          <a:prstGeom prst="rect">
            <a:avLst/>
          </a:prstGeom>
          <a:noFill/>
          <a:ln>
            <a:noFill/>
          </a:ln>
          <a:effectLst/>
        </p:spPr>
        <p:txBody>
          <a:bodyPr vert="horz" wrap="square" lIns="91440" tIns="45720" rIns="91440" bIns="45720" numCol="1" spcCol="215900" anchor="t"/>
          <a:lstStyle/>
          <a:p>
            <a:pPr>
              <a:lnSpc>
                <a:spcPts val="1200"/>
              </a:lnSpc>
              <a:defRPr lang="en-US"/>
            </a:pPr>
            <a:r>
              <a:rPr lang="en-US" sz="1100" dirty="0" smtClean="0">
                <a:latin typeface="Arial Narrow" panose="020B0606020202030204" pitchFamily="34" charset="0"/>
              </a:rPr>
              <a:t>08:00 </a:t>
            </a:r>
            <a:r>
              <a:rPr lang="en-US" sz="1100" dirty="0">
                <a:latin typeface="Arial Narrow" panose="020B0606020202030204" pitchFamily="34" charset="0"/>
              </a:rPr>
              <a:t>– </a:t>
            </a:r>
            <a:r>
              <a:rPr lang="en-US" sz="1100" dirty="0" smtClean="0">
                <a:latin typeface="Arial Narrow" panose="020B0606020202030204" pitchFamily="34" charset="0"/>
              </a:rPr>
              <a:t>09:30</a:t>
            </a: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r>
              <a:rPr lang="en-US" sz="1100" dirty="0" smtClean="0">
                <a:latin typeface="Arial Narrow" panose="020B0606020202030204" pitchFamily="34" charset="0"/>
              </a:rPr>
              <a:t>09:30 </a:t>
            </a:r>
            <a:r>
              <a:rPr lang="en-US" sz="1100" dirty="0">
                <a:latin typeface="Arial Narrow" panose="020B0606020202030204" pitchFamily="34" charset="0"/>
              </a:rPr>
              <a:t>– </a:t>
            </a:r>
            <a:r>
              <a:rPr lang="en-US" sz="1100" dirty="0" smtClean="0">
                <a:latin typeface="Arial Narrow" panose="020B0606020202030204" pitchFamily="34" charset="0"/>
              </a:rPr>
              <a:t>09:45</a:t>
            </a:r>
            <a:endParaRPr lang="en-US" sz="1100" dirty="0">
              <a:latin typeface="Arial Narrow" panose="020B0606020202030204" pitchFamily="34" charset="0"/>
            </a:endParaRPr>
          </a:p>
          <a:p>
            <a:pPr>
              <a:lnSpc>
                <a:spcPts val="1200"/>
              </a:lnSpc>
              <a:defRPr lang="en-US"/>
            </a:pPr>
            <a:r>
              <a:rPr lang="en-US" sz="1100" dirty="0" smtClean="0">
                <a:latin typeface="Arial Narrow" panose="020B0606020202030204" pitchFamily="34" charset="0"/>
              </a:rPr>
              <a:t>09:45 </a:t>
            </a:r>
            <a:r>
              <a:rPr lang="en-US" sz="1100" dirty="0">
                <a:latin typeface="Arial Narrow" panose="020B0606020202030204" pitchFamily="34" charset="0"/>
              </a:rPr>
              <a:t>– </a:t>
            </a:r>
            <a:r>
              <a:rPr lang="en-US" sz="1100" dirty="0" smtClean="0">
                <a:latin typeface="Arial Narrow" panose="020B0606020202030204" pitchFamily="34" charset="0"/>
              </a:rPr>
              <a:t>11:15</a:t>
            </a: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r>
              <a:rPr lang="pt-BR" sz="1100" dirty="0" smtClean="0">
                <a:latin typeface="Arial Narrow" panose="020B0606020202030204" pitchFamily="34" charset="0"/>
              </a:rPr>
              <a:t>11:15 </a:t>
            </a:r>
            <a:r>
              <a:rPr lang="pt-BR" sz="1100" dirty="0">
                <a:latin typeface="Arial Narrow" panose="020B0606020202030204" pitchFamily="34" charset="0"/>
              </a:rPr>
              <a:t>– </a:t>
            </a:r>
            <a:r>
              <a:rPr lang="pt-BR" sz="1100" dirty="0" smtClean="0">
                <a:latin typeface="Arial Narrow" panose="020B0606020202030204" pitchFamily="34" charset="0"/>
              </a:rPr>
              <a:t>11:30</a:t>
            </a:r>
            <a:endParaRPr lang="pt-BR" sz="1100" dirty="0">
              <a:latin typeface="Arial Narrow" panose="020B0606020202030204" pitchFamily="34" charset="0"/>
            </a:endParaRPr>
          </a:p>
          <a:p>
            <a:pPr>
              <a:lnSpc>
                <a:spcPts val="1200"/>
              </a:lnSpc>
              <a:defRPr lang="en-US"/>
            </a:pPr>
            <a:r>
              <a:rPr lang="pt-BR" sz="1100" dirty="0" smtClean="0">
                <a:latin typeface="Arial Narrow" panose="020B0606020202030204" pitchFamily="34" charset="0"/>
              </a:rPr>
              <a:t>11:30 </a:t>
            </a:r>
            <a:r>
              <a:rPr lang="pt-BR" sz="1100" dirty="0">
                <a:latin typeface="Arial Narrow" panose="020B0606020202030204" pitchFamily="34" charset="0"/>
              </a:rPr>
              <a:t>– </a:t>
            </a:r>
            <a:r>
              <a:rPr lang="pt-BR" sz="1100" dirty="0" smtClean="0">
                <a:latin typeface="Arial Narrow" panose="020B0606020202030204" pitchFamily="34" charset="0"/>
              </a:rPr>
              <a:t>13:00</a:t>
            </a:r>
            <a:endParaRPr lang="pt-BR"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r>
              <a:rPr lang="en-US" sz="1100" i="1" dirty="0" smtClean="0">
                <a:latin typeface="Arial Narrow" panose="020B0606020202030204" pitchFamily="34" charset="0"/>
                <a:cs typeface="Times New Roman" panose="02020603050405020304" pitchFamily="1" charset="0"/>
              </a:rPr>
              <a:t>13:00</a:t>
            </a:r>
            <a:r>
              <a:rPr lang="en-US" sz="1100" dirty="0" smtClean="0">
                <a:latin typeface="Arial Narrow" panose="020B0606020202030204" pitchFamily="34" charset="0"/>
              </a:rPr>
              <a:t> </a:t>
            </a:r>
            <a:r>
              <a:rPr lang="en-US" sz="1100" dirty="0">
                <a:latin typeface="Arial Narrow" panose="020B0606020202030204" pitchFamily="34" charset="0"/>
              </a:rPr>
              <a:t>– </a:t>
            </a:r>
            <a:r>
              <a:rPr lang="en-US" sz="1100" i="1" dirty="0" smtClean="0">
                <a:latin typeface="Arial Narrow" panose="020B0606020202030204" pitchFamily="34" charset="0"/>
                <a:cs typeface="Times New Roman" panose="02020603050405020304" pitchFamily="1" charset="0"/>
              </a:rPr>
              <a:t>14:30</a:t>
            </a:r>
            <a:endParaRPr lang="en-US" sz="1100" i="1" dirty="0">
              <a:latin typeface="Arial Narrow" panose="020B0606020202030204" pitchFamily="34" charset="0"/>
              <a:cs typeface="Times New Roman" panose="02020603050405020304" pitchFamily="1" charset="0"/>
            </a:endParaRPr>
          </a:p>
          <a:p>
            <a:pPr>
              <a:lnSpc>
                <a:spcPts val="1200"/>
              </a:lnSpc>
              <a:defRPr lang="en-US"/>
            </a:pPr>
            <a:r>
              <a:rPr lang="en-US" sz="1100" dirty="0" smtClean="0">
                <a:latin typeface="Arial Narrow" panose="020B0606020202030204" pitchFamily="34" charset="0"/>
              </a:rPr>
              <a:t>14:30 </a:t>
            </a:r>
            <a:r>
              <a:rPr lang="en-US" sz="1100" dirty="0">
                <a:latin typeface="Arial Narrow" panose="020B0606020202030204" pitchFamily="34" charset="0"/>
              </a:rPr>
              <a:t>– </a:t>
            </a:r>
            <a:r>
              <a:rPr lang="en-US" sz="1100" dirty="0" smtClean="0">
                <a:latin typeface="Arial Narrow" panose="020B0606020202030204" pitchFamily="34" charset="0"/>
              </a:rPr>
              <a:t>16:00</a:t>
            </a:r>
            <a:endParaRPr lang="en-US" sz="1100" dirty="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endParaRPr lang="en-US" sz="1100" dirty="0" smtClean="0">
              <a:latin typeface="Arial Narrow" panose="020B0606020202030204" pitchFamily="34" charset="0"/>
            </a:endParaRPr>
          </a:p>
          <a:p>
            <a:pPr>
              <a:lnSpc>
                <a:spcPts val="1200"/>
              </a:lnSpc>
              <a:defRPr lang="en-US"/>
            </a:pPr>
            <a:r>
              <a:rPr lang="en-US" sz="1100" dirty="0" smtClean="0">
                <a:latin typeface="Arial Narrow" panose="020B0606020202030204" pitchFamily="34" charset="0"/>
              </a:rPr>
              <a:t>20:30  –  23:00</a:t>
            </a:r>
          </a:p>
        </p:txBody>
      </p:sp>
      <p:sp>
        <p:nvSpPr>
          <p:cNvPr id="54" name="TextBox 53"/>
          <p:cNvSpPr txBox="1"/>
          <p:nvPr/>
        </p:nvSpPr>
        <p:spPr>
          <a:xfrm>
            <a:off x="1020661" y="39626"/>
            <a:ext cx="5905501" cy="848950"/>
          </a:xfrm>
          <a:prstGeom prst="rect">
            <a:avLst/>
          </a:prstGeom>
          <a:noFill/>
        </p:spPr>
        <p:txBody>
          <a:bodyPr wrap="square" rtlCol="0">
            <a:spAutoFit/>
          </a:bodyPr>
          <a:lstStyle/>
          <a:p>
            <a:pPr algn="ctr" fontAlgn="base">
              <a:lnSpc>
                <a:spcPts val="1500"/>
              </a:lnSpc>
            </a:pPr>
            <a:r>
              <a:rPr lang="fr-FR" sz="1600" b="1" i="1" cap="all" dirty="0">
                <a:solidFill>
                  <a:srgbClr val="00B4B2"/>
                </a:solidFill>
              </a:rPr>
              <a:t>LE PROGRAMME DE LA TABLE RONDE</a:t>
            </a:r>
          </a:p>
          <a:p>
            <a:pPr algn="ctr" fontAlgn="base">
              <a:lnSpc>
                <a:spcPts val="1500"/>
              </a:lnSpc>
            </a:pPr>
            <a:r>
              <a:rPr lang="fr-FR" sz="1200" b="1" i="1" cap="all" dirty="0" smtClean="0">
                <a:solidFill>
                  <a:srgbClr val="00B4B2"/>
                </a:solidFill>
              </a:rPr>
              <a:t>La POUDRE DE BASALTE DANS L’AGRICULTURE</a:t>
            </a:r>
          </a:p>
          <a:p>
            <a:pPr algn="ctr" fontAlgn="base">
              <a:lnSpc>
                <a:spcPts val="1500"/>
              </a:lnSpc>
            </a:pPr>
            <a:r>
              <a:rPr lang="fr-FR" sz="1200" b="1" cap="all" dirty="0" smtClean="0">
                <a:solidFill>
                  <a:schemeClr val="tx2">
                    <a:lumMod val="50000"/>
                  </a:schemeClr>
                </a:solidFill>
              </a:rPr>
              <a:t> </a:t>
            </a:r>
            <a:r>
              <a:rPr lang="fr-FR" sz="1000" cap="all" dirty="0" smtClean="0">
                <a:solidFill>
                  <a:srgbClr val="00B4B2"/>
                </a:solidFill>
                <a:latin typeface="Arial Narrow" panose="020B0606020202030204" pitchFamily="34" charset="0"/>
              </a:rPr>
              <a:t>LA QUALITÉ DES ALIMENTS ET la PROTECTION De l’ENVIRONNEMENT</a:t>
            </a:r>
          </a:p>
          <a:p>
            <a:pPr algn="ctr" fontAlgn="base">
              <a:lnSpc>
                <a:spcPts val="700"/>
              </a:lnSpc>
            </a:pPr>
            <a:r>
              <a:rPr lang="fr-FR" sz="1200" b="1" cap="all" dirty="0">
                <a:solidFill>
                  <a:schemeClr val="tx2">
                    <a:lumMod val="50000"/>
                  </a:schemeClr>
                </a:solidFill>
              </a:rPr>
              <a:t/>
            </a:r>
            <a:br>
              <a:rPr lang="fr-FR" sz="1200" b="1" cap="all" dirty="0">
                <a:solidFill>
                  <a:schemeClr val="tx2">
                    <a:lumMod val="50000"/>
                  </a:schemeClr>
                </a:solidFill>
              </a:rPr>
            </a:br>
            <a:r>
              <a:rPr lang="pt-PT" sz="1200" i="1" dirty="0">
                <a:solidFill>
                  <a:srgbClr val="006666"/>
                </a:solidFill>
                <a:latin typeface="Arial Narrow" panose="020B0606020202030204" pitchFamily="34" charset="0"/>
                <a:cs typeface="Arial Narrow" panose="020B0606020202030204" pitchFamily="34" charset="0"/>
                <a:sym typeface="+mn-ea"/>
              </a:rPr>
              <a:t>«</a:t>
            </a:r>
            <a:r>
              <a:rPr lang="pt-BR" sz="1200" i="1" dirty="0">
                <a:solidFill>
                  <a:srgbClr val="006666"/>
                </a:solidFill>
                <a:latin typeface="Arial Narrow" panose="020B0606020202030204" pitchFamily="34" charset="0"/>
                <a:cs typeface="Arial Narrow" panose="020B0606020202030204" pitchFamily="34" charset="0"/>
                <a:sym typeface="+mn-ea"/>
              </a:rPr>
              <a:t>TABLE RONDE D’INTEGRATION ET </a:t>
            </a:r>
            <a:r>
              <a:rPr lang="pt-BR" sz="1200" i="1" dirty="0" smtClean="0">
                <a:solidFill>
                  <a:srgbClr val="006666"/>
                </a:solidFill>
                <a:latin typeface="Arial Narrow" panose="020B0606020202030204" pitchFamily="34" charset="0"/>
                <a:cs typeface="Arial Narrow" panose="020B0606020202030204" pitchFamily="34" charset="0"/>
                <a:sym typeface="+mn-ea"/>
              </a:rPr>
              <a:t>DÉBATS»</a:t>
            </a:r>
            <a:endParaRPr lang="fr-FR" sz="1200" b="1" cap="all" dirty="0">
              <a:solidFill>
                <a:schemeClr val="tx2">
                  <a:lumMod val="50000"/>
                </a:schemeClr>
              </a:solidFill>
            </a:endParaRPr>
          </a:p>
        </p:txBody>
      </p:sp>
      <p:sp>
        <p:nvSpPr>
          <p:cNvPr id="55" name="TextBox 54"/>
          <p:cNvSpPr txBox="1"/>
          <p:nvPr/>
        </p:nvSpPr>
        <p:spPr>
          <a:xfrm>
            <a:off x="22859" y="762000"/>
            <a:ext cx="2857501" cy="461665"/>
          </a:xfrm>
          <a:prstGeom prst="rect">
            <a:avLst/>
          </a:prstGeom>
          <a:noFill/>
        </p:spPr>
        <p:txBody>
          <a:bodyPr wrap="square" rtlCol="0">
            <a:spAutoFit/>
          </a:bodyPr>
          <a:lstStyle/>
          <a:p>
            <a:r>
              <a:rPr lang="pt-PT" sz="1200" dirty="0">
                <a:latin typeface="Arial Narrow" panose="020B0606020202030204" pitchFamily="34" charset="0"/>
              </a:rPr>
              <a:t>Accueil des participants</a:t>
            </a:r>
            <a:r>
              <a:rPr lang="en-US" sz="1200" b="1" i="1" dirty="0" smtClean="0">
                <a:latin typeface="Arial Narrow" panose="020B0606020202030204" pitchFamily="34" charset="0"/>
              </a:rPr>
              <a:t>: </a:t>
            </a:r>
            <a:r>
              <a:rPr lang="pt-BR" sz="1200" b="1" i="1" dirty="0">
                <a:latin typeface="Arial Narrow" panose="020B0606020202030204" pitchFamily="34" charset="0"/>
              </a:rPr>
              <a:t>À partir de 7</a:t>
            </a:r>
            <a:r>
              <a:rPr lang="pt-PT" sz="1200" b="1" i="1" dirty="0" smtClean="0">
                <a:latin typeface="Arial Narrow" panose="020B0606020202030204" pitchFamily="34" charset="0"/>
              </a:rPr>
              <a:t>:</a:t>
            </a:r>
            <a:r>
              <a:rPr lang="pt-BR" sz="1200" b="1" i="1" dirty="0" smtClean="0">
                <a:latin typeface="Arial Narrow" panose="020B0606020202030204" pitchFamily="34" charset="0"/>
              </a:rPr>
              <a:t>30</a:t>
            </a:r>
            <a:endParaRPr lang="pt-BR" sz="1200" b="1" i="1" dirty="0">
              <a:latin typeface="Arial Narrow" panose="020B0606020202030204" pitchFamily="34" charset="0"/>
            </a:endParaRPr>
          </a:p>
          <a:p>
            <a:endParaRPr lang="en-US" sz="1200" dirty="0">
              <a:latin typeface="Arial Narrow" panose="020B0606020202030204" pitchFamily="34" charset="0"/>
            </a:endParaRPr>
          </a:p>
        </p:txBody>
      </p:sp>
      <p:sp>
        <p:nvSpPr>
          <p:cNvPr id="56" name="CaixaDeTexto 13"/>
          <p:cNvSpPr txBox="1"/>
          <p:nvPr/>
        </p:nvSpPr>
        <p:spPr>
          <a:xfrm>
            <a:off x="1453957" y="6701999"/>
            <a:ext cx="4530090" cy="104239"/>
          </a:xfrm>
          <a:prstGeom prst="rect">
            <a:avLst/>
          </a:prstGeom>
          <a:noFill/>
        </p:spPr>
        <p:txBody>
          <a:bodyPr wrap="square" rtlCol="0">
            <a:spAutoFit/>
          </a:bodyPr>
          <a:lstStyle/>
          <a:p>
            <a:pPr>
              <a:lnSpc>
                <a:spcPct val="75000"/>
              </a:lnSpc>
              <a:spcBef>
                <a:spcPts val="0"/>
              </a:spcBef>
              <a:spcAft>
                <a:spcPts val="0"/>
              </a:spcAft>
            </a:pPr>
            <a:r>
              <a:rPr lang="pt-PT" sz="800" i="1" dirty="0" smtClean="0">
                <a:solidFill>
                  <a:schemeClr val="tx2">
                    <a:lumMod val="50000"/>
                  </a:schemeClr>
                </a:solidFill>
              </a:rPr>
              <a:t>Remarque:  </a:t>
            </a:r>
            <a:r>
              <a:rPr lang="fr-FR" sz="800" i="1" dirty="0">
                <a:solidFill>
                  <a:schemeClr val="tx2">
                    <a:lumMod val="50000"/>
                  </a:schemeClr>
                </a:solidFill>
              </a:rPr>
              <a:t>Certains des noms </a:t>
            </a:r>
            <a:r>
              <a:rPr lang="fr-FR" sz="800" i="1" dirty="0" smtClean="0">
                <a:solidFill>
                  <a:schemeClr val="tx2">
                    <a:lumMod val="50000"/>
                  </a:schemeClr>
                </a:solidFill>
              </a:rPr>
              <a:t>mentionnés </a:t>
            </a:r>
            <a:r>
              <a:rPr lang="fr-FR" sz="800" i="1" dirty="0">
                <a:solidFill>
                  <a:schemeClr val="tx2">
                    <a:lumMod val="50000"/>
                  </a:schemeClr>
                </a:solidFill>
              </a:rPr>
              <a:t>sont </a:t>
            </a:r>
            <a:r>
              <a:rPr lang="fr-FR" sz="800" i="1" dirty="0" smtClean="0">
                <a:solidFill>
                  <a:schemeClr val="tx2">
                    <a:lumMod val="50000"/>
                  </a:schemeClr>
                </a:solidFill>
              </a:rPr>
              <a:t>encore </a:t>
            </a:r>
            <a:r>
              <a:rPr lang="fr-FR" sz="800" i="1" dirty="0">
                <a:solidFill>
                  <a:schemeClr val="tx2">
                    <a:lumMod val="50000"/>
                  </a:schemeClr>
                </a:solidFill>
              </a:rPr>
              <a:t>en cours de confirmation.</a:t>
            </a:r>
            <a:endParaRPr lang="pt-PT" sz="800" i="1" dirty="0">
              <a:solidFill>
                <a:schemeClr val="tx2">
                  <a:lumMod val="50000"/>
                </a:schemeClr>
              </a:solidFill>
            </a:endParaRPr>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pic>
        <p:nvPicPr>
          <p:cNvPr id="39" name="Imagem9"/>
          <p:cNvPicPr>
            <a:picLocks noChangeAspect="1"/>
          </p:cNvPicPr>
          <p:nvPr/>
        </p:nvPicPr>
        <p:blipFill>
          <a:blip r:embed="rId6"/>
          <a:stretch>
            <a:fillRect/>
          </a:stretch>
        </p:blipFill>
        <p:spPr>
          <a:xfrm>
            <a:off x="11678285" y="6451600"/>
            <a:ext cx="502920" cy="389255"/>
          </a:xfrm>
          <a:prstGeom prst="rect">
            <a:avLst/>
          </a:prstGeom>
          <a:noFill/>
          <a:ln>
            <a:noFill/>
          </a:ln>
          <a:effectLst/>
        </p:spPr>
      </p:pic>
      <p:sp>
        <p:nvSpPr>
          <p:cNvPr id="4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pic>
        <p:nvPicPr>
          <p:cNvPr id="45"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47" name="TextBox 46"/>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8"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57"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MARS</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extLst>
      <p:ext uri="{BB962C8B-B14F-4D97-AF65-F5344CB8AC3E}">
        <p14:creationId xmlns:p14="http://schemas.microsoft.com/office/powerpoint/2010/main" val="138663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26"/>
          <p:cNvSpPr/>
          <p:nvPr/>
        </p:nvSpPr>
        <p:spPr>
          <a:xfrm>
            <a:off x="487330" y="802301"/>
            <a:ext cx="6289675" cy="1940899"/>
          </a:xfrm>
          <a:prstGeom prst="rect">
            <a:avLst/>
          </a:prstGeom>
          <a:noFill/>
          <a:ln>
            <a:noFill/>
          </a:ln>
          <a:effectLst/>
        </p:spPr>
        <p:txBody>
          <a:bodyPr vert="horz" wrap="square" lIns="91440" tIns="45720" rIns="91440" bIns="45720" numCol="1" spcCol="215900" anchor="t"/>
          <a:lstStyle/>
          <a:p>
            <a:pPr algn="just"/>
            <a:r>
              <a:rPr lang="pt-PT" sz="1200" dirty="0">
                <a:latin typeface="Arial Narrow" panose="020B0606020202030204" pitchFamily="34" charset="0"/>
              </a:rPr>
              <a:t>La </a:t>
            </a:r>
            <a:r>
              <a:rPr lang="pt-PT" sz="1200" i="1" dirty="0">
                <a:latin typeface="Arial Narrow" panose="020B0606020202030204" pitchFamily="34" charset="0"/>
              </a:rPr>
              <a:t>«Table Ronde sur l'Intégration et débats» </a:t>
            </a:r>
            <a:r>
              <a:rPr lang="pt-PT" sz="1200" dirty="0">
                <a:latin typeface="Arial Narrow" panose="020B0606020202030204" pitchFamily="34" charset="0"/>
              </a:rPr>
              <a:t>offrira une opportunité pertinente de dialogue entre des chercheurs de mérite internationalement reconnu et des représentants de haut niveau d'institutions nationales et internationales; les responsables de l'agriculture, de l'environnement et de la nutrition dans les différents pays ; des chercheurs; Les universités et les agents de développement en général</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La </a:t>
            </a:r>
            <a:r>
              <a:rPr lang="pt-PT" sz="1200" i="1" dirty="0">
                <a:latin typeface="Arial Narrow" panose="020B0606020202030204" pitchFamily="34" charset="0"/>
              </a:rPr>
              <a:t>«Table Ronde d'Intégration et Débats» </a:t>
            </a:r>
            <a:r>
              <a:rPr lang="pt-PT" sz="1200" dirty="0">
                <a:latin typeface="Arial Narrow" panose="020B0606020202030204" pitchFamily="34" charset="0"/>
              </a:rPr>
              <a:t>sera ainsi ouverte à tous les participants à la Conférence Internationale intitulée «</a:t>
            </a:r>
            <a:r>
              <a:rPr lang="pt-PT" sz="1200" i="1" dirty="0">
                <a:latin typeface="Arial Narrow" panose="020B0606020202030204" pitchFamily="34" charset="0"/>
              </a:rPr>
              <a:t>BASALT CONFERENCE</a:t>
            </a:r>
            <a:r>
              <a:rPr lang="pt-PT" sz="1200" dirty="0">
                <a:latin typeface="Arial Narrow" panose="020B0606020202030204" pitchFamily="34" charset="0"/>
              </a:rPr>
              <a:t>» et à toutes les autres parties intéressées par ce sujet. Les représentants des organisations non gouvernementales seront également invités à y participer.</a:t>
            </a:r>
          </a:p>
        </p:txBody>
      </p:sp>
      <p:sp>
        <p:nvSpPr>
          <p:cNvPr id="42" name="Rectangle 2"/>
          <p:cNvSpPr txBox="1">
            <a:spLocks noChangeArrowheads="1"/>
          </p:cNvSpPr>
          <p:nvPr/>
        </p:nvSpPr>
        <p:spPr>
          <a:xfrm>
            <a:off x="426720" y="332841"/>
            <a:ext cx="3657599"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PARTICIPANTS</a:t>
            </a:r>
          </a:p>
        </p:txBody>
      </p:sp>
      <p:pic>
        <p:nvPicPr>
          <p:cNvPr id="45" name="Imagem 81" descr="LOGO-Paises ecowas"/>
          <p:cNvPicPr>
            <a:picLocks noChangeAspect="1"/>
          </p:cNvPicPr>
          <p:nvPr/>
        </p:nvPicPr>
        <p:blipFill>
          <a:blip r:embed="rId5"/>
          <a:stretch>
            <a:fillRect/>
          </a:stretch>
        </p:blipFill>
        <p:spPr>
          <a:xfrm>
            <a:off x="1111269" y="4130316"/>
            <a:ext cx="2772183" cy="2746015"/>
          </a:xfrm>
          <a:prstGeom prst="rect">
            <a:avLst/>
          </a:prstGeom>
        </p:spPr>
      </p:pic>
      <p:sp>
        <p:nvSpPr>
          <p:cNvPr id="47"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TABLE RONDE</a:t>
            </a:r>
          </a:p>
          <a:p>
            <a:pPr algn="ctr">
              <a:lnSpc>
                <a:spcPct val="85000"/>
              </a:lnSpc>
            </a:pPr>
            <a:r>
              <a:rPr lang="pt-PT" sz="1400" dirty="0" smtClean="0">
                <a:solidFill>
                  <a:srgbClr val="006666"/>
                </a:solidFill>
              </a:rPr>
              <a:t>GUIDE DE DISCUSSION</a:t>
            </a:r>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pic>
        <p:nvPicPr>
          <p:cNvPr id="41" name="Imagem9"/>
          <p:cNvPicPr>
            <a:picLocks noChangeAspect="1"/>
          </p:cNvPicPr>
          <p:nvPr/>
        </p:nvPicPr>
        <p:blipFill>
          <a:blip r:embed="rId7"/>
          <a:stretch>
            <a:fillRect/>
          </a:stretch>
        </p:blipFill>
        <p:spPr>
          <a:xfrm>
            <a:off x="11678285" y="6451600"/>
            <a:ext cx="502920" cy="389255"/>
          </a:xfrm>
          <a:prstGeom prst="rect">
            <a:avLst/>
          </a:prstGeom>
          <a:noFill/>
          <a:ln>
            <a:noFill/>
          </a:ln>
          <a:effectLst/>
        </p:spPr>
      </p:pic>
      <p:sp>
        <p:nvSpPr>
          <p:cNvPr id="48"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pic>
        <p:nvPicPr>
          <p:cNvPr id="49"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50" name="TextBox 49"/>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1"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53"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MARS</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21" name="Agrupar 31"/>
          <p:cNvGrpSpPr/>
          <p:nvPr/>
        </p:nvGrpSpPr>
        <p:grpSpPr>
          <a:xfrm>
            <a:off x="4231005" y="2603500"/>
            <a:ext cx="7934960" cy="4227830"/>
            <a:chOff x="6663" y="4100"/>
            <a:chExt cx="12496" cy="6658"/>
          </a:xfrm>
          <a:solidFill>
            <a:schemeClr val="bg1"/>
          </a:solidFill>
        </p:grpSpPr>
        <p:grpSp>
          <p:nvGrpSpPr>
            <p:cNvPr id="22" name="Agrupar 30"/>
            <p:cNvGrpSpPr/>
            <p:nvPr/>
          </p:nvGrpSpPr>
          <p:grpSpPr>
            <a:xfrm>
              <a:off x="8759" y="4100"/>
              <a:ext cx="10400" cy="5798"/>
              <a:chOff x="8759" y="4100"/>
              <a:chExt cx="10400" cy="5798"/>
            </a:xfrm>
            <a:grpFill/>
          </p:grpSpPr>
          <p:sp>
            <p:nvSpPr>
              <p:cNvPr id="3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23" name="Agrupar 29"/>
            <p:cNvGrpSpPr/>
            <p:nvPr/>
          </p:nvGrpSpPr>
          <p:grpSpPr>
            <a:xfrm>
              <a:off x="6663" y="8310"/>
              <a:ext cx="12254" cy="2448"/>
              <a:chOff x="6663" y="8310"/>
              <a:chExt cx="12254" cy="2448"/>
            </a:xfrm>
            <a:grpFill/>
          </p:grpSpPr>
          <p:sp>
            <p:nvSpPr>
              <p:cNvPr id="2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5" name="Agrupar 28"/>
              <p:cNvGrpSpPr/>
              <p:nvPr/>
            </p:nvGrpSpPr>
            <p:grpSpPr>
              <a:xfrm>
                <a:off x="8264" y="8310"/>
                <a:ext cx="6836" cy="2449"/>
                <a:chOff x="8264" y="8310"/>
                <a:chExt cx="6836" cy="2449"/>
              </a:xfrm>
              <a:grpFill/>
            </p:grpSpPr>
            <p:pic>
              <p:nvPicPr>
                <p:cNvPr id="26" name="Imagem 15" descr="fundo"/>
                <p:cNvPicPr>
                  <a:picLocks noChangeAspect="1"/>
                </p:cNvPicPr>
                <p:nvPr/>
              </p:nvPicPr>
              <p:blipFill>
                <a:blip r:embed="rId3"/>
                <a:stretch>
                  <a:fillRect/>
                </a:stretch>
              </p:blipFill>
              <p:spPr>
                <a:xfrm>
                  <a:off x="8668" y="8614"/>
                  <a:ext cx="6015" cy="2025"/>
                </a:xfrm>
                <a:prstGeom prst="rect">
                  <a:avLst/>
                </a:prstGeom>
                <a:grpFill/>
              </p:spPr>
            </p:pic>
            <p:sp>
              <p:nvSpPr>
                <p:cNvPr id="2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35" name="Triângulo Retângulo 16"/>
          <p:cNvSpPr/>
          <p:nvPr/>
        </p:nvSpPr>
        <p:spPr>
          <a:xfrm flipH="1">
            <a:off x="3857202"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tângulo Arredondado 19"/>
          <p:cNvSpPr/>
          <p:nvPr/>
        </p:nvSpPr>
        <p:spPr>
          <a:xfrm>
            <a:off x="7514590" y="1811020"/>
            <a:ext cx="1210310" cy="1120775"/>
          </a:xfrm>
          <a:prstGeom prst="roundRect">
            <a:avLst/>
          </a:prstGeom>
          <a:solidFill>
            <a:schemeClr val="bg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7"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8" name="Anel 18"/>
          <p:cNvSpPr/>
          <p:nvPr/>
        </p:nvSpPr>
        <p:spPr>
          <a:xfrm>
            <a:off x="7071360" y="1370330"/>
            <a:ext cx="2091690" cy="20885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0" name="TextBox 26"/>
          <p:cNvSpPr/>
          <p:nvPr/>
        </p:nvSpPr>
        <p:spPr>
          <a:xfrm>
            <a:off x="504264" y="649895"/>
            <a:ext cx="6289675" cy="5530762"/>
          </a:xfrm>
          <a:prstGeom prst="rect">
            <a:avLst/>
          </a:prstGeom>
          <a:noFill/>
          <a:ln>
            <a:noFill/>
          </a:ln>
          <a:effectLst/>
        </p:spPr>
        <p:txBody>
          <a:bodyPr vert="horz" wrap="square" lIns="91440" tIns="45720" rIns="91440" bIns="45720" numCol="1" spcCol="215900" anchor="t"/>
          <a:lstStyle/>
          <a:p>
            <a:pPr algn="just">
              <a:lnSpc>
                <a:spcPts val="1200"/>
              </a:lnSpc>
            </a:pPr>
            <a:r>
              <a:rPr lang="pt-PT" sz="1200" dirty="0">
                <a:latin typeface="Arial Narrow" panose="020B0606020202030204" pitchFamily="34" charset="0"/>
              </a:rPr>
              <a:t>Les interventions à la </a:t>
            </a:r>
            <a:r>
              <a:rPr lang="pt-PT" sz="1200" i="1" dirty="0">
                <a:latin typeface="Arial Narrow" panose="020B0606020202030204" pitchFamily="34" charset="0"/>
              </a:rPr>
              <a:t>«Table </a:t>
            </a:r>
            <a:r>
              <a:rPr lang="pt-PT" sz="1200" i="1" dirty="0" smtClean="0">
                <a:latin typeface="Arial Narrow" panose="020B0606020202030204" pitchFamily="34" charset="0"/>
              </a:rPr>
              <a:t>Ronde d‘Intégration et </a:t>
            </a:r>
            <a:r>
              <a:rPr lang="pt-PT" sz="1200" i="1" dirty="0">
                <a:latin typeface="Arial Narrow" panose="020B0606020202030204" pitchFamily="34" charset="0"/>
              </a:rPr>
              <a:t>Débats»</a:t>
            </a:r>
            <a:r>
              <a:rPr lang="pt-PT" sz="1200" dirty="0">
                <a:latin typeface="Arial Narrow" panose="020B0606020202030204" pitchFamily="34" charset="0"/>
              </a:rPr>
              <a:t> devraient se concentrer sur l'utilisation de la </a:t>
            </a:r>
            <a:r>
              <a:rPr lang="pt-PT" sz="1200" dirty="0" smtClean="0">
                <a:latin typeface="Arial Narrow" panose="020B0606020202030204" pitchFamily="34" charset="0"/>
              </a:rPr>
              <a:t>poudre </a:t>
            </a:r>
            <a:r>
              <a:rPr lang="pt-PT" sz="1200" dirty="0">
                <a:latin typeface="Arial Narrow" panose="020B0606020202030204" pitchFamily="34" charset="0"/>
              </a:rPr>
              <a:t>de roche en agriculture et sa spécificité scientifique et technologique. Parmi ces spécificités scientifiques et technologiques, les intervenants pourront focaliser leur attention sur les points suivants</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lvl="1" algn="just">
              <a:lnSpc>
                <a:spcPts val="1200"/>
              </a:lnSpc>
            </a:pPr>
            <a:r>
              <a:rPr lang="pt-PT" sz="1200" dirty="0" smtClean="0">
                <a:latin typeface="Arial Narrow" panose="020B0606020202030204" pitchFamily="34" charset="0"/>
              </a:rPr>
              <a:t>a) Réalités </a:t>
            </a:r>
            <a:r>
              <a:rPr lang="pt-PT" sz="1200" dirty="0">
                <a:latin typeface="Arial Narrow" panose="020B0606020202030204" pitchFamily="34" charset="0"/>
              </a:rPr>
              <a:t>actuelles et historiques de l'utilisation de la </a:t>
            </a:r>
            <a:r>
              <a:rPr lang="pt-PT" sz="1200" dirty="0" smtClean="0">
                <a:latin typeface="Arial Narrow" panose="020B0606020202030204" pitchFamily="34" charset="0"/>
              </a:rPr>
              <a:t>poudre </a:t>
            </a:r>
            <a:r>
              <a:rPr lang="pt-PT" sz="1200" dirty="0">
                <a:latin typeface="Arial Narrow" panose="020B0606020202030204" pitchFamily="34" charset="0"/>
              </a:rPr>
              <a:t>de roche dans la fertilisation des terres agricoles</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b) Les orientations générales et les tendances des politiques publiques, les facteurs scientifiques, technologiques et environnementaux qui soutiennent les principes fondamentaux de l'utilisation de la poudre de roche dans la fertilisation des sols agricoles</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c) Les différentes catégories et types de nutriments qui intègrent la composition chimique du basalte lui donnant les conditions naturelles des engrais</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d) Les politiques publiques de recherche scientifique et technologique, processus législatif, réglementation et contrôle de l'utilisation de la poudre de basalte dans l'agriculture</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e) Les mécanismes et leurs rôles et fonctions respectifs dans la formulation, la mise en œuvre, le contrôle et le suivi de la qualité des aliments produits basés sur l'utilisation de la poudre de roche dans la fertilisation des sols agricoles</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f) La relation entre l'utilisation de la poudre de roche dans la fertilisation des sols agricoles et la rentabilité agricole et la qualité de la nourriture produite</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g) Les types et qualités des sols agricoles susceptibles de bénéficier et le potentiel d'utilisation de la poudre de roche provenant de la fertilisation respective</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a:latin typeface="Arial Narrow" panose="020B0606020202030204" pitchFamily="34" charset="0"/>
              </a:rPr>
              <a:t>h) Tendances de l'évolution présente et future de l'utilisation de la poudre de roche en agriculture</a:t>
            </a:r>
            <a:r>
              <a:rPr lang="pt-PT" sz="1200" dirty="0" smtClean="0">
                <a:latin typeface="Arial Narrow" panose="020B0606020202030204" pitchFamily="34" charset="0"/>
              </a:rPr>
              <a:t>;</a:t>
            </a:r>
          </a:p>
          <a:p>
            <a:pPr lvl="1" algn="just">
              <a:lnSpc>
                <a:spcPts val="1200"/>
              </a:lnSpc>
            </a:pPr>
            <a:endParaRPr lang="pt-PT" sz="1200" dirty="0">
              <a:latin typeface="Arial Narrow" panose="020B0606020202030204" pitchFamily="34" charset="0"/>
            </a:endParaRPr>
          </a:p>
          <a:p>
            <a:pPr lvl="1" algn="just">
              <a:lnSpc>
                <a:spcPts val="1200"/>
              </a:lnSpc>
            </a:pPr>
            <a:r>
              <a:rPr lang="pt-PT" sz="1200" dirty="0" smtClean="0">
                <a:latin typeface="Arial Narrow" panose="020B0606020202030204" pitchFamily="34" charset="0"/>
              </a:rPr>
              <a:t>i) La </a:t>
            </a:r>
            <a:r>
              <a:rPr lang="pt-PT" sz="1200" dirty="0">
                <a:latin typeface="Arial Narrow" panose="020B0606020202030204" pitchFamily="34" charset="0"/>
              </a:rPr>
              <a:t>relation de cause à effet entre l'utilisation de la poudre de roche dans la fertilisation des sols agricoles et ses effets sur la préservation de l'environnement</a:t>
            </a:r>
            <a:r>
              <a:rPr lang="pt-PT" sz="1200" dirty="0" smtClean="0">
                <a:latin typeface="Arial Narrow" panose="020B0606020202030204" pitchFamily="34" charset="0"/>
              </a:rPr>
              <a:t>.</a:t>
            </a:r>
          </a:p>
          <a:p>
            <a:pPr algn="just">
              <a:lnSpc>
                <a:spcPts val="1200"/>
              </a:lnSpc>
            </a:pPr>
            <a:endParaRPr lang="pt-PT" sz="1200" dirty="0">
              <a:latin typeface="Arial Narrow" panose="020B0606020202030204" pitchFamily="34" charset="0"/>
            </a:endParaRPr>
          </a:p>
          <a:p>
            <a:pPr algn="just">
              <a:lnSpc>
                <a:spcPts val="1200"/>
              </a:lnSpc>
            </a:pPr>
            <a:r>
              <a:rPr lang="pt-PT" sz="1200" dirty="0">
                <a:latin typeface="Arial Narrow" panose="020B0606020202030204" pitchFamily="34" charset="0"/>
              </a:rPr>
              <a:t>Après les interventions des spécialistes dans chaque thème faisant partie du programme de la</a:t>
            </a:r>
            <a:r>
              <a:rPr lang="pt-PT" sz="1200" i="1" dirty="0">
                <a:latin typeface="Arial Narrow" panose="020B0606020202030204" pitchFamily="34" charset="0"/>
              </a:rPr>
              <a:t> «Table Ronde </a:t>
            </a:r>
            <a:r>
              <a:rPr lang="pt-PT" sz="1200" i="1" dirty="0" smtClean="0">
                <a:latin typeface="Arial Narrow" panose="020B0606020202030204" pitchFamily="34" charset="0"/>
              </a:rPr>
              <a:t>d'Intégration et Débats»</a:t>
            </a:r>
            <a:r>
              <a:rPr lang="pt-PT" sz="1200" dirty="0" smtClean="0">
                <a:latin typeface="Arial Narrow" panose="020B0606020202030204" pitchFamily="34" charset="0"/>
              </a:rPr>
              <a:t>, </a:t>
            </a:r>
            <a:r>
              <a:rPr lang="pt-PT" sz="1200" dirty="0">
                <a:latin typeface="Arial Narrow" panose="020B0606020202030204" pitchFamily="34" charset="0"/>
              </a:rPr>
              <a:t>une période de débats s'ouvrira au cours de laquelle tous les présents pourront intervenir pour présenter leurs points de vue, ainsi que confronter les spécialistes à des problématiques strictement liées aux thèmes en débats.</a:t>
            </a:r>
          </a:p>
        </p:txBody>
      </p:sp>
      <p:sp>
        <p:nvSpPr>
          <p:cNvPr id="42" name="Rectangle 2"/>
          <p:cNvSpPr txBox="1">
            <a:spLocks noChangeArrowheads="1"/>
          </p:cNvSpPr>
          <p:nvPr/>
        </p:nvSpPr>
        <p:spPr>
          <a:xfrm>
            <a:off x="444571" y="171968"/>
            <a:ext cx="4632811" cy="34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Guide  de discussion en table ronde</a:t>
            </a:r>
          </a:p>
        </p:txBody>
      </p:sp>
      <p:pic>
        <p:nvPicPr>
          <p:cNvPr id="45" name="Imagem 81" descr="LOGO-Paises ecowas"/>
          <p:cNvPicPr>
            <a:picLocks noChangeAspect="1"/>
          </p:cNvPicPr>
          <p:nvPr/>
        </p:nvPicPr>
        <p:blipFill>
          <a:blip r:embed="rId5"/>
          <a:stretch>
            <a:fillRect/>
          </a:stretch>
        </p:blipFill>
        <p:spPr>
          <a:xfrm>
            <a:off x="10308786" y="5674597"/>
            <a:ext cx="1175676" cy="1164578"/>
          </a:xfrm>
          <a:prstGeom prst="rect">
            <a:avLst/>
          </a:prstGeom>
        </p:spPr>
      </p:pic>
      <p:sp>
        <p:nvSpPr>
          <p:cNvPr id="47" name="CaixaDeTexto 22"/>
          <p:cNvSpPr txBox="1"/>
          <p:nvPr/>
        </p:nvSpPr>
        <p:spPr>
          <a:xfrm>
            <a:off x="9380121" y="1066165"/>
            <a:ext cx="2797054" cy="537070"/>
          </a:xfrm>
          <a:prstGeom prst="rect">
            <a:avLst/>
          </a:prstGeom>
          <a:noFill/>
        </p:spPr>
        <p:txBody>
          <a:bodyPr wrap="square" rtlCol="0">
            <a:spAutoFit/>
          </a:bodyPr>
          <a:lstStyle/>
          <a:p>
            <a:pPr algn="ctr">
              <a:lnSpc>
                <a:spcPct val="85000"/>
              </a:lnSpc>
            </a:pPr>
            <a:r>
              <a:rPr lang="pt-PT" sz="2000" dirty="0" smtClean="0">
                <a:solidFill>
                  <a:srgbClr val="006666"/>
                </a:solidFill>
              </a:rPr>
              <a:t>TABLE RONDE</a:t>
            </a:r>
          </a:p>
          <a:p>
            <a:pPr algn="ctr">
              <a:lnSpc>
                <a:spcPct val="85000"/>
              </a:lnSpc>
            </a:pPr>
            <a:r>
              <a:rPr lang="pt-PT" sz="1400" dirty="0" smtClean="0">
                <a:solidFill>
                  <a:srgbClr val="006666"/>
                </a:solidFill>
              </a:rPr>
              <a:t>GUIDE DE DISCUSSION</a:t>
            </a:r>
          </a:p>
        </p:txBody>
      </p:sp>
      <p:sp>
        <p:nvSpPr>
          <p:cNvPr id="43" name="CaixaDeTexto 67"/>
          <p:cNvSpPr/>
          <p:nvPr/>
        </p:nvSpPr>
        <p:spPr>
          <a:xfrm>
            <a:off x="9757410" y="1569719"/>
            <a:ext cx="2284730" cy="175958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a:t>
            </a:r>
            <a:r>
              <a:rPr lang="pt-PT" sz="2000" dirty="0" smtClean="0">
                <a:solidFill>
                  <a:srgbClr val="006666"/>
                </a:solidFill>
              </a:rPr>
              <a:t>MARS</a:t>
            </a:r>
            <a:endParaRPr lang="pt-PT" sz="2000" dirty="0" smtClean="0">
              <a:solidFill>
                <a:srgbClr val="006666"/>
              </a:solidFill>
            </a:endParaRPr>
          </a:p>
          <a:p>
            <a:pPr algn="ctr">
              <a:defRPr lang="en-US"/>
            </a:pPr>
            <a:r>
              <a:rPr lang="pt-PT" sz="2000" dirty="0" smtClean="0">
                <a:solidFill>
                  <a:srgbClr val="006666"/>
                </a:solidFill>
              </a:rPr>
              <a:t>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CABO VERDE</a:t>
            </a:r>
          </a:p>
        </p:txBody>
      </p:sp>
      <p:pic>
        <p:nvPicPr>
          <p:cNvPr id="44" name="Imagem9"/>
          <p:cNvPicPr>
            <a:picLocks noChangeAspect="1"/>
          </p:cNvPicPr>
          <p:nvPr/>
        </p:nvPicPr>
        <p:blipFill>
          <a:blip r:embed="rId6"/>
          <a:stretch>
            <a:fillRect/>
          </a:stretch>
        </p:blipFill>
        <p:spPr>
          <a:xfrm>
            <a:off x="11678285" y="6451600"/>
            <a:ext cx="502920" cy="389255"/>
          </a:xfrm>
          <a:prstGeom prst="rect">
            <a:avLst/>
          </a:prstGeom>
          <a:noFill/>
          <a:ln>
            <a:noFill/>
          </a:ln>
          <a:effectLst/>
        </p:spPr>
      </p:pic>
      <p:sp>
        <p:nvSpPr>
          <p:cNvPr id="4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9</a:t>
            </a:fld>
            <a:endParaRPr lang="fr-FR" altLang="pt-PT" sz="1200" b="1" i="1" u="sng" dirty="0" smtClean="0">
              <a:solidFill>
                <a:schemeClr val="tx1"/>
              </a:solidFill>
            </a:endParaRPr>
          </a:p>
        </p:txBody>
      </p:sp>
      <p:pic>
        <p:nvPicPr>
          <p:cNvPr id="50"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51" name="TextBox 50"/>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2"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54" name="Picture 5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spTree>
    <p:extLst>
      <p:ext uri="{BB962C8B-B14F-4D97-AF65-F5344CB8AC3E}">
        <p14:creationId xmlns:p14="http://schemas.microsoft.com/office/powerpoint/2010/main" val="920843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5298</TotalTime>
  <Words>2075</Words>
  <Application>Microsoft Office PowerPoint</Application>
  <PresentationFormat>Custom</PresentationFormat>
  <Paragraphs>293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1287</cp:revision>
  <dcterms:created xsi:type="dcterms:W3CDTF">2019-09-10T11:20:00Z</dcterms:created>
  <dcterms:modified xsi:type="dcterms:W3CDTF">2021-10-01T12:58:08Z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