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21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11123-DB53-46B1-B7EB-76470DC3C357}" type="datetimeFigureOut">
              <a:rPr lang="pt-PT" smtClean="0"/>
              <a:t>16-01-2021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5A61-B711-4BF2-BF1D-CBA94D9B8CA1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16915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11123-DB53-46B1-B7EB-76470DC3C357}" type="datetimeFigureOut">
              <a:rPr lang="pt-PT" smtClean="0"/>
              <a:t>16-01-2021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5A61-B711-4BF2-BF1D-CBA94D9B8CA1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62955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11123-DB53-46B1-B7EB-76470DC3C357}" type="datetimeFigureOut">
              <a:rPr lang="pt-PT" smtClean="0"/>
              <a:t>16-01-2021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5A61-B711-4BF2-BF1D-CBA94D9B8CA1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97383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11123-DB53-46B1-B7EB-76470DC3C357}" type="datetimeFigureOut">
              <a:rPr lang="pt-PT" smtClean="0"/>
              <a:t>16-01-2021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5A61-B711-4BF2-BF1D-CBA94D9B8CA1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77198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11123-DB53-46B1-B7EB-76470DC3C357}" type="datetimeFigureOut">
              <a:rPr lang="pt-PT" smtClean="0"/>
              <a:t>16-01-2021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5A61-B711-4BF2-BF1D-CBA94D9B8CA1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91709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11123-DB53-46B1-B7EB-76470DC3C357}" type="datetimeFigureOut">
              <a:rPr lang="pt-PT" smtClean="0"/>
              <a:t>16-01-2021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5A61-B711-4BF2-BF1D-CBA94D9B8CA1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67758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11123-DB53-46B1-B7EB-76470DC3C357}" type="datetimeFigureOut">
              <a:rPr lang="pt-PT" smtClean="0"/>
              <a:t>16-01-2021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5A61-B711-4BF2-BF1D-CBA94D9B8CA1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78539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11123-DB53-46B1-B7EB-76470DC3C357}" type="datetimeFigureOut">
              <a:rPr lang="pt-PT" smtClean="0"/>
              <a:t>16-01-2021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5A61-B711-4BF2-BF1D-CBA94D9B8CA1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33623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11123-DB53-46B1-B7EB-76470DC3C357}" type="datetimeFigureOut">
              <a:rPr lang="pt-PT" smtClean="0"/>
              <a:t>16-01-2021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5A61-B711-4BF2-BF1D-CBA94D9B8CA1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70404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11123-DB53-46B1-B7EB-76470DC3C357}" type="datetimeFigureOut">
              <a:rPr lang="pt-PT" smtClean="0"/>
              <a:t>16-01-2021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5A61-B711-4BF2-BF1D-CBA94D9B8CA1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36771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11123-DB53-46B1-B7EB-76470DC3C357}" type="datetimeFigureOut">
              <a:rPr lang="pt-PT" smtClean="0"/>
              <a:t>16-01-2021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5A61-B711-4BF2-BF1D-CBA94D9B8CA1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37793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11123-DB53-46B1-B7EB-76470DC3C357}" type="datetimeFigureOut">
              <a:rPr lang="pt-PT" smtClean="0"/>
              <a:t>16-01-2021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5A61-B711-4BF2-BF1D-CBA94D9B8CA1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92811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1"/>
          <p:cNvSpPr/>
          <p:nvPr/>
        </p:nvSpPr>
        <p:spPr>
          <a:xfrm>
            <a:off x="1080844" y="203751"/>
            <a:ext cx="2381885" cy="3079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en-US"/>
            </a:pPr>
            <a:r>
              <a:rPr lang="pt-PT" altLang="pt-BR" sz="1400" b="1" i="1" dirty="0" smtClean="0">
                <a:solidFill>
                  <a:srgbClr val="006666"/>
                </a:solidFill>
                <a:latin typeface="Times New Roman" panose="02020603050405020304" pitchFamily="1" charset="0"/>
                <a:ea typeface="Century Gothic" panose="020B0502020202020204" pitchFamily="2" charset="0"/>
                <a:cs typeface="Times New Roman" panose="02020603050405020304" pitchFamily="1" charset="0"/>
              </a:rPr>
              <a:t>DIA</a:t>
            </a:r>
            <a:r>
              <a:rPr lang="pt-BR" sz="1400" b="1" i="1" dirty="0" smtClean="0">
                <a:solidFill>
                  <a:srgbClr val="006666"/>
                </a:solidFill>
                <a:latin typeface="Times New Roman" panose="02020603050405020304" pitchFamily="1" charset="0"/>
                <a:ea typeface="Century Gothic" panose="020B0502020202020204" pitchFamily="2" charset="0"/>
                <a:cs typeface="Times New Roman" panose="02020603050405020304" pitchFamily="1" charset="0"/>
              </a:rPr>
              <a:t> </a:t>
            </a:r>
            <a:r>
              <a:rPr lang="pt-PT" altLang="pt-BR" sz="1400" b="1" i="1" dirty="0">
                <a:solidFill>
                  <a:srgbClr val="006666"/>
                </a:solidFill>
                <a:latin typeface="Times New Roman" panose="02020603050405020304" pitchFamily="1" charset="0"/>
                <a:ea typeface="Century Gothic" panose="020B0502020202020204" pitchFamily="2" charset="0"/>
                <a:cs typeface="Times New Roman" panose="02020603050405020304" pitchFamily="1" charset="0"/>
              </a:rPr>
              <a:t>09</a:t>
            </a:r>
            <a:r>
              <a:rPr lang="pt-BR" sz="1400" b="1" i="1" dirty="0">
                <a:solidFill>
                  <a:srgbClr val="006666"/>
                </a:solidFill>
                <a:latin typeface="Times New Roman" panose="02020603050405020304" pitchFamily="1" charset="0"/>
                <a:ea typeface="Century Gothic" panose="020B0502020202020204" pitchFamily="2" charset="0"/>
                <a:cs typeface="Times New Roman" panose="02020603050405020304" pitchFamily="1" charset="0"/>
              </a:rPr>
              <a:t> </a:t>
            </a:r>
            <a:r>
              <a:rPr lang="pt-BR" sz="1400" b="1" i="1" dirty="0" smtClean="0">
                <a:solidFill>
                  <a:srgbClr val="006666"/>
                </a:solidFill>
                <a:latin typeface="Times New Roman" panose="02020603050405020304" pitchFamily="1" charset="0"/>
                <a:ea typeface="Century Gothic" panose="020B0502020202020204" pitchFamily="2" charset="0"/>
                <a:cs typeface="Times New Roman" panose="02020603050405020304" pitchFamily="1" charset="0"/>
              </a:rPr>
              <a:t> </a:t>
            </a:r>
            <a:r>
              <a:rPr lang="pt-PT" altLang="pt-BR" sz="1400" b="1" i="1" dirty="0" smtClean="0">
                <a:solidFill>
                  <a:srgbClr val="006666"/>
                </a:solidFill>
                <a:latin typeface="Times New Roman" panose="02020603050405020304" pitchFamily="1" charset="0"/>
                <a:ea typeface="Century Gothic" panose="020B0502020202020204" pitchFamily="2" charset="0"/>
                <a:cs typeface="Times New Roman" panose="02020603050405020304" pitchFamily="1" charset="0"/>
              </a:rPr>
              <a:t>Junho</a:t>
            </a:r>
            <a:r>
              <a:rPr lang="pt-BR" sz="1400" b="1" i="1" dirty="0" smtClean="0">
                <a:solidFill>
                  <a:srgbClr val="006666"/>
                </a:solidFill>
                <a:latin typeface="Times New Roman" panose="02020603050405020304" pitchFamily="1" charset="0"/>
                <a:ea typeface="Century Gothic" panose="020B0502020202020204" pitchFamily="2" charset="0"/>
                <a:cs typeface="Times New Roman" panose="02020603050405020304" pitchFamily="1" charset="0"/>
              </a:rPr>
              <a:t> </a:t>
            </a:r>
            <a:r>
              <a:rPr lang="pt-BR" sz="1400" b="1" i="1" dirty="0">
                <a:solidFill>
                  <a:srgbClr val="006666"/>
                </a:solidFill>
                <a:latin typeface="Times New Roman" panose="02020603050405020304" pitchFamily="1" charset="0"/>
                <a:ea typeface="Century Gothic" panose="020B0502020202020204" pitchFamily="2" charset="0"/>
                <a:cs typeface="Times New Roman" panose="02020603050405020304" pitchFamily="1" charset="0"/>
              </a:rPr>
              <a:t>202</a:t>
            </a:r>
            <a:r>
              <a:rPr lang="pt-PT" altLang="pt-BR" sz="1400" b="1" i="1" dirty="0">
                <a:solidFill>
                  <a:srgbClr val="006666"/>
                </a:solidFill>
                <a:latin typeface="Times New Roman" panose="02020603050405020304" pitchFamily="1" charset="0"/>
                <a:ea typeface="Century Gothic" panose="020B0502020202020204" pitchFamily="2" charset="0"/>
                <a:cs typeface="Times New Roman" panose="02020603050405020304" pitchFamily="1" charset="0"/>
              </a:rPr>
              <a:t>1</a:t>
            </a:r>
            <a:r>
              <a:rPr lang="pt-BR" sz="1400" b="1" i="1" dirty="0">
                <a:solidFill>
                  <a:srgbClr val="006666"/>
                </a:solidFill>
                <a:latin typeface="Times New Roman" panose="02020603050405020304" pitchFamily="1" charset="0"/>
                <a:ea typeface="Century Gothic" panose="020B0502020202020204" pitchFamily="2" charset="0"/>
                <a:cs typeface="Times New Roman" panose="02020603050405020304" pitchFamily="1" charset="0"/>
              </a:rPr>
              <a:t> </a:t>
            </a:r>
          </a:p>
        </p:txBody>
      </p:sp>
      <p:sp>
        <p:nvSpPr>
          <p:cNvPr id="5" name="TextBox 1"/>
          <p:cNvSpPr/>
          <p:nvPr/>
        </p:nvSpPr>
        <p:spPr>
          <a:xfrm>
            <a:off x="1080844" y="-1354"/>
            <a:ext cx="1520190" cy="3079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en-US"/>
            </a:pPr>
            <a:r>
              <a:rPr lang="pt-BR" sz="1400" b="1" i="1" dirty="0">
                <a:solidFill>
                  <a:srgbClr val="006666"/>
                </a:solidFill>
                <a:latin typeface="Arial Narrow" panose="020B0606020202030204" pitchFamily="34" charset="0"/>
              </a:rPr>
              <a:t>PROGRAM</a:t>
            </a:r>
            <a:r>
              <a:rPr lang="pt-PT" altLang="pt-BR" sz="1400" b="1" i="1" dirty="0">
                <a:solidFill>
                  <a:srgbClr val="006666"/>
                </a:solidFill>
                <a:latin typeface="Arial Narrow" panose="020B0606020202030204" pitchFamily="34" charset="0"/>
              </a:rPr>
              <a:t>A</a:t>
            </a:r>
            <a:endParaRPr lang="pt-BR" sz="1400" b="1" i="1" dirty="0">
              <a:solidFill>
                <a:srgbClr val="006666"/>
              </a:solidFill>
              <a:latin typeface="Arial Narrow" panose="020B0606020202030204" pitchFamily="34" charset="0"/>
              <a:cs typeface="Times New Roman" panose="02020603050405020304" pitchFamily="1" charset="0"/>
            </a:endParaRPr>
          </a:p>
        </p:txBody>
      </p:sp>
      <p:sp>
        <p:nvSpPr>
          <p:cNvPr id="6" name="CaixaDeTexto 13"/>
          <p:cNvSpPr txBox="1"/>
          <p:nvPr/>
        </p:nvSpPr>
        <p:spPr>
          <a:xfrm>
            <a:off x="2084779" y="6650990"/>
            <a:ext cx="4584700" cy="188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75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800" b="1" i="1" dirty="0" smtClean="0">
                <a:solidFill>
                  <a:schemeClr val="tx2">
                    <a:lumMod val="50000"/>
                  </a:schemeClr>
                </a:solidFill>
                <a:sym typeface="+mn-ea"/>
              </a:rPr>
              <a:t>Nota</a:t>
            </a:r>
            <a:r>
              <a:rPr lang="pt-PT" sz="800" i="1" dirty="0" smtClean="0">
                <a:solidFill>
                  <a:schemeClr val="tx2">
                    <a:lumMod val="50000"/>
                  </a:schemeClr>
                </a:solidFill>
                <a:sym typeface="+mn-ea"/>
              </a:rPr>
              <a:t>: Alguns dos nomes mencionados ainda estão em processo de confirmação.</a:t>
            </a:r>
          </a:p>
        </p:txBody>
      </p:sp>
      <p:sp>
        <p:nvSpPr>
          <p:cNvPr id="7" name="Slide Number Placeholder 6"/>
          <p:cNvSpPr txBox="1"/>
          <p:nvPr/>
        </p:nvSpPr>
        <p:spPr bwMode="auto">
          <a:xfrm>
            <a:off x="7720435" y="6612569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2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2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2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2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2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1200" dirty="0" smtClean="0">
                <a:solidFill>
                  <a:schemeClr val="tx2">
                    <a:lumMod val="50000"/>
                  </a:schemeClr>
                </a:solidFill>
              </a:rPr>
              <a:t>Pag </a:t>
            </a:r>
            <a:fld id="{6C07E9C5-6E20-4A25-9F31-81ECFC5683B7}" type="slidenum">
              <a:rPr lang="fr-FR" altLang="pt-PT" sz="1200" b="1" i="1" u="sng" dirty="0" smtClean="0">
                <a:solidFill>
                  <a:schemeClr val="tx2">
                    <a:lumMod val="50000"/>
                  </a:schemeClr>
                </a:solidFill>
              </a:rPr>
              <a:t>1</a:t>
            </a:fld>
            <a:endParaRPr lang="fr-FR" altLang="pt-PT" sz="1200" b="1" i="1" u="sng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TextBox 26"/>
          <p:cNvSpPr/>
          <p:nvPr/>
        </p:nvSpPr>
        <p:spPr>
          <a:xfrm>
            <a:off x="2098749" y="1058545"/>
            <a:ext cx="6289675" cy="526986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lnSpc>
                <a:spcPts val="1100"/>
              </a:lnSpc>
              <a:defRPr lang="en-US"/>
            </a:pPr>
            <a:r>
              <a:rPr lang="pt-PT" sz="1100" b="1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Tema I: 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Pesquisa, Legislação, </a:t>
            </a:r>
            <a:r>
              <a:rPr lang="pt-PT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Regulamentação 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e </a:t>
            </a:r>
            <a:r>
              <a:rPr lang="pt-PT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Tecnologia de «Rochagem»</a:t>
            </a:r>
          </a:p>
          <a:p>
            <a:pPr>
              <a:lnSpc>
                <a:spcPts val="1100"/>
              </a:lnSpc>
              <a:defRPr lang="en-US"/>
            </a:pPr>
            <a:r>
              <a:rPr lang="pt-PT" sz="1100" b="1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Moderador</a:t>
            </a:r>
            <a:r>
              <a:rPr lang="pt-BR" sz="1100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 Universidade de Cabo Verde</a:t>
            </a:r>
          </a:p>
          <a:p>
            <a:pPr>
              <a:lnSpc>
                <a:spcPts val="1100"/>
              </a:lnSpc>
              <a:defRPr lang="en-US"/>
            </a:pPr>
            <a:r>
              <a:rPr lang="pt-PT" sz="1100" b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Intervenções de especialistas </a:t>
            </a:r>
            <a:r>
              <a:rPr lang="pt-PT" sz="1100" b="1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:</a:t>
            </a:r>
            <a:endParaRPr lang="pt-PT" sz="1100" b="1" i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  <a:sym typeface="+mn-ea"/>
            </a:endParaRPr>
          </a:p>
          <a:p>
            <a:pPr>
              <a:lnSpc>
                <a:spcPts val="1100"/>
              </a:lnSpc>
              <a:defRPr lang="en-US"/>
            </a:pPr>
            <a:r>
              <a:rPr lang="pt-PT" altLang="pt-BR" sz="1100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■ </a:t>
            </a:r>
            <a:r>
              <a:rPr lang="en-US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Prof. Eder Martins – 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Investigador na EMBRAPA - Empresa </a:t>
            </a:r>
            <a:r>
              <a:rPr lang="pt-BR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Bra</a:t>
            </a:r>
            <a:r>
              <a:rPr lang="pt-PT" altLang="pt-BR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sileira de Pesquisa </a:t>
            </a:r>
            <a:r>
              <a:rPr lang="pt-BR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Agr</a:t>
            </a:r>
            <a:r>
              <a:rPr lang="pt-PT" altLang="pt-BR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opecuária</a:t>
            </a:r>
            <a:endParaRPr lang="pt-BR" sz="1100" i="1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r>
              <a:rPr lang="pt-PT" altLang="pt-BR" sz="1100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■ 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Prof. Em</a:t>
            </a:r>
            <a:r>
              <a:rPr lang="pt-PT" altLang="en-US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é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rit</a:t>
            </a:r>
            <a:r>
              <a:rPr lang="pt-PT" altLang="en-US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o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Peter van Straaten – Universi</a:t>
            </a:r>
            <a:r>
              <a:rPr lang="pt-PT" altLang="en-US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dade de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Guelph – Canad</a:t>
            </a:r>
            <a:r>
              <a:rPr lang="pt-PT" altLang="en-US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á</a:t>
            </a:r>
            <a:endParaRPr lang="pt-PT" sz="1100" i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r>
              <a:rPr lang="pt-PT" altLang="pt-BR" sz="1100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■ 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Prof. Émérito Othon Henry Leonardos, d</a:t>
            </a:r>
            <a:r>
              <a:rPr lang="pt-PT" altLang="en-US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a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 Universi</a:t>
            </a:r>
            <a:r>
              <a:rPr lang="pt-PT" altLang="en-US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dade 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de Bras</a:t>
            </a:r>
            <a:r>
              <a:rPr lang="pt-PT" altLang="en-US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í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lia</a:t>
            </a:r>
          </a:p>
          <a:p>
            <a:pPr>
              <a:lnSpc>
                <a:spcPts val="1100"/>
              </a:lnSpc>
              <a:defRPr lang="en-US"/>
            </a:pPr>
            <a:endParaRPr lang="pt-PT" sz="11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r>
              <a:rPr lang="pt-PT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Debates</a:t>
            </a:r>
          </a:p>
          <a:p>
            <a:pPr>
              <a:lnSpc>
                <a:spcPts val="1100"/>
              </a:lnSpc>
              <a:defRPr lang="en-US"/>
            </a:pPr>
            <a:endParaRPr lang="pt-PT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Coffee Break</a:t>
            </a:r>
          </a:p>
          <a:p>
            <a:pPr>
              <a:lnSpc>
                <a:spcPts val="1100"/>
              </a:lnSpc>
              <a:defRPr lang="en-US"/>
            </a:pPr>
            <a:r>
              <a:rPr lang="pt-PT" sz="1100" b="1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Tema II: 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Fertilização de solos agrícolas e proteção do meio </a:t>
            </a:r>
            <a:r>
              <a:rPr lang="pt-PT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ambiente</a:t>
            </a:r>
          </a:p>
          <a:p>
            <a:pPr>
              <a:lnSpc>
                <a:spcPts val="1100"/>
              </a:lnSpc>
              <a:defRPr lang="en-US"/>
            </a:pPr>
            <a:r>
              <a:rPr lang="pt-PT" sz="1100" b="1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Moderador</a:t>
            </a:r>
            <a:r>
              <a:rPr lang="pt-BR" sz="1100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 </a:t>
            </a:r>
            <a:r>
              <a:rPr lang="pt-PT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Prof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. Émérite Othon Henry Leonardos</a:t>
            </a:r>
            <a:endParaRPr lang="pt-BR" sz="1100" i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>
              <a:lnSpc>
                <a:spcPts val="1100"/>
              </a:lnSpc>
              <a:defRPr lang="en-US"/>
            </a:pPr>
            <a:r>
              <a:rPr lang="pt-PT" sz="1100" b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Intervenções de especialistas </a:t>
            </a:r>
            <a:r>
              <a:rPr lang="pt-PT" sz="1100" b="1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:</a:t>
            </a:r>
          </a:p>
          <a:p>
            <a:pPr>
              <a:lnSpc>
                <a:spcPts val="1100"/>
              </a:lnSpc>
              <a:defRPr lang="en-US"/>
            </a:pPr>
            <a:r>
              <a:rPr lang="pt-PT" altLang="pt-BR" sz="1100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■ 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Prof. Em</a:t>
            </a:r>
            <a:r>
              <a:rPr lang="pt-PT" altLang="en-US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é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rit</a:t>
            </a:r>
            <a:r>
              <a:rPr lang="pt-PT" altLang="en-US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o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Peter van Straaten – Universi</a:t>
            </a:r>
            <a:r>
              <a:rPr lang="pt-PT" altLang="en-US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dade de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Guelph – Canad</a:t>
            </a:r>
            <a:r>
              <a:rPr lang="pt-PT" altLang="en-US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á</a:t>
            </a:r>
            <a:endParaRPr lang="pt-PT" sz="1100" i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r>
              <a:rPr lang="pt-PT" altLang="pt-BR" sz="1100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■ </a:t>
            </a:r>
            <a:r>
              <a:rPr lang="en-US" sz="1100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Prof. Suzi Huff </a:t>
            </a:r>
            <a:r>
              <a:rPr lang="en-US" sz="1100" i="1" dirty="0" err="1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Theodoro</a:t>
            </a:r>
            <a:r>
              <a:rPr lang="en-US" sz="1100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–  </a:t>
            </a:r>
            <a:r>
              <a:rPr lang="pt-PT" altLang="en-US" sz="1100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Professora e </a:t>
            </a:r>
            <a:r>
              <a:rPr lang="pt-PT" altLang="pt-BR" sz="1100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Investigadora na</a:t>
            </a:r>
            <a:r>
              <a:rPr lang="pt-BR" sz="1100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Universi</a:t>
            </a:r>
            <a:r>
              <a:rPr lang="pt-PT" altLang="pt-BR" sz="1100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dade de </a:t>
            </a:r>
            <a:r>
              <a:rPr lang="pt-BR" sz="1100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Brasília</a:t>
            </a:r>
            <a:endParaRPr lang="en-US" sz="1100" i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fr-FR" sz="1100" i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r>
              <a:rPr lang="pt-PT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Debates</a:t>
            </a:r>
          </a:p>
          <a:p>
            <a:pPr>
              <a:lnSpc>
                <a:spcPts val="1100"/>
              </a:lnSpc>
              <a:defRPr lang="en-US"/>
            </a:pPr>
            <a:endParaRPr lang="pt-PT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r>
              <a:rPr lang="pt-PT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Coffee Break</a:t>
            </a:r>
          </a:p>
          <a:p>
            <a:pPr>
              <a:lnSpc>
                <a:spcPts val="1100"/>
              </a:lnSpc>
              <a:defRPr lang="en-US"/>
            </a:pPr>
            <a:r>
              <a:rPr lang="pt-PT" sz="1100" b="1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Tema III</a:t>
            </a:r>
            <a:r>
              <a:rPr lang="pt-PT" sz="1100" b="1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: 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O Potencial Agromineral do Basalto e suas </a:t>
            </a:r>
            <a:r>
              <a:rPr lang="pt-PT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especificidades</a:t>
            </a:r>
          </a:p>
          <a:p>
            <a:pPr>
              <a:lnSpc>
                <a:spcPts val="1100"/>
              </a:lnSpc>
              <a:defRPr lang="en-US"/>
            </a:pPr>
            <a:r>
              <a:rPr lang="pt-PT" sz="1100" b="1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Moderador</a:t>
            </a:r>
            <a:r>
              <a:rPr lang="pt-BR" sz="1100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 </a:t>
            </a:r>
            <a:r>
              <a:rPr lang="pt-BR" sz="1100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fr-FR" sz="1100" i="1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Laboratório</a:t>
            </a:r>
            <a:r>
              <a:rPr lang="fr-FR" sz="1100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de </a:t>
            </a:r>
            <a:r>
              <a:rPr lang="fr-FR" sz="1100" i="1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Engenharia</a:t>
            </a:r>
            <a:r>
              <a:rPr lang="fr-FR" sz="1100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Civil de Cabo Verde</a:t>
            </a:r>
            <a:endParaRPr lang="pt-BR" sz="1100" i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>
              <a:lnSpc>
                <a:spcPts val="1100"/>
              </a:lnSpc>
              <a:defRPr lang="en-US"/>
            </a:pPr>
            <a:r>
              <a:rPr lang="pt-PT" sz="1100" b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Intervenções de especialistas </a:t>
            </a:r>
            <a:r>
              <a:rPr lang="pt-PT" sz="1100" b="1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:</a:t>
            </a:r>
          </a:p>
          <a:p>
            <a:pPr>
              <a:lnSpc>
                <a:spcPts val="1100"/>
              </a:lnSpc>
              <a:defRPr lang="en-US"/>
            </a:pPr>
            <a:r>
              <a:rPr lang="pt-PT" altLang="pt-BR" sz="1100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■ </a:t>
            </a:r>
            <a:r>
              <a:rPr lang="pt-PT" sz="1100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MSc.</a:t>
            </a:r>
            <a:r>
              <a:rPr lang="pt-PT" sz="1100" b="1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  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Magda Bergmann - Investigadora do Serviço Geológico do Brasil</a:t>
            </a:r>
          </a:p>
          <a:p>
            <a:pPr>
              <a:lnSpc>
                <a:spcPts val="1100"/>
              </a:lnSpc>
              <a:defRPr lang="en-US"/>
            </a:pPr>
            <a:r>
              <a:rPr lang="pt-PT" altLang="pt-BR" sz="1100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■ </a:t>
            </a:r>
            <a:r>
              <a:rPr lang="pt-PT" sz="1100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MSc.</a:t>
            </a:r>
            <a:r>
              <a:rPr lang="pt-PT" sz="1100" b="1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  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Andrea Sander -  Investigadora do Serviço Geológico do Brasil</a:t>
            </a:r>
          </a:p>
          <a:p>
            <a:pPr>
              <a:lnSpc>
                <a:spcPts val="1100"/>
              </a:lnSpc>
              <a:defRPr lang="en-US"/>
            </a:pPr>
            <a:endParaRPr lang="fr-FR" sz="1100" i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r>
              <a:rPr lang="pt-PT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Debates</a:t>
            </a:r>
          </a:p>
          <a:p>
            <a:pPr>
              <a:lnSpc>
                <a:spcPts val="1100"/>
              </a:lnSpc>
              <a:defRPr lang="en-US"/>
            </a:pPr>
            <a:endParaRPr lang="pt-PT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r>
              <a:rPr lang="pt-BR" sz="1100" b="1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Almoço</a:t>
            </a:r>
            <a:endParaRPr lang="pt-BR" sz="1100" b="1" i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r>
              <a:rPr lang="pt-PT" sz="1100" b="1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Tema</a:t>
            </a:r>
            <a:r>
              <a:rPr lang="pt-PT" sz="1100" b="1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IV: 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Rentabilidade agrícola e controle de qualidade dos alimentos </a:t>
            </a:r>
            <a:r>
              <a:rPr lang="pt-PT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produzidos</a:t>
            </a:r>
          </a:p>
          <a:p>
            <a:pPr>
              <a:lnSpc>
                <a:spcPts val="1100"/>
              </a:lnSpc>
              <a:defRPr lang="en-US"/>
            </a:pPr>
            <a:r>
              <a:rPr lang="pt-PT" sz="1100" b="1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Moderador</a:t>
            </a:r>
            <a:r>
              <a:rPr lang="pt-BR" sz="1100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 </a:t>
            </a:r>
            <a:r>
              <a:rPr lang="pt-BR" sz="1100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Prof</a:t>
            </a:r>
            <a:r>
              <a:rPr lang="pt-BR" sz="1100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.  Suzi Huff Theodoro</a:t>
            </a:r>
            <a:endParaRPr lang="pt-BR" sz="1100" b="1" i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>
              <a:lnSpc>
                <a:spcPts val="1100"/>
              </a:lnSpc>
              <a:defRPr lang="en-US"/>
            </a:pPr>
            <a:r>
              <a:rPr lang="pt-PT" sz="1100" b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Intervenções de especialistas </a:t>
            </a:r>
            <a:r>
              <a:rPr lang="pt-PT" sz="1100" b="1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:</a:t>
            </a:r>
          </a:p>
          <a:p>
            <a:pPr>
              <a:lnSpc>
                <a:spcPts val="1100"/>
              </a:lnSpc>
              <a:defRPr lang="en-US"/>
            </a:pPr>
            <a:r>
              <a:rPr lang="pt-PT" altLang="pt-BR" sz="1100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■ 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Prof. Bernardo Knapik – </a:t>
            </a:r>
            <a:r>
              <a:rPr lang="pt-PT" altLang="en-US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Investigador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na Universidade 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Estadual do Paraná 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–  Bra</a:t>
            </a:r>
            <a:r>
              <a:rPr lang="pt-PT" altLang="en-US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s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il</a:t>
            </a:r>
          </a:p>
          <a:p>
            <a:pPr>
              <a:lnSpc>
                <a:spcPts val="1100"/>
              </a:lnSpc>
              <a:defRPr lang="en-US"/>
            </a:pPr>
            <a:r>
              <a:rPr lang="pt-PT" altLang="pt-BR" sz="1100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■ </a:t>
            </a:r>
            <a:r>
              <a:rPr lang="en-US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Prof. Eder Martins – 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Investigador na </a:t>
            </a:r>
            <a:r>
              <a:rPr lang="pt-PT" sz="1100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EMBRAPA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- Empresa </a:t>
            </a:r>
            <a:r>
              <a:rPr lang="pt-BR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Bra</a:t>
            </a:r>
            <a:r>
              <a:rPr lang="pt-PT" altLang="pt-BR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sileira de Pesquisa </a:t>
            </a:r>
            <a:r>
              <a:rPr lang="pt-BR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Agr</a:t>
            </a:r>
            <a:r>
              <a:rPr lang="pt-PT" altLang="pt-BR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opecuária</a:t>
            </a:r>
            <a:endParaRPr lang="pt-BR" sz="1100" i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  <a:defRPr lang="en-US"/>
            </a:pPr>
            <a:r>
              <a:rPr lang="pt-PT" altLang="pt-BR" sz="1100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■ </a:t>
            </a: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FAO –  Organização das Nações Unidas para Alimentação e Agricultura</a:t>
            </a:r>
            <a:endParaRPr lang="pt-PT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fr-FR" sz="11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r>
              <a:rPr lang="pt-PT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Debates</a:t>
            </a:r>
          </a:p>
          <a:p>
            <a:pPr>
              <a:lnSpc>
                <a:spcPts val="1100"/>
              </a:lnSpc>
              <a:defRPr lang="en-US"/>
            </a:pPr>
            <a:endParaRPr lang="pt-PT" altLang="en-US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>
              <a:defRPr lang="en-US">
                <a:solidFill>
                  <a:srgbClr val="FFFFFF"/>
                </a:solidFill>
                <a:latin typeface="Century Gothic" panose="020B0502020202020204" pitchFamily="2" charset="0"/>
                <a:ea typeface="Century Gothic" panose="020B0502020202020204" pitchFamily="2" charset="0"/>
                <a:cs typeface="Century Gothic" panose="020B0502020202020204" pitchFamily="2" charset="0"/>
              </a:defRPr>
            </a:pPr>
            <a:r>
              <a:rPr lang="pt-PT" sz="1100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Jantar de Boas Vindas «OS SABORES D</a:t>
            </a:r>
            <a:r>
              <a:rPr lang="pt-PT" altLang="en-US" sz="1100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A CEDEAO</a:t>
            </a:r>
            <a:r>
              <a:rPr lang="pt-PT" sz="1100" i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sym typeface="+mn-ea"/>
              </a:rPr>
              <a:t>»</a:t>
            </a:r>
            <a:endParaRPr lang="pt-PT" sz="1100" b="1" i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  <a:sym typeface="+mn-ea"/>
            </a:endParaRPr>
          </a:p>
        </p:txBody>
      </p:sp>
      <p:sp>
        <p:nvSpPr>
          <p:cNvPr id="9" name="TextBox 16"/>
          <p:cNvSpPr/>
          <p:nvPr/>
        </p:nvSpPr>
        <p:spPr>
          <a:xfrm>
            <a:off x="1118944" y="1064895"/>
            <a:ext cx="1210310" cy="526351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lnSpc>
                <a:spcPts val="1100"/>
              </a:lnSpc>
              <a:defRPr lang="en-US"/>
            </a:pPr>
            <a:r>
              <a:rPr lang="en-US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08:00 </a:t>
            </a:r>
            <a:r>
              <a:rPr lang="en-US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– </a:t>
            </a:r>
            <a:r>
              <a:rPr lang="en-US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09:30</a:t>
            </a:r>
            <a:endParaRPr lang="en-US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r>
              <a:rPr lang="en-US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09:30 </a:t>
            </a:r>
            <a:r>
              <a:rPr lang="en-US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– </a:t>
            </a:r>
            <a:r>
              <a:rPr lang="en-US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09:45</a:t>
            </a:r>
            <a:endParaRPr lang="en-US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r>
              <a:rPr lang="en-US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09:45 </a:t>
            </a:r>
            <a:r>
              <a:rPr lang="en-US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– </a:t>
            </a:r>
            <a:r>
              <a:rPr lang="en-US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11:15</a:t>
            </a:r>
            <a:endParaRPr lang="en-US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r>
              <a:rPr lang="pt-BR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11:15 </a:t>
            </a:r>
            <a:r>
              <a:rPr lang="pt-BR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– </a:t>
            </a:r>
            <a:r>
              <a:rPr lang="pt-BR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11:30</a:t>
            </a:r>
            <a:endParaRPr lang="pt-BR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r>
              <a:rPr lang="pt-BR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11:30 </a:t>
            </a:r>
            <a:r>
              <a:rPr lang="pt-BR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– </a:t>
            </a:r>
            <a:r>
              <a:rPr lang="pt-BR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13:00</a:t>
            </a:r>
            <a:endParaRPr lang="pt-BR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r>
              <a:rPr lang="en-US" sz="1100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" charset="0"/>
              </a:rPr>
              <a:t>13:00</a:t>
            </a:r>
            <a:r>
              <a:rPr lang="en-US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– </a:t>
            </a:r>
            <a:r>
              <a:rPr lang="en-US" sz="1100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" charset="0"/>
              </a:rPr>
              <a:t>14:30</a:t>
            </a:r>
            <a:endParaRPr lang="en-US" sz="1100" i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" charset="0"/>
            </a:endParaRPr>
          </a:p>
          <a:p>
            <a:pPr>
              <a:lnSpc>
                <a:spcPts val="1100"/>
              </a:lnSpc>
              <a:defRPr lang="en-US"/>
            </a:pPr>
            <a:r>
              <a:rPr lang="en-US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14:30 </a:t>
            </a:r>
            <a:r>
              <a:rPr lang="en-US" sz="11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– </a:t>
            </a:r>
            <a:r>
              <a:rPr lang="en-US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16:00</a:t>
            </a:r>
            <a:endParaRPr lang="en-US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endParaRPr lang="en-US" sz="11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100"/>
              </a:lnSpc>
              <a:defRPr lang="en-US"/>
            </a:pPr>
            <a:r>
              <a:rPr lang="en-US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20:30  –  23:00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53688" y="165735"/>
            <a:ext cx="5905501" cy="8489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lnSpc>
                <a:spcPts val="1500"/>
              </a:lnSpc>
            </a:pPr>
            <a:r>
              <a:rPr lang="pt-PT" sz="1600" dirty="0">
                <a:solidFill>
                  <a:schemeClr val="tx2">
                    <a:lumMod val="50000"/>
                  </a:schemeClr>
                </a:solidFill>
              </a:rPr>
              <a:t>PROGRAMA DA MESA </a:t>
            </a:r>
            <a:r>
              <a:rPr lang="pt-PT" sz="1600" dirty="0" smtClean="0">
                <a:solidFill>
                  <a:schemeClr val="tx2">
                    <a:lumMod val="50000"/>
                  </a:schemeClr>
                </a:solidFill>
              </a:rPr>
              <a:t>REDONDA</a:t>
            </a:r>
          </a:p>
          <a:p>
            <a:pPr algn="ctr" fontAlgn="base">
              <a:lnSpc>
                <a:spcPts val="1500"/>
              </a:lnSpc>
            </a:pPr>
            <a:r>
              <a:rPr lang="pt-PT" sz="1200" dirty="0">
                <a:solidFill>
                  <a:schemeClr val="accent5">
                    <a:lumMod val="75000"/>
                  </a:schemeClr>
                </a:solidFill>
              </a:rPr>
              <a:t>PÓ DE BASALTO NA </a:t>
            </a:r>
            <a:r>
              <a:rPr lang="pt-PT" sz="1200" dirty="0" smtClean="0">
                <a:solidFill>
                  <a:schemeClr val="accent5">
                    <a:lumMod val="75000"/>
                  </a:schemeClr>
                </a:solidFill>
              </a:rPr>
              <a:t>AGRICULTURA</a:t>
            </a:r>
          </a:p>
          <a:p>
            <a:pPr algn="ctr" fontAlgn="base">
              <a:lnSpc>
                <a:spcPts val="1500"/>
              </a:lnSpc>
            </a:pPr>
            <a:r>
              <a:rPr lang="fr-FR" sz="1200" cap="all" dirty="0" smtClean="0">
                <a:solidFill>
                  <a:srgbClr val="00B0F0"/>
                </a:solidFill>
              </a:rPr>
              <a:t>Q</a:t>
            </a:r>
            <a:r>
              <a:rPr lang="pt-PT" sz="1200" dirty="0" smtClean="0">
                <a:solidFill>
                  <a:srgbClr val="00B0F0"/>
                </a:solidFill>
              </a:rPr>
              <a:t>UALIDADE DE ALIMENTOS </a:t>
            </a:r>
            <a:r>
              <a:rPr lang="pt-PT" sz="1200" dirty="0">
                <a:solidFill>
                  <a:srgbClr val="00B0F0"/>
                </a:solidFill>
              </a:rPr>
              <a:t>E PROTEÇÃO AMBIENTAL</a:t>
            </a:r>
            <a:endParaRPr lang="fr-FR" sz="1200" cap="all" dirty="0" smtClean="0">
              <a:solidFill>
                <a:srgbClr val="00B0F0"/>
              </a:solidFill>
            </a:endParaRPr>
          </a:p>
          <a:p>
            <a:pPr algn="ctr" fontAlgn="base">
              <a:lnSpc>
                <a:spcPts val="700"/>
              </a:lnSpc>
            </a:pPr>
            <a:r>
              <a:rPr lang="fr-FR" sz="1200" b="1" cap="all" dirty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fr-FR" sz="1200" b="1" cap="all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pt-PT" sz="1200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«</a:t>
            </a:r>
            <a:r>
              <a:rPr lang="pt-PT" sz="1200" i="1" dirty="0">
                <a:solidFill>
                  <a:schemeClr val="tx2">
                    <a:lumMod val="50000"/>
                  </a:schemeClr>
                </a:solidFill>
              </a:rPr>
              <a:t>MESA REDONDA DE INTEGRAÇÃO E </a:t>
            </a:r>
            <a:r>
              <a:rPr lang="pt-PT" sz="1200" i="1" dirty="0" smtClean="0">
                <a:solidFill>
                  <a:schemeClr val="tx2">
                    <a:lumMod val="50000"/>
                  </a:schemeClr>
                </a:solidFill>
              </a:rPr>
              <a:t>DEBATES</a:t>
            </a:r>
            <a:r>
              <a:rPr lang="pt-BR" sz="1200" i="1" dirty="0" smtClean="0">
                <a:solidFill>
                  <a:srgbClr val="006666"/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</a:t>
            </a:r>
            <a:endParaRPr lang="fr-FR" sz="1200" b="1" cap="all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73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91</Words>
  <Application>Microsoft Office PowerPoint</Application>
  <PresentationFormat>On-screen Show (4:3)</PresentationFormat>
  <Paragraphs>84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Teresa</dc:creator>
  <cp:lastModifiedBy>Teresa</cp:lastModifiedBy>
  <cp:revision>1</cp:revision>
  <dcterms:created xsi:type="dcterms:W3CDTF">2021-01-15T20:24:17Z</dcterms:created>
  <dcterms:modified xsi:type="dcterms:W3CDTF">2021-01-16T05:21:12Z</dcterms:modified>
</cp:coreProperties>
</file>