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357" r:id="rId3"/>
    <p:sldId id="365" r:id="rId4"/>
    <p:sldId id="359" r:id="rId5"/>
    <p:sldId id="360" r:id="rId6"/>
    <p:sldId id="358" r:id="rId7"/>
    <p:sldId id="361" r:id="rId8"/>
    <p:sldId id="277" r:id="rId9"/>
    <p:sldId id="363" r:id="rId10"/>
    <p:sldId id="364" r:id="rId11"/>
    <p:sldId id="370" r:id="rId12"/>
    <p:sldId id="366" r:id="rId13"/>
    <p:sldId id="367" r:id="rId14"/>
    <p:sldId id="368" r:id="rId15"/>
    <p:sldId id="369" r:id="rId16"/>
    <p:sldId id="3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AD"/>
    <a:srgbClr val="3EA4BA"/>
    <a:srgbClr val="00B4B2"/>
    <a:srgbClr val="008CBA"/>
    <a:srgbClr val="416D12"/>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58" y="-58"/>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pt-PT" sz="1200">
                <a:solidFill>
                  <a:srgbClr val="00B0F0"/>
                </a:solidFill>
                <a:effectLst/>
              </a:rPr>
              <a:t>CONSUMPTION OF FERTILIZERS IN ECOWAS</a:t>
            </a:r>
          </a:p>
          <a:p>
            <a:pPr algn="ctr">
              <a:defRPr/>
            </a:pPr>
            <a:r>
              <a:rPr lang="pt-PT" sz="1200">
                <a:solidFill>
                  <a:srgbClr val="00B0F0"/>
                </a:solidFill>
                <a:effectLst/>
              </a:rPr>
              <a:t> [Kilograms per hectare of arable land]</a:t>
            </a:r>
          </a:p>
        </c:rich>
      </c:tx>
      <c:layout/>
      <c:overlay val="0"/>
    </c:title>
    <c:autoTitleDeleted val="0"/>
    <c:plotArea>
      <c:layout/>
      <c:barChart>
        <c:barDir val="col"/>
        <c:grouping val="clustered"/>
        <c:varyColors val="0"/>
        <c:ser>
          <c:idx val="0"/>
          <c:order val="0"/>
          <c:tx>
            <c:strRef>
              <c:f>'Fertilizer in ECOWAS'!$B$4</c:f>
              <c:strCache>
                <c:ptCount val="1"/>
                <c:pt idx="0">
                  <c:v>2007</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ECOWAS'!$B$5:$B$19</c:f>
              <c:numCache>
                <c:formatCode>0.00</c:formatCode>
                <c:ptCount val="15"/>
                <c:pt idx="0">
                  <c:v>0.24560000000000001</c:v>
                </c:pt>
                <c:pt idx="1">
                  <c:v>10.101020408163265</c:v>
                </c:pt>
                <c:pt idx="3">
                  <c:v>23.99</c:v>
                </c:pt>
                <c:pt idx="4">
                  <c:v>17.760000000000002</c:v>
                </c:pt>
                <c:pt idx="5">
                  <c:v>1.2135714285714285</c:v>
                </c:pt>
                <c:pt idx="6">
                  <c:v>8.9768976897689772</c:v>
                </c:pt>
                <c:pt idx="9">
                  <c:v>31.050275482093664</c:v>
                </c:pt>
                <c:pt idx="10">
                  <c:v>0.35490787269681739</c:v>
                </c:pt>
                <c:pt idx="11">
                  <c:v>4.2050540540540542</c:v>
                </c:pt>
                <c:pt idx="12">
                  <c:v>2.1459649122807019</c:v>
                </c:pt>
                <c:pt idx="14">
                  <c:v>6.282251082251082</c:v>
                </c:pt>
              </c:numCache>
            </c:numRef>
          </c:val>
        </c:ser>
        <c:ser>
          <c:idx val="1"/>
          <c:order val="1"/>
          <c:tx>
            <c:strRef>
              <c:f>'Fertilizer in ECOWAS'!$C$4</c:f>
              <c:strCache>
                <c:ptCount val="1"/>
                <c:pt idx="0">
                  <c:v>2008</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ECOWAS'!$C$5:$C$19</c:f>
              <c:numCache>
                <c:formatCode>0.00</c:formatCode>
                <c:ptCount val="15"/>
                <c:pt idx="0">
                  <c:v>0.30807692307692308</c:v>
                </c:pt>
                <c:pt idx="1">
                  <c:v>9.5344999999999995</c:v>
                </c:pt>
                <c:pt idx="3">
                  <c:v>18.211724137931036</c:v>
                </c:pt>
                <c:pt idx="4">
                  <c:v>14.549555555555555</c:v>
                </c:pt>
                <c:pt idx="5">
                  <c:v>1.2975438596491229</c:v>
                </c:pt>
                <c:pt idx="6">
                  <c:v>4.260752688172043</c:v>
                </c:pt>
                <c:pt idx="9">
                  <c:v>22.481687207082103</c:v>
                </c:pt>
                <c:pt idx="10">
                  <c:v>0.15341823056300269</c:v>
                </c:pt>
                <c:pt idx="11">
                  <c:v>5.8768333333333329</c:v>
                </c:pt>
                <c:pt idx="12">
                  <c:v>2.3030386740331492</c:v>
                </c:pt>
                <c:pt idx="14">
                  <c:v>4.2735042735042735E-4</c:v>
                </c:pt>
              </c:numCache>
            </c:numRef>
          </c:val>
        </c:ser>
        <c:ser>
          <c:idx val="2"/>
          <c:order val="2"/>
          <c:tx>
            <c:strRef>
              <c:f>'Fertilizer in ECOWAS'!$D$4</c:f>
              <c:strCache>
                <c:ptCount val="1"/>
                <c:pt idx="0">
                  <c:v>2009</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ECOWAS'!$D$5:$D$19</c:f>
              <c:numCache>
                <c:formatCode>0.00</c:formatCode>
                <c:ptCount val="15"/>
                <c:pt idx="0">
                  <c:v>6.6775510204081634</c:v>
                </c:pt>
                <c:pt idx="1">
                  <c:v>9.4519298245614038</c:v>
                </c:pt>
                <c:pt idx="3">
                  <c:v>15.307586206896552</c:v>
                </c:pt>
                <c:pt idx="4">
                  <c:v>18.979565217391304</c:v>
                </c:pt>
                <c:pt idx="5">
                  <c:v>0.63403508771929828</c:v>
                </c:pt>
                <c:pt idx="6">
                  <c:v>6.3434579439252339</c:v>
                </c:pt>
                <c:pt idx="9">
                  <c:v>6.0889792170967283</c:v>
                </c:pt>
                <c:pt idx="10">
                  <c:v>0.35348993288590602</c:v>
                </c:pt>
                <c:pt idx="11">
                  <c:v>5.2610312500000003</c:v>
                </c:pt>
                <c:pt idx="12">
                  <c:v>6.3718015665796344</c:v>
                </c:pt>
                <c:pt idx="14">
                  <c:v>6.1616666666666671</c:v>
                </c:pt>
              </c:numCache>
            </c:numRef>
          </c:val>
        </c:ser>
        <c:ser>
          <c:idx val="3"/>
          <c:order val="3"/>
          <c:tx>
            <c:strRef>
              <c:f>'Fertilizer in ECOWAS'!$E$4</c:f>
              <c:strCache>
                <c:ptCount val="1"/>
                <c:pt idx="0">
                  <c:v>2010</c:v>
                </c:pt>
              </c:strCache>
            </c:strRef>
          </c:tx>
          <c:spPr>
            <a:solidFill>
              <a:srgbClr val="7030A0"/>
            </a:solidFill>
          </c:spPr>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ECOWAS'!$E$5:$E$19</c:f>
              <c:numCache>
                <c:formatCode>0.00</c:formatCode>
                <c:ptCount val="15"/>
                <c:pt idx="0">
                  <c:v>8.9901574803149611</c:v>
                </c:pt>
                <c:pt idx="1">
                  <c:v>9.4284999999999997</c:v>
                </c:pt>
                <c:pt idx="3">
                  <c:v>32.085862068965518</c:v>
                </c:pt>
                <c:pt idx="4">
                  <c:v>18.700216450216452</c:v>
                </c:pt>
                <c:pt idx="5">
                  <c:v>0.9327586206896552</c:v>
                </c:pt>
                <c:pt idx="6">
                  <c:v>7.3</c:v>
                </c:pt>
                <c:pt idx="9">
                  <c:v>19.600383325347387</c:v>
                </c:pt>
                <c:pt idx="10">
                  <c:v>0.49602649006622518</c:v>
                </c:pt>
                <c:pt idx="11">
                  <c:v>12.213666666666667</c:v>
                </c:pt>
                <c:pt idx="12">
                  <c:v>8.2023684210526309</c:v>
                </c:pt>
                <c:pt idx="14">
                  <c:v>8.9617886178861781</c:v>
                </c:pt>
              </c:numCache>
            </c:numRef>
          </c:val>
        </c:ser>
        <c:ser>
          <c:idx val="4"/>
          <c:order val="4"/>
          <c:tx>
            <c:strRef>
              <c:f>'Fertilizer in ECOWAS'!$F$4</c:f>
              <c:strCache>
                <c:ptCount val="1"/>
                <c:pt idx="0">
                  <c:v>2011</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ECOWAS'!$F$5:$F$19</c:f>
              <c:numCache>
                <c:formatCode>0.00</c:formatCode>
                <c:ptCount val="15"/>
                <c:pt idx="0">
                  <c:v>4.3023255813953485</c:v>
                </c:pt>
                <c:pt idx="1">
                  <c:v>10.702456140350877</c:v>
                </c:pt>
                <c:pt idx="3">
                  <c:v>19.402758620689657</c:v>
                </c:pt>
                <c:pt idx="4">
                  <c:v>13.230508474576272</c:v>
                </c:pt>
                <c:pt idx="5">
                  <c:v>3.5831034482758621</c:v>
                </c:pt>
                <c:pt idx="6">
                  <c:v>10.275555555555556</c:v>
                </c:pt>
                <c:pt idx="9">
                  <c:v>22.00728756741</c:v>
                </c:pt>
                <c:pt idx="10">
                  <c:v>0.48564102564102563</c:v>
                </c:pt>
                <c:pt idx="11">
                  <c:v>6.5612941176470585</c:v>
                </c:pt>
                <c:pt idx="12">
                  <c:v>6.8275757575757572</c:v>
                </c:pt>
                <c:pt idx="14">
                  <c:v>10.202845528455285</c:v>
                </c:pt>
              </c:numCache>
            </c:numRef>
          </c:val>
        </c:ser>
        <c:ser>
          <c:idx val="5"/>
          <c:order val="5"/>
          <c:tx>
            <c:strRef>
              <c:f>'Fertilizer in ECOWAS'!$G$4</c:f>
              <c:strCache>
                <c:ptCount val="1"/>
                <c:pt idx="0">
                  <c:v>2012</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ECOWAS'!$G$5:$G$19</c:f>
              <c:numCache>
                <c:formatCode>0.00</c:formatCode>
                <c:ptCount val="15"/>
                <c:pt idx="0">
                  <c:v>9.9092925347222227</c:v>
                </c:pt>
                <c:pt idx="1">
                  <c:v>13.5669716796875</c:v>
                </c:pt>
                <c:pt idx="3">
                  <c:v>26.918396417025861</c:v>
                </c:pt>
                <c:pt idx="4">
                  <c:v>34.757659574468086</c:v>
                </c:pt>
                <c:pt idx="5">
                  <c:v>2.9318332519531269</c:v>
                </c:pt>
                <c:pt idx="6">
                  <c:v>2.6410000194202796</c:v>
                </c:pt>
                <c:pt idx="9">
                  <c:v>20.685344901207916</c:v>
                </c:pt>
                <c:pt idx="10">
                  <c:v>0.92329494584281524</c:v>
                </c:pt>
                <c:pt idx="11">
                  <c:v>8.6686972098214294</c:v>
                </c:pt>
                <c:pt idx="12">
                  <c:v>10.524242424242424</c:v>
                </c:pt>
                <c:pt idx="14">
                  <c:v>5.2564943248820759</c:v>
                </c:pt>
              </c:numCache>
            </c:numRef>
          </c:val>
        </c:ser>
        <c:ser>
          <c:idx val="6"/>
          <c:order val="6"/>
          <c:tx>
            <c:strRef>
              <c:f>'Fertilizer in ECOWAS'!$H$4</c:f>
              <c:strCache>
                <c:ptCount val="1"/>
                <c:pt idx="0">
                  <c:v>2013</c:v>
                </c:pt>
              </c:strCache>
            </c:strRef>
          </c:tx>
          <c:spPr>
            <a:solidFill>
              <a:srgbClr val="92D050"/>
            </a:solidFill>
          </c:spPr>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ECOWAS'!$H$5:$H$19</c:f>
              <c:numCache>
                <c:formatCode>0.00</c:formatCode>
                <c:ptCount val="15"/>
                <c:pt idx="0">
                  <c:v>5.002277922453704</c:v>
                </c:pt>
                <c:pt idx="1">
                  <c:v>15.460796685987903</c:v>
                </c:pt>
                <c:pt idx="3">
                  <c:v>37.580682920258617</c:v>
                </c:pt>
                <c:pt idx="4">
                  <c:v>25.259148936170213</c:v>
                </c:pt>
                <c:pt idx="5">
                  <c:v>2.8680677450856873</c:v>
                </c:pt>
                <c:pt idx="6">
                  <c:v>0.4131363782015714</c:v>
                </c:pt>
                <c:pt idx="9">
                  <c:v>25.871159097888395</c:v>
                </c:pt>
                <c:pt idx="10">
                  <c:v>0.63715059552873932</c:v>
                </c:pt>
                <c:pt idx="11">
                  <c:v>9.0181733685661758</c:v>
                </c:pt>
                <c:pt idx="12">
                  <c:v>12.38125</c:v>
                </c:pt>
                <c:pt idx="14">
                  <c:v>20.993509728773585</c:v>
                </c:pt>
              </c:numCache>
            </c:numRef>
          </c:val>
        </c:ser>
        <c:ser>
          <c:idx val="7"/>
          <c:order val="7"/>
          <c:tx>
            <c:strRef>
              <c:f>'Fertilizer in ECOWAS'!$I$4</c:f>
              <c:strCache>
                <c:ptCount val="1"/>
                <c:pt idx="0">
                  <c:v>2014</c:v>
                </c:pt>
              </c:strCache>
            </c:strRef>
          </c:tx>
          <c:spPr>
            <a:solidFill>
              <a:srgbClr val="FFC000"/>
            </a:solidFill>
          </c:spPr>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ECOWAS'!$I$5:$I$19</c:f>
              <c:numCache>
                <c:formatCode>0.00</c:formatCode>
                <c:ptCount val="15"/>
                <c:pt idx="0">
                  <c:v>15.535462962962963</c:v>
                </c:pt>
                <c:pt idx="1">
                  <c:v>15.880756184895834</c:v>
                </c:pt>
                <c:pt idx="3">
                  <c:v>42.386986799568966</c:v>
                </c:pt>
                <c:pt idx="4">
                  <c:v>15.702127659574469</c:v>
                </c:pt>
                <c:pt idx="5">
                  <c:v>1.0971870619250896</c:v>
                </c:pt>
                <c:pt idx="6">
                  <c:v>0.6762499895962798</c:v>
                </c:pt>
                <c:pt idx="9">
                  <c:v>29.070296658087663</c:v>
                </c:pt>
                <c:pt idx="10">
                  <c:v>0.9992434401739213</c:v>
                </c:pt>
                <c:pt idx="11">
                  <c:v>9.4310638786764702</c:v>
                </c:pt>
                <c:pt idx="12">
                  <c:v>11.740625</c:v>
                </c:pt>
                <c:pt idx="14">
                  <c:v>1.7274905568248831</c:v>
                </c:pt>
              </c:numCache>
            </c:numRef>
          </c:val>
        </c:ser>
        <c:ser>
          <c:idx val="8"/>
          <c:order val="8"/>
          <c:tx>
            <c:strRef>
              <c:f>'Fertilizer in ECOWAS'!$J$4</c:f>
              <c:strCache>
                <c:ptCount val="1"/>
                <c:pt idx="0">
                  <c:v>2015</c:v>
                </c:pt>
              </c:strCache>
            </c:strRef>
          </c:tx>
          <c:spPr>
            <a:solidFill>
              <a:srgbClr val="FF0000"/>
            </a:solidFill>
          </c:spPr>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ECOWAS'!$J$5:$J$19</c:f>
              <c:numCache>
                <c:formatCode>0.00</c:formatCode>
                <c:ptCount val="15"/>
                <c:pt idx="0">
                  <c:v>11.290344328703704</c:v>
                </c:pt>
                <c:pt idx="1">
                  <c:v>16.2886953125</c:v>
                </c:pt>
                <c:pt idx="3">
                  <c:v>50.634678071120689</c:v>
                </c:pt>
                <c:pt idx="4">
                  <c:v>23.505408494015956</c:v>
                </c:pt>
                <c:pt idx="5">
                  <c:v>2.6992871093750002</c:v>
                </c:pt>
                <c:pt idx="6">
                  <c:v>0.85</c:v>
                </c:pt>
                <c:pt idx="9">
                  <c:v>27.047718277179847</c:v>
                </c:pt>
                <c:pt idx="10">
                  <c:v>0.40373214517320904</c:v>
                </c:pt>
                <c:pt idx="11">
                  <c:v>7.7154995404411766</c:v>
                </c:pt>
                <c:pt idx="12">
                  <c:v>16.315625000000001</c:v>
                </c:pt>
                <c:pt idx="14">
                  <c:v>10.003071657576651</c:v>
                </c:pt>
              </c:numCache>
            </c:numRef>
          </c:val>
        </c:ser>
        <c:ser>
          <c:idx val="9"/>
          <c:order val="9"/>
          <c:tx>
            <c:strRef>
              <c:f>'Fertilizer in ECOWAS'!$K$4</c:f>
              <c:strCache>
                <c:ptCount val="1"/>
                <c:pt idx="0">
                  <c:v>2016</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ECOWAS'!$K$5:$K$19</c:f>
              <c:numCache>
                <c:formatCode>0.00</c:formatCode>
                <c:ptCount val="15"/>
                <c:pt idx="0">
                  <c:v>14.747607421874999</c:v>
                </c:pt>
                <c:pt idx="1">
                  <c:v>21.773516601562498</c:v>
                </c:pt>
                <c:pt idx="3">
                  <c:v>51.683337823275863</c:v>
                </c:pt>
                <c:pt idx="4">
                  <c:v>20.876595744680852</c:v>
                </c:pt>
                <c:pt idx="5">
                  <c:v>1.5685838859311996</c:v>
                </c:pt>
                <c:pt idx="6">
                  <c:v>1.2353408986871877</c:v>
                </c:pt>
                <c:pt idx="9">
                  <c:v>44.235022081188582</c:v>
                </c:pt>
                <c:pt idx="10">
                  <c:v>0.40209046772548129</c:v>
                </c:pt>
                <c:pt idx="11">
                  <c:v>5.4703673023897057</c:v>
                </c:pt>
                <c:pt idx="12">
                  <c:v>16.409375000000001</c:v>
                </c:pt>
                <c:pt idx="14">
                  <c:v>11.026124705188678</c:v>
                </c:pt>
              </c:numCache>
            </c:numRef>
          </c:val>
        </c:ser>
        <c:dLbls>
          <c:showLegendKey val="0"/>
          <c:showVal val="0"/>
          <c:showCatName val="0"/>
          <c:showSerName val="0"/>
          <c:showPercent val="0"/>
          <c:showBubbleSize val="0"/>
        </c:dLbls>
        <c:gapWidth val="150"/>
        <c:axId val="113367552"/>
        <c:axId val="31796608"/>
      </c:barChart>
      <c:catAx>
        <c:axId val="113367552"/>
        <c:scaling>
          <c:orientation val="minMax"/>
        </c:scaling>
        <c:delete val="0"/>
        <c:axPos val="b"/>
        <c:majorGridlines/>
        <c:minorGridlines/>
        <c:majorTickMark val="out"/>
        <c:minorTickMark val="none"/>
        <c:tickLblPos val="nextTo"/>
        <c:crossAx val="31796608"/>
        <c:crosses val="autoZero"/>
        <c:auto val="1"/>
        <c:lblAlgn val="ctr"/>
        <c:lblOffset val="100"/>
        <c:noMultiLvlLbl val="0"/>
      </c:catAx>
      <c:valAx>
        <c:axId val="31796608"/>
        <c:scaling>
          <c:orientation val="minMax"/>
        </c:scaling>
        <c:delete val="0"/>
        <c:axPos val="l"/>
        <c:majorGridlines/>
        <c:minorGridlines>
          <c:spPr>
            <a:ln w="9525"/>
          </c:spPr>
        </c:minorGridlines>
        <c:numFmt formatCode="0.00" sourceLinked="1"/>
        <c:majorTickMark val="out"/>
        <c:minorTickMark val="none"/>
        <c:tickLblPos val="nextTo"/>
        <c:crossAx val="113367552"/>
        <c:crosses val="autoZero"/>
        <c:crossBetween val="between"/>
      </c:valAx>
    </c:plotArea>
    <c:legend>
      <c:legendPos val="b"/>
      <c:layout>
        <c:manualLayout>
          <c:xMode val="edge"/>
          <c:yMode val="edge"/>
          <c:x val="0"/>
          <c:y val="0.9169840972567157"/>
          <c:w val="1"/>
          <c:h val="6.2333379475445608E-2"/>
        </c:manualLayout>
      </c:layout>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00B0F0"/>
                </a:solidFill>
              </a:defRPr>
            </a:pPr>
            <a:r>
              <a:rPr lang="pt-PT" sz="1200">
                <a:solidFill>
                  <a:srgbClr val="00B0F0"/>
                </a:solidFill>
                <a:effectLst/>
              </a:rPr>
              <a:t>INTERNATIONAL FERTILIZER CONSUMPTION</a:t>
            </a:r>
          </a:p>
          <a:p>
            <a:pPr>
              <a:defRPr sz="1200">
                <a:solidFill>
                  <a:srgbClr val="00B0F0"/>
                </a:solidFill>
              </a:defRPr>
            </a:pPr>
            <a:r>
              <a:rPr lang="pt-PT" sz="1200">
                <a:solidFill>
                  <a:srgbClr val="00B0F0"/>
                </a:solidFill>
                <a:effectLst/>
              </a:rPr>
              <a:t>[Kilograms per hectare of arable land]</a:t>
            </a:r>
          </a:p>
        </c:rich>
      </c:tx>
      <c:layout/>
      <c:overlay val="0"/>
    </c:title>
    <c:autoTitleDeleted val="0"/>
    <c:plotArea>
      <c:layout/>
      <c:barChart>
        <c:barDir val="col"/>
        <c:grouping val="clustered"/>
        <c:varyColors val="0"/>
        <c:ser>
          <c:idx val="0"/>
          <c:order val="0"/>
          <c:tx>
            <c:strRef>
              <c:f>'Fertilizer in ECOWAS'!$B$4</c:f>
              <c:strCache>
                <c:ptCount val="1"/>
                <c:pt idx="0">
                  <c:v>2007</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ECOWAS'!$B$20:$B$30</c:f>
              <c:numCache>
                <c:formatCode>General</c:formatCode>
                <c:ptCount val="11"/>
                <c:pt idx="0" formatCode="0.00">
                  <c:v>126.24192861951664</c:v>
                </c:pt>
                <c:pt idx="1">
                  <c:v>164.27044367512084</c:v>
                </c:pt>
                <c:pt idx="2">
                  <c:v>120.01307162495347</c:v>
                </c:pt>
                <c:pt idx="3">
                  <c:v>92.783759262551754</c:v>
                </c:pt>
                <c:pt idx="4">
                  <c:v>111.44415505196962</c:v>
                </c:pt>
                <c:pt idx="5">
                  <c:v>128.07158934668169</c:v>
                </c:pt>
                <c:pt idx="6">
                  <c:v>13.560190925348413</c:v>
                </c:pt>
                <c:pt idx="7">
                  <c:v>123.26908821349147</c:v>
                </c:pt>
                <c:pt idx="8">
                  <c:v>61.021746031746034</c:v>
                </c:pt>
                <c:pt idx="9">
                  <c:v>187.46728116833188</c:v>
                </c:pt>
                <c:pt idx="10">
                  <c:v>301.31186487635347</c:v>
                </c:pt>
              </c:numCache>
            </c:numRef>
          </c:val>
        </c:ser>
        <c:ser>
          <c:idx val="1"/>
          <c:order val="1"/>
          <c:tx>
            <c:strRef>
              <c:f>'Fertilizer in ECOWAS'!$C$4</c:f>
              <c:strCache>
                <c:ptCount val="1"/>
                <c:pt idx="0">
                  <c:v>2008</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ECOWAS'!$C$20:$C$30</c:f>
              <c:numCache>
                <c:formatCode>General</c:formatCode>
                <c:ptCount val="11"/>
                <c:pt idx="0" formatCode="0.00">
                  <c:v>121.89482445490626</c:v>
                </c:pt>
                <c:pt idx="1">
                  <c:v>133.62579350228907</c:v>
                </c:pt>
                <c:pt idx="2">
                  <c:v>103.72535509506254</c:v>
                </c:pt>
                <c:pt idx="3">
                  <c:v>101.89726406313984</c:v>
                </c:pt>
                <c:pt idx="4">
                  <c:v>102.01955890776208</c:v>
                </c:pt>
                <c:pt idx="5">
                  <c:v>110.40310761251649</c:v>
                </c:pt>
                <c:pt idx="6">
                  <c:v>13.203404524423178</c:v>
                </c:pt>
                <c:pt idx="7">
                  <c:v>112.42732458826308</c:v>
                </c:pt>
                <c:pt idx="8">
                  <c:v>56.293203124999998</c:v>
                </c:pt>
                <c:pt idx="9">
                  <c:v>142.86764383131526</c:v>
                </c:pt>
                <c:pt idx="10">
                  <c:v>301.19132144683164</c:v>
                </c:pt>
              </c:numCache>
            </c:numRef>
          </c:val>
        </c:ser>
        <c:ser>
          <c:idx val="2"/>
          <c:order val="2"/>
          <c:tx>
            <c:strRef>
              <c:f>'Fertilizer in ECOWAS'!$D$4</c:f>
              <c:strCache>
                <c:ptCount val="1"/>
                <c:pt idx="0">
                  <c:v>2009</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ECOWAS'!$D$20:$D$30</c:f>
              <c:numCache>
                <c:formatCode>General</c:formatCode>
                <c:ptCount val="11"/>
                <c:pt idx="0" formatCode="0.00">
                  <c:v>121.21359733299215</c:v>
                </c:pt>
                <c:pt idx="1">
                  <c:v>118.35015750140967</c:v>
                </c:pt>
                <c:pt idx="2">
                  <c:v>88.762768596889671</c:v>
                </c:pt>
                <c:pt idx="3">
                  <c:v>81.199295204021524</c:v>
                </c:pt>
                <c:pt idx="4">
                  <c:v>98.440391226843872</c:v>
                </c:pt>
                <c:pt idx="5">
                  <c:v>104.81704925009781</c:v>
                </c:pt>
                <c:pt idx="6">
                  <c:v>12.953905606614185</c:v>
                </c:pt>
                <c:pt idx="7">
                  <c:v>108.4928128386362</c:v>
                </c:pt>
                <c:pt idx="8">
                  <c:v>60.247472353870457</c:v>
                </c:pt>
                <c:pt idx="9">
                  <c:v>129.50481130173489</c:v>
                </c:pt>
                <c:pt idx="10">
                  <c:v>302.65912753583393</c:v>
                </c:pt>
              </c:numCache>
            </c:numRef>
          </c:val>
        </c:ser>
        <c:ser>
          <c:idx val="3"/>
          <c:order val="3"/>
          <c:tx>
            <c:strRef>
              <c:f>'Fertilizer in ECOWAS'!$E$4</c:f>
              <c:strCache>
                <c:ptCount val="1"/>
                <c:pt idx="0">
                  <c:v>2010</c:v>
                </c:pt>
              </c:strCache>
            </c:strRef>
          </c:tx>
          <c:spPr>
            <a:solidFill>
              <a:srgbClr val="7030A0"/>
            </a:solidFill>
          </c:spPr>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ECOWAS'!$E$20:$E$30</c:f>
              <c:numCache>
                <c:formatCode>General</c:formatCode>
                <c:ptCount val="11"/>
                <c:pt idx="0" formatCode="0.00">
                  <c:v>130.99224535065593</c:v>
                </c:pt>
                <c:pt idx="1">
                  <c:v>141.43304374198229</c:v>
                </c:pt>
                <c:pt idx="2">
                  <c:v>112.54644805186193</c:v>
                </c:pt>
                <c:pt idx="3">
                  <c:v>82.654725613699839</c:v>
                </c:pt>
                <c:pt idx="4">
                  <c:v>106.68491006872082</c:v>
                </c:pt>
                <c:pt idx="5">
                  <c:v>117.29291041690547</c:v>
                </c:pt>
                <c:pt idx="6">
                  <c:v>15.530553278581051</c:v>
                </c:pt>
                <c:pt idx="7">
                  <c:v>117.12441292089598</c:v>
                </c:pt>
                <c:pt idx="8">
                  <c:v>53.780978217505783</c:v>
                </c:pt>
                <c:pt idx="9">
                  <c:v>156.8304242944202</c:v>
                </c:pt>
                <c:pt idx="10">
                  <c:v>319.46956341785329</c:v>
                </c:pt>
              </c:numCache>
            </c:numRef>
          </c:val>
        </c:ser>
        <c:ser>
          <c:idx val="4"/>
          <c:order val="4"/>
          <c:tx>
            <c:strRef>
              <c:f>'Fertilizer in ECOWAS'!$F$4</c:f>
              <c:strCache>
                <c:ptCount val="1"/>
                <c:pt idx="0">
                  <c:v>2011</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ECOWAS'!$F$20:$F$30</c:f>
              <c:numCache>
                <c:formatCode>General</c:formatCode>
                <c:ptCount val="11"/>
                <c:pt idx="0" formatCode="0.00">
                  <c:v>135.76099561999132</c:v>
                </c:pt>
                <c:pt idx="1">
                  <c:v>136.94929045068744</c:v>
                </c:pt>
                <c:pt idx="2">
                  <c:v>128.6084953784441</c:v>
                </c:pt>
                <c:pt idx="3">
                  <c:v>84.273917657707813</c:v>
                </c:pt>
                <c:pt idx="4">
                  <c:v>121.67984440931679</c:v>
                </c:pt>
                <c:pt idx="5">
                  <c:v>123.13066004709115</c:v>
                </c:pt>
                <c:pt idx="6">
                  <c:v>14.878398035715341</c:v>
                </c:pt>
                <c:pt idx="7">
                  <c:v>132.33239299936591</c:v>
                </c:pt>
                <c:pt idx="8">
                  <c:v>60.337405468295522</c:v>
                </c:pt>
                <c:pt idx="9">
                  <c:v>148.30501720154564</c:v>
                </c:pt>
                <c:pt idx="10">
                  <c:v>321.60670341908758</c:v>
                </c:pt>
              </c:numCache>
            </c:numRef>
          </c:val>
        </c:ser>
        <c:ser>
          <c:idx val="5"/>
          <c:order val="5"/>
          <c:tx>
            <c:strRef>
              <c:f>'Fertilizer in ECOWAS'!$G$4</c:f>
              <c:strCache>
                <c:ptCount val="1"/>
                <c:pt idx="0">
                  <c:v>2012</c:v>
                </c:pt>
              </c:strCache>
            </c:strRef>
          </c:tx>
          <c:spPr>
            <a:solidFill>
              <a:srgbClr val="FFC000"/>
            </a:solidFill>
          </c:spPr>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ECOWAS'!$G$20:$G$30</c:f>
              <c:numCache>
                <c:formatCode>General</c:formatCode>
                <c:ptCount val="11"/>
                <c:pt idx="0" formatCode="0.00">
                  <c:v>135.03291523153902</c:v>
                </c:pt>
                <c:pt idx="1">
                  <c:v>140.93862982223038</c:v>
                </c:pt>
                <c:pt idx="2">
                  <c:v>126.8148747433553</c:v>
                </c:pt>
                <c:pt idx="3">
                  <c:v>107.50656231543621</c:v>
                </c:pt>
                <c:pt idx="4">
                  <c:v>124.2255798463417</c:v>
                </c:pt>
                <c:pt idx="5">
                  <c:v>128.27610770984452</c:v>
                </c:pt>
                <c:pt idx="6">
                  <c:v>14.767264790845145</c:v>
                </c:pt>
                <c:pt idx="7">
                  <c:v>132.58741195622392</c:v>
                </c:pt>
                <c:pt idx="8">
                  <c:v>59.523359999999997</c:v>
                </c:pt>
                <c:pt idx="9">
                  <c:v>155.77055945759201</c:v>
                </c:pt>
                <c:pt idx="10">
                  <c:v>334.64800480611609</c:v>
                </c:pt>
              </c:numCache>
            </c:numRef>
          </c:val>
        </c:ser>
        <c:ser>
          <c:idx val="6"/>
          <c:order val="6"/>
          <c:tx>
            <c:strRef>
              <c:f>'Fertilizer in ECOWAS'!$H$4</c:f>
              <c:strCache>
                <c:ptCount val="1"/>
                <c:pt idx="0">
                  <c:v>2013</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ECOWAS'!$H$20:$H$30</c:f>
              <c:numCache>
                <c:formatCode>General</c:formatCode>
                <c:ptCount val="11"/>
                <c:pt idx="0" formatCode="0.00">
                  <c:v>136.70532621007914</c:v>
                </c:pt>
                <c:pt idx="1">
                  <c:v>149.00178179403287</c:v>
                </c:pt>
                <c:pt idx="2">
                  <c:v>126.3286282147884</c:v>
                </c:pt>
                <c:pt idx="3">
                  <c:v>106.08325966544949</c:v>
                </c:pt>
                <c:pt idx="4">
                  <c:v>126.0177836591442</c:v>
                </c:pt>
                <c:pt idx="5">
                  <c:v>130.855810083694</c:v>
                </c:pt>
                <c:pt idx="6">
                  <c:v>14.696951847269961</c:v>
                </c:pt>
                <c:pt idx="7">
                  <c:v>137.89950170724615</c:v>
                </c:pt>
                <c:pt idx="8">
                  <c:v>57.71848</c:v>
                </c:pt>
                <c:pt idx="9">
                  <c:v>164.03351192397145</c:v>
                </c:pt>
                <c:pt idx="10">
                  <c:v>343.75737628502611</c:v>
                </c:pt>
              </c:numCache>
            </c:numRef>
          </c:val>
        </c:ser>
        <c:ser>
          <c:idx val="7"/>
          <c:order val="7"/>
          <c:tx>
            <c:strRef>
              <c:f>'Fertilizer in ECOWAS'!$I$4</c:f>
              <c:strCache>
                <c:ptCount val="1"/>
                <c:pt idx="0">
                  <c:v>2014</c:v>
                </c:pt>
              </c:strCache>
            </c:strRef>
          </c:tx>
          <c:spPr>
            <a:solidFill>
              <a:srgbClr val="92D050"/>
            </a:solidFill>
          </c:spPr>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ECOWAS'!$I$20:$I$30</c:f>
              <c:numCache>
                <c:formatCode>General</c:formatCode>
                <c:ptCount val="11"/>
                <c:pt idx="0" formatCode="0.00">
                  <c:v>138.95768208625717</c:v>
                </c:pt>
                <c:pt idx="1">
                  <c:v>150.57652225910024</c:v>
                </c:pt>
                <c:pt idx="2">
                  <c:v>129.24139188628044</c:v>
                </c:pt>
                <c:pt idx="3">
                  <c:v>110.71744254111053</c:v>
                </c:pt>
                <c:pt idx="4">
                  <c:v>125.4924127342253</c:v>
                </c:pt>
                <c:pt idx="5">
                  <c:v>131.935260646469</c:v>
                </c:pt>
                <c:pt idx="6">
                  <c:v>16.214188700490904</c:v>
                </c:pt>
                <c:pt idx="7">
                  <c:v>135.65145155592145</c:v>
                </c:pt>
                <c:pt idx="8">
                  <c:v>65.013040000000004</c:v>
                </c:pt>
                <c:pt idx="9">
                  <c:v>168.91614733408122</c:v>
                </c:pt>
                <c:pt idx="10">
                  <c:v>347.42045658644065</c:v>
                </c:pt>
              </c:numCache>
            </c:numRef>
          </c:val>
        </c:ser>
        <c:ser>
          <c:idx val="8"/>
          <c:order val="8"/>
          <c:tx>
            <c:strRef>
              <c:f>'Fertilizer in ECOWAS'!$J$4</c:f>
              <c:strCache>
                <c:ptCount val="1"/>
                <c:pt idx="0">
                  <c:v>2015</c:v>
                </c:pt>
              </c:strCache>
            </c:strRef>
          </c:tx>
          <c:spPr>
            <a:solidFill>
              <a:srgbClr val="FF0000"/>
            </a:solidFill>
          </c:spPr>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ECOWAS'!$J$20:$J$30</c:f>
              <c:numCache>
                <c:formatCode>General</c:formatCode>
                <c:ptCount val="11"/>
                <c:pt idx="0" formatCode="0.00">
                  <c:v>138.00078233063027</c:v>
                </c:pt>
                <c:pt idx="1">
                  <c:v>154.97411600818188</c:v>
                </c:pt>
                <c:pt idx="2">
                  <c:v>122.56665549031752</c:v>
                </c:pt>
                <c:pt idx="3">
                  <c:v>107.54346439627543</c:v>
                </c:pt>
                <c:pt idx="4">
                  <c:v>126.91736014803371</c:v>
                </c:pt>
                <c:pt idx="5">
                  <c:v>134.45537637632268</c:v>
                </c:pt>
                <c:pt idx="6">
                  <c:v>14.950919730262912</c:v>
                </c:pt>
                <c:pt idx="7">
                  <c:v>137.02727854855922</c:v>
                </c:pt>
                <c:pt idx="8">
                  <c:v>58.511600000000001</c:v>
                </c:pt>
                <c:pt idx="9">
                  <c:v>170.70102093715224</c:v>
                </c:pt>
                <c:pt idx="10">
                  <c:v>328.39868897794901</c:v>
                </c:pt>
              </c:numCache>
            </c:numRef>
          </c:val>
        </c:ser>
        <c:ser>
          <c:idx val="9"/>
          <c:order val="9"/>
          <c:tx>
            <c:strRef>
              <c:f>'Fertilizer in ECOWAS'!$K$4</c:f>
              <c:strCache>
                <c:ptCount val="1"/>
                <c:pt idx="0">
                  <c:v>2016</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ECOWAS'!$K$20:$K$30</c:f>
              <c:numCache>
                <c:formatCode>General</c:formatCode>
                <c:ptCount val="11"/>
                <c:pt idx="0" formatCode="0.00">
                  <c:v>140.55309548072842</c:v>
                </c:pt>
                <c:pt idx="1">
                  <c:v>152.64623421167374</c:v>
                </c:pt>
                <c:pt idx="2">
                  <c:v>140.19137948951257</c:v>
                </c:pt>
                <c:pt idx="3">
                  <c:v>94.77334861771773</c:v>
                </c:pt>
                <c:pt idx="4">
                  <c:v>127.21524148491265</c:v>
                </c:pt>
                <c:pt idx="5">
                  <c:v>137.78445373215553</c:v>
                </c:pt>
                <c:pt idx="6">
                  <c:v>16.160929550887726</c:v>
                </c:pt>
                <c:pt idx="7">
                  <c:v>138.5948477136524</c:v>
                </c:pt>
                <c:pt idx="8">
                  <c:v>58.511600000000001</c:v>
                </c:pt>
                <c:pt idx="9">
                  <c:v>166.64791631244765</c:v>
                </c:pt>
                <c:pt idx="10">
                  <c:v>331.02599453646678</c:v>
                </c:pt>
              </c:numCache>
            </c:numRef>
          </c:val>
        </c:ser>
        <c:dLbls>
          <c:showLegendKey val="0"/>
          <c:showVal val="0"/>
          <c:showCatName val="0"/>
          <c:showSerName val="0"/>
          <c:showPercent val="0"/>
          <c:showBubbleSize val="0"/>
        </c:dLbls>
        <c:gapWidth val="150"/>
        <c:axId val="117284864"/>
        <c:axId val="120849536"/>
      </c:barChart>
      <c:catAx>
        <c:axId val="117284864"/>
        <c:scaling>
          <c:orientation val="minMax"/>
        </c:scaling>
        <c:delete val="0"/>
        <c:axPos val="b"/>
        <c:majorGridlines/>
        <c:minorGridlines/>
        <c:majorTickMark val="out"/>
        <c:minorTickMark val="none"/>
        <c:tickLblPos val="nextTo"/>
        <c:txPr>
          <a:bodyPr/>
          <a:lstStyle/>
          <a:p>
            <a:pPr>
              <a:defRPr sz="800">
                <a:latin typeface="Arial Narrow" panose="020B0606020202030204" pitchFamily="34" charset="0"/>
              </a:defRPr>
            </a:pPr>
            <a:endParaRPr lang="pt-PT"/>
          </a:p>
        </c:txPr>
        <c:crossAx val="120849536"/>
        <c:crosses val="autoZero"/>
        <c:auto val="1"/>
        <c:lblAlgn val="ctr"/>
        <c:lblOffset val="100"/>
        <c:noMultiLvlLbl val="0"/>
      </c:catAx>
      <c:valAx>
        <c:axId val="120849536"/>
        <c:scaling>
          <c:orientation val="minMax"/>
        </c:scaling>
        <c:delete val="0"/>
        <c:axPos val="l"/>
        <c:majorGridlines/>
        <c:minorGridlines/>
        <c:numFmt formatCode="0.00" sourceLinked="1"/>
        <c:majorTickMark val="out"/>
        <c:minorTickMark val="none"/>
        <c:tickLblPos val="nextTo"/>
        <c:crossAx val="117284864"/>
        <c:crosses val="autoZero"/>
        <c:crossBetween val="between"/>
      </c:valAx>
    </c:plotArea>
    <c:legend>
      <c:legendPos val="b"/>
      <c:layout>
        <c:manualLayout>
          <c:xMode val="edge"/>
          <c:yMode val="edge"/>
          <c:x val="0"/>
          <c:y val="0.93829640434069495"/>
          <c:w val="1"/>
          <c:h val="4.633080549789078E-2"/>
        </c:manualLayout>
      </c:layout>
      <c:overlay val="0"/>
      <c:txPr>
        <a:bodyPr/>
        <a:lstStyle/>
        <a:p>
          <a:pPr>
            <a:defRPr sz="900"/>
          </a:pPr>
          <a:endParaRPr lang="pt-PT"/>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05-02-2021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73477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05-02-2021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260595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05-02-2021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05-02-2021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05-02-2021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05-02-2021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05-02-2021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05-02-2021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05-02-2021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05-02-2021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D - Departamento de investigación y desarrollo de Inves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089" y="4157488"/>
            <a:ext cx="2688307" cy="1790414"/>
          </a:xfrm>
          <a:prstGeom prst="rect">
            <a:avLst/>
          </a:prstGeom>
          <a:noFill/>
          <a:extLst>
            <a:ext uri="{909E8E84-426E-40DD-AFC4-6F175D3DCCD1}">
              <a14:hiddenFill xmlns:a14="http://schemas.microsoft.com/office/drawing/2010/main">
                <a:solidFill>
                  <a:srgbClr val="FFFFFF"/>
                </a:solidFill>
              </a14:hiddenFill>
            </a:ext>
          </a:extLst>
        </p:spPr>
      </p:pic>
      <p:sp>
        <p:nvSpPr>
          <p:cNvPr id="14" name="Anel 5"/>
          <p:cNvSpPr/>
          <p:nvPr/>
        </p:nvSpPr>
        <p:spPr>
          <a:xfrm>
            <a:off x="4224303" y="324390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1" name="Imagem 10" descr="LOGO-Paises ecowas"/>
          <p:cNvPicPr>
            <a:picLocks noChangeAspect="1"/>
          </p:cNvPicPr>
          <p:nvPr/>
        </p:nvPicPr>
        <p:blipFill>
          <a:blip r:embed="rId3"/>
          <a:stretch>
            <a:fillRect/>
          </a:stretch>
        </p:blipFill>
        <p:spPr>
          <a:xfrm>
            <a:off x="458470" y="2178050"/>
            <a:ext cx="3897630" cy="3858260"/>
          </a:xfrm>
          <a:prstGeom prst="rect">
            <a:avLst/>
          </a:prstGeom>
        </p:spPr>
      </p:pic>
      <p:pic>
        <p:nvPicPr>
          <p:cNvPr id="15" name="Imagem 15" descr="fundo"/>
          <p:cNvPicPr>
            <a:picLocks noChangeAspect="1"/>
          </p:cNvPicPr>
          <p:nvPr/>
        </p:nvPicPr>
        <p:blipFill>
          <a:blip r:embed="rId4"/>
          <a:stretch>
            <a:fillRect/>
          </a:stretch>
        </p:blipFill>
        <p:spPr>
          <a:xfrm>
            <a:off x="1328420" y="5317490"/>
            <a:ext cx="3819525" cy="1285875"/>
          </a:xfrm>
          <a:prstGeom prst="rect">
            <a:avLst/>
          </a:prstGeom>
        </p:spPr>
      </p:pic>
      <p:sp>
        <p:nvSpPr>
          <p:cNvPr id="8" name="Rectangle 2"/>
          <p:cNvSpPr txBox="1">
            <a:spLocks noChangeArrowheads="1"/>
          </p:cNvSpPr>
          <p:nvPr/>
        </p:nvSpPr>
        <p:spPr>
          <a:xfrm>
            <a:off x="2031999" y="1120775"/>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p>
        </p:txBody>
      </p:sp>
      <p:pic>
        <p:nvPicPr>
          <p:cNvPr id="1026" name="Picture 2" descr="Investigação + Desenvolvimento | Fore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7620" y="3970185"/>
            <a:ext cx="2489820" cy="2074850"/>
          </a:xfrm>
          <a:prstGeom prst="rect">
            <a:avLst/>
          </a:prstGeom>
          <a:noFill/>
          <a:extLst>
            <a:ext uri="{909E8E84-426E-40DD-AFC4-6F175D3DCCD1}">
              <a14:hiddenFill xmlns:a14="http://schemas.microsoft.com/office/drawing/2010/main">
                <a:solidFill>
                  <a:srgbClr val="FFFFFF"/>
                </a:solidFill>
              </a14:hiddenFill>
            </a:ext>
          </a:extLst>
        </p:spPr>
      </p:pic>
      <p:sp>
        <p:nvSpPr>
          <p:cNvPr id="12" name="Anel 5"/>
          <p:cNvSpPr/>
          <p:nvPr/>
        </p:nvSpPr>
        <p:spPr>
          <a:xfrm>
            <a:off x="7897143" y="322866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Rectangle 16"/>
          <p:cNvSpPr/>
          <p:nvPr/>
        </p:nvSpPr>
        <p:spPr>
          <a:xfrm>
            <a:off x="1409700" y="5317490"/>
            <a:ext cx="3738245" cy="38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1203960" y="6484620"/>
            <a:ext cx="408432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Image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1430" y="195580"/>
            <a:ext cx="677545" cy="561975"/>
          </a:xfrm>
          <a:prstGeom prst="rect">
            <a:avLst/>
          </a:prstGeom>
        </p:spPr>
      </p:pic>
      <p:sp>
        <p:nvSpPr>
          <p:cNvPr id="16" name="Anel 12"/>
          <p:cNvSpPr/>
          <p:nvPr/>
        </p:nvSpPr>
        <p:spPr>
          <a:xfrm>
            <a:off x="1328420" y="5315585"/>
            <a:ext cx="4084320" cy="1531620"/>
          </a:xfrm>
          <a:prstGeom prst="don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1257300" y="5315585"/>
            <a:ext cx="441960" cy="1287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Imagem 7" descr="cap_vert_vallee"/>
          <p:cNvPicPr>
            <a:picLocks noChangeAspect="1"/>
          </p:cNvPicPr>
          <p:nvPr/>
        </p:nvPicPr>
        <p:blipFill>
          <a:blip r:embed="rId7"/>
          <a:stretch>
            <a:fillRect/>
          </a:stretch>
        </p:blipFill>
        <p:spPr>
          <a:xfrm>
            <a:off x="9594472" y="2566756"/>
            <a:ext cx="2035297" cy="1105362"/>
          </a:xfrm>
          <a:prstGeom prst="rect">
            <a:avLst/>
          </a:prstGeom>
        </p:spPr>
      </p:pic>
      <p:sp>
        <p:nvSpPr>
          <p:cNvPr id="19" name="Anel 18"/>
          <p:cNvSpPr/>
          <p:nvPr/>
        </p:nvSpPr>
        <p:spPr>
          <a:xfrm>
            <a:off x="9403080" y="204851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 name="Rectangle 1"/>
          <p:cNvSpPr/>
          <p:nvPr/>
        </p:nvSpPr>
        <p:spPr>
          <a:xfrm>
            <a:off x="11327440" y="2048510"/>
            <a:ext cx="536900" cy="183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2" name="Imagem 37" descr="logo"/>
          <p:cNvPicPr>
            <a:picLocks noChangeAspect="1"/>
          </p:cNvPicPr>
          <p:nvPr/>
        </p:nvPicPr>
        <p:blipFill>
          <a:blip r:embed="rId8"/>
          <a:stretch>
            <a:fillRect/>
          </a:stretch>
        </p:blipFill>
        <p:spPr>
          <a:xfrm>
            <a:off x="331383" y="180874"/>
            <a:ext cx="2112185" cy="494867"/>
          </a:xfrm>
          <a:prstGeom prst="rect">
            <a:avLst/>
          </a:prstGeom>
        </p:spPr>
      </p:pic>
      <p:sp>
        <p:nvSpPr>
          <p:cNvPr id="39" name="Rectangle 2"/>
          <p:cNvSpPr txBox="1">
            <a:spLocks noChangeArrowheads="1"/>
          </p:cNvSpPr>
          <p:nvPr/>
        </p:nvSpPr>
        <p:spPr>
          <a:xfrm>
            <a:off x="1798320" y="1649730"/>
            <a:ext cx="8373110" cy="7683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ROUND TABLE </a:t>
            </a: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OF </a:t>
            </a: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INTEGRATION AND DEBATEs</a:t>
            </a: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600" b="1" dirty="0" smtClean="0">
              <a:effectLst>
                <a:outerShdw blurRad="38100" dist="38100" dir="2700000" algn="tl">
                  <a:srgbClr val="000000"/>
                </a:outerShdw>
              </a:effectLst>
              <a:latin typeface="Calisto MT" panose="02040603050505030304" pitchFamily="18" charset="0"/>
            </a:endParaRPr>
          </a:p>
          <a:p>
            <a:pPr algn="ctr">
              <a:defRPr/>
            </a:pPr>
            <a:r>
              <a:rPr lang="pt-PT" altLang="pt-PT" sz="1600" b="1" dirty="0" smtClean="0">
                <a:solidFill>
                  <a:schemeClr val="accent1">
                    <a:lumMod val="60000"/>
                    <a:lumOff val="40000"/>
                  </a:schemeClr>
                </a:solidFill>
                <a:effectLst>
                  <a:outerShdw blurRad="38100" dist="38100" dir="2700000" algn="tl">
                    <a:srgbClr val="000000"/>
                  </a:outerShdw>
                </a:effectLst>
                <a:latin typeface="Calisto MT" panose="02040603050505030304" pitchFamily="18" charset="0"/>
              </a:rPr>
              <a:t>discussION GUIDE</a:t>
            </a:r>
            <a:endParaRPr lang="pt-PT" altLang="pt-PT" sz="1600" b="1" dirty="0" smtClean="0">
              <a:solidFill>
                <a:schemeClr val="accent1">
                  <a:lumMod val="60000"/>
                  <a:lumOff val="40000"/>
                </a:schemeClr>
              </a:solidFill>
              <a:effectLst>
                <a:outerShdw blurRad="38100" dist="38100" dir="2700000" algn="tl">
                  <a:srgbClr val="000000"/>
                </a:outerShdw>
              </a:effectLst>
              <a:latin typeface="Calisto MT" panose="02040603050505030304" pitchFamily="18" charset="0"/>
            </a:endParaRPr>
          </a:p>
        </p:txBody>
      </p:sp>
      <p:pic>
        <p:nvPicPr>
          <p:cNvPr id="21" name="Imagem 13" descr="logo"/>
          <p:cNvPicPr>
            <a:picLocks noChangeAspect="1"/>
          </p:cNvPicPr>
          <p:nvPr/>
        </p:nvPicPr>
        <p:blipFill>
          <a:blip r:embed="rId9"/>
          <a:stretch>
            <a:fillRect/>
          </a:stretch>
        </p:blipFill>
        <p:spPr>
          <a:xfrm>
            <a:off x="60315" y="6440564"/>
            <a:ext cx="1723775" cy="3783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10</a:t>
            </a:fld>
            <a:endParaRPr lang="fr-FR" altLang="pt-PT" sz="1200" b="1" i="1" u="sng" dirty="0" smtClean="0">
              <a:solidFill>
                <a:schemeClr val="tx2">
                  <a:lumMod val="50000"/>
                </a:schemeClr>
              </a:solidFill>
            </a:endParaRPr>
          </a:p>
        </p:txBody>
      </p:sp>
      <p:sp>
        <p:nvSpPr>
          <p:cNvPr id="40" name="TextBox 26"/>
          <p:cNvSpPr/>
          <p:nvPr/>
        </p:nvSpPr>
        <p:spPr>
          <a:xfrm>
            <a:off x="504264" y="895438"/>
            <a:ext cx="6289675" cy="2906095"/>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To allow dialogue between the participants of the Round Table, in each Theme, there will be two moments of interventions: a first moment is reserved for the members of the Panels who will carry out the respective interventions; and, after the interventions of Panel members, all participants will be invited to intervene</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The discussions will lead to a free exchange of experiences, lessons learned and good practices in the use of rock powder in the fertilization of agricultural soils, and an informal overview of the challenges facing the massive use of the soil rock powder in the fertilization of agricultural soils. These discussions will be animated dynamically in order to preserve their interactive character and will be managed by a Moderator who integrates the team of each Panel / Theme</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Participants will be invited by the moderator to make short interventions / comments, ask questions and respond to the experts, and not just read a pre-prepared statement, thus taking the form of a dialogue between experts and participants. The intervention of each participant must not exceed three minutes, in order to allow a maximum of participants to intervene.</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pic>
        <p:nvPicPr>
          <p:cNvPr id="41"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How the debates work</a:t>
            </a:r>
            <a:endParaRPr lang="pt-PT" altLang="pt-PT" sz="16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45" name="Imagem 81" descr="LOGO-Paises ecowas"/>
          <p:cNvPicPr>
            <a:picLocks noChangeAspect="1"/>
          </p:cNvPicPr>
          <p:nvPr/>
        </p:nvPicPr>
        <p:blipFill>
          <a:blip r:embed="rId6"/>
          <a:stretch>
            <a:fillRect/>
          </a:stretch>
        </p:blipFill>
        <p:spPr>
          <a:xfrm>
            <a:off x="1111269" y="4130316"/>
            <a:ext cx="2772183" cy="2746015"/>
          </a:xfrm>
          <a:prstGeom prst="rect">
            <a:avLst/>
          </a:prstGeom>
        </p:spPr>
      </p:pic>
      <p:pic>
        <p:nvPicPr>
          <p:cNvPr id="46" name="Imagem 13" descr="logo"/>
          <p:cNvPicPr>
            <a:picLocks noChangeAspect="1"/>
          </p:cNvPicPr>
          <p:nvPr/>
        </p:nvPicPr>
        <p:blipFill>
          <a:blip r:embed="rId7"/>
          <a:stretch>
            <a:fillRect/>
          </a:stretch>
        </p:blipFill>
        <p:spPr>
          <a:xfrm>
            <a:off x="60315" y="6440564"/>
            <a:ext cx="1723775" cy="378318"/>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251696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11</a:t>
            </a:fld>
            <a:endParaRPr lang="fr-FR" altLang="pt-PT" sz="1200" b="1" i="1" u="sng" dirty="0" smtClean="0">
              <a:solidFill>
                <a:schemeClr val="tx2">
                  <a:lumMod val="50000"/>
                </a:schemeClr>
              </a:solidFill>
            </a:endParaRPr>
          </a:p>
        </p:txBody>
      </p:sp>
      <p:sp>
        <p:nvSpPr>
          <p:cNvPr id="40" name="TextBox 26"/>
          <p:cNvSpPr/>
          <p:nvPr/>
        </p:nvSpPr>
        <p:spPr>
          <a:xfrm>
            <a:off x="504264" y="895439"/>
            <a:ext cx="6289675" cy="1060361"/>
          </a:xfrm>
          <a:prstGeom prst="rect">
            <a:avLst/>
          </a:prstGeom>
          <a:noFill/>
          <a:ln>
            <a:noFill/>
          </a:ln>
          <a:effectLst/>
        </p:spPr>
        <p:txBody>
          <a:bodyPr vert="horz" wrap="square" lIns="91440" tIns="45720" rIns="91440" bIns="45720" numCol="1" spcCol="215900" anchor="t"/>
          <a:lstStyle/>
          <a:p>
            <a:pPr algn="just"/>
            <a:r>
              <a:rPr lang="en-US" sz="1200" dirty="0">
                <a:latin typeface="Arial Narrow" panose="020B0606020202030204" pitchFamily="34" charset="0"/>
              </a:rPr>
              <a:t>The Editorial Board will summarize the presentations and discussions during the Round Table and will be reproduced in the report of the International Conference. This document will serve as a guide for the work that will follow in relations with public, private and international institutions, with a view to the introduction of basalt powder in agriculture as a fertilizer in countries that may express their interest in this technology </a:t>
            </a:r>
            <a:r>
              <a:rPr lang="en-US" sz="1200" dirty="0" smtClean="0">
                <a:latin typeface="Arial Narrow" panose="020B0606020202030204" pitchFamily="34" charset="0"/>
              </a:rPr>
              <a:t>(«</a:t>
            </a:r>
            <a:r>
              <a:rPr lang="en-US" sz="1200" dirty="0" err="1" smtClean="0">
                <a:latin typeface="Arial Narrow" panose="020B0606020202030204" pitchFamily="34" charset="0"/>
              </a:rPr>
              <a:t>Rochagem</a:t>
            </a:r>
            <a:r>
              <a:rPr lang="en-US" sz="1200" dirty="0">
                <a:latin typeface="Arial Narrow" panose="020B0606020202030204" pitchFamily="34" charset="0"/>
              </a:rPr>
              <a:t>»</a:t>
            </a:r>
            <a:r>
              <a:rPr lang="en-US" sz="1200" dirty="0" smtClean="0">
                <a:latin typeface="Arial Narrow" panose="020B0606020202030204" pitchFamily="34" charset="0"/>
              </a:rPr>
              <a:t> </a:t>
            </a:r>
            <a:r>
              <a:rPr lang="en-US" sz="1200" dirty="0">
                <a:latin typeface="Arial Narrow" panose="020B0606020202030204" pitchFamily="34" charset="0"/>
              </a:rPr>
              <a:t>technology). </a:t>
            </a:r>
            <a:endParaRPr lang="en-US" sz="1200" dirty="0" smtClean="0">
              <a:latin typeface="Arial Narrow" panose="020B0606020202030204" pitchFamily="34" charset="0"/>
            </a:endParaRPr>
          </a:p>
          <a:p>
            <a:pPr algn="just"/>
            <a:r>
              <a:rPr lang="fr-FR" sz="1200" dirty="0">
                <a:latin typeface="Arial Narrow" panose="020B0606020202030204" pitchFamily="34" charset="0"/>
              </a:rPr>
              <a:t/>
            </a:r>
            <a:br>
              <a:rPr lang="fr-FR" sz="1200" dirty="0">
                <a:latin typeface="Arial Narrow" panose="020B0606020202030204" pitchFamily="34" charset="0"/>
              </a:rPr>
            </a:br>
            <a:endParaRPr lang="pt-PT" sz="1200" dirty="0">
              <a:solidFill>
                <a:schemeClr val="accent4">
                  <a:lumMod val="95000"/>
                  <a:lumOff val="5000"/>
                </a:schemeClr>
              </a:solidFill>
              <a:latin typeface="Arial Narrow" panose="020B0606020202030204" pitchFamily="34" charset="0"/>
            </a:endParaRPr>
          </a:p>
        </p:txBody>
      </p:sp>
      <p:pic>
        <p:nvPicPr>
          <p:cNvPr id="41"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94457" y="392110"/>
            <a:ext cx="2070640"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Planned text</a:t>
            </a:r>
            <a:endParaRPr lang="pt-PT" altLang="pt-PT" sz="16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45" name="Imagem 81" descr="LOGO-Paises ecowas"/>
          <p:cNvPicPr>
            <a:picLocks noChangeAspect="1"/>
          </p:cNvPicPr>
          <p:nvPr/>
        </p:nvPicPr>
        <p:blipFill>
          <a:blip r:embed="rId6"/>
          <a:stretch>
            <a:fillRect/>
          </a:stretch>
        </p:blipFill>
        <p:spPr>
          <a:xfrm>
            <a:off x="1111269" y="4130316"/>
            <a:ext cx="2772183" cy="2746015"/>
          </a:xfrm>
          <a:prstGeom prst="rect">
            <a:avLst/>
          </a:prstGeom>
        </p:spPr>
      </p:pic>
      <p:pic>
        <p:nvPicPr>
          <p:cNvPr id="46" name="Imagem 13" descr="logo"/>
          <p:cNvPicPr>
            <a:picLocks noChangeAspect="1"/>
          </p:cNvPicPr>
          <p:nvPr/>
        </p:nvPicPr>
        <p:blipFill>
          <a:blip r:embed="rId7"/>
          <a:stretch>
            <a:fillRect/>
          </a:stretch>
        </p:blipFill>
        <p:spPr>
          <a:xfrm>
            <a:off x="60315" y="6440564"/>
            <a:ext cx="1723775" cy="378318"/>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3166850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Resultado de imagem para Câmara Municipal de Cidade Velha Cab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12" y="2757825"/>
            <a:ext cx="4379640" cy="32847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Agrupar 30"/>
          <p:cNvGrpSpPr/>
          <p:nvPr/>
        </p:nvGrpSpPr>
        <p:grpSpPr>
          <a:xfrm>
            <a:off x="5561965" y="2603499"/>
            <a:ext cx="6604000" cy="4228465"/>
            <a:chOff x="8759" y="4100"/>
            <a:chExt cx="10400" cy="5798"/>
          </a:xfrm>
          <a:solidFill>
            <a:schemeClr val="bg1"/>
          </a:solidFill>
        </p:grpSpPr>
        <p:sp>
          <p:nvSpPr>
            <p:cNvPr id="52"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3"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470397" y="895438"/>
            <a:ext cx="6220186" cy="586229"/>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US" sz="1200" dirty="0" smtClean="0">
                <a:latin typeface="Arial Narrow" panose="020B0606020202030204" pitchFamily="34" charset="0"/>
              </a:rPr>
              <a:t>The </a:t>
            </a:r>
            <a:r>
              <a:rPr lang="en-US" sz="1200" i="1" dirty="0" smtClean="0">
                <a:latin typeface="Arial Narrow" panose="020B0606020202030204" pitchFamily="34" charset="0"/>
              </a:rPr>
              <a:t>«Round Table of Integration and Debates»</a:t>
            </a:r>
            <a:r>
              <a:rPr lang="en-US" sz="1200" dirty="0" smtClean="0">
                <a:latin typeface="Arial Narrow" panose="020B0606020202030204" pitchFamily="34" charset="0"/>
              </a:rPr>
              <a:t> will be held in the Municipality of </a:t>
            </a:r>
            <a:r>
              <a:rPr lang="en-US" sz="1200" dirty="0" err="1" smtClean="0">
                <a:latin typeface="Arial Narrow" panose="020B0606020202030204" pitchFamily="34" charset="0"/>
              </a:rPr>
              <a:t>Ribeira</a:t>
            </a:r>
            <a:r>
              <a:rPr lang="en-US" sz="1200" dirty="0" smtClean="0">
                <a:latin typeface="Arial Narrow" panose="020B0606020202030204" pitchFamily="34" charset="0"/>
              </a:rPr>
              <a:t> Grande de Santiago, </a:t>
            </a:r>
            <a:r>
              <a:rPr lang="en-US" sz="1200" dirty="0" err="1" smtClean="0">
                <a:latin typeface="Arial Narrow" panose="020B0606020202030204" pitchFamily="34" charset="0"/>
              </a:rPr>
              <a:t>Cidade</a:t>
            </a:r>
            <a:r>
              <a:rPr lang="en-US" sz="1200" dirty="0" smtClean="0">
                <a:latin typeface="Arial Narrow" panose="020B0606020202030204" pitchFamily="34" charset="0"/>
              </a:rPr>
              <a:t> </a:t>
            </a:r>
            <a:r>
              <a:rPr lang="en-US" sz="1200" dirty="0" err="1" smtClean="0">
                <a:latin typeface="Arial Narrow" panose="020B0606020202030204" pitchFamily="34" charset="0"/>
              </a:rPr>
              <a:t>Velha</a:t>
            </a:r>
            <a:r>
              <a:rPr lang="en-US" sz="1200" dirty="0" smtClean="0">
                <a:latin typeface="Arial Narrow" panose="020B0606020202030204" pitchFamily="34" charset="0"/>
              </a:rPr>
              <a:t>, Island of Santiago, Cape Verde, on June 9, 2021, from 8:00 a.m. to 4:00 p.m., as part of the Conference Program International, titled «</a:t>
            </a:r>
            <a:r>
              <a:rPr lang="en-US" sz="1200" i="1" dirty="0" smtClean="0">
                <a:latin typeface="Arial Narrow" panose="020B0606020202030204" pitchFamily="34" charset="0"/>
              </a:rPr>
              <a:t>BASALT CONFERENCE</a:t>
            </a:r>
            <a:r>
              <a:rPr lang="en-US" sz="1200" dirty="0" smtClean="0">
                <a:latin typeface="Arial Narrow" panose="020B0606020202030204" pitchFamily="34" charset="0"/>
              </a:rPr>
              <a:t>».</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pic>
        <p:nvPicPr>
          <p:cNvPr id="41" name="Imagem 37" descr="logo"/>
          <p:cNvPicPr>
            <a:picLocks noChangeAspect="1"/>
          </p:cNvPicPr>
          <p:nvPr/>
        </p:nvPicPr>
        <p:blipFill>
          <a:blip r:embed="rId4"/>
          <a:stretch>
            <a:fillRect/>
          </a:stretch>
        </p:blipFill>
        <p:spPr>
          <a:xfrm>
            <a:off x="8972463" y="81814"/>
            <a:ext cx="2112185" cy="494867"/>
          </a:xfrm>
          <a:prstGeom prst="rect">
            <a:avLst/>
          </a:prstGeom>
        </p:spPr>
      </p:pic>
      <p:sp>
        <p:nvSpPr>
          <p:cNvPr id="42" name="Rectangle 2"/>
          <p:cNvSpPr txBox="1">
            <a:spLocks noChangeArrowheads="1"/>
          </p:cNvSpPr>
          <p:nvPr/>
        </p:nvSpPr>
        <p:spPr>
          <a:xfrm>
            <a:off x="443654" y="561450"/>
            <a:ext cx="411987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DATe </a:t>
            </a: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 AND PLACE OF REALIZATION</a:t>
            </a:r>
            <a:endParaRPr lang="pt-PT" altLang="pt-PT" sz="16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45" name="Imagem 81" descr="LOGO-Paises ecowas"/>
          <p:cNvPicPr>
            <a:picLocks noChangeAspect="1"/>
          </p:cNvPicPr>
          <p:nvPr/>
        </p:nvPicPr>
        <p:blipFill>
          <a:blip r:embed="rId5"/>
          <a:stretch>
            <a:fillRect/>
          </a:stretch>
        </p:blipFill>
        <p:spPr>
          <a:xfrm>
            <a:off x="1814514" y="5141880"/>
            <a:ext cx="1721307" cy="1705059"/>
          </a:xfrm>
          <a:prstGeom prst="rect">
            <a:avLst/>
          </a:prstGeom>
        </p:spPr>
      </p:pic>
      <p:pic>
        <p:nvPicPr>
          <p:cNvPr id="46" name="Imagem 13" descr="logo"/>
          <p:cNvPicPr>
            <a:picLocks noChangeAspect="1"/>
          </p:cNvPicPr>
          <p:nvPr/>
        </p:nvPicPr>
        <p:blipFill>
          <a:blip r:embed="rId6"/>
          <a:stretch>
            <a:fillRect/>
          </a:stretch>
        </p:blipFill>
        <p:spPr>
          <a:xfrm>
            <a:off x="60315" y="6440564"/>
            <a:ext cx="1723775" cy="378318"/>
          </a:xfrm>
          <a:prstGeom prst="rect">
            <a:avLst/>
          </a:prstGeom>
        </p:spPr>
      </p:pic>
      <p:sp>
        <p:nvSpPr>
          <p:cNvPr id="48" name="Rectangle 2"/>
          <p:cNvSpPr txBox="1">
            <a:spLocks noChangeArrowheads="1"/>
          </p:cNvSpPr>
          <p:nvPr/>
        </p:nvSpPr>
        <p:spPr>
          <a:xfrm>
            <a:off x="435180" y="1738372"/>
            <a:ext cx="4509102"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i="1" dirty="0" smtClean="0">
                <a:solidFill>
                  <a:schemeClr val="bg1"/>
                </a:solidFill>
                <a:effectLst>
                  <a:outerShdw blurRad="38100" dist="38100" dir="2700000" algn="tl">
                    <a:srgbClr val="000000"/>
                  </a:outerShdw>
                </a:effectLst>
                <a:latin typeface="Calisto MT" panose="02040603050505030304" pitchFamily="18" charset="0"/>
              </a:rPr>
              <a:t>cidade velha – A BRIEF PRESENTATION</a:t>
            </a:r>
            <a:endParaRPr lang="pt-PT" altLang="pt-PT" sz="1600" b="1" i="1" dirty="0" smtClean="0">
              <a:solidFill>
                <a:schemeClr val="bg1"/>
              </a:solidFill>
              <a:effectLst>
                <a:outerShdw blurRad="38100" dist="38100" dir="2700000" algn="tl">
                  <a:srgbClr val="000000"/>
                </a:outerShdw>
              </a:effectLst>
              <a:latin typeface="Calisto MT" panose="02040603050505030304" pitchFamily="18" charset="0"/>
            </a:endParaRPr>
          </a:p>
        </p:txBody>
      </p:sp>
      <p:sp>
        <p:nvSpPr>
          <p:cNvPr id="54" name="Rectângulo 14"/>
          <p:cNvSpPr/>
          <p:nvPr/>
        </p:nvSpPr>
        <p:spPr>
          <a:xfrm>
            <a:off x="5247640" y="5404485"/>
            <a:ext cx="1315085" cy="13868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56" name="Picture 2" descr="Resultado de imagem para Câmara Municipal de Cidade Velha Cabo Ver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282" y="5205105"/>
            <a:ext cx="2170470" cy="1444354"/>
          </a:xfrm>
          <a:prstGeom prst="rect">
            <a:avLst/>
          </a:prstGeom>
          <a:noFill/>
          <a:extLst>
            <a:ext uri="{909E8E84-426E-40DD-AFC4-6F175D3DCCD1}">
              <a14:hiddenFill xmlns:a14="http://schemas.microsoft.com/office/drawing/2010/main">
                <a:solidFill>
                  <a:srgbClr val="FFFFFF"/>
                </a:solidFill>
              </a14:hiddenFill>
            </a:ext>
          </a:extLst>
        </p:spPr>
      </p:pic>
      <p:sp>
        <p:nvSpPr>
          <p:cNvPr id="57" name="Anel 12"/>
          <p:cNvSpPr/>
          <p:nvPr/>
        </p:nvSpPr>
        <p:spPr>
          <a:xfrm>
            <a:off x="4825400" y="5160001"/>
            <a:ext cx="2452186" cy="1685096"/>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8" name="Rectângulo 23"/>
          <p:cNvSpPr/>
          <p:nvPr/>
        </p:nvSpPr>
        <p:spPr>
          <a:xfrm>
            <a:off x="5367290" y="6475985"/>
            <a:ext cx="2663519"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9" name="Rectângulo 23"/>
          <p:cNvSpPr/>
          <p:nvPr/>
        </p:nvSpPr>
        <p:spPr>
          <a:xfrm>
            <a:off x="4875529" y="5197462"/>
            <a:ext cx="2360044"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0" name="Rectângulo 25"/>
          <p:cNvSpPr/>
          <p:nvPr/>
        </p:nvSpPr>
        <p:spPr>
          <a:xfrm>
            <a:off x="6485890" y="6448425"/>
            <a:ext cx="866775"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12</a:t>
            </a:fld>
            <a:endParaRPr lang="fr-FR" altLang="pt-PT" sz="1200" b="1" i="1" u="sng" dirty="0" smtClean="0">
              <a:solidFill>
                <a:schemeClr val="tx2">
                  <a:lumMod val="50000"/>
                </a:schemeClr>
              </a:solidFill>
            </a:endParaRPr>
          </a:p>
        </p:txBody>
      </p:sp>
      <p:sp>
        <p:nvSpPr>
          <p:cNvPr id="55" name="Rectângulo 20"/>
          <p:cNvSpPr/>
          <p:nvPr/>
        </p:nvSpPr>
        <p:spPr>
          <a:xfrm>
            <a:off x="4473927" y="5439461"/>
            <a:ext cx="771525" cy="1282434"/>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7" name="TextBox 26"/>
          <p:cNvSpPr/>
          <p:nvPr/>
        </p:nvSpPr>
        <p:spPr>
          <a:xfrm>
            <a:off x="474121" y="2106226"/>
            <a:ext cx="6318885" cy="3380173"/>
          </a:xfrm>
          <a:prstGeom prst="rect">
            <a:avLst/>
          </a:prstGeom>
          <a:noFill/>
          <a:ln>
            <a:noFill/>
          </a:ln>
          <a:effectLst/>
        </p:spPr>
        <p:txBody>
          <a:bodyPr vert="horz" wrap="square" lIns="91440" tIns="45720" rIns="91440" bIns="45720" numCol="1" spcCol="215900" anchor="t"/>
          <a:lstStyle/>
          <a:p>
            <a:pPr algn="just"/>
            <a:r>
              <a:rPr lang="en-GB" sz="1200" dirty="0">
                <a:latin typeface="Arial Narrow" panose="020B0606020202030204" pitchFamily="34" charset="0"/>
              </a:rPr>
              <a:t>The city of </a:t>
            </a:r>
            <a:r>
              <a:rPr lang="en-GB" sz="1200" i="1" dirty="0" err="1">
                <a:latin typeface="Arial Narrow" panose="020B0606020202030204" pitchFamily="34" charset="0"/>
              </a:rPr>
              <a:t>Ribeira</a:t>
            </a:r>
            <a:r>
              <a:rPr lang="en-GB" sz="1200" i="1" dirty="0">
                <a:latin typeface="Arial Narrow" panose="020B0606020202030204" pitchFamily="34" charset="0"/>
              </a:rPr>
              <a:t> Grande de Santiago</a:t>
            </a:r>
            <a:r>
              <a:rPr lang="en-GB" sz="1200" dirty="0">
                <a:latin typeface="Arial Narrow" panose="020B0606020202030204" pitchFamily="34" charset="0"/>
              </a:rPr>
              <a:t>, better known as </a:t>
            </a:r>
            <a:r>
              <a:rPr lang="en-GB" sz="1200" i="1" dirty="0" err="1">
                <a:latin typeface="Arial Narrow" panose="020B0606020202030204" pitchFamily="34" charset="0"/>
              </a:rPr>
              <a:t>Cidade</a:t>
            </a:r>
            <a:r>
              <a:rPr lang="en-GB" sz="1200" i="1" dirty="0">
                <a:latin typeface="Arial Narrow" panose="020B0606020202030204" pitchFamily="34" charset="0"/>
              </a:rPr>
              <a:t> </a:t>
            </a:r>
            <a:r>
              <a:rPr lang="en-GB" sz="1200" i="1" dirty="0" err="1">
                <a:latin typeface="Arial Narrow" panose="020B0606020202030204" pitchFamily="34" charset="0"/>
              </a:rPr>
              <a:t>Velha</a:t>
            </a:r>
            <a:r>
              <a:rPr lang="en-GB" sz="1200" dirty="0">
                <a:latin typeface="Arial Narrow" panose="020B0606020202030204" pitchFamily="34" charset="0"/>
              </a:rPr>
              <a:t> (Old City), the seat of the municipality with the same name, is located about 15 km from the city of Praia, on Santiago Island. </a:t>
            </a:r>
            <a:r>
              <a:rPr lang="pt-PT" sz="1200" dirty="0">
                <a:latin typeface="Arial Narrow" panose="020B0606020202030204" pitchFamily="34" charset="0"/>
              </a:rPr>
              <a:t>It has two parishes, </a:t>
            </a:r>
            <a:r>
              <a:rPr lang="pt-PT" sz="1200" i="1" dirty="0">
                <a:latin typeface="Arial Narrow" panose="020B0606020202030204" pitchFamily="34" charset="0"/>
              </a:rPr>
              <a:t>Santíssimo Nome de Jesus</a:t>
            </a:r>
            <a:r>
              <a:rPr lang="pt-PT" sz="1200" dirty="0">
                <a:latin typeface="Arial Narrow" panose="020B0606020202030204" pitchFamily="34" charset="0"/>
              </a:rPr>
              <a:t> and </a:t>
            </a:r>
            <a:r>
              <a:rPr lang="pt-PT" sz="1200" i="1" dirty="0">
                <a:latin typeface="Arial Narrow" panose="020B0606020202030204" pitchFamily="34" charset="0"/>
              </a:rPr>
              <a:t>São João Baptista</a:t>
            </a:r>
            <a:r>
              <a:rPr lang="pt-PT" sz="1200" dirty="0">
                <a:latin typeface="Arial Narrow" panose="020B0606020202030204" pitchFamily="34" charset="0"/>
              </a:rPr>
              <a:t>. </a:t>
            </a:r>
            <a:r>
              <a:rPr lang="en-GB" sz="1200" dirty="0">
                <a:latin typeface="Arial Narrow" panose="020B0606020202030204" pitchFamily="34" charset="0"/>
              </a:rPr>
              <a:t>Proclaimed in the 16th century, </a:t>
            </a:r>
            <a:r>
              <a:rPr lang="en-GB" sz="1200" i="1" dirty="0" err="1">
                <a:latin typeface="Arial Narrow" panose="020B0606020202030204" pitchFamily="34" charset="0"/>
              </a:rPr>
              <a:t>Cidade</a:t>
            </a:r>
            <a:r>
              <a:rPr lang="en-GB" sz="1200" i="1" dirty="0">
                <a:latin typeface="Arial Narrow" panose="020B0606020202030204" pitchFamily="34" charset="0"/>
              </a:rPr>
              <a:t> </a:t>
            </a:r>
            <a:r>
              <a:rPr lang="en-GB" sz="1200" i="1" dirty="0" err="1">
                <a:latin typeface="Arial Narrow" panose="020B0606020202030204" pitchFamily="34" charset="0"/>
              </a:rPr>
              <a:t>Velha</a:t>
            </a:r>
            <a:r>
              <a:rPr lang="en-GB" sz="1200" dirty="0">
                <a:latin typeface="Arial Narrow" panose="020B0606020202030204" pitchFamily="34" charset="0"/>
              </a:rPr>
              <a:t> is considered as the birthplace of Cabo Verde. </a:t>
            </a:r>
            <a:endParaRPr lang="en-GB"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en-GB" sz="1200" dirty="0">
                <a:latin typeface="Arial Narrow" panose="020B0606020202030204" pitchFamily="34" charset="0"/>
              </a:rPr>
              <a:t>Founded in 1462, two years after the arrival of the Portuguese navigators on the island of Santiago, it was the first city built by the Portuguese in Africa and the first capital of Cabo Verde. The choice of the location - a deep valley, at the mouth of a river, called </a:t>
            </a:r>
            <a:r>
              <a:rPr lang="en-GB" sz="1200" i="1" dirty="0" err="1">
                <a:latin typeface="Arial Narrow" panose="020B0606020202030204" pitchFamily="34" charset="0"/>
              </a:rPr>
              <a:t>Ribeira</a:t>
            </a:r>
            <a:r>
              <a:rPr lang="en-GB" sz="1200" i="1" dirty="0">
                <a:latin typeface="Arial Narrow" panose="020B0606020202030204" pitchFamily="34" charset="0"/>
              </a:rPr>
              <a:t> Grande</a:t>
            </a:r>
            <a:r>
              <a:rPr lang="en-GB" sz="1200" dirty="0">
                <a:latin typeface="Arial Narrow" panose="020B0606020202030204" pitchFamily="34" charset="0"/>
              </a:rPr>
              <a:t> - as the centre of populate and establishment of a settlement was mainly determined by the abundance of water and facilities for agriculture. The terrain affected the implantation of the buildings, organizing the settlement in amphitheatre, oriented to the sea</a:t>
            </a:r>
            <a:r>
              <a:rPr lang="en-GB"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en-GB" sz="1200" i="1" dirty="0" err="1">
                <a:latin typeface="Arial Narrow" panose="020B0606020202030204" pitchFamily="34" charset="0"/>
              </a:rPr>
              <a:t>Ribeira</a:t>
            </a:r>
            <a:r>
              <a:rPr lang="en-GB" sz="1200" i="1" dirty="0">
                <a:latin typeface="Arial Narrow" panose="020B0606020202030204" pitchFamily="34" charset="0"/>
              </a:rPr>
              <a:t> Grande</a:t>
            </a:r>
            <a:r>
              <a:rPr lang="en-GB" sz="1200" dirty="0">
                <a:latin typeface="Arial Narrow" panose="020B0606020202030204" pitchFamily="34" charset="0"/>
              </a:rPr>
              <a:t> served as a base for the slave trade and for the supply of ships in its golden period, from the mid-15th century until the late 16th century, during which slaves from Africa to other parts of the world passed through its port, still maintaining some importance in the early seventeenth century, due mainly to the slave trade. Still in the fifteenth century, it was Vasco da Gama's port of call, on its voyage of discovery of the maritime route to India, and Christopher Columbus on his third voyage to America</a:t>
            </a:r>
            <a:r>
              <a:rPr lang="en-GB" sz="1200" dirty="0" smtClean="0">
                <a:latin typeface="Arial Narrow" panose="020B0606020202030204" pitchFamily="34" charset="0"/>
              </a:rPr>
              <a:t>.</a:t>
            </a:r>
            <a:endParaRPr lang="fr-FR" sz="1200" dirty="0">
              <a:latin typeface="Arial Narrow" panose="020B0606020202030204" pitchFamily="34" charset="0"/>
            </a:endParaRPr>
          </a:p>
          <a:p>
            <a:pPr algn="just">
              <a:lnSpc>
                <a:spcPts val="1200"/>
              </a:lnSpc>
            </a:pPr>
            <a:endParaRPr lang="fr-FR" sz="1200" dirty="0" smtClean="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27"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28"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3998866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Resultado de imagem para Câmara Municipal de Cidade Velha Cab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12" y="2757825"/>
            <a:ext cx="4379640" cy="32847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Agrupar 30"/>
          <p:cNvGrpSpPr/>
          <p:nvPr/>
        </p:nvGrpSpPr>
        <p:grpSpPr>
          <a:xfrm>
            <a:off x="5561965" y="2603499"/>
            <a:ext cx="6604000" cy="4228465"/>
            <a:chOff x="8759" y="4100"/>
            <a:chExt cx="10400" cy="5798"/>
          </a:xfrm>
          <a:solidFill>
            <a:schemeClr val="bg1"/>
          </a:solidFill>
        </p:grpSpPr>
        <p:sp>
          <p:nvSpPr>
            <p:cNvPr id="52"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3"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41" name="Imagem 37" descr="logo"/>
          <p:cNvPicPr>
            <a:picLocks noChangeAspect="1"/>
          </p:cNvPicPr>
          <p:nvPr/>
        </p:nvPicPr>
        <p:blipFill>
          <a:blip r:embed="rId4"/>
          <a:stretch>
            <a:fillRect/>
          </a:stretch>
        </p:blipFill>
        <p:spPr>
          <a:xfrm>
            <a:off x="8972463" y="81814"/>
            <a:ext cx="2112185" cy="494867"/>
          </a:xfrm>
          <a:prstGeom prst="rect">
            <a:avLst/>
          </a:prstGeom>
        </p:spPr>
      </p:pic>
      <p:pic>
        <p:nvPicPr>
          <p:cNvPr id="45" name="Imagem 81" descr="LOGO-Paises ecowas"/>
          <p:cNvPicPr>
            <a:picLocks noChangeAspect="1"/>
          </p:cNvPicPr>
          <p:nvPr/>
        </p:nvPicPr>
        <p:blipFill>
          <a:blip r:embed="rId5"/>
          <a:stretch>
            <a:fillRect/>
          </a:stretch>
        </p:blipFill>
        <p:spPr>
          <a:xfrm>
            <a:off x="1814514" y="5141880"/>
            <a:ext cx="1721307" cy="1705059"/>
          </a:xfrm>
          <a:prstGeom prst="rect">
            <a:avLst/>
          </a:prstGeom>
        </p:spPr>
      </p:pic>
      <p:pic>
        <p:nvPicPr>
          <p:cNvPr id="46" name="Imagem 13" descr="logo"/>
          <p:cNvPicPr>
            <a:picLocks noChangeAspect="1"/>
          </p:cNvPicPr>
          <p:nvPr/>
        </p:nvPicPr>
        <p:blipFill>
          <a:blip r:embed="rId6"/>
          <a:stretch>
            <a:fillRect/>
          </a:stretch>
        </p:blipFill>
        <p:spPr>
          <a:xfrm>
            <a:off x="60315" y="6440564"/>
            <a:ext cx="1723775" cy="378318"/>
          </a:xfrm>
          <a:prstGeom prst="rect">
            <a:avLst/>
          </a:prstGeom>
        </p:spPr>
      </p:pic>
      <p:sp>
        <p:nvSpPr>
          <p:cNvPr id="47" name="TextBox 26"/>
          <p:cNvSpPr/>
          <p:nvPr/>
        </p:nvSpPr>
        <p:spPr>
          <a:xfrm>
            <a:off x="470390" y="1183309"/>
            <a:ext cx="6289675" cy="4125291"/>
          </a:xfrm>
          <a:prstGeom prst="rect">
            <a:avLst/>
          </a:prstGeom>
          <a:noFill/>
          <a:ln>
            <a:noFill/>
          </a:ln>
          <a:effectLst/>
        </p:spPr>
        <p:txBody>
          <a:bodyPr vert="horz" wrap="square" lIns="91440" tIns="45720" rIns="91440" bIns="45720" numCol="1" spcCol="215900" anchor="t"/>
          <a:lstStyle/>
          <a:p>
            <a:pPr algn="just"/>
            <a:r>
              <a:rPr lang="en-GB" sz="1200" dirty="0">
                <a:latin typeface="Arial Narrow" panose="020B0606020202030204" pitchFamily="34" charset="0"/>
              </a:rPr>
              <a:t>The frequent attacks of pirate ships especially of Francis Drake, led to the flight of the populations to the village of </a:t>
            </a:r>
            <a:r>
              <a:rPr lang="en-GB" sz="1200" i="1" dirty="0">
                <a:latin typeface="Arial Narrow" panose="020B0606020202030204" pitchFamily="34" charset="0"/>
              </a:rPr>
              <a:t>Praia de Santa Maria</a:t>
            </a:r>
            <a:r>
              <a:rPr lang="en-GB" sz="1200" dirty="0">
                <a:latin typeface="Arial Narrow" panose="020B0606020202030204" pitchFamily="34" charset="0"/>
              </a:rPr>
              <a:t>. With the end of the slave trade and the fact that it is located next to a swamp zone, exposed to many diseases, the navigators started to dock in the port of </a:t>
            </a:r>
            <a:r>
              <a:rPr lang="en-GB" sz="1200" i="1" dirty="0">
                <a:latin typeface="Arial Narrow" panose="020B0606020202030204" pitchFamily="34" charset="0"/>
              </a:rPr>
              <a:t>Praia de Santa Maria</a:t>
            </a:r>
            <a:r>
              <a:rPr lang="en-GB" sz="1200" dirty="0">
                <a:latin typeface="Arial Narrow" panose="020B0606020202030204" pitchFamily="34" charset="0"/>
              </a:rPr>
              <a:t>, now city of Praia. The </a:t>
            </a:r>
            <a:r>
              <a:rPr lang="en-GB" sz="1200" i="1" dirty="0" err="1">
                <a:latin typeface="Arial Narrow" panose="020B0606020202030204" pitchFamily="34" charset="0"/>
              </a:rPr>
              <a:t>Ribeira</a:t>
            </a:r>
            <a:r>
              <a:rPr lang="en-GB" sz="1200" i="1" dirty="0">
                <a:latin typeface="Arial Narrow" panose="020B0606020202030204" pitchFamily="34" charset="0"/>
              </a:rPr>
              <a:t> Grande</a:t>
            </a:r>
            <a:r>
              <a:rPr lang="en-GB" sz="1200" dirty="0">
                <a:latin typeface="Arial Narrow" panose="020B0606020202030204" pitchFamily="34" charset="0"/>
              </a:rPr>
              <a:t> declined, and in 1769 lost its status as capital. In 2005, with the reconstitution of the municipality of </a:t>
            </a:r>
            <a:r>
              <a:rPr lang="en-GB" sz="1200" i="1" dirty="0" err="1">
                <a:latin typeface="Arial Narrow" panose="020B0606020202030204" pitchFamily="34" charset="0"/>
              </a:rPr>
              <a:t>Ribeira</a:t>
            </a:r>
            <a:r>
              <a:rPr lang="en-GB" sz="1200" i="1" dirty="0">
                <a:latin typeface="Arial Narrow" panose="020B0606020202030204" pitchFamily="34" charset="0"/>
              </a:rPr>
              <a:t> Grande de Santiago</a:t>
            </a:r>
            <a:r>
              <a:rPr lang="en-GB" sz="1200" dirty="0">
                <a:latin typeface="Arial Narrow" panose="020B0606020202030204" pitchFamily="34" charset="0"/>
              </a:rPr>
              <a:t>, the city was once again proclaimed</a:t>
            </a:r>
            <a:r>
              <a:rPr lang="en-GB"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en-GB" sz="1200" i="1" dirty="0" err="1">
                <a:latin typeface="Arial Narrow" panose="020B0606020202030204" pitchFamily="34" charset="0"/>
              </a:rPr>
              <a:t>Cidade</a:t>
            </a:r>
            <a:r>
              <a:rPr lang="en-GB" sz="1200" i="1" dirty="0">
                <a:latin typeface="Arial Narrow" panose="020B0606020202030204" pitchFamily="34" charset="0"/>
              </a:rPr>
              <a:t> </a:t>
            </a:r>
            <a:r>
              <a:rPr lang="en-GB" sz="1200" i="1" dirty="0" err="1">
                <a:latin typeface="Arial Narrow" panose="020B0606020202030204" pitchFamily="34" charset="0"/>
              </a:rPr>
              <a:t>Velha</a:t>
            </a:r>
            <a:r>
              <a:rPr lang="en-GB" sz="1200" dirty="0">
                <a:latin typeface="Arial Narrow" panose="020B0606020202030204" pitchFamily="34" charset="0"/>
              </a:rPr>
              <a:t> preserves a significant number of buildings and ruins, as the oldest colonial church in the world, the Church </a:t>
            </a:r>
            <a:r>
              <a:rPr lang="en-GB" sz="1200" i="1" dirty="0" err="1">
                <a:latin typeface="Arial Narrow" panose="020B0606020202030204" pitchFamily="34" charset="0"/>
              </a:rPr>
              <a:t>Nossa</a:t>
            </a:r>
            <a:r>
              <a:rPr lang="en-GB" sz="1200" i="1" dirty="0">
                <a:latin typeface="Arial Narrow" panose="020B0606020202030204" pitchFamily="34" charset="0"/>
              </a:rPr>
              <a:t> </a:t>
            </a:r>
            <a:r>
              <a:rPr lang="en-GB" sz="1200" i="1" dirty="0" err="1">
                <a:latin typeface="Arial Narrow" panose="020B0606020202030204" pitchFamily="34" charset="0"/>
              </a:rPr>
              <a:t>Senhora</a:t>
            </a:r>
            <a:r>
              <a:rPr lang="en-GB" sz="1200" i="1" dirty="0">
                <a:latin typeface="Arial Narrow" panose="020B0606020202030204" pitchFamily="34" charset="0"/>
              </a:rPr>
              <a:t> do </a:t>
            </a:r>
            <a:r>
              <a:rPr lang="en-GB" sz="1200" i="1" dirty="0" err="1">
                <a:latin typeface="Arial Narrow" panose="020B0606020202030204" pitchFamily="34" charset="0"/>
              </a:rPr>
              <a:t>Rosário</a:t>
            </a:r>
            <a:r>
              <a:rPr lang="en-GB" sz="1200" dirty="0">
                <a:latin typeface="Arial Narrow" panose="020B0606020202030204" pitchFamily="34" charset="0"/>
              </a:rPr>
              <a:t>, built in 1495, in </a:t>
            </a:r>
            <a:r>
              <a:rPr lang="en-GB" sz="1200" dirty="0" err="1">
                <a:latin typeface="Arial Narrow" panose="020B0606020202030204" pitchFamily="34" charset="0"/>
              </a:rPr>
              <a:t>Manueline</a:t>
            </a:r>
            <a:r>
              <a:rPr lang="en-GB" sz="1200" dirty="0">
                <a:latin typeface="Arial Narrow" panose="020B0606020202030204" pitchFamily="34" charset="0"/>
              </a:rPr>
              <a:t> style. On May 10, 2009, it was classified by UNESCO as World Heritage of Humanity and, on June 26 of the same year, as one of the Seven Wonders of the World of Portuguese origin</a:t>
            </a:r>
            <a:r>
              <a:rPr lang="en-GB"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en-GB" sz="1200" dirty="0">
                <a:latin typeface="Arial Narrow" panose="020B0606020202030204" pitchFamily="34" charset="0"/>
              </a:rPr>
              <a:t>On January 31, 2012, near the mouth of </a:t>
            </a:r>
            <a:r>
              <a:rPr lang="en-GB" sz="1200" i="1" dirty="0" err="1">
                <a:latin typeface="Arial Narrow" panose="020B0606020202030204" pitchFamily="34" charset="0"/>
              </a:rPr>
              <a:t>Ribeira</a:t>
            </a:r>
            <a:r>
              <a:rPr lang="en-GB" sz="1200" i="1" dirty="0">
                <a:latin typeface="Arial Narrow" panose="020B0606020202030204" pitchFamily="34" charset="0"/>
              </a:rPr>
              <a:t> Grande de Maria </a:t>
            </a:r>
            <a:r>
              <a:rPr lang="en-GB" sz="1200" i="1" dirty="0" err="1">
                <a:latin typeface="Arial Narrow" panose="020B0606020202030204" pitchFamily="34" charset="0"/>
              </a:rPr>
              <a:t>Parda</a:t>
            </a:r>
            <a:r>
              <a:rPr lang="en-GB" sz="1200" dirty="0">
                <a:latin typeface="Arial Narrow" panose="020B0606020202030204" pitchFamily="34" charset="0"/>
              </a:rPr>
              <a:t>, the celebrations of the 550 Years of the Cabo Verde settlement were closed with the inauguration of a Memorial, offered by UCCLA (Union of Capital Cities of Portuguese Language). The work, by the sculptor Maria Luisa </a:t>
            </a:r>
            <a:r>
              <a:rPr lang="en-GB" sz="1200" dirty="0" err="1">
                <a:latin typeface="Arial Narrow" panose="020B0606020202030204" pitchFamily="34" charset="0"/>
              </a:rPr>
              <a:t>Alte</a:t>
            </a:r>
            <a:r>
              <a:rPr lang="en-GB" sz="1200" dirty="0">
                <a:latin typeface="Arial Narrow" panose="020B0606020202030204" pitchFamily="34" charset="0"/>
              </a:rPr>
              <a:t> da </a:t>
            </a:r>
            <a:r>
              <a:rPr lang="en-GB" sz="1200" dirty="0" err="1">
                <a:latin typeface="Arial Narrow" panose="020B0606020202030204" pitchFamily="34" charset="0"/>
              </a:rPr>
              <a:t>Veiga</a:t>
            </a:r>
            <a:r>
              <a:rPr lang="en-GB" sz="1200" dirty="0">
                <a:latin typeface="Arial Narrow" panose="020B0606020202030204" pitchFamily="34" charset="0"/>
              </a:rPr>
              <a:t>, is made in bronze and local stone, reproducing a caravel, the cross of the Order of Christ and the symbol of the Municipality of </a:t>
            </a:r>
            <a:r>
              <a:rPr lang="en-GB" sz="1200" i="1" dirty="0" err="1">
                <a:latin typeface="Arial Narrow" panose="020B0606020202030204" pitchFamily="34" charset="0"/>
              </a:rPr>
              <a:t>Ribeira</a:t>
            </a:r>
            <a:r>
              <a:rPr lang="en-GB" sz="1200" i="1" dirty="0">
                <a:latin typeface="Arial Narrow" panose="020B0606020202030204" pitchFamily="34" charset="0"/>
              </a:rPr>
              <a:t> Grande de Santiago.</a:t>
            </a:r>
            <a:r>
              <a:rPr lang="en-GB" sz="1200" dirty="0">
                <a:latin typeface="Arial Narrow" panose="020B0606020202030204" pitchFamily="34" charset="0"/>
              </a:rPr>
              <a:t> The Memorial has the following inscription: "Here they arrived, on May 1, 1460, the navigators </a:t>
            </a:r>
            <a:r>
              <a:rPr lang="en-GB" sz="1200" dirty="0" err="1">
                <a:latin typeface="Arial Narrow" panose="020B0606020202030204" pitchFamily="34" charset="0"/>
              </a:rPr>
              <a:t>António</a:t>
            </a:r>
            <a:r>
              <a:rPr lang="en-GB" sz="1200" dirty="0">
                <a:latin typeface="Arial Narrow" panose="020B0606020202030204" pitchFamily="34" charset="0"/>
              </a:rPr>
              <a:t> da </a:t>
            </a:r>
            <a:r>
              <a:rPr lang="en-GB" sz="1200" dirty="0" err="1">
                <a:latin typeface="Arial Narrow" panose="020B0606020202030204" pitchFamily="34" charset="0"/>
              </a:rPr>
              <a:t>Noli</a:t>
            </a:r>
            <a:r>
              <a:rPr lang="en-GB" sz="1200" dirty="0">
                <a:latin typeface="Arial Narrow" panose="020B0606020202030204" pitchFamily="34" charset="0"/>
              </a:rPr>
              <a:t> and </a:t>
            </a:r>
            <a:r>
              <a:rPr lang="en-GB" sz="1200" dirty="0" err="1">
                <a:latin typeface="Arial Narrow" panose="020B0606020202030204" pitchFamily="34" charset="0"/>
              </a:rPr>
              <a:t>Diogo</a:t>
            </a:r>
            <a:r>
              <a:rPr lang="en-GB" sz="1200" dirty="0">
                <a:latin typeface="Arial Narrow" panose="020B0606020202030204" pitchFamily="34" charset="0"/>
              </a:rPr>
              <a:t> Gomes, in the service of the Portuguese </a:t>
            </a:r>
            <a:r>
              <a:rPr lang="en-GB" sz="1200" dirty="0" err="1">
                <a:latin typeface="Arial Narrow" panose="020B0606020202030204" pitchFamily="34" charset="0"/>
              </a:rPr>
              <a:t>Infante</a:t>
            </a:r>
            <a:r>
              <a:rPr lang="en-GB" sz="1200" dirty="0">
                <a:latin typeface="Arial Narrow" panose="020B0606020202030204" pitchFamily="34" charset="0"/>
              </a:rPr>
              <a:t> D. Henrique, better known as Prince Henry the Navigator.</a:t>
            </a: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61" name="Rectângulo 14"/>
          <p:cNvSpPr/>
          <p:nvPr/>
        </p:nvSpPr>
        <p:spPr>
          <a:xfrm>
            <a:off x="5247640" y="5404485"/>
            <a:ext cx="1315085" cy="13868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62" name="Picture 2" descr="Resultado de imagem para Câmara Municipal de Cidade Velha Cabo Ver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282" y="5205105"/>
            <a:ext cx="2170470" cy="1444354"/>
          </a:xfrm>
          <a:prstGeom prst="rect">
            <a:avLst/>
          </a:prstGeom>
          <a:noFill/>
          <a:extLst>
            <a:ext uri="{909E8E84-426E-40DD-AFC4-6F175D3DCCD1}">
              <a14:hiddenFill xmlns:a14="http://schemas.microsoft.com/office/drawing/2010/main">
                <a:solidFill>
                  <a:srgbClr val="FFFFFF"/>
                </a:solidFill>
              </a14:hiddenFill>
            </a:ext>
          </a:extLst>
        </p:spPr>
      </p:pic>
      <p:sp>
        <p:nvSpPr>
          <p:cNvPr id="63" name="Anel 12"/>
          <p:cNvSpPr/>
          <p:nvPr/>
        </p:nvSpPr>
        <p:spPr>
          <a:xfrm>
            <a:off x="4825400" y="5160001"/>
            <a:ext cx="2452186" cy="1685096"/>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64" name="Rectângulo 23"/>
          <p:cNvSpPr/>
          <p:nvPr/>
        </p:nvSpPr>
        <p:spPr>
          <a:xfrm>
            <a:off x="5367290" y="6475985"/>
            <a:ext cx="2663519"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5" name="Rectângulo 23"/>
          <p:cNvSpPr/>
          <p:nvPr/>
        </p:nvSpPr>
        <p:spPr>
          <a:xfrm>
            <a:off x="4875529" y="5197462"/>
            <a:ext cx="2360044"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6" name="Rectângulo 25"/>
          <p:cNvSpPr/>
          <p:nvPr/>
        </p:nvSpPr>
        <p:spPr>
          <a:xfrm>
            <a:off x="6485890" y="6448425"/>
            <a:ext cx="866775"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7" name="Rectângulo 20"/>
          <p:cNvSpPr/>
          <p:nvPr/>
        </p:nvSpPr>
        <p:spPr>
          <a:xfrm>
            <a:off x="4473927" y="5439461"/>
            <a:ext cx="771525" cy="1282434"/>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13</a:t>
            </a:fld>
            <a:endParaRPr lang="fr-FR" altLang="pt-PT" sz="1200" b="1" i="1" u="sng" dirty="0" smtClean="0">
              <a:solidFill>
                <a:schemeClr val="tx2">
                  <a:lumMod val="50000"/>
                </a:schemeClr>
              </a:solidFill>
            </a:endParaRPr>
          </a:p>
        </p:txBody>
      </p:sp>
      <p:sp>
        <p:nvSpPr>
          <p:cNvPr id="25"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26"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
        <p:nvSpPr>
          <p:cNvPr id="27" name="Rectangle 2"/>
          <p:cNvSpPr txBox="1">
            <a:spLocks noChangeArrowheads="1"/>
          </p:cNvSpPr>
          <p:nvPr/>
        </p:nvSpPr>
        <p:spPr>
          <a:xfrm>
            <a:off x="435180" y="764652"/>
            <a:ext cx="4509102"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i="1" dirty="0" smtClean="0">
                <a:solidFill>
                  <a:schemeClr val="bg1"/>
                </a:solidFill>
                <a:effectLst>
                  <a:outerShdw blurRad="38100" dist="38100" dir="2700000" algn="tl">
                    <a:srgbClr val="000000"/>
                  </a:outerShdw>
                </a:effectLst>
                <a:latin typeface="Calisto MT" panose="02040603050505030304" pitchFamily="18" charset="0"/>
              </a:rPr>
              <a:t>cidade velha – A BRIEF PRESENTATION</a:t>
            </a:r>
            <a:endParaRPr lang="pt-PT" altLang="pt-PT" sz="1600" b="1" i="1" dirty="0" smtClean="0">
              <a:solidFill>
                <a:schemeClr val="bg1"/>
              </a:solidFill>
              <a:effectLst>
                <a:outerShdw blurRad="38100" dist="38100" dir="2700000" algn="tl">
                  <a:srgbClr val="000000"/>
                </a:outerShdw>
              </a:effectLst>
              <a:latin typeface="Calisto MT" panose="02040603050505030304" pitchFamily="18" charset="0"/>
            </a:endParaRPr>
          </a:p>
        </p:txBody>
      </p:sp>
    </p:spTree>
    <p:extLst>
      <p:ext uri="{BB962C8B-B14F-4D97-AF65-F5344CB8AC3E}">
        <p14:creationId xmlns:p14="http://schemas.microsoft.com/office/powerpoint/2010/main" val="270158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Resultado de imagem para Câmara Municipal de Cidade Velha Cab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12" y="2757825"/>
            <a:ext cx="4379640" cy="328473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Agrupar 30"/>
          <p:cNvGrpSpPr/>
          <p:nvPr/>
        </p:nvGrpSpPr>
        <p:grpSpPr>
          <a:xfrm>
            <a:off x="5561965" y="2603499"/>
            <a:ext cx="6604000" cy="4228465"/>
            <a:chOff x="8759" y="4100"/>
            <a:chExt cx="10400" cy="5798"/>
          </a:xfrm>
          <a:solidFill>
            <a:schemeClr val="bg1"/>
          </a:solid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41" name="Imagem 37" descr="logo"/>
          <p:cNvPicPr>
            <a:picLocks noChangeAspect="1"/>
          </p:cNvPicPr>
          <p:nvPr/>
        </p:nvPicPr>
        <p:blipFill>
          <a:blip r:embed="rId4"/>
          <a:stretch>
            <a:fillRect/>
          </a:stretch>
        </p:blipFill>
        <p:spPr>
          <a:xfrm>
            <a:off x="8972463" y="81814"/>
            <a:ext cx="2112185" cy="494867"/>
          </a:xfrm>
          <a:prstGeom prst="rect">
            <a:avLst/>
          </a:prstGeom>
        </p:spPr>
      </p:pic>
      <p:pic>
        <p:nvPicPr>
          <p:cNvPr id="45" name="Imagem 81" descr="LOGO-Paises ecowas"/>
          <p:cNvPicPr>
            <a:picLocks noChangeAspect="1"/>
          </p:cNvPicPr>
          <p:nvPr/>
        </p:nvPicPr>
        <p:blipFill>
          <a:blip r:embed="rId5"/>
          <a:stretch>
            <a:fillRect/>
          </a:stretch>
        </p:blipFill>
        <p:spPr>
          <a:xfrm>
            <a:off x="1963883" y="5416844"/>
            <a:ext cx="1422568" cy="1409140"/>
          </a:xfrm>
          <a:prstGeom prst="rect">
            <a:avLst/>
          </a:prstGeom>
        </p:spPr>
      </p:pic>
      <p:pic>
        <p:nvPicPr>
          <p:cNvPr id="46" name="Imagem 13" descr="logo"/>
          <p:cNvPicPr>
            <a:picLocks noChangeAspect="1"/>
          </p:cNvPicPr>
          <p:nvPr/>
        </p:nvPicPr>
        <p:blipFill>
          <a:blip r:embed="rId6"/>
          <a:stretch>
            <a:fillRect/>
          </a:stretch>
        </p:blipFill>
        <p:spPr>
          <a:xfrm>
            <a:off x="60315" y="6440564"/>
            <a:ext cx="1723775" cy="378318"/>
          </a:xfrm>
          <a:prstGeom prst="rect">
            <a:avLst/>
          </a:prstGeom>
        </p:spPr>
      </p:pic>
      <p:sp>
        <p:nvSpPr>
          <p:cNvPr id="48" name="Rectangle 2"/>
          <p:cNvSpPr txBox="1">
            <a:spLocks noChangeArrowheads="1"/>
          </p:cNvSpPr>
          <p:nvPr/>
        </p:nvSpPr>
        <p:spPr>
          <a:xfrm>
            <a:off x="443647" y="544510"/>
            <a:ext cx="441621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SITES OF TOURIST INTEREST</a:t>
            </a:r>
            <a:endParaRPr lang="pt-PT" altLang="pt-PT" sz="1600" b="1" dirty="0" smtClean="0">
              <a:solidFill>
                <a:schemeClr val="bg1"/>
              </a:solidFill>
              <a:effectLst>
                <a:outerShdw blurRad="38100" dist="38100" dir="2700000" algn="tl">
                  <a:srgbClr val="000000"/>
                </a:outerShdw>
              </a:effectLst>
              <a:latin typeface="Calisto MT" panose="02040603050505030304" pitchFamily="18" charset="0"/>
            </a:endParaRPr>
          </a:p>
        </p:txBody>
      </p:sp>
      <p:sp>
        <p:nvSpPr>
          <p:cNvPr id="49" name="Rectângulo 14"/>
          <p:cNvSpPr/>
          <p:nvPr/>
        </p:nvSpPr>
        <p:spPr>
          <a:xfrm>
            <a:off x="5247640" y="5404485"/>
            <a:ext cx="1315085" cy="13868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50" name="Picture 2" descr="Resultado de imagem para Câmara Municipal de Cidade Velha Cabo Ver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282" y="5205105"/>
            <a:ext cx="2170470" cy="1444354"/>
          </a:xfrm>
          <a:prstGeom prst="rect">
            <a:avLst/>
          </a:prstGeom>
          <a:noFill/>
          <a:extLst>
            <a:ext uri="{909E8E84-426E-40DD-AFC4-6F175D3DCCD1}">
              <a14:hiddenFill xmlns:a14="http://schemas.microsoft.com/office/drawing/2010/main">
                <a:solidFill>
                  <a:srgbClr val="FFFFFF"/>
                </a:solidFill>
              </a14:hiddenFill>
            </a:ext>
          </a:extLst>
        </p:spPr>
      </p:pic>
      <p:sp>
        <p:nvSpPr>
          <p:cNvPr id="51" name="Anel 12"/>
          <p:cNvSpPr/>
          <p:nvPr/>
        </p:nvSpPr>
        <p:spPr>
          <a:xfrm>
            <a:off x="4825400" y="5160001"/>
            <a:ext cx="2452186" cy="1685096"/>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2" name="Rectângulo 23"/>
          <p:cNvSpPr/>
          <p:nvPr/>
        </p:nvSpPr>
        <p:spPr>
          <a:xfrm>
            <a:off x="5367290" y="6475985"/>
            <a:ext cx="2663519"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3" name="Rectângulo 23"/>
          <p:cNvSpPr/>
          <p:nvPr/>
        </p:nvSpPr>
        <p:spPr>
          <a:xfrm>
            <a:off x="4875529" y="5197462"/>
            <a:ext cx="2360044"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4" name="Rectângulo 25"/>
          <p:cNvSpPr/>
          <p:nvPr/>
        </p:nvSpPr>
        <p:spPr>
          <a:xfrm>
            <a:off x="6485890" y="6448425"/>
            <a:ext cx="866775"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5" name="Rectângulo 20"/>
          <p:cNvSpPr/>
          <p:nvPr/>
        </p:nvSpPr>
        <p:spPr>
          <a:xfrm>
            <a:off x="4473927" y="5439461"/>
            <a:ext cx="771525" cy="1282434"/>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7" name="TextBox 26"/>
          <p:cNvSpPr/>
          <p:nvPr/>
        </p:nvSpPr>
        <p:spPr>
          <a:xfrm>
            <a:off x="470390" y="1013969"/>
            <a:ext cx="6289675" cy="4777231"/>
          </a:xfrm>
          <a:prstGeom prst="rect">
            <a:avLst/>
          </a:prstGeom>
          <a:noFill/>
          <a:ln>
            <a:noFill/>
          </a:ln>
          <a:effectLst/>
        </p:spPr>
        <p:txBody>
          <a:bodyPr vert="horz" wrap="square" lIns="91440" tIns="45720" rIns="91440" bIns="45720" numCol="1" spcCol="215900" anchor="t"/>
          <a:lstStyle/>
          <a:p>
            <a:pPr algn="just"/>
            <a:r>
              <a:rPr lang="en-GB" sz="1200" dirty="0" err="1">
                <a:latin typeface="Arial Narrow" panose="020B0606020202030204" pitchFamily="34" charset="0"/>
              </a:rPr>
              <a:t>Pelourinho</a:t>
            </a:r>
            <a:r>
              <a:rPr lang="en-GB" sz="1200" dirty="0">
                <a:latin typeface="Arial Narrow" panose="020B0606020202030204" pitchFamily="34" charset="0"/>
              </a:rPr>
              <a:t> (Pillory), erected in 1512 or 1520. At this marble pillar rebellious slaves were punished publicly. It was restored in the 1960s. It stands at the main square of the city</a:t>
            </a:r>
            <a:r>
              <a:rPr lang="en-GB"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en-GB" sz="1200" dirty="0">
                <a:latin typeface="Arial Narrow" panose="020B0606020202030204" pitchFamily="34" charset="0"/>
              </a:rPr>
              <a:t>Forte Real de São Filipe, which dominates the city 120 meters above the sea level, was built in 1587-93. This fort was established as defence against the attacks of pirates and corsairs, mainly French and English</a:t>
            </a:r>
            <a:r>
              <a:rPr lang="en-GB"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en-GB" sz="1200" dirty="0">
                <a:latin typeface="Arial Narrow" panose="020B0606020202030204" pitchFamily="34" charset="0"/>
              </a:rPr>
              <a:t>The Church of </a:t>
            </a:r>
            <a:r>
              <a:rPr lang="en-GB" sz="1200" dirty="0" err="1">
                <a:latin typeface="Arial Narrow" panose="020B0606020202030204" pitchFamily="34" charset="0"/>
              </a:rPr>
              <a:t>Nossa</a:t>
            </a:r>
            <a:r>
              <a:rPr lang="en-GB" sz="1200" dirty="0">
                <a:latin typeface="Arial Narrow" panose="020B0606020202030204" pitchFamily="34" charset="0"/>
              </a:rPr>
              <a:t> </a:t>
            </a:r>
            <a:r>
              <a:rPr lang="en-GB" sz="1200" dirty="0" err="1">
                <a:latin typeface="Arial Narrow" panose="020B0606020202030204" pitchFamily="34" charset="0"/>
              </a:rPr>
              <a:t>Senhora</a:t>
            </a:r>
            <a:r>
              <a:rPr lang="en-GB" sz="1200" dirty="0">
                <a:latin typeface="Arial Narrow" panose="020B0606020202030204" pitchFamily="34" charset="0"/>
              </a:rPr>
              <a:t> do </a:t>
            </a:r>
            <a:r>
              <a:rPr lang="en-GB" sz="1200" dirty="0" err="1">
                <a:latin typeface="Arial Narrow" panose="020B0606020202030204" pitchFamily="34" charset="0"/>
              </a:rPr>
              <a:t>Rosário</a:t>
            </a:r>
            <a:r>
              <a:rPr lang="en-GB" sz="1200" dirty="0">
                <a:latin typeface="Arial Narrow" panose="020B0606020202030204" pitchFamily="34" charset="0"/>
              </a:rPr>
              <a:t>, the oldest colonial church in the world, built in 1495. It has a side chapel in </a:t>
            </a:r>
            <a:r>
              <a:rPr lang="en-GB" sz="1200" dirty="0" err="1">
                <a:latin typeface="Arial Narrow" panose="020B0606020202030204" pitchFamily="34" charset="0"/>
              </a:rPr>
              <a:t>Manueline</a:t>
            </a:r>
            <a:r>
              <a:rPr lang="en-GB" sz="1200" dirty="0">
                <a:latin typeface="Arial Narrow" panose="020B0606020202030204" pitchFamily="34" charset="0"/>
              </a:rPr>
              <a:t> Gothic style</a:t>
            </a:r>
            <a:r>
              <a:rPr lang="en-GB"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en-GB" sz="1200" dirty="0">
                <a:latin typeface="Arial Narrow" panose="020B0606020202030204" pitchFamily="34" charset="0"/>
              </a:rPr>
              <a:t>The ruins of the </a:t>
            </a:r>
            <a:r>
              <a:rPr lang="en-GB" sz="1200" dirty="0" err="1">
                <a:latin typeface="Arial Narrow" panose="020B0606020202030204" pitchFamily="34" charset="0"/>
              </a:rPr>
              <a:t>Sé</a:t>
            </a:r>
            <a:r>
              <a:rPr lang="en-GB" sz="1200" dirty="0">
                <a:latin typeface="Arial Narrow" panose="020B0606020202030204" pitchFamily="34" charset="0"/>
              </a:rPr>
              <a:t> Cathedral, whose construction started in 1556 and completed in 1705, have been pillaged and severely damaged by French pirates in 1712. Its impressive ruins (the church was 60 m long) have been conserved in 2004</a:t>
            </a:r>
            <a:r>
              <a:rPr lang="en-GB"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en-GB" sz="1200" dirty="0">
                <a:latin typeface="Arial Narrow" panose="020B0606020202030204" pitchFamily="34" charset="0"/>
              </a:rPr>
              <a:t>The ruined convent of São Francisco, built in 1657 on a slope outside the city centre. It served as a place of worship and formation. It was looted and damaged in the pirate assault in 1712. The convent church has been restored in 2002</a:t>
            </a:r>
            <a:r>
              <a:rPr lang="en-GB"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en-GB" sz="1200" dirty="0">
                <a:latin typeface="Arial Narrow" panose="020B0606020202030204" pitchFamily="34" charset="0"/>
              </a:rPr>
              <a:t>Many traditional houses can be found along the streets </a:t>
            </a:r>
            <a:r>
              <a:rPr lang="en-GB" sz="1200" i="1" dirty="0" err="1">
                <a:latin typeface="Arial Narrow" panose="020B0606020202030204" pitchFamily="34" charset="0"/>
              </a:rPr>
              <a:t>Rua</a:t>
            </a:r>
            <a:r>
              <a:rPr lang="en-GB" sz="1200" i="1" dirty="0">
                <a:latin typeface="Arial Narrow" panose="020B0606020202030204" pitchFamily="34" charset="0"/>
              </a:rPr>
              <a:t> Banana</a:t>
            </a:r>
            <a:r>
              <a:rPr lang="en-GB" sz="1200" dirty="0">
                <a:latin typeface="Arial Narrow" panose="020B0606020202030204" pitchFamily="34" charset="0"/>
              </a:rPr>
              <a:t> and </a:t>
            </a:r>
            <a:r>
              <a:rPr lang="en-GB" sz="1200" i="1" dirty="0" err="1">
                <a:latin typeface="Arial Narrow" panose="020B0606020202030204" pitchFamily="34" charset="0"/>
              </a:rPr>
              <a:t>Rua</a:t>
            </a:r>
            <a:r>
              <a:rPr lang="en-GB" sz="1200" i="1" dirty="0">
                <a:latin typeface="Arial Narrow" panose="020B0606020202030204" pitchFamily="34" charset="0"/>
              </a:rPr>
              <a:t> </a:t>
            </a:r>
            <a:r>
              <a:rPr lang="en-GB" sz="1200" i="1" dirty="0" err="1">
                <a:latin typeface="Arial Narrow" panose="020B0606020202030204" pitchFamily="34" charset="0"/>
              </a:rPr>
              <a:t>Carreira</a:t>
            </a:r>
            <a:r>
              <a:rPr lang="en-GB" sz="1200" dirty="0">
                <a:latin typeface="Arial Narrow" panose="020B0606020202030204" pitchFamily="34" charset="0"/>
              </a:rPr>
              <a:t>. </a:t>
            </a:r>
            <a:endParaRPr lang="en-GB" sz="1200" dirty="0" smtClean="0">
              <a:latin typeface="Arial Narrow" panose="020B0606020202030204" pitchFamily="34" charset="0"/>
            </a:endParaRPr>
          </a:p>
          <a:p>
            <a:pPr algn="just"/>
            <a:endParaRPr lang="en-GB" sz="1200" i="1" dirty="0">
              <a:latin typeface="Arial Narrow" panose="020B0606020202030204" pitchFamily="34" charset="0"/>
            </a:endParaRPr>
          </a:p>
          <a:p>
            <a:pPr algn="just"/>
            <a:r>
              <a:rPr lang="en-GB" sz="1200" i="1" dirty="0" err="1" smtClean="0">
                <a:latin typeface="Arial Narrow" panose="020B0606020202030204" pitchFamily="34" charset="0"/>
              </a:rPr>
              <a:t>Rua</a:t>
            </a:r>
            <a:r>
              <a:rPr lang="en-GB" sz="1200" i="1" dirty="0" smtClean="0">
                <a:latin typeface="Arial Narrow" panose="020B0606020202030204" pitchFamily="34" charset="0"/>
              </a:rPr>
              <a:t> </a:t>
            </a:r>
            <a:r>
              <a:rPr lang="en-GB" sz="1200" i="1" dirty="0">
                <a:latin typeface="Arial Narrow" panose="020B0606020202030204" pitchFamily="34" charset="0"/>
              </a:rPr>
              <a:t>Banana</a:t>
            </a:r>
            <a:r>
              <a:rPr lang="en-GB" sz="1200" dirty="0">
                <a:latin typeface="Arial Narrow" panose="020B0606020202030204" pitchFamily="34" charset="0"/>
              </a:rPr>
              <a:t>, which leads to the church, was the first street of Portuguese urbanization in the tropics.</a:t>
            </a:r>
            <a:endParaRPr lang="pt-PT" sz="1200" dirty="0">
              <a:latin typeface="Arial Narrow" panose="020B0606020202030204" pitchFamily="34" charset="0"/>
            </a:endParaRPr>
          </a:p>
          <a:p>
            <a:pPr algn="just">
              <a:lnSpc>
                <a:spcPts val="1200"/>
              </a:lnSpc>
            </a:pPr>
            <a:endParaRPr lang="pt-PT" sz="1200" dirty="0" smtClean="0">
              <a:latin typeface="Arial Narrow" panose="020B0606020202030204" pitchFamily="34" charset="0"/>
            </a:endParaRPr>
          </a:p>
          <a:p>
            <a:pPr algn="just">
              <a:lnSpc>
                <a:spcPts val="1200"/>
              </a:lnSpc>
            </a:pPr>
            <a:r>
              <a:rPr lang="en-US" sz="1200" dirty="0">
                <a:latin typeface="Arial Narrow" panose="020B0606020202030204" pitchFamily="34" charset="0"/>
              </a:rPr>
              <a:t>The «Porto de </a:t>
            </a:r>
            <a:r>
              <a:rPr lang="en-US" sz="1200" dirty="0" err="1">
                <a:latin typeface="Arial Narrow" panose="020B0606020202030204" pitchFamily="34" charset="0"/>
              </a:rPr>
              <a:t>Lamisqueiro</a:t>
            </a:r>
            <a:r>
              <a:rPr lang="en-US" sz="1200" dirty="0">
                <a:latin typeface="Arial Narrow" panose="020B0606020202030204" pitchFamily="34" charset="0"/>
              </a:rPr>
              <a:t>», located in the town of Gouveia, was Cape Verde's first port. This Port has played a leading role in the past, namely through its use as an outlet for exports of '</a:t>
            </a:r>
            <a:r>
              <a:rPr lang="en-US" sz="1200" dirty="0" err="1">
                <a:latin typeface="Arial Narrow" panose="020B0606020202030204" pitchFamily="34" charset="0"/>
              </a:rPr>
              <a:t>purgueiras</a:t>
            </a:r>
            <a:r>
              <a:rPr lang="en-US" sz="1200" dirty="0">
                <a:latin typeface="Arial Narrow" panose="020B0606020202030204" pitchFamily="34" charset="0"/>
              </a:rPr>
              <a:t>' and oranges that the municipality of </a:t>
            </a:r>
            <a:r>
              <a:rPr lang="en-US" sz="1200" dirty="0" err="1">
                <a:latin typeface="Arial Narrow" panose="020B0606020202030204" pitchFamily="34" charset="0"/>
              </a:rPr>
              <a:t>Ribeira</a:t>
            </a:r>
            <a:r>
              <a:rPr lang="en-US" sz="1200" dirty="0">
                <a:latin typeface="Arial Narrow" panose="020B0606020202030204" pitchFamily="34" charset="0"/>
              </a:rPr>
              <a:t> Grande de Santiago was once a pioneer producer.</a:t>
            </a: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14</a:t>
            </a:fld>
            <a:endParaRPr lang="fr-FR" altLang="pt-PT" sz="1200" b="1" i="1" u="sng" dirty="0" smtClean="0">
              <a:solidFill>
                <a:schemeClr val="tx2">
                  <a:lumMod val="50000"/>
                </a:schemeClr>
              </a:solidFill>
            </a:endParaRPr>
          </a:p>
        </p:txBody>
      </p:sp>
      <p:sp>
        <p:nvSpPr>
          <p:cNvPr id="25"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26"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377989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Câmara Municipal de Cidade Velha Cab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12" y="2757825"/>
            <a:ext cx="4379640" cy="328473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Agrupar 31"/>
          <p:cNvGrpSpPr/>
          <p:nvPr/>
        </p:nvGrpSpPr>
        <p:grpSpPr>
          <a:xfrm>
            <a:off x="4181475" y="2603500"/>
            <a:ext cx="7984490" cy="4228465"/>
            <a:chOff x="6585" y="4100"/>
            <a:chExt cx="12574" cy="6659"/>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585" y="8310"/>
              <a:ext cx="12255" cy="2449"/>
              <a:chOff x="6585" y="8310"/>
              <a:chExt cx="12255" cy="2449"/>
            </a:xfrm>
            <a:grpFill/>
          </p:grpSpPr>
          <p:sp>
            <p:nvSpPr>
              <p:cNvPr id="24" name="Rectângulo 2"/>
              <p:cNvSpPr/>
              <p:nvPr/>
            </p:nvSpPr>
            <p:spPr>
              <a:xfrm>
                <a:off x="6585"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186" y="8310"/>
                <a:ext cx="6914" cy="2449"/>
                <a:chOff x="8186" y="8310"/>
                <a:chExt cx="6914" cy="2449"/>
              </a:xfrm>
              <a:grpFill/>
            </p:grpSpPr>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186"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41" name="Imagem 37" descr="logo"/>
          <p:cNvPicPr>
            <a:picLocks noChangeAspect="1"/>
          </p:cNvPicPr>
          <p:nvPr/>
        </p:nvPicPr>
        <p:blipFill>
          <a:blip r:embed="rId4"/>
          <a:stretch>
            <a:fillRect/>
          </a:stretch>
        </p:blipFill>
        <p:spPr>
          <a:xfrm>
            <a:off x="8972463" y="81814"/>
            <a:ext cx="2112185" cy="494867"/>
          </a:xfrm>
          <a:prstGeom prst="rect">
            <a:avLst/>
          </a:prstGeom>
        </p:spPr>
      </p:pic>
      <p:pic>
        <p:nvPicPr>
          <p:cNvPr id="45" name="Imagem 81" descr="LOGO-Paises ecowas"/>
          <p:cNvPicPr>
            <a:picLocks noChangeAspect="1"/>
          </p:cNvPicPr>
          <p:nvPr/>
        </p:nvPicPr>
        <p:blipFill>
          <a:blip r:embed="rId5"/>
          <a:stretch>
            <a:fillRect/>
          </a:stretch>
        </p:blipFill>
        <p:spPr>
          <a:xfrm>
            <a:off x="1963883" y="5416844"/>
            <a:ext cx="1422568" cy="1409140"/>
          </a:xfrm>
          <a:prstGeom prst="rect">
            <a:avLst/>
          </a:prstGeom>
        </p:spPr>
      </p:pic>
      <p:pic>
        <p:nvPicPr>
          <p:cNvPr id="46" name="Imagem 13" descr="logo"/>
          <p:cNvPicPr>
            <a:picLocks noChangeAspect="1"/>
          </p:cNvPicPr>
          <p:nvPr/>
        </p:nvPicPr>
        <p:blipFill>
          <a:blip r:embed="rId6"/>
          <a:stretch>
            <a:fillRect/>
          </a:stretch>
        </p:blipFill>
        <p:spPr>
          <a:xfrm>
            <a:off x="60315" y="6440564"/>
            <a:ext cx="1723775" cy="378318"/>
          </a:xfrm>
          <a:prstGeom prst="rect">
            <a:avLst/>
          </a:prstGeom>
        </p:spPr>
      </p:pic>
      <p:sp>
        <p:nvSpPr>
          <p:cNvPr id="47" name="TextBox 26"/>
          <p:cNvSpPr/>
          <p:nvPr/>
        </p:nvSpPr>
        <p:spPr>
          <a:xfrm>
            <a:off x="470390" y="1013969"/>
            <a:ext cx="6289675" cy="4455921"/>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Cidade Velha has a hot desert climate. It has an average of 201 millimetres and an average temperature of 25.2 °C. The coldest month is January (average 23 °C) and the warmest is October (average 28 °C).</a:t>
            </a: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48" name="Rectangle 2"/>
          <p:cNvSpPr txBox="1">
            <a:spLocks noChangeArrowheads="1"/>
          </p:cNvSpPr>
          <p:nvPr/>
        </p:nvSpPr>
        <p:spPr>
          <a:xfrm>
            <a:off x="443648" y="544510"/>
            <a:ext cx="1757686"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CLIMATe</a:t>
            </a:r>
            <a:endParaRPr lang="pt-PT" altLang="pt-PT" sz="1600" b="1" dirty="0" smtClean="0">
              <a:solidFill>
                <a:schemeClr val="bg1"/>
              </a:solidFill>
              <a:effectLst>
                <a:outerShdw blurRad="38100" dist="38100" dir="2700000" algn="tl">
                  <a:srgbClr val="000000"/>
                </a:outerShdw>
              </a:effectLst>
              <a:latin typeface="Calisto MT" panose="02040603050505030304" pitchFamily="18" charset="0"/>
            </a:endParaRPr>
          </a:p>
        </p:txBody>
      </p:sp>
      <p:sp>
        <p:nvSpPr>
          <p:cNvPr id="40" name="Rectângulo 14"/>
          <p:cNvSpPr/>
          <p:nvPr/>
        </p:nvSpPr>
        <p:spPr>
          <a:xfrm>
            <a:off x="5247640" y="5404485"/>
            <a:ext cx="1315085" cy="13868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2" name="Picture 2" descr="Resultado de imagem para Câmara Municipal de Cidade Velha Cabo Ver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282" y="5205105"/>
            <a:ext cx="2170470" cy="1444354"/>
          </a:xfrm>
          <a:prstGeom prst="rect">
            <a:avLst/>
          </a:prstGeom>
          <a:noFill/>
          <a:extLst>
            <a:ext uri="{909E8E84-426E-40DD-AFC4-6F175D3DCCD1}">
              <a14:hiddenFill xmlns:a14="http://schemas.microsoft.com/office/drawing/2010/main">
                <a:solidFill>
                  <a:srgbClr val="FFFFFF"/>
                </a:solidFill>
              </a14:hiddenFill>
            </a:ext>
          </a:extLst>
        </p:spPr>
      </p:pic>
      <p:sp>
        <p:nvSpPr>
          <p:cNvPr id="49" name="Anel 12"/>
          <p:cNvSpPr/>
          <p:nvPr/>
        </p:nvSpPr>
        <p:spPr>
          <a:xfrm>
            <a:off x="4825400" y="5160001"/>
            <a:ext cx="2452186" cy="1685096"/>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0" name="Rectângulo 23"/>
          <p:cNvSpPr/>
          <p:nvPr/>
        </p:nvSpPr>
        <p:spPr>
          <a:xfrm>
            <a:off x="5367290" y="6475985"/>
            <a:ext cx="2663519"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1" name="Rectângulo 23"/>
          <p:cNvSpPr/>
          <p:nvPr/>
        </p:nvSpPr>
        <p:spPr>
          <a:xfrm>
            <a:off x="4875529" y="5197462"/>
            <a:ext cx="2360044"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2" name="Rectângulo 25"/>
          <p:cNvSpPr/>
          <p:nvPr/>
        </p:nvSpPr>
        <p:spPr>
          <a:xfrm>
            <a:off x="6485890" y="6448425"/>
            <a:ext cx="866775"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3" name="Rectângulo 20"/>
          <p:cNvSpPr/>
          <p:nvPr/>
        </p:nvSpPr>
        <p:spPr>
          <a:xfrm>
            <a:off x="4473927" y="5439461"/>
            <a:ext cx="771525" cy="1282434"/>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15</a:t>
            </a:fld>
            <a:endParaRPr lang="fr-FR" altLang="pt-PT" sz="1200" b="1" i="1" u="sng" dirty="0" smtClean="0">
              <a:solidFill>
                <a:schemeClr val="tx2">
                  <a:lumMod val="50000"/>
                </a:schemeClr>
              </a:solidFill>
            </a:endParaRPr>
          </a:p>
        </p:txBody>
      </p:sp>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560694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smtClean="0">
                <a:solidFill>
                  <a:schemeClr val="bg1"/>
                </a:solidFill>
                <a:latin typeface="Arial Narrow" panose="020B0606020202030204" pitchFamily="34" charset="0"/>
              </a:rPr>
              <a:t>CONTACTS</a:t>
            </a:r>
            <a:endParaRPr lang="pt-PT" i="1" dirty="0">
              <a:solidFill>
                <a:schemeClr val="bg1"/>
              </a:solidFill>
              <a:latin typeface="Arial Narrow" panose="020B0606020202030204" pitchFamily="34" charset="0"/>
            </a:endParaRPr>
          </a:p>
        </p:txBody>
      </p:sp>
      <p:sp>
        <p:nvSpPr>
          <p:cNvPr id="11" name="CaixaDeTexto 53"/>
          <p:cNvSpPr txBox="1"/>
          <p:nvPr/>
        </p:nvSpPr>
        <p:spPr>
          <a:xfrm>
            <a:off x="9911080" y="4582795"/>
            <a:ext cx="2099945" cy="1261884"/>
          </a:xfrm>
          <a:prstGeom prst="rect">
            <a:avLst/>
          </a:prstGeom>
          <a:noFill/>
        </p:spPr>
        <p:txBody>
          <a:bodyPr wrap="square" rtlCol="0">
            <a:spAutoFit/>
          </a:bodyPr>
          <a:lstStyle/>
          <a:p>
            <a:r>
              <a:rPr lang="en-US" sz="1600" b="1" i="1" dirty="0" smtClean="0">
                <a:solidFill>
                  <a:srgbClr val="008CBA"/>
                </a:solidFill>
              </a:rPr>
              <a:t>MESA REDONDA</a:t>
            </a:r>
            <a:endParaRPr lang="en-US" sz="1600" b="1" i="1" dirty="0">
              <a:solidFill>
                <a:srgbClr val="008C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smtClean="0">
                <a:latin typeface="Arial Narrow" panose="020B0606020202030204" pitchFamily="34" charset="0"/>
                <a:sym typeface="+mn-ea"/>
              </a:rPr>
              <a:t>emergys</a:t>
            </a:r>
            <a:endParaRPr lang="en-US" sz="1200" dirty="0">
              <a:latin typeface="Arial Narrow" panose="020B0606020202030204" pitchFamily="34" charset="0"/>
              <a:sym typeface="+mn-ea"/>
            </a:endParaRPr>
          </a:p>
          <a:p>
            <a:r>
              <a:rPr lang="pt-PT" altLang="en-US" sz="1200" dirty="0" smtClean="0">
                <a:latin typeface="Arial Narrow" panose="020B0606020202030204" pitchFamily="34" charset="0"/>
                <a:sym typeface="+mn-ea"/>
              </a:rPr>
              <a:t>i</a:t>
            </a:r>
            <a:r>
              <a:rPr lang="en-US" sz="1200" dirty="0">
                <a:latin typeface="Arial Narrow" panose="020B0606020202030204" pitchFamily="34" charset="0"/>
                <a:sym typeface="+mn-ea"/>
              </a:rPr>
              <a:t>nfo@basaltconference.com </a:t>
            </a:r>
            <a:endParaRPr lang="en-US" sz="1200" dirty="0" smtClean="0">
              <a:latin typeface="Arial Narrow" panose="020B0606020202030204" pitchFamily="34" charset="0"/>
            </a:endParaRPr>
          </a:p>
          <a:p>
            <a:r>
              <a:rPr lang="en-US" sz="1200" dirty="0">
                <a:latin typeface="Arial Narrow" panose="020B0606020202030204" pitchFamily="34" charset="0"/>
                <a:sym typeface="+mn-ea"/>
              </a:rPr>
              <a:t>www.basaltconference.com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JUNE 09</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smtClean="0">
                <a:solidFill>
                  <a:srgbClr val="008CBA"/>
                </a:solidFill>
              </a:rPr>
              <a:t> SANTIAGO ISLAND</a:t>
            </a:r>
            <a:endParaRPr lang="pt-PT" sz="1200" dirty="0">
              <a:solidFill>
                <a:srgbClr val="008CBA"/>
              </a:solidFill>
            </a:endParaRPr>
          </a:p>
          <a:p>
            <a:pPr algn="ctr"/>
            <a:r>
              <a:rPr lang="pt-PT" sz="2000" dirty="0">
                <a:solidFill>
                  <a:srgbClr val="008CBA"/>
                </a:solidFill>
              </a:rPr>
              <a:t>CABO VERDE</a:t>
            </a: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16</a:t>
            </a:fld>
            <a:endParaRPr lang="fr-FR" altLang="pt-PT" sz="1200" b="1" i="1" u="sng" dirty="0" smtClean="0">
              <a:solidFill>
                <a:schemeClr val="tx1"/>
              </a:solidFill>
            </a:endParaRPr>
          </a:p>
        </p:txBody>
      </p:sp>
      <p:pic>
        <p:nvPicPr>
          <p:cNvPr id="90" name="Imagem 89" descr="logo"/>
          <p:cNvPicPr>
            <a:picLocks noChangeAspect="1"/>
          </p:cNvPicPr>
          <p:nvPr/>
        </p:nvPicPr>
        <p:blipFill>
          <a:blip r:embed="rId5"/>
          <a:stretch>
            <a:fillRect/>
          </a:stretch>
        </p:blipFill>
        <p:spPr>
          <a:xfrm>
            <a:off x="7999095" y="120650"/>
            <a:ext cx="4168140" cy="915035"/>
          </a:xfrm>
          <a:prstGeom prst="rect">
            <a:avLst/>
          </a:prstGeom>
        </p:spPr>
      </p:pic>
      <p:sp>
        <p:nvSpPr>
          <p:cNvPr id="13" name="Rectangle 2"/>
          <p:cNvSpPr txBox="1">
            <a:spLocks noChangeArrowheads="1"/>
          </p:cNvSpPr>
          <p:nvPr/>
        </p:nvSpPr>
        <p:spPr>
          <a:xfrm>
            <a:off x="71115" y="774065"/>
            <a:ext cx="8954348"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	</a:t>
            </a: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 TABLE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OF INTEGRAtion AND DEBATES</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p:txBody>
      </p:sp>
      <p:sp>
        <p:nvSpPr>
          <p:cNvPr id="15" name="Rectangle 2"/>
          <p:cNvSpPr txBox="1">
            <a:spLocks noChangeArrowheads="1"/>
          </p:cNvSpPr>
          <p:nvPr/>
        </p:nvSpPr>
        <p:spPr>
          <a:xfrm>
            <a:off x="738320" y="327457"/>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p>
        </p:txBody>
      </p:sp>
      <p:pic>
        <p:nvPicPr>
          <p:cNvPr id="17" name="Imagem 13" descr="logo"/>
          <p:cNvPicPr>
            <a:picLocks noChangeAspect="1"/>
          </p:cNvPicPr>
          <p:nvPr/>
        </p:nvPicPr>
        <p:blipFill>
          <a:blip r:embed="rId6"/>
          <a:stretch>
            <a:fillRect/>
          </a:stretch>
        </p:blipFill>
        <p:spPr>
          <a:xfrm>
            <a:off x="60315" y="6440564"/>
            <a:ext cx="1723775" cy="378318"/>
          </a:xfrm>
          <a:prstGeom prst="rect">
            <a:avLst/>
          </a:prstGeom>
        </p:spPr>
      </p:pic>
    </p:spTree>
    <p:extLst>
      <p:ext uri="{BB962C8B-B14F-4D97-AF65-F5344CB8AC3E}">
        <p14:creationId xmlns:p14="http://schemas.microsoft.com/office/powerpoint/2010/main" val="90731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2</a:t>
            </a:fld>
            <a:endParaRPr lang="fr-FR" altLang="pt-PT" sz="1200" b="1" i="1" u="sng" dirty="0" smtClean="0">
              <a:solidFill>
                <a:schemeClr val="tx2">
                  <a:lumMod val="50000"/>
                </a:schemeClr>
              </a:solidFill>
            </a:endParaRPr>
          </a:p>
        </p:txBody>
      </p:sp>
      <p:pic>
        <p:nvPicPr>
          <p:cNvPr id="36"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37" name="Anel 10"/>
          <p:cNvSpPr/>
          <p:nvPr/>
        </p:nvSpPr>
        <p:spPr>
          <a:xfrm>
            <a:off x="0" y="985520"/>
            <a:ext cx="6242050" cy="587184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8"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1"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9"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51"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52"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3"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54"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5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fr-FR" sz="1200" i="1" dirty="0">
                <a:solidFill>
                  <a:srgbClr val="006666"/>
                </a:solidFill>
                <a:latin typeface="Arial Narrow" panose="020B0606020202030204" pitchFamily="34" charset="0"/>
                <a:cs typeface="Arial Narrow" panose="020B0606020202030204" pitchFamily="34" charset="0"/>
                <a:sym typeface="+mn-ea"/>
              </a:rPr>
              <a:t>Axé sur la protection de l'environnement</a:t>
            </a:r>
          </a:p>
        </p:txBody>
      </p:sp>
      <p:sp>
        <p:nvSpPr>
          <p:cNvPr id="56" name="Rectangle 20"/>
          <p:cNvSpPr/>
          <p:nvPr/>
        </p:nvSpPr>
        <p:spPr>
          <a:xfrm>
            <a:off x="7474585" y="4036060"/>
            <a:ext cx="1565275"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Centré sur l'innovation</a:t>
            </a:r>
          </a:p>
        </p:txBody>
      </p:sp>
      <p:sp>
        <p:nvSpPr>
          <p:cNvPr id="57" name="Rectangle 22"/>
          <p:cNvSpPr/>
          <p:nvPr/>
        </p:nvSpPr>
        <p:spPr>
          <a:xfrm>
            <a:off x="7466965" y="4728210"/>
            <a:ext cx="1565910"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Réaliste</a:t>
            </a:r>
          </a:p>
        </p:txBody>
      </p:sp>
      <p:sp>
        <p:nvSpPr>
          <p:cNvPr id="58" name="Rectangle 23"/>
          <p:cNvSpPr/>
          <p:nvPr/>
        </p:nvSpPr>
        <p:spPr>
          <a:xfrm>
            <a:off x="7466965" y="5393055"/>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Stratégique</a:t>
            </a:r>
          </a:p>
        </p:txBody>
      </p:sp>
      <p:sp>
        <p:nvSpPr>
          <p:cNvPr id="5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200" i="1" dirty="0">
                <a:solidFill>
                  <a:schemeClr val="tx2">
                    <a:lumMod val="50000"/>
                  </a:schemeClr>
                </a:solidFill>
                <a:latin typeface="Arial Narrow" panose="020B0606020202030204" pitchFamily="34" charset="0"/>
                <a:cs typeface="Arial Narrow" panose="020B0606020202030204" pitchFamily="34" charset="0"/>
                <a:sym typeface="+mn-ea"/>
              </a:rPr>
              <a:t>Actions</a:t>
            </a:r>
            <a:endParaRPr lang="en-GB" sz="1200" dirty="0" smtClean="0">
              <a:solidFill>
                <a:srgbClr val="006666"/>
              </a:solidFill>
              <a:latin typeface="Arial Narrow" panose="020B0606020202030204" pitchFamily="34" charset="0"/>
              <a:cs typeface="Arial Narrow" panose="020B0606020202030204" pitchFamily="34" charset="0"/>
            </a:endParaRPr>
          </a:p>
        </p:txBody>
      </p:sp>
      <p:sp>
        <p:nvSpPr>
          <p:cNvPr id="6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6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200" i="1" dirty="0" err="1">
                <a:solidFill>
                  <a:schemeClr val="tx2">
                    <a:lumMod val="50000"/>
                  </a:schemeClr>
                </a:solidFill>
                <a:latin typeface="Arial Narrow" panose="020B0606020202030204" pitchFamily="34" charset="0"/>
                <a:cs typeface="Arial Narrow" panose="020B0606020202030204" pitchFamily="34" charset="0"/>
                <a:sym typeface="+mn-ea"/>
              </a:rPr>
              <a:t>Résultats</a:t>
            </a:r>
            <a:endParaRPr lang="en-GB" sz="1200" dirty="0" smtClean="0">
              <a:solidFill>
                <a:srgbClr val="006666"/>
              </a:solidFill>
              <a:latin typeface="Arial Narrow" panose="020B0606020202030204" pitchFamily="34" charset="0"/>
              <a:cs typeface="Arial Narrow" panose="020B0606020202030204" pitchFamily="34" charset="0"/>
            </a:endParaRPr>
          </a:p>
        </p:txBody>
      </p:sp>
      <p:sp>
        <p:nvSpPr>
          <p:cNvPr id="6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63" name="Rectangle 10"/>
          <p:cNvSpPr/>
          <p:nvPr/>
        </p:nvSpPr>
        <p:spPr>
          <a:xfrm>
            <a:off x="9678035" y="5227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64" name="Right Arrow 30"/>
          <p:cNvSpPr/>
          <p:nvPr/>
        </p:nvSpPr>
        <p:spPr>
          <a:xfrm rot="16200000">
            <a:off x="5665470" y="5648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65" name="Rectangle 11"/>
          <p:cNvSpPr/>
          <p:nvPr/>
        </p:nvSpPr>
        <p:spPr>
          <a:xfrm>
            <a:off x="6232525" y="6218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i="1" dirty="0">
                <a:solidFill>
                  <a:schemeClr val="tx2">
                    <a:lumMod val="50000"/>
                  </a:schemeClr>
                </a:solidFill>
                <a:latin typeface="Arial Narrow" panose="020B0606020202030204" pitchFamily="34" charset="0"/>
                <a:cs typeface="Arial Narrow" panose="020B0606020202030204" pitchFamily="34" charset="0"/>
                <a:sym typeface="+mn-ea"/>
              </a:rPr>
              <a:t>Réévaluation</a:t>
            </a:r>
            <a:endParaRPr lang="pt-PT" sz="1200" i="1" dirty="0" smtClean="0">
              <a:solidFill>
                <a:schemeClr val="tx2">
                  <a:lumMod val="50000"/>
                </a:schemeClr>
              </a:solidFill>
              <a:latin typeface="Arial Narrow" panose="020B0606020202030204" pitchFamily="34" charset="0"/>
              <a:cs typeface="Arial Narrow" panose="020B0606020202030204" pitchFamily="34" charset="0"/>
              <a:sym typeface="+mn-ea"/>
            </a:endParaRPr>
          </a:p>
        </p:txBody>
      </p:sp>
      <p:pic>
        <p:nvPicPr>
          <p:cNvPr id="66" name="Imagem 13" descr="logo"/>
          <p:cNvPicPr>
            <a:picLocks noChangeAspect="1"/>
          </p:cNvPicPr>
          <p:nvPr/>
        </p:nvPicPr>
        <p:blipFill>
          <a:blip r:embed="rId4"/>
          <a:stretch>
            <a:fillRect/>
          </a:stretch>
        </p:blipFill>
        <p:spPr>
          <a:xfrm>
            <a:off x="60315" y="6440564"/>
            <a:ext cx="1723775" cy="378318"/>
          </a:xfrm>
          <a:prstGeom prst="rect">
            <a:avLst/>
          </a:prstGeom>
        </p:spPr>
      </p:pic>
      <p:sp>
        <p:nvSpPr>
          <p:cNvPr id="70"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71"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72"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73" name="Imagem 37" descr="logo"/>
          <p:cNvPicPr>
            <a:picLocks noChangeAspect="1"/>
          </p:cNvPicPr>
          <p:nvPr/>
        </p:nvPicPr>
        <p:blipFill>
          <a:blip r:embed="rId5"/>
          <a:stretch>
            <a:fillRect/>
          </a:stretch>
        </p:blipFill>
        <p:spPr>
          <a:xfrm>
            <a:off x="331383" y="180874"/>
            <a:ext cx="2112185" cy="49486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11952143"/>
              </p:ext>
            </p:extLst>
          </p:nvPr>
        </p:nvGraphicFramePr>
        <p:xfrm>
          <a:off x="415921" y="685800"/>
          <a:ext cx="7051044" cy="1440180"/>
        </p:xfrm>
        <a:graphic>
          <a:graphicData uri="http://schemas.openxmlformats.org/drawingml/2006/table">
            <a:tbl>
              <a:tblPr>
                <a:tableStyleId>{5C22544A-7EE6-4342-B048-85BDC9FD1C3A}</a:tableStyleId>
              </a:tblPr>
              <a:tblGrid>
                <a:gridCol w="2823343"/>
                <a:gridCol w="702179"/>
                <a:gridCol w="2823343"/>
                <a:gridCol w="702179"/>
              </a:tblGrid>
              <a:tr h="205740">
                <a:tc>
                  <a:txBody>
                    <a:bodyPr/>
                    <a:lstStyle/>
                    <a:p>
                      <a:pPr algn="ctr" fontAlgn="ctr"/>
                      <a:r>
                        <a:rPr lang="pt-PT" sz="1200" b="1" i="1" u="none" strike="noStrike" dirty="0">
                          <a:solidFill>
                            <a:srgbClr val="3EA4BA"/>
                          </a:solidFill>
                          <a:effectLst/>
                          <a:latin typeface="Arial Narrow" panose="020B0606020202030204" pitchFamily="34" charset="0"/>
                        </a:rPr>
                        <a:t>Item</a:t>
                      </a:r>
                    </a:p>
                  </a:txBody>
                  <a:tcPr marL="7620" marR="7620" marT="7620" marB="0" anchor="ctr">
                    <a:solidFill>
                      <a:srgbClr val="CCE9AD"/>
                    </a:solidFill>
                  </a:tcPr>
                </a:tc>
                <a:tc>
                  <a:txBody>
                    <a:bodyPr/>
                    <a:lstStyle/>
                    <a:p>
                      <a:pPr algn="ctr" fontAlgn="ctr"/>
                      <a:r>
                        <a:rPr lang="pt-PT" sz="1200" b="1" i="1" u="none" strike="noStrike">
                          <a:solidFill>
                            <a:srgbClr val="3EA4BA"/>
                          </a:solidFill>
                          <a:effectLst/>
                          <a:latin typeface="Arial Narrow" panose="020B0606020202030204" pitchFamily="34" charset="0"/>
                        </a:rPr>
                        <a:t>Pag</a:t>
                      </a:r>
                    </a:p>
                  </a:txBody>
                  <a:tcPr marL="7620" marR="7620" marT="7620" marB="0" anchor="ctr">
                    <a:solidFill>
                      <a:srgbClr val="CCE9AD"/>
                    </a:solidFill>
                  </a:tcPr>
                </a:tc>
                <a:tc>
                  <a:txBody>
                    <a:bodyPr/>
                    <a:lstStyle/>
                    <a:p>
                      <a:pPr algn="ctr" fontAlgn="ctr"/>
                      <a:r>
                        <a:rPr lang="pt-PT" sz="1200" b="1" i="1" u="none" strike="noStrike">
                          <a:solidFill>
                            <a:srgbClr val="3EA4BA"/>
                          </a:solidFill>
                          <a:effectLst/>
                          <a:latin typeface="Arial Narrow" panose="020B0606020202030204" pitchFamily="34" charset="0"/>
                        </a:rPr>
                        <a:t>Item</a:t>
                      </a:r>
                    </a:p>
                  </a:txBody>
                  <a:tcPr marL="7620" marR="7620" marT="7620" marB="0" anchor="ctr">
                    <a:solidFill>
                      <a:srgbClr val="CCE9AD"/>
                    </a:solidFill>
                  </a:tcPr>
                </a:tc>
                <a:tc>
                  <a:txBody>
                    <a:bodyPr/>
                    <a:lstStyle/>
                    <a:p>
                      <a:pPr algn="ctr" fontAlgn="ctr"/>
                      <a:r>
                        <a:rPr lang="pt-PT" sz="1200" b="1" i="1" u="none" strike="noStrike" dirty="0">
                          <a:solidFill>
                            <a:srgbClr val="3EA4BA"/>
                          </a:solidFill>
                          <a:effectLst/>
                          <a:latin typeface="Arial Narrow" panose="020B0606020202030204" pitchFamily="34" charset="0"/>
                        </a:rPr>
                        <a:t>Pag</a:t>
                      </a:r>
                    </a:p>
                  </a:txBody>
                  <a:tcPr marL="7620" marR="7620" marT="7620" marB="0" anchor="ctr">
                    <a:solidFill>
                      <a:srgbClr val="CCE9AD"/>
                    </a:solidFill>
                  </a:tcPr>
                </a:tc>
              </a:tr>
              <a:tr h="213360">
                <a:tc>
                  <a:txBody>
                    <a:bodyPr/>
                    <a:lstStyle/>
                    <a:p>
                      <a:pPr algn="l" fontAlgn="ctr"/>
                      <a:r>
                        <a:rPr lang="pt-PT" sz="1200" u="none" strike="noStrike" dirty="0" smtClean="0">
                          <a:effectLst/>
                          <a:latin typeface="Arial Narrow" panose="020B0606020202030204" pitchFamily="34" charset="0"/>
                        </a:rPr>
                        <a:t>Frame</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dirty="0">
                          <a:effectLst/>
                          <a:latin typeface="Arial Narrow" panose="020B0606020202030204" pitchFamily="34" charset="0"/>
                        </a:rPr>
                        <a:t>3</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l" fontAlgn="ctr"/>
                      <a:r>
                        <a:rPr lang="fr-FR" sz="1200" u="none" strike="noStrike" dirty="0" smtClean="0">
                          <a:effectLst/>
                          <a:latin typeface="Arial Narrow" panose="020B0606020202030204" pitchFamily="34" charset="0"/>
                        </a:rPr>
                        <a:t>Round Table Discussion Guide</a:t>
                      </a:r>
                      <a:endParaRPr lang="fr-FR"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dirty="0">
                          <a:effectLst/>
                          <a:latin typeface="Arial Narrow" panose="020B0606020202030204" pitchFamily="34" charset="0"/>
                        </a:rPr>
                        <a:t>9</a:t>
                      </a:r>
                      <a:endParaRPr lang="pt-PT" sz="1200" b="0" i="0" u="none" strike="noStrike" dirty="0">
                        <a:solidFill>
                          <a:srgbClr val="006666"/>
                        </a:solidFill>
                        <a:effectLst/>
                        <a:latin typeface="Arial Narrow" panose="020B0606020202030204" pitchFamily="34" charset="0"/>
                      </a:endParaRPr>
                    </a:p>
                  </a:txBody>
                  <a:tcPr marL="7620" marR="7620" marT="7620" marB="0" anchor="ctr"/>
                </a:tc>
              </a:tr>
              <a:tr h="190500">
                <a:tc>
                  <a:txBody>
                    <a:bodyPr/>
                    <a:lstStyle/>
                    <a:p>
                      <a:pPr algn="l" fontAlgn="ctr"/>
                      <a:r>
                        <a:rPr lang="fr-FR" sz="1200" u="none" strike="noStrike" dirty="0" err="1" smtClean="0">
                          <a:effectLst/>
                          <a:latin typeface="Arial Narrow" panose="020B0606020202030204" pitchFamily="34" charset="0"/>
                        </a:rPr>
                        <a:t>Fertilizer</a:t>
                      </a:r>
                      <a:r>
                        <a:rPr lang="fr-FR" sz="1200" u="none" strike="noStrike" dirty="0" smtClean="0">
                          <a:effectLst/>
                          <a:latin typeface="Arial Narrow" panose="020B0606020202030204" pitchFamily="34" charset="0"/>
                        </a:rPr>
                        <a:t> </a:t>
                      </a:r>
                      <a:r>
                        <a:rPr lang="fr-FR" sz="1200" u="none" strike="noStrike" dirty="0" err="1" smtClean="0">
                          <a:effectLst/>
                          <a:latin typeface="Arial Narrow" panose="020B0606020202030204" pitchFamily="34" charset="0"/>
                        </a:rPr>
                        <a:t>consumption</a:t>
                      </a:r>
                      <a:r>
                        <a:rPr lang="fr-FR" sz="1200" u="none" strike="noStrike" dirty="0" smtClean="0">
                          <a:effectLst/>
                          <a:latin typeface="Arial Narrow" panose="020B0606020202030204" pitchFamily="34" charset="0"/>
                        </a:rPr>
                        <a:t> in ECOWAS</a:t>
                      </a:r>
                      <a:endParaRPr lang="fr-FR"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4</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dirty="0" smtClean="0">
                          <a:effectLst/>
                          <a:latin typeface="Arial Narrow" panose="020B0606020202030204" pitchFamily="34" charset="0"/>
                        </a:rPr>
                        <a:t>How debates work</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10</a:t>
                      </a:r>
                      <a:endParaRPr lang="pt-PT" sz="12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pt-PT" sz="1200" u="none" strike="noStrike" dirty="0" smtClean="0">
                          <a:effectLst/>
                          <a:latin typeface="Arial Narrow" panose="020B0606020202030204" pitchFamily="34" charset="0"/>
                        </a:rPr>
                        <a:t>International fertilizer consumption</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5</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dirty="0" smtClean="0">
                          <a:effectLst/>
                          <a:latin typeface="Arial Narrow" panose="020B0606020202030204" pitchFamily="34" charset="0"/>
                        </a:rPr>
                        <a:t>Planned text</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11</a:t>
                      </a:r>
                      <a:endParaRPr lang="pt-PT" sz="12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en-US" sz="1200" u="none" strike="noStrike" dirty="0" smtClean="0">
                          <a:effectLst/>
                          <a:latin typeface="Arial Narrow" panose="020B0606020202030204" pitchFamily="34" charset="0"/>
                        </a:rPr>
                        <a:t>Purpose of the Round Table</a:t>
                      </a:r>
                      <a:endParaRPr lang="fr-FR"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6</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en-US" sz="1200" u="none" strike="noStrike" dirty="0" smtClean="0">
                          <a:effectLst/>
                          <a:latin typeface="Arial Narrow" panose="020B0606020202030204" pitchFamily="34" charset="0"/>
                        </a:rPr>
                        <a:t>Date and place of realization</a:t>
                      </a:r>
                      <a:endParaRPr lang="fr-FR"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12 -15</a:t>
                      </a:r>
                      <a:endParaRPr lang="pt-PT" sz="1200" b="0" i="0" u="none" strike="noStrike">
                        <a:solidFill>
                          <a:srgbClr val="006666"/>
                        </a:solidFill>
                        <a:effectLst/>
                        <a:latin typeface="Arial Narrow" panose="020B0606020202030204" pitchFamily="34" charset="0"/>
                      </a:endParaRPr>
                    </a:p>
                  </a:txBody>
                  <a:tcPr marL="7620" marR="7620" marT="7620" marB="0" anchor="ctr"/>
                </a:tc>
              </a:tr>
              <a:tr h="213360">
                <a:tc>
                  <a:txBody>
                    <a:bodyPr/>
                    <a:lstStyle/>
                    <a:p>
                      <a:pPr algn="l" fontAlgn="ctr"/>
                      <a:r>
                        <a:rPr lang="fr-FR" sz="1200" u="none" strike="noStrike" dirty="0" smtClean="0">
                          <a:effectLst/>
                          <a:latin typeface="Arial Narrow" panose="020B0606020202030204" pitchFamily="34" charset="0"/>
                        </a:rPr>
                        <a:t>Round Table Programme</a:t>
                      </a:r>
                      <a:endParaRPr lang="fr-FR"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7</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dirty="0" smtClean="0">
                          <a:effectLst/>
                          <a:latin typeface="Arial Narrow" panose="020B0606020202030204" pitchFamily="34" charset="0"/>
                        </a:rPr>
                        <a:t>Contacts</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b"/>
                      <a:r>
                        <a:rPr lang="pt-PT" sz="1100" u="none" strike="noStrike">
                          <a:effectLst/>
                          <a:latin typeface="Arial Narrow" panose="020B0606020202030204" pitchFamily="34" charset="0"/>
                        </a:rPr>
                        <a:t>16</a:t>
                      </a:r>
                      <a:endParaRPr lang="pt-PT" sz="1100" b="0" i="0" u="none" strike="noStrike">
                        <a:solidFill>
                          <a:srgbClr val="000000"/>
                        </a:solidFill>
                        <a:effectLst/>
                        <a:latin typeface="Arial Narrow" panose="020B0606020202030204" pitchFamily="34" charset="0"/>
                      </a:endParaRPr>
                    </a:p>
                  </a:txBody>
                  <a:tcPr marL="7620" marR="7620" marT="7620" marB="0" anchor="b"/>
                </a:tc>
              </a:tr>
              <a:tr h="205740">
                <a:tc>
                  <a:txBody>
                    <a:bodyPr/>
                    <a:lstStyle/>
                    <a:p>
                      <a:pPr algn="l" fontAlgn="ctr"/>
                      <a:r>
                        <a:rPr lang="pt-PT" sz="1200" u="none" strike="noStrike" dirty="0" smtClean="0">
                          <a:effectLst/>
                          <a:latin typeface="Arial Narrow" panose="020B0606020202030204" pitchFamily="34" charset="0"/>
                        </a:rPr>
                        <a:t>The participants</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8</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a:effectLst/>
                          <a:latin typeface="Arial Narrow" panose="020B0606020202030204" pitchFamily="34" charset="0"/>
                        </a:rPr>
                        <a:t> </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dirty="0">
                          <a:effectLst/>
                          <a:latin typeface="Arial Narrow" panose="020B0606020202030204" pitchFamily="34" charset="0"/>
                        </a:rPr>
                        <a:t> </a:t>
                      </a:r>
                      <a:endParaRPr lang="pt-PT" sz="1200" b="0" i="0" u="none" strike="noStrike" dirty="0">
                        <a:solidFill>
                          <a:srgbClr val="006666"/>
                        </a:solidFill>
                        <a:effectLst/>
                        <a:latin typeface="Arial Narrow" panose="020B0606020202030204" pitchFamily="34" charset="0"/>
                      </a:endParaRPr>
                    </a:p>
                  </a:txBody>
                  <a:tcPr marL="7620" marR="7620" marT="7620" marB="0" anchor="ctr"/>
                </a:tc>
              </a:tr>
            </a:tbl>
          </a:graphicData>
        </a:graphic>
      </p:graphicFrame>
    </p:spTree>
    <p:extLst>
      <p:ext uri="{BB962C8B-B14F-4D97-AF65-F5344CB8AC3E}">
        <p14:creationId xmlns:p14="http://schemas.microsoft.com/office/powerpoint/2010/main" val="80454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2" name="Imagem 37" descr="logo"/>
          <p:cNvPicPr>
            <a:picLocks noChangeAspect="1"/>
          </p:cNvPicPr>
          <p:nvPr/>
        </p:nvPicPr>
        <p:blipFill>
          <a:blip r:embed="rId4"/>
          <a:stretch>
            <a:fillRect/>
          </a:stretch>
        </p:blipFill>
        <p:spPr>
          <a:xfrm>
            <a:off x="331383" y="180874"/>
            <a:ext cx="2112185" cy="494867"/>
          </a:xfrm>
          <a:prstGeom prst="rect">
            <a:avLst/>
          </a:prstGeom>
        </p:spPr>
      </p:pic>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3</a:t>
            </a:fld>
            <a:endParaRPr lang="fr-FR" altLang="pt-PT" sz="1200" b="1" i="1" u="sng" dirty="0" smtClean="0">
              <a:solidFill>
                <a:schemeClr val="tx2">
                  <a:lumMod val="50000"/>
                </a:schemeClr>
              </a:solidFill>
            </a:endParaRPr>
          </a:p>
        </p:txBody>
      </p:sp>
      <p:sp>
        <p:nvSpPr>
          <p:cNvPr id="39" name="Rectangle 2"/>
          <p:cNvSpPr txBox="1">
            <a:spLocks noChangeArrowheads="1"/>
          </p:cNvSpPr>
          <p:nvPr/>
        </p:nvSpPr>
        <p:spPr>
          <a:xfrm>
            <a:off x="3059431" y="200025"/>
            <a:ext cx="5966459" cy="7467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ts val="2500"/>
              </a:lnSpc>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ROUND TABLE ON INTEGRATION AND DEBATEs</a:t>
            </a: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lnSpc>
                <a:spcPts val="1400"/>
              </a:lnSpc>
              <a:defRPr/>
            </a:pPr>
            <a:r>
              <a:rPr lang="pt-PT" altLang="pt-PT" sz="1200" i="1" dirty="0" smtClean="0">
                <a:solidFill>
                  <a:srgbClr val="00B0F0"/>
                </a:solidFill>
                <a:effectLst>
                  <a:outerShdw blurRad="38100" dist="38100" dir="2700000" algn="tl">
                    <a:srgbClr val="000000"/>
                  </a:outerShdw>
                </a:effectLst>
                <a:latin typeface="Calisto MT" panose="02040603050505030304" pitchFamily="18" charset="0"/>
              </a:rPr>
              <a:t>BASALT  POWDER IN  AGRICULTURE</a:t>
            </a:r>
            <a:endParaRPr lang="pt-PT" altLang="pt-PT" sz="1200" i="1" dirty="0" smtClean="0">
              <a:solidFill>
                <a:srgbClr val="00B0F0"/>
              </a:solidFill>
              <a:effectLst>
                <a:outerShdw blurRad="38100" dist="38100" dir="2700000" algn="tl">
                  <a:srgbClr val="000000"/>
                </a:outerShdw>
              </a:effectLst>
              <a:latin typeface="Calisto MT" panose="02040603050505030304" pitchFamily="18" charset="0"/>
            </a:endParaRPr>
          </a:p>
          <a:p>
            <a:pPr algn="ctr">
              <a:lnSpc>
                <a:spcPts val="1400"/>
              </a:lnSpc>
              <a:defRPr/>
            </a:pPr>
            <a:r>
              <a:rPr lang="fr-FR" sz="900" i="1" dirty="0" smtClean="0">
                <a:solidFill>
                  <a:srgbClr val="00B0F0"/>
                </a:solidFill>
              </a:rPr>
              <a:t>FOOD QUALITY AND ENVIRONMENTAL PROTECTION</a:t>
            </a:r>
            <a:endParaRPr lang="fr-FR" sz="900" i="1" dirty="0">
              <a:solidFill>
                <a:srgbClr val="00B0F0"/>
              </a:solidFill>
            </a:endParaRPr>
          </a:p>
        </p:txBody>
      </p:sp>
      <p:sp>
        <p:nvSpPr>
          <p:cNvPr id="2" name="Rectangle 1"/>
          <p:cNvSpPr/>
          <p:nvPr/>
        </p:nvSpPr>
        <p:spPr>
          <a:xfrm>
            <a:off x="6615430" y="3497579"/>
            <a:ext cx="3069590" cy="186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4" name="Group 3"/>
          <p:cNvGrpSpPr/>
          <p:nvPr/>
        </p:nvGrpSpPr>
        <p:grpSpPr>
          <a:xfrm>
            <a:off x="8954452" y="3458210"/>
            <a:ext cx="2319338" cy="2088515"/>
            <a:chOff x="8954452" y="3458210"/>
            <a:chExt cx="2319338" cy="2088515"/>
          </a:xfrm>
        </p:grpSpPr>
        <p:sp>
          <p:nvSpPr>
            <p:cNvPr id="40" name="Anel 18"/>
            <p:cNvSpPr/>
            <p:nvPr/>
          </p:nvSpPr>
          <p:spPr>
            <a:xfrm>
              <a:off x="9182100" y="345821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8954452" y="3474085"/>
              <a:ext cx="1035368" cy="35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8" name="TextBox 26"/>
          <p:cNvSpPr/>
          <p:nvPr/>
        </p:nvSpPr>
        <p:spPr>
          <a:xfrm>
            <a:off x="213360" y="727799"/>
            <a:ext cx="9553575" cy="5125947"/>
          </a:xfrm>
          <a:prstGeom prst="rect">
            <a:avLst/>
          </a:prstGeom>
          <a:noFill/>
          <a:ln>
            <a:noFill/>
          </a:ln>
          <a:effectLst/>
        </p:spPr>
        <p:txBody>
          <a:bodyPr vert="horz" wrap="square" lIns="91440" tIns="45720" rIns="91440" bIns="45720" numCol="1" spcCol="215900" anchor="t"/>
          <a:lstStyle/>
          <a:p>
            <a:pPr algn="just"/>
            <a:r>
              <a:rPr lang="pt-PT" altLang="pt-PT" sz="1600" b="1" i="1" dirty="0" smtClean="0">
                <a:solidFill>
                  <a:srgbClr val="00B4B2"/>
                </a:solidFill>
                <a:effectLst>
                  <a:outerShdw blurRad="38100" dist="38100" dir="2700000" algn="tl">
                    <a:srgbClr val="000000"/>
                  </a:outerShdw>
                </a:effectLst>
                <a:latin typeface="Arial Narrow" panose="020B0606020202030204" pitchFamily="34" charset="0"/>
              </a:rPr>
              <a:t>FRAME</a:t>
            </a:r>
            <a:endParaRPr lang="pt-PT" sz="1600" b="1" i="1" dirty="0">
              <a:solidFill>
                <a:srgbClr val="00B4B2"/>
              </a:solidFill>
              <a:latin typeface="Arial Narrow" panose="020B0606020202030204" pitchFamily="34" charset="0"/>
            </a:endParaRPr>
          </a:p>
          <a:p>
            <a:pPr algn="just">
              <a:lnSpc>
                <a:spcPts val="1100"/>
              </a:lnSpc>
              <a:defRPr lang="en-US"/>
            </a:pPr>
            <a:endParaRPr lang="pt-PT" sz="1200" dirty="0" smtClean="0">
              <a:latin typeface="Arial Narrow" panose="020B0606020202030204" pitchFamily="34" charset="0"/>
            </a:endParaRPr>
          </a:p>
          <a:p>
            <a:pPr algn="just">
              <a:lnSpc>
                <a:spcPts val="1200"/>
              </a:lnSpc>
            </a:pPr>
            <a:r>
              <a:rPr lang="pt-PT" sz="1200" dirty="0">
                <a:latin typeface="Arial Narrow" panose="020B0606020202030204" pitchFamily="34" charset="0"/>
              </a:rPr>
              <a:t>Agricultural land can be degraded for many reasons, including: shifting cultivation (or agricultural nomadism), overgrazing, over-exploitation of soils, excessive deforestation, soil salinization after years of intensive irrigation, repeated soil flooding, as well as by natural wear process of rocks (weathering), among others. In this sense, it is necessary to redouble our efforts, to take measures and adopt practices to restore degraded soils and, consequently, restore their fertility</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In June 2006, African leaders gathered in Abuja, Nigeria, to take action to highlight the importance of fertilizers for an African green revolution. The main outcome of this summit confirmed the commitment of African Heads of State to achieve a rapid increase in the use of fertilizers on the continent, increasing the average from 9 kilograms per hectare in 2006 to at least 50 kilograms per hectare in 2015, a target that even to this day, 2021, has not yet been met, as shown by the data presented in the following two pages of this document</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The average fertilizer consumption in Africa is 10 kg / ha, about 10% of the world average, and almost 20 times less than the Asian average (191 kg / ha) and 9 times less than the Latin American average (94 kg / ha). The low use of fertilizers in Africa is due to the high price of fertilizers, given the purchasing power of farmers and the lack of alternatives available to producers and farmers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Over the past decades, relevant applied research centers, universities and governments have devoted themselves to finding alternatives to traditional chemical fertilizers, both with a view to increasing agricultural profitability and the quality of the food produced and Environmental protection. The application of rock powder in agriculture has proven to be an appropriate solution for agriculture to meet the challenges facing contemporary society, both in the present and in the future</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Basaltic rocks have a composition rich in chemical elements which are nutrients for plants, making them suitable for use in agriculture, improving soil fertility, protecting the environment, increasing agricultural profitability and greatly improving quality of food produced</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The use of rock powders to fertilize the soil is an age-old technique (the Inca and Egyptian civilizations already relied on the use of rock by-products for soil fertilization), which has been left out, by expanding the use and supply of soluble fertilizers. However, the rise in the prices of these products has left a growing number of farmers without the possibility of fertilizing the soil and thus guaranteeing a production compatible with their efforts and the investments made. Technological developments in recent decades have allowed the production of rock powders for agriculture at a cost compatible with the purchasing power of the entire population</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It is in this context that a “Round Table of Integration and Debates” will take place, bringing together some of the most eminent international researchers in the field of the use of rock powder for the fertilization of agricultural soils. Professionals from the agricultural sector will also participate in this round table: professionals in environmental protection; nutrition professionals; academics; researchers; Municipal managers and national and international development decision-makers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In this document, it is presented, in addition to the program of the aforementioned “Round Table”, the Guide for Discussion and Debates which will take place on June 9, 2021.</a:t>
            </a:r>
          </a:p>
          <a:p>
            <a:pPr algn="just">
              <a:lnSpc>
                <a:spcPts val="1100"/>
              </a:lnSpc>
            </a:pPr>
            <a:r>
              <a:rPr lang="pt-PT" sz="1200" dirty="0" smtClean="0">
                <a:latin typeface="Arial Narrow" panose="020B0606020202030204" pitchFamily="34" charset="0"/>
              </a:rPr>
              <a:t>.</a:t>
            </a:r>
            <a:endParaRPr lang="pt-PT" sz="1200" dirty="0">
              <a:latin typeface="Arial Narrow" panose="020B0606020202030204" pitchFamily="34" charset="0"/>
            </a:endParaRPr>
          </a:p>
        </p:txBody>
      </p:sp>
      <p:pic>
        <p:nvPicPr>
          <p:cNvPr id="47" name="Imagem 81" descr="LOGO-Paises ecowas"/>
          <p:cNvPicPr>
            <a:picLocks noChangeAspect="1"/>
          </p:cNvPicPr>
          <p:nvPr/>
        </p:nvPicPr>
        <p:blipFill>
          <a:blip r:embed="rId5"/>
          <a:stretch>
            <a:fillRect/>
          </a:stretch>
        </p:blipFill>
        <p:spPr>
          <a:xfrm>
            <a:off x="2333157" y="5725258"/>
            <a:ext cx="1105809" cy="1095371"/>
          </a:xfrm>
          <a:prstGeom prst="rect">
            <a:avLst/>
          </a:prstGeom>
        </p:spPr>
      </p:pic>
      <p:pic>
        <p:nvPicPr>
          <p:cNvPr id="50" name="Image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36" name="Imagem 13" descr="logo"/>
          <p:cNvPicPr>
            <a:picLocks noChangeAspect="1"/>
          </p:cNvPicPr>
          <p:nvPr/>
        </p:nvPicPr>
        <p:blipFill>
          <a:blip r:embed="rId7"/>
          <a:stretch>
            <a:fillRect/>
          </a:stretch>
        </p:blipFill>
        <p:spPr>
          <a:xfrm>
            <a:off x="60315" y="6440564"/>
            <a:ext cx="1723775" cy="378318"/>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360068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4</a:t>
            </a:fld>
            <a:endParaRPr lang="fr-FR" altLang="pt-PT" sz="1200" b="1" i="1" u="sng" dirty="0" smtClean="0">
              <a:solidFill>
                <a:schemeClr val="tx2">
                  <a:lumMod val="50000"/>
                </a:schemeClr>
              </a:solidFill>
            </a:endParaRPr>
          </a:p>
        </p:txBody>
      </p:sp>
      <p:pic>
        <p:nvPicPr>
          <p:cNvPr id="45" name="Imagem 37" descr="logo"/>
          <p:cNvPicPr>
            <a:picLocks noChangeAspect="1"/>
          </p:cNvPicPr>
          <p:nvPr/>
        </p:nvPicPr>
        <p:blipFill>
          <a:blip r:embed="rId4"/>
          <a:stretch>
            <a:fillRect/>
          </a:stretch>
        </p:blipFill>
        <p:spPr>
          <a:xfrm>
            <a:off x="331383" y="180874"/>
            <a:ext cx="2112185" cy="494867"/>
          </a:xfrm>
          <a:prstGeom prst="rect">
            <a:avLst/>
          </a:prstGeom>
        </p:spPr>
      </p:pic>
      <p:pic>
        <p:nvPicPr>
          <p:cNvPr id="4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36" name="Imagem 13" descr="logo"/>
          <p:cNvPicPr>
            <a:picLocks noChangeAspect="1"/>
          </p:cNvPicPr>
          <p:nvPr/>
        </p:nvPicPr>
        <p:blipFill>
          <a:blip r:embed="rId6"/>
          <a:stretch>
            <a:fillRect/>
          </a:stretch>
        </p:blipFill>
        <p:spPr>
          <a:xfrm>
            <a:off x="60315" y="6440564"/>
            <a:ext cx="1723775" cy="378318"/>
          </a:xfrm>
          <a:prstGeom prst="rect">
            <a:avLst/>
          </a:prstGeom>
        </p:spPr>
      </p:pic>
      <p:pic>
        <p:nvPicPr>
          <p:cNvPr id="38" name="Imagem 81" descr="LOGO-Paises ecowas"/>
          <p:cNvPicPr>
            <a:picLocks noChangeAspect="1"/>
          </p:cNvPicPr>
          <p:nvPr/>
        </p:nvPicPr>
        <p:blipFill>
          <a:blip r:embed="rId7"/>
          <a:stretch>
            <a:fillRect/>
          </a:stretch>
        </p:blipFill>
        <p:spPr>
          <a:xfrm>
            <a:off x="2315684" y="5851250"/>
            <a:ext cx="1005281" cy="995792"/>
          </a:xfrm>
          <a:prstGeom prst="rect">
            <a:avLst/>
          </a:prstGeom>
        </p:spPr>
      </p:pic>
      <p:graphicFrame>
        <p:nvGraphicFramePr>
          <p:cNvPr id="37" name="Chart 36"/>
          <p:cNvGraphicFramePr>
            <a:graphicFrameLocks/>
          </p:cNvGraphicFramePr>
          <p:nvPr>
            <p:extLst>
              <p:ext uri="{D42A27DB-BD31-4B8C-83A1-F6EECF244321}">
                <p14:modId xmlns:p14="http://schemas.microsoft.com/office/powerpoint/2010/main" val="1501215071"/>
              </p:ext>
            </p:extLst>
          </p:nvPr>
        </p:nvGraphicFramePr>
        <p:xfrm>
          <a:off x="0" y="675741"/>
          <a:ext cx="12192000" cy="542216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8725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6" name="Slide Number Placeholder 6"/>
          <p:cNvSpPr txBox="1"/>
          <p:nvPr/>
        </p:nvSpPr>
        <p:spPr bwMode="auto">
          <a:xfrm>
            <a:off x="6602126" y="6679462"/>
            <a:ext cx="648072" cy="14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5</a:t>
            </a:fld>
            <a:endParaRPr lang="fr-FR" altLang="pt-PT" sz="1000" b="1" i="1" u="sng" dirty="0" smtClean="0">
              <a:solidFill>
                <a:schemeClr val="tx2">
                  <a:lumMod val="50000"/>
                </a:schemeClr>
              </a:solidFill>
            </a:endParaRPr>
          </a:p>
        </p:txBody>
      </p:sp>
      <p:pic>
        <p:nvPicPr>
          <p:cNvPr id="45" name="Imagem 37" descr="logo"/>
          <p:cNvPicPr>
            <a:picLocks noChangeAspect="1"/>
          </p:cNvPicPr>
          <p:nvPr/>
        </p:nvPicPr>
        <p:blipFill>
          <a:blip r:embed="rId4"/>
          <a:stretch>
            <a:fillRect/>
          </a:stretch>
        </p:blipFill>
        <p:spPr>
          <a:xfrm>
            <a:off x="331383" y="180874"/>
            <a:ext cx="2112185" cy="494867"/>
          </a:xfrm>
          <a:prstGeom prst="rect">
            <a:avLst/>
          </a:prstGeom>
        </p:spPr>
      </p:pic>
      <p:pic>
        <p:nvPicPr>
          <p:cNvPr id="3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38" name="Imagem 13" descr="logo"/>
          <p:cNvPicPr>
            <a:picLocks noChangeAspect="1"/>
          </p:cNvPicPr>
          <p:nvPr/>
        </p:nvPicPr>
        <p:blipFill>
          <a:blip r:embed="rId6"/>
          <a:stretch>
            <a:fillRect/>
          </a:stretch>
        </p:blipFill>
        <p:spPr>
          <a:xfrm>
            <a:off x="60315" y="6440564"/>
            <a:ext cx="1723775" cy="378318"/>
          </a:xfrm>
          <a:prstGeom prst="rect">
            <a:avLst/>
          </a:prstGeom>
        </p:spPr>
      </p:pic>
      <p:pic>
        <p:nvPicPr>
          <p:cNvPr id="41" name="Imagem 81" descr="LOGO-Paises ecowas"/>
          <p:cNvPicPr>
            <a:picLocks noChangeAspect="1"/>
          </p:cNvPicPr>
          <p:nvPr/>
        </p:nvPicPr>
        <p:blipFill>
          <a:blip r:embed="rId7"/>
          <a:stretch>
            <a:fillRect/>
          </a:stretch>
        </p:blipFill>
        <p:spPr>
          <a:xfrm>
            <a:off x="2343650" y="6005398"/>
            <a:ext cx="830811" cy="822968"/>
          </a:xfrm>
          <a:prstGeom prst="rect">
            <a:avLst/>
          </a:prstGeom>
        </p:spPr>
      </p:pic>
      <p:graphicFrame>
        <p:nvGraphicFramePr>
          <p:cNvPr id="39" name="Chart 38"/>
          <p:cNvGraphicFramePr>
            <a:graphicFrameLocks/>
          </p:cNvGraphicFramePr>
          <p:nvPr>
            <p:extLst>
              <p:ext uri="{D42A27DB-BD31-4B8C-83A1-F6EECF244321}">
                <p14:modId xmlns:p14="http://schemas.microsoft.com/office/powerpoint/2010/main" val="3289926416"/>
              </p:ext>
            </p:extLst>
          </p:nvPr>
        </p:nvGraphicFramePr>
        <p:xfrm>
          <a:off x="0" y="675741"/>
          <a:ext cx="12193270" cy="543708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2755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6</a:t>
            </a:fld>
            <a:endParaRPr lang="fr-FR" altLang="pt-PT" sz="1200" b="1" i="1" u="sng" dirty="0" smtClean="0">
              <a:solidFill>
                <a:schemeClr val="tx2">
                  <a:lumMod val="50000"/>
                </a:schemeClr>
              </a:solidFill>
            </a:endParaRPr>
          </a:p>
        </p:txBody>
      </p:sp>
      <p:sp>
        <p:nvSpPr>
          <p:cNvPr id="48" name="TextBox 26"/>
          <p:cNvSpPr/>
          <p:nvPr/>
        </p:nvSpPr>
        <p:spPr>
          <a:xfrm>
            <a:off x="504264" y="895440"/>
            <a:ext cx="6289675" cy="2745228"/>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The objective of the </a:t>
            </a:r>
            <a:r>
              <a:rPr lang="pt-PT" sz="1200" i="1" dirty="0" smtClean="0">
                <a:latin typeface="Arial Narrow" panose="020B0606020202030204" pitchFamily="34" charset="0"/>
              </a:rPr>
              <a:t>«Roundtable </a:t>
            </a:r>
            <a:r>
              <a:rPr lang="pt-PT" sz="1200" i="1" dirty="0">
                <a:latin typeface="Arial Narrow" panose="020B0606020202030204" pitchFamily="34" charset="0"/>
              </a:rPr>
              <a:t>on </a:t>
            </a:r>
            <a:r>
              <a:rPr lang="pt-PT" sz="1200" i="1" dirty="0" smtClean="0">
                <a:latin typeface="Arial Narrow" panose="020B0606020202030204" pitchFamily="34" charset="0"/>
              </a:rPr>
              <a:t>Integration </a:t>
            </a:r>
            <a:r>
              <a:rPr lang="pt-PT" sz="1200" i="1" dirty="0">
                <a:latin typeface="Arial Narrow" panose="020B0606020202030204" pitchFamily="34" charset="0"/>
              </a:rPr>
              <a:t>and </a:t>
            </a:r>
            <a:r>
              <a:rPr lang="pt-PT" sz="1200" i="1" dirty="0">
                <a:latin typeface="Arial Narrow" panose="020B0606020202030204" pitchFamily="34" charset="0"/>
              </a:rPr>
              <a:t>D</a:t>
            </a:r>
            <a:r>
              <a:rPr lang="pt-PT" sz="1200" i="1" dirty="0" smtClean="0">
                <a:latin typeface="Arial Narrow" panose="020B0606020202030204" pitchFamily="34" charset="0"/>
              </a:rPr>
              <a:t>ebates»</a:t>
            </a:r>
            <a:r>
              <a:rPr lang="pt-PT" sz="1200" dirty="0" smtClean="0">
                <a:latin typeface="Arial Narrow" panose="020B0606020202030204" pitchFamily="34" charset="0"/>
              </a:rPr>
              <a:t> </a:t>
            </a:r>
            <a:r>
              <a:rPr lang="pt-PT" sz="1200" dirty="0">
                <a:latin typeface="Arial Narrow" panose="020B0606020202030204" pitchFamily="34" charset="0"/>
              </a:rPr>
              <a:t>is to allow scientific and technological knowledge and the sharing of national, regional and international experiences in the context of the use of basalt powder in the Fertilization of agricultural soils and its advantages with the aim of increasing agricultural profitability, the quality of food produced and environmental protection</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The Round Table reinforces the emphasis placed on the scientific and technological foundations of </a:t>
            </a:r>
            <a:r>
              <a:rPr lang="pt-PT" sz="1200" i="1" dirty="0" smtClean="0">
                <a:latin typeface="Arial Narrow" panose="020B0606020202030204" pitchFamily="34" charset="0"/>
              </a:rPr>
              <a:t>«Rochagem</a:t>
            </a:r>
            <a:r>
              <a:rPr lang="pt-PT" sz="1200" i="1" dirty="0">
                <a:latin typeface="Arial Narrow" panose="020B0606020202030204" pitchFamily="34" charset="0"/>
              </a:rPr>
              <a:t>»</a:t>
            </a:r>
            <a:r>
              <a:rPr lang="pt-PT" sz="1200" dirty="0" smtClean="0">
                <a:latin typeface="Arial Narrow" panose="020B0606020202030204" pitchFamily="34" charset="0"/>
              </a:rPr>
              <a:t> </a:t>
            </a:r>
            <a:r>
              <a:rPr lang="pt-PT" sz="1200" dirty="0">
                <a:latin typeface="Arial Narrow" panose="020B0606020202030204" pitchFamily="34" charset="0"/>
              </a:rPr>
              <a:t>as an adequate instrument to respond to food security, healthy eating and environmental protection</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The Round Table also aims to provide public and private decision-makers with a set of tools and knowledge that can support policies oriented towards good practices in profitable and sustainable agriculture based on “Rochagem” technology, particularly in the fields of research scientist; legislative processes; the regulatory and quality control processes of foods produced on the basis of the use of rock powders in the fertilization of agricultural soils.</a:t>
            </a:r>
            <a:endParaRPr lang="pt-PT" sz="1200" dirty="0" smtClean="0">
              <a:solidFill>
                <a:schemeClr val="accent5">
                  <a:lumMod val="10000"/>
                </a:schemeClr>
              </a:solidFill>
              <a:latin typeface="Arial Narrow" panose="020B0606020202030204" pitchFamily="34" charset="0"/>
            </a:endParaRPr>
          </a:p>
        </p:txBody>
      </p:sp>
      <p:pic>
        <p:nvPicPr>
          <p:cNvPr id="39"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69055" y="329248"/>
            <a:ext cx="3761950" cy="339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Purpose  of the round table</a:t>
            </a:r>
            <a:endParaRPr lang="pt-PT" sz="1600" dirty="0"/>
          </a:p>
        </p:txBody>
      </p:sp>
      <p:pic>
        <p:nvPicPr>
          <p:cNvPr id="52" name="Imagem 81" descr="LOGO-Paises ecowas"/>
          <p:cNvPicPr>
            <a:picLocks noChangeAspect="1"/>
          </p:cNvPicPr>
          <p:nvPr/>
        </p:nvPicPr>
        <p:blipFill>
          <a:blip r:embed="rId6"/>
          <a:stretch>
            <a:fillRect/>
          </a:stretch>
        </p:blipFill>
        <p:spPr>
          <a:xfrm>
            <a:off x="1111269" y="4130316"/>
            <a:ext cx="2772183" cy="2746015"/>
          </a:xfrm>
          <a:prstGeom prst="rect">
            <a:avLst/>
          </a:prstGeom>
        </p:spPr>
      </p:pic>
      <p:pic>
        <p:nvPicPr>
          <p:cNvPr id="40" name="Imagem 13" descr="logo"/>
          <p:cNvPicPr>
            <a:picLocks noChangeAspect="1"/>
          </p:cNvPicPr>
          <p:nvPr/>
        </p:nvPicPr>
        <p:blipFill>
          <a:blip r:embed="rId7"/>
          <a:stretch>
            <a:fillRect/>
          </a:stretch>
        </p:blipFill>
        <p:spPr>
          <a:xfrm>
            <a:off x="60315" y="6440564"/>
            <a:ext cx="1723775" cy="378318"/>
          </a:xfrm>
          <a:prstGeom prst="rect">
            <a:avLst/>
          </a:prstGeom>
        </p:spPr>
      </p:pic>
      <p:sp>
        <p:nvSpPr>
          <p:cNvPr id="47"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49"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71398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7</a:t>
            </a:fld>
            <a:endParaRPr lang="fr-FR" altLang="pt-PT" sz="1200" b="1" i="1" u="sng" dirty="0" smtClean="0">
              <a:solidFill>
                <a:schemeClr val="tx2">
                  <a:lumMod val="50000"/>
                </a:schemeClr>
              </a:solidFill>
            </a:endParaRPr>
          </a:p>
        </p:txBody>
      </p:sp>
      <p:pic>
        <p:nvPicPr>
          <p:cNvPr id="39" name="Imagem 37" descr="logo"/>
          <p:cNvPicPr>
            <a:picLocks noChangeAspect="1"/>
          </p:cNvPicPr>
          <p:nvPr/>
        </p:nvPicPr>
        <p:blipFill>
          <a:blip r:embed="rId5"/>
          <a:stretch>
            <a:fillRect/>
          </a:stretch>
        </p:blipFill>
        <p:spPr>
          <a:xfrm>
            <a:off x="8972463" y="81814"/>
            <a:ext cx="2112185" cy="494867"/>
          </a:xfrm>
          <a:prstGeom prst="rect">
            <a:avLst/>
          </a:prstGeom>
        </p:spPr>
      </p:pic>
      <p:pic>
        <p:nvPicPr>
          <p:cNvPr id="42" name="Imagem 13" descr="logo"/>
          <p:cNvPicPr>
            <a:picLocks noChangeAspect="1"/>
          </p:cNvPicPr>
          <p:nvPr/>
        </p:nvPicPr>
        <p:blipFill>
          <a:blip r:embed="rId6"/>
          <a:stretch>
            <a:fillRect/>
          </a:stretch>
        </p:blipFill>
        <p:spPr>
          <a:xfrm>
            <a:off x="10432390" y="6440564"/>
            <a:ext cx="1723775" cy="378318"/>
          </a:xfrm>
          <a:prstGeom prst="rect">
            <a:avLst/>
          </a:prstGeom>
        </p:spPr>
      </p:pic>
      <p:sp>
        <p:nvSpPr>
          <p:cNvPr id="50" name="TextBox 26"/>
          <p:cNvSpPr/>
          <p:nvPr/>
        </p:nvSpPr>
        <p:spPr>
          <a:xfrm>
            <a:off x="980440" y="986154"/>
            <a:ext cx="6289675" cy="5871845"/>
          </a:xfrm>
          <a:prstGeom prst="rect">
            <a:avLst/>
          </a:prstGeom>
          <a:noFill/>
          <a:ln>
            <a:noFill/>
          </a:ln>
          <a:effectLst/>
        </p:spPr>
        <p:txBody>
          <a:bodyPr vert="horz" wrap="square" lIns="91440" tIns="45720" rIns="91440" bIns="45720" numCol="1" spcCol="215900" anchor="t"/>
          <a:lstStyle/>
          <a:p>
            <a:pPr>
              <a:lnSpc>
                <a:spcPts val="1200"/>
              </a:lnSpc>
              <a:defRPr lang="en-US"/>
            </a:pPr>
            <a:r>
              <a:rPr lang="pt-PT" sz="1100" b="1" dirty="0">
                <a:latin typeface="Arial Narrow" panose="020B0606020202030204" pitchFamily="34" charset="0"/>
              </a:rPr>
              <a:t>Theme</a:t>
            </a:r>
            <a:r>
              <a:rPr lang="pt-PT" sz="1100" b="1" i="1" dirty="0" smtClean="0">
                <a:latin typeface="Arial Narrow" panose="020B0606020202030204" pitchFamily="34" charset="0"/>
              </a:rPr>
              <a:t> </a:t>
            </a:r>
            <a:r>
              <a:rPr lang="pt-PT" sz="1100" b="1" i="1" dirty="0" smtClean="0">
                <a:latin typeface="Arial Narrow" panose="020B0606020202030204" pitchFamily="34" charset="0"/>
              </a:rPr>
              <a:t>I: </a:t>
            </a:r>
            <a:r>
              <a:rPr lang="pt-PT" sz="1100" dirty="0">
                <a:latin typeface="Arial Narrow" panose="020B0606020202030204" pitchFamily="34" charset="0"/>
              </a:rPr>
              <a:t>Research, Legislation, Regulation and Technology of</a:t>
            </a:r>
            <a:r>
              <a:rPr lang="pt-PT" sz="1100" i="1" dirty="0">
                <a:latin typeface="Arial Narrow" panose="020B0606020202030204" pitchFamily="34" charset="0"/>
              </a:rPr>
              <a:t> </a:t>
            </a:r>
            <a:r>
              <a:rPr lang="pt-PT" sz="1100" i="1" dirty="0" smtClean="0">
                <a:latin typeface="Arial Narrow" panose="020B0606020202030204" pitchFamily="34" charset="0"/>
              </a:rPr>
              <a:t>«Rochagem</a:t>
            </a:r>
            <a:r>
              <a:rPr lang="pt-PT" sz="1100" i="1" dirty="0">
                <a:latin typeface="Arial Narrow" panose="020B0606020202030204" pitchFamily="34" charset="0"/>
              </a:rPr>
              <a:t>»</a:t>
            </a:r>
            <a:endParaRPr lang="pt-PT" sz="1100" i="1" dirty="0" smtClean="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rPr>
              <a:t>Moderator</a:t>
            </a:r>
            <a:r>
              <a:rPr lang="pt-BR" sz="1100" i="1" dirty="0" smtClean="0">
                <a:latin typeface="Arial Narrow" panose="020B0606020202030204" pitchFamily="34" charset="0"/>
                <a:cs typeface="Arial Narrow" panose="020B0606020202030204" pitchFamily="34" charset="0"/>
                <a:sym typeface="+mn-ea"/>
              </a:rPr>
              <a:t>: </a:t>
            </a:r>
            <a:r>
              <a:rPr lang="en-US" sz="1100" i="1" dirty="0">
                <a:latin typeface="Arial Narrow" panose="020B0606020202030204" pitchFamily="34" charset="0"/>
              </a:rPr>
              <a:t>ANMCV - National Association of Municipalities of Cape Verde</a:t>
            </a:r>
            <a:endParaRPr lang="fr-FR" sz="1100" dirty="0" smtClean="0">
              <a:latin typeface="Arial Narrow" panose="020B0606020202030204" pitchFamily="34" charset="0"/>
            </a:endParaRPr>
          </a:p>
          <a:p>
            <a:pPr>
              <a:lnSpc>
                <a:spcPts val="1200"/>
              </a:lnSpc>
              <a:defRPr lang="en-US"/>
            </a:pPr>
            <a:r>
              <a:rPr lang="pt-PT" sz="1100" b="1" i="1" dirty="0">
                <a:latin typeface="Arial Narrow" panose="020B0606020202030204" pitchFamily="34" charset="0"/>
              </a:rPr>
              <a:t>Interventions of </a:t>
            </a:r>
            <a:r>
              <a:rPr lang="pt-PT" sz="1100" b="1" i="1" dirty="0" smtClean="0">
                <a:latin typeface="Arial Narrow" panose="020B0606020202030204" pitchFamily="34" charset="0"/>
              </a:rPr>
              <a:t>Experts</a:t>
            </a:r>
            <a:r>
              <a:rPr lang="pt-PT" sz="1100" b="1" i="1" dirty="0" smtClean="0">
                <a:latin typeface="Arial Narrow" panose="020B0606020202030204" pitchFamily="34" charset="0"/>
                <a:sym typeface="+mn-ea"/>
              </a:rPr>
              <a:t>:</a:t>
            </a:r>
            <a:endParaRPr lang="pt-PT" sz="1100" b="1" i="1" dirty="0" smtClean="0">
              <a:latin typeface="Arial Narrow" panose="020B0606020202030204" pitchFamily="34" charset="0"/>
              <a:sym typeface="+mn-ea"/>
            </a:endParaRPr>
          </a:p>
          <a:p>
            <a:pPr>
              <a:lnSpc>
                <a:spcPts val="1200"/>
              </a:lnSpc>
              <a:defRPr lang="en-US"/>
            </a:pPr>
            <a:r>
              <a:rPr lang="pt-PT" altLang="pt-BR" sz="1100" i="1" dirty="0">
                <a:solidFill>
                  <a:srgbClr val="00B0F0"/>
                </a:solidFill>
                <a:latin typeface="Arial Narrow" panose="020B0606020202030204" pitchFamily="34" charset="0"/>
              </a:rPr>
              <a:t>■ </a:t>
            </a:r>
            <a:r>
              <a:rPr lang="pt-BR" sz="1100" i="1" dirty="0">
                <a:latin typeface="Arial Narrow" panose="020B0606020202030204" pitchFamily="34" charset="0"/>
              </a:rPr>
              <a:t>Prof.  Suzi Huff Theodoro –  </a:t>
            </a:r>
            <a:r>
              <a:rPr lang="pt-PT" sz="1100" dirty="0">
                <a:latin typeface="Arial Narrow" panose="020B0606020202030204" pitchFamily="34" charset="0"/>
              </a:rPr>
              <a:t>Researcher at the University of Brasilia</a:t>
            </a:r>
            <a:endParaRPr lang="fr-FR" sz="1100" i="1" dirty="0" smtClean="0">
              <a:latin typeface="Arial Narrow" panose="020B0606020202030204" pitchFamily="34" charset="0"/>
            </a:endParaRPr>
          </a:p>
          <a:p>
            <a:pPr>
              <a:lnSpc>
                <a:spcPts val="1200"/>
              </a:lnSpc>
              <a:defRPr lang="en-US"/>
            </a:pPr>
            <a:r>
              <a:rPr lang="pt-PT" altLang="pt-BR" sz="1100" i="1" dirty="0">
                <a:solidFill>
                  <a:srgbClr val="00B0F0"/>
                </a:solidFill>
                <a:latin typeface="Arial Narrow" panose="020B0606020202030204" pitchFamily="34" charset="0"/>
              </a:rPr>
              <a:t>■ </a:t>
            </a:r>
            <a:r>
              <a:rPr lang="pt-PT" sz="1100" dirty="0">
                <a:latin typeface="Arial Narrow" panose="020B0606020202030204" pitchFamily="34" charset="0"/>
                <a:sym typeface="+mn-ea"/>
              </a:rPr>
              <a:t>Prof. Émérite Peter van Straaten – </a:t>
            </a:r>
            <a:r>
              <a:rPr lang="pt-PT" sz="1100" dirty="0">
                <a:latin typeface="Arial Narrow" panose="020B0606020202030204" pitchFamily="34" charset="0"/>
              </a:rPr>
              <a:t>Research Fellow at the University of Guelph - </a:t>
            </a:r>
            <a:r>
              <a:rPr lang="pt-PT" sz="1100" dirty="0" smtClean="0">
                <a:latin typeface="Arial Narrow" panose="020B0606020202030204" pitchFamily="34" charset="0"/>
              </a:rPr>
              <a:t>Canada</a:t>
            </a:r>
            <a:endParaRPr lang="fr-FR" sz="1100" i="1" dirty="0">
              <a:latin typeface="Arial Narrow" panose="020B0606020202030204" pitchFamily="34" charset="0"/>
            </a:endParaRPr>
          </a:p>
          <a:p>
            <a:pPr>
              <a:lnSpc>
                <a:spcPts val="1200"/>
              </a:lnSpc>
              <a:defRPr lang="en-US"/>
            </a:pPr>
            <a:r>
              <a:rPr lang="pt-PT" altLang="pt-BR" sz="1100" i="1" dirty="0" smtClean="0">
                <a:solidFill>
                  <a:srgbClr val="00B0F0"/>
                </a:solidFill>
                <a:latin typeface="Arial Narrow" panose="020B0606020202030204" pitchFamily="34" charset="0"/>
              </a:rPr>
              <a:t>■ </a:t>
            </a:r>
            <a:r>
              <a:rPr lang="pt-PT" altLang="pt-BR" sz="1100" i="1" dirty="0" smtClean="0">
                <a:latin typeface="Arial Narrow" panose="020B0606020202030204" pitchFamily="34" charset="0"/>
              </a:rPr>
              <a:t>Prof</a:t>
            </a:r>
            <a:r>
              <a:rPr lang="pt-PT" sz="1100" dirty="0">
                <a:latin typeface="Arial Narrow" panose="020B0606020202030204" pitchFamily="34" charset="0"/>
              </a:rPr>
              <a:t>. Eder  de Souza Martins – </a:t>
            </a:r>
            <a:r>
              <a:rPr lang="pt-PT" sz="1100" dirty="0">
                <a:latin typeface="Arial Narrow" panose="020B0606020202030204" pitchFamily="34" charset="0"/>
              </a:rPr>
              <a:t>Researcher at </a:t>
            </a:r>
            <a:r>
              <a:rPr lang="pt-PT" sz="1100" i="1" dirty="0">
                <a:latin typeface="Arial Narrow" panose="020B0606020202030204" pitchFamily="34" charset="0"/>
              </a:rPr>
              <a:t>EMBRAPA</a:t>
            </a:r>
            <a:r>
              <a:rPr lang="pt-PT" sz="1100" dirty="0">
                <a:latin typeface="Arial Narrow" panose="020B0606020202030204" pitchFamily="34" charset="0"/>
              </a:rPr>
              <a:t> </a:t>
            </a:r>
            <a:r>
              <a:rPr lang="fr-FR" sz="1100" dirty="0" smtClean="0">
                <a:latin typeface="Arial Narrow" panose="020B0606020202030204" pitchFamily="34" charset="0"/>
              </a:rPr>
              <a:t> </a:t>
            </a:r>
            <a:r>
              <a:rPr lang="fr-FR" sz="1100" i="1" dirty="0" smtClean="0">
                <a:latin typeface="Arial Narrow" panose="020B0606020202030204" pitchFamily="34" charset="0"/>
              </a:rPr>
              <a:t>(</a:t>
            </a:r>
            <a:r>
              <a:rPr lang="pt-PT" sz="1100" dirty="0">
                <a:latin typeface="Arial Narrow" panose="020B0606020202030204" pitchFamily="34" charset="0"/>
              </a:rPr>
              <a:t>Brazilian Society for Agro-Livestock Research</a:t>
            </a:r>
            <a:r>
              <a:rPr lang="pt-BR" sz="1100" i="1" dirty="0" smtClean="0">
                <a:latin typeface="Arial Narrow" panose="020B0606020202030204" pitchFamily="34" charset="0"/>
              </a:rPr>
              <a:t>)</a:t>
            </a:r>
            <a:endParaRPr lang="pt-BR" sz="1100" i="1" dirty="0" smtClean="0">
              <a:latin typeface="Arial Narrow" panose="020B0606020202030204" pitchFamily="34" charset="0"/>
            </a:endParaRPr>
          </a:p>
          <a:p>
            <a:pPr>
              <a:lnSpc>
                <a:spcPts val="1200"/>
              </a:lnSpc>
              <a:defRPr lang="en-US"/>
            </a:pPr>
            <a:endParaRPr lang="pt-PT" sz="1100" dirty="0">
              <a:latin typeface="Arial Narrow" panose="020B0606020202030204" pitchFamily="34" charset="0"/>
              <a:sym typeface="+mn-ea"/>
            </a:endParaRPr>
          </a:p>
          <a:p>
            <a:pPr>
              <a:lnSpc>
                <a:spcPts val="1200"/>
              </a:lnSpc>
              <a:defRPr lang="en-US"/>
            </a:pPr>
            <a:r>
              <a:rPr lang="pt-PT" sz="1100" dirty="0">
                <a:latin typeface="Arial Narrow" panose="020B0606020202030204" pitchFamily="34" charset="0"/>
              </a:rPr>
              <a:t>Debates</a:t>
            </a:r>
            <a:endParaRPr lang="pt-PT" sz="1100" dirty="0">
              <a:latin typeface="Arial Narrow" panose="020B0606020202030204" pitchFamily="34" charset="0"/>
            </a:endParaRPr>
          </a:p>
          <a:p>
            <a:pPr>
              <a:lnSpc>
                <a:spcPts val="1200"/>
              </a:lnSpc>
              <a:defRPr lang="en-US"/>
            </a:pPr>
            <a:r>
              <a:rPr lang="pt-PT" sz="1100" dirty="0" smtClean="0">
                <a:latin typeface="Arial Narrow" panose="020B0606020202030204" pitchFamily="34" charset="0"/>
              </a:rPr>
              <a:t>Coffee </a:t>
            </a:r>
            <a:r>
              <a:rPr lang="pt-PT" sz="1100" dirty="0">
                <a:latin typeface="Arial Narrow" panose="020B0606020202030204" pitchFamily="34" charset="0"/>
              </a:rPr>
              <a:t>break</a:t>
            </a:r>
            <a:endParaRPr lang="pt-PT" sz="1100" dirty="0" smtClean="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rPr>
              <a:t>Theme </a:t>
            </a:r>
            <a:r>
              <a:rPr lang="pt-PT" sz="1100" b="1" i="1" dirty="0" smtClean="0">
                <a:latin typeface="Arial Narrow" panose="020B0606020202030204" pitchFamily="34" charset="0"/>
              </a:rPr>
              <a:t>II: </a:t>
            </a:r>
            <a:r>
              <a:rPr lang="pt-PT" sz="1100" dirty="0">
                <a:latin typeface="Arial Narrow" panose="020B0606020202030204" pitchFamily="34" charset="0"/>
              </a:rPr>
              <a:t>Fertilization of agricultural soils and protection of the </a:t>
            </a:r>
            <a:r>
              <a:rPr lang="pt-PT" sz="1100" dirty="0" smtClean="0">
                <a:latin typeface="Arial Narrow" panose="020B0606020202030204" pitchFamily="34" charset="0"/>
              </a:rPr>
              <a:t>environment</a:t>
            </a:r>
            <a:endParaRPr lang="pt-PT" sz="1100" i="1" dirty="0">
              <a:latin typeface="Arial Narrow" panose="020B0606020202030204" pitchFamily="34" charset="0"/>
            </a:endParaRPr>
          </a:p>
          <a:p>
            <a:pPr>
              <a:lnSpc>
                <a:spcPts val="1200"/>
              </a:lnSpc>
              <a:defRPr lang="en-US"/>
            </a:pPr>
            <a:r>
              <a:rPr lang="pt-PT" sz="1100" b="1" i="1" dirty="0">
                <a:latin typeface="Arial Narrow" panose="020B0606020202030204" pitchFamily="34" charset="0"/>
              </a:rPr>
              <a:t>Moderator</a:t>
            </a:r>
            <a:r>
              <a:rPr lang="pt-BR" sz="1100" i="1" dirty="0" smtClean="0">
                <a:latin typeface="Arial Narrow" panose="020B0606020202030204" pitchFamily="34" charset="0"/>
                <a:cs typeface="Arial Narrow" panose="020B0606020202030204" pitchFamily="34" charset="0"/>
                <a:sym typeface="+mn-ea"/>
              </a:rPr>
              <a:t> </a:t>
            </a:r>
            <a:r>
              <a:rPr lang="fr-FR" sz="1100" dirty="0">
                <a:latin typeface="Arial Narrow" panose="020B0606020202030204" pitchFamily="34" charset="0"/>
              </a:rPr>
              <a:t>Chambre de commerce, d‘Industrie, d‘Agriculture et de Services de </a:t>
            </a:r>
            <a:r>
              <a:rPr lang="fr-FR" sz="1100" dirty="0" err="1">
                <a:latin typeface="Arial Narrow" panose="020B0606020202030204" pitchFamily="34" charset="0"/>
              </a:rPr>
              <a:t>Sotavento</a:t>
            </a:r>
            <a:r>
              <a:rPr lang="fr-FR" sz="1100" dirty="0">
                <a:latin typeface="Arial Narrow" panose="020B0606020202030204" pitchFamily="34" charset="0"/>
              </a:rPr>
              <a:t> - </a:t>
            </a:r>
            <a:r>
              <a:rPr lang="fr-FR" sz="1100" i="1" dirty="0">
                <a:latin typeface="Arial Narrow" panose="020B0606020202030204" pitchFamily="34" charset="0"/>
              </a:rPr>
              <a:t>CCIASS</a:t>
            </a:r>
            <a:r>
              <a:rPr lang="fr-FR" sz="1100" dirty="0">
                <a:latin typeface="Arial Narrow" panose="020B0606020202030204" pitchFamily="34" charset="0"/>
              </a:rPr>
              <a:t> (Cap-Vert</a:t>
            </a:r>
            <a:r>
              <a:rPr lang="fr-FR" sz="1100" dirty="0" smtClean="0">
                <a:latin typeface="Arial Narrow" panose="020B0606020202030204" pitchFamily="34" charset="0"/>
              </a:rPr>
              <a:t>)</a:t>
            </a:r>
            <a:endParaRPr lang="pt-BR" sz="1100" i="1" dirty="0">
              <a:latin typeface="Arial Narrow" panose="020B0606020202030204" pitchFamily="34" charset="0"/>
              <a:cs typeface="Arial Narrow" panose="020B0606020202030204" pitchFamily="34" charset="0"/>
              <a:sym typeface="+mn-ea"/>
            </a:endParaRPr>
          </a:p>
          <a:p>
            <a:pPr>
              <a:lnSpc>
                <a:spcPts val="1200"/>
              </a:lnSpc>
              <a:defRPr lang="en-US"/>
            </a:pPr>
            <a:r>
              <a:rPr lang="pt-PT" sz="1100" b="1" i="1" dirty="0">
                <a:latin typeface="Arial Narrow" panose="020B0606020202030204" pitchFamily="34" charset="0"/>
              </a:rPr>
              <a:t>Interventions of </a:t>
            </a:r>
            <a:r>
              <a:rPr lang="pt-PT" sz="1100" b="1" i="1" dirty="0" smtClean="0">
                <a:latin typeface="Arial Narrow" panose="020B0606020202030204" pitchFamily="34" charset="0"/>
              </a:rPr>
              <a:t>Experts</a:t>
            </a:r>
            <a:r>
              <a:rPr lang="pt-PT" sz="1100" b="1" i="1" dirty="0" smtClean="0">
                <a:latin typeface="Arial Narrow" panose="020B0606020202030204" pitchFamily="34" charset="0"/>
                <a:sym typeface="+mn-ea"/>
              </a:rPr>
              <a:t>:</a:t>
            </a:r>
            <a:endParaRPr lang="pt-PT" sz="1100" b="1" i="1" dirty="0" smtClean="0">
              <a:latin typeface="Arial Narrow" panose="020B0606020202030204" pitchFamily="34" charset="0"/>
              <a:sym typeface="+mn-ea"/>
            </a:endParaRPr>
          </a:p>
          <a:p>
            <a:pPr>
              <a:lnSpc>
                <a:spcPts val="1200"/>
              </a:lnSpc>
              <a:defRPr lang="en-US"/>
            </a:pPr>
            <a:r>
              <a:rPr lang="pt-PT" altLang="pt-BR" sz="1100" i="1" dirty="0">
                <a:solidFill>
                  <a:srgbClr val="00B0F0"/>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sym typeface="+mn-ea"/>
              </a:rPr>
              <a:t>Directorate of Agriculture and Rural Development of </a:t>
            </a:r>
            <a:r>
              <a:rPr lang="pt-PT" sz="1100" i="1" dirty="0">
                <a:solidFill>
                  <a:schemeClr val="tx2">
                    <a:lumMod val="50000"/>
                  </a:schemeClr>
                </a:solidFill>
                <a:latin typeface="Arial Narrow" panose="020B0606020202030204" pitchFamily="34" charset="0"/>
                <a:sym typeface="+mn-ea"/>
              </a:rPr>
              <a:t>ECOWAS</a:t>
            </a:r>
            <a:endParaRPr lang="pt-PT" sz="1100" dirty="0">
              <a:solidFill>
                <a:schemeClr val="tx2">
                  <a:lumMod val="50000"/>
                </a:schemeClr>
              </a:solidFill>
              <a:latin typeface="Arial Narrow" panose="020B0606020202030204" pitchFamily="34" charset="0"/>
              <a:sym typeface="+mn-ea"/>
            </a:endParaRPr>
          </a:p>
          <a:p>
            <a:pPr>
              <a:lnSpc>
                <a:spcPts val="1200"/>
              </a:lnSpc>
              <a:defRPr lang="en-US"/>
            </a:pPr>
            <a:r>
              <a:rPr lang="pt-PT" altLang="pt-BR" sz="1100" i="1" dirty="0" smtClean="0">
                <a:solidFill>
                  <a:srgbClr val="00B0F0"/>
                </a:solidFill>
                <a:latin typeface="Arial Narrow" panose="020B0606020202030204" pitchFamily="34" charset="0"/>
              </a:rPr>
              <a:t>■ </a:t>
            </a:r>
            <a:r>
              <a:rPr lang="en-US" sz="1100" dirty="0">
                <a:solidFill>
                  <a:schemeClr val="tx2">
                    <a:lumMod val="50000"/>
                  </a:schemeClr>
                </a:solidFill>
                <a:latin typeface="Arial Narrow" panose="020B0606020202030204" pitchFamily="34" charset="0"/>
                <a:sym typeface="+mn-ea"/>
              </a:rPr>
              <a:t>ARAA  - Regional Agency for Agriculture and Food</a:t>
            </a:r>
            <a:endParaRPr lang="en-US" altLang="en-US" sz="1100"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pt-PT" altLang="pt-BR" sz="1100" i="1" dirty="0" smtClean="0">
                <a:solidFill>
                  <a:srgbClr val="00B0F0"/>
                </a:solidFill>
                <a:latin typeface="Arial Narrow" panose="020B0606020202030204" pitchFamily="34" charset="0"/>
              </a:rPr>
              <a:t>■ </a:t>
            </a:r>
            <a:r>
              <a:rPr lang="pt-PT" sz="1100" dirty="0">
                <a:latin typeface="Arial Narrow" panose="020B0606020202030204" pitchFamily="34" charset="0"/>
              </a:rPr>
              <a:t>Prof. Emeritus Othon Henry </a:t>
            </a:r>
            <a:r>
              <a:rPr lang="pt-PT" sz="1100" dirty="0" smtClean="0">
                <a:latin typeface="Arial Narrow" panose="020B0606020202030204" pitchFamily="34" charset="0"/>
              </a:rPr>
              <a:t>Leonardos - </a:t>
            </a:r>
            <a:r>
              <a:rPr lang="pt-PT" sz="1100" dirty="0">
                <a:latin typeface="Arial Narrow" panose="020B0606020202030204" pitchFamily="34" charset="0"/>
              </a:rPr>
              <a:t>Researcher at the University of Brasilia</a:t>
            </a:r>
            <a:endParaRPr lang="fr-FR" sz="1100" dirty="0">
              <a:latin typeface="Arial Narrow" panose="020B0606020202030204" pitchFamily="34" charset="0"/>
              <a:cs typeface="Arial Narrow" panose="020B0606020202030204" pitchFamily="34" charset="0"/>
              <a:sym typeface="+mn-ea"/>
            </a:endParaRPr>
          </a:p>
          <a:p>
            <a:pPr>
              <a:lnSpc>
                <a:spcPts val="1200"/>
              </a:lnSpc>
              <a:defRPr lang="en-US"/>
            </a:pPr>
            <a:endParaRPr lang="fr-FR" sz="1100" dirty="0">
              <a:latin typeface="Arial Narrow" panose="020B0606020202030204" pitchFamily="34" charset="0"/>
              <a:sym typeface="+mn-ea"/>
            </a:endParaRPr>
          </a:p>
          <a:p>
            <a:pPr>
              <a:lnSpc>
                <a:spcPts val="1200"/>
              </a:lnSpc>
              <a:defRPr lang="en-US"/>
            </a:pPr>
            <a:r>
              <a:rPr lang="pt-PT" sz="1100" dirty="0">
                <a:latin typeface="Arial Narrow" panose="020B0606020202030204" pitchFamily="34" charset="0"/>
              </a:rPr>
              <a:t>Debates</a:t>
            </a:r>
            <a:endParaRPr lang="pt-PT" sz="1100" dirty="0" smtClean="0">
              <a:latin typeface="Arial Narrow" panose="020B0606020202030204" pitchFamily="34" charset="0"/>
            </a:endParaRPr>
          </a:p>
          <a:p>
            <a:pPr>
              <a:lnSpc>
                <a:spcPts val="1200"/>
              </a:lnSpc>
              <a:defRPr lang="en-US"/>
            </a:pPr>
            <a:r>
              <a:rPr lang="pt-PT" sz="1100" dirty="0" smtClean="0">
                <a:latin typeface="Arial Narrow" panose="020B0606020202030204" pitchFamily="34" charset="0"/>
              </a:rPr>
              <a:t> </a:t>
            </a:r>
            <a:r>
              <a:rPr lang="pt-PT" sz="1100" dirty="0">
                <a:latin typeface="Arial Narrow" panose="020B0606020202030204" pitchFamily="34" charset="0"/>
              </a:rPr>
              <a:t>Coffee break</a:t>
            </a:r>
            <a:endParaRPr lang="pt-PT" sz="1100" dirty="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rPr>
              <a:t>Theme </a:t>
            </a:r>
            <a:r>
              <a:rPr lang="pt-PT" sz="1100" b="1" i="1" dirty="0" smtClean="0">
                <a:latin typeface="Arial Narrow" panose="020B0606020202030204" pitchFamily="34" charset="0"/>
              </a:rPr>
              <a:t>III</a:t>
            </a:r>
            <a:r>
              <a:rPr lang="pt-PT" sz="1100" b="1" i="1" dirty="0">
                <a:latin typeface="Arial Narrow" panose="020B0606020202030204" pitchFamily="34" charset="0"/>
              </a:rPr>
              <a:t>: </a:t>
            </a:r>
            <a:r>
              <a:rPr lang="pt-PT" sz="1100" dirty="0">
                <a:latin typeface="Arial Narrow" panose="020B0606020202030204" pitchFamily="34" charset="0"/>
              </a:rPr>
              <a:t>The Agromineral Potential of Basalt and its specificities</a:t>
            </a:r>
            <a:r>
              <a:rPr lang="fr-FR" sz="1100" dirty="0" smtClean="0">
                <a:latin typeface="Arial Narrow" panose="020B0606020202030204" pitchFamily="34" charset="0"/>
              </a:rPr>
              <a:t> </a:t>
            </a:r>
            <a:endParaRPr lang="fr-FR" sz="1100" dirty="0" smtClean="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rPr>
              <a:t>Moderator</a:t>
            </a:r>
            <a:r>
              <a:rPr lang="pt-BR" sz="1100" i="1" dirty="0" smtClean="0">
                <a:latin typeface="Arial Narrow" panose="020B0606020202030204" pitchFamily="34" charset="0"/>
                <a:cs typeface="Arial Narrow" panose="020B0606020202030204" pitchFamily="34" charset="0"/>
                <a:sym typeface="+mn-ea"/>
              </a:rPr>
              <a:t>:</a:t>
            </a:r>
            <a:r>
              <a:rPr lang="pt-BR" sz="1100" b="1" i="1" dirty="0" smtClean="0">
                <a:latin typeface="Arial Narrow" panose="020B0606020202030204" pitchFamily="34" charset="0"/>
                <a:cs typeface="Arial Narrow" panose="020B0606020202030204" pitchFamily="34" charset="0"/>
                <a:sym typeface="+mn-ea"/>
              </a:rPr>
              <a:t> </a:t>
            </a:r>
            <a:r>
              <a:rPr lang="pt-PT" sz="1100" dirty="0">
                <a:latin typeface="Arial Narrow" panose="020B0606020202030204" pitchFamily="34" charset="0"/>
              </a:rPr>
              <a:t>Cape Verde Civil Engineering Laboratory</a:t>
            </a:r>
            <a:endParaRPr lang="pt-BR" sz="1100" i="1" dirty="0">
              <a:latin typeface="Arial Narrow" panose="020B0606020202030204" pitchFamily="34" charset="0"/>
              <a:cs typeface="Arial Narrow" panose="020B0606020202030204" pitchFamily="34" charset="0"/>
              <a:sym typeface="+mn-ea"/>
            </a:endParaRPr>
          </a:p>
          <a:p>
            <a:pPr>
              <a:lnSpc>
                <a:spcPts val="1200"/>
              </a:lnSpc>
              <a:defRPr lang="en-US"/>
            </a:pPr>
            <a:r>
              <a:rPr lang="pt-PT" sz="1100" b="1" i="1" dirty="0">
                <a:latin typeface="Arial Narrow" panose="020B0606020202030204" pitchFamily="34" charset="0"/>
              </a:rPr>
              <a:t>Interventions of </a:t>
            </a:r>
            <a:r>
              <a:rPr lang="pt-PT" sz="1100" b="1" i="1" dirty="0" smtClean="0">
                <a:latin typeface="Arial Narrow" panose="020B0606020202030204" pitchFamily="34" charset="0"/>
              </a:rPr>
              <a:t>Experts</a:t>
            </a:r>
            <a:r>
              <a:rPr lang="pt-PT" sz="1100" b="1" i="1" dirty="0" smtClean="0">
                <a:latin typeface="Arial Narrow" panose="020B0606020202030204" pitchFamily="34" charset="0"/>
                <a:sym typeface="+mn-ea"/>
              </a:rPr>
              <a:t>:</a:t>
            </a:r>
            <a:endParaRPr lang="pt-PT" sz="1100" b="1" i="1" dirty="0">
              <a:latin typeface="Arial Narrow" panose="020B0606020202030204" pitchFamily="34" charset="0"/>
              <a:sym typeface="+mn-ea"/>
            </a:endParaRPr>
          </a:p>
          <a:p>
            <a:pPr>
              <a:lnSpc>
                <a:spcPts val="1200"/>
              </a:lnSpc>
              <a:defRPr lang="en-US"/>
            </a:pPr>
            <a:r>
              <a:rPr lang="pt-PT" altLang="pt-BR" sz="1100" i="1" dirty="0" smtClean="0">
                <a:solidFill>
                  <a:srgbClr val="00B0F0"/>
                </a:solidFill>
                <a:latin typeface="Arial Narrow" panose="020B0606020202030204" pitchFamily="34" charset="0"/>
              </a:rPr>
              <a:t>■ </a:t>
            </a:r>
            <a:r>
              <a:rPr lang="pt-PT" sz="1100" dirty="0">
                <a:latin typeface="Arial Narrow" panose="020B0606020202030204" pitchFamily="34" charset="0"/>
              </a:rPr>
              <a:t>MSc. Magda Bergmann - Researcher of the Geological Survey of Brazil</a:t>
            </a:r>
            <a:endParaRPr lang="pt-PT" sz="1100" dirty="0">
              <a:latin typeface="Arial Narrow" panose="020B0606020202030204" pitchFamily="34" charset="0"/>
              <a:sym typeface="+mn-ea"/>
            </a:endParaRPr>
          </a:p>
          <a:p>
            <a:pPr>
              <a:lnSpc>
                <a:spcPts val="1200"/>
              </a:lnSpc>
              <a:defRPr lang="en-US"/>
            </a:pPr>
            <a:r>
              <a:rPr lang="pt-PT" altLang="pt-BR" sz="1100" i="1" dirty="0">
                <a:solidFill>
                  <a:srgbClr val="00B0F0"/>
                </a:solidFill>
                <a:latin typeface="Arial Narrow" panose="020B0606020202030204" pitchFamily="34" charset="0"/>
              </a:rPr>
              <a:t>■ </a:t>
            </a:r>
            <a:r>
              <a:rPr lang="pt-PT" sz="1100" dirty="0">
                <a:latin typeface="Arial Narrow" panose="020B0606020202030204" pitchFamily="34" charset="0"/>
              </a:rPr>
              <a:t>MSc. MSc. Andrea Sander - Researcher of the Geological Survey of Brazil</a:t>
            </a:r>
            <a:endParaRPr lang="pt-PT" sz="1100" dirty="0" smtClean="0">
              <a:latin typeface="Arial Narrow" panose="020B0606020202030204" pitchFamily="34" charset="0"/>
              <a:sym typeface="+mn-ea"/>
            </a:endParaRPr>
          </a:p>
          <a:p>
            <a:pPr>
              <a:lnSpc>
                <a:spcPts val="1200"/>
              </a:lnSpc>
              <a:defRPr lang="en-US"/>
            </a:pPr>
            <a:r>
              <a:rPr lang="pt-PT" altLang="pt-BR" sz="1100" i="1" dirty="0">
                <a:solidFill>
                  <a:srgbClr val="00B0F0"/>
                </a:solidFill>
                <a:latin typeface="Arial Narrow" panose="020B0606020202030204" pitchFamily="34" charset="0"/>
              </a:rPr>
              <a:t>■ </a:t>
            </a:r>
            <a:r>
              <a:rPr lang="pt-PT" sz="1100" dirty="0">
                <a:latin typeface="Arial Narrow" panose="020B0606020202030204" pitchFamily="34" charset="0"/>
              </a:rPr>
              <a:t>Prof. Emeritus Peter van Straaten - Research Fellow at the University of Guelph - </a:t>
            </a:r>
            <a:r>
              <a:rPr lang="pt-PT" sz="1100" dirty="0" smtClean="0">
                <a:latin typeface="Arial Narrow" panose="020B0606020202030204" pitchFamily="34" charset="0"/>
              </a:rPr>
              <a:t>Canada</a:t>
            </a:r>
            <a:endParaRPr lang="pt-BR" sz="1100" dirty="0" smtClean="0">
              <a:latin typeface="Arial Narrow" panose="020B0606020202030204" pitchFamily="34" charset="0"/>
              <a:sym typeface="+mn-ea"/>
            </a:endParaRPr>
          </a:p>
          <a:p>
            <a:pPr>
              <a:lnSpc>
                <a:spcPts val="1200"/>
              </a:lnSpc>
              <a:defRPr lang="en-US"/>
            </a:pPr>
            <a:r>
              <a:rPr lang="pt-PT" altLang="pt-BR" sz="1100" i="1" dirty="0">
                <a:solidFill>
                  <a:srgbClr val="00B0F0"/>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cs typeface="Arial Narrow" panose="020B0606020202030204" pitchFamily="34" charset="0"/>
                <a:sym typeface="+mn-ea"/>
              </a:rPr>
              <a:t>Prof </a:t>
            </a:r>
            <a:r>
              <a:rPr lang="pt-PT" sz="1100" dirty="0">
                <a:solidFill>
                  <a:schemeClr val="tx2">
                    <a:lumMod val="50000"/>
                  </a:schemeClr>
                </a:solidFill>
                <a:latin typeface="Arial Narrow" panose="020B0606020202030204" pitchFamily="34" charset="0"/>
              </a:rPr>
              <a:t>Jean Pierre Tchouankoue - </a:t>
            </a:r>
            <a:r>
              <a:rPr lang="pt-PT" sz="1100" dirty="0">
                <a:solidFill>
                  <a:schemeClr val="tx2">
                    <a:lumMod val="50000"/>
                  </a:schemeClr>
                </a:solidFill>
                <a:latin typeface="Arial Narrow" panose="020B0606020202030204" pitchFamily="34" charset="0"/>
                <a:cs typeface="Arial Narrow" panose="020B0606020202030204" pitchFamily="34" charset="0"/>
                <a:sym typeface="+mn-ea"/>
              </a:rPr>
              <a:t>University of Yaoundé - Cameroon</a:t>
            </a:r>
          </a:p>
          <a:p>
            <a:pPr>
              <a:lnSpc>
                <a:spcPts val="1200"/>
              </a:lnSpc>
              <a:defRPr lang="en-US"/>
            </a:pPr>
            <a:endParaRPr lang="fr-FR" sz="1100" i="1" dirty="0">
              <a:latin typeface="Arial Narrow" panose="020B0606020202030204" pitchFamily="34" charset="0"/>
            </a:endParaRPr>
          </a:p>
          <a:p>
            <a:pPr>
              <a:lnSpc>
                <a:spcPts val="1200"/>
              </a:lnSpc>
              <a:defRPr lang="en-US"/>
            </a:pPr>
            <a:r>
              <a:rPr lang="pt-PT" sz="1100" dirty="0">
                <a:latin typeface="Arial Narrow" panose="020B0606020202030204" pitchFamily="34" charset="0"/>
              </a:rPr>
              <a:t>Debates</a:t>
            </a:r>
            <a:endParaRPr lang="fr-FR" sz="1100" i="1" dirty="0">
              <a:latin typeface="Arial Narrow" panose="020B0606020202030204" pitchFamily="34" charset="0"/>
            </a:endParaRPr>
          </a:p>
          <a:p>
            <a:pPr>
              <a:lnSpc>
                <a:spcPts val="1200"/>
              </a:lnSpc>
              <a:defRPr lang="en-US"/>
            </a:pPr>
            <a:r>
              <a:rPr lang="pt-PT" sz="1100" dirty="0">
                <a:latin typeface="Arial Narrow" panose="020B0606020202030204" pitchFamily="34" charset="0"/>
              </a:rPr>
              <a:t>Lunch </a:t>
            </a:r>
            <a:endParaRPr lang="pt-PT" sz="1100" dirty="0" smtClean="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rPr>
              <a:t>Theme </a:t>
            </a:r>
            <a:r>
              <a:rPr lang="pt-PT" sz="1100" b="1" i="1" dirty="0" smtClean="0">
                <a:latin typeface="Arial Narrow" panose="020B0606020202030204" pitchFamily="34" charset="0"/>
              </a:rPr>
              <a:t>IV: </a:t>
            </a:r>
            <a:r>
              <a:rPr lang="pt-PT" sz="1100" dirty="0">
                <a:latin typeface="Arial Narrow" panose="020B0606020202030204" pitchFamily="34" charset="0"/>
              </a:rPr>
              <a:t>Agricultural profitability and quality control of food produced</a:t>
            </a:r>
            <a:endParaRPr lang="pt-PT" sz="1100" i="1" dirty="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rPr>
              <a:t>Moderator</a:t>
            </a:r>
            <a:r>
              <a:rPr lang="pt-BR" sz="1100" i="1" dirty="0" smtClean="0">
                <a:latin typeface="Arial Narrow" panose="020B0606020202030204" pitchFamily="34" charset="0"/>
                <a:cs typeface="Arial Narrow" panose="020B0606020202030204" pitchFamily="34" charset="0"/>
                <a:sym typeface="+mn-ea"/>
              </a:rPr>
              <a:t>:</a:t>
            </a:r>
            <a:r>
              <a:rPr lang="pt-PT" sz="1100" dirty="0" smtClean="0">
                <a:latin typeface="Arial Narrow" panose="020B0606020202030204" pitchFamily="34" charset="0"/>
              </a:rPr>
              <a:t>University </a:t>
            </a:r>
            <a:r>
              <a:rPr lang="pt-PT" sz="1100" dirty="0">
                <a:latin typeface="Arial Narrow" panose="020B0606020202030204" pitchFamily="34" charset="0"/>
              </a:rPr>
              <a:t>of Cape Verde</a:t>
            </a:r>
            <a:endParaRPr lang="pt-BR" sz="1100" i="1" dirty="0">
              <a:latin typeface="Arial Narrow" panose="020B0606020202030204" pitchFamily="34" charset="0"/>
              <a:cs typeface="Arial Narrow" panose="020B0606020202030204" pitchFamily="34" charset="0"/>
              <a:sym typeface="+mn-ea"/>
            </a:endParaRPr>
          </a:p>
          <a:p>
            <a:pPr>
              <a:lnSpc>
                <a:spcPts val="1200"/>
              </a:lnSpc>
              <a:defRPr lang="en-US"/>
            </a:pPr>
            <a:r>
              <a:rPr lang="pt-PT" sz="1100" b="1" i="1" dirty="0">
                <a:latin typeface="Arial Narrow" panose="020B0606020202030204" pitchFamily="34" charset="0"/>
              </a:rPr>
              <a:t>Interventions of </a:t>
            </a:r>
            <a:r>
              <a:rPr lang="pt-PT" sz="1100" b="1" i="1" dirty="0" smtClean="0">
                <a:latin typeface="Arial Narrow" panose="020B0606020202030204" pitchFamily="34" charset="0"/>
              </a:rPr>
              <a:t>Experts</a:t>
            </a:r>
            <a:r>
              <a:rPr lang="pt-PT" sz="1100" b="1" i="1" dirty="0" smtClean="0">
                <a:latin typeface="Arial Narrow" panose="020B0606020202030204" pitchFamily="34" charset="0"/>
                <a:sym typeface="+mn-ea"/>
              </a:rPr>
              <a:t>:</a:t>
            </a:r>
            <a:endParaRPr lang="pt-PT" sz="1100" b="1" i="1" dirty="0" smtClean="0">
              <a:latin typeface="Arial Narrow" panose="020B0606020202030204" pitchFamily="34" charset="0"/>
              <a:sym typeface="+mn-ea"/>
            </a:endParaRPr>
          </a:p>
          <a:p>
            <a:pPr>
              <a:lnSpc>
                <a:spcPts val="1200"/>
              </a:lnSpc>
              <a:defRPr lang="en-US"/>
            </a:pPr>
            <a:r>
              <a:rPr lang="pt-PT" altLang="pt-BR" sz="1100" i="1" dirty="0">
                <a:solidFill>
                  <a:srgbClr val="00B0F0"/>
                </a:solidFill>
                <a:latin typeface="Arial Narrow" panose="020B0606020202030204" pitchFamily="34" charset="0"/>
              </a:rPr>
              <a:t>■ </a:t>
            </a:r>
            <a:r>
              <a:rPr lang="en-US" sz="1100" i="1" dirty="0">
                <a:solidFill>
                  <a:schemeClr val="tx2">
                    <a:lumMod val="50000"/>
                  </a:schemeClr>
                </a:solidFill>
                <a:latin typeface="Arial Narrow" panose="020B0606020202030204" pitchFamily="34" charset="0"/>
                <a:sym typeface="+mn-ea"/>
              </a:rPr>
              <a:t>FAO</a:t>
            </a:r>
            <a:r>
              <a:rPr lang="en-US" sz="1100" dirty="0">
                <a:solidFill>
                  <a:schemeClr val="tx2">
                    <a:lumMod val="50000"/>
                  </a:schemeClr>
                </a:solidFill>
                <a:latin typeface="Arial Narrow" panose="020B0606020202030204" pitchFamily="34" charset="0"/>
                <a:sym typeface="+mn-ea"/>
              </a:rPr>
              <a:t> –  Food and Agriculture Organization of the United Nations</a:t>
            </a:r>
            <a:endParaRPr lang="en-US" sz="1100" dirty="0">
              <a:solidFill>
                <a:schemeClr val="tx2">
                  <a:lumMod val="50000"/>
                </a:schemeClr>
              </a:solidFill>
              <a:latin typeface="Arial Narrow" panose="020B0606020202030204" pitchFamily="34" charset="0"/>
              <a:cs typeface="Arial Narrow" panose="020B0606020202030204" pitchFamily="34" charset="0"/>
            </a:endParaRPr>
          </a:p>
          <a:p>
            <a:pPr>
              <a:lnSpc>
                <a:spcPts val="1200"/>
              </a:lnSpc>
              <a:defRPr lang="en-US"/>
            </a:pPr>
            <a:r>
              <a:rPr lang="pt-PT" altLang="pt-BR" sz="1100" i="1" dirty="0" smtClean="0">
                <a:solidFill>
                  <a:srgbClr val="00B0F0"/>
                </a:solidFill>
                <a:latin typeface="Arial Narrow" panose="020B0606020202030204" pitchFamily="34" charset="0"/>
              </a:rPr>
              <a:t>■ </a:t>
            </a:r>
            <a:r>
              <a:rPr lang="en-US" sz="1100" i="1" dirty="0">
                <a:latin typeface="Arial Narrow" panose="020B0606020202030204" pitchFamily="34" charset="0"/>
              </a:rPr>
              <a:t>ENSA - National School of Agronomy of Yamoussoukro </a:t>
            </a:r>
            <a:r>
              <a:rPr lang="pt-PT" sz="1100" dirty="0" smtClean="0">
                <a:latin typeface="Arial Narrow" panose="020B0606020202030204" pitchFamily="34" charset="0"/>
              </a:rPr>
              <a:t>– </a:t>
            </a:r>
            <a:r>
              <a:rPr lang="pt-PT" sz="1100" dirty="0">
                <a:latin typeface="Arial Narrow" panose="020B0606020202030204" pitchFamily="34" charset="0"/>
              </a:rPr>
              <a:t>Côte d’Ivoire</a:t>
            </a:r>
          </a:p>
          <a:p>
            <a:pPr>
              <a:lnSpc>
                <a:spcPts val="1200"/>
              </a:lnSpc>
              <a:defRPr lang="en-US"/>
            </a:pPr>
            <a:r>
              <a:rPr lang="pt-PT" altLang="pt-BR" sz="1100" i="1" dirty="0" smtClean="0">
                <a:solidFill>
                  <a:srgbClr val="00B0F0"/>
                </a:solidFill>
                <a:latin typeface="Arial Narrow" panose="020B0606020202030204" pitchFamily="34" charset="0"/>
              </a:rPr>
              <a:t>■ </a:t>
            </a:r>
            <a:r>
              <a:rPr lang="pt-PT" sz="1100" dirty="0">
                <a:latin typeface="Arial Narrow" panose="020B0606020202030204" pitchFamily="34" charset="0"/>
              </a:rPr>
              <a:t>Prof. Bernardo Knapik - Researcher at Estadual do Paraná University - Brazil</a:t>
            </a:r>
            <a:r>
              <a:rPr lang="pt-PT" sz="1100" dirty="0" smtClean="0">
                <a:latin typeface="Arial Narrow" panose="020B0606020202030204" pitchFamily="34" charset="0"/>
                <a:sym typeface="+mn-ea"/>
              </a:rPr>
              <a:t> </a:t>
            </a:r>
            <a:endParaRPr lang="pt-PT" sz="1100" dirty="0" smtClean="0">
              <a:latin typeface="Arial Narrow" panose="020B0606020202030204" pitchFamily="34" charset="0"/>
              <a:sym typeface="+mn-ea"/>
            </a:endParaRPr>
          </a:p>
          <a:p>
            <a:pPr>
              <a:lnSpc>
                <a:spcPts val="1200"/>
              </a:lnSpc>
              <a:defRPr lang="en-US"/>
            </a:pPr>
            <a:endParaRPr lang="fr-FR" sz="1100" dirty="0" smtClean="0">
              <a:latin typeface="Arial Narrow" panose="020B0606020202030204" pitchFamily="34" charset="0"/>
            </a:endParaRPr>
          </a:p>
          <a:p>
            <a:pPr>
              <a:lnSpc>
                <a:spcPts val="1200"/>
              </a:lnSpc>
              <a:defRPr lang="en-US"/>
            </a:pPr>
            <a:r>
              <a:rPr lang="pt-PT" sz="1100" dirty="0">
                <a:latin typeface="Arial Narrow" panose="020B0606020202030204" pitchFamily="34" charset="0"/>
              </a:rPr>
              <a:t>Debates</a:t>
            </a:r>
            <a:endParaRPr lang="pt-PT" sz="1100" dirty="0" smtClean="0">
              <a:latin typeface="Arial Narrow" panose="020B0606020202030204" pitchFamily="34" charset="0"/>
            </a:endParaRPr>
          </a:p>
          <a:p>
            <a:pPr>
              <a:lnSpc>
                <a:spcPts val="1200"/>
              </a:lnSpc>
              <a:defRPr lang="en-US"/>
            </a:pPr>
            <a:r>
              <a:rPr lang="pt-PT" sz="1100" dirty="0">
                <a:latin typeface="Arial Narrow" panose="020B0606020202030204" pitchFamily="34" charset="0"/>
              </a:rPr>
              <a:t>Welcome dinner </a:t>
            </a:r>
            <a:r>
              <a:rPr lang="pt-PT" sz="1100" dirty="0" smtClean="0">
                <a:latin typeface="Arial Narrow" panose="020B0606020202030204" pitchFamily="34" charset="0"/>
              </a:rPr>
              <a:t>«</a:t>
            </a:r>
            <a:r>
              <a:rPr lang="pt-PT" sz="1100" i="1" dirty="0" smtClean="0">
                <a:latin typeface="Arial Narrow" panose="020B0606020202030204" pitchFamily="34" charset="0"/>
              </a:rPr>
              <a:t>THE </a:t>
            </a:r>
            <a:r>
              <a:rPr lang="pt-PT" sz="1100" i="1" dirty="0">
                <a:latin typeface="Arial Narrow" panose="020B0606020202030204" pitchFamily="34" charset="0"/>
              </a:rPr>
              <a:t>FLAVORS OF </a:t>
            </a:r>
            <a:r>
              <a:rPr lang="pt-PT" sz="1100" i="1" dirty="0" smtClean="0">
                <a:latin typeface="Arial Narrow" panose="020B0606020202030204" pitchFamily="34" charset="0"/>
              </a:rPr>
              <a:t>ECOWAS</a:t>
            </a:r>
            <a:r>
              <a:rPr sz="1100" i="1" dirty="0" smtClean="0">
                <a:latin typeface="Arial Narrow" panose="020B0606020202030204" pitchFamily="34" charset="0"/>
                <a:sym typeface="+mn-ea"/>
              </a:rPr>
              <a:t>»</a:t>
            </a:r>
            <a:endParaRPr sz="1100" i="1" dirty="0">
              <a:latin typeface="Arial Narrow" panose="020B0606020202030204" pitchFamily="34" charset="0"/>
              <a:sym typeface="+mn-ea"/>
            </a:endParaRPr>
          </a:p>
        </p:txBody>
      </p:sp>
      <p:sp>
        <p:nvSpPr>
          <p:cNvPr id="51"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DAY </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09</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June</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52"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53" name="TextBox 16"/>
          <p:cNvSpPr/>
          <p:nvPr/>
        </p:nvSpPr>
        <p:spPr>
          <a:xfrm>
            <a:off x="61595" y="984885"/>
            <a:ext cx="1210310" cy="5603240"/>
          </a:xfrm>
          <a:prstGeom prst="rect">
            <a:avLst/>
          </a:prstGeom>
          <a:noFill/>
          <a:ln>
            <a:noFill/>
          </a:ln>
          <a:effectLst/>
        </p:spPr>
        <p:txBody>
          <a:bodyPr vert="horz" wrap="square" lIns="91440" tIns="45720" rIns="91440" bIns="45720" numCol="1" spcCol="215900" anchor="t"/>
          <a:lstStyle/>
          <a:p>
            <a:pPr>
              <a:lnSpc>
                <a:spcPts val="1200"/>
              </a:lnSpc>
              <a:defRPr lang="en-US"/>
            </a:pPr>
            <a:r>
              <a:rPr lang="en-US" sz="1100" dirty="0" smtClean="0">
                <a:latin typeface="Arial Narrow" panose="020B0606020202030204" pitchFamily="34" charset="0"/>
              </a:rPr>
              <a:t>08:00 </a:t>
            </a:r>
            <a:r>
              <a:rPr lang="en-US" sz="1100" dirty="0">
                <a:latin typeface="Arial Narrow" panose="020B0606020202030204" pitchFamily="34" charset="0"/>
              </a:rPr>
              <a:t>– </a:t>
            </a:r>
            <a:r>
              <a:rPr lang="en-US" sz="1100" dirty="0" smtClean="0">
                <a:latin typeface="Arial Narrow" panose="020B0606020202030204" pitchFamily="34" charset="0"/>
              </a:rPr>
              <a:t>09:30</a:t>
            </a: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r>
              <a:rPr lang="en-US" sz="1100" dirty="0" smtClean="0">
                <a:latin typeface="Arial Narrow" panose="020B0606020202030204" pitchFamily="34" charset="0"/>
              </a:rPr>
              <a:t>09:30 </a:t>
            </a:r>
            <a:r>
              <a:rPr lang="en-US" sz="1100" dirty="0">
                <a:latin typeface="Arial Narrow" panose="020B0606020202030204" pitchFamily="34" charset="0"/>
              </a:rPr>
              <a:t>– </a:t>
            </a:r>
            <a:r>
              <a:rPr lang="en-US" sz="1100" dirty="0" smtClean="0">
                <a:latin typeface="Arial Narrow" panose="020B0606020202030204" pitchFamily="34" charset="0"/>
              </a:rPr>
              <a:t>09:45</a:t>
            </a:r>
            <a:endParaRPr lang="en-US" sz="1100" dirty="0">
              <a:latin typeface="Arial Narrow" panose="020B0606020202030204" pitchFamily="34" charset="0"/>
            </a:endParaRPr>
          </a:p>
          <a:p>
            <a:pPr>
              <a:lnSpc>
                <a:spcPts val="1200"/>
              </a:lnSpc>
              <a:defRPr lang="en-US"/>
            </a:pPr>
            <a:r>
              <a:rPr lang="en-US" sz="1100" dirty="0" smtClean="0">
                <a:latin typeface="Arial Narrow" panose="020B0606020202030204" pitchFamily="34" charset="0"/>
              </a:rPr>
              <a:t>09:45 </a:t>
            </a:r>
            <a:r>
              <a:rPr lang="en-US" sz="1100" dirty="0">
                <a:latin typeface="Arial Narrow" panose="020B0606020202030204" pitchFamily="34" charset="0"/>
              </a:rPr>
              <a:t>– </a:t>
            </a:r>
            <a:r>
              <a:rPr lang="en-US" sz="1100" dirty="0" smtClean="0">
                <a:latin typeface="Arial Narrow" panose="020B0606020202030204" pitchFamily="34" charset="0"/>
              </a:rPr>
              <a:t>11:15</a:t>
            </a: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r>
              <a:rPr lang="pt-BR" sz="1100" dirty="0" smtClean="0">
                <a:latin typeface="Arial Narrow" panose="020B0606020202030204" pitchFamily="34" charset="0"/>
              </a:rPr>
              <a:t>11:15 </a:t>
            </a:r>
            <a:r>
              <a:rPr lang="pt-BR" sz="1100" dirty="0">
                <a:latin typeface="Arial Narrow" panose="020B0606020202030204" pitchFamily="34" charset="0"/>
              </a:rPr>
              <a:t>– </a:t>
            </a:r>
            <a:r>
              <a:rPr lang="pt-BR" sz="1100" dirty="0" smtClean="0">
                <a:latin typeface="Arial Narrow" panose="020B0606020202030204" pitchFamily="34" charset="0"/>
              </a:rPr>
              <a:t>11:30</a:t>
            </a:r>
            <a:endParaRPr lang="pt-BR" sz="1100" dirty="0">
              <a:latin typeface="Arial Narrow" panose="020B0606020202030204" pitchFamily="34" charset="0"/>
            </a:endParaRPr>
          </a:p>
          <a:p>
            <a:pPr>
              <a:lnSpc>
                <a:spcPts val="1200"/>
              </a:lnSpc>
              <a:defRPr lang="en-US"/>
            </a:pPr>
            <a:r>
              <a:rPr lang="pt-BR" sz="1100" dirty="0" smtClean="0">
                <a:latin typeface="Arial Narrow" panose="020B0606020202030204" pitchFamily="34" charset="0"/>
              </a:rPr>
              <a:t>11:30 </a:t>
            </a:r>
            <a:r>
              <a:rPr lang="pt-BR" sz="1100" dirty="0">
                <a:latin typeface="Arial Narrow" panose="020B0606020202030204" pitchFamily="34" charset="0"/>
              </a:rPr>
              <a:t>– </a:t>
            </a:r>
            <a:r>
              <a:rPr lang="pt-BR" sz="1100" dirty="0" smtClean="0">
                <a:latin typeface="Arial Narrow" panose="020B0606020202030204" pitchFamily="34" charset="0"/>
              </a:rPr>
              <a:t>13:00</a:t>
            </a:r>
            <a:endParaRPr lang="pt-BR"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r>
              <a:rPr lang="en-US" sz="1100" i="1" dirty="0" smtClean="0">
                <a:latin typeface="Arial Narrow" panose="020B0606020202030204" pitchFamily="34" charset="0"/>
                <a:cs typeface="Times New Roman" panose="02020603050405020304" pitchFamily="1" charset="0"/>
              </a:rPr>
              <a:t>13:00</a:t>
            </a:r>
            <a:r>
              <a:rPr lang="en-US" sz="1100" dirty="0" smtClean="0">
                <a:latin typeface="Arial Narrow" panose="020B0606020202030204" pitchFamily="34" charset="0"/>
              </a:rPr>
              <a:t> </a:t>
            </a:r>
            <a:r>
              <a:rPr lang="en-US" sz="1100" dirty="0">
                <a:latin typeface="Arial Narrow" panose="020B0606020202030204" pitchFamily="34" charset="0"/>
              </a:rPr>
              <a:t>– </a:t>
            </a:r>
            <a:r>
              <a:rPr lang="en-US" sz="1100" i="1" dirty="0" smtClean="0">
                <a:latin typeface="Arial Narrow" panose="020B0606020202030204" pitchFamily="34" charset="0"/>
                <a:cs typeface="Times New Roman" panose="02020603050405020304" pitchFamily="1" charset="0"/>
              </a:rPr>
              <a:t>14:30</a:t>
            </a:r>
            <a:endParaRPr lang="en-US" sz="1100" i="1" dirty="0">
              <a:latin typeface="Arial Narrow" panose="020B0606020202030204" pitchFamily="34" charset="0"/>
              <a:cs typeface="Times New Roman" panose="02020603050405020304" pitchFamily="1" charset="0"/>
            </a:endParaRPr>
          </a:p>
          <a:p>
            <a:pPr>
              <a:lnSpc>
                <a:spcPts val="1200"/>
              </a:lnSpc>
              <a:defRPr lang="en-US"/>
            </a:pPr>
            <a:r>
              <a:rPr lang="en-US" sz="1100" dirty="0" smtClean="0">
                <a:latin typeface="Arial Narrow" panose="020B0606020202030204" pitchFamily="34" charset="0"/>
              </a:rPr>
              <a:t>14:30 </a:t>
            </a:r>
            <a:r>
              <a:rPr lang="en-US" sz="1100" dirty="0">
                <a:latin typeface="Arial Narrow" panose="020B0606020202030204" pitchFamily="34" charset="0"/>
              </a:rPr>
              <a:t>– </a:t>
            </a:r>
            <a:r>
              <a:rPr lang="en-US" sz="1100" dirty="0" smtClean="0">
                <a:latin typeface="Arial Narrow" panose="020B0606020202030204" pitchFamily="34" charset="0"/>
              </a:rPr>
              <a:t>16:00</a:t>
            </a: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r>
              <a:rPr lang="en-US" sz="1100" dirty="0" smtClean="0">
                <a:latin typeface="Arial Narrow" panose="020B0606020202030204" pitchFamily="34" charset="0"/>
              </a:rPr>
              <a:t>20:30  –  23:00</a:t>
            </a:r>
          </a:p>
        </p:txBody>
      </p:sp>
      <p:sp>
        <p:nvSpPr>
          <p:cNvPr id="54" name="TextBox 53"/>
          <p:cNvSpPr txBox="1"/>
          <p:nvPr/>
        </p:nvSpPr>
        <p:spPr>
          <a:xfrm>
            <a:off x="1020661" y="39626"/>
            <a:ext cx="5905501" cy="848950"/>
          </a:xfrm>
          <a:prstGeom prst="rect">
            <a:avLst/>
          </a:prstGeom>
          <a:noFill/>
        </p:spPr>
        <p:txBody>
          <a:bodyPr wrap="square" rtlCol="0">
            <a:spAutoFit/>
          </a:bodyPr>
          <a:lstStyle/>
          <a:p>
            <a:pPr algn="ctr" fontAlgn="base">
              <a:lnSpc>
                <a:spcPts val="1500"/>
              </a:lnSpc>
            </a:pPr>
            <a:r>
              <a:rPr lang="fr-FR" sz="1600" b="1" i="1" cap="all" dirty="0">
                <a:solidFill>
                  <a:srgbClr val="00B4B2"/>
                </a:solidFill>
              </a:rPr>
              <a:t>THE ROUND TABLE </a:t>
            </a:r>
            <a:r>
              <a:rPr lang="fr-FR" sz="1600" b="1" i="1" cap="all" dirty="0" smtClean="0">
                <a:solidFill>
                  <a:srgbClr val="00B4B2"/>
                </a:solidFill>
              </a:rPr>
              <a:t>PROGRAM</a:t>
            </a:r>
          </a:p>
          <a:p>
            <a:pPr algn="ctr" fontAlgn="base">
              <a:lnSpc>
                <a:spcPts val="1500"/>
              </a:lnSpc>
            </a:pPr>
            <a:r>
              <a:rPr lang="pt-PT" sz="1200" dirty="0" smtClean="0">
                <a:solidFill>
                  <a:srgbClr val="00B0F0"/>
                </a:solidFill>
              </a:rPr>
              <a:t>BASALT </a:t>
            </a:r>
            <a:r>
              <a:rPr lang="pt-PT" sz="1200" dirty="0">
                <a:solidFill>
                  <a:srgbClr val="00B0F0"/>
                </a:solidFill>
              </a:rPr>
              <a:t>POWDER IN AGRICULTURE</a:t>
            </a:r>
          </a:p>
          <a:p>
            <a:pPr algn="ctr" fontAlgn="base">
              <a:lnSpc>
                <a:spcPts val="1500"/>
              </a:lnSpc>
            </a:pPr>
            <a:r>
              <a:rPr lang="fr-FR" sz="1200" b="1" cap="all" dirty="0" smtClean="0">
                <a:solidFill>
                  <a:schemeClr val="tx2">
                    <a:lumMod val="50000"/>
                  </a:schemeClr>
                </a:solidFill>
              </a:rPr>
              <a:t> </a:t>
            </a:r>
            <a:r>
              <a:rPr lang="pt-PT" sz="1000" dirty="0">
                <a:solidFill>
                  <a:srgbClr val="00B0F0"/>
                </a:solidFill>
                <a:latin typeface="Arial Narrow" panose="020B0606020202030204" pitchFamily="34" charset="0"/>
              </a:rPr>
              <a:t>FOOD QUALITY AND ENVIRONMENTAL </a:t>
            </a:r>
            <a:r>
              <a:rPr lang="pt-PT" sz="1000" dirty="0" smtClean="0">
                <a:solidFill>
                  <a:srgbClr val="00B0F0"/>
                </a:solidFill>
                <a:latin typeface="Arial Narrow" panose="020B0606020202030204" pitchFamily="34" charset="0"/>
              </a:rPr>
              <a:t>PROTECTION</a:t>
            </a:r>
            <a:endParaRPr lang="fr-FR" sz="1000" cap="all" dirty="0" smtClean="0">
              <a:solidFill>
                <a:srgbClr val="00B0F0"/>
              </a:solidFill>
              <a:latin typeface="Arial Narrow" panose="020B0606020202030204" pitchFamily="34" charset="0"/>
            </a:endParaRPr>
          </a:p>
          <a:p>
            <a:pPr algn="ctr" fontAlgn="base">
              <a:lnSpc>
                <a:spcPts val="700"/>
              </a:lnSpc>
            </a:pPr>
            <a:r>
              <a:rPr lang="fr-FR" sz="1200" b="1" cap="all" dirty="0">
                <a:solidFill>
                  <a:schemeClr val="tx2">
                    <a:lumMod val="50000"/>
                  </a:schemeClr>
                </a:solidFill>
              </a:rPr>
              <a:t/>
            </a:r>
            <a:br>
              <a:rPr lang="fr-FR" sz="1200" b="1" cap="all" dirty="0">
                <a:solidFill>
                  <a:schemeClr val="tx2">
                    <a:lumMod val="50000"/>
                  </a:schemeClr>
                </a:solidFill>
              </a:rPr>
            </a:br>
            <a:r>
              <a:rPr lang="pt-PT" sz="1200" i="1" dirty="0" smtClean="0">
                <a:solidFill>
                  <a:srgbClr val="006666"/>
                </a:solidFill>
                <a:latin typeface="Arial Narrow" panose="020B0606020202030204" pitchFamily="34" charset="0"/>
                <a:cs typeface="Arial Narrow" panose="020B0606020202030204" pitchFamily="34" charset="0"/>
                <a:sym typeface="+mn-ea"/>
              </a:rPr>
              <a:t>«ROUND </a:t>
            </a:r>
            <a:r>
              <a:rPr lang="pt-BR" sz="1200" i="1" dirty="0" smtClean="0">
                <a:solidFill>
                  <a:srgbClr val="006666"/>
                </a:solidFill>
                <a:latin typeface="Arial Narrow" panose="020B0606020202030204" pitchFamily="34" charset="0"/>
                <a:cs typeface="Arial Narrow" panose="020B0606020202030204" pitchFamily="34" charset="0"/>
                <a:sym typeface="+mn-ea"/>
              </a:rPr>
              <a:t>TABLE OF INTEGRATION </a:t>
            </a:r>
            <a:r>
              <a:rPr lang="pt-BR" sz="1200" i="1" dirty="0" smtClean="0">
                <a:solidFill>
                  <a:srgbClr val="006666"/>
                </a:solidFill>
                <a:latin typeface="Arial Narrow" panose="020B0606020202030204" pitchFamily="34" charset="0"/>
                <a:cs typeface="Arial Narrow" panose="020B0606020202030204" pitchFamily="34" charset="0"/>
                <a:sym typeface="+mn-ea"/>
              </a:rPr>
              <a:t>AND </a:t>
            </a:r>
            <a:r>
              <a:rPr lang="pt-BR" sz="1200" i="1" dirty="0" smtClean="0">
                <a:solidFill>
                  <a:srgbClr val="006666"/>
                </a:solidFill>
                <a:latin typeface="Arial Narrow" panose="020B0606020202030204" pitchFamily="34" charset="0"/>
                <a:cs typeface="Arial Narrow" panose="020B0606020202030204" pitchFamily="34" charset="0"/>
                <a:sym typeface="+mn-ea"/>
              </a:rPr>
              <a:t> DEBATES</a:t>
            </a:r>
            <a:r>
              <a:rPr lang="pt-BR" sz="1200" i="1" dirty="0" smtClean="0">
                <a:solidFill>
                  <a:srgbClr val="006666"/>
                </a:solidFill>
                <a:latin typeface="Arial Narrow" panose="020B0606020202030204" pitchFamily="34" charset="0"/>
                <a:cs typeface="Arial Narrow" panose="020B0606020202030204" pitchFamily="34" charset="0"/>
                <a:sym typeface="+mn-ea"/>
              </a:rPr>
              <a:t>»</a:t>
            </a:r>
            <a:endParaRPr lang="fr-FR" sz="1200" b="1" cap="all" dirty="0">
              <a:solidFill>
                <a:schemeClr val="tx2">
                  <a:lumMod val="50000"/>
                </a:schemeClr>
              </a:solidFill>
            </a:endParaRPr>
          </a:p>
        </p:txBody>
      </p:sp>
      <p:sp>
        <p:nvSpPr>
          <p:cNvPr id="55" name="TextBox 54"/>
          <p:cNvSpPr txBox="1"/>
          <p:nvPr/>
        </p:nvSpPr>
        <p:spPr>
          <a:xfrm>
            <a:off x="22859" y="762000"/>
            <a:ext cx="2857501" cy="461665"/>
          </a:xfrm>
          <a:prstGeom prst="rect">
            <a:avLst/>
          </a:prstGeom>
          <a:noFill/>
        </p:spPr>
        <p:txBody>
          <a:bodyPr wrap="square" rtlCol="0">
            <a:spAutoFit/>
          </a:bodyPr>
          <a:lstStyle/>
          <a:p>
            <a:r>
              <a:rPr lang="en-US" sz="1200" i="1" dirty="0">
                <a:solidFill>
                  <a:schemeClr val="tx2">
                    <a:lumMod val="50000"/>
                  </a:schemeClr>
                </a:solidFill>
                <a:latin typeface="Arial Narrow" panose="020B0606020202030204" pitchFamily="34" charset="0"/>
                <a:ea typeface="Century Gothic" panose="020B0502020202020204" pitchFamily="2" charset="0"/>
              </a:rPr>
              <a:t>ACCREDITATION </a:t>
            </a:r>
            <a:r>
              <a:rPr lang="en-US" sz="1200" b="1" i="1" dirty="0" smtClean="0">
                <a:latin typeface="Arial Narrow" panose="020B0606020202030204" pitchFamily="34" charset="0"/>
              </a:rPr>
              <a:t>: </a:t>
            </a:r>
            <a:r>
              <a:rPr lang="pt-BR" sz="1200" b="1" i="1" dirty="0" smtClean="0">
                <a:latin typeface="Arial Narrow" panose="020B0606020202030204" pitchFamily="34" charset="0"/>
              </a:rPr>
              <a:t>From</a:t>
            </a:r>
            <a:r>
              <a:rPr lang="pt-BR" sz="1200" b="1" i="1" dirty="0" smtClean="0">
                <a:latin typeface="Arial Narrow" panose="020B0606020202030204" pitchFamily="34" charset="0"/>
              </a:rPr>
              <a:t> </a:t>
            </a:r>
            <a:r>
              <a:rPr lang="pt-BR" sz="1200" b="1" i="1" dirty="0">
                <a:latin typeface="Arial Narrow" panose="020B0606020202030204" pitchFamily="34" charset="0"/>
              </a:rPr>
              <a:t>7</a:t>
            </a:r>
            <a:r>
              <a:rPr lang="pt-PT" sz="1200" b="1" i="1" dirty="0" smtClean="0">
                <a:latin typeface="Arial Narrow" panose="020B0606020202030204" pitchFamily="34" charset="0"/>
              </a:rPr>
              <a:t>:</a:t>
            </a:r>
            <a:r>
              <a:rPr lang="pt-BR" sz="1200" b="1" i="1" dirty="0" smtClean="0">
                <a:latin typeface="Arial Narrow" panose="020B0606020202030204" pitchFamily="34" charset="0"/>
              </a:rPr>
              <a:t>30</a:t>
            </a:r>
            <a:endParaRPr lang="pt-BR" sz="1200" b="1" i="1" dirty="0">
              <a:latin typeface="Arial Narrow" panose="020B0606020202030204" pitchFamily="34" charset="0"/>
            </a:endParaRPr>
          </a:p>
          <a:p>
            <a:endParaRPr lang="en-US" sz="1200" dirty="0">
              <a:latin typeface="Arial Narrow" panose="020B0606020202030204" pitchFamily="34" charset="0"/>
            </a:endParaRPr>
          </a:p>
        </p:txBody>
      </p:sp>
      <p:sp>
        <p:nvSpPr>
          <p:cNvPr id="56" name="CaixaDeTexto 13"/>
          <p:cNvSpPr txBox="1"/>
          <p:nvPr/>
        </p:nvSpPr>
        <p:spPr>
          <a:xfrm>
            <a:off x="979805" y="6686759"/>
            <a:ext cx="4530090" cy="104239"/>
          </a:xfrm>
          <a:prstGeom prst="rect">
            <a:avLst/>
          </a:prstGeom>
          <a:noFill/>
        </p:spPr>
        <p:txBody>
          <a:bodyPr wrap="square" rtlCol="0">
            <a:spAutoFit/>
          </a:bodyPr>
          <a:lstStyle/>
          <a:p>
            <a:pPr>
              <a:lnSpc>
                <a:spcPct val="75000"/>
              </a:lnSpc>
              <a:spcBef>
                <a:spcPts val="0"/>
              </a:spcBef>
              <a:spcAft>
                <a:spcPts val="0"/>
              </a:spcAft>
            </a:pPr>
            <a:r>
              <a:rPr lang="pt-PT" sz="800" i="1" dirty="0" smtClean="0">
                <a:solidFill>
                  <a:schemeClr val="tx2">
                    <a:lumMod val="50000"/>
                  </a:schemeClr>
                </a:solidFill>
              </a:rPr>
              <a:t>Remarque:  </a:t>
            </a:r>
            <a:r>
              <a:rPr lang="fr-FR" sz="800" i="1" dirty="0">
                <a:solidFill>
                  <a:schemeClr val="tx2">
                    <a:lumMod val="50000"/>
                  </a:schemeClr>
                </a:solidFill>
              </a:rPr>
              <a:t>Certains des noms </a:t>
            </a:r>
            <a:r>
              <a:rPr lang="fr-FR" sz="800" i="1" dirty="0" smtClean="0">
                <a:solidFill>
                  <a:schemeClr val="tx2">
                    <a:lumMod val="50000"/>
                  </a:schemeClr>
                </a:solidFill>
              </a:rPr>
              <a:t>mentionnés </a:t>
            </a:r>
            <a:r>
              <a:rPr lang="fr-FR" sz="800" i="1" dirty="0">
                <a:solidFill>
                  <a:schemeClr val="tx2">
                    <a:lumMod val="50000"/>
                  </a:schemeClr>
                </a:solidFill>
              </a:rPr>
              <a:t>sont </a:t>
            </a:r>
            <a:r>
              <a:rPr lang="fr-FR" sz="800" i="1" dirty="0" smtClean="0">
                <a:solidFill>
                  <a:schemeClr val="tx2">
                    <a:lumMod val="50000"/>
                  </a:schemeClr>
                </a:solidFill>
              </a:rPr>
              <a:t>encore </a:t>
            </a:r>
            <a:r>
              <a:rPr lang="fr-FR" sz="800" i="1" dirty="0">
                <a:solidFill>
                  <a:schemeClr val="tx2">
                    <a:lumMod val="50000"/>
                  </a:schemeClr>
                </a:solidFill>
              </a:rPr>
              <a:t>en cours de confirmation.</a:t>
            </a:r>
            <a:endParaRPr lang="pt-PT" sz="800" i="1" dirty="0">
              <a:solidFill>
                <a:schemeClr val="tx2">
                  <a:lumMod val="50000"/>
                </a:schemeClr>
              </a:solidFill>
            </a:endParaRPr>
          </a:p>
        </p:txBody>
      </p:sp>
      <p:sp>
        <p:nvSpPr>
          <p:cNvPr id="40"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41"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138663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8</a:t>
            </a:fld>
            <a:endParaRPr lang="fr-FR" altLang="pt-PT" sz="1200" b="1" i="1" u="sng" dirty="0" smtClean="0">
              <a:solidFill>
                <a:schemeClr val="tx2">
                  <a:lumMod val="50000"/>
                </a:schemeClr>
              </a:solidFill>
            </a:endParaRPr>
          </a:p>
        </p:txBody>
      </p:sp>
      <p:sp>
        <p:nvSpPr>
          <p:cNvPr id="40" name="TextBox 26"/>
          <p:cNvSpPr/>
          <p:nvPr/>
        </p:nvSpPr>
        <p:spPr>
          <a:xfrm>
            <a:off x="487330" y="802301"/>
            <a:ext cx="6289675" cy="1652609"/>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The </a:t>
            </a:r>
            <a:r>
              <a:rPr lang="pt-PT" sz="1200" i="1" dirty="0" smtClean="0">
                <a:latin typeface="Arial Narrow" panose="020B0606020202030204" pitchFamily="34" charset="0"/>
              </a:rPr>
              <a:t>«Round </a:t>
            </a:r>
            <a:r>
              <a:rPr lang="pt-PT" sz="1200" i="1" dirty="0">
                <a:latin typeface="Arial Narrow" panose="020B0606020202030204" pitchFamily="34" charset="0"/>
              </a:rPr>
              <a:t>Table on Integration and </a:t>
            </a:r>
            <a:r>
              <a:rPr lang="pt-PT" sz="1200" i="1" dirty="0" smtClean="0">
                <a:latin typeface="Arial Narrow" panose="020B0606020202030204" pitchFamily="34" charset="0"/>
              </a:rPr>
              <a:t>Debates»</a:t>
            </a:r>
            <a:r>
              <a:rPr lang="pt-PT" sz="1200" dirty="0" smtClean="0">
                <a:latin typeface="Arial Narrow" panose="020B0606020202030204" pitchFamily="34" charset="0"/>
              </a:rPr>
              <a:t> </a:t>
            </a:r>
            <a:r>
              <a:rPr lang="pt-PT" sz="1200" dirty="0">
                <a:latin typeface="Arial Narrow" panose="020B0606020202030204" pitchFamily="34" charset="0"/>
              </a:rPr>
              <a:t>will offer a relevant opportunity for dialogue between researchers of internationally recognized merit and high-level representatives of national and international institutions; those responsible for agriculture, environment and nutrition in the various countries; researchers; Universities and development agents in general</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The </a:t>
            </a:r>
            <a:r>
              <a:rPr lang="pt-PT" sz="1200" i="1" dirty="0" smtClean="0">
                <a:latin typeface="Arial Narrow" panose="020B0606020202030204" pitchFamily="34" charset="0"/>
              </a:rPr>
              <a:t>«Round </a:t>
            </a:r>
            <a:r>
              <a:rPr lang="pt-PT" sz="1200" i="1" dirty="0">
                <a:latin typeface="Arial Narrow" panose="020B0606020202030204" pitchFamily="34" charset="0"/>
              </a:rPr>
              <a:t>Table of Integration and </a:t>
            </a:r>
            <a:r>
              <a:rPr lang="pt-PT" sz="1200" i="1" dirty="0" smtClean="0">
                <a:latin typeface="Arial Narrow" panose="020B0606020202030204" pitchFamily="34" charset="0"/>
              </a:rPr>
              <a:t>Debates»</a:t>
            </a:r>
            <a:r>
              <a:rPr lang="pt-PT" sz="1200" dirty="0" smtClean="0">
                <a:latin typeface="Arial Narrow" panose="020B0606020202030204" pitchFamily="34" charset="0"/>
              </a:rPr>
              <a:t> </a:t>
            </a:r>
            <a:r>
              <a:rPr lang="pt-PT" sz="1200" dirty="0">
                <a:latin typeface="Arial Narrow" panose="020B0606020202030204" pitchFamily="34" charset="0"/>
              </a:rPr>
              <a:t>will thus be open to all participants in the International Conference entitled </a:t>
            </a:r>
            <a:r>
              <a:rPr lang="pt-PT" sz="1200" i="1" dirty="0" smtClean="0">
                <a:latin typeface="Arial Narrow" panose="020B0606020202030204" pitchFamily="34" charset="0"/>
              </a:rPr>
              <a:t>«BASALT CONFERENCE»</a:t>
            </a:r>
            <a:r>
              <a:rPr lang="pt-PT" sz="1200" dirty="0" smtClean="0">
                <a:latin typeface="Arial Narrow" panose="020B0606020202030204" pitchFamily="34" charset="0"/>
              </a:rPr>
              <a:t> </a:t>
            </a:r>
            <a:r>
              <a:rPr lang="pt-PT" sz="1200" dirty="0">
                <a:latin typeface="Arial Narrow" panose="020B0606020202030204" pitchFamily="34" charset="0"/>
              </a:rPr>
              <a:t>and to all other parties interested in this subject. Representatives of non-governmental organizations will also be invited to participate.</a:t>
            </a:r>
          </a:p>
        </p:txBody>
      </p:sp>
      <p:pic>
        <p:nvPicPr>
          <p:cNvPr id="41"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PARTICIPANTS </a:t>
            </a:r>
            <a:endParaRPr lang="pt-PT" altLang="pt-PT" sz="16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45" name="Imagem 81" descr="LOGO-Paises ecowas"/>
          <p:cNvPicPr>
            <a:picLocks noChangeAspect="1"/>
          </p:cNvPicPr>
          <p:nvPr/>
        </p:nvPicPr>
        <p:blipFill>
          <a:blip r:embed="rId6"/>
          <a:stretch>
            <a:fillRect/>
          </a:stretch>
        </p:blipFill>
        <p:spPr>
          <a:xfrm>
            <a:off x="1111269" y="4130316"/>
            <a:ext cx="2772183" cy="2746015"/>
          </a:xfrm>
          <a:prstGeom prst="rect">
            <a:avLst/>
          </a:prstGeom>
        </p:spPr>
      </p:pic>
      <p:pic>
        <p:nvPicPr>
          <p:cNvPr id="46" name="Imagem 13" descr="logo"/>
          <p:cNvPicPr>
            <a:picLocks noChangeAspect="1"/>
          </p:cNvPicPr>
          <p:nvPr/>
        </p:nvPicPr>
        <p:blipFill>
          <a:blip r:embed="rId7"/>
          <a:stretch>
            <a:fillRect/>
          </a:stretch>
        </p:blipFill>
        <p:spPr>
          <a:xfrm>
            <a:off x="60315" y="6440564"/>
            <a:ext cx="1723775" cy="378318"/>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9</a:t>
            </a:fld>
            <a:endParaRPr lang="fr-FR" altLang="pt-PT" sz="1200" b="1" i="1" u="sng" dirty="0" smtClean="0">
              <a:solidFill>
                <a:schemeClr val="tx2">
                  <a:lumMod val="50000"/>
                </a:schemeClr>
              </a:solidFill>
            </a:endParaRPr>
          </a:p>
        </p:txBody>
      </p:sp>
      <p:sp>
        <p:nvSpPr>
          <p:cNvPr id="40" name="TextBox 26"/>
          <p:cNvSpPr/>
          <p:nvPr/>
        </p:nvSpPr>
        <p:spPr>
          <a:xfrm>
            <a:off x="504264" y="895438"/>
            <a:ext cx="6289675" cy="5217389"/>
          </a:xfrm>
          <a:prstGeom prst="rect">
            <a:avLst/>
          </a:prstGeom>
          <a:noFill/>
          <a:ln>
            <a:noFill/>
          </a:ln>
          <a:effectLst/>
        </p:spPr>
        <p:txBody>
          <a:bodyPr vert="horz" wrap="square" lIns="91440" tIns="45720" rIns="91440" bIns="45720" numCol="1" spcCol="215900" anchor="t"/>
          <a:lstStyle/>
          <a:p>
            <a:pPr algn="just">
              <a:lnSpc>
                <a:spcPts val="1200"/>
              </a:lnSpc>
            </a:pPr>
            <a:r>
              <a:rPr lang="pt-PT" sz="1200" dirty="0">
                <a:latin typeface="Arial Narrow" panose="020B0606020202030204" pitchFamily="34" charset="0"/>
              </a:rPr>
              <a:t>Interventions at the </a:t>
            </a:r>
            <a:r>
              <a:rPr lang="pt-PT" sz="1200" dirty="0" smtClean="0">
                <a:latin typeface="Arial Narrow" panose="020B0606020202030204" pitchFamily="34" charset="0"/>
              </a:rPr>
              <a:t>«Round </a:t>
            </a:r>
            <a:r>
              <a:rPr lang="pt-PT" sz="1200" dirty="0">
                <a:latin typeface="Arial Narrow" panose="020B0606020202030204" pitchFamily="34" charset="0"/>
              </a:rPr>
              <a:t>Table of Integration and </a:t>
            </a:r>
            <a:r>
              <a:rPr lang="pt-PT" sz="1200" dirty="0" smtClean="0">
                <a:latin typeface="Arial Narrow" panose="020B0606020202030204" pitchFamily="34" charset="0"/>
              </a:rPr>
              <a:t>Debates» </a:t>
            </a:r>
            <a:r>
              <a:rPr lang="pt-PT" sz="1200" dirty="0">
                <a:latin typeface="Arial Narrow" panose="020B0606020202030204" pitchFamily="34" charset="0"/>
              </a:rPr>
              <a:t>should focus on the use of rock dust in agriculture and its scientific and technological specificity. Among these scientific and technological specificities, the speakers will be able to focus their attention on the following points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lvl="1" algn="just">
              <a:lnSpc>
                <a:spcPts val="1200"/>
              </a:lnSpc>
            </a:pPr>
            <a:r>
              <a:rPr lang="pt-PT" sz="1200" dirty="0" smtClean="0">
                <a:latin typeface="Arial Narrow" panose="020B0606020202030204" pitchFamily="34" charset="0"/>
              </a:rPr>
              <a:t>a) Current </a:t>
            </a:r>
            <a:r>
              <a:rPr lang="pt-PT" sz="1200" dirty="0">
                <a:latin typeface="Arial Narrow" panose="020B0606020202030204" pitchFamily="34" charset="0"/>
              </a:rPr>
              <a:t>and historical realities of the use of rock dust in the fertilization of agricultural land</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b) The general orientations and trends of public policies, scientific, technological and environmental factors which support the fundamental principles of the use of rock powder in the fertilization of agricultural soils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c) The different categories and types of nutrients that incorporate the chemical composition of basalt giving it the natural conditions of fertilizers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d) Public policies for scientific and technological research, legislative process, regulation and control of the use of basalt powder in agriculture</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e) The mechanisms and their respective roles and functions in the formulation, implementation, control and monitoring of the quality of foods produced based on the use of rock powder in the fertilization of agricultural soils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f) The relationship between the use of rock powder in the fertilization of agricultural soils and the agricultural profitability and quality of the food produced</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g) The types and qualities of agricultural soils likely to benefit and the potential for using the rock powder from the respective fertilization</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(h) Trends in present and future development of the use of rock powder in agriculture</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marL="449263" lvl="1" indent="7938" algn="just">
              <a:lnSpc>
                <a:spcPts val="1200"/>
              </a:lnSpc>
              <a:buAutoNum type="romanLcParenR"/>
            </a:pPr>
            <a:r>
              <a:rPr lang="pt-PT" sz="1200" dirty="0" smtClean="0">
                <a:latin typeface="Arial Narrow" panose="020B0606020202030204" pitchFamily="34" charset="0"/>
              </a:rPr>
              <a:t> The </a:t>
            </a:r>
            <a:r>
              <a:rPr lang="pt-PT" sz="1200" dirty="0">
                <a:latin typeface="Arial Narrow" panose="020B0606020202030204" pitchFamily="34" charset="0"/>
              </a:rPr>
              <a:t>cause and effect relationship between the use of rock powder in the fertilization of agricultural soils and its effects on the preservation of the environment</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After the interventions of the specialists in each theme forming part of the program of the </a:t>
            </a:r>
            <a:r>
              <a:rPr lang="pt-PT" sz="1200" dirty="0" smtClean="0">
                <a:latin typeface="Arial Narrow" panose="020B0606020202030204" pitchFamily="34" charset="0"/>
              </a:rPr>
              <a:t>«Round </a:t>
            </a:r>
            <a:r>
              <a:rPr lang="pt-PT" sz="1200" dirty="0">
                <a:latin typeface="Arial Narrow" panose="020B0606020202030204" pitchFamily="34" charset="0"/>
              </a:rPr>
              <a:t>Table of </a:t>
            </a:r>
            <a:r>
              <a:rPr lang="pt-PT" sz="1200" dirty="0" smtClean="0">
                <a:latin typeface="Arial Narrow" panose="020B0606020202030204" pitchFamily="34" charset="0"/>
              </a:rPr>
              <a:t>Integration», </a:t>
            </a:r>
            <a:r>
              <a:rPr lang="pt-PT" sz="1200" dirty="0">
                <a:latin typeface="Arial Narrow" panose="020B0606020202030204" pitchFamily="34" charset="0"/>
              </a:rPr>
              <a:t>a period of debate will open during which all present will be able to intervene to present their points of view, as well as to confront the specialists to issues strictly related to the topics under discussion.</a:t>
            </a:r>
            <a:endParaRPr lang="pt-PT" sz="1200" dirty="0">
              <a:latin typeface="Arial Narrow" panose="020B0606020202030204" pitchFamily="34" charset="0"/>
            </a:endParaRPr>
          </a:p>
        </p:txBody>
      </p:sp>
      <p:pic>
        <p:nvPicPr>
          <p:cNvPr id="41"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26720" y="332841"/>
            <a:ext cx="4179148"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round table discussion  guide</a:t>
            </a:r>
            <a:endParaRPr lang="pt-PT" altLang="pt-PT" sz="16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45" name="Imagem 81" descr="LOGO-Paises ecowas"/>
          <p:cNvPicPr>
            <a:picLocks noChangeAspect="1"/>
          </p:cNvPicPr>
          <p:nvPr/>
        </p:nvPicPr>
        <p:blipFill>
          <a:blip r:embed="rId6"/>
          <a:stretch>
            <a:fillRect/>
          </a:stretch>
        </p:blipFill>
        <p:spPr>
          <a:xfrm>
            <a:off x="10308786" y="5674597"/>
            <a:ext cx="1175676" cy="1164578"/>
          </a:xfrm>
          <a:prstGeom prst="rect">
            <a:avLst/>
          </a:prstGeom>
        </p:spPr>
      </p:pic>
      <p:pic>
        <p:nvPicPr>
          <p:cNvPr id="46" name="Imagem 13" descr="logo"/>
          <p:cNvPicPr>
            <a:picLocks noChangeAspect="1"/>
          </p:cNvPicPr>
          <p:nvPr/>
        </p:nvPicPr>
        <p:blipFill>
          <a:blip r:embed="rId7"/>
          <a:stretch>
            <a:fillRect/>
          </a:stretch>
        </p:blipFill>
        <p:spPr>
          <a:xfrm>
            <a:off x="60315" y="6440564"/>
            <a:ext cx="1723775" cy="378318"/>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ROUND TABLE</a:t>
            </a:r>
            <a:endParaRPr lang="pt-PT" sz="2000" dirty="0" smtClean="0">
              <a:solidFill>
                <a:srgbClr val="006666"/>
              </a:solidFill>
            </a:endParaRPr>
          </a:p>
          <a:p>
            <a:pPr algn="ctr">
              <a:lnSpc>
                <a:spcPct val="85000"/>
              </a:lnSpc>
            </a:pPr>
            <a:r>
              <a:rPr lang="pt-PT" sz="1400" dirty="0" smtClean="0">
                <a:solidFill>
                  <a:srgbClr val="006666"/>
                </a:solidFill>
              </a:rPr>
              <a:t>DISCUSSION GUIDE</a:t>
            </a:r>
            <a:endParaRPr lang="pt-PT" sz="1400" dirty="0" smtClean="0">
              <a:solidFill>
                <a:srgbClr val="006666"/>
              </a:solidFill>
            </a:endParaRP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JUNE 09</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920843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4899</TotalTime>
  <Words>2521</Words>
  <Application>Microsoft Office PowerPoint</Application>
  <PresentationFormat>Custom</PresentationFormat>
  <Paragraphs>346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1303</cp:revision>
  <dcterms:created xsi:type="dcterms:W3CDTF">2019-09-10T11:20:00Z</dcterms:created>
  <dcterms:modified xsi:type="dcterms:W3CDTF">2021-02-05T14:17:33Z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