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8" r:id="rId4"/>
    <p:sldId id="277" r:id="rId5"/>
    <p:sldId id="269" r:id="rId6"/>
    <p:sldId id="265" r:id="rId7"/>
    <p:sldId id="266" r:id="rId8"/>
    <p:sldId id="267" r:id="rId9"/>
    <p:sldId id="268" r:id="rId10"/>
    <p:sldId id="259" r:id="rId11"/>
    <p:sldId id="271" r:id="rId12"/>
    <p:sldId id="272" r:id="rId13"/>
    <p:sldId id="260" r:id="rId14"/>
    <p:sldId id="270" r:id="rId15"/>
    <p:sldId id="273" r:id="rId16"/>
    <p:sldId id="274" r:id="rId17"/>
    <p:sldId id="276" r:id="rId18"/>
  </p:sldIdLst>
  <p:sldSz cx="6661150" cy="8821738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8" autoAdjust="0"/>
    <p:restoredTop sz="94660"/>
  </p:normalViewPr>
  <p:slideViewPr>
    <p:cSldViewPr>
      <p:cViewPr>
        <p:scale>
          <a:sx n="110" d="100"/>
          <a:sy n="110" d="100"/>
        </p:scale>
        <p:origin x="-902" y="-58"/>
      </p:cViewPr>
      <p:guideLst>
        <p:guide orient="horz" pos="2779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9586" y="2740457"/>
            <a:ext cx="5661978" cy="1890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9173" y="4998985"/>
            <a:ext cx="4662805" cy="22544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9812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3063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17920" y="455383"/>
            <a:ext cx="1091688" cy="968144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2855" y="455383"/>
            <a:ext cx="3164046" cy="968144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6096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618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185" y="5668784"/>
            <a:ext cx="5661978" cy="175209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6185" y="3739029"/>
            <a:ext cx="5661978" cy="19297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878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2855" y="2648564"/>
            <a:ext cx="2127867" cy="74882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1741" y="2648564"/>
            <a:ext cx="2127867" cy="74882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37709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058" y="353278"/>
            <a:ext cx="5995035" cy="147029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057" y="1974681"/>
            <a:ext cx="2943165" cy="822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3057" y="2797635"/>
            <a:ext cx="2943165" cy="50827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3772" y="1974681"/>
            <a:ext cx="2944321" cy="822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83772" y="2797635"/>
            <a:ext cx="2944321" cy="50827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760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32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402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058" y="351236"/>
            <a:ext cx="2191472" cy="149479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325" y="351236"/>
            <a:ext cx="3723768" cy="75291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3058" y="1846031"/>
            <a:ext cx="2191472" cy="60343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353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5632" y="6175217"/>
            <a:ext cx="3996690" cy="72901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5632" y="788239"/>
            <a:ext cx="3996690" cy="52930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5632" y="6904236"/>
            <a:ext cx="3996690" cy="103532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357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3058" y="353278"/>
            <a:ext cx="5995035" cy="14702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058" y="2058406"/>
            <a:ext cx="5995035" cy="5821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3058" y="8176445"/>
            <a:ext cx="1554268" cy="469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1C330-3C54-4323-BB76-3A1D96CA84A7}" type="datetimeFigureOut">
              <a:rPr lang="pt-PT" smtClean="0"/>
              <a:t>17-09-2021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5893" y="8176445"/>
            <a:ext cx="2109364" cy="469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73824" y="8176445"/>
            <a:ext cx="1554268" cy="469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063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8" name="Imagem 10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5" y="3232453"/>
            <a:ext cx="3221182" cy="318864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031063" y="2512806"/>
            <a:ext cx="3611880" cy="21860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pt-PT" altLang="pt-PT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3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3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3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Cabo verde</a:t>
            </a:r>
          </a:p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17 - 19 MARÇO</a:t>
            </a:r>
          </a:p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2022</a:t>
            </a:r>
          </a:p>
          <a:p>
            <a:pPr algn="ctr">
              <a:defRPr/>
            </a:pPr>
            <a:r>
              <a:rPr lang="pt-PT" altLang="pt-PT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PRAIA</a:t>
            </a:r>
          </a:p>
          <a:p>
            <a:pPr algn="ctr">
              <a:defRPr/>
            </a:pPr>
            <a:r>
              <a:rPr lang="pt-PT" altLang="pt-PT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ILHA DE SANTIAGO</a:t>
            </a:r>
          </a:p>
          <a:p>
            <a:pPr algn="ctr">
              <a:defRPr/>
            </a:pPr>
            <a:r>
              <a:rPr lang="pt-PT" altLang="pt-P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CABO VERDE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8207" y="6437109"/>
            <a:ext cx="5688632" cy="12141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PT" altLang="pt-P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CABO VERDE </a:t>
            </a:r>
          </a:p>
          <a:p>
            <a:pPr algn="ctr">
              <a:defRPr/>
            </a:pPr>
            <a:r>
              <a:rPr lang="pt-PT" altLang="pt-P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UM</a:t>
            </a:r>
          </a:p>
          <a:p>
            <a:pPr algn="ctr">
              <a:defRPr/>
            </a:pPr>
            <a:r>
              <a:rPr lang="pt-PT" altLang="pt-P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ELO COM MERCADOS DE EXCELÊNCIAS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602383" y="1098501"/>
            <a:ext cx="4736390" cy="6220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pt-PT" altLang="pt-PT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r>
              <a:rPr lang="pt-PT" altLang="pt-P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ATLANTIC BUSINESS FORUM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1746399" y="1619992"/>
            <a:ext cx="4382090" cy="3511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pt-PT" altLang="pt-PT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1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1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1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r>
              <a:rPr lang="pt-PT" altLang="pt-PT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TERMOS DE REFERÊNCIA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3" y="8393120"/>
            <a:ext cx="1956844" cy="451582"/>
          </a:xfrm>
          <a:prstGeom prst="rect">
            <a:avLst/>
          </a:prstGeom>
        </p:spPr>
      </p:pic>
      <p:pic>
        <p:nvPicPr>
          <p:cNvPr id="14" name="Imagem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775" y="56481"/>
            <a:ext cx="1363284" cy="1130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40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239" y="844377"/>
            <a:ext cx="6120680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3. ORGANIZAÇÃO DO FÓRUM EMPRESARIAL</a:t>
            </a:r>
          </a:p>
          <a:p>
            <a:pPr>
              <a:lnSpc>
                <a:spcPts val="1200"/>
              </a:lnSpc>
            </a:pPr>
            <a:r>
              <a:rPr lang="pt-PT" sz="1100" b="1" i="1" dirty="0">
                <a:latin typeface="Arial Narrow" panose="020B0606020202030204" pitchFamily="34" charset="0"/>
              </a:rPr>
              <a:t>3.1. </a:t>
            </a:r>
            <a:r>
              <a:rPr lang="pt-PT" sz="1100" b="1" i="1" dirty="0" smtClean="0">
                <a:latin typeface="Arial Narrow" panose="020B0606020202030204" pitchFamily="34" charset="0"/>
              </a:rPr>
              <a:t>Participantes  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Empresas ligadas ao comércio; indústria; turismo; agricultura; logística;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indústria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agro-alimentar;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TIC; </a:t>
            </a:r>
            <a:r>
              <a:rPr lang="pt-PT" sz="1100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autoridades locais; Embaixadas; </a:t>
            </a:r>
            <a:r>
              <a:rPr lang="pt-PT" sz="1100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Agências de </a:t>
            </a:r>
            <a:r>
              <a:rPr lang="pt-PT" sz="1100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investimento; </a:t>
            </a:r>
            <a:r>
              <a:rPr lang="pt-PT" sz="1100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Instituições Financeiras nacionais e internacionais, </a:t>
            </a:r>
            <a:r>
              <a:rPr lang="pt-PT" sz="1100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Companhias Seguradoras; Câmaras </a:t>
            </a:r>
            <a:r>
              <a:rPr lang="pt-PT" sz="1100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de Comércio e de indústrias Locais e externas, Universidades, instituições científicas e tecnológicas; Agências de Cooperação e de Desenvolvimento; operadores económicos, em geral, em todos os sectores de actividade económica e empresarial.</a:t>
            </a:r>
            <a:endParaRPr lang="pt-PT" sz="11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 Desenvolvimento dos trabalhos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O Evento acontecerá </a:t>
            </a:r>
            <a:r>
              <a:rPr lang="pt-PT" sz="1100" dirty="0">
                <a:latin typeface="Arial Narrow" panose="020B0606020202030204" pitchFamily="34" charset="0"/>
              </a:rPr>
              <a:t>em sessões </a:t>
            </a:r>
            <a:r>
              <a:rPr lang="pt-PT" sz="1100" dirty="0" smtClean="0">
                <a:latin typeface="Arial Narrow" panose="020B0606020202030204" pitchFamily="34" charset="0"/>
              </a:rPr>
              <a:t>plenárias nos dias 17 e 18 de Março e no dia 19 de Março haverá lugar uma Ronda / Rodada de Negócios,de </a:t>
            </a:r>
            <a:r>
              <a:rPr lang="pt-PT" sz="1100" dirty="0">
                <a:latin typeface="Arial Narrow" panose="020B0606020202030204" pitchFamily="34" charset="0"/>
              </a:rPr>
              <a:t>acordo com </a:t>
            </a:r>
            <a:r>
              <a:rPr lang="pt-PT" sz="1100" dirty="0" smtClean="0">
                <a:latin typeface="Arial Narrow" panose="020B0606020202030204" pitchFamily="34" charset="0"/>
              </a:rPr>
              <a:t>9 </a:t>
            </a:r>
            <a:r>
              <a:rPr lang="pt-PT" sz="1100" dirty="0">
                <a:latin typeface="Arial Narrow" panose="020B0606020202030204" pitchFamily="34" charset="0"/>
              </a:rPr>
              <a:t>sequências </a:t>
            </a:r>
            <a:r>
              <a:rPr lang="pt-PT" sz="1100" dirty="0" smtClean="0">
                <a:latin typeface="Arial Narrow" panose="020B0606020202030204" pitchFamily="34" charset="0"/>
              </a:rPr>
              <a:t>principais, constituídas pelas Sessões de abertura e de encerramento, dois Painéis e cinco Conferências temáticas, </a:t>
            </a:r>
            <a:r>
              <a:rPr lang="pt-PT" sz="1100" dirty="0">
                <a:latin typeface="Arial Narrow" panose="020B0606020202030204" pitchFamily="34" charset="0"/>
              </a:rPr>
              <a:t>detalhadas </a:t>
            </a:r>
            <a:r>
              <a:rPr lang="pt-PT" sz="1100" dirty="0" smtClean="0">
                <a:latin typeface="Arial Narrow" panose="020B0606020202030204" pitchFamily="34" charset="0"/>
              </a:rPr>
              <a:t>no programa do evento (anexo).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>
                <a:latin typeface="Arial Narrow" panose="020B0606020202030204" pitchFamily="34" charset="0"/>
              </a:rPr>
              <a:t>3.2.1. </a:t>
            </a:r>
            <a:r>
              <a:rPr lang="pt-PT" sz="1100" b="1" i="1" dirty="0" smtClean="0">
                <a:latin typeface="Arial Narrow" panose="020B0606020202030204" pitchFamily="34" charset="0"/>
              </a:rPr>
              <a:t>Sequência 1: Abertura</a:t>
            </a: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sym typeface="+mn-ea"/>
              </a:rPr>
              <a:t>A sessão do dia 17 de Março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iniciar-se-à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com a </a:t>
            </a:r>
            <a:r>
              <a:rPr lang="pt-PT" sz="1100" dirty="0" smtClean="0">
                <a:latin typeface="Arial Narrow" panose="020B0606020202030204" pitchFamily="34" charset="0"/>
              </a:rPr>
              <a:t>cerimónia </a:t>
            </a:r>
            <a:r>
              <a:rPr lang="pt-PT" sz="1100" dirty="0">
                <a:latin typeface="Arial Narrow" panose="020B0606020202030204" pitchFamily="34" charset="0"/>
              </a:rPr>
              <a:t>de abertura </a:t>
            </a:r>
            <a:r>
              <a:rPr lang="pt-PT" sz="1100" dirty="0" smtClean="0">
                <a:latin typeface="Arial Narrow" panose="020B0606020202030204" pitchFamily="34" charset="0"/>
              </a:rPr>
              <a:t>que será </a:t>
            </a:r>
            <a:r>
              <a:rPr lang="pt-PT" sz="1100" dirty="0">
                <a:latin typeface="Arial Narrow" panose="020B0606020202030204" pitchFamily="34" charset="0"/>
              </a:rPr>
              <a:t>presidida por </a:t>
            </a:r>
            <a:r>
              <a:rPr lang="pt-PT" sz="1100" dirty="0" smtClean="0">
                <a:latin typeface="Arial Narrow" panose="020B0606020202030204" pitchFamily="34" charset="0"/>
              </a:rPr>
              <a:t>uma personalidade de relevância Nacional, </a:t>
            </a:r>
            <a:r>
              <a:rPr lang="pt-PT" sz="1100" dirty="0">
                <a:latin typeface="Arial Narrow" panose="020B0606020202030204" pitchFamily="34" charset="0"/>
              </a:rPr>
              <a:t>que fará o discurso de abertura do </a:t>
            </a:r>
            <a:r>
              <a:rPr lang="pt-PT" sz="1100" dirty="0" smtClean="0">
                <a:latin typeface="Arial Narrow" panose="020B0606020202030204" pitchFamily="34" charset="0"/>
              </a:rPr>
              <a:t>Fórum.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fr-FR" sz="1100" b="1" i="1" dirty="0">
                <a:latin typeface="Arial Narrow" panose="020B0606020202030204" pitchFamily="34" charset="0"/>
              </a:rPr>
              <a:t>3.2.2</a:t>
            </a:r>
            <a:r>
              <a:rPr lang="fr-FR" sz="1100" b="1" i="1" dirty="0" smtClean="0">
                <a:latin typeface="Arial Narrow" panose="020B0606020202030204" pitchFamily="34" charset="0"/>
              </a:rPr>
              <a:t>.</a:t>
            </a:r>
            <a:r>
              <a:rPr lang="pt-PT" sz="1100" b="1" i="1" dirty="0" smtClean="0">
                <a:latin typeface="Arial Narrow" panose="020B0606020202030204" pitchFamily="34" charset="0"/>
              </a:rPr>
              <a:t> Sequência </a:t>
            </a:r>
            <a:r>
              <a:rPr lang="fr-FR" sz="1100" b="1" i="1" dirty="0" smtClean="0">
                <a:latin typeface="Arial Narrow" panose="020B0606020202030204" pitchFamily="34" charset="0"/>
              </a:rPr>
              <a:t>2 </a:t>
            </a:r>
            <a:r>
              <a:rPr lang="fr-FR" sz="1100" b="1" i="1" dirty="0">
                <a:latin typeface="Arial Narrow" panose="020B0606020202030204" pitchFamily="34" charset="0"/>
              </a:rPr>
              <a:t>: </a:t>
            </a:r>
            <a:r>
              <a:rPr lang="pt-PT" sz="1100" b="1" i="1" dirty="0" smtClean="0">
                <a:latin typeface="Arial Narrow" panose="020B0606020202030204" pitchFamily="34" charset="0"/>
              </a:rPr>
              <a:t>B</a:t>
            </a: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locos </a:t>
            </a:r>
            <a:r>
              <a:rPr lang="pt-PT" sz="1100" b="1" i="1" dirty="0">
                <a:latin typeface="Arial Narrow" panose="020B0606020202030204" pitchFamily="34" charset="0"/>
                <a:cs typeface="Arial Narrow" panose="020B0606020202030204" pitchFamily="34" charset="0"/>
              </a:rPr>
              <a:t>de apresentações </a:t>
            </a:r>
            <a:endParaRPr lang="pt-PT" sz="1100" b="1" i="1" dirty="0" smtClean="0"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À sessão de abertura seguir-se-á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3 blocos de apresentações. Cada bloco será representado por 5 países membros da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</a:rPr>
              <a:t>CEDEAO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. Cada bloco de apresentação terá uma duração de 2 horas, cabendo a cada País 24 minutos para apresentar as oportunidades de negócios e de parcerias empresariais no respectivo mercado. </a:t>
            </a: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endParaRPr lang="fr-FR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3.2.3. </a:t>
            </a:r>
            <a:r>
              <a:rPr lang="pt-PT" sz="1100" b="1" dirty="0" smtClean="0">
                <a:latin typeface="Arial Narrow" panose="020B0606020202030204" pitchFamily="34" charset="0"/>
              </a:rPr>
              <a:t>Sequência 3</a:t>
            </a:r>
            <a:r>
              <a:rPr lang="pt-PT" sz="1100" b="1" i="1" dirty="0" smtClean="0">
                <a:latin typeface="Arial Narrow" panose="020B0606020202030204" pitchFamily="34" charset="0"/>
              </a:rPr>
              <a:t>: Conferência I</a:t>
            </a:r>
          </a:p>
          <a:p>
            <a:pPr algn="just"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</a:rPr>
              <a:t>A  Conferência I visa apresentar as condições de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a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cesso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ao  Mercado preferêncial da 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CEDEAO e o seu grande potencial e oportunidades. </a:t>
            </a:r>
            <a:r>
              <a:rPr lang="pt-PT" sz="1100" dirty="0" smtClean="0">
                <a:latin typeface="Arial Narrow" panose="020B0606020202030204" pitchFamily="34" charset="0"/>
              </a:rPr>
              <a:t>Nomeadamente apresentação do </a:t>
            </a:r>
            <a:r>
              <a:rPr lang="pt-PT" sz="1100" dirty="0">
                <a:latin typeface="Arial Narrow" panose="020B0606020202030204" pitchFamily="34" charset="0"/>
              </a:rPr>
              <a:t>mecanismo que implementa a União Aduaneira entre os Estados Membros da CEDEAO – Comunidade Económica dos Estados da África Ocidental, que integra 15 países e mais de 400 milhões de </a:t>
            </a:r>
            <a:r>
              <a:rPr lang="pt-PT" sz="1100" dirty="0" smtClean="0">
                <a:latin typeface="Arial Narrow" panose="020B0606020202030204" pitchFamily="34" charset="0"/>
              </a:rPr>
              <a:t>consumidores, </a:t>
            </a:r>
            <a:r>
              <a:rPr lang="pt-PT" sz="1100" dirty="0">
                <a:latin typeface="Arial Narrow" panose="020B0606020202030204" pitchFamily="34" charset="0"/>
              </a:rPr>
              <a:t>através do qual as empresas </a:t>
            </a:r>
            <a:r>
              <a:rPr lang="pt-PT" sz="1100" dirty="0" smtClean="0">
                <a:latin typeface="Arial Narrow" panose="020B0606020202030204" pitchFamily="34" charset="0"/>
              </a:rPr>
              <a:t>podem importar, </a:t>
            </a:r>
            <a:r>
              <a:rPr lang="pt-PT" sz="1100" dirty="0">
                <a:latin typeface="Arial Narrow" panose="020B0606020202030204" pitchFamily="34" charset="0"/>
              </a:rPr>
              <a:t>exportar e reexportar sem taxas ou quotas.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3.2.4.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4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sz="1100" b="1" i="1" dirty="0">
                <a:latin typeface="Arial Narrow" panose="020B0606020202030204" pitchFamily="34" charset="0"/>
              </a:rPr>
              <a:t>Conferência </a:t>
            </a:r>
            <a:r>
              <a:rPr lang="pt-PT" sz="1100" b="1" i="1" dirty="0" smtClean="0">
                <a:latin typeface="Arial Narrow" panose="020B0606020202030204" pitchFamily="34" charset="0"/>
              </a:rPr>
              <a:t>II</a:t>
            </a:r>
            <a:endParaRPr lang="pt-PT" sz="1100" b="1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A  Conferência </a:t>
            </a:r>
            <a:r>
              <a:rPr lang="pt-PT" sz="1100" i="1" dirty="0" smtClean="0">
                <a:latin typeface="Arial Narrow" panose="020B0606020202030204" pitchFamily="34" charset="0"/>
              </a:rPr>
              <a:t>II </a:t>
            </a:r>
            <a:r>
              <a:rPr lang="pt-PT" sz="1100" i="1" dirty="0">
                <a:latin typeface="Arial Narrow" panose="020B0606020202030204" pitchFamily="34" charset="0"/>
              </a:rPr>
              <a:t>visa apresentar as condições de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a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cesso ao  Mercado preferêncial dos EUA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 seu grande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potencial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e oportunidade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 </a:t>
            </a:r>
            <a:r>
              <a:rPr lang="pt-PT" sz="1100" dirty="0">
                <a:latin typeface="Arial Narrow" panose="020B0606020202030204" pitchFamily="34" charset="0"/>
              </a:rPr>
              <a:t>Nomeadamente apresentação do mecanismo que implementa </a:t>
            </a:r>
            <a:r>
              <a:rPr lang="pt-PT" sz="1100" dirty="0" smtClean="0">
                <a:latin typeface="Arial Narrow" panose="020B0606020202030204" pitchFamily="34" charset="0"/>
              </a:rPr>
              <a:t>o programa AGOA -  </a:t>
            </a:r>
            <a:r>
              <a:rPr lang="pt-PT" sz="1100" dirty="0">
                <a:latin typeface="Arial Narrow" panose="020B0606020202030204" pitchFamily="34" charset="0"/>
              </a:rPr>
              <a:t>Lei para o Crescimento e a Oportunidade de África, </a:t>
            </a:r>
            <a:r>
              <a:rPr lang="pt-PT" sz="1100" dirty="0" smtClean="0">
                <a:latin typeface="Arial Narrow" panose="020B0606020202030204" pitchFamily="34" charset="0"/>
              </a:rPr>
              <a:t>permite </a:t>
            </a:r>
            <a:r>
              <a:rPr lang="pt-PT" sz="1100" dirty="0">
                <a:latin typeface="Arial Narrow" panose="020B0606020202030204" pitchFamily="34" charset="0"/>
              </a:rPr>
              <a:t>que os países africanos elegíveis, como é o caso de Cabo Verde, exportem cerca de </a:t>
            </a:r>
            <a:r>
              <a:rPr lang="pt-PT" sz="1100" dirty="0" smtClean="0">
                <a:latin typeface="Arial Narrow" panose="020B0606020202030204" pitchFamily="34" charset="0"/>
              </a:rPr>
              <a:t>6.400 </a:t>
            </a:r>
            <a:r>
              <a:rPr lang="pt-PT" sz="1100" dirty="0">
                <a:latin typeface="Arial Narrow" panose="020B0606020202030204" pitchFamily="34" charset="0"/>
              </a:rPr>
              <a:t>produtos com isenção de direitos para os </a:t>
            </a:r>
            <a:r>
              <a:rPr lang="pt-PT" sz="1100" i="1" dirty="0">
                <a:latin typeface="Arial Narrow" panose="020B0606020202030204" pitchFamily="34" charset="0"/>
              </a:rPr>
              <a:t>EUA</a:t>
            </a:r>
            <a:r>
              <a:rPr lang="pt-PT" sz="1100" dirty="0">
                <a:latin typeface="Arial Narrow" panose="020B0606020202030204" pitchFamily="34" charset="0"/>
              </a:rPr>
              <a:t>. Esta lei tem por base um alargamento dos benefícios já disponíveis no âmbito do Sistema de Preferências Generalizadas </a:t>
            </a:r>
            <a:r>
              <a:rPr lang="pt-PT" sz="1100" i="1" dirty="0">
                <a:latin typeface="Arial Narrow" panose="020B0606020202030204" pitchFamily="34" charset="0"/>
              </a:rPr>
              <a:t>(SPG) </a:t>
            </a:r>
            <a:r>
              <a:rPr lang="pt-PT" sz="1100" dirty="0">
                <a:latin typeface="Arial Narrow" panose="020B0606020202030204" pitchFamily="34" charset="0"/>
              </a:rPr>
              <a:t>dos </a:t>
            </a:r>
            <a:r>
              <a:rPr lang="pt-PT" sz="1100" i="1" dirty="0" smtClean="0">
                <a:latin typeface="Arial Narrow" panose="020B0606020202030204" pitchFamily="34" charset="0"/>
              </a:rPr>
              <a:t>EUA, com </a:t>
            </a:r>
            <a:r>
              <a:rPr lang="pt-PT" sz="1100" dirty="0" smtClean="0">
                <a:latin typeface="Arial Narrow" panose="020B0606020202030204" pitchFamily="34" charset="0"/>
              </a:rPr>
              <a:t>mais </a:t>
            </a:r>
            <a:r>
              <a:rPr lang="pt-PT" sz="1100" dirty="0">
                <a:latin typeface="Arial Narrow" panose="020B0606020202030204" pitchFamily="34" charset="0"/>
              </a:rPr>
              <a:t>de </a:t>
            </a:r>
            <a:r>
              <a:rPr lang="pt-PT" sz="1100" dirty="0" smtClean="0">
                <a:latin typeface="Arial Narrow" panose="020B0606020202030204" pitchFamily="34" charset="0"/>
              </a:rPr>
              <a:t>300 </a:t>
            </a:r>
            <a:r>
              <a:rPr lang="pt-PT" sz="1100" dirty="0">
                <a:latin typeface="Arial Narrow" panose="020B0606020202030204" pitchFamily="34" charset="0"/>
              </a:rPr>
              <a:t>milhões de consumidores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b="1" i="1" dirty="0">
                <a:latin typeface="Arial Narrow" panose="020B0606020202030204" pitchFamily="34" charset="0"/>
              </a:rPr>
              <a:t>3.2.5. </a:t>
            </a:r>
            <a:r>
              <a:rPr lang="pt-PT" sz="1100" b="1" dirty="0">
                <a:latin typeface="Arial Narrow" panose="020B0606020202030204" pitchFamily="34" charset="0"/>
              </a:rPr>
              <a:t>Sequência 5</a:t>
            </a:r>
            <a:r>
              <a:rPr lang="pt-PT" sz="1100" b="1" i="1" dirty="0">
                <a:latin typeface="Arial Narrow" panose="020B0606020202030204" pitchFamily="34" charset="0"/>
              </a:rPr>
              <a:t>: Conferência III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A Conferência III subordinado ao tema «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Desenvolvimento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 Economia Digital na CEDEAO</a:t>
            </a:r>
            <a:r>
              <a:rPr lang="pt-PT" sz="1100" b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it-I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Uma Oportunidade da Transição Digital no Desenvolvimento Empresarial, Inovação de Mercado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</a:t>
            </a:r>
            <a:r>
              <a:rPr lang="pt-PT" altLang="it-I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e Integração </a:t>
            </a:r>
            <a:r>
              <a:rPr lang="pt-PT" altLang="it-I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Regional» é um corolário da importância crescente da </a:t>
            </a:r>
            <a:r>
              <a:rPr lang="pt-PT" sz="1100" dirty="0" smtClean="0">
                <a:latin typeface="Arial Narrow" panose="020B0606020202030204" pitchFamily="34" charset="0"/>
              </a:rPr>
              <a:t>economia </a:t>
            </a:r>
            <a:r>
              <a:rPr lang="pt-PT" sz="1100" dirty="0">
                <a:latin typeface="Arial Narrow" panose="020B0606020202030204" pitchFamily="34" charset="0"/>
              </a:rPr>
              <a:t>digital </a:t>
            </a:r>
            <a:r>
              <a:rPr lang="pt-PT" sz="1100" dirty="0" smtClean="0">
                <a:latin typeface="Arial Narrow" panose="020B0606020202030204" pitchFamily="34" charset="0"/>
              </a:rPr>
              <a:t>como requisitos </a:t>
            </a:r>
            <a:r>
              <a:rPr lang="pt-PT" sz="1100" dirty="0">
                <a:latin typeface="Arial Narrow" panose="020B0606020202030204" pitchFamily="34" charset="0"/>
              </a:rPr>
              <a:t>para </a:t>
            </a:r>
            <a:r>
              <a:rPr lang="pt-PT" sz="1100" dirty="0" smtClean="0">
                <a:latin typeface="Arial Narrow" panose="020B0606020202030204" pitchFamily="34" charset="0"/>
              </a:rPr>
              <a:t>se construir </a:t>
            </a:r>
            <a:r>
              <a:rPr lang="pt-PT" sz="1100" dirty="0">
                <a:latin typeface="Arial Narrow" panose="020B0606020202030204" pitchFamily="34" charset="0"/>
              </a:rPr>
              <a:t>a prosperidade de um </a:t>
            </a:r>
            <a:r>
              <a:rPr lang="pt-PT" sz="1100" dirty="0" smtClean="0">
                <a:latin typeface="Arial Narrow" panose="020B0606020202030204" pitchFamily="34" charset="0"/>
              </a:rPr>
              <a:t>País e </a:t>
            </a:r>
            <a:r>
              <a:rPr lang="pt-PT" sz="1100" dirty="0">
                <a:latin typeface="Arial Narrow" panose="020B0606020202030204" pitchFamily="34" charset="0"/>
              </a:rPr>
              <a:t>o caminho para a exportação para novos mercados e um passo à frente </a:t>
            </a:r>
            <a:r>
              <a:rPr lang="pt-PT" sz="1100" dirty="0" smtClean="0">
                <a:latin typeface="Arial Narrow" panose="020B0606020202030204" pitchFamily="34" charset="0"/>
              </a:rPr>
              <a:t>na internacionalização das empresas, com relevância especial para </a:t>
            </a:r>
            <a:r>
              <a:rPr lang="pt-PT" sz="1100" dirty="0">
                <a:latin typeface="Arial Narrow" panose="020B0606020202030204" pitchFamily="34" charset="0"/>
              </a:rPr>
              <a:t>com </a:t>
            </a:r>
            <a:r>
              <a:rPr lang="pt-PT" sz="1100" dirty="0" smtClean="0">
                <a:latin typeface="Arial Narrow" panose="020B0606020202030204" pitchFamily="34" charset="0"/>
              </a:rPr>
              <a:t>países </a:t>
            </a:r>
            <a:r>
              <a:rPr lang="pt-PT" sz="1100" dirty="0">
                <a:latin typeface="Arial Narrow" panose="020B0606020202030204" pitchFamily="34" charset="0"/>
              </a:rPr>
              <a:t>com mercados internos </a:t>
            </a:r>
            <a:r>
              <a:rPr lang="pt-PT" sz="1100" dirty="0" smtClean="0">
                <a:latin typeface="Arial Narrow" panose="020B0606020202030204" pitchFamily="34" charset="0"/>
              </a:rPr>
              <a:t>de pequenas  dimensões.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Através deste tema serão colocadas em evidência a </a:t>
            </a:r>
            <a:r>
              <a:rPr lang="pt-PT" sz="1100" dirty="0">
                <a:latin typeface="Arial Narrow" panose="020B0606020202030204" pitchFamily="34" charset="0"/>
              </a:rPr>
              <a:t>importância das tecnologias digitais </a:t>
            </a:r>
            <a:r>
              <a:rPr lang="pt-PT" sz="1100" dirty="0" smtClean="0">
                <a:latin typeface="Arial Narrow" panose="020B0606020202030204" pitchFamily="34" charset="0"/>
              </a:rPr>
              <a:t>no processo </a:t>
            </a:r>
            <a:r>
              <a:rPr lang="pt-PT" sz="1100" dirty="0">
                <a:latin typeface="Arial Narrow" panose="020B0606020202030204" pitchFamily="34" charset="0"/>
              </a:rPr>
              <a:t>de produção e distribuição, não só nas economias desenvolvidas como nas </a:t>
            </a:r>
            <a:r>
              <a:rPr lang="pt-PT" sz="1100" dirty="0" smtClean="0">
                <a:latin typeface="Arial Narrow" panose="020B0606020202030204" pitchFamily="34" charset="0"/>
              </a:rPr>
              <a:t>em processo de desenvolvimento. </a:t>
            </a:r>
            <a:r>
              <a:rPr lang="pt-PT" sz="1100" dirty="0">
                <a:latin typeface="Arial Narrow" panose="020B0606020202030204" pitchFamily="34" charset="0"/>
              </a:rPr>
              <a:t>Contribui para tornar a economia mais competitiva e, ao permitir que as empresas vendam os seus produtos </a:t>
            </a:r>
            <a:r>
              <a:rPr lang="pt-PT" sz="1100" dirty="0" smtClean="0">
                <a:latin typeface="Arial Narrow" panose="020B0606020202030204" pitchFamily="34" charset="0"/>
              </a:rPr>
              <a:t>e serviços no mercado externo, mantendo a </a:t>
            </a:r>
            <a:r>
              <a:rPr lang="pt-PT" sz="1100" dirty="0">
                <a:latin typeface="Arial Narrow" panose="020B0606020202030204" pitchFamily="34" charset="0"/>
              </a:rPr>
              <a:t>força de trabalho, </a:t>
            </a:r>
            <a:r>
              <a:rPr lang="pt-PT" sz="1100" dirty="0" smtClean="0">
                <a:latin typeface="Arial Narrow" panose="020B0606020202030204" pitchFamily="34" charset="0"/>
              </a:rPr>
              <a:t>gerando riquezas com forte impacto na integração regional.</a:t>
            </a:r>
            <a:r>
              <a:rPr lang="pt-PT" sz="1100" dirty="0">
                <a:latin typeface="Arial Narrow" panose="020B0606020202030204" pitchFamily="34" charset="0"/>
              </a:rPr>
              <a:t> </a:t>
            </a:r>
            <a:endParaRPr lang="pt-PT" sz="1100" dirty="0" smtClean="0"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8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10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34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239" y="924277"/>
            <a:ext cx="612068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3. ORGANIZAÇÃO DO FÓRUM EMPRESARIAL</a:t>
            </a: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3.2.6. </a:t>
            </a:r>
            <a:r>
              <a:rPr lang="pt-PT" sz="1100" b="1" dirty="0">
                <a:latin typeface="Arial Narrow" panose="020B0606020202030204" pitchFamily="34" charset="0"/>
              </a:rPr>
              <a:t>Sequência 6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sz="1100" b="1" i="1" dirty="0">
                <a:latin typeface="Arial Narrow" panose="020B0606020202030204" pitchFamily="34" charset="0"/>
              </a:rPr>
              <a:t>Conferência </a:t>
            </a:r>
            <a:r>
              <a:rPr lang="pt-PT" sz="1100" b="1" i="1" dirty="0" smtClean="0">
                <a:latin typeface="Arial Narrow" panose="020B0606020202030204" pitchFamily="34" charset="0"/>
              </a:rPr>
              <a:t>IV</a:t>
            </a:r>
            <a:endParaRPr lang="pt-PT" sz="1100" b="1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A  Conferência </a:t>
            </a:r>
            <a:r>
              <a:rPr lang="pt-PT" sz="1100" i="1" dirty="0" smtClean="0">
                <a:latin typeface="Arial Narrow" panose="020B0606020202030204" pitchFamily="34" charset="0"/>
              </a:rPr>
              <a:t>IV </a:t>
            </a:r>
            <a:r>
              <a:rPr lang="pt-PT" sz="1100" i="1" dirty="0">
                <a:latin typeface="Arial Narrow" panose="020B0606020202030204" pitchFamily="34" charset="0"/>
              </a:rPr>
              <a:t>visa apresentar as condições de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a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cesso ao  Mercado preferêncial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 União Europeia e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 seu grande potencial  e oportunidade. </a:t>
            </a:r>
            <a:r>
              <a:rPr lang="pt-PT" sz="1100" dirty="0">
                <a:latin typeface="Arial Narrow" panose="020B0606020202030204" pitchFamily="34" charset="0"/>
              </a:rPr>
              <a:t>Nomeadamente apresentação do mecanismo </a:t>
            </a:r>
            <a:r>
              <a:rPr lang="pt-PT" sz="1100" i="1" dirty="0" smtClean="0">
                <a:latin typeface="Arial Narrow" panose="020B0606020202030204" pitchFamily="34" charset="0"/>
              </a:rPr>
              <a:t>UE/SPG</a:t>
            </a:r>
            <a:r>
              <a:rPr lang="pt-PT" sz="1100" i="1" dirty="0">
                <a:latin typeface="Arial Narrow" panose="020B0606020202030204" pitchFamily="34" charset="0"/>
              </a:rPr>
              <a:t>+</a:t>
            </a:r>
            <a:r>
              <a:rPr lang="pt-PT" sz="1100" dirty="0">
                <a:latin typeface="Arial Narrow" panose="020B0606020202030204" pitchFamily="34" charset="0"/>
              </a:rPr>
              <a:t> que assume particular relevância, nomeadamente no que diz respeito à competitividade externa de produtos cabo - verdianos que ao abrigo deste regime preferencial poderão ser exportados para o mercado da União Europeia livre de quotas e tarifas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r>
              <a:rPr lang="pt-PT" sz="1100" i="1" dirty="0" smtClean="0">
                <a:latin typeface="Arial Narrow" panose="020B0606020202030204" pitchFamily="34" charset="0"/>
              </a:rPr>
              <a:t>, com </a:t>
            </a:r>
            <a:r>
              <a:rPr lang="pt-PT" sz="1100" dirty="0">
                <a:latin typeface="Arial Narrow" panose="020B0606020202030204" pitchFamily="34" charset="0"/>
              </a:rPr>
              <a:t>mais de </a:t>
            </a:r>
            <a:r>
              <a:rPr lang="pt-PT" sz="1100" dirty="0" smtClean="0">
                <a:latin typeface="Arial Narrow" panose="020B0606020202030204" pitchFamily="34" charset="0"/>
              </a:rPr>
              <a:t>500 </a:t>
            </a:r>
            <a:r>
              <a:rPr lang="pt-PT" sz="1100" dirty="0">
                <a:latin typeface="Arial Narrow" panose="020B0606020202030204" pitchFamily="34" charset="0"/>
              </a:rPr>
              <a:t>milhões de consumidores.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3.2.7.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7</a:t>
            </a:r>
            <a:r>
              <a:rPr lang="pt-PT" sz="1100" b="1" i="1" dirty="0" smtClean="0">
                <a:latin typeface="Arial Narrow" panose="020B0606020202030204" pitchFamily="34" charset="0"/>
              </a:rPr>
              <a:t>: Painel I</a:t>
            </a:r>
            <a:endParaRPr lang="pt-PT" sz="1100" b="1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O Painel I é centrado no </a:t>
            </a:r>
            <a:r>
              <a:rPr lang="en-US" sz="1100" dirty="0" err="1" smtClean="0">
                <a:latin typeface="Arial Narrow" panose="020B0606020202030204" pitchFamily="34" charset="0"/>
                <a:sym typeface="+mn-ea"/>
              </a:rPr>
              <a:t>Financiamento</a:t>
            </a:r>
            <a:r>
              <a:rPr lang="en-US" sz="1100" dirty="0" smtClean="0">
                <a:latin typeface="Arial Narrow" panose="020B0606020202030204" pitchFamily="34" charset="0"/>
                <a:sym typeface="+mn-ea"/>
              </a:rPr>
              <a:t> </a:t>
            </a:r>
            <a:r>
              <a:rPr lang="en-US" sz="1100" dirty="0">
                <a:latin typeface="Arial Narrow" panose="020B0606020202030204" pitchFamily="34" charset="0"/>
                <a:sym typeface="+mn-ea"/>
              </a:rPr>
              <a:t>do Sector </a:t>
            </a:r>
            <a:r>
              <a:rPr lang="en-US" sz="1100" dirty="0" err="1">
                <a:latin typeface="Arial Narrow" panose="020B0606020202030204" pitchFamily="34" charset="0"/>
                <a:sym typeface="+mn-ea"/>
              </a:rPr>
              <a:t>Privado</a:t>
            </a:r>
            <a:r>
              <a:rPr lang="en-US" sz="11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en-US" sz="1100" dirty="0" err="1">
                <a:latin typeface="Arial Narrow" panose="020B0606020202030204" pitchFamily="34" charset="0"/>
                <a:sym typeface="+mn-ea"/>
              </a:rPr>
              <a:t>na</a:t>
            </a:r>
            <a:r>
              <a:rPr lang="en-US" sz="11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en-US" sz="1100" i="1" dirty="0" smtClean="0">
                <a:latin typeface="Arial Narrow" panose="020B0606020202030204" pitchFamily="34" charset="0"/>
                <a:sym typeface="+mn-ea"/>
              </a:rPr>
              <a:t>CEDEAO</a:t>
            </a:r>
            <a:r>
              <a:rPr lang="en-US" sz="1100" dirty="0" smtClean="0">
                <a:latin typeface="Arial Narrow" panose="020B0606020202030204" pitchFamily="34" charset="0"/>
                <a:sym typeface="+mn-ea"/>
              </a:rPr>
              <a:t>.</a:t>
            </a:r>
            <a:r>
              <a:rPr lang="pt-PT" sz="1100" dirty="0">
                <a:latin typeface="Arial Narrow" panose="020B0606020202030204" pitchFamily="34" charset="0"/>
              </a:rPr>
              <a:t> O financiamento é vital para o setor </a:t>
            </a:r>
            <a:r>
              <a:rPr lang="pt-PT" sz="1100" dirty="0" smtClean="0">
                <a:latin typeface="Arial Narrow" panose="020B0606020202030204" pitchFamily="34" charset="0"/>
              </a:rPr>
              <a:t>privado. 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Alavancar o </a:t>
            </a:r>
            <a:r>
              <a:rPr lang="pt-PT" sz="1100" dirty="0">
                <a:latin typeface="Arial Narrow" panose="020B0606020202030204" pitchFamily="34" charset="0"/>
              </a:rPr>
              <a:t>setor privado para estimular o </a:t>
            </a:r>
            <a:r>
              <a:rPr lang="pt-PT" sz="1100" dirty="0" smtClean="0">
                <a:latin typeface="Arial Narrow" panose="020B0606020202030204" pitchFamily="34" charset="0"/>
              </a:rPr>
              <a:t>crescimento em África, em geral, e a zona da África Ocidental, em particular, constitui uma das prioridades das principais instituições financeiras que operam na região, visando apoiar </a:t>
            </a:r>
            <a:r>
              <a:rPr lang="pt-PT" sz="1100" dirty="0">
                <a:latin typeface="Arial Narrow" panose="020B0606020202030204" pitchFamily="34" charset="0"/>
              </a:rPr>
              <a:t>o crescimento sustentável </a:t>
            </a:r>
            <a:r>
              <a:rPr lang="pt-PT" sz="1100" dirty="0" smtClean="0">
                <a:latin typeface="Arial Narrow" panose="020B0606020202030204" pitchFamily="34" charset="0"/>
              </a:rPr>
              <a:t>da região através de aplicação </a:t>
            </a:r>
            <a:r>
              <a:rPr lang="pt-PT" sz="1100" dirty="0">
                <a:latin typeface="Arial Narrow" panose="020B0606020202030204" pitchFamily="34" charset="0"/>
              </a:rPr>
              <a:t>de recursos </a:t>
            </a:r>
            <a:r>
              <a:rPr lang="pt-PT" sz="1100" dirty="0" smtClean="0">
                <a:latin typeface="Arial Narrow" panose="020B0606020202030204" pitchFamily="34" charset="0"/>
              </a:rPr>
              <a:t>financeiros no sector privado em </a:t>
            </a:r>
            <a:r>
              <a:rPr lang="pt-PT" sz="1100" dirty="0">
                <a:latin typeface="Arial Narrow" panose="020B0606020202030204" pitchFamily="34" charset="0"/>
              </a:rPr>
              <a:t>torno de três eixos principais</a:t>
            </a:r>
            <a:r>
              <a:rPr lang="pt-PT" sz="1100" dirty="0" smtClean="0">
                <a:latin typeface="Arial Narrow" panose="020B0606020202030204" pitchFamily="34" charset="0"/>
              </a:rPr>
              <a:t>: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1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smtClean="0">
                <a:latin typeface="Arial Narrow" panose="020B0606020202030204" pitchFamily="34" charset="0"/>
              </a:rPr>
              <a:t>melhorar </a:t>
            </a:r>
            <a:r>
              <a:rPr lang="pt-PT" sz="1100" dirty="0">
                <a:latin typeface="Arial Narrow" panose="020B0606020202030204" pitchFamily="34" charset="0"/>
              </a:rPr>
              <a:t>o clima de </a:t>
            </a:r>
            <a:r>
              <a:rPr lang="pt-PT" sz="1100" dirty="0" smtClean="0">
                <a:latin typeface="Arial Narrow" panose="020B0606020202030204" pitchFamily="34" charset="0"/>
              </a:rPr>
              <a:t>investimentos </a:t>
            </a:r>
            <a:r>
              <a:rPr lang="pt-PT" sz="1100" dirty="0">
                <a:latin typeface="Arial Narrow" panose="020B0606020202030204" pitchFamily="34" charset="0"/>
              </a:rPr>
              <a:t>e </a:t>
            </a:r>
            <a:r>
              <a:rPr lang="pt-PT" sz="1100" dirty="0" smtClean="0">
                <a:latin typeface="Arial Narrow" panose="020B0606020202030204" pitchFamily="34" charset="0"/>
              </a:rPr>
              <a:t>negócios; </a:t>
            </a:r>
          </a:p>
          <a:p>
            <a:pPr lvl="1" algn="just">
              <a:lnSpc>
                <a:spcPts val="1200"/>
              </a:lnSpc>
            </a:pPr>
            <a:r>
              <a:rPr lang="pt-PT" sz="11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smtClean="0">
                <a:latin typeface="Arial Narrow" panose="020B0606020202030204" pitchFamily="34" charset="0"/>
              </a:rPr>
              <a:t>melhorar </a:t>
            </a:r>
            <a:r>
              <a:rPr lang="pt-PT" sz="1100" dirty="0">
                <a:latin typeface="Arial Narrow" panose="020B0606020202030204" pitchFamily="34" charset="0"/>
              </a:rPr>
              <a:t>o acesso à infraestrutura social e </a:t>
            </a:r>
            <a:r>
              <a:rPr lang="pt-PT" sz="1100" dirty="0" smtClean="0">
                <a:latin typeface="Arial Narrow" panose="020B0606020202030204" pitchFamily="34" charset="0"/>
              </a:rPr>
              <a:t>econômica;</a:t>
            </a:r>
          </a:p>
          <a:p>
            <a:pPr lvl="1" algn="just">
              <a:lnSpc>
                <a:spcPts val="1200"/>
              </a:lnSpc>
            </a:pPr>
            <a:r>
              <a:rPr lang="pt-PT" sz="11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smtClean="0">
                <a:latin typeface="Arial Narrow" panose="020B0606020202030204" pitchFamily="34" charset="0"/>
              </a:rPr>
              <a:t>promover </a:t>
            </a:r>
            <a:r>
              <a:rPr lang="pt-PT" sz="1100" dirty="0">
                <a:latin typeface="Arial Narrow" panose="020B0606020202030204" pitchFamily="34" charset="0"/>
              </a:rPr>
              <a:t>o desenvolvimento de </a:t>
            </a:r>
            <a:r>
              <a:rPr lang="pt-PT" sz="1100" dirty="0" smtClean="0">
                <a:latin typeface="Arial Narrow" panose="020B0606020202030204" pitchFamily="34" charset="0"/>
              </a:rPr>
              <a:t>negócios na região.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As necessidades e os instrumentos de financiamento do sector privado  disponíveis, assim, como os mecanismos e procedimentos desse acesso é fundamental para que região da CEDEAO realize todo o seu potencial e alcance; um crescimento forte e inclusivo, e todas as questões relacionadas ao financiamento, incluindo sistemas de garantias disponíveis, serão abordados neste </a:t>
            </a:r>
            <a:r>
              <a:rPr lang="pt-PT" sz="1100" dirty="0" smtClean="0">
                <a:latin typeface="Arial Narrow" panose="020B0606020202030204" pitchFamily="34" charset="0"/>
              </a:rPr>
              <a:t>Painel.</a:t>
            </a:r>
          </a:p>
          <a:p>
            <a:pPr algn="just"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3.2.8.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8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altLang="en-US" sz="1100" b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Conferência V </a:t>
            </a:r>
            <a:endParaRPr lang="pt-PT" altLang="en-US" sz="1100" b="1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 Conferência V subordinado ao tema </a:t>
            </a:r>
            <a:r>
              <a:rPr lang="pt-PT" sz="1100" b="1" dirty="0" smtClean="0">
                <a:latin typeface="Arial Narrow" panose="020B0606020202030204" pitchFamily="34" charset="0"/>
                <a:sym typeface="+mn-ea"/>
              </a:rPr>
              <a:t>«</a:t>
            </a:r>
            <a:r>
              <a:rPr lang="pt-PT" altLang="fr-FR" sz="1100" i="1" dirty="0" smtClean="0">
                <a:latin typeface="Arial Narrow" panose="020B0606020202030204" pitchFamily="34" charset="0"/>
                <a:sym typeface="+mn-ea"/>
              </a:rPr>
              <a:t>BRASIL</a:t>
            </a:r>
            <a:r>
              <a:rPr lang="pt-PT" altLang="fr-FR" sz="1100" i="1" dirty="0">
                <a:latin typeface="Arial Narrow" panose="020B0606020202030204" pitchFamily="34" charset="0"/>
                <a:sym typeface="+mn-ea"/>
              </a:rPr>
              <a:t>: </a:t>
            </a:r>
            <a:r>
              <a:rPr lang="pt-PT" altLang="fr-FR" sz="1100" i="1" dirty="0" smtClean="0">
                <a:latin typeface="Arial Narrow" panose="020B0606020202030204" pitchFamily="34" charset="0"/>
                <a:sym typeface="+mn-ea"/>
              </a:rPr>
              <a:t>O </a:t>
            </a:r>
            <a:r>
              <a:rPr lang="pt-PT" altLang="fr-FR" sz="1100" i="1" dirty="0">
                <a:latin typeface="Arial Narrow" panose="020B0606020202030204" pitchFamily="34" charset="0"/>
                <a:sym typeface="+mn-ea"/>
              </a:rPr>
              <a:t>Potencial e Oportunidade de Cooperação Técnica e </a:t>
            </a:r>
            <a:r>
              <a:rPr lang="pt-PT" altLang="fr-FR" sz="1100" i="1" dirty="0" smtClean="0">
                <a:latin typeface="Arial Narrow" panose="020B0606020202030204" pitchFamily="34" charset="0"/>
                <a:sym typeface="+mn-ea"/>
              </a:rPr>
              <a:t>Empresaria</a:t>
            </a:r>
            <a:r>
              <a:rPr lang="pt-PT" altLang="fr-FR" sz="1100" dirty="0" smtClean="0">
                <a:latin typeface="Arial Narrow" panose="020B0606020202030204" pitchFamily="34" charset="0"/>
                <a:sym typeface="+mn-ea"/>
              </a:rPr>
              <a:t>l» visa explorar o enorme potencial que Brasil tem para desenvolvimento de relações económicas com todo o espaço da </a:t>
            </a:r>
            <a:r>
              <a:rPr lang="pt-PT" altLang="fr-FR" sz="1100" i="1" dirty="0" smtClean="0">
                <a:latin typeface="Arial Narrow" panose="020B0606020202030204" pitchFamily="34" charset="0"/>
                <a:sym typeface="+mn-ea"/>
              </a:rPr>
              <a:t>CEDEAO</a:t>
            </a:r>
            <a:r>
              <a:rPr lang="pt-PT" altLang="fr-FR" sz="1100" dirty="0" smtClean="0">
                <a:latin typeface="Arial Narrow" panose="020B0606020202030204" pitchFamily="34" charset="0"/>
                <a:sym typeface="+mn-ea"/>
              </a:rPr>
              <a:t> nomeadamente nos domínios do comércio; dos negócios; de investimento; de parcerias empresariais; de cooperação a nível da logística,  técnica, científica e tecnlógica.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A implementação de uma linha marítima regular, ligando o Brasil e a África Ocidental, enquanto instrumento para criar e facilitar fluidez nas trocas comerciais do Brasil para a África Ocidental e da África Ocidental para o Brasil e para o vasto mercado da </a:t>
            </a:r>
            <a:r>
              <a:rPr lang="pt-PT" sz="1100" i="1" dirty="0" smtClean="0">
                <a:latin typeface="Arial Narrow" panose="020B0606020202030204" pitchFamily="34" charset="0"/>
                <a:sym typeface="+mn-ea"/>
              </a:rPr>
              <a:t>MERCOSUL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, através do Brasil, constitui igualmente um dos objectivos centrais deste tema.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3.2.9.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9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altLang="en-US" sz="1100" b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Painel II</a:t>
            </a:r>
            <a:r>
              <a:rPr lang="pt-PT" altLang="en-US" sz="1100" b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endParaRPr lang="pt-PT" altLang="en-US" sz="1100" b="1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Painel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II subordinado ao tema «</a:t>
            </a:r>
            <a:r>
              <a:rPr lang="pt-PT" altLang="en-US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 </a:t>
            </a:r>
            <a:r>
              <a:rPr lang="pt-PT" altLang="en-US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PALOP: Um Elo de Excelência com Mercado Único de Livre Comércio Continental Africana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», além de traduzir uma necessidade e uma vontade do reforço das relações económicas, comerciais, </a:t>
            </a:r>
            <a:r>
              <a:rPr lang="pt-PT" altLang="en-US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o</a:t>
            </a:r>
            <a:r>
              <a:rPr lang="pt-PT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s 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5 Países Africanos de Língua Oficial Portuguesa (</a:t>
            </a:r>
            <a:r>
              <a:rPr lang="pt-PT" sz="1100" i="1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PALOP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): Angola; Cabo Verde; Guiné Bissau; Moçambique e São Tomé e Príncipe, partilham uma língua e uma história comum de mais de 5 séculos. Angola, Moçambique e São Tomé e Principe oferecem </a:t>
            </a:r>
            <a:r>
              <a:rPr lang="pt-PT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a Cabo 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Verde </a:t>
            </a:r>
            <a:r>
              <a:rPr lang="pt-PT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e aos países parceiros de Cabo Verde </a:t>
            </a:r>
            <a:r>
              <a:rPr lang="pt-PT" sz="1100" dirty="0" smtClean="0">
                <a:latin typeface="Arial Narrow" panose="020B0606020202030204" pitchFamily="34" charset="0"/>
                <a:cs typeface="Verdana" panose="020B0604030504040204" pitchFamily="34" charset="0"/>
                <a:sym typeface="+mn-ea"/>
              </a:rPr>
              <a:t>p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osições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nas regiões económicas 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de maior relevância no continente africano (</a:t>
            </a:r>
            <a:r>
              <a:rPr lang="pt-PT" sz="1100" i="1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SADC, </a:t>
            </a:r>
            <a:r>
              <a:rPr lang="pt-PT" altLang="en-US" sz="1100" i="1" dirty="0">
                <a:latin typeface="Arial Narrow" panose="020B0606020202030204" pitchFamily="34" charset="0"/>
              </a:rPr>
              <a:t>CEEAC e </a:t>
            </a:r>
            <a:r>
              <a:rPr lang="pt-PT" altLang="en-US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CEMAC</a:t>
            </a:r>
            <a:r>
              <a:rPr lang="pt-PT" altLang="en-US" sz="1100" dirty="0">
                <a:latin typeface="Arial Narrow" panose="020B0606020202030204" pitchFamily="34" charset="0"/>
                <a:sym typeface="+mn-ea"/>
              </a:rPr>
              <a:t>)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 , possibilitando deste modo uma integração plena de Cabo Verde  na </a:t>
            </a:r>
            <a:r>
              <a:rPr lang="pt-PT" sz="1100" dirty="0">
                <a:latin typeface="Arial Narrow" panose="020B0606020202030204" pitchFamily="34" charset="0"/>
              </a:rPr>
              <a:t>AfCFTA -Zona de Comércio Livre Continental </a:t>
            </a:r>
            <a:r>
              <a:rPr lang="pt-PT" sz="1100" dirty="0" smtClean="0">
                <a:latin typeface="Arial Narrow" panose="020B0606020202030204" pitchFamily="34" charset="0"/>
              </a:rPr>
              <a:t>Africana</a:t>
            </a:r>
            <a:r>
              <a:rPr lang="pt-PT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. 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De igual modo Cabo Verde oferece a esses países a</a:t>
            </a:r>
            <a:r>
              <a:rPr lang="pt-PT" sz="1100" dirty="0">
                <a:latin typeface="Arial Narrow" panose="020B0606020202030204" pitchFamily="34" charset="0"/>
                <a:cs typeface="Verdana" panose="020B0604030504040204" pitchFamily="34" charset="0"/>
                <a:sym typeface="+mn-ea"/>
              </a:rPr>
              <a:t> p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osição na relevante região económica da </a:t>
            </a:r>
            <a:r>
              <a:rPr lang="pt-PT" altLang="en-US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CEDEAO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Este Painel visa assim a exploração desse potencial do mercado continental africano e o reforço das sinergias entre esses país, sendo a Guiné Equatorial parte integrante deste processo, quer pela partilha de língua, quer por integrar um bloco económico comum com aqueles: a </a:t>
            </a:r>
            <a:r>
              <a:rPr lang="pt-PT" altLang="en-US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CPLP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- Comunidade de Países de Língua Portuguesa.</a:t>
            </a:r>
            <a:endParaRPr lang="pt-PT" sz="1100" i="1" dirty="0" smtClean="0"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8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11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73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239" y="1242517"/>
            <a:ext cx="612068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3. ORGANIZAÇÃO DO FÓRUM EMPRESARIAL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3.2.10.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10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altLang="en-US" sz="1100" b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Sessão de Encerramento e Comunicação</a:t>
            </a:r>
            <a:endParaRPr lang="pt-PT" altLang="en-US" sz="1100" b="1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Durante esta sessão de encerramento,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uma breve síntese das conclusões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do Fórum Empresarial será apresentado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 comentários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 com uma alocução de cerimónia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encerramento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 </a:t>
            </a:r>
          </a:p>
          <a:p>
            <a:pPr>
              <a:lnSpc>
                <a:spcPts val="1200"/>
              </a:lnSpc>
            </a:pPr>
            <a:endParaRPr lang="pt-PT" altLang="en-US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No final da Sessão haverá lugar uma conferência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imprensa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em que intervirão um representante das delegações externas e determinados participantes.</a:t>
            </a:r>
          </a:p>
          <a:p>
            <a:pPr>
              <a:lnSpc>
                <a:spcPts val="1200"/>
              </a:lnSpc>
            </a:pPr>
            <a:endParaRPr lang="pt-PT" altLang="en-US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3.2.11.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11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altLang="en-US" sz="1100" b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Jantar de Gala</a:t>
            </a:r>
            <a:endParaRPr lang="pt-PT" altLang="en-US" sz="1100" b="1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Um jantar de Gala com a participação de todos os participantes no evento e convidados a nível de instituições nacionais e internacionais presentes em Cabo Verde assim como individualidades.</a:t>
            </a:r>
          </a:p>
          <a:p>
            <a:pPr algn="just">
              <a:lnSpc>
                <a:spcPts val="1200"/>
              </a:lnSpc>
            </a:pPr>
            <a:endParaRPr lang="pt-PT" altLang="en-US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Esta sequência permitirá uma socialização entre todos os presentes como permitirá estabelecemento de redes que vigorará pós o evento.</a:t>
            </a:r>
          </a:p>
          <a:p>
            <a:pPr algn="just">
              <a:lnSpc>
                <a:spcPts val="1200"/>
              </a:lnSpc>
            </a:pPr>
            <a:endParaRPr lang="pt-PT" altLang="en-US" sz="1100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4. </a:t>
            </a:r>
            <a:r>
              <a:rPr lang="pt-PT" sz="1100" b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Ronda / Rodada de </a:t>
            </a:r>
            <a:r>
              <a:rPr lang="pt-PT" sz="1100" b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Negócios</a:t>
            </a:r>
            <a:endParaRPr lang="pt-PT" altLang="en-US" sz="1100" b="1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Uma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Ronda / Rodada de Negócios, previamente programado,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haverá lugar no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dia 19 de Março de 2022.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Cada empresa participante terá um período de tempo, previamente definido, destinado a apresentação dos respectivos produtos, serviços e oportunidades de parcerias de negócios que as mesmas queiram submeter aos demais presentes, e de igual modo apresentação de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SPIN-OFFs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sym typeface="+mn-ea"/>
              </a:rPr>
              <a:t>A Ronda / Rodada  de Negócios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incluirá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reuniões entre executivos de empresas e empreendedores provenientes de diferentes regiões, designadamente da América, de África, da Europa e de outras origens, assim como apresentação de produtos, serviços e oportunidades de parceriais empresariais. 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sym typeface="+mn-ea"/>
              </a:rPr>
              <a:t>As áreas de interesse são, entre outras,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a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oferta e procura de oportunidades de negócio; oferta e procura de parcerias empresariais 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Expertises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; oferta e procura de produtos (todos os tipos); oferta e procura de serviços (todos os tipos); e oferta e procura de equipamentos (todos os tipos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).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4.1. </a:t>
            </a:r>
            <a:r>
              <a:rPr lang="pt-PT" sz="1100" b="1" i="1" dirty="0" smtClean="0">
                <a:latin typeface="Arial Narrow" panose="020B0606020202030204" pitchFamily="34" charset="0"/>
              </a:rPr>
              <a:t>Realização </a:t>
            </a:r>
            <a:r>
              <a:rPr lang="pt-PT" sz="1100" b="1" i="1" dirty="0">
                <a:latin typeface="Arial Narrow" panose="020B0606020202030204" pitchFamily="34" charset="0"/>
              </a:rPr>
              <a:t>das reuniões agendadas</a:t>
            </a: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As diferentes reuniões agendadas terão lugar no dia 19 de Março de 2022, no período das 08:15 às 12:30 no local que serão comunicados a todos os inscritos com a devida antecedência.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4.2 </a:t>
            </a:r>
            <a:r>
              <a:rPr lang="pt-PT" sz="1100" b="1" i="1" dirty="0" smtClean="0">
                <a:latin typeface="Arial Narrow" panose="020B0606020202030204" pitchFamily="34" charset="0"/>
              </a:rPr>
              <a:t>Sessão de apresentação de produtos, serviços e oportunidades de parcerias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No </a:t>
            </a:r>
            <a:r>
              <a:rPr lang="pt-PT" sz="1100" dirty="0">
                <a:latin typeface="Arial Narrow" panose="020B0606020202030204" pitchFamily="34" charset="0"/>
              </a:rPr>
              <a:t>dia 19 de Março de 2022, o período das 14:00 às 19:00 é reservado às empresas participantes no Atlantic Business Forum para apresentação dos respectivos </a:t>
            </a:r>
            <a:r>
              <a:rPr lang="pt-PT" sz="1100" dirty="0" smtClean="0">
                <a:latin typeface="Arial Narrow" panose="020B0606020202030204" pitchFamily="34" charset="0"/>
              </a:rPr>
              <a:t>produtos, </a:t>
            </a:r>
            <a:r>
              <a:rPr lang="pt-PT" sz="1100" dirty="0">
                <a:latin typeface="Arial Narrow" panose="020B0606020202030204" pitchFamily="34" charset="0"/>
              </a:rPr>
              <a:t>serviços e disponibilidade para conclusão de parcerias. Cada empresa terá um período de tempo previamente agendado para as referidas apresentações. A Organização se encarrega de organizar as referidas agendas assim como disponibilizará o espaço as sessões de apresentação e comunicará antecipadamente às empresas inscritas a audiência, que terá com base na manifestação de interesses dos participantes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endParaRPr lang="pt-PT" sz="1100" dirty="0"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8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12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239" y="954485"/>
            <a:ext cx="6120680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5. INFORMAÇÕES ADICIONAIS</a:t>
            </a:r>
          </a:p>
          <a:p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5.1. Local e datas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O Fórum Empresarial terá lugar em Cabo Verde, cidade da Praia, no Salão Nobre de Assembleia Nacional, de 17 a 19 de Março de 2022. O programa do dia 19 de Março consiste numa Ronda / Rodada de Negócios e terá lugar em Cidade Velha.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5.2 Línguas de Trabalho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</a:rPr>
              <a:t>Serão utilizadas três línguas de trabalho: francês, inglês e português. 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5.3. Comunicações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</a:rPr>
              <a:t>As comunicações serão feitas por especialistas nacionais, regionais e internacionais, individualmente ou em nome da instituição que representam.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5.4 </a:t>
            </a:r>
            <a:r>
              <a:rPr lang="pt-PT" sz="1100" b="1" i="1" dirty="0">
                <a:latin typeface="Arial Narrow" panose="020B0606020202030204" pitchFamily="34" charset="0"/>
              </a:rPr>
              <a:t>I</a:t>
            </a:r>
            <a:r>
              <a:rPr lang="pt-PT" sz="1100" b="1" i="1" dirty="0" smtClean="0">
                <a:latin typeface="Arial Narrow" panose="020B0606020202030204" pitchFamily="34" charset="0"/>
              </a:rPr>
              <a:t>nscrição </a:t>
            </a: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5.4.1</a:t>
            </a:r>
            <a:r>
              <a:rPr lang="pt-PT" sz="1100" dirty="0" smtClean="0">
                <a:latin typeface="Arial Narrow" panose="020B0606020202030204" pitchFamily="34" charset="0"/>
              </a:rPr>
              <a:t> Um formulário de registro está disponível. Deve ser preenchido por qualquer pessoa convidada ou participante </a:t>
            </a:r>
            <a:r>
              <a:rPr lang="pt-PT" sz="1100" dirty="0">
                <a:latin typeface="Arial Narrow" panose="020B0606020202030204" pitchFamily="34" charset="0"/>
              </a:rPr>
              <a:t>e remetê-la via email: </a:t>
            </a:r>
            <a:r>
              <a:rPr lang="pt-PT" sz="1100" dirty="0" smtClean="0">
                <a:latin typeface="Arial Narrow" panose="020B0606020202030204" pitchFamily="34" charset="0"/>
              </a:rPr>
              <a:t>events@atlanticbusinessforum.com </a:t>
            </a:r>
            <a:r>
              <a:rPr lang="pt-PT" sz="1100" dirty="0">
                <a:latin typeface="Arial Narrow" panose="020B0606020202030204" pitchFamily="34" charset="0"/>
              </a:rPr>
              <a:t>/ </a:t>
            </a:r>
            <a:r>
              <a:rPr lang="pt-PT" sz="1100" dirty="0" smtClean="0">
                <a:latin typeface="Arial Narrow" panose="020B0606020202030204" pitchFamily="34" charset="0"/>
              </a:rPr>
              <a:t>helpdesk@atlanticbusinessforum.com </a:t>
            </a:r>
          </a:p>
          <a:p>
            <a:pPr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5.4.2</a:t>
            </a:r>
            <a:r>
              <a:rPr lang="pt-PT" sz="1100" dirty="0" smtClean="0">
                <a:latin typeface="Arial Narrow" panose="020B0606020202030204" pitchFamily="34" charset="0"/>
              </a:rPr>
              <a:t> Os formulários de inscrição podem ser descarregado da website seguinte: https</a:t>
            </a:r>
            <a:r>
              <a:rPr lang="pt-PT" sz="1100" dirty="0">
                <a:latin typeface="Arial Narrow" panose="020B0606020202030204" pitchFamily="34" charset="0"/>
              </a:rPr>
              <a:t>://www.atlanticbusinessforum.com/.</a:t>
            </a:r>
            <a:endParaRPr lang="pt-PT" sz="1100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5.4.3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i="1" dirty="0" smtClean="0">
                <a:latin typeface="Arial Narrow" panose="020B0606020202030204" pitchFamily="34" charset="0"/>
              </a:rPr>
              <a:t>As inscrições poderão ser feitas online igualmente no website: </a:t>
            </a:r>
            <a:r>
              <a:rPr lang="pt-PT" sz="1100" dirty="0">
                <a:latin typeface="Arial Narrow" panose="020B0606020202030204" pitchFamily="34" charset="0"/>
              </a:rPr>
              <a:t>https://www.atlanticbusinessforum.com</a:t>
            </a:r>
            <a:r>
              <a:rPr lang="pt-PT" sz="1100" dirty="0" smtClean="0">
                <a:latin typeface="Arial Narrow" panose="020B0606020202030204" pitchFamily="34" charset="0"/>
              </a:rPr>
              <a:t>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5.4.4 </a:t>
            </a:r>
            <a:r>
              <a:rPr lang="pt-PT" sz="1100" i="1" dirty="0" smtClean="0">
                <a:latin typeface="Arial Narrow" panose="020B0606020202030204" pitchFamily="34" charset="0"/>
              </a:rPr>
              <a:t>As condições de participação encontram-se especificadas no referido website.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5.4.5</a:t>
            </a:r>
            <a:r>
              <a:rPr lang="pt-PT" sz="1100" dirty="0" smtClean="0">
                <a:latin typeface="Arial Narrow" panose="020B0606020202030204" pitchFamily="34" charset="0"/>
              </a:rPr>
              <a:t>  Para </a:t>
            </a:r>
            <a:r>
              <a:rPr lang="pt-PT" sz="1100" dirty="0">
                <a:latin typeface="Arial Narrow" panose="020B0606020202030204" pitchFamily="34" charset="0"/>
              </a:rPr>
              <a:t>cada grupo de 10 participantes no evento </a:t>
            </a:r>
            <a:r>
              <a:rPr lang="pt-PT" sz="1100" dirty="0" smtClean="0">
                <a:latin typeface="Arial Narrow" panose="020B0606020202030204" pitchFamily="34" charset="0"/>
              </a:rPr>
              <a:t>a organização assume os custos de participação com o décimo primeiro elemento.</a:t>
            </a: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5.4.6</a:t>
            </a:r>
            <a:r>
              <a:rPr lang="pt-PT" sz="1100" dirty="0" smtClean="0">
                <a:latin typeface="Arial Narrow" panose="020B0606020202030204" pitchFamily="34" charset="0"/>
              </a:rPr>
              <a:t> Para </a:t>
            </a:r>
            <a:r>
              <a:rPr lang="pt-PT" sz="1100" dirty="0">
                <a:latin typeface="Arial Narrow" panose="020B0606020202030204" pitchFamily="34" charset="0"/>
              </a:rPr>
              <a:t>cada grupo de 25 participantes </a:t>
            </a:r>
            <a:r>
              <a:rPr lang="pt-PT" sz="1100" dirty="0" smtClean="0">
                <a:latin typeface="Arial Narrow" panose="020B0606020202030204" pitchFamily="34" charset="0"/>
              </a:rPr>
              <a:t>a organização assume o custo de participação para dois (2) elementos adicionais. 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5.5 Transferência de inscrição </a:t>
            </a:r>
          </a:p>
          <a:p>
            <a:pPr algn="just">
              <a:lnSpc>
                <a:spcPts val="1200"/>
              </a:lnSpc>
            </a:pPr>
            <a:r>
              <a:rPr lang="pt-PT" altLang="pt-PT" sz="1100" dirty="0" smtClean="0">
                <a:latin typeface="Arial Narrow" pitchFamily="34" charset="0"/>
              </a:rPr>
              <a:t>Um participante devidamente inscrito, se confrontado com a impossibilidade de participar no evento, poderá transferir a sua inscrição a terceiro. Para tal, o participante substituto deverá ser cabalmente identificado e aceitar as mesmas condições do substituído.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itchFamily="34" charset="0"/>
              </a:rPr>
              <a:t>5.6 Grupos e </a:t>
            </a:r>
            <a:r>
              <a:rPr lang="pt-PT" sz="1100" b="1" dirty="0" smtClean="0">
                <a:latin typeface="Arial Narrow" pitchFamily="34" charset="0"/>
              </a:rPr>
              <a:t>D</a:t>
            </a:r>
            <a:r>
              <a:rPr lang="pt-PT" altLang="pt-PT" sz="1100" b="1" dirty="0" smtClean="0">
                <a:latin typeface="Arial Narrow" pitchFamily="34" charset="0"/>
              </a:rPr>
              <a:t>elegações Oficiais </a:t>
            </a:r>
            <a:endParaRPr lang="pt-PT" sz="1100" b="1" i="1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dirty="0" smtClean="0">
                <a:latin typeface="Arial Narrow" pitchFamily="34" charset="0"/>
              </a:rPr>
              <a:t>Para grupos (mínimo 10 Pax), delegações oficiais ou entidades Governamentais, a Organização deverá ser contactada para tratamento específico.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5.7 Vistos</a:t>
            </a:r>
          </a:p>
          <a:p>
            <a:pPr algn="just">
              <a:lnSpc>
                <a:spcPts val="1200"/>
              </a:lnSpc>
            </a:pPr>
            <a:r>
              <a:rPr lang="pt-PT" altLang="pt-PT" sz="1100" dirty="0" smtClean="0">
                <a:latin typeface="Arial Narrow" pitchFamily="34" charset="0"/>
              </a:rPr>
              <a:t>O pedido de visto, para os participantes que dele precisa, é feito através de uma plataforma disponibilizada na internet </a:t>
            </a:r>
            <a:r>
              <a:rPr lang="pt-PT" altLang="pt-PT" sz="1100" i="1" dirty="0" smtClean="0">
                <a:latin typeface="Arial Narrow" pitchFamily="34" charset="0"/>
              </a:rPr>
              <a:t>(www.ease.gov.cv). </a:t>
            </a:r>
            <a:r>
              <a:rPr lang="pt-PT" altLang="pt-PT" sz="1100" dirty="0" smtClean="0">
                <a:latin typeface="Arial Narrow" pitchFamily="34" charset="0"/>
              </a:rPr>
              <a:t>Excepcionalmente, pode ser solicitado nas embaixadas, postos consulares ou à chegada no território nacional, Cabo Verde, mediante pagamento de sobretaxa. O custo do Visto é pago diretamente às autoridades competentes: cerca de € 30,00. Se necessário, a Organização pode auxiliar os participantes nos procedimentos para obtenção de vistos.</a:t>
            </a:r>
            <a:endParaRPr lang="pt-PT" sz="1100" i="1" dirty="0"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9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13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38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255" y="903847"/>
            <a:ext cx="5760641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1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5. INFORMAÇÕES </a:t>
            </a:r>
            <a:r>
              <a:rPr lang="pt-PT" sz="11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ADICIONAIS</a:t>
            </a: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5.8 Serviços de Protocolo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À chegada ao aeroporto, em Cabo Verde, os participantes encontrarão uma equipa habilitada e preparada para apoiar no cumprimento de todas as formalidades necessárias e capaz de desenvolver </a:t>
            </a:r>
            <a:r>
              <a:rPr lang="pt-PT" sz="1100" dirty="0">
                <a:latin typeface="Arial Narrow" panose="020B0606020202030204" pitchFamily="34" charset="0"/>
              </a:rPr>
              <a:t>comunicação em três idiomas: Português; Francês e </a:t>
            </a:r>
            <a:r>
              <a:rPr lang="pt-PT" sz="1100" dirty="0" smtClean="0">
                <a:latin typeface="Arial Narrow" panose="020B0606020202030204" pitchFamily="34" charset="0"/>
              </a:rPr>
              <a:t>Inglês, niomeadamente:</a:t>
            </a:r>
          </a:p>
          <a:p>
            <a:pPr marL="182563"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5.8.1 </a:t>
            </a:r>
            <a:r>
              <a:rPr lang="pt-PT" sz="1100" dirty="0" smtClean="0">
                <a:latin typeface="Arial Narrow" panose="020B0606020202030204" pitchFamily="34" charset="0"/>
              </a:rPr>
              <a:t>Protocolo </a:t>
            </a:r>
            <a:r>
              <a:rPr lang="pt-PT" sz="1100" dirty="0">
                <a:latin typeface="Arial Narrow" panose="020B0606020202030204" pitchFamily="34" charset="0"/>
              </a:rPr>
              <a:t>no aeroporto para acolhimento das delegações no aeroporto e transferência para o hotel</a:t>
            </a:r>
            <a:r>
              <a:rPr lang="pt-PT" sz="1100" dirty="0" smtClean="0">
                <a:latin typeface="Arial Narrow" panose="020B0606020202030204" pitchFamily="34" charset="0"/>
              </a:rPr>
              <a:t>;</a:t>
            </a:r>
            <a:endParaRPr lang="pt-PT" sz="1100" i="1" dirty="0" smtClean="0">
              <a:latin typeface="Arial Narrow" panose="020B0606020202030204" pitchFamily="34" charset="0"/>
            </a:endParaRPr>
          </a:p>
          <a:p>
            <a:pPr marL="182563"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5.8.2 </a:t>
            </a:r>
            <a:r>
              <a:rPr lang="pt-PT" sz="1100" dirty="0">
                <a:latin typeface="Arial Narrow" panose="020B0606020202030204" pitchFamily="34" charset="0"/>
              </a:rPr>
              <a:t>Protocolo durante todos os dias do evento para registo dos participantes e apoio no </a:t>
            </a:r>
            <a:r>
              <a:rPr lang="pt-PT" sz="1100" dirty="0" smtClean="0">
                <a:latin typeface="Arial Narrow" panose="020B0606020202030204" pitchFamily="34" charset="0"/>
              </a:rPr>
              <a:t>evento.</a:t>
            </a:r>
            <a:endParaRPr lang="pt-PT" sz="1100" i="1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>
                <a:latin typeface="Arial Narrow" pitchFamily="34" charset="0"/>
              </a:rPr>
              <a:t>5.9 Tranferes </a:t>
            </a:r>
            <a:endParaRPr lang="pt-PT" altLang="pt-PT" sz="1100" b="1" dirty="0" smtClean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5.9.1 </a:t>
            </a:r>
            <a:r>
              <a:rPr lang="pt-PT" sz="1100" dirty="0" smtClean="0">
                <a:latin typeface="Arial Narrow" panose="020B0606020202030204" pitchFamily="34" charset="0"/>
              </a:rPr>
              <a:t>Os participantes ao chegarem Cabo Verde têm assegurados os meios de transporte nos </a:t>
            </a:r>
            <a:r>
              <a:rPr lang="pt-PT" sz="1100" dirty="0">
                <a:latin typeface="Arial Narrow" panose="020B0606020202030204" pitchFamily="34" charset="0"/>
              </a:rPr>
              <a:t>percursos </a:t>
            </a:r>
            <a:r>
              <a:rPr lang="pt-PT" sz="1100" dirty="0" smtClean="0">
                <a:latin typeface="Arial Narrow" panose="020B0606020202030204" pitchFamily="34" charset="0"/>
              </a:rPr>
              <a:t>Aeroporto / local de alojamento / Aeroporto.</a:t>
            </a:r>
            <a:endParaRPr lang="pt-PT" altLang="pt-PT" sz="11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endParaRPr lang="pt-PT" altLang="pt-PT" sz="1100" dirty="0" smtClean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5.9.2 </a:t>
            </a:r>
            <a:r>
              <a:rPr lang="pt-PT" sz="1100" dirty="0">
                <a:latin typeface="Arial Narrow" panose="020B0606020202030204" pitchFamily="34" charset="0"/>
              </a:rPr>
              <a:t>Os participantes </a:t>
            </a:r>
            <a:r>
              <a:rPr lang="pt-PT" sz="1100" dirty="0" smtClean="0">
                <a:latin typeface="Arial Narrow" panose="020B0606020202030204" pitchFamily="34" charset="0"/>
              </a:rPr>
              <a:t>têm assegurados </a:t>
            </a:r>
            <a:r>
              <a:rPr lang="pt-PT" sz="1100" dirty="0">
                <a:latin typeface="Arial Narrow" panose="020B0606020202030204" pitchFamily="34" charset="0"/>
              </a:rPr>
              <a:t>os meios de transporte nos percursos </a:t>
            </a:r>
            <a:r>
              <a:rPr lang="pt-PT" sz="1100" dirty="0" smtClean="0">
                <a:latin typeface="Arial Narrow" panose="020B0606020202030204" pitchFamily="34" charset="0"/>
              </a:rPr>
              <a:t>local de alojamento </a:t>
            </a:r>
            <a:r>
              <a:rPr lang="pt-PT" sz="1100" dirty="0">
                <a:latin typeface="Arial Narrow" panose="020B0606020202030204" pitchFamily="34" charset="0"/>
              </a:rPr>
              <a:t>/ local </a:t>
            </a:r>
            <a:r>
              <a:rPr lang="pt-PT" sz="1100" dirty="0" smtClean="0">
                <a:latin typeface="Arial Narrow" panose="020B0606020202030204" pitchFamily="34" charset="0"/>
              </a:rPr>
              <a:t>do evento </a:t>
            </a:r>
            <a:r>
              <a:rPr lang="pt-PT" sz="1100" dirty="0">
                <a:latin typeface="Arial Narrow" panose="020B0606020202030204" pitchFamily="34" charset="0"/>
              </a:rPr>
              <a:t>/ local de alojamento 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endParaRPr lang="pt-PT" altLang="pt-PT" sz="11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endParaRPr lang="pt-PT" altLang="pt-PT" sz="1100" dirty="0" smtClean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>
                <a:latin typeface="Arial Narrow" pitchFamily="34" charset="0"/>
              </a:rPr>
              <a:t>5.10 </a:t>
            </a:r>
            <a:r>
              <a:rPr lang="pt-PT" altLang="pt-PT" sz="1100" b="1" dirty="0" smtClean="0">
                <a:latin typeface="Arial Narrow" pitchFamily="34" charset="0"/>
              </a:rPr>
              <a:t>Alojamento</a:t>
            </a: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A diversidade e qualidade das unidades </a:t>
            </a:r>
            <a:r>
              <a:rPr lang="pt-PT" sz="1100" dirty="0" smtClean="0">
                <a:latin typeface="Arial Narrow" panose="020B0606020202030204" pitchFamily="34" charset="0"/>
              </a:rPr>
              <a:t>de alojamento disponíveis </a:t>
            </a:r>
            <a:r>
              <a:rPr lang="pt-PT" sz="1100" dirty="0">
                <a:latin typeface="Arial Narrow" panose="020B0606020202030204" pitchFamily="34" charset="0"/>
              </a:rPr>
              <a:t>e </a:t>
            </a:r>
            <a:r>
              <a:rPr lang="pt-PT" sz="1100" dirty="0" smtClean="0">
                <a:latin typeface="Arial Narrow" panose="020B0606020202030204" pitchFamily="34" charset="0"/>
              </a:rPr>
              <a:t>as condições acolhedoras  e hospitaleiras, proporcionam aos participantes uma agradável estadias </a:t>
            </a:r>
            <a:r>
              <a:rPr lang="pt-PT" sz="1100" dirty="0">
                <a:latin typeface="Arial Narrow" panose="020B0606020202030204" pitchFamily="34" charset="0"/>
              </a:rPr>
              <a:t>dos </a:t>
            </a:r>
            <a:r>
              <a:rPr lang="pt-PT" sz="1100" dirty="0" smtClean="0">
                <a:latin typeface="Arial Narrow" panose="020B0606020202030204" pitchFamily="34" charset="0"/>
              </a:rPr>
              <a:t>participantes no evento. </a:t>
            </a:r>
            <a:r>
              <a:rPr lang="pt-PT" altLang="pt-PT" sz="1100" dirty="0" smtClean="0">
                <a:latin typeface="Arial Narrow" pitchFamily="34" charset="0"/>
              </a:rPr>
              <a:t>São disponibilizados alojamentos, em hotéis e em apartamentos particulares, para os participantes que assim o desejar, tanto em Cabo Verde como nos países de trânsito em viagem de ida a Cabo Verde e de regresso.</a:t>
            </a:r>
          </a:p>
          <a:p>
            <a:pPr algn="just">
              <a:lnSpc>
                <a:spcPts val="1200"/>
              </a:lnSpc>
            </a:pPr>
            <a:endParaRPr lang="pt-PT" altLang="pt-PT" sz="1100" dirty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5.10.1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Um formulário de </a:t>
            </a:r>
            <a:r>
              <a:rPr lang="pt-PT" sz="1100" dirty="0" smtClean="0">
                <a:latin typeface="Arial Narrow" panose="020B0606020202030204" pitchFamily="34" charset="0"/>
              </a:rPr>
              <a:t>reserva </a:t>
            </a:r>
            <a:r>
              <a:rPr lang="pt-PT" sz="1100" dirty="0">
                <a:latin typeface="Arial Narrow" panose="020B0606020202030204" pitchFamily="34" charset="0"/>
              </a:rPr>
              <a:t>está disponível. Deve ser preenchido </a:t>
            </a:r>
            <a:r>
              <a:rPr lang="pt-PT" sz="1100" dirty="0" smtClean="0">
                <a:latin typeface="Arial Narrow" panose="020B0606020202030204" pitchFamily="34" charset="0"/>
              </a:rPr>
              <a:t>pelos participantes interessados. 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5.10.2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Os formulários de </a:t>
            </a:r>
            <a:r>
              <a:rPr lang="pt-PT" sz="1100" dirty="0" smtClean="0">
                <a:latin typeface="Arial Narrow" panose="020B0606020202030204" pitchFamily="34" charset="0"/>
              </a:rPr>
              <a:t>reserva podem </a:t>
            </a:r>
            <a:r>
              <a:rPr lang="pt-PT" sz="1100" dirty="0">
                <a:latin typeface="Arial Narrow" panose="020B0606020202030204" pitchFamily="34" charset="0"/>
              </a:rPr>
              <a:t>ser descarregado da wesite seguinte: </a:t>
            </a:r>
            <a:r>
              <a:rPr lang="pt-PT" sz="1100" dirty="0" smtClean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5.10.3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As </a:t>
            </a:r>
            <a:r>
              <a:rPr lang="pt-PT" sz="1100" dirty="0" smtClean="0">
                <a:latin typeface="Arial Narrow" panose="020B0606020202030204" pitchFamily="34" charset="0"/>
              </a:rPr>
              <a:t>reservas </a:t>
            </a:r>
            <a:r>
              <a:rPr lang="pt-PT" sz="1100" dirty="0">
                <a:latin typeface="Arial Narrow" panose="020B0606020202030204" pitchFamily="34" charset="0"/>
              </a:rPr>
              <a:t>poderão ser </a:t>
            </a:r>
            <a:r>
              <a:rPr lang="pt-PT" sz="1100" dirty="0" smtClean="0">
                <a:latin typeface="Arial Narrow" panose="020B0606020202030204" pitchFamily="34" charset="0"/>
              </a:rPr>
              <a:t>feitas,  igualmente, online no </a:t>
            </a:r>
            <a:r>
              <a:rPr lang="pt-PT" sz="1100" dirty="0">
                <a:latin typeface="Arial Narrow" panose="020B0606020202030204" pitchFamily="34" charset="0"/>
              </a:rPr>
              <a:t>website: </a:t>
            </a:r>
            <a:r>
              <a:rPr lang="pt-PT" sz="1100" dirty="0" smtClean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5.10.4 </a:t>
            </a:r>
            <a:r>
              <a:rPr lang="pt-PT" sz="1100" dirty="0">
                <a:latin typeface="Arial Narrow" panose="020B0606020202030204" pitchFamily="34" charset="0"/>
              </a:rPr>
              <a:t>As condições de </a:t>
            </a:r>
            <a:r>
              <a:rPr lang="pt-PT" sz="1100" dirty="0" smtClean="0">
                <a:latin typeface="Arial Narrow" panose="020B0606020202030204" pitchFamily="34" charset="0"/>
              </a:rPr>
              <a:t>reservas </a:t>
            </a:r>
            <a:r>
              <a:rPr lang="pt-PT" sz="1100" dirty="0">
                <a:latin typeface="Arial Narrow" panose="020B0606020202030204" pitchFamily="34" charset="0"/>
              </a:rPr>
              <a:t>encontram-se especificadas no referido website.</a:t>
            </a:r>
          </a:p>
          <a:p>
            <a:pPr algn="just">
              <a:lnSpc>
                <a:spcPts val="1200"/>
              </a:lnSpc>
            </a:pPr>
            <a:endParaRPr lang="pt-PT" altLang="pt-PT" sz="1100" dirty="0" smtClean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5.11 Viagens aéreas</a:t>
            </a:r>
            <a:endParaRPr lang="pt-PT" altLang="pt-PT" sz="1100" b="1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dirty="0">
                <a:latin typeface="Arial Narrow" pitchFamily="34" charset="0"/>
              </a:rPr>
              <a:t>São disponibilizados </a:t>
            </a:r>
            <a:r>
              <a:rPr lang="pt-PT" altLang="pt-PT" sz="1100" dirty="0" smtClean="0">
                <a:latin typeface="Arial Narrow" pitchFamily="34" charset="0"/>
              </a:rPr>
              <a:t>apoios nas reservas de viagens aéreas, </a:t>
            </a:r>
            <a:r>
              <a:rPr lang="pt-PT" altLang="pt-PT" sz="1100" dirty="0">
                <a:latin typeface="Arial Narrow" pitchFamily="34" charset="0"/>
              </a:rPr>
              <a:t>em </a:t>
            </a:r>
            <a:r>
              <a:rPr lang="pt-PT" altLang="pt-PT" sz="1100" dirty="0" smtClean="0">
                <a:latin typeface="Arial Narrow" pitchFamily="34" charset="0"/>
              </a:rPr>
              <a:t>companhiais aéreas,  </a:t>
            </a:r>
            <a:r>
              <a:rPr lang="pt-PT" altLang="pt-PT" sz="1100" dirty="0">
                <a:latin typeface="Arial Narrow" pitchFamily="34" charset="0"/>
              </a:rPr>
              <a:t>para os participantes que assim o desejar.</a:t>
            </a:r>
          </a:p>
          <a:p>
            <a:pPr algn="just">
              <a:lnSpc>
                <a:spcPts val="1200"/>
              </a:lnSpc>
            </a:pPr>
            <a:endParaRPr lang="pt-PT" altLang="pt-PT" sz="1100" dirty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5.11.1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Um formulário de reserva está disponível. Deve ser preenchido pelos participantes interessados. </a:t>
            </a: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5.11.2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Os formulários de reserva podem ser descarregado da wesite seguinte: </a:t>
            </a:r>
            <a:r>
              <a:rPr lang="pt-PT" sz="1100" dirty="0" smtClean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5.11.3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i="1" dirty="0">
                <a:latin typeface="Arial Narrow" panose="020B0606020202030204" pitchFamily="34" charset="0"/>
              </a:rPr>
              <a:t>As reservas poderão ser feitas,  igualmente, online no website: </a:t>
            </a:r>
            <a:r>
              <a:rPr lang="pt-PT" sz="1100" dirty="0" smtClean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5.11.4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i="1" dirty="0">
                <a:latin typeface="Arial Narrow" panose="020B0606020202030204" pitchFamily="34" charset="0"/>
              </a:rPr>
              <a:t>As condições de reservas encontram-se especificadas no referido website.</a:t>
            </a:r>
          </a:p>
          <a:p>
            <a:pPr algn="just">
              <a:lnSpc>
                <a:spcPts val="1200"/>
              </a:lnSpc>
            </a:pPr>
            <a:endParaRPr lang="pt-PT" altLang="pt-PT" sz="11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5.12 </a:t>
            </a:r>
            <a:r>
              <a:rPr lang="pt-PT" altLang="pt-PT" sz="1100" b="1" dirty="0">
                <a:latin typeface="Arial Narrow" pitchFamily="34" charset="0"/>
              </a:rPr>
              <a:t>Serviços de </a:t>
            </a:r>
            <a:r>
              <a:rPr lang="pt-PT" altLang="pt-PT" sz="1100" b="1" dirty="0" smtClean="0">
                <a:latin typeface="Arial Narrow" pitchFamily="34" charset="0"/>
              </a:rPr>
              <a:t>restauração</a:t>
            </a: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5.12.1 </a:t>
            </a:r>
            <a:r>
              <a:rPr lang="pt-PT" sz="1100" dirty="0" smtClean="0">
                <a:latin typeface="Arial Narrow" panose="020B0606020202030204" pitchFamily="34" charset="0"/>
              </a:rPr>
              <a:t>Durante o funcionamento das actividades do evento os participantes têm assegurados serviços </a:t>
            </a:r>
            <a:r>
              <a:rPr lang="pt-PT" sz="1100" dirty="0">
                <a:latin typeface="Arial Narrow" panose="020B0606020202030204" pitchFamily="34" charset="0"/>
              </a:rPr>
              <a:t>de </a:t>
            </a:r>
            <a:r>
              <a:rPr lang="pt-PT" sz="1100" dirty="0" smtClean="0">
                <a:latin typeface="Arial Narrow" panose="020B0606020202030204" pitchFamily="34" charset="0"/>
              </a:rPr>
              <a:t>água e de Coffee Break.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19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21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14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2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255" y="1072068"/>
            <a:ext cx="5760641" cy="7512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1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5. INFORMAÇÕES </a:t>
            </a:r>
            <a:r>
              <a:rPr lang="pt-PT" sz="11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ADICIONAIS</a:t>
            </a:r>
          </a:p>
          <a:p>
            <a:endParaRPr lang="pt-PT" altLang="pt-PT" sz="1100" b="1" dirty="0" smtClean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>
                <a:latin typeface="Arial Narrow" pitchFamily="34" charset="0"/>
              </a:rPr>
              <a:t>5.12.2</a:t>
            </a:r>
            <a:r>
              <a:rPr lang="pt-PT" altLang="pt-PT" sz="1100" dirty="0">
                <a:latin typeface="Arial Narrow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Para as refeições do meio dia, almoços,  durante os dias do funcionamento do evento estarão disponíveis transportes nos percursos local do evento  / Local de restauração / local do evento.</a:t>
            </a:r>
            <a:endParaRPr lang="pt-PT" altLang="pt-PT" sz="1100" dirty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endParaRPr lang="pt-PT" altLang="pt-PT" sz="1100" b="1" dirty="0" smtClean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5.13 </a:t>
            </a:r>
            <a:r>
              <a:rPr lang="pt-PT" altLang="pt-PT" sz="1100" b="1" dirty="0">
                <a:latin typeface="Arial Narrow" pitchFamily="34" charset="0"/>
              </a:rPr>
              <a:t>Moedas e câmbios</a:t>
            </a:r>
          </a:p>
          <a:p>
            <a:pPr algn="just">
              <a:lnSpc>
                <a:spcPts val="1100"/>
              </a:lnSpc>
            </a:pPr>
            <a:r>
              <a:rPr lang="pt-PT" altLang="pt-PT" sz="1100" dirty="0">
                <a:latin typeface="Arial Narrow" pitchFamily="34" charset="0"/>
              </a:rPr>
              <a:t>A moeda de uso corrente em Cabo Verde é o escudo caboverdiano. </a:t>
            </a:r>
            <a:r>
              <a:rPr lang="pt-PT" altLang="pt-PT" sz="1100" dirty="0" smtClean="0">
                <a:latin typeface="Arial Narrow" pitchFamily="34" charset="0"/>
              </a:rPr>
              <a:t>Todas as divisas internaconais são aceites. O </a:t>
            </a:r>
            <a:r>
              <a:rPr lang="pt-PT" altLang="pt-PT" sz="1100" dirty="0">
                <a:latin typeface="Arial Narrow" pitchFamily="34" charset="0"/>
              </a:rPr>
              <a:t>Euro </a:t>
            </a:r>
            <a:r>
              <a:rPr lang="pt-PT" altLang="pt-PT" sz="1100" dirty="0" smtClean="0">
                <a:latin typeface="Arial Narrow" pitchFamily="34" charset="0"/>
              </a:rPr>
              <a:t>é </a:t>
            </a:r>
            <a:r>
              <a:rPr lang="pt-PT" altLang="pt-PT" sz="1100" dirty="0">
                <a:latin typeface="Arial Narrow" pitchFamily="34" charset="0"/>
              </a:rPr>
              <a:t>aceite nas </a:t>
            </a:r>
            <a:r>
              <a:rPr lang="pt-PT" altLang="pt-PT" sz="1100" dirty="0" smtClean="0">
                <a:latin typeface="Arial Narrow" pitchFamily="34" charset="0"/>
              </a:rPr>
              <a:t>transações </a:t>
            </a:r>
            <a:r>
              <a:rPr lang="pt-PT" altLang="pt-PT" sz="1100" dirty="0">
                <a:latin typeface="Arial Narrow" pitchFamily="34" charset="0"/>
              </a:rPr>
              <a:t>correntes em Cabo Verde e tem a paridade fixa com o escudo  (1 € = 110,265 Escudos). Para todo e qualquer informação adiconal sobre moedas e câmbios deverá ser consultado o website oficial do Banco Central de Cabo </a:t>
            </a:r>
            <a:r>
              <a:rPr lang="pt-PT" altLang="pt-PT" sz="1100" dirty="0" smtClean="0">
                <a:latin typeface="Arial Narrow" pitchFamily="34" charset="0"/>
              </a:rPr>
              <a:t>Verde</a:t>
            </a:r>
            <a:r>
              <a:rPr lang="pt-PT" altLang="pt-PT" sz="1100" dirty="0">
                <a:latin typeface="Arial Narrow" pitchFamily="34" charset="0"/>
              </a:rPr>
              <a:t>: https://www.bcv.cv/pt/Paginas/Homepage.aspx</a:t>
            </a:r>
            <a:r>
              <a:rPr lang="pt-PT" altLang="pt-PT" sz="1100" dirty="0" smtClean="0">
                <a:latin typeface="Arial Narrow" pitchFamily="34" charset="0"/>
              </a:rPr>
              <a:t>.</a:t>
            </a:r>
            <a:endParaRPr lang="pt-PT" altLang="pt-PT" sz="1100" b="1" dirty="0" smtClean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endParaRPr lang="pt-PT" altLang="pt-PT" sz="1100" b="1" dirty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5.14 Serviços de internet</a:t>
            </a:r>
            <a:endParaRPr lang="pt-PT" altLang="pt-PT" sz="1100" b="1" dirty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dirty="0" smtClean="0">
                <a:latin typeface="Arial Narrow" pitchFamily="34" charset="0"/>
              </a:rPr>
              <a:t>Serviços de internet estarão disponíveis nos locais de alojamento e do evento.</a:t>
            </a:r>
          </a:p>
          <a:p>
            <a:pPr algn="just">
              <a:lnSpc>
                <a:spcPts val="1100"/>
              </a:lnSpc>
            </a:pPr>
            <a:endParaRPr lang="pt-PT" altLang="pt-PT" sz="1100" dirty="0">
              <a:solidFill>
                <a:schemeClr val="accent5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>
                <a:latin typeface="Arial Narrow" pitchFamily="34" charset="0"/>
              </a:rPr>
              <a:t>5.15 Encontros </a:t>
            </a:r>
            <a:r>
              <a:rPr lang="pt-PT" altLang="pt-PT" sz="1100" b="1" dirty="0" smtClean="0">
                <a:latin typeface="Arial Narrow" pitchFamily="34" charset="0"/>
              </a:rPr>
              <a:t>institucionais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Caso for pertinente, a </a:t>
            </a:r>
            <a:r>
              <a:rPr lang="pt-PT" sz="1100" dirty="0" smtClean="0">
                <a:latin typeface="Arial Narrow" panose="020B0606020202030204" pitchFamily="34" charset="0"/>
              </a:rPr>
              <a:t>Organização </a:t>
            </a:r>
            <a:r>
              <a:rPr lang="pt-PT" sz="1100" dirty="0">
                <a:latin typeface="Arial Narrow" panose="020B0606020202030204" pitchFamily="34" charset="0"/>
              </a:rPr>
              <a:t>se responsabilizará pela solicitação </a:t>
            </a:r>
            <a:r>
              <a:rPr lang="pt-PT" sz="1100" dirty="0" smtClean="0">
                <a:latin typeface="Arial Narrow" panose="020B0606020202030204" pitchFamily="34" charset="0"/>
              </a:rPr>
              <a:t>de agendamento de encontros / reuniões institucionais junto das entidades competentes, </a:t>
            </a:r>
            <a:r>
              <a:rPr lang="pt-PT" sz="1100" dirty="0">
                <a:latin typeface="Arial Narrow" panose="020B0606020202030204" pitchFamily="34" charset="0"/>
              </a:rPr>
              <a:t>exclusivamente para o país </a:t>
            </a:r>
            <a:r>
              <a:rPr lang="pt-PT" sz="1100" dirty="0" smtClean="0">
                <a:latin typeface="Arial Narrow" panose="020B0606020202030204" pitchFamily="34" charset="0"/>
              </a:rPr>
              <a:t>anfitrião.</a:t>
            </a:r>
          </a:p>
          <a:p>
            <a:pPr algn="just">
              <a:lnSpc>
                <a:spcPts val="1100"/>
              </a:lnSpc>
            </a:pPr>
            <a:endParaRPr lang="pt-PT" altLang="pt-PT" sz="1100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>
                <a:latin typeface="Arial Narrow" pitchFamily="34" charset="0"/>
              </a:rPr>
              <a:t>5.16 Divulgação de produtos e serviços de empresas </a:t>
            </a:r>
            <a:r>
              <a:rPr lang="pt-PT" altLang="pt-PT" sz="1100" b="1" dirty="0" smtClean="0">
                <a:latin typeface="Arial Narrow" pitchFamily="34" charset="0"/>
              </a:rPr>
              <a:t>participantes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Para efeitos de </a:t>
            </a:r>
            <a:r>
              <a:rPr lang="pt-PT" sz="1100" dirty="0" smtClean="0">
                <a:latin typeface="Arial Narrow" panose="020B0606020202030204" pitchFamily="34" charset="0"/>
              </a:rPr>
              <a:t>divulgação dos seus produtos e serviços as empresas participantes no evento têm à disposição uma plataforma web específica através da qual podem ser divulgados os respectivos produtos e serviços em todos os mercados cobertos pelos objectivos do evento.</a:t>
            </a: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5.16.1 </a:t>
            </a:r>
            <a:r>
              <a:rPr lang="pt-PT" sz="1100" dirty="0" smtClean="0">
                <a:latin typeface="Arial Narrow" panose="020B0606020202030204" pitchFamily="34" charset="0"/>
              </a:rPr>
              <a:t>Para cada empresa participante no evento, além da colocação do respectivo logotipo, haverá lugar uma breve descrição das características dos produtos e serviços, em três idiomas: português; inglês e francês ;</a:t>
            </a: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5.16.2</a:t>
            </a:r>
            <a:r>
              <a:rPr lang="pt-PT" sz="1100" dirty="0" smtClean="0">
                <a:latin typeface="Arial Narrow" panose="020B0606020202030204" pitchFamily="34" charset="0"/>
              </a:rPr>
              <a:t> As informações colocadas no referido website serão mantidas até 120 dias antes da data de realização da edição seguinte do evento, caso a empresa decidir não participar na edição seguinte;</a:t>
            </a: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 5.16.3 </a:t>
            </a:r>
            <a:r>
              <a:rPr lang="pt-PT" sz="1100" dirty="0" smtClean="0">
                <a:latin typeface="Arial Narrow" panose="020B0606020202030204" pitchFamily="34" charset="0"/>
              </a:rPr>
              <a:t>As empresas não participantes no evento e que pretendem divulgar os respectivos produtos e serviços na referida pltaforma web podem faze-lo mediante o pagamento de uma taxa mensal, trimestal, simestral ou anual; 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>
                <a:latin typeface="Arial Narrow" panose="020B0606020202030204" pitchFamily="34" charset="0"/>
              </a:rPr>
              <a:t> </a:t>
            </a:r>
            <a:r>
              <a:rPr lang="pt-PT" sz="1100" b="1" dirty="0" smtClean="0">
                <a:latin typeface="Arial Narrow" panose="020B0606020202030204" pitchFamily="34" charset="0"/>
              </a:rPr>
              <a:t>5.16.4 </a:t>
            </a:r>
            <a:r>
              <a:rPr lang="pt-PT" sz="1100" dirty="0" smtClean="0">
                <a:latin typeface="Arial Narrow" panose="020B0606020202030204" pitchFamily="34" charset="0"/>
              </a:rPr>
              <a:t>Uma equipa especializada fará a manutenção permanente das informações inseridas na plataforma web e as empresas poderão solicitar alterações / correcções / actualizações de </a:t>
            </a:r>
            <a:r>
              <a:rPr lang="pt-PT" sz="1100" dirty="0">
                <a:latin typeface="Arial Narrow" panose="020B0606020202030204" pitchFamily="34" charset="0"/>
              </a:rPr>
              <a:t>informações </a:t>
            </a:r>
            <a:r>
              <a:rPr lang="pt-PT" sz="1100" dirty="0" smtClean="0">
                <a:latin typeface="Arial Narrow" panose="020B0606020202030204" pitchFamily="34" charset="0"/>
              </a:rPr>
              <a:t>a todo o tempo sem custos;</a:t>
            </a: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>
                <a:latin typeface="Arial Narrow" panose="020B0606020202030204" pitchFamily="34" charset="0"/>
              </a:rPr>
              <a:t> 5.16.5 </a:t>
            </a:r>
            <a:r>
              <a:rPr lang="pt-PT" sz="1100" dirty="0">
                <a:latin typeface="Arial Narrow" panose="020B0606020202030204" pitchFamily="34" charset="0"/>
              </a:rPr>
              <a:t>As empresas participantes no evento poderão ainda durante o período de vigência das respectivas informações no espaço reservado na plataforma web fazer </a:t>
            </a:r>
            <a:r>
              <a:rPr lang="pt-PT" sz="1100" dirty="0" smtClean="0">
                <a:latin typeface="Arial Narrow" panose="020B0606020202030204" pitchFamily="34" charset="0"/>
              </a:rPr>
              <a:t>publicação trimestral de newsletters através da qual é divulgada informações relacionadas com os respectivos produtos e serviços em três idiomas: português; inglês e francês.  A equipa especializada acima referida fará divulgação períodica e selectiva junto de potenciais importadores e exportadores o referido newsletter;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5.16.6 </a:t>
            </a:r>
            <a:r>
              <a:rPr lang="pt-PT" sz="1100" dirty="0" smtClean="0">
                <a:latin typeface="Arial Narrow" panose="020B0606020202030204" pitchFamily="34" charset="0"/>
              </a:rPr>
              <a:t>Todo e qualquer pedido de informações sobre produtos ou serviços por parte de potenciais interessados </a:t>
            </a:r>
            <a:r>
              <a:rPr lang="pt-PT" sz="1100" dirty="0">
                <a:latin typeface="Arial Narrow" panose="020B0606020202030204" pitchFamily="34" charset="0"/>
              </a:rPr>
              <a:t>, incluindo eventuais encomendas, </a:t>
            </a:r>
            <a:r>
              <a:rPr lang="pt-PT" sz="1100" dirty="0" smtClean="0">
                <a:latin typeface="Arial Narrow" panose="020B0606020202030204" pitchFamily="34" charset="0"/>
              </a:rPr>
              <a:t>será prontamente comunicado à empresa visada.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5.17 </a:t>
            </a:r>
            <a:r>
              <a:rPr lang="pt-PT" altLang="pt-PT" sz="1100" b="1" dirty="0">
                <a:latin typeface="Arial Narrow" pitchFamily="34" charset="0"/>
              </a:rPr>
              <a:t>Documentação do </a:t>
            </a:r>
            <a:r>
              <a:rPr lang="pt-PT" altLang="pt-PT" sz="1100" b="1" dirty="0" smtClean="0">
                <a:latin typeface="Arial Narrow" pitchFamily="34" charset="0"/>
              </a:rPr>
              <a:t>evento</a:t>
            </a:r>
          </a:p>
          <a:p>
            <a:pPr algn="just">
              <a:lnSpc>
                <a:spcPts val="1100"/>
              </a:lnSpc>
            </a:pPr>
            <a:r>
              <a:rPr lang="pt-PT" altLang="pt-PT" sz="1100" dirty="0" smtClean="0">
                <a:latin typeface="Arial Narrow" pitchFamily="34" charset="0"/>
              </a:rPr>
              <a:t>Toda a documentação relacionada com o evento pode ser descarregada diretanente da plataforma do evento: </a:t>
            </a:r>
            <a:r>
              <a:rPr lang="pt-PT" sz="1100" dirty="0">
                <a:latin typeface="Arial Narrow" panose="020B0606020202030204" pitchFamily="34" charset="0"/>
              </a:rPr>
              <a:t>https://www.atlanticbusinessforum.com</a:t>
            </a:r>
            <a:r>
              <a:rPr lang="pt-PT" sz="1100" dirty="0" smtClean="0">
                <a:latin typeface="Arial Narrow" panose="020B0606020202030204" pitchFamily="34" charset="0"/>
              </a:rPr>
              <a:t>/</a:t>
            </a:r>
            <a:endParaRPr lang="pt-PT" altLang="pt-PT" sz="1100" dirty="0">
              <a:latin typeface="Arial Narrow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19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6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15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5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255" y="903847"/>
            <a:ext cx="5760641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1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5. INFORMAÇÕES </a:t>
            </a:r>
            <a:r>
              <a:rPr lang="pt-PT" sz="11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ADICIONAIS</a:t>
            </a: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5.18 </a:t>
            </a:r>
            <a:r>
              <a:rPr lang="pt-PT" altLang="pt-PT" sz="1100" b="1" dirty="0">
                <a:latin typeface="Arial Narrow" pitchFamily="34" charset="0"/>
              </a:rPr>
              <a:t>Eventos Sociais</a:t>
            </a: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Faz parte integrante do evento um programa social onde os convidados, em geral, e os participantes, em particular, poderão desfrutar de uma agradável estadia em Cabo Verde antes, durante e após os três dias do evento.</a:t>
            </a:r>
          </a:p>
          <a:p>
            <a:pPr algn="just">
              <a:lnSpc>
                <a:spcPts val="1200"/>
              </a:lnSpc>
            </a:pPr>
            <a:endParaRPr lang="pt-PT" altLang="pt-PT" sz="1100" dirty="0">
              <a:solidFill>
                <a:schemeClr val="accent5">
                  <a:lumMod val="60000"/>
                  <a:lumOff val="40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À noite são reservados dois períodos de programas sociais. No primeiro dia do evento, 17 de </a:t>
            </a:r>
            <a:r>
              <a:rPr lang="pt-PT" sz="1100" dirty="0" smtClean="0">
                <a:latin typeface="Arial Narrow" pitchFamily="34" charset="0"/>
                <a:cs typeface="Times New Roman" panose="02020603050405020304" pitchFamily="18" charset="0"/>
              </a:rPr>
              <a:t>Março</a:t>
            </a: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, é organizada uma recepção de boas vindas às delegações participantes no evento e no dia 18 de </a:t>
            </a:r>
            <a:r>
              <a:rPr lang="pt-PT" sz="1100" dirty="0" smtClean="0">
                <a:latin typeface="Arial Narrow" pitchFamily="34" charset="0"/>
                <a:cs typeface="Times New Roman" panose="02020603050405020304" pitchFamily="18" charset="0"/>
              </a:rPr>
              <a:t>Março </a:t>
            </a: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terá lugar um jantar de Gala. </a:t>
            </a: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endParaRPr lang="pt-PT" altLang="pt-PT" sz="1100" b="1" dirty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5.19 Hospedeiras</a:t>
            </a:r>
            <a:endParaRPr lang="pt-PT" altLang="pt-PT" sz="1100" b="1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Um atendimento profissional e qualificado é </a:t>
            </a:r>
            <a:r>
              <a:rPr lang="pt-PT" sz="1100" dirty="0">
                <a:latin typeface="Arial Narrow" panose="020B0606020202030204" pitchFamily="34" charset="0"/>
              </a:rPr>
              <a:t>uma </a:t>
            </a:r>
            <a:r>
              <a:rPr lang="pt-PT" sz="1100" dirty="0" smtClean="0">
                <a:latin typeface="Arial Narrow" panose="020B0606020202030204" pitchFamily="34" charset="0"/>
              </a:rPr>
              <a:t>exigência e uma mais-valia </a:t>
            </a:r>
            <a:r>
              <a:rPr lang="pt-PT" sz="1100" dirty="0">
                <a:latin typeface="Arial Narrow" panose="020B0606020202030204" pitchFamily="34" charset="0"/>
              </a:rPr>
              <a:t>nos eventos inter-</a:t>
            </a:r>
            <a:br>
              <a:rPr lang="pt-PT" sz="1100" dirty="0">
                <a:latin typeface="Arial Narrow" panose="020B0606020202030204" pitchFamily="34" charset="0"/>
              </a:rPr>
            </a:br>
            <a:r>
              <a:rPr lang="pt-PT" sz="1100" dirty="0" smtClean="0">
                <a:latin typeface="Arial Narrow" panose="020B0606020202030204" pitchFamily="34" charset="0"/>
              </a:rPr>
              <a:t>nacionais. Desde a chegada no aeroporto em Cabo Verde e nos locais onde decorrerão o evento, os participantes terão permanentemente acessíveis e disponível equipas de profissionais qualificadas </a:t>
            </a:r>
            <a:r>
              <a:rPr lang="pt-PT" sz="1100" dirty="0">
                <a:latin typeface="Arial Narrow" panose="020B0606020202030204" pitchFamily="34" charset="0"/>
              </a:rPr>
              <a:t>e com elevada </a:t>
            </a:r>
            <a:r>
              <a:rPr lang="pt-PT" sz="1100" dirty="0" smtClean="0">
                <a:latin typeface="Arial Narrow" panose="020B0606020202030204" pitchFamily="34" charset="0"/>
              </a:rPr>
              <a:t>experiência, preparada para comunicação em três ideomas: português, inglês e francês, para os assistir e apoiar na respectiva participação no evento.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itchFamily="34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anose="020B0606020202030204" pitchFamily="34" charset="0"/>
              </a:rPr>
              <a:t>5.20 </a:t>
            </a:r>
            <a:r>
              <a:rPr lang="pt-PT" altLang="pt-PT" sz="1100" b="1" dirty="0">
                <a:latin typeface="Arial Narrow" panose="020B0606020202030204" pitchFamily="34" charset="0"/>
              </a:rPr>
              <a:t>Pacotes de lazer</a:t>
            </a: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Vários pacotes e programas de visitas guiadas aos principais pontos de atracção turística, quer na  cidade da Praia (Capital de Cabo Verde), quer em outras Ilhas, são igualmente disponibilizados</a:t>
            </a:r>
            <a:r>
              <a:rPr lang="pt-PT" sz="1100" dirty="0" smtClean="0">
                <a:latin typeface="Arial Narrow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6. Alterações</a:t>
            </a:r>
          </a:p>
          <a:p>
            <a:pPr algn="just"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 </a:t>
            </a:r>
            <a:r>
              <a:rPr lang="pt-PT" sz="1100" dirty="0" smtClean="0">
                <a:latin typeface="Arial Narrow" panose="020B0606020202030204" pitchFamily="34" charset="0"/>
              </a:rPr>
              <a:t>A Organização </a:t>
            </a:r>
            <a:r>
              <a:rPr lang="pt-PT" sz="1100" dirty="0">
                <a:latin typeface="Arial Narrow" panose="020B0606020202030204" pitchFamily="34" charset="0"/>
              </a:rPr>
              <a:t>reserva-se no direito de alterar </a:t>
            </a:r>
            <a:r>
              <a:rPr lang="pt-PT" sz="1100" dirty="0" smtClean="0">
                <a:latin typeface="Arial Narrow" panose="020B0606020202030204" pitchFamily="34" charset="0"/>
              </a:rPr>
              <a:t>o programa do evento assim como as </a:t>
            </a:r>
            <a:r>
              <a:rPr lang="pt-PT" sz="1100" dirty="0">
                <a:latin typeface="Arial Narrow" panose="020B0606020202030204" pitchFamily="34" charset="0"/>
              </a:rPr>
              <a:t>Condições Gerais de </a:t>
            </a:r>
            <a:br>
              <a:rPr lang="pt-PT" sz="1100" dirty="0">
                <a:latin typeface="Arial Narrow" panose="020B0606020202030204" pitchFamily="34" charset="0"/>
              </a:rPr>
            </a:br>
            <a:r>
              <a:rPr lang="pt-PT" sz="1100" dirty="0">
                <a:latin typeface="Arial Narrow" panose="020B0606020202030204" pitchFamily="34" charset="0"/>
              </a:rPr>
              <a:t>Participação sempre que se justificar, devendo no entanto informar a parte interessada com a devida </a:t>
            </a:r>
            <a:br>
              <a:rPr lang="pt-PT" sz="1100" dirty="0">
                <a:latin typeface="Arial Narrow" panose="020B0606020202030204" pitchFamily="34" charset="0"/>
              </a:rPr>
            </a:br>
            <a:r>
              <a:rPr lang="pt-PT" sz="1100" dirty="0">
                <a:latin typeface="Arial Narrow" panose="020B0606020202030204" pitchFamily="34" charset="0"/>
              </a:rPr>
              <a:t>antecedência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 Seguros</a:t>
            </a:r>
            <a:endParaRPr lang="pt-PT" sz="1100" b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>
                <a:latin typeface="Arial Narrow" panose="020B0606020202030204" pitchFamily="34" charset="0"/>
              </a:rPr>
              <a:t> </a:t>
            </a:r>
            <a:r>
              <a:rPr lang="pt-PT" sz="1100" dirty="0" smtClean="0">
                <a:latin typeface="Arial Narrow" panose="020B0606020202030204" pitchFamily="34" charset="0"/>
              </a:rPr>
              <a:t>São disponibilizados aos participantes  três (3) </a:t>
            </a:r>
            <a:r>
              <a:rPr lang="pt-PT" sz="1100" dirty="0">
                <a:latin typeface="Arial Narrow" panose="020B0606020202030204" pitchFamily="34" charset="0"/>
              </a:rPr>
              <a:t>modalidades </a:t>
            </a:r>
            <a:r>
              <a:rPr lang="pt-PT" sz="1100" dirty="0" smtClean="0">
                <a:latin typeface="Arial Narrow" panose="020B0606020202030204" pitchFamily="34" charset="0"/>
              </a:rPr>
              <a:t>de seguros:</a:t>
            </a:r>
          </a:p>
          <a:p>
            <a:pPr>
              <a:lnSpc>
                <a:spcPts val="6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7.1 </a:t>
            </a:r>
            <a:r>
              <a:rPr lang="pt-PT" sz="1100" b="1" dirty="0" smtClean="0">
                <a:latin typeface="Arial Narrow" panose="020B0606020202030204" pitchFamily="34" charset="0"/>
              </a:rPr>
              <a:t>Seguro </a:t>
            </a:r>
            <a:r>
              <a:rPr lang="pt-PT" sz="1100" b="1" dirty="0">
                <a:latin typeface="Arial Narrow" panose="020B0606020202030204" pitchFamily="34" charset="0"/>
              </a:rPr>
              <a:t>Acidentes </a:t>
            </a:r>
            <a:r>
              <a:rPr lang="pt-PT" sz="1100" b="1" dirty="0" smtClean="0">
                <a:latin typeface="Arial Narrow" panose="020B0606020202030204" pitchFamily="34" charset="0"/>
              </a:rPr>
              <a:t>Pessoais</a:t>
            </a:r>
          </a:p>
          <a:p>
            <a:pPr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Esse </a:t>
            </a:r>
            <a:r>
              <a:rPr lang="pt-PT" sz="1100" dirty="0">
                <a:latin typeface="Arial Narrow" panose="020B0606020202030204" pitchFamily="34" charset="0"/>
              </a:rPr>
              <a:t>seguro cobre qualquer tipo de acidente que possa ocorrer durante o período em que decorrer os eventos. Também poderá ser incluído neste mesmo seguro, a cobertura de viagem e bagagens (extravio, perda ou dano causado à bagagem: roupas e objetos de uso pessoal transportados em malas, sacos ou outros volumes </a:t>
            </a:r>
            <a:r>
              <a:rPr lang="pt-PT" sz="1100" dirty="0" smtClean="0">
                <a:latin typeface="Arial Narrow" panose="020B0606020202030204" pitchFamily="34" charset="0"/>
              </a:rPr>
              <a:t>devidamente acondicionados</a:t>
            </a:r>
            <a:r>
              <a:rPr lang="pt-PT" sz="1100" dirty="0">
                <a:latin typeface="Arial Narrow" panose="020B0606020202030204" pitchFamily="34" charset="0"/>
              </a:rPr>
              <a:t>, pertencentes à Pessoa Segura, incluindo computadores portáteis e seus acessórios.</a:t>
            </a:r>
          </a:p>
          <a:p>
            <a:pPr>
              <a:lnSpc>
                <a:spcPts val="6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</a:t>
            </a:r>
            <a:r>
              <a:rPr lang="pt-PT" sz="1100" b="1" dirty="0">
                <a:latin typeface="Arial Narrow" panose="020B0606020202030204" pitchFamily="34" charset="0"/>
              </a:rPr>
              <a:t> </a:t>
            </a:r>
            <a:r>
              <a:rPr lang="pt-PT" sz="1100" b="1" dirty="0" smtClean="0">
                <a:latin typeface="Arial Narrow" panose="020B0606020202030204" pitchFamily="34" charset="0"/>
              </a:rPr>
              <a:t>Seguro </a:t>
            </a:r>
            <a:r>
              <a:rPr lang="pt-PT" sz="1100" b="1" dirty="0">
                <a:latin typeface="Arial Narrow" panose="020B0606020202030204" pitchFamily="34" charset="0"/>
              </a:rPr>
              <a:t>de </a:t>
            </a:r>
            <a:r>
              <a:rPr lang="pt-PT" sz="1100" b="1" dirty="0" smtClean="0">
                <a:latin typeface="Arial Narrow" panose="020B0606020202030204" pitchFamily="34" charset="0"/>
              </a:rPr>
              <a:t>Viagem</a:t>
            </a:r>
          </a:p>
          <a:p>
            <a:pPr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De igual modo são disponibilizados seguros de proteção com as seguintes característuicas: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7.2.1 </a:t>
            </a:r>
            <a:r>
              <a:rPr lang="pt-PT" sz="1100" dirty="0" smtClean="0">
                <a:latin typeface="Arial Narrow" panose="020B0606020202030204" pitchFamily="34" charset="0"/>
              </a:rPr>
              <a:t>Multiviagens Cabo Verde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Seguro aplicável exclusivamente para viagens que se realizem em </a:t>
            </a:r>
            <a:r>
              <a:rPr lang="pt-PT" sz="1100" dirty="0" smtClean="0">
                <a:latin typeface="Arial Narrow" panose="020B0606020202030204" pitchFamily="34" charset="0"/>
              </a:rPr>
              <a:t>Cabo Verde.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7.2.2 </a:t>
            </a:r>
            <a:r>
              <a:rPr lang="pt-PT" sz="1100" dirty="0" smtClean="0">
                <a:latin typeface="Arial Narrow" panose="020B0606020202030204" pitchFamily="34" charset="0"/>
              </a:rPr>
              <a:t>Multiviagens </a:t>
            </a:r>
            <a:r>
              <a:rPr lang="pt-PT" sz="1100" dirty="0">
                <a:latin typeface="Arial Narrow" panose="020B0606020202030204" pitchFamily="34" charset="0"/>
              </a:rPr>
              <a:t>Estrangeiro</a:t>
            </a: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Seguro aplicável para viagens ao estrangeiro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7.2.3 </a:t>
            </a:r>
            <a:r>
              <a:rPr lang="pt-PT" sz="1100" dirty="0" smtClean="0">
                <a:latin typeface="Arial Narrow" panose="020B0606020202030204" pitchFamily="34" charset="0"/>
              </a:rPr>
              <a:t>Multiviagens </a:t>
            </a:r>
            <a:r>
              <a:rPr lang="pt-PT" sz="1100" dirty="0">
                <a:latin typeface="Arial Narrow" panose="020B0606020202030204" pitchFamily="34" charset="0"/>
              </a:rPr>
              <a:t>Estrangeiro + PVFM</a:t>
            </a: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Seguro aplicável para viagens ao estrangeiro. Inclui protecção de Cancelamento por Motivo de Força </a:t>
            </a:r>
            <a:r>
              <a:rPr lang="pt-PT" sz="1100" dirty="0" smtClean="0">
                <a:latin typeface="Arial Narrow" panose="020B0606020202030204" pitchFamily="34" charset="0"/>
              </a:rPr>
              <a:t>Maior.</a:t>
            </a:r>
          </a:p>
          <a:p>
            <a:pPr>
              <a:lnSpc>
                <a:spcPts val="1200"/>
              </a:lnSpc>
            </a:pPr>
            <a:endParaRPr lang="pt-PT" sz="1100" b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7.2.4 </a:t>
            </a:r>
            <a:r>
              <a:rPr lang="pt-PT" sz="1100" dirty="0" smtClean="0">
                <a:latin typeface="Arial Narrow" panose="020B0606020202030204" pitchFamily="34" charset="0"/>
              </a:rPr>
              <a:t>Complementos</a:t>
            </a:r>
            <a:r>
              <a:rPr lang="pt-PT" sz="1100" dirty="0">
                <a:latin typeface="Arial Narrow" panose="020B0606020202030204" pitchFamily="34" charset="0"/>
              </a:rPr>
              <a:t>:</a:t>
            </a: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7.2.4.1 </a:t>
            </a:r>
            <a:r>
              <a:rPr lang="pt-PT" sz="1100" dirty="0" smtClean="0">
                <a:latin typeface="Arial Narrow" panose="020B0606020202030204" pitchFamily="34" charset="0"/>
              </a:rPr>
              <a:t>Despesas </a:t>
            </a:r>
            <a:r>
              <a:rPr lang="pt-PT" sz="1100" dirty="0">
                <a:latin typeface="Arial Narrow" panose="020B0606020202030204" pitchFamily="34" charset="0"/>
              </a:rPr>
              <a:t>Médicas</a:t>
            </a: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Aumento do capital de Despesas Médicas do Seguro </a:t>
            </a:r>
            <a:r>
              <a:rPr lang="pt-PT" sz="1100" dirty="0" smtClean="0">
                <a:latin typeface="Arial Narrow" panose="020B0606020202030204" pitchFamily="34" charset="0"/>
              </a:rPr>
              <a:t>Base.</a:t>
            </a:r>
            <a:endParaRPr lang="pt-PT" sz="1100" dirty="0">
              <a:latin typeface="Arial Narrow" panose="020B060602020203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19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6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16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47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255" y="903847"/>
            <a:ext cx="5760641" cy="7740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1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7</a:t>
            </a:r>
            <a:r>
              <a:rPr lang="pt-PT" sz="11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. PONTOS FOCAIS</a:t>
            </a:r>
            <a:endParaRPr lang="pt-PT" sz="1100" i="1" dirty="0">
              <a:solidFill>
                <a:schemeClr val="accent5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ÁFRICA OCIDENTAL</a:t>
            </a: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CÔTE D’IVOIRE</a:t>
            </a:r>
          </a:p>
          <a:p>
            <a:pPr>
              <a:lnSpc>
                <a:spcPts val="1200"/>
              </a:lnSpc>
            </a:pPr>
            <a:r>
              <a:rPr lang="pt-PT" sz="1100" dirty="0"/>
              <a:t>Mr ALLAH </a:t>
            </a:r>
            <a:r>
              <a:rPr lang="pt-PT" sz="1100" dirty="0" smtClean="0"/>
              <a:t>Ambroise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Tel:</a:t>
            </a:r>
            <a:r>
              <a:rPr lang="pt-PT" sz="1100" dirty="0"/>
              <a:t>+225 07 08 08 58 </a:t>
            </a:r>
            <a:r>
              <a:rPr lang="pt-PT" sz="1100" dirty="0" smtClean="0"/>
              <a:t>92</a:t>
            </a:r>
          </a:p>
          <a:p>
            <a:pPr>
              <a:lnSpc>
                <a:spcPts val="1200"/>
              </a:lnSpc>
            </a:pPr>
            <a:r>
              <a:rPr lang="pt-PT" sz="1100" dirty="0"/>
              <a:t>Whatsapp </a:t>
            </a:r>
            <a:r>
              <a:rPr lang="pt-PT" sz="1100" dirty="0" smtClean="0"/>
              <a:t>:+</a:t>
            </a:r>
            <a:r>
              <a:rPr lang="pt-PT" sz="1100" dirty="0"/>
              <a:t>225 07 08 08 58 </a:t>
            </a:r>
            <a:r>
              <a:rPr lang="pt-PT" sz="1100" dirty="0" smtClean="0"/>
              <a:t>92</a:t>
            </a:r>
          </a:p>
          <a:p>
            <a:pPr>
              <a:lnSpc>
                <a:spcPts val="1200"/>
              </a:lnSpc>
            </a:pPr>
            <a:r>
              <a:rPr lang="pt-PT" sz="1100" dirty="0"/>
              <a:t>Cocody II </a:t>
            </a:r>
            <a:r>
              <a:rPr lang="pt-PT" sz="1100" dirty="0" smtClean="0"/>
              <a:t>Plateaux</a:t>
            </a:r>
          </a:p>
          <a:p>
            <a:pPr>
              <a:lnSpc>
                <a:spcPts val="1200"/>
              </a:lnSpc>
            </a:pPr>
            <a:r>
              <a:rPr lang="fr-FR" sz="1100" dirty="0"/>
              <a:t>Résidence Perles </a:t>
            </a:r>
            <a:r>
              <a:rPr lang="fr-FR" sz="1100" dirty="0" smtClean="0"/>
              <a:t>2</a:t>
            </a:r>
          </a:p>
          <a:p>
            <a:pPr>
              <a:lnSpc>
                <a:spcPts val="1200"/>
              </a:lnSpc>
            </a:pPr>
            <a:r>
              <a:rPr lang="fr-FR" sz="1100" dirty="0" smtClean="0"/>
              <a:t>Rue L27 - Villa 603</a:t>
            </a:r>
          </a:p>
          <a:p>
            <a:pPr>
              <a:lnSpc>
                <a:spcPts val="1200"/>
              </a:lnSpc>
            </a:pPr>
            <a:r>
              <a:rPr lang="es-ES" sz="1100" dirty="0"/>
              <a:t>28 BP 462 </a:t>
            </a:r>
            <a:r>
              <a:rPr lang="es-ES" sz="1100" dirty="0" err="1"/>
              <a:t>Abidjan</a:t>
            </a:r>
            <a:r>
              <a:rPr lang="es-ES" sz="1100" dirty="0"/>
              <a:t> </a:t>
            </a:r>
            <a:r>
              <a:rPr lang="es-ES" sz="1100" dirty="0" smtClean="0"/>
              <a:t>28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E-mail:ambroise@boxtravel.eu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www.boxtravel.eu</a:t>
            </a:r>
            <a:endParaRPr lang="es-ES" sz="1100" dirty="0" smtClean="0"/>
          </a:p>
          <a:p>
            <a:pPr>
              <a:lnSpc>
                <a:spcPts val="1200"/>
              </a:lnSpc>
            </a:pPr>
            <a:r>
              <a:rPr lang="es-ES" sz="1100" dirty="0" smtClean="0"/>
              <a:t>ABIDJAN</a:t>
            </a:r>
          </a:p>
          <a:p>
            <a:pPr>
              <a:lnSpc>
                <a:spcPts val="1200"/>
              </a:lnSpc>
            </a:pPr>
            <a:r>
              <a:rPr lang="pt-PT" sz="1100" dirty="0" smtClean="0"/>
              <a:t>RÉPUBLIQUE DE CÔTE D’IVOIRE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BENIM</a:t>
            </a:r>
            <a:endParaRPr lang="pt-PT" sz="1100" b="1" i="1" dirty="0">
              <a:solidFill>
                <a:schemeClr val="accent5">
                  <a:lumMod val="60000"/>
                  <a:lumOff val="4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dirty="0"/>
              <a:t>Mr Hippolyte G. Ahonlonsou</a:t>
            </a:r>
            <a:br>
              <a:rPr lang="pt-PT" sz="1100" dirty="0"/>
            </a:br>
            <a:r>
              <a:rPr lang="pt-PT" sz="1100" dirty="0"/>
              <a:t>Directeur  Associé</a:t>
            </a:r>
            <a:br>
              <a:rPr lang="pt-PT" sz="1100" dirty="0"/>
            </a:br>
            <a:r>
              <a:rPr lang="pt-PT" sz="1100" dirty="0"/>
              <a:t>HGA Conseil &amp; Associés SARL</a:t>
            </a:r>
            <a:br>
              <a:rPr lang="pt-PT" sz="1100" dirty="0"/>
            </a:br>
            <a:r>
              <a:rPr lang="pt-PT" sz="1100" dirty="0"/>
              <a:t>Tél: +229 21 33 89 80 | Fax: +229 21 33 34 88</a:t>
            </a:r>
            <a:br>
              <a:rPr lang="pt-PT" sz="1100" dirty="0"/>
            </a:br>
            <a:r>
              <a:rPr lang="pt-PT" sz="1100" dirty="0"/>
              <a:t>E-mail: h.ahonlonsou@hgaconseil.com</a:t>
            </a:r>
          </a:p>
          <a:p>
            <a:pPr>
              <a:lnSpc>
                <a:spcPts val="1200"/>
              </a:lnSpc>
            </a:pPr>
            <a:r>
              <a:rPr lang="pt-PT" sz="1100" dirty="0"/>
              <a:t>Skype: savuka1 | www.hgaconseil.com</a:t>
            </a:r>
            <a:br>
              <a:rPr lang="pt-PT" sz="1100" dirty="0"/>
            </a:br>
            <a:r>
              <a:rPr lang="pt-PT" sz="1100" dirty="0"/>
              <a:t>08 BP 0826 Cotonou </a:t>
            </a:r>
          </a:p>
          <a:p>
            <a:pPr>
              <a:lnSpc>
                <a:spcPts val="1200"/>
              </a:lnSpc>
            </a:pPr>
            <a:r>
              <a:rPr lang="pt-PT" sz="1100" dirty="0"/>
              <a:t>RÉPUBLIQUE DU </a:t>
            </a:r>
            <a:r>
              <a:rPr lang="pt-PT" sz="1100" dirty="0" smtClean="0"/>
              <a:t>BENIN</a:t>
            </a:r>
            <a:endParaRPr lang="pt-PT" sz="1100" i="1" dirty="0" smtClean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EUROPA</a:t>
            </a: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PORTUGAL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Mr. Pedro Ivan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Rua Maluda, Nº 12, 3º Dtº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1750-465 Lisboa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E-mail:pedro.ivan@boxtravel.eu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www.boxtravel.eu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Tel: +351 927 645 198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LISBOA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PORTUGAL</a:t>
            </a:r>
            <a:endParaRPr lang="pt-PT" sz="1100" i="1" dirty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BRASIL</a:t>
            </a:r>
          </a:p>
          <a:p>
            <a:r>
              <a:rPr lang="pt-BR" sz="1100" dirty="0" smtClean="0"/>
              <a:t>Mr William </a:t>
            </a:r>
            <a:r>
              <a:rPr lang="pt-BR" sz="1100" dirty="0"/>
              <a:t>Presta</a:t>
            </a:r>
            <a:endParaRPr lang="pt-PT" sz="1100" dirty="0"/>
          </a:p>
          <a:p>
            <a:r>
              <a:rPr lang="pt-BR" sz="1100" dirty="0"/>
              <a:t>Rua Alcides Munhoz n° 392</a:t>
            </a:r>
            <a:endParaRPr lang="pt-PT" sz="1100" dirty="0"/>
          </a:p>
          <a:p>
            <a:r>
              <a:rPr lang="pt-BR" sz="1100" dirty="0"/>
              <a:t>Bairro Mercês </a:t>
            </a:r>
          </a:p>
          <a:p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Tel: +</a:t>
            </a:r>
            <a:r>
              <a:rPr lang="pt-BR" sz="1100" dirty="0" smtClean="0"/>
              <a:t>55(41) 99212 1156</a:t>
            </a:r>
            <a:endParaRPr lang="pt-PT" sz="1100" dirty="0" smtClean="0"/>
          </a:p>
          <a:p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E-mail: </a:t>
            </a:r>
            <a:r>
              <a:rPr lang="pt-BR" sz="1100" dirty="0" smtClean="0"/>
              <a:t>williampresta@atlanticbusinessforum.com</a:t>
            </a:r>
            <a:endParaRPr lang="pt-PT" sz="1100" dirty="0" smtClean="0"/>
          </a:p>
          <a:p>
            <a:pPr>
              <a:lnSpc>
                <a:spcPts val="1200"/>
              </a:lnSpc>
            </a:pPr>
            <a:r>
              <a:rPr lang="pt-BR" sz="1100" dirty="0" smtClean="0"/>
              <a:t>Curitiba</a:t>
            </a:r>
          </a:p>
          <a:p>
            <a:pPr>
              <a:lnSpc>
                <a:spcPts val="1200"/>
              </a:lnSpc>
            </a:pPr>
            <a:r>
              <a:rPr lang="pt-BR" sz="1100" dirty="0" smtClean="0"/>
              <a:t>PARANÁ</a:t>
            </a:r>
          </a:p>
          <a:p>
            <a:pPr>
              <a:lnSpc>
                <a:spcPts val="1200"/>
              </a:lnSpc>
            </a:pPr>
            <a:r>
              <a:rPr lang="pt-BR" sz="1100" dirty="0" smtClean="0"/>
              <a:t>BRASIL</a:t>
            </a:r>
            <a:endParaRPr lang="pt-PT" sz="1100" i="1" dirty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6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17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  <p:sp>
        <p:nvSpPr>
          <p:cNvPr id="8" name="CaixaDeTexto 53"/>
          <p:cNvSpPr txBox="1"/>
          <p:nvPr/>
        </p:nvSpPr>
        <p:spPr>
          <a:xfrm>
            <a:off x="3979704" y="6139061"/>
            <a:ext cx="267505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EA4BA"/>
                </a:solidFill>
              </a:rPr>
              <a:t>ATLANTIC BUSINESS FORUM</a:t>
            </a:r>
            <a:endParaRPr lang="en-US" sz="1600" b="1" i="1" dirty="0">
              <a:solidFill>
                <a:srgbClr val="3EA4BA"/>
              </a:solidFill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Apartado nº 1042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Código Postal nº 7600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 smtClean="0">
                <a:latin typeface="Arial Narrow" panose="020B0606020202030204" pitchFamily="34" charset="0"/>
              </a:rPr>
              <a:t>Praia </a:t>
            </a:r>
          </a:p>
          <a:p>
            <a:r>
              <a:rPr lang="pt-PT" sz="1200" i="1" dirty="0">
                <a:latin typeface="Arial Narrow" panose="020B0606020202030204" pitchFamily="34" charset="0"/>
              </a:rPr>
              <a:t>República de Cabo Verde 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WhatsApp</a:t>
            </a:r>
            <a:r>
              <a:rPr lang="en-US" sz="1200" dirty="0">
                <a:latin typeface="Arial Narrow" panose="020B0606020202030204" pitchFamily="34" charset="0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</a:rPr>
              <a:t>800</a:t>
            </a:r>
          </a:p>
          <a:p>
            <a:r>
              <a:rPr lang="pt-PT" altLang="en-US" sz="1200" dirty="0">
                <a:latin typeface="Arial Narrow" panose="020B0606020202030204" pitchFamily="34" charset="0"/>
                <a:sym typeface="+mn-ea"/>
              </a:rPr>
              <a:t>Viber</a:t>
            </a:r>
            <a:r>
              <a:rPr lang="en-US" sz="1200" dirty="0">
                <a:latin typeface="Arial Narrow" panose="020B0606020202030204" pitchFamily="34" charset="0"/>
                <a:sym typeface="+mn-ea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  <a:sym typeface="+mn-ea"/>
              </a:rPr>
              <a:t>800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en-US" sz="1200" dirty="0">
                <a:latin typeface="Arial Narrow" panose="020B0606020202030204" pitchFamily="34" charset="0"/>
              </a:rPr>
              <a:t>Skype: </a:t>
            </a:r>
            <a:r>
              <a:rPr lang="en-US" sz="1200" dirty="0" err="1">
                <a:latin typeface="Arial Narrow" panose="020B0606020202030204" pitchFamily="34" charset="0"/>
              </a:rPr>
              <a:t>setimocontinente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pt-PT" sz="1200" dirty="0" smtClean="0">
                <a:latin typeface="Arial Narrow" panose="020B0606020202030204" pitchFamily="34" charset="0"/>
              </a:rPr>
              <a:t>events</a:t>
            </a:r>
            <a:r>
              <a:rPr lang="en-US" sz="1200" dirty="0" smtClean="0">
                <a:latin typeface="Arial Narrow" panose="020B0606020202030204" pitchFamily="34" charset="0"/>
              </a:rPr>
              <a:t>@</a:t>
            </a:r>
            <a:r>
              <a:rPr lang="en-US" sz="1200" dirty="0" err="1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</a:t>
            </a:r>
            <a:r>
              <a:rPr lang="en-US" sz="1200" dirty="0">
                <a:latin typeface="Arial Narrow" panose="020B0606020202030204" pitchFamily="34" charset="0"/>
              </a:rPr>
              <a:t>.</a:t>
            </a:r>
            <a:r>
              <a:rPr lang="en-US" sz="1200" dirty="0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err="1" smtClean="0">
                <a:latin typeface="Arial Narrow" panose="020B0606020202030204" pitchFamily="34" charset="0"/>
              </a:rPr>
              <a:t>events@emergys.tech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www.</a:t>
            </a:r>
            <a:r>
              <a:rPr lang="pt-PT" sz="1200" dirty="0" smtClean="0">
                <a:latin typeface="Arial Narrow" panose="020B0606020202030204" pitchFamily="34" charset="0"/>
              </a:rPr>
              <a:t>emergys</a:t>
            </a:r>
            <a:r>
              <a:rPr lang="en-US" sz="1200" dirty="0" smtClean="0">
                <a:latin typeface="Arial Narrow" panose="020B0606020202030204" pitchFamily="34" charset="0"/>
              </a:rPr>
              <a:t>.tech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pic>
        <p:nvPicPr>
          <p:cNvPr id="10" name="Imagem 12" descr="LOGO-Paises ecowa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2933" y="1174393"/>
            <a:ext cx="3897630" cy="3858260"/>
          </a:xfrm>
          <a:prstGeom prst="rect">
            <a:avLst/>
          </a:prstGeom>
        </p:spPr>
      </p:pic>
      <p:pic>
        <p:nvPicPr>
          <p:cNvPr id="11" name="Imagem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338" y="90389"/>
            <a:ext cx="1649573" cy="136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9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pic>
        <p:nvPicPr>
          <p:cNvPr id="10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2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  <p:graphicFrame>
        <p:nvGraphicFramePr>
          <p:cNvPr id="9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741607"/>
              </p:ext>
            </p:extLst>
          </p:nvPr>
        </p:nvGraphicFramePr>
        <p:xfrm>
          <a:off x="58384" y="784181"/>
          <a:ext cx="6547230" cy="2511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5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865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4340"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dirty="0" smtClean="0">
                          <a:solidFill>
                            <a:srgbClr val="008CBA"/>
                          </a:solidFill>
                          <a:latin typeface="Arial Narrow" panose="020B0606020202030204" pitchFamily="34" charset="0"/>
                        </a:rPr>
                        <a:t>Item</a:t>
                      </a:r>
                    </a:p>
                  </a:txBody>
                  <a:tcPr marL="91446" marR="91446" marT="45729" marB="4572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smtClean="0">
                          <a:solidFill>
                            <a:srgbClr val="008CBA"/>
                          </a:solidFill>
                          <a:latin typeface="Arial Narrow" panose="020B0606020202030204" pitchFamily="34" charset="0"/>
                        </a:rPr>
                        <a:t>Pag</a:t>
                      </a:r>
                    </a:p>
                  </a:txBody>
                  <a:tcPr marL="91446" marR="91446" marT="45729" marB="4572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dirty="0" smtClean="0">
                          <a:solidFill>
                            <a:srgbClr val="008CBA"/>
                          </a:solidFill>
                          <a:latin typeface="Arial Narrow" panose="020B0606020202030204" pitchFamily="34" charset="0"/>
                        </a:rPr>
                        <a:t>Item</a:t>
                      </a:r>
                    </a:p>
                  </a:txBody>
                  <a:tcPr marL="91446" marR="91446" marT="45729" marB="4572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smtClean="0">
                          <a:solidFill>
                            <a:srgbClr val="008CBA"/>
                          </a:solidFill>
                          <a:latin typeface="Arial Narrow" panose="020B0606020202030204" pitchFamily="34" charset="0"/>
                        </a:rPr>
                        <a:t>Pag.</a:t>
                      </a:r>
                    </a:p>
                  </a:txBody>
                  <a:tcPr marL="91446" marR="91446" marT="45729" marB="4572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7938">
                <a:tc>
                  <a:txBody>
                    <a:bodyPr/>
                    <a:lstStyle/>
                    <a:p>
                      <a:pPr algn="just"/>
                      <a:r>
                        <a:rPr lang="fr-FR" sz="1100" b="0" i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Contexto</a:t>
                      </a:r>
                      <a:r>
                        <a:rPr lang="fr-FR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e </a:t>
                      </a:r>
                      <a:r>
                        <a:rPr lang="fr-FR" sz="1100" b="0" i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justificação</a:t>
                      </a:r>
                      <a:endParaRPr lang="fr-FR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Inscrição 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Fórum Empresarial</a:t>
                      </a:r>
                      <a:r>
                        <a:rPr lang="pt-PT" sz="1100" b="0" i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e resultados esperados</a:t>
                      </a:r>
                      <a:endParaRPr lang="pt-PT" sz="1100" b="0" i="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dirty="0" smtClean="0">
                          <a:latin typeface="Arial Narrow" panose="020B0606020202030204" pitchFamily="34" charset="0"/>
                        </a:rPr>
                        <a:t>Transfência de inscrição</a:t>
                      </a:r>
                      <a:endParaRPr lang="pt-PT" sz="1100" dirty="0" smtClean="0"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8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Alguns indicadores da CEDEO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5-9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Grupos e D</a:t>
                      </a:r>
                      <a:r>
                        <a:rPr lang="pt-PT" altLang="pt-PT" sz="1100" dirty="0" smtClean="0">
                          <a:latin typeface="Arial Narrow" panose="020B0606020202030204" pitchFamily="34" charset="0"/>
                        </a:rPr>
                        <a:t>elegações Oficiais</a:t>
                      </a:r>
                      <a:endParaRPr lang="pt-PT" sz="1100" dirty="0" smtClean="0"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Participantes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dirty="0" smtClean="0">
                          <a:latin typeface="Arial Narrow" panose="020B0606020202030204" pitchFamily="34" charset="0"/>
                        </a:rPr>
                        <a:t>Vistos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Desenvolvimento dos trabalhos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Serviços de Protocolo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4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Sequência 1: Abertura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Tranferes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Sequência </a:t>
                      </a:r>
                      <a:r>
                        <a:rPr lang="fr-FR" sz="1100" i="1" dirty="0" smtClean="0">
                          <a:latin typeface="Arial Narrow" panose="020B0606020202030204" pitchFamily="34" charset="0"/>
                        </a:rPr>
                        <a:t>2 : </a:t>
                      </a: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B</a:t>
                      </a:r>
                      <a:r>
                        <a:rPr lang="pt-PT" sz="1100" i="1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locos de apresentações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Alojamento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10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747698"/>
              </p:ext>
            </p:extLst>
          </p:nvPr>
        </p:nvGraphicFramePr>
        <p:xfrm>
          <a:off x="58383" y="3302254"/>
          <a:ext cx="6547230" cy="2511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5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8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865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4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Sequência 3</a:t>
                      </a:r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Conferência I</a:t>
                      </a:r>
                    </a:p>
                  </a:txBody>
                  <a:tcPr marL="91446" marR="91446" marT="45729" marB="4572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 marL="91446" marR="91446" marT="45729" marB="4572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Viagens aéreas</a:t>
                      </a:r>
                    </a:p>
                  </a:txBody>
                  <a:tcPr marL="91446" marR="91446" marT="45729" marB="4572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</a:p>
                  </a:txBody>
                  <a:tcPr marL="93909" marR="93909" marT="45729" marB="4572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793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Sequência 4</a:t>
                      </a:r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Conferência II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Serviços de restauração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Sequência 5</a:t>
                      </a:r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Conferência III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Moedas e câmbios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8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latin typeface="Arial Narrow" panose="020B0606020202030204" pitchFamily="34" charset="0"/>
                        </a:rPr>
                        <a:t>Sequência 6</a:t>
                      </a:r>
                      <a:r>
                        <a:rPr lang="pt-PT" sz="1100" b="0" i="1" dirty="0" smtClean="0">
                          <a:latin typeface="Arial Narrow" panose="020B0606020202030204" pitchFamily="34" charset="0"/>
                        </a:rPr>
                        <a:t>: Conferência IV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just"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Serviços de internet</a:t>
                      </a:r>
                      <a:endParaRPr lang="en-US" alt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latin typeface="Arial Narrow" panose="020B0606020202030204" pitchFamily="34" charset="0"/>
                        </a:rPr>
                        <a:t>Sequência 7</a:t>
                      </a:r>
                      <a:r>
                        <a:rPr lang="pt-PT" sz="1100" b="0" i="1" dirty="0" smtClean="0">
                          <a:latin typeface="Arial Narrow" panose="020B0606020202030204" pitchFamily="34" charset="0"/>
                        </a:rPr>
                        <a:t>: Painel I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Encontros institucionais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latin typeface="Arial Narrow" panose="020B0606020202030204" pitchFamily="34" charset="0"/>
                        </a:rPr>
                        <a:t>Sequência 8</a:t>
                      </a:r>
                      <a:r>
                        <a:rPr lang="pt-PT" sz="1100" b="0" i="1" dirty="0" smtClean="0"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pt-PT" altLang="en-US" sz="1100" b="0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Conferência V 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Divulgação de produtos e serviços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4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latin typeface="Arial Narrow" panose="020B0606020202030204" pitchFamily="34" charset="0"/>
                        </a:rPr>
                        <a:t>Sequência 9</a:t>
                      </a:r>
                      <a:r>
                        <a:rPr lang="pt-PT" sz="1100" b="0" i="1" dirty="0" smtClean="0"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pt-PT" altLang="en-US" sz="1100" b="0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Painel II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Documentação do evento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Sequência 10</a:t>
                      </a: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pt-PT" altLang="en-US" sz="1100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Sessão de Encerramento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Eventos Sociais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11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65559"/>
              </p:ext>
            </p:extLst>
          </p:nvPr>
        </p:nvGraphicFramePr>
        <p:xfrm>
          <a:off x="73623" y="5923037"/>
          <a:ext cx="6547230" cy="2168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865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5593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Sequência 11</a:t>
                      </a:r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pt-PT" altLang="en-US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Jantar de Gala</a:t>
                      </a:r>
                    </a:p>
                  </a:txBody>
                  <a:tcPr marL="91446" marR="91446" marT="45729" marB="45729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Hospedeiras</a:t>
                      </a:r>
                    </a:p>
                  </a:txBody>
                  <a:tcPr marL="91446" marR="91446" marT="45729" marB="45729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Ronda / Rodada de Negócios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Pacotes de lazer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8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Realização das reuniões agendadas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just"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Alterações</a:t>
                      </a:r>
                      <a:endParaRPr lang="en-US" alt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Sessão de apresentações</a:t>
                      </a:r>
                      <a:endParaRPr lang="pt-PT" sz="1100" dirty="0"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Seguros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Local e datas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Pontos Focais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4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Línguas de Trabalho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l"/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Comunicações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just"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pt-PT" alt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10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pic>
        <p:nvPicPr>
          <p:cNvPr id="10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3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06239" y="810469"/>
            <a:ext cx="6120680" cy="7655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CONTEXTO E JUSTIFICAÇÃO</a:t>
            </a:r>
          </a:p>
          <a:p>
            <a:pPr algn="just">
              <a:lnSpc>
                <a:spcPts val="11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Cabo </a:t>
            </a:r>
            <a:r>
              <a:rPr lang="pt-PT" sz="1100" dirty="0">
                <a:latin typeface="Arial Narrow" panose="020B0606020202030204" pitchFamily="34" charset="0"/>
              </a:rPr>
              <a:t>Verde está a apenas  </a:t>
            </a:r>
            <a:r>
              <a:rPr lang="pt-PT" sz="1100" dirty="0" smtClean="0">
                <a:latin typeface="Arial Narrow" panose="020B0606020202030204" pitchFamily="34" charset="0"/>
              </a:rPr>
              <a:t>4h00 </a:t>
            </a:r>
            <a:r>
              <a:rPr lang="pt-PT" sz="1100" dirty="0">
                <a:latin typeface="Arial Narrow" panose="020B0606020202030204" pitchFamily="34" charset="0"/>
              </a:rPr>
              <a:t>horas de viagem aérea do </a:t>
            </a:r>
            <a:r>
              <a:rPr lang="pt-PT" sz="1100" dirty="0" smtClean="0">
                <a:latin typeface="Arial Narrow" panose="020B0606020202030204" pitchFamily="34" charset="0"/>
              </a:rPr>
              <a:t>Brasil, a 1h00 hora de viagem aérea do continente africano e a 4h00 de viagem aérea do continente Europeu. Cabo </a:t>
            </a:r>
            <a:r>
              <a:rPr lang="pt-PT" sz="1100" dirty="0">
                <a:latin typeface="Arial Narrow" panose="020B0606020202030204" pitchFamily="34" charset="0"/>
              </a:rPr>
              <a:t>Verde é uma importante plataforma </a:t>
            </a:r>
            <a:r>
              <a:rPr lang="pt-PT" sz="1100" dirty="0" smtClean="0">
                <a:latin typeface="Arial Narrow" panose="020B0606020202030204" pitchFamily="34" charset="0"/>
              </a:rPr>
              <a:t>de investimentos, importação, exportação e </a:t>
            </a:r>
            <a:r>
              <a:rPr lang="pt-PT" sz="1100" dirty="0">
                <a:latin typeface="Arial Narrow" panose="020B0606020202030204" pitchFamily="34" charset="0"/>
              </a:rPr>
              <a:t>reexportação para mercados de grande relevância como são os casos da CEDEAO - Comunidade Económica dos Estados da África Ocidental, com mais de 400 milhões de consumidores; da União Europeia, com mais de 500 milhões de consumidores; e, Estados Unidos da América, com mais de 300 milhões de consumidores.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Cabo </a:t>
            </a:r>
            <a:r>
              <a:rPr lang="pt-PT" sz="1100" dirty="0">
                <a:latin typeface="Arial Narrow" panose="020B0606020202030204" pitchFamily="34" charset="0"/>
              </a:rPr>
              <a:t>Verde pode exportar e reexportar mais de  6 mil produtos manufaturados em Cabo Verde ou </a:t>
            </a:r>
            <a:r>
              <a:rPr lang="pt-PT" sz="1100" dirty="0" smtClean="0">
                <a:latin typeface="Arial Narrow" panose="020B0606020202030204" pitchFamily="34" charset="0"/>
              </a:rPr>
              <a:t>beneficiados </a:t>
            </a:r>
            <a:r>
              <a:rPr lang="pt-PT" sz="1100" dirty="0">
                <a:latin typeface="Arial Narrow" panose="020B0606020202030204" pitchFamily="34" charset="0"/>
              </a:rPr>
              <a:t>em até 30% no </a:t>
            </a:r>
            <a:r>
              <a:rPr lang="pt-PT" sz="1100" dirty="0" smtClean="0">
                <a:latin typeface="Arial Narrow" panose="020B0606020202030204" pitchFamily="34" charset="0"/>
              </a:rPr>
              <a:t>País, </a:t>
            </a:r>
            <a:r>
              <a:rPr lang="pt-PT" sz="1100" dirty="0">
                <a:latin typeface="Arial Narrow" panose="020B0606020202030204" pitchFamily="34" charset="0"/>
              </a:rPr>
              <a:t>isentos de impostos para os Estados Unidos da América; Canadá; União Europeia e CEDEAO, o que representa uma importante oportunidade para </a:t>
            </a:r>
            <a:r>
              <a:rPr lang="pt-PT" sz="1100" dirty="0" smtClean="0">
                <a:latin typeface="Arial Narrow" panose="020B0606020202030204" pitchFamily="34" charset="0"/>
              </a:rPr>
              <a:t>a competitividade das empresas em geral.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smtClean="0">
                <a:latin typeface="Arial Narrow" panose="020B0606020202030204" pitchFamily="34" charset="0"/>
              </a:rPr>
              <a:t>Além </a:t>
            </a:r>
            <a:r>
              <a:rPr lang="pt-PT" sz="1100" dirty="0">
                <a:latin typeface="Arial Narrow" panose="020B0606020202030204" pitchFamily="34" charset="0"/>
              </a:rPr>
              <a:t>do seu mercado interno Cabo Verde pode oferecer </a:t>
            </a:r>
            <a:r>
              <a:rPr lang="pt-PT" sz="1100" dirty="0" smtClean="0">
                <a:latin typeface="Arial Narrow" panose="020B0606020202030204" pitchFamily="34" charset="0"/>
              </a:rPr>
              <a:t>às empresas quatro </a:t>
            </a:r>
            <a:r>
              <a:rPr lang="pt-PT" sz="1100" dirty="0">
                <a:latin typeface="Arial Narrow" panose="020B0606020202030204" pitchFamily="34" charset="0"/>
              </a:rPr>
              <a:t>mecanismos de elevado potencial que garantem escalas nas suas relações económicas e </a:t>
            </a:r>
            <a:r>
              <a:rPr lang="pt-PT" sz="1100" dirty="0" smtClean="0">
                <a:latin typeface="Arial Narrow" panose="020B0606020202030204" pitchFamily="34" charset="0"/>
              </a:rPr>
              <a:t>comerciais com o Mundo: 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Mecanismo 1:</a:t>
            </a:r>
            <a:r>
              <a:rPr lang="pt-PT" sz="1100" dirty="0">
                <a:latin typeface="Arial Narrow" panose="020B0606020202030204" pitchFamily="34" charset="0"/>
              </a:rPr>
              <a:t> O mecanismo que implementa a União Aduaneira entre os Estados Membros da CEDEAO – Comunidade Económica dos Estados da África Ocidental, que integra 15 países e mais de 400 milhões de consumidores (Benim, Burkina Faso, Cabo Verde, Costa do Marfim, Gâmbia, Gana, Guiné Conacri, Guiné-Bissau, Libéria, Mali, Níger, Nigéria, Senegal, Serra Leoa e Togo), através do qual as empresas </a:t>
            </a:r>
            <a:r>
              <a:rPr lang="pt-PT" sz="1100" dirty="0" smtClean="0">
                <a:latin typeface="Arial Narrow" panose="020B0606020202030204" pitchFamily="34" charset="0"/>
              </a:rPr>
              <a:t>podem </a:t>
            </a:r>
            <a:r>
              <a:rPr lang="pt-PT" sz="1100" dirty="0">
                <a:latin typeface="Arial Narrow" panose="020B0606020202030204" pitchFamily="34" charset="0"/>
              </a:rPr>
              <a:t>a partir de Cabo Verde importar, exportar e reexportar sem taxas ou quotas.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Mecanismo 2:</a:t>
            </a:r>
            <a:r>
              <a:rPr lang="pt-PT" sz="1100" dirty="0">
                <a:latin typeface="Arial Narrow" panose="020B0606020202030204" pitchFamily="34" charset="0"/>
              </a:rPr>
              <a:t> O mecanismo UE/SPG+ que assume particular </a:t>
            </a:r>
            <a:r>
              <a:rPr lang="pt-PT" sz="1100" dirty="0" smtClean="0">
                <a:latin typeface="Arial Narrow" panose="020B0606020202030204" pitchFamily="34" charset="0"/>
              </a:rPr>
              <a:t>relevância, </a:t>
            </a:r>
            <a:r>
              <a:rPr lang="pt-PT" sz="1100" dirty="0">
                <a:latin typeface="Arial Narrow" panose="020B0606020202030204" pitchFamily="34" charset="0"/>
              </a:rPr>
              <a:t>nomeadamente no que diz respeito à competitividade externa de produtos cabo - verdianos que ao abrigo deste regime preferencial poderão ser exportados para o mercado da União Europeia livre de quotas e </a:t>
            </a:r>
            <a:r>
              <a:rPr lang="pt-PT" sz="1100" dirty="0" smtClean="0">
                <a:latin typeface="Arial Narrow" panose="020B0606020202030204" pitchFamily="34" charset="0"/>
              </a:rPr>
              <a:t>tarifas.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i="1" dirty="0" smtClean="0">
                <a:latin typeface="Arial Narrow" panose="020B0606020202030204" pitchFamily="34" charset="0"/>
              </a:rPr>
              <a:t>Mecanismo </a:t>
            </a:r>
            <a:r>
              <a:rPr lang="pt-PT" sz="1100" i="1" dirty="0">
                <a:latin typeface="Arial Narrow" panose="020B0606020202030204" pitchFamily="34" charset="0"/>
              </a:rPr>
              <a:t>3:</a:t>
            </a:r>
            <a:r>
              <a:rPr lang="pt-PT" sz="1100" dirty="0">
                <a:latin typeface="Arial Narrow" panose="020B0606020202030204" pitchFamily="34" charset="0"/>
              </a:rPr>
              <a:t> O mecanismo </a:t>
            </a:r>
            <a:r>
              <a:rPr lang="pt-PT" sz="1100" i="1" dirty="0">
                <a:latin typeface="Arial Narrow" panose="020B0606020202030204" pitchFamily="34" charset="0"/>
              </a:rPr>
              <a:t>AGOA</a:t>
            </a:r>
            <a:r>
              <a:rPr lang="pt-PT" sz="1100" dirty="0">
                <a:latin typeface="Arial Narrow" panose="020B0606020202030204" pitchFamily="34" charset="0"/>
              </a:rPr>
              <a:t> - Lei para o Crescimento e a Oportunidade de África, promulgada em 2000, permite que os países africanos elegíveis, como é o caso de Cabo Verde, exportem cerca de 6400 produtos com isenção de direitos para os </a:t>
            </a:r>
            <a:r>
              <a:rPr lang="pt-PT" sz="1100" i="1" dirty="0">
                <a:latin typeface="Arial Narrow" panose="020B0606020202030204" pitchFamily="34" charset="0"/>
              </a:rPr>
              <a:t>EUA</a:t>
            </a:r>
            <a:r>
              <a:rPr lang="pt-PT" sz="1100" dirty="0">
                <a:latin typeface="Arial Narrow" panose="020B0606020202030204" pitchFamily="34" charset="0"/>
              </a:rPr>
              <a:t>. Esta lei tem por base um alargamento dos benefícios já disponíveis no âmbito do Sistema de Preferências Generalizadas </a:t>
            </a:r>
            <a:r>
              <a:rPr lang="pt-PT" sz="1100" i="1" dirty="0">
                <a:latin typeface="Arial Narrow" panose="020B0606020202030204" pitchFamily="34" charset="0"/>
              </a:rPr>
              <a:t>(SPG) </a:t>
            </a:r>
            <a:r>
              <a:rPr lang="pt-PT" sz="1100" dirty="0">
                <a:latin typeface="Arial Narrow" panose="020B0606020202030204" pitchFamily="34" charset="0"/>
              </a:rPr>
              <a:t>dos </a:t>
            </a:r>
            <a:r>
              <a:rPr lang="pt-PT" sz="1100" i="1" dirty="0">
                <a:latin typeface="Arial Narrow" panose="020B0606020202030204" pitchFamily="34" charset="0"/>
              </a:rPr>
              <a:t>EUA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Mecanismo 4:</a:t>
            </a:r>
            <a:r>
              <a:rPr lang="pt-PT" sz="1100" dirty="0">
                <a:latin typeface="Arial Narrow" panose="020B0606020202030204" pitchFamily="34" charset="0"/>
              </a:rPr>
              <a:t> O mecanismo do Centro Internacional de Indústria; Centro Internacional de Prestação de Serviços e o Centro Internacional de Comércio, ambos instituídos pelo Estado de Cabo Verde que confere, de entre outros, benefícios Fiscais sob a forma de taxas reduzidas de </a:t>
            </a:r>
            <a:r>
              <a:rPr lang="pt-PT" sz="1100" i="1" dirty="0">
                <a:latin typeface="Arial Narrow" panose="020B0606020202030204" pitchFamily="34" charset="0"/>
              </a:rPr>
              <a:t>IRPC</a:t>
            </a:r>
            <a:r>
              <a:rPr lang="pt-PT" sz="1100" dirty="0">
                <a:latin typeface="Arial Narrow" panose="020B0606020202030204" pitchFamily="34" charset="0"/>
              </a:rPr>
              <a:t> - Imposto sobre o Rendimento das Pessoas Colectivas, relativamente aos rendimentos derivados do exercício de actividades de natureza industrial ou comercial, e suas actividades acessórias ou complementares, bem como de prestação de serviços:</a:t>
            </a:r>
          </a:p>
          <a:p>
            <a:pPr marL="182563"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» </a:t>
            </a:r>
            <a:r>
              <a:rPr lang="pt-PT" sz="1100" dirty="0" smtClean="0">
                <a:latin typeface="Arial Narrow" panose="020B0606020202030204" pitchFamily="34" charset="0"/>
              </a:rPr>
              <a:t>5,0% </a:t>
            </a:r>
            <a:r>
              <a:rPr lang="pt-PT" sz="1100" dirty="0">
                <a:latin typeface="Arial Narrow" panose="020B0606020202030204" pitchFamily="34" charset="0"/>
              </a:rPr>
              <a:t>para entidades com cinco ou mais trabalhadores dependentes; </a:t>
            </a:r>
          </a:p>
          <a:p>
            <a:pPr marL="182563"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» 3,5% para entidades com vinte ou mais trabalhadores dependentes;</a:t>
            </a:r>
          </a:p>
          <a:p>
            <a:pPr marL="182563"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» 2,5% para entidades com cinquenta ou mais trabalhadores dependentes. 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No que diz respeito ao Centro Internacional de Prestação de Serviços:</a:t>
            </a:r>
          </a:p>
          <a:p>
            <a:pPr marL="182563"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» 2,5% para entidades com dois ou mais trabalhadores dependentes.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É neste contexto </a:t>
            </a:r>
            <a:r>
              <a:rPr lang="pt-PT" sz="1100" dirty="0" smtClean="0">
                <a:latin typeface="Arial Narrow" panose="020B0606020202030204" pitchFamily="34" charset="0"/>
              </a:rPr>
              <a:t>que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em 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Março de 2022 Cabo Verde acolhe um Fórum Empresarial Internacional, intitulado «</a:t>
            </a:r>
            <a:r>
              <a:rPr lang="pt-PT" sz="1100" b="1" i="1" dirty="0">
                <a:solidFill>
                  <a:srgbClr val="00B4B2"/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Atlantic Business Forum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»,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sob o Slogan: «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 um  elo com  mercados de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excelências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».</a:t>
            </a: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Uma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Ronda / Rodada de Negócios, previamente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programada,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 se realizar no dia 19 de Março de 2022.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Cada empresa participante terá um período de tempo, previamente definido, destinado a apresentação dos respectivos produtos, serviços e oportunidades de parcerias de negócios que as mesmas queiram submeter aos demais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presentes.</a:t>
            </a: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100"/>
              </a:lnSpc>
            </a:pP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O presente documento, além de apresentar alguns indicadores da </a:t>
            </a:r>
            <a:r>
              <a:rPr lang="pt-PT" sz="1100" i="1" dirty="0" smtClean="0">
                <a:latin typeface="Arial Narrow" panose="020B0606020202030204" pitchFamily="34" charset="0"/>
                <a:sym typeface="+mn-ea"/>
              </a:rPr>
              <a:t>CEDEAO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, descreve  a condução do funcionamento do Evento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em apreço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e condições de participação no mesmo nas suas múltiplas etapas.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69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4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02656" y="1430367"/>
            <a:ext cx="5536231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FÓRUM EMPRESARIAL E OS RESULTADOS ESPERADOS</a:t>
            </a:r>
            <a:endParaRPr lang="pt-PT" sz="1100" b="1" i="1" dirty="0">
              <a:solidFill>
                <a:schemeClr val="accent5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O Fórum 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Empresarial Internacional</a:t>
            </a: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, evento anual, 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intitulado «</a:t>
            </a:r>
            <a:r>
              <a:rPr lang="pt-PT" sz="1100" b="1" i="1" dirty="0">
                <a:solidFill>
                  <a:srgbClr val="00B4B2"/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Atlantic Business Forum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»,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sob o Slogan: «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 um  elo com  mercados de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excelências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»,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está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organizado em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:</a:t>
            </a: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lvl="1" algn="just" defTabSz="360000">
              <a:lnSpc>
                <a:spcPts val="11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Três (3) sessões de apresentação de oportunidades de negócios em cada País membro da CEDEAO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;</a:t>
            </a:r>
          </a:p>
          <a:p>
            <a:pPr lvl="1" algn="just" defTabSz="360000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lvl="1" algn="just" defTabSz="360000">
              <a:lnSpc>
                <a:spcPts val="11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Um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Workshop Económico, Financeiro e Empresarial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com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dois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 (2)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Painéis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Temáticos;</a:t>
            </a:r>
          </a:p>
          <a:p>
            <a:pPr lvl="1" algn="just" defTabSz="360000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lvl="1" algn="just" defTabSz="360000">
              <a:lnSpc>
                <a:spcPts val="11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Cinco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(5) Conferências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temáticas.</a:t>
            </a:r>
          </a:p>
          <a:p>
            <a:pPr lvl="1" algn="just" defTabSz="360000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lvl="1" algn="just" defTabSz="360000">
              <a:lnSpc>
                <a:spcPts val="11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Uma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Ronda / Rodada de Negócios, previamente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programada,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 se realizar no dia 19 de Março de 2022.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Cada empresa participante terá um período de tempo, previamente definido, destinado a apresentação dos respectivos produtos, serviços e oportunidades de parcerias de negócios que as mesmas queiram submeter aos demais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presentes.</a:t>
            </a:r>
          </a:p>
          <a:p>
            <a:pPr algn="just" defTabSz="360000">
              <a:lnSpc>
                <a:spcPts val="1100"/>
              </a:lnSpc>
            </a:pPr>
            <a:endParaRPr lang="pt-PT" sz="12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 </a:t>
            </a:r>
            <a:r>
              <a:rPr lang="pt-PT" sz="1100" b="1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principais resultados esperados são</a:t>
            </a: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  <a:endParaRPr lang="pt-PT" sz="1100" b="1" i="1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lvl="1" algn="just">
              <a:lnSpc>
                <a:spcPts val="12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Uma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análise abrangente das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estratégias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posicionamento das empresas participantes nos mercados de excelências, a partir da presença física ou virtual em Cabo Verde, como são os casos da: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CEDEAO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; União Europeia /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SPG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+; Estados Unidos da América /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AGOA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;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PALOP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- Países Africanos de Língua Oficial Portuguesa; Brasil; </a:t>
            </a:r>
            <a:r>
              <a:rPr lang="pt-PT" sz="1100" i="1" dirty="0" smtClean="0">
                <a:latin typeface="Arial Narrow" panose="020B0606020202030204" pitchFamily="34" charset="0"/>
              </a:rPr>
              <a:t>AfCFTA </a:t>
            </a:r>
            <a:r>
              <a:rPr lang="pt-PT" sz="1100" dirty="0" smtClean="0">
                <a:latin typeface="Arial Narrow" panose="020B0606020202030204" pitchFamily="34" charset="0"/>
              </a:rPr>
              <a:t>- Zona</a:t>
            </a:r>
            <a:r>
              <a:rPr lang="pt-PT" sz="1100" dirty="0">
                <a:latin typeface="Arial Narrow" panose="020B0606020202030204" pitchFamily="34" charset="0"/>
              </a:rPr>
              <a:t> de Comércio Livre Continental </a:t>
            </a:r>
            <a:r>
              <a:rPr lang="pt-PT" sz="1100" dirty="0" smtClean="0">
                <a:latin typeface="Arial Narrow" panose="020B0606020202030204" pitchFamily="34" charset="0"/>
              </a:rPr>
              <a:t>Africana.</a:t>
            </a:r>
          </a:p>
          <a:p>
            <a:pPr lvl="1"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  <a:sym typeface="+mn-ea"/>
            </a:endParaRPr>
          </a:p>
          <a:p>
            <a:pPr lvl="1" algn="just">
              <a:lnSpc>
                <a:spcPts val="12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Estabelecimento de uma rede de negócios e de parcerias empresariais, envolvendo as empresas de diferentes regiões geográficas participantes no evento.</a:t>
            </a:r>
          </a:p>
          <a:p>
            <a:pPr lvl="1"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  <a:sym typeface="+mn-ea"/>
            </a:endParaRPr>
          </a:p>
          <a:p>
            <a:pPr lvl="1" algn="just">
              <a:lnSpc>
                <a:spcPts val="12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Aquisição de informações e solidez de conhecimento sobre os principais instrumentos e canais de financiamento do sector privado colocados à disposição pelas principais instituições que são baluartes de desenvolvimento e integração regional Oeste Africana.</a:t>
            </a:r>
          </a:p>
          <a:p>
            <a:pPr algn="just">
              <a:lnSpc>
                <a:spcPts val="1200"/>
              </a:lnSpc>
            </a:pPr>
            <a:endParaRPr lang="pt-PT" sz="1100" dirty="0">
              <a:solidFill>
                <a:srgbClr val="008CBA"/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 </a:t>
            </a:r>
            <a:r>
              <a:rPr lang="pt-PT" sz="1100" b="1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principais produtos esperados são</a:t>
            </a: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 lvl="1">
              <a:lnSpc>
                <a:spcPts val="12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Presença de produtos e serviços das empresas participantes no evento numa plataforma Web, por forma a posicioná-las e consolidar uma presença constante nos mercados de excelências acima referidos;</a:t>
            </a:r>
          </a:p>
          <a:p>
            <a:pPr lvl="1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lvl="1">
              <a:lnSpc>
                <a:spcPts val="1200"/>
              </a:lnSpc>
            </a:pPr>
            <a:r>
              <a:rPr lang="pt-PT" sz="1100" dirty="0" smtClean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Edição periódica de uma </a:t>
            </a:r>
            <a:r>
              <a:rPr lang="pt-PT" sz="1100" dirty="0" smtClean="0">
                <a:latin typeface="Arial Narrow" panose="020B0606020202030204" pitchFamily="34" charset="0"/>
              </a:rPr>
              <a:t>newsletter através da qual serão divulgados produtos e serviços das empresas participantes no evento nos mercados alvo de análise durante o evento.</a:t>
            </a:r>
          </a:p>
          <a:p>
            <a:pPr lvl="1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lvl="1">
              <a:lnSpc>
                <a:spcPts val="1200"/>
              </a:lnSpc>
            </a:pPr>
            <a:r>
              <a:rPr lang="pt-PT" sz="1100" dirty="0" smtClean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Posicionar as empresas participantes no evento nos mercados em análise enquanto actores de crescimento, desenvolvimento e criação de riquezas.</a:t>
            </a: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Para mais informações, por favor, entre em contato com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 Pontos Focais, listados na última página do presente documento ou na plataforma web: </a:t>
            </a:r>
            <a:r>
              <a:rPr lang="pt-PT" sz="1100" dirty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55" y="475073"/>
            <a:ext cx="2677325" cy="559804"/>
          </a:xfrm>
          <a:prstGeom prst="rect">
            <a:avLst/>
          </a:prstGeom>
        </p:spPr>
      </p:pic>
      <p:pic>
        <p:nvPicPr>
          <p:cNvPr id="11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154" y="386805"/>
            <a:ext cx="578165" cy="47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82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295" y="1310735"/>
            <a:ext cx="4911090" cy="4864735"/>
          </a:xfrm>
          <a:prstGeom prst="rect">
            <a:avLst/>
          </a:prstGeom>
        </p:spPr>
      </p:pic>
      <p:sp>
        <p:nvSpPr>
          <p:cNvPr id="7" name="Caixa de Texto 9"/>
          <p:cNvSpPr txBox="1"/>
          <p:nvPr/>
        </p:nvSpPr>
        <p:spPr>
          <a:xfrm>
            <a:off x="166415" y="4365779"/>
            <a:ext cx="133731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15 Países membros</a:t>
            </a:r>
          </a:p>
        </p:txBody>
      </p:sp>
      <p:sp>
        <p:nvSpPr>
          <p:cNvPr id="9" name="Caixa de Texto 16"/>
          <p:cNvSpPr txBox="1"/>
          <p:nvPr/>
        </p:nvSpPr>
        <p:spPr>
          <a:xfrm>
            <a:off x="797153" y="1314525"/>
            <a:ext cx="2184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407.000.000 habitantes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[2021]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" name="Caixa de Texto 17"/>
          <p:cNvSpPr txBox="1"/>
          <p:nvPr/>
        </p:nvSpPr>
        <p:spPr>
          <a:xfrm>
            <a:off x="4165719" y="1746573"/>
            <a:ext cx="2405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221.724.638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Utilizadores 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Internet [2021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]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1" name="Caixa de Texto 40"/>
          <p:cNvSpPr txBox="1"/>
          <p:nvPr/>
        </p:nvSpPr>
        <p:spPr>
          <a:xfrm>
            <a:off x="5265823" y="3300403"/>
            <a:ext cx="13847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Área de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5.112.069 Km</a:t>
            </a:r>
            <a:r>
              <a:rPr lang="pt-PT" altLang="en-US" sz="1100" baseline="30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</a:t>
            </a:r>
            <a:endParaRPr lang="pt-PT" altLang="en-US" sz="1100" i="1" baseline="300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2" name="Caixa de Texto 41"/>
          <p:cNvSpPr txBox="1"/>
          <p:nvPr/>
        </p:nvSpPr>
        <p:spPr>
          <a:xfrm>
            <a:off x="886114" y="5756295"/>
            <a:ext cx="1948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 Narrow" panose="020B0606020202030204" pitchFamily="34" charset="0"/>
                <a:sym typeface="+mn-ea"/>
              </a:rPr>
              <a:t>＄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113,440,000,000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Importação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3" name="Caixa de Texto 69"/>
          <p:cNvSpPr txBox="1"/>
          <p:nvPr/>
        </p:nvSpPr>
        <p:spPr>
          <a:xfrm>
            <a:off x="230039" y="5083904"/>
            <a:ext cx="19977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113,062,000,000 de Exportação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044987" y="2111219"/>
            <a:ext cx="1415968" cy="65108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2"/>
          </p:cNvCxnSpPr>
          <p:nvPr/>
        </p:nvCxnSpPr>
        <p:spPr>
          <a:xfrm>
            <a:off x="1889167" y="1576135"/>
            <a:ext cx="1225384" cy="939507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2"/>
          </p:cNvCxnSpPr>
          <p:nvPr/>
        </p:nvCxnSpPr>
        <p:spPr>
          <a:xfrm flipH="1">
            <a:off x="4120634" y="1992794"/>
            <a:ext cx="1248008" cy="834208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578781" y="3523912"/>
            <a:ext cx="1310938" cy="26517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3186559" y="5021605"/>
            <a:ext cx="504058" cy="107187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1132235" y="4585366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864676" y="4850537"/>
            <a:ext cx="880967" cy="88617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738287" y="4198274"/>
            <a:ext cx="1309480" cy="212595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ixa de Texto 37"/>
          <p:cNvSpPr txBox="1"/>
          <p:nvPr/>
        </p:nvSpPr>
        <p:spPr>
          <a:xfrm>
            <a:off x="10587" y="1867863"/>
            <a:ext cx="24482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47.4 % Penetração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internet [ 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 População]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4482704" y="2754685"/>
            <a:ext cx="1152553" cy="57606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ixa de Texto 17"/>
          <p:cNvSpPr txBox="1"/>
          <p:nvPr/>
        </p:nvSpPr>
        <p:spPr>
          <a:xfrm>
            <a:off x="4706923" y="2554184"/>
            <a:ext cx="1856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485.800 Utiliz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 de Internet [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2000]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44" name="Caixa de Texto 6"/>
          <p:cNvSpPr txBox="1"/>
          <p:nvPr/>
        </p:nvSpPr>
        <p:spPr>
          <a:xfrm>
            <a:off x="109647" y="3296841"/>
            <a:ext cx="11212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3 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línguas oficiais</a:t>
            </a:r>
          </a:p>
        </p:txBody>
      </p:sp>
      <p:cxnSp>
        <p:nvCxnSpPr>
          <p:cNvPr id="47" name="Straight Connector 46"/>
          <p:cNvCxnSpPr/>
          <p:nvPr/>
        </p:nvCxnSpPr>
        <p:spPr>
          <a:xfrm flipH="1" flipV="1">
            <a:off x="594271" y="3520485"/>
            <a:ext cx="1347580" cy="26859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aixa de Texto 111"/>
          <p:cNvSpPr txBox="1"/>
          <p:nvPr/>
        </p:nvSpPr>
        <p:spPr>
          <a:xfrm>
            <a:off x="4991974" y="4411003"/>
            <a:ext cx="16026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8 países de língua francesa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4461747" y="4179605"/>
            <a:ext cx="1347580" cy="26859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ixa de Texto 112"/>
          <p:cNvSpPr txBox="1"/>
          <p:nvPr/>
        </p:nvSpPr>
        <p:spPr>
          <a:xfrm>
            <a:off x="4356442" y="5021605"/>
            <a:ext cx="178244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5 países de língua</a:t>
            </a:r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 inglêsa</a:t>
            </a:r>
          </a:p>
        </p:txBody>
      </p:sp>
      <p:cxnSp>
        <p:nvCxnSpPr>
          <p:cNvPr id="72" name="Straight Connector 71"/>
          <p:cNvCxnSpPr>
            <a:stCxn id="71" idx="0"/>
          </p:cNvCxnSpPr>
          <p:nvPr/>
        </p:nvCxnSpPr>
        <p:spPr>
          <a:xfrm flipH="1" flipV="1">
            <a:off x="4122663" y="4668557"/>
            <a:ext cx="1125002" cy="353048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782298" y="4865777"/>
            <a:ext cx="797174" cy="71246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aixa de Texto 113"/>
          <p:cNvSpPr txBox="1"/>
          <p:nvPr/>
        </p:nvSpPr>
        <p:spPr>
          <a:xfrm>
            <a:off x="3683218" y="5526291"/>
            <a:ext cx="189674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2 </a:t>
            </a:r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países de língua</a:t>
            </a:r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 portuguesa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835070" y="2554184"/>
            <a:ext cx="1233269" cy="67826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aixa de Texto 114"/>
          <p:cNvSpPr txBox="1"/>
          <p:nvPr/>
        </p:nvSpPr>
        <p:spPr>
          <a:xfrm>
            <a:off x="3812778" y="1196797"/>
            <a:ext cx="8070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8 moedas</a:t>
            </a:r>
          </a:p>
        </p:txBody>
      </p:sp>
      <p:cxnSp>
        <p:nvCxnSpPr>
          <p:cNvPr id="92" name="Straight Connector 91"/>
          <p:cNvCxnSpPr/>
          <p:nvPr/>
        </p:nvCxnSpPr>
        <p:spPr>
          <a:xfrm flipH="1">
            <a:off x="3618608" y="1452320"/>
            <a:ext cx="547111" cy="1093961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9" name="Picture 9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100" name="Caixa de Texto 54"/>
          <p:cNvSpPr txBox="1"/>
          <p:nvPr/>
        </p:nvSpPr>
        <p:spPr>
          <a:xfrm>
            <a:off x="2589497" y="6093475"/>
            <a:ext cx="22117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600 milhões de consumidores em 2050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0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5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96568" y="776224"/>
            <a:ext cx="1985935" cy="538301"/>
            <a:chOff x="696568" y="776224"/>
            <a:chExt cx="1985935" cy="538301"/>
          </a:xfrm>
        </p:grpSpPr>
        <p:sp>
          <p:nvSpPr>
            <p:cNvPr id="37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39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sp>
        <p:nvSpPr>
          <p:cNvPr id="40" name="Caixa de Texto 37"/>
          <p:cNvSpPr txBox="1"/>
          <p:nvPr/>
        </p:nvSpPr>
        <p:spPr>
          <a:xfrm>
            <a:off x="2967" y="2307531"/>
            <a:ext cx="1485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rgbClr val="008CBA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 Narrow" panose="020B0606020202030204" pitchFamily="34" charset="0"/>
                <a:sym typeface="+mn-ea"/>
              </a:rPr>
              <a:t>Principal Rio</a:t>
            </a:r>
            <a:r>
              <a:rPr lang="pt-PT" altLang="en-US" sz="1100" dirty="0" smtClean="0">
                <a:solidFill>
                  <a:srgbClr val="008CBA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 Narrow" panose="020B0606020202030204" pitchFamily="34" charset="0"/>
                <a:sym typeface="+mn-ea"/>
              </a:rPr>
              <a:t>: 4.180 </a:t>
            </a:r>
            <a:r>
              <a:rPr lang="pt-PT" altLang="en-US" sz="1100" dirty="0">
                <a:solidFill>
                  <a:srgbClr val="008CBA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 Narrow" panose="020B0606020202030204" pitchFamily="34" charset="0"/>
                <a:sym typeface="+mn-ea"/>
              </a:rPr>
              <a:t>Km </a:t>
            </a:r>
            <a:endParaRPr lang="pt-PT" altLang="en-US" sz="1100" i="1" dirty="0">
              <a:solidFill>
                <a:srgbClr val="008CBA"/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6380" y="6244977"/>
            <a:ext cx="31747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As trocas comerciais na África Ocidental, assim como a livre circulação de pessoas e de bens, estão bem ancoradas na tradição da região desde as antigas e  grandes civilizações da África Ocidental, favorecendo o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desenvolvimento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do comércio entre as regiões do Sahel e da savana, com uma ampla gama de produtos, tais como gado vivo, couros e peles, aves, madeira e seus derivados. Esta tradição de comércio secular gerou uma mobilidade precoce significativa de pessoas e de bens na região da África Ocidental e se manteve uma constante ao longo de séculos, podendo assim ser considerado que a Comunidade Económica dos Estados da África Ocidental, 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CEDEAO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, é herdeira e percursora desta ancestral tradição africana.</a:t>
            </a: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515" y="6444887"/>
            <a:ext cx="3430280" cy="204042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62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ight Triangle 107"/>
          <p:cNvSpPr/>
          <p:nvPr/>
        </p:nvSpPr>
        <p:spPr>
          <a:xfrm>
            <a:off x="2966" y="762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9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95" y="1837439"/>
            <a:ext cx="4911090" cy="4864735"/>
          </a:xfrm>
          <a:prstGeom prst="rect">
            <a:avLst/>
          </a:prstGeom>
        </p:spPr>
      </p:pic>
      <p:sp>
        <p:nvSpPr>
          <p:cNvPr id="9" name="Caixa de Texto 16"/>
          <p:cNvSpPr txBox="1"/>
          <p:nvPr/>
        </p:nvSpPr>
        <p:spPr>
          <a:xfrm>
            <a:off x="1170335" y="1431827"/>
            <a:ext cx="13919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4,0%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5,5%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5,0%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026319" y="2705324"/>
            <a:ext cx="1044880" cy="53755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2"/>
          </p:cNvCxnSpPr>
          <p:nvPr/>
        </p:nvCxnSpPr>
        <p:spPr>
          <a:xfrm>
            <a:off x="1866305" y="2201268"/>
            <a:ext cx="744190" cy="65913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978649" y="1890589"/>
            <a:ext cx="377793" cy="98220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765238" y="3273768"/>
            <a:ext cx="971387" cy="61035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2898527" y="5741412"/>
            <a:ext cx="792089" cy="8787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10295" y="5112069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818407" y="5487918"/>
            <a:ext cx="529794" cy="81780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1026319" y="4543606"/>
            <a:ext cx="589400" cy="3939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490325" y="2201268"/>
            <a:ext cx="931277" cy="1152128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673579" y="4732190"/>
            <a:ext cx="748023" cy="2892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76" idx="1"/>
          </p:cNvCxnSpPr>
          <p:nvPr/>
        </p:nvCxnSpPr>
        <p:spPr>
          <a:xfrm flipH="1" flipV="1">
            <a:off x="4310053" y="5402264"/>
            <a:ext cx="1036746" cy="8669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656186" y="5704136"/>
            <a:ext cx="1633845" cy="592148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954311" y="3893692"/>
            <a:ext cx="661408" cy="3615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3114552" y="1890589"/>
            <a:ext cx="288032" cy="8867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aixa de Texto 16"/>
          <p:cNvSpPr txBox="1"/>
          <p:nvPr/>
        </p:nvSpPr>
        <p:spPr>
          <a:xfrm>
            <a:off x="2682503" y="1121148"/>
            <a:ext cx="13919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4,4%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3,4%</a:t>
            </a:r>
          </a:p>
        </p:txBody>
      </p:sp>
      <p:sp>
        <p:nvSpPr>
          <p:cNvPr id="56" name="Caixa de Texto 16"/>
          <p:cNvSpPr txBox="1"/>
          <p:nvPr/>
        </p:nvSpPr>
        <p:spPr>
          <a:xfrm>
            <a:off x="3882851" y="1121148"/>
            <a:ext cx="13919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3,8%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3,7%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5,4%</a:t>
            </a:r>
          </a:p>
        </p:txBody>
      </p:sp>
      <p:sp>
        <p:nvSpPr>
          <p:cNvPr id="62" name="Caixa de Texto 16"/>
          <p:cNvSpPr txBox="1"/>
          <p:nvPr/>
        </p:nvSpPr>
        <p:spPr>
          <a:xfrm>
            <a:off x="4818955" y="1431827"/>
            <a:ext cx="13919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7,1%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6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6,9%</a:t>
            </a:r>
          </a:p>
        </p:txBody>
      </p:sp>
      <p:sp>
        <p:nvSpPr>
          <p:cNvPr id="63" name="Caixa de Texto 16"/>
          <p:cNvSpPr txBox="1"/>
          <p:nvPr/>
        </p:nvSpPr>
        <p:spPr>
          <a:xfrm>
            <a:off x="5251003" y="2489300"/>
            <a:ext cx="1319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0,8%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2,1%</a:t>
            </a:r>
          </a:p>
        </p:txBody>
      </p:sp>
      <p:sp>
        <p:nvSpPr>
          <p:cNvPr id="64" name="Caixa de Texto 37"/>
          <p:cNvSpPr txBox="1"/>
          <p:nvPr/>
        </p:nvSpPr>
        <p:spPr>
          <a:xfrm rot="-4140000">
            <a:off x="3664327" y="2214873"/>
            <a:ext cx="7920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Serra Leoa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5" name="Caixa de Texto 37"/>
          <p:cNvSpPr txBox="1"/>
          <p:nvPr/>
        </p:nvSpPr>
        <p:spPr>
          <a:xfrm rot="-6540000">
            <a:off x="2893183" y="2214991"/>
            <a:ext cx="4965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Togo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6" name="Caixa de Texto 37"/>
          <p:cNvSpPr txBox="1"/>
          <p:nvPr/>
        </p:nvSpPr>
        <p:spPr>
          <a:xfrm rot="-3060000">
            <a:off x="4546462" y="2629542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Senegal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7" name="Caixa de Texto 37"/>
          <p:cNvSpPr txBox="1"/>
          <p:nvPr/>
        </p:nvSpPr>
        <p:spPr>
          <a:xfrm rot="-1920000">
            <a:off x="4900139" y="3364610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Nigéria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8" name="Caixa de Texto 16"/>
          <p:cNvSpPr txBox="1"/>
          <p:nvPr/>
        </p:nvSpPr>
        <p:spPr>
          <a:xfrm>
            <a:off x="5377093" y="3463251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4,9%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5,2%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6,5%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H="1">
            <a:off x="4898698" y="4217531"/>
            <a:ext cx="891268" cy="28799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aixa de Texto 37"/>
          <p:cNvSpPr txBox="1"/>
          <p:nvPr/>
        </p:nvSpPr>
        <p:spPr>
          <a:xfrm rot="-1020000">
            <a:off x="5016692" y="4136051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Níger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3" name="Caixa de Texto 16"/>
          <p:cNvSpPr txBox="1"/>
          <p:nvPr/>
        </p:nvSpPr>
        <p:spPr>
          <a:xfrm>
            <a:off x="5377093" y="4361508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5,4%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5,0%</a:t>
            </a:r>
          </a:p>
        </p:txBody>
      </p:sp>
      <p:sp>
        <p:nvSpPr>
          <p:cNvPr id="75" name="Caixa de Texto 37"/>
          <p:cNvSpPr txBox="1"/>
          <p:nvPr/>
        </p:nvSpPr>
        <p:spPr>
          <a:xfrm rot="-1440000">
            <a:off x="4799912" y="4673886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Mali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6" name="Caixa de Texto 16"/>
          <p:cNvSpPr txBox="1"/>
          <p:nvPr/>
        </p:nvSpPr>
        <p:spPr>
          <a:xfrm>
            <a:off x="5346799" y="5104235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3,5%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1,3%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0,4%</a:t>
            </a:r>
          </a:p>
        </p:txBody>
      </p:sp>
      <p:sp>
        <p:nvSpPr>
          <p:cNvPr id="79" name="Caixa de Texto 37"/>
          <p:cNvSpPr txBox="1"/>
          <p:nvPr/>
        </p:nvSpPr>
        <p:spPr>
          <a:xfrm rot="300000">
            <a:off x="4596069" y="5272432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Libéria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3" name="Caixa de Texto 16"/>
          <p:cNvSpPr txBox="1"/>
          <p:nvPr/>
        </p:nvSpPr>
        <p:spPr>
          <a:xfrm>
            <a:off x="5274791" y="5896323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5,9%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3,8%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5,0%</a:t>
            </a:r>
          </a:p>
        </p:txBody>
      </p:sp>
      <p:sp>
        <p:nvSpPr>
          <p:cNvPr id="84" name="Caixa de Texto 37"/>
          <p:cNvSpPr txBox="1"/>
          <p:nvPr/>
        </p:nvSpPr>
        <p:spPr>
          <a:xfrm rot="1200000">
            <a:off x="4197126" y="5852904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Bissau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5" name="Caixa de Texto 16"/>
          <p:cNvSpPr txBox="1"/>
          <p:nvPr/>
        </p:nvSpPr>
        <p:spPr>
          <a:xfrm>
            <a:off x="3641467" y="6248743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13,4%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8,7%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5,9%</a:t>
            </a:r>
          </a:p>
        </p:txBody>
      </p:sp>
      <p:sp>
        <p:nvSpPr>
          <p:cNvPr id="86" name="Caixa de Texto 37"/>
          <p:cNvSpPr txBox="1"/>
          <p:nvPr/>
        </p:nvSpPr>
        <p:spPr>
          <a:xfrm rot="2880000">
            <a:off x="2899074" y="5966989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Conacri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7" name="Caixa de Texto 16"/>
          <p:cNvSpPr txBox="1"/>
          <p:nvPr/>
        </p:nvSpPr>
        <p:spPr>
          <a:xfrm>
            <a:off x="1170335" y="6305724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8,1%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8,3%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8,8%</a:t>
            </a:r>
          </a:p>
        </p:txBody>
      </p:sp>
      <p:sp>
        <p:nvSpPr>
          <p:cNvPr id="88" name="Caixa de Texto 37"/>
          <p:cNvSpPr txBox="1"/>
          <p:nvPr/>
        </p:nvSpPr>
        <p:spPr>
          <a:xfrm rot="-3480000">
            <a:off x="1775576" y="5659644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Gana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9" name="Caixa de Texto 16"/>
          <p:cNvSpPr txBox="1"/>
          <p:nvPr/>
        </p:nvSpPr>
        <p:spPr>
          <a:xfrm>
            <a:off x="234231" y="5600671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4,6%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6,7%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5,4%</a:t>
            </a:r>
          </a:p>
        </p:txBody>
      </p:sp>
      <p:sp>
        <p:nvSpPr>
          <p:cNvPr id="90" name="Caixa de Texto 37"/>
          <p:cNvSpPr txBox="1"/>
          <p:nvPr/>
        </p:nvSpPr>
        <p:spPr>
          <a:xfrm rot="-1500000">
            <a:off x="983818" y="5224066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Gâmbia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3" name="Caixa de Texto 16"/>
          <p:cNvSpPr txBox="1"/>
          <p:nvPr/>
        </p:nvSpPr>
        <p:spPr>
          <a:xfrm>
            <a:off x="131743" y="4319980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7,7%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7,4%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7,5%</a:t>
            </a:r>
          </a:p>
        </p:txBody>
      </p:sp>
      <p:sp>
        <p:nvSpPr>
          <p:cNvPr id="95" name="Caixa de Texto 37"/>
          <p:cNvSpPr txBox="1"/>
          <p:nvPr/>
        </p:nvSpPr>
        <p:spPr>
          <a:xfrm rot="-1920000">
            <a:off x="973943" y="4539378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Cõte d’Ivoire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6" name="Caixa de Texto 16"/>
          <p:cNvSpPr txBox="1"/>
          <p:nvPr/>
        </p:nvSpPr>
        <p:spPr>
          <a:xfrm>
            <a:off x="90006" y="3459863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6,3%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6,6%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6,0%</a:t>
            </a:r>
          </a:p>
        </p:txBody>
      </p:sp>
      <p:sp>
        <p:nvSpPr>
          <p:cNvPr id="97" name="Caixa de Texto 37"/>
          <p:cNvSpPr txBox="1"/>
          <p:nvPr/>
        </p:nvSpPr>
        <p:spPr>
          <a:xfrm rot="180000">
            <a:off x="941174" y="3740361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Burkina Faso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9" name="Caixa de Texto 16"/>
          <p:cNvSpPr txBox="1"/>
          <p:nvPr/>
        </p:nvSpPr>
        <p:spPr>
          <a:xfrm>
            <a:off x="177254" y="2273276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5,8%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6,8%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6,3%</a:t>
            </a:r>
          </a:p>
        </p:txBody>
      </p:sp>
      <p:sp>
        <p:nvSpPr>
          <p:cNvPr id="101" name="Caixa de Texto 37"/>
          <p:cNvSpPr txBox="1"/>
          <p:nvPr/>
        </p:nvSpPr>
        <p:spPr>
          <a:xfrm rot="1680000">
            <a:off x="1328446" y="2814683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Benin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7" name="Caixa de Texto 37"/>
          <p:cNvSpPr txBox="1"/>
          <p:nvPr/>
        </p:nvSpPr>
        <p:spPr>
          <a:xfrm rot="2460000">
            <a:off x="1940037" y="2368941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111" name="TextBox 110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12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6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696568" y="776224"/>
            <a:ext cx="1985935" cy="538301"/>
            <a:chOff x="696568" y="776224"/>
            <a:chExt cx="1985935" cy="538301"/>
          </a:xfrm>
        </p:grpSpPr>
        <p:sp>
          <p:nvSpPr>
            <p:cNvPr id="114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115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8207" y="7500483"/>
            <a:ext cx="5326273" cy="798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Indicadores de Taxas de crescimento para os anos 2017, 2018 e 2019 para cada um dos 15 países (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Benim, Burkina Faso, Cabo Verde, Costa do Marfim, Gâmbia, Gana, Guiné Conacri, Guiné-Bissau, Libéria, Mali, Níger, Nigéria, Senegal, Serra Leoa e Togo)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membros da Comunidade Económica dos Estados da África Ocidental – </a:t>
            </a:r>
            <a:r>
              <a:rPr lang="pt-PT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CEDEAO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12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ight Triangle 107"/>
          <p:cNvSpPr/>
          <p:nvPr/>
        </p:nvSpPr>
        <p:spPr>
          <a:xfrm>
            <a:off x="2966" y="762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9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95" y="2094306"/>
            <a:ext cx="4911090" cy="4864735"/>
          </a:xfrm>
          <a:prstGeom prst="rect">
            <a:avLst/>
          </a:prstGeom>
        </p:spPr>
      </p:pic>
      <p:sp>
        <p:nvSpPr>
          <p:cNvPr id="9" name="Caixa de Texto 16"/>
          <p:cNvSpPr txBox="1"/>
          <p:nvPr/>
        </p:nvSpPr>
        <p:spPr>
          <a:xfrm>
            <a:off x="730562" y="1757274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: 180,0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37,0%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963045" y="3318110"/>
            <a:ext cx="1108154" cy="181631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2"/>
          </p:cNvCxnSpPr>
          <p:nvPr/>
        </p:nvCxnSpPr>
        <p:spPr>
          <a:xfrm>
            <a:off x="1634525" y="2413864"/>
            <a:ext cx="903962" cy="715795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978651" y="2176055"/>
            <a:ext cx="1068939" cy="953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765239" y="3716730"/>
            <a:ext cx="230768" cy="42425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2898527" y="5998279"/>
            <a:ext cx="792089" cy="8787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10295" y="5368936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818407" y="5744785"/>
            <a:ext cx="529794" cy="81780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94271" y="4785038"/>
            <a:ext cx="1008112" cy="789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490326" y="3129659"/>
            <a:ext cx="1023349" cy="480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4513120" y="5365427"/>
            <a:ext cx="428876" cy="26868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4310053" y="5659132"/>
            <a:ext cx="1203622" cy="45668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656187" y="5961003"/>
            <a:ext cx="1578737" cy="91604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30562" y="3952943"/>
            <a:ext cx="885157" cy="20878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3114552" y="2147456"/>
            <a:ext cx="288032" cy="8867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ixa de Texto 37"/>
          <p:cNvSpPr txBox="1"/>
          <p:nvPr/>
        </p:nvSpPr>
        <p:spPr>
          <a:xfrm rot="-2460000">
            <a:off x="4045793" y="2517460"/>
            <a:ext cx="7920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Serra Leoa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5" name="Caixa de Texto 37"/>
          <p:cNvSpPr txBox="1"/>
          <p:nvPr/>
        </p:nvSpPr>
        <p:spPr>
          <a:xfrm rot="-6540000">
            <a:off x="2893183" y="2471858"/>
            <a:ext cx="4965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Togo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6" name="Caixa de Texto 37"/>
          <p:cNvSpPr txBox="1"/>
          <p:nvPr/>
        </p:nvSpPr>
        <p:spPr>
          <a:xfrm rot="-1560000">
            <a:off x="4656654" y="3202694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Senegal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7" name="Caixa de Texto 37"/>
          <p:cNvSpPr txBox="1"/>
          <p:nvPr/>
        </p:nvSpPr>
        <p:spPr>
          <a:xfrm rot="-3720000">
            <a:off x="4550386" y="3735175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Nigéria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0" name="Caixa de Texto 37"/>
          <p:cNvSpPr txBox="1"/>
          <p:nvPr/>
        </p:nvSpPr>
        <p:spPr>
          <a:xfrm rot="-420000">
            <a:off x="5184818" y="4793323"/>
            <a:ext cx="4451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Níger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5" name="Caixa de Texto 37"/>
          <p:cNvSpPr txBox="1"/>
          <p:nvPr/>
        </p:nvSpPr>
        <p:spPr>
          <a:xfrm rot="1980000">
            <a:off x="4618583" y="5371414"/>
            <a:ext cx="4167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Mali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9" name="Caixa de Texto 37"/>
          <p:cNvSpPr txBox="1"/>
          <p:nvPr/>
        </p:nvSpPr>
        <p:spPr>
          <a:xfrm rot="1380000">
            <a:off x="4878647" y="5806108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Libéria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4" name="Caixa de Texto 37"/>
          <p:cNvSpPr txBox="1"/>
          <p:nvPr/>
        </p:nvSpPr>
        <p:spPr>
          <a:xfrm rot="1800000">
            <a:off x="4197126" y="6303418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Bissau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6" name="Caixa de Texto 37"/>
          <p:cNvSpPr txBox="1"/>
          <p:nvPr/>
        </p:nvSpPr>
        <p:spPr>
          <a:xfrm rot="2880000">
            <a:off x="2991368" y="6261306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Conacri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8" name="Caixa de Texto 37"/>
          <p:cNvSpPr txBox="1"/>
          <p:nvPr/>
        </p:nvSpPr>
        <p:spPr>
          <a:xfrm rot="-3480000">
            <a:off x="1775576" y="5916511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Gana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0" name="Caixa de Texto 37"/>
          <p:cNvSpPr txBox="1"/>
          <p:nvPr/>
        </p:nvSpPr>
        <p:spPr>
          <a:xfrm rot="-1500000">
            <a:off x="983818" y="5480933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Gâmbia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5" name="Caixa de Texto 37"/>
          <p:cNvSpPr txBox="1"/>
          <p:nvPr/>
        </p:nvSpPr>
        <p:spPr>
          <a:xfrm rot="-180000">
            <a:off x="845165" y="4637219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Cõte d’Ivoire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7" name="Caixa de Texto 37"/>
          <p:cNvSpPr txBox="1"/>
          <p:nvPr/>
        </p:nvSpPr>
        <p:spPr>
          <a:xfrm rot="720000">
            <a:off x="941174" y="3904510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Burkina Faso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1" name="Caixa de Texto 37"/>
          <p:cNvSpPr txBox="1"/>
          <p:nvPr/>
        </p:nvSpPr>
        <p:spPr>
          <a:xfrm rot="540000">
            <a:off x="1436134" y="3240912"/>
            <a:ext cx="452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Benin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7" name="Caixa de Texto 37"/>
          <p:cNvSpPr txBox="1"/>
          <p:nvPr/>
        </p:nvSpPr>
        <p:spPr>
          <a:xfrm rot="2220000">
            <a:off x="1874919" y="2659716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55" name="Caixa de Texto 16"/>
          <p:cNvSpPr txBox="1"/>
          <p:nvPr/>
        </p:nvSpPr>
        <p:spPr>
          <a:xfrm>
            <a:off x="2530762" y="1389063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49,0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159,0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48,2%</a:t>
            </a:r>
          </a:p>
        </p:txBody>
      </p:sp>
      <p:sp>
        <p:nvSpPr>
          <p:cNvPr id="57" name="Caixa de Texto 16"/>
          <p:cNvSpPr txBox="1"/>
          <p:nvPr/>
        </p:nvSpPr>
        <p:spPr>
          <a:xfrm>
            <a:off x="4330962" y="1450023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34,0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343,0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30,7%</a:t>
            </a:r>
          </a:p>
        </p:txBody>
      </p:sp>
      <p:sp>
        <p:nvSpPr>
          <p:cNvPr id="59" name="Caixa de Texto 16"/>
          <p:cNvSpPr txBox="1"/>
          <p:nvPr/>
        </p:nvSpPr>
        <p:spPr>
          <a:xfrm>
            <a:off x="4763010" y="2386127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58,0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441,0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45,1%</a:t>
            </a:r>
          </a:p>
        </p:txBody>
      </p:sp>
      <p:sp>
        <p:nvSpPr>
          <p:cNvPr id="61" name="Caixa de Texto 16"/>
          <p:cNvSpPr txBox="1"/>
          <p:nvPr/>
        </p:nvSpPr>
        <p:spPr>
          <a:xfrm>
            <a:off x="4941995" y="3420695"/>
            <a:ext cx="17547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48,0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347,4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34,8%</a:t>
            </a:r>
          </a:p>
        </p:txBody>
      </p:sp>
      <p:sp>
        <p:nvSpPr>
          <p:cNvPr id="71" name="Caixa de Texto 16"/>
          <p:cNvSpPr txBox="1"/>
          <p:nvPr/>
        </p:nvSpPr>
        <p:spPr>
          <a:xfrm>
            <a:off x="48687" y="2606130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57 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270,0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41,3%</a:t>
            </a:r>
          </a:p>
        </p:txBody>
      </p:sp>
      <p:sp>
        <p:nvSpPr>
          <p:cNvPr id="74" name="Caixa de Texto 16"/>
          <p:cNvSpPr txBox="1"/>
          <p:nvPr/>
        </p:nvSpPr>
        <p:spPr>
          <a:xfrm>
            <a:off x="6395" y="333747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57,0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270,0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41,3%</a:t>
            </a:r>
          </a:p>
        </p:txBody>
      </p:sp>
      <p:sp>
        <p:nvSpPr>
          <p:cNvPr id="78" name="Caixa de Texto 16"/>
          <p:cNvSpPr txBox="1"/>
          <p:nvPr/>
        </p:nvSpPr>
        <p:spPr>
          <a:xfrm>
            <a:off x="18207" y="486398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63,0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205,0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50,1%</a:t>
            </a:r>
          </a:p>
        </p:txBody>
      </p:sp>
      <p:sp>
        <p:nvSpPr>
          <p:cNvPr id="80" name="Caixa de Texto 16"/>
          <p:cNvSpPr txBox="1"/>
          <p:nvPr/>
        </p:nvSpPr>
        <p:spPr>
          <a:xfrm>
            <a:off x="18207" y="590600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49,0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326,0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50,3%</a:t>
            </a:r>
          </a:p>
        </p:txBody>
      </p:sp>
      <p:sp>
        <p:nvSpPr>
          <p:cNvPr id="82" name="Caixa de Texto 16"/>
          <p:cNvSpPr txBox="1"/>
          <p:nvPr/>
        </p:nvSpPr>
        <p:spPr>
          <a:xfrm>
            <a:off x="889818" y="654988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31,0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224,0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32,4%</a:t>
            </a:r>
          </a:p>
        </p:txBody>
      </p:sp>
      <p:sp>
        <p:nvSpPr>
          <p:cNvPr id="91" name="Caixa de Texto 16"/>
          <p:cNvSpPr txBox="1"/>
          <p:nvPr/>
        </p:nvSpPr>
        <p:spPr>
          <a:xfrm>
            <a:off x="2818794" y="692263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400,0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61,4%</a:t>
            </a:r>
          </a:p>
        </p:txBody>
      </p:sp>
      <p:sp>
        <p:nvSpPr>
          <p:cNvPr id="94" name="Caixa de Texto 16"/>
          <p:cNvSpPr txBox="1"/>
          <p:nvPr/>
        </p:nvSpPr>
        <p:spPr>
          <a:xfrm>
            <a:off x="4691002" y="6876013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46,0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218,0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45,5%</a:t>
            </a:r>
          </a:p>
        </p:txBody>
      </p:sp>
      <p:sp>
        <p:nvSpPr>
          <p:cNvPr id="98" name="Caixa de Texto 16"/>
          <p:cNvSpPr txBox="1"/>
          <p:nvPr/>
        </p:nvSpPr>
        <p:spPr>
          <a:xfrm>
            <a:off x="4843402" y="6072877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139,5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45,5%</a:t>
            </a:r>
          </a:p>
        </p:txBody>
      </p:sp>
      <p:sp>
        <p:nvSpPr>
          <p:cNvPr id="100" name="Caixa de Texto 16"/>
          <p:cNvSpPr txBox="1"/>
          <p:nvPr/>
        </p:nvSpPr>
        <p:spPr>
          <a:xfrm>
            <a:off x="4903483" y="5185921"/>
            <a:ext cx="1770703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139,5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45,5%</a:t>
            </a:r>
          </a:p>
        </p:txBody>
      </p:sp>
      <p:sp>
        <p:nvSpPr>
          <p:cNvPr id="102" name="Caixa de Texto 16"/>
          <p:cNvSpPr txBox="1"/>
          <p:nvPr/>
        </p:nvSpPr>
        <p:spPr>
          <a:xfrm>
            <a:off x="4976008" y="4146565"/>
            <a:ext cx="1754754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139,5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45,5%</a:t>
            </a:r>
          </a:p>
        </p:txBody>
      </p:sp>
      <p:cxnSp>
        <p:nvCxnSpPr>
          <p:cNvPr id="103" name="Straight Connector 102"/>
          <p:cNvCxnSpPr/>
          <p:nvPr/>
        </p:nvCxnSpPr>
        <p:spPr>
          <a:xfrm flipH="1">
            <a:off x="4755499" y="4762391"/>
            <a:ext cx="1167364" cy="12056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5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7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696568" y="776224"/>
            <a:ext cx="1985935" cy="538301"/>
            <a:chOff x="696568" y="776224"/>
            <a:chExt cx="1985935" cy="538301"/>
          </a:xfrm>
        </p:grpSpPr>
        <p:sp>
          <p:nvSpPr>
            <p:cNvPr id="111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112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8207" y="7537819"/>
            <a:ext cx="562421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Indicadores de Fiscalidade nas Empresas para cada um dos 15 países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(Benim, Burkina Faso, Cabo Verde, Costa do Marfim, Gâmbia, Gana, Guiné Conacri, Guiné-Bissau, Libéria, Mali, Níger, Nigéria, Senegal, Serra Leoa e Togo)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membros da Comunidade Económica dos Estados da África Ocidental – </a:t>
            </a:r>
            <a:r>
              <a:rPr lang="pt-PT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CEDEAO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 Número de Taxas devidas anualmente; o tempo de duração de formalidades administrativas em horas e as Taxas , em percentagem, incidindo sobre o lucro das empresas. </a:t>
            </a: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02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ight Triangle 107"/>
          <p:cNvSpPr/>
          <p:nvPr/>
        </p:nvSpPr>
        <p:spPr>
          <a:xfrm>
            <a:off x="2966" y="762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9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95" y="1731736"/>
            <a:ext cx="4911090" cy="4864735"/>
          </a:xfrm>
          <a:prstGeom prst="rect">
            <a:avLst/>
          </a:prstGeom>
        </p:spPr>
      </p:pic>
      <p:sp>
        <p:nvSpPr>
          <p:cNvPr id="9" name="Caixa de Texto 16"/>
          <p:cNvSpPr txBox="1"/>
          <p:nvPr/>
        </p:nvSpPr>
        <p:spPr>
          <a:xfrm>
            <a:off x="730562" y="1394704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Assinantes de Internet móvel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assinantes: 34,0%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30,0%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utilização:36,0%</a:t>
            </a:r>
          </a:p>
        </p:txBody>
      </p:sp>
      <p:cxnSp>
        <p:nvCxnSpPr>
          <p:cNvPr id="15" name="Straight Connector 14"/>
          <p:cNvCxnSpPr>
            <a:stCxn id="71" idx="2"/>
          </p:cNvCxnSpPr>
          <p:nvPr/>
        </p:nvCxnSpPr>
        <p:spPr>
          <a:xfrm>
            <a:off x="952650" y="2725103"/>
            <a:ext cx="1118549" cy="41807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2"/>
          </p:cNvCxnSpPr>
          <p:nvPr/>
        </p:nvCxnSpPr>
        <p:spPr>
          <a:xfrm>
            <a:off x="1634525" y="2051294"/>
            <a:ext cx="903962" cy="715795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978651" y="1813485"/>
            <a:ext cx="1068939" cy="953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765239" y="3354160"/>
            <a:ext cx="230768" cy="42425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2898527" y="5635709"/>
            <a:ext cx="792089" cy="8787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10295" y="5006366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818407" y="5382215"/>
            <a:ext cx="529794" cy="81780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94271" y="4422468"/>
            <a:ext cx="1008112" cy="789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490326" y="2767089"/>
            <a:ext cx="1023349" cy="480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4513120" y="5002857"/>
            <a:ext cx="428876" cy="26868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4310053" y="5296562"/>
            <a:ext cx="1203622" cy="45668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656187" y="5598433"/>
            <a:ext cx="1578737" cy="91604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30562" y="3590373"/>
            <a:ext cx="885157" cy="20878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3114552" y="1784886"/>
            <a:ext cx="288032" cy="8867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ixa de Texto 37"/>
          <p:cNvSpPr txBox="1"/>
          <p:nvPr/>
        </p:nvSpPr>
        <p:spPr>
          <a:xfrm rot="-2460000">
            <a:off x="4045793" y="2154890"/>
            <a:ext cx="7920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Serra Leoa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5" name="Caixa de Texto 37"/>
          <p:cNvSpPr txBox="1"/>
          <p:nvPr/>
        </p:nvSpPr>
        <p:spPr>
          <a:xfrm rot="-6540000">
            <a:off x="2893183" y="2109288"/>
            <a:ext cx="4965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Togo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6" name="Caixa de Texto 37"/>
          <p:cNvSpPr txBox="1"/>
          <p:nvPr/>
        </p:nvSpPr>
        <p:spPr>
          <a:xfrm rot="-1560000">
            <a:off x="4656654" y="2840124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Senegal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7" name="Caixa de Texto 37"/>
          <p:cNvSpPr txBox="1"/>
          <p:nvPr/>
        </p:nvSpPr>
        <p:spPr>
          <a:xfrm rot="-3720000">
            <a:off x="4550386" y="3372605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Nigéria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0" name="Caixa de Texto 37"/>
          <p:cNvSpPr txBox="1"/>
          <p:nvPr/>
        </p:nvSpPr>
        <p:spPr>
          <a:xfrm rot="-420000">
            <a:off x="5184818" y="4430753"/>
            <a:ext cx="4451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Níger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5" name="Caixa de Texto 37"/>
          <p:cNvSpPr txBox="1"/>
          <p:nvPr/>
        </p:nvSpPr>
        <p:spPr>
          <a:xfrm rot="1980000">
            <a:off x="4618583" y="5008844"/>
            <a:ext cx="4167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Mali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9" name="Caixa de Texto 37"/>
          <p:cNvSpPr txBox="1"/>
          <p:nvPr/>
        </p:nvSpPr>
        <p:spPr>
          <a:xfrm rot="1380000">
            <a:off x="4878647" y="5443538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Libéria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4" name="Caixa de Texto 37"/>
          <p:cNvSpPr txBox="1"/>
          <p:nvPr/>
        </p:nvSpPr>
        <p:spPr>
          <a:xfrm rot="1800000">
            <a:off x="4197126" y="5940848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Bissau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6" name="Caixa de Texto 37"/>
          <p:cNvSpPr txBox="1"/>
          <p:nvPr/>
        </p:nvSpPr>
        <p:spPr>
          <a:xfrm rot="2880000">
            <a:off x="2991368" y="5898736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Conacri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8" name="Caixa de Texto 37"/>
          <p:cNvSpPr txBox="1"/>
          <p:nvPr/>
        </p:nvSpPr>
        <p:spPr>
          <a:xfrm rot="-3480000">
            <a:off x="1775576" y="5553941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Gana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0" name="Caixa de Texto 37"/>
          <p:cNvSpPr txBox="1"/>
          <p:nvPr/>
        </p:nvSpPr>
        <p:spPr>
          <a:xfrm rot="-1500000">
            <a:off x="983818" y="5118363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Gâmbia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5" name="Caixa de Texto 37"/>
          <p:cNvSpPr txBox="1"/>
          <p:nvPr/>
        </p:nvSpPr>
        <p:spPr>
          <a:xfrm rot="-180000">
            <a:off x="845165" y="4274649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Cõte d’Ivoire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7" name="Caixa de Texto 37"/>
          <p:cNvSpPr txBox="1"/>
          <p:nvPr/>
        </p:nvSpPr>
        <p:spPr>
          <a:xfrm rot="720000">
            <a:off x="941174" y="3541940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Burkina Faso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1" name="Caixa de Texto 37"/>
          <p:cNvSpPr txBox="1"/>
          <p:nvPr/>
        </p:nvSpPr>
        <p:spPr>
          <a:xfrm rot="1200000">
            <a:off x="1436134" y="2800500"/>
            <a:ext cx="452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Benin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7" name="Caixa de Texto 37"/>
          <p:cNvSpPr txBox="1"/>
          <p:nvPr/>
        </p:nvSpPr>
        <p:spPr>
          <a:xfrm rot="2220000">
            <a:off x="1874919" y="2297146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55" name="Caixa de Texto 16"/>
          <p:cNvSpPr txBox="1"/>
          <p:nvPr/>
        </p:nvSpPr>
        <p:spPr>
          <a:xfrm>
            <a:off x="2530762" y="1026493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24,0%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16,0%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utilização:60,0%</a:t>
            </a:r>
          </a:p>
        </p:txBody>
      </p:sp>
      <p:sp>
        <p:nvSpPr>
          <p:cNvPr id="57" name="Caixa de Texto 16"/>
          <p:cNvSpPr txBox="1"/>
          <p:nvPr/>
        </p:nvSpPr>
        <p:spPr>
          <a:xfrm>
            <a:off x="4330962" y="1087453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24,0%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16,0%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utilização:60,0%</a:t>
            </a:r>
          </a:p>
        </p:txBody>
      </p:sp>
      <p:sp>
        <p:nvSpPr>
          <p:cNvPr id="59" name="Caixa de Texto 16"/>
          <p:cNvSpPr txBox="1"/>
          <p:nvPr/>
        </p:nvSpPr>
        <p:spPr>
          <a:xfrm>
            <a:off x="4763010" y="2023557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28,0%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22,0%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utilização:50,0%</a:t>
            </a:r>
          </a:p>
        </p:txBody>
      </p:sp>
      <p:sp>
        <p:nvSpPr>
          <p:cNvPr id="61" name="Caixa de Texto 16"/>
          <p:cNvSpPr txBox="1"/>
          <p:nvPr/>
        </p:nvSpPr>
        <p:spPr>
          <a:xfrm>
            <a:off x="4941994" y="3058125"/>
            <a:ext cx="184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r>
              <a:rPr lang="pt-PT" altLang="en-US" sz="1100" dirty="0" smtClean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29,0%</a:t>
            </a:r>
          </a:p>
          <a:p>
            <a:r>
              <a:rPr lang="pt-PT" altLang="en-US" sz="1100" dirty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41,0%</a:t>
            </a:r>
          </a:p>
          <a:p>
            <a:r>
              <a:rPr lang="pt-PT" altLang="en-US" sz="1100" dirty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utilização:30,0%</a:t>
            </a:r>
          </a:p>
        </p:txBody>
      </p:sp>
      <p:sp>
        <p:nvSpPr>
          <p:cNvPr id="71" name="Caixa de Texto 16"/>
          <p:cNvSpPr txBox="1"/>
          <p:nvPr/>
        </p:nvSpPr>
        <p:spPr>
          <a:xfrm>
            <a:off x="48687" y="2068513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24,0%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23,0%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utilização:53,0%</a:t>
            </a:r>
          </a:p>
        </p:txBody>
      </p:sp>
      <p:sp>
        <p:nvSpPr>
          <p:cNvPr id="74" name="Caixa de Texto 16"/>
          <p:cNvSpPr txBox="1"/>
          <p:nvPr/>
        </p:nvSpPr>
        <p:spPr>
          <a:xfrm>
            <a:off x="6395" y="297490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21,0%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44,0%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utilização:35,0%</a:t>
            </a:r>
          </a:p>
        </p:txBody>
      </p:sp>
      <p:sp>
        <p:nvSpPr>
          <p:cNvPr id="78" name="Caixa de Texto 16"/>
          <p:cNvSpPr txBox="1"/>
          <p:nvPr/>
        </p:nvSpPr>
        <p:spPr>
          <a:xfrm>
            <a:off x="18207" y="450141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26,0%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69,0%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utilização:6,0%</a:t>
            </a:r>
          </a:p>
        </p:txBody>
      </p:sp>
      <p:sp>
        <p:nvSpPr>
          <p:cNvPr id="80" name="Caixa de Texto 16"/>
          <p:cNvSpPr txBox="1"/>
          <p:nvPr/>
        </p:nvSpPr>
        <p:spPr>
          <a:xfrm>
            <a:off x="882303" y="624827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33,0%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52,0%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utilização:15,0%</a:t>
            </a:r>
          </a:p>
        </p:txBody>
      </p:sp>
      <p:sp>
        <p:nvSpPr>
          <p:cNvPr id="82" name="Caixa de Texto 16"/>
          <p:cNvSpPr txBox="1"/>
          <p:nvPr/>
        </p:nvSpPr>
        <p:spPr>
          <a:xfrm>
            <a:off x="18207" y="5543431"/>
            <a:ext cx="1928976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16,0%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42,0%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utilização:42,0%</a:t>
            </a:r>
          </a:p>
        </p:txBody>
      </p:sp>
      <p:sp>
        <p:nvSpPr>
          <p:cNvPr id="91" name="Caixa de Texto 16"/>
          <p:cNvSpPr txBox="1"/>
          <p:nvPr/>
        </p:nvSpPr>
        <p:spPr>
          <a:xfrm>
            <a:off x="2818794" y="656006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18,0%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18,0%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utilização:64,0%</a:t>
            </a:r>
          </a:p>
        </p:txBody>
      </p:sp>
      <p:sp>
        <p:nvSpPr>
          <p:cNvPr id="94" name="Caixa de Texto 16"/>
          <p:cNvSpPr txBox="1"/>
          <p:nvPr/>
        </p:nvSpPr>
        <p:spPr>
          <a:xfrm>
            <a:off x="4691002" y="6513443"/>
            <a:ext cx="1879933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10,0%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27,0%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utilização:62,0%</a:t>
            </a:r>
          </a:p>
        </p:txBody>
      </p:sp>
      <p:sp>
        <p:nvSpPr>
          <p:cNvPr id="98" name="Caixa de Texto 16"/>
          <p:cNvSpPr txBox="1"/>
          <p:nvPr/>
        </p:nvSpPr>
        <p:spPr>
          <a:xfrm>
            <a:off x="4843402" y="5710307"/>
            <a:ext cx="1853347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12,0%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37,0%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utilização:51,0%</a:t>
            </a:r>
          </a:p>
        </p:txBody>
      </p:sp>
      <p:sp>
        <p:nvSpPr>
          <p:cNvPr id="100" name="Caixa de Texto 16"/>
          <p:cNvSpPr txBox="1"/>
          <p:nvPr/>
        </p:nvSpPr>
        <p:spPr>
          <a:xfrm>
            <a:off x="4903483" y="4823351"/>
            <a:ext cx="1827279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23,0%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13,0%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utilização:64,0%</a:t>
            </a:r>
          </a:p>
        </p:txBody>
      </p:sp>
      <p:sp>
        <p:nvSpPr>
          <p:cNvPr id="102" name="Caixa de Texto 16"/>
          <p:cNvSpPr txBox="1"/>
          <p:nvPr/>
        </p:nvSpPr>
        <p:spPr>
          <a:xfrm>
            <a:off x="4907427" y="3783995"/>
            <a:ext cx="1810951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11,0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7,0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utilização:82,0%</a:t>
            </a:r>
          </a:p>
        </p:txBody>
      </p:sp>
      <p:cxnSp>
        <p:nvCxnSpPr>
          <p:cNvPr id="103" name="Straight Connector 102"/>
          <p:cNvCxnSpPr/>
          <p:nvPr/>
        </p:nvCxnSpPr>
        <p:spPr>
          <a:xfrm flipH="1">
            <a:off x="4755499" y="4399821"/>
            <a:ext cx="1167364" cy="12056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56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8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696568" y="666453"/>
            <a:ext cx="1985935" cy="538301"/>
            <a:chOff x="696568" y="776224"/>
            <a:chExt cx="1985935" cy="538301"/>
          </a:xfrm>
        </p:grpSpPr>
        <p:sp>
          <p:nvSpPr>
            <p:cNvPr id="62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63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8206" y="7160221"/>
            <a:ext cx="65527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Durante os últimos anos, a população da África Ocidental registou um forte crescimento, passando de 70 milhões de habitantes para 400 milhões entre 1950 e 2020. No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final do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ano de 2014, representava cerca de 40% da população da África Subsaariana. De acordo com as projeções das Nações Unidas, a população da África Ocidental deverá atingir aos 550 ou 600 milhões de habitantes em 2050, sendo a região cuja população é a mais jovem do mundo. Além disso, com cerca de 5% da população mundial e com uma área superior a 40% da África Subsaariana, a África Ocidental é a mais densamente povoada do continente. Na região da CEDEAO, o número de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utilizadores da Internet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aumentou de 452.000 em 2000 para 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188.423.476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Utilizadores em 2021. É apresentado o Nº de assinantes de Internet móvel; a Taxa da população coberta e a diferença de utilização.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13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ight Triangle 107"/>
          <p:cNvSpPr/>
          <p:nvPr/>
        </p:nvSpPr>
        <p:spPr>
          <a:xfrm>
            <a:off x="2966" y="762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9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95" y="1518242"/>
            <a:ext cx="4911090" cy="4864735"/>
          </a:xfrm>
          <a:prstGeom prst="rect">
            <a:avLst/>
          </a:prstGeom>
        </p:spPr>
      </p:pic>
      <p:sp>
        <p:nvSpPr>
          <p:cNvPr id="9" name="Caixa de Texto 16"/>
          <p:cNvSpPr txBox="1"/>
          <p:nvPr/>
        </p:nvSpPr>
        <p:spPr>
          <a:xfrm>
            <a:off x="306238" y="1181210"/>
            <a:ext cx="228290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Comércio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Importação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$: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1.398.861.219,33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Exportação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$: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1.063.973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967,75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115,9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cxnSp>
        <p:nvCxnSpPr>
          <p:cNvPr id="15" name="Straight Connector 14"/>
          <p:cNvCxnSpPr>
            <a:stCxn id="71" idx="2"/>
          </p:cNvCxnSpPr>
          <p:nvPr/>
        </p:nvCxnSpPr>
        <p:spPr>
          <a:xfrm>
            <a:off x="1105947" y="2511609"/>
            <a:ext cx="965252" cy="41807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566380" y="1848256"/>
            <a:ext cx="1044115" cy="715795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978651" y="1599991"/>
            <a:ext cx="1068939" cy="953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1" idx="2"/>
          </p:cNvCxnSpPr>
          <p:nvPr/>
        </p:nvCxnSpPr>
        <p:spPr>
          <a:xfrm flipH="1">
            <a:off x="4801038" y="3618781"/>
            <a:ext cx="878750" cy="12644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2898528" y="5422215"/>
            <a:ext cx="87247" cy="8787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10295" y="4792872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952899" y="5168721"/>
            <a:ext cx="395302" cy="97706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94271" y="4208974"/>
            <a:ext cx="1008112" cy="789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490326" y="2553595"/>
            <a:ext cx="1023349" cy="480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00" idx="1"/>
          </p:cNvCxnSpPr>
          <p:nvPr/>
        </p:nvCxnSpPr>
        <p:spPr>
          <a:xfrm flipH="1" flipV="1">
            <a:off x="4513122" y="4789364"/>
            <a:ext cx="246768" cy="51528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4122663" y="5183961"/>
            <a:ext cx="604895" cy="41191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656188" y="5384939"/>
            <a:ext cx="856932" cy="91604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30562" y="3376879"/>
            <a:ext cx="885157" cy="20878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3114552" y="1571392"/>
            <a:ext cx="288032" cy="8867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ixa de Texto 37"/>
          <p:cNvSpPr txBox="1"/>
          <p:nvPr/>
        </p:nvSpPr>
        <p:spPr>
          <a:xfrm rot="-2460000">
            <a:off x="4045793" y="1941396"/>
            <a:ext cx="7920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Serra Leoa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5" name="Caixa de Texto 37"/>
          <p:cNvSpPr txBox="1"/>
          <p:nvPr/>
        </p:nvSpPr>
        <p:spPr>
          <a:xfrm rot="-6540000">
            <a:off x="2893183" y="1895794"/>
            <a:ext cx="4965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Togo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6" name="Caixa de Texto 37"/>
          <p:cNvSpPr txBox="1"/>
          <p:nvPr/>
        </p:nvSpPr>
        <p:spPr>
          <a:xfrm rot="-1440000">
            <a:off x="4656654" y="2626630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Senegal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7" name="Caixa de Texto 37"/>
          <p:cNvSpPr txBox="1"/>
          <p:nvPr/>
        </p:nvSpPr>
        <p:spPr>
          <a:xfrm rot="-300000">
            <a:off x="5309729" y="3617207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Nigéria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0" name="Caixa de Texto 37"/>
          <p:cNvSpPr txBox="1"/>
          <p:nvPr/>
        </p:nvSpPr>
        <p:spPr>
          <a:xfrm rot="540000">
            <a:off x="5226149" y="4098115"/>
            <a:ext cx="4451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Níger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5" name="Caixa de Texto 37"/>
          <p:cNvSpPr txBox="1"/>
          <p:nvPr/>
        </p:nvSpPr>
        <p:spPr>
          <a:xfrm rot="3720000">
            <a:off x="4505813" y="4935737"/>
            <a:ext cx="4167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Mali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9" name="Caixa de Texto 37"/>
          <p:cNvSpPr txBox="1"/>
          <p:nvPr/>
        </p:nvSpPr>
        <p:spPr>
          <a:xfrm rot="2160000">
            <a:off x="4226779" y="5254600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Libéria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4" name="Caixa de Texto 37"/>
          <p:cNvSpPr txBox="1"/>
          <p:nvPr/>
        </p:nvSpPr>
        <p:spPr>
          <a:xfrm rot="2880000">
            <a:off x="3786884" y="5719734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Bissau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6" name="Caixa de Texto 37"/>
          <p:cNvSpPr txBox="1"/>
          <p:nvPr/>
        </p:nvSpPr>
        <p:spPr>
          <a:xfrm rot="5040000">
            <a:off x="2622090" y="5788905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Conacri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8" name="Caixa de Texto 37"/>
          <p:cNvSpPr txBox="1"/>
          <p:nvPr/>
        </p:nvSpPr>
        <p:spPr>
          <a:xfrm rot="-4020000">
            <a:off x="1869785" y="5340447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Gana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0" name="Caixa de Texto 37"/>
          <p:cNvSpPr txBox="1"/>
          <p:nvPr/>
        </p:nvSpPr>
        <p:spPr>
          <a:xfrm rot="-1500000">
            <a:off x="983818" y="4904869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Gâmbia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5" name="Caixa de Texto 37"/>
          <p:cNvSpPr txBox="1"/>
          <p:nvPr/>
        </p:nvSpPr>
        <p:spPr>
          <a:xfrm rot="-180000">
            <a:off x="845165" y="4061155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Cõte d’Ivoire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7" name="Caixa de Texto 37"/>
          <p:cNvSpPr txBox="1"/>
          <p:nvPr/>
        </p:nvSpPr>
        <p:spPr>
          <a:xfrm rot="720000">
            <a:off x="941174" y="3328446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Burkina Faso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1" name="Caixa de Texto 37"/>
          <p:cNvSpPr txBox="1"/>
          <p:nvPr/>
        </p:nvSpPr>
        <p:spPr>
          <a:xfrm rot="1200000">
            <a:off x="1436134" y="2587006"/>
            <a:ext cx="452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Benin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7" name="Caixa de Texto 37"/>
          <p:cNvSpPr txBox="1"/>
          <p:nvPr/>
        </p:nvSpPr>
        <p:spPr>
          <a:xfrm rot="2040000">
            <a:off x="1844439" y="2083652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55" name="Caixa de Texto 16"/>
          <p:cNvSpPr txBox="1"/>
          <p:nvPr/>
        </p:nvSpPr>
        <p:spPr>
          <a:xfrm>
            <a:off x="2492217" y="886153"/>
            <a:ext cx="1990486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2.675.648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548,53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1.848.790.295,3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54,4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57" name="Caixa de Texto 16"/>
          <p:cNvSpPr txBox="1"/>
          <p:nvPr/>
        </p:nvSpPr>
        <p:spPr>
          <a:xfrm>
            <a:off x="4474978" y="873959"/>
            <a:ext cx="2095957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2.509.638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207,02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1.749.463.762,4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53,5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59" name="Caixa de Texto 16"/>
          <p:cNvSpPr txBox="1"/>
          <p:nvPr/>
        </p:nvSpPr>
        <p:spPr>
          <a:xfrm>
            <a:off x="4672896" y="1863403"/>
            <a:ext cx="1970047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10.547.880.777,4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5.322.157.555,23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62,83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61" name="Caixa de Texto 16"/>
          <p:cNvSpPr txBox="1"/>
          <p:nvPr/>
        </p:nvSpPr>
        <p:spPr>
          <a:xfrm>
            <a:off x="4694536" y="2962191"/>
            <a:ext cx="1970504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62.193.520638,8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150.310.683.824,9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34,03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71" name="Caixa de Texto 16"/>
          <p:cNvSpPr txBox="1"/>
          <p:nvPr/>
        </p:nvSpPr>
        <p:spPr>
          <a:xfrm>
            <a:off x="48687" y="1855019"/>
            <a:ext cx="211452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5.464.475.545,32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4.182.533.401,8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):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63,7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%</a:t>
            </a:r>
          </a:p>
        </p:txBody>
      </p:sp>
      <p:sp>
        <p:nvSpPr>
          <p:cNvPr id="74" name="Caixa de Texto 16"/>
          <p:cNvSpPr txBox="1"/>
          <p:nvPr/>
        </p:nvSpPr>
        <p:spPr>
          <a:xfrm>
            <a:off x="6395" y="2761407"/>
            <a:ext cx="2064804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7.061.492.600,56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3.938.276.572,63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56,73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78" name="Caixa de Texto 16"/>
          <p:cNvSpPr txBox="1"/>
          <p:nvPr/>
        </p:nvSpPr>
        <p:spPr>
          <a:xfrm>
            <a:off x="18207" y="4287917"/>
            <a:ext cx="2052992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15.783.580.561,3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16.360.562.954,4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46,4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80" name="Caixa de Texto 16"/>
          <p:cNvSpPr txBox="1"/>
          <p:nvPr/>
        </p:nvSpPr>
        <p:spPr>
          <a:xfrm>
            <a:off x="306239" y="6034777"/>
            <a:ext cx="238399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 internacional: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25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 003 422 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445,9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23.947.785.973,9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71,1%</a:t>
            </a:r>
            <a:endParaRPr lang="pt-PT" altLang="en-US" sz="1100" dirty="0" smtClean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2" name="Caixa de Texto 16"/>
          <p:cNvSpPr txBox="1"/>
          <p:nvPr/>
        </p:nvSpPr>
        <p:spPr>
          <a:xfrm>
            <a:off x="18207" y="5329937"/>
            <a:ext cx="207023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885.646.099,7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478.756.607,3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55,54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91" name="Caixa de Texto 16"/>
          <p:cNvSpPr txBox="1"/>
          <p:nvPr/>
        </p:nvSpPr>
        <p:spPr>
          <a:xfrm>
            <a:off x="2250455" y="6346567"/>
            <a:ext cx="2134502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 Internacional: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5.762.392.294,6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3.732.954.715,82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72,25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94" name="Caixa de Texto 16"/>
          <p:cNvSpPr txBox="1"/>
          <p:nvPr/>
        </p:nvSpPr>
        <p:spPr>
          <a:xfrm>
            <a:off x="4194671" y="6299949"/>
            <a:ext cx="205781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429.685.926,8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226.806.098,9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55,4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98" name="Caixa de Texto 16"/>
          <p:cNvSpPr txBox="1"/>
          <p:nvPr/>
        </p:nvSpPr>
        <p:spPr>
          <a:xfrm>
            <a:off x="4514390" y="5618733"/>
            <a:ext cx="206044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 internacional: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1.964.117.213,2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367.244.457,6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PIB)2019: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127,5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100" name="Caixa de Texto 16"/>
          <p:cNvSpPr txBox="1"/>
          <p:nvPr/>
        </p:nvSpPr>
        <p:spPr>
          <a:xfrm>
            <a:off x="4759890" y="4976349"/>
            <a:ext cx="190126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4.959.504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286,5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3.575.922.527,12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61,1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102" name="Caixa de Texto 16"/>
          <p:cNvSpPr txBox="1"/>
          <p:nvPr/>
        </p:nvSpPr>
        <p:spPr>
          <a:xfrm>
            <a:off x="4824389" y="4364881"/>
            <a:ext cx="183303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 internacional: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3.645.071.324,9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1.479.972.152,4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37,8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cxnSp>
        <p:nvCxnSpPr>
          <p:cNvPr id="103" name="Straight Connector 102"/>
          <p:cNvCxnSpPr/>
          <p:nvPr/>
        </p:nvCxnSpPr>
        <p:spPr>
          <a:xfrm flipH="1" flipV="1">
            <a:off x="4878030" y="4167672"/>
            <a:ext cx="1024546" cy="22006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2223" y="6943293"/>
            <a:ext cx="6336704" cy="1541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As exportações de bens e serviços incluem o valor de todos os bens e serviços com destino ao exterior. Esses dados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incluem, de entre outros,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o valor das mercadorias, frete, seguro,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transporte. Os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dados são convertidos em dólares americanos constantes para permitir comparações internacionais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700"/>
              </a:lnSpc>
            </a:pPr>
            <a:endParaRPr lang="pt-PT" sz="1100" dirty="0" smtClean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As importações de bens e serviços incluem o valor de todos os bens e serviços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importados.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Esses dados incluem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de entre outros o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valor das mercadorias, frete, seguro,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transporte.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Os dados são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apresentados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em dólares americanos constantes para permitir comparações internacionais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700"/>
              </a:lnSpc>
            </a:pP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O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comércio como porcentagem do PIB é o valor total das exportações de bens e serviços adicionado ao valor total das importações de bens e serviços, como porcentagem do PIB. É um indicador muito útil para observar a abertura de uma economia em relação ao exterior. Quanto maior for esse percentual, mais aberta será a economia daquele país.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85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9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450255" y="643593"/>
            <a:ext cx="1985935" cy="538301"/>
            <a:chOff x="696568" y="776224"/>
            <a:chExt cx="1985935" cy="538301"/>
          </a:xfrm>
        </p:grpSpPr>
        <p:sp>
          <p:nvSpPr>
            <p:cNvPr id="89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93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pic>
        <p:nvPicPr>
          <p:cNvPr id="58" name="Picture 5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36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8559</TotalTime>
  <Words>4958</Words>
  <Application>Microsoft Office PowerPoint</Application>
  <PresentationFormat>Custom</PresentationFormat>
  <Paragraphs>794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Base</dc:creator>
  <cp:lastModifiedBy>Base</cp:lastModifiedBy>
  <cp:revision>330</cp:revision>
  <dcterms:created xsi:type="dcterms:W3CDTF">2021-09-01T10:46:08Z</dcterms:created>
  <dcterms:modified xsi:type="dcterms:W3CDTF">2021-09-17T16:59:37Z</dcterms:modified>
</cp:coreProperties>
</file>