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8" r:id="rId4"/>
    <p:sldId id="264" r:id="rId5"/>
    <p:sldId id="257" r:id="rId6"/>
    <p:sldId id="262" r:id="rId7"/>
    <p:sldId id="269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CC"/>
    <a:srgbClr val="33B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87" y="2232"/>
      </p:cViewPr>
      <p:guideLst>
        <p:guide orient="horz" pos="2142"/>
        <p:guide pos="27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3AB2-B12A-4F36-8A5E-7F9CC5A235C0}" type="datetimeFigureOut">
              <a:rPr lang="pt-PT" smtClean="0"/>
              <a:t>10-08-2021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7C45-5F89-4ECE-933A-031B099781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6841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5B70-B073-43E7-B18A-986E0BE30750}" type="datetimeFigureOut">
              <a:rPr lang="pt-PT" smtClean="0"/>
              <a:t>10-08-2021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73EB8-C217-4395-91F6-57ACFB5E07B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390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  <a:t>10-08-2021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  <a:t>10-08-2021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  <a:t>10-08-2021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  <a:t>10-08-2021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  <a:t>10-08-2021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  <a:t>10-08-2021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  <a:t>‹#›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  <a:t>10-08-2021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  <a:t>10-08-2021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  <a:t>10-08-2021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  <a:t>10-08-2021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7BF5DC-1B5B-4F36-9D46-723D7D34F689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  <a:t>10-08-2021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7FC7EE-1963-496B-A561-E9F6A53919E8}" type="datetimeFigureOut">
              <a:rPr lang="pt-PT" smtClean="0"/>
              <a:t>10-08-2021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47BF5DC-1B5B-4F36-9D46-723D7D34F689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img-capa-confer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0" y="2157730"/>
            <a:ext cx="4805045" cy="3618230"/>
          </a:xfrm>
          <a:prstGeom prst="rect">
            <a:avLst/>
          </a:prstGeom>
        </p:spPr>
      </p:pic>
      <p:sp>
        <p:nvSpPr>
          <p:cNvPr id="14" name="Rectangle 54"/>
          <p:cNvSpPr/>
          <p:nvPr/>
        </p:nvSpPr>
        <p:spPr>
          <a:xfrm>
            <a:off x="6366510" y="4700270"/>
            <a:ext cx="2760980" cy="8299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PT" sz="16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«O BASALTO </a:t>
            </a:r>
          </a:p>
          <a:p>
            <a:pPr algn="ctr">
              <a:lnSpc>
                <a:spcPct val="100000"/>
              </a:lnSpc>
            </a:pPr>
            <a:r>
              <a:rPr lang="pt-PT" sz="16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 </a:t>
            </a:r>
          </a:p>
          <a:p>
            <a:pPr algn="ctr">
              <a:lnSpc>
                <a:spcPct val="100000"/>
              </a:lnSpc>
            </a:pPr>
            <a:r>
              <a:rPr lang="pt-PT" sz="16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RIQUEZA DAS NAÇÕES»</a:t>
            </a:r>
            <a:endParaRPr lang="pt-PT" sz="1600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CaixaDeTexto 67"/>
          <p:cNvSpPr/>
          <p:nvPr/>
        </p:nvSpPr>
        <p:spPr>
          <a:xfrm>
            <a:off x="3321050" y="158750"/>
            <a:ext cx="2470785" cy="1595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sz="3200" b="1" i="1" dirty="0">
                <a:solidFill>
                  <a:srgbClr val="92D050"/>
                </a:solidFill>
              </a:rPr>
              <a:t>CABO VERDE</a:t>
            </a:r>
            <a:endParaRPr lang="en-US" sz="2000" b="1" dirty="0">
              <a:solidFill>
                <a:srgbClr val="92D050"/>
              </a:solidFill>
            </a:endParaRPr>
          </a:p>
          <a:p>
            <a:pPr algn="ctr">
              <a:defRPr lang="en-US"/>
            </a:pPr>
            <a:r>
              <a:rPr sz="32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202</a:t>
            </a:r>
            <a:r>
              <a:rPr lang="pt-PT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2</a:t>
            </a:r>
            <a:endParaRPr lang="en-US" sz="2800" b="1" dirty="0">
              <a:solidFill>
                <a:srgbClr val="92D050"/>
              </a:solidFill>
            </a:endParaRPr>
          </a:p>
          <a:p>
            <a:pPr algn="ctr">
              <a:defRPr lang="en-US"/>
            </a:pPr>
            <a:r>
              <a:rPr sz="2000" baseline="30000" dirty="0">
                <a:solidFill>
                  <a:srgbClr val="0099CC"/>
                </a:solidFill>
                <a:sym typeface="+mn-ea"/>
              </a:rPr>
              <a:t>________</a:t>
            </a:r>
            <a:r>
              <a:rPr sz="2000" dirty="0">
                <a:solidFill>
                  <a:srgbClr val="0099CC"/>
                </a:solidFill>
                <a:sym typeface="+mn-ea"/>
              </a:rPr>
              <a:t>■</a:t>
            </a:r>
            <a:r>
              <a:rPr sz="2000" baseline="30000" dirty="0">
                <a:solidFill>
                  <a:srgbClr val="0099CC"/>
                </a:solidFill>
                <a:sym typeface="+mn-ea"/>
              </a:rPr>
              <a:t>________</a:t>
            </a:r>
            <a:endParaRPr sz="2000" baseline="30000" dirty="0">
              <a:solidFill>
                <a:srgbClr val="FFFF00"/>
              </a:solidFill>
              <a:sym typeface="+mn-ea"/>
            </a:endParaRPr>
          </a:p>
          <a:p>
            <a:pPr algn="ctr">
              <a:defRPr lang="en-US"/>
            </a:pPr>
            <a:r>
              <a:rPr lang="pt-PT" sz="2000" i="1" dirty="0" smtClean="0">
                <a:solidFill>
                  <a:srgbClr val="0099CC"/>
                </a:solidFill>
                <a:sym typeface="+mn-ea"/>
              </a:rPr>
              <a:t>14 </a:t>
            </a:r>
            <a:r>
              <a:rPr sz="2000" i="1" dirty="0" smtClean="0">
                <a:solidFill>
                  <a:srgbClr val="0099CC"/>
                </a:solidFill>
                <a:sym typeface="+mn-ea"/>
              </a:rPr>
              <a:t>- </a:t>
            </a:r>
            <a:r>
              <a:rPr lang="pt-PT" sz="2000" i="1" dirty="0" smtClean="0">
                <a:solidFill>
                  <a:srgbClr val="0099CC"/>
                </a:solidFill>
                <a:sym typeface="+mn-ea"/>
              </a:rPr>
              <a:t>16</a:t>
            </a:r>
            <a:r>
              <a:rPr sz="2000" i="1" dirty="0" smtClean="0">
                <a:solidFill>
                  <a:srgbClr val="0099CC"/>
                </a:solidFill>
                <a:sym typeface="+mn-ea"/>
              </a:rPr>
              <a:t> </a:t>
            </a:r>
            <a:r>
              <a:rPr lang="pt-PT" altLang="en-US" sz="2000" i="1" dirty="0" smtClean="0">
                <a:solidFill>
                  <a:srgbClr val="0099CC"/>
                </a:solidFill>
                <a:sym typeface="+mn-ea"/>
              </a:rPr>
              <a:t>MARÇO</a:t>
            </a:r>
            <a:endParaRPr lang="en-US" sz="2000" i="1" dirty="0">
              <a:solidFill>
                <a:srgbClr val="0099CC"/>
              </a:solidFill>
            </a:endParaRPr>
          </a:p>
          <a:p>
            <a:pPr algn="ctr">
              <a:defRPr lang="en-US"/>
            </a:pPr>
            <a:endParaRPr lang="en-US" sz="2000" b="1" i="1" dirty="0">
              <a:solidFill>
                <a:srgbClr val="0099CC"/>
              </a:solidFill>
            </a:endParaRPr>
          </a:p>
        </p:txBody>
      </p:sp>
      <p:graphicFrame>
        <p:nvGraphicFramePr>
          <p:cNvPr id="7" name="Objeto 6"/>
          <p:cNvGraphicFramePr/>
          <p:nvPr/>
        </p:nvGraphicFramePr>
        <p:xfrm>
          <a:off x="6558280" y="1939290"/>
          <a:ext cx="2354580" cy="238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2352675" imgH="2381250" progId="Paint.Picture">
                  <p:embed/>
                </p:oleObj>
              </mc:Choice>
              <mc:Fallback>
                <p:oleObj r:id="rId4" imgW="2352675" imgH="2381250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8280" y="1939290"/>
                        <a:ext cx="2354580" cy="238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4"/>
          <p:cNvSpPr/>
          <p:nvPr/>
        </p:nvSpPr>
        <p:spPr>
          <a:xfrm>
            <a:off x="467995" y="5788025"/>
            <a:ext cx="5234305" cy="10147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PT" sz="2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PRINCIPAIS BENEFÍCIOS </a:t>
            </a:r>
          </a:p>
          <a:p>
            <a:pPr algn="ctr">
              <a:lnSpc>
                <a:spcPct val="100000"/>
              </a:lnSpc>
            </a:pPr>
            <a:r>
              <a:rPr lang="pt-PT" sz="2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DO </a:t>
            </a:r>
          </a:p>
          <a:p>
            <a:pPr algn="ctr">
              <a:lnSpc>
                <a:spcPct val="100000"/>
              </a:lnSpc>
            </a:pPr>
            <a:r>
              <a:rPr lang="pt-PT" sz="2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PÓ DE BASALTO NA AGRICULTURA</a:t>
            </a:r>
            <a:endParaRPr lang="pt-PT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265" y="855980"/>
            <a:ext cx="1515110" cy="1256665"/>
          </a:xfrm>
          <a:prstGeom prst="rect">
            <a:avLst/>
          </a:prstGeom>
        </p:spPr>
      </p:pic>
      <p:sp>
        <p:nvSpPr>
          <p:cNvPr id="22" name="Caixa de Texto 21"/>
          <p:cNvSpPr txBox="1"/>
          <p:nvPr/>
        </p:nvSpPr>
        <p:spPr>
          <a:xfrm>
            <a:off x="7556050" y="8890"/>
            <a:ext cx="1589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WWW.EMERGYS.TECH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54"/>
          <p:cNvSpPr/>
          <p:nvPr/>
        </p:nvSpPr>
        <p:spPr>
          <a:xfrm>
            <a:off x="6347460" y="727710"/>
            <a:ext cx="2766060" cy="10147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PT" sz="30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CONFERÊNCIA</a:t>
            </a:r>
            <a:endParaRPr lang="pt-PT" sz="3000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PT" sz="30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INTERNACIONAL</a:t>
            </a:r>
            <a:endParaRPr lang="pt-PT" sz="3000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Caixa de Texto 15"/>
          <p:cNvSpPr txBox="1"/>
          <p:nvPr/>
        </p:nvSpPr>
        <p:spPr>
          <a:xfrm>
            <a:off x="7137400" y="6534150"/>
            <a:ext cx="1983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>
                <a:solidFill>
                  <a:schemeClr val="bg1"/>
                </a:solidFill>
              </a:rPr>
              <a:t>www.basaltconference.com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6032"/>
            <a:ext cx="2264639" cy="57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424430" y="488950"/>
          <a:ext cx="6664960" cy="3100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38475"/>
                <a:gridCol w="401955"/>
                <a:gridCol w="2849880"/>
                <a:gridCol w="374650"/>
              </a:tblGrid>
              <a:tr h="417830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1" i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Item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1" i="1" dirty="0" err="1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Pag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1" i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Item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1" i="1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Pag</a:t>
                      </a:r>
                      <a:endParaRPr lang="en-US" sz="12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Preâmbulo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3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Conferência Internacional</a:t>
                      </a:r>
                      <a:endParaRPr lang="pt-PT" sz="1200" b="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6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Principais benefícios do pó de basalto na agricultura</a:t>
                      </a:r>
                      <a:endParaRPr lang="pt-PT" altLang="en-US" sz="12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4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  <a:sym typeface="+mn-ea"/>
                        </a:rPr>
                        <a:t>Glossários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7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Principais elementos constituintes do pó de basalto</a:t>
                      </a:r>
                      <a:endParaRPr lang="pt-PT" altLang="en-US" sz="12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5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</a:t>
                      </a:r>
                      <a:r>
                        <a:rPr lang="pt-PT" altLang="en-US" sz="12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nexo I - Enquadramento do Evento</a:t>
                      </a:r>
                      <a:endParaRPr lang="pt-PT" altLang="en-US" sz="1200" b="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altLang="en-US" sz="1200" b="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sz="12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  <a:sym typeface="+mn-ea"/>
                        </a:rPr>
                        <a:t>Anexo II - Programa da Conferência Internacional</a:t>
                      </a:r>
                      <a:endParaRPr lang="pt-PT" altLang="en-US" sz="12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altLang="en-US" sz="12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alt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5"/>
          <p:cNvSpPr/>
          <p:nvPr/>
        </p:nvSpPr>
        <p:spPr>
          <a:xfrm>
            <a:off x="2392045" y="4423410"/>
            <a:ext cx="969010" cy="840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PLAN</a:t>
            </a:r>
            <a:r>
              <a:rPr lang="pt-PT" altLang="en-US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O</a:t>
            </a:r>
          </a:p>
        </p:txBody>
      </p:sp>
      <p:sp>
        <p:nvSpPr>
          <p:cNvPr id="8" name="Right Arrow 6"/>
          <p:cNvSpPr/>
          <p:nvPr/>
        </p:nvSpPr>
        <p:spPr>
          <a:xfrm>
            <a:off x="3405505" y="4385310"/>
            <a:ext cx="445135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9" name="Rectangle 7"/>
          <p:cNvSpPr/>
          <p:nvPr/>
        </p:nvSpPr>
        <p:spPr>
          <a:xfrm>
            <a:off x="3883660" y="3489325"/>
            <a:ext cx="2016125" cy="575310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200" i="1" dirty="0">
                <a:latin typeface="Arial Narrow" panose="020B0606020202030204" pitchFamily="34" charset="0"/>
              </a:rPr>
              <a:t>Focado na protecção  Ambiental</a:t>
            </a: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altLang="en-US" sz="1200" i="1" dirty="0">
                <a:latin typeface="Arial Narrow" panose="020B0606020202030204" pitchFamily="34" charset="0"/>
              </a:rPr>
              <a:t>e qualidade dos alimentos</a:t>
            </a:r>
          </a:p>
        </p:txBody>
      </p:sp>
      <p:sp>
        <p:nvSpPr>
          <p:cNvPr id="10" name="Rectangle 20"/>
          <p:cNvSpPr/>
          <p:nvPr/>
        </p:nvSpPr>
        <p:spPr>
          <a:xfrm>
            <a:off x="3883660" y="4142105"/>
            <a:ext cx="1998345" cy="575945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en-US" sz="1200" i="1" dirty="0">
                <a:latin typeface="Arial Narrow" panose="020B0606020202030204" pitchFamily="34" charset="0"/>
              </a:rPr>
              <a:t>Centrado na Inovação</a:t>
            </a:r>
          </a:p>
        </p:txBody>
      </p:sp>
      <p:sp>
        <p:nvSpPr>
          <p:cNvPr id="11" name="Rectangle 22"/>
          <p:cNvSpPr/>
          <p:nvPr/>
        </p:nvSpPr>
        <p:spPr>
          <a:xfrm>
            <a:off x="3883025" y="4834255"/>
            <a:ext cx="1991995" cy="575945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en-US" sz="1200" i="1" dirty="0">
                <a:latin typeface="Arial Narrow" panose="020B0606020202030204" pitchFamily="34" charset="0"/>
              </a:rPr>
              <a:t>Realista</a:t>
            </a:r>
            <a:endParaRPr lang="en-GB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23"/>
          <p:cNvSpPr/>
          <p:nvPr/>
        </p:nvSpPr>
        <p:spPr>
          <a:xfrm>
            <a:off x="3883025" y="5499100"/>
            <a:ext cx="1991995" cy="575310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en-US" sz="1200" i="1" dirty="0">
                <a:latin typeface="Arial Narrow" panose="020B0606020202030204" pitchFamily="34" charset="0"/>
              </a:rPr>
              <a:t>Estratégico</a:t>
            </a:r>
            <a:endParaRPr lang="en-GB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6138545" y="4385310"/>
            <a:ext cx="1188085" cy="828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Ac</a:t>
            </a:r>
            <a:r>
              <a:rPr lang="pt-PT" altLang="en-GB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ções</a:t>
            </a:r>
          </a:p>
        </p:txBody>
      </p:sp>
      <p:sp>
        <p:nvSpPr>
          <p:cNvPr id="3" name="Right Arrow 24"/>
          <p:cNvSpPr/>
          <p:nvPr/>
        </p:nvSpPr>
        <p:spPr>
          <a:xfrm>
            <a:off x="5899785" y="4340860"/>
            <a:ext cx="445770" cy="8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6" name="Rectangle 25"/>
          <p:cNvSpPr/>
          <p:nvPr/>
        </p:nvSpPr>
        <p:spPr>
          <a:xfrm>
            <a:off x="7770495" y="4391660"/>
            <a:ext cx="1188085" cy="825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>
                <a:solidFill>
                  <a:srgbClr val="FFFFFF"/>
                </a:solidFill>
              </a:defRPr>
            </a:pPr>
            <a:r>
              <a:rPr lang="en-GB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Result</a:t>
            </a:r>
            <a:r>
              <a:rPr lang="pt-PT" altLang="en-GB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ados</a:t>
            </a:r>
          </a:p>
        </p:txBody>
      </p:sp>
      <p:sp>
        <p:nvSpPr>
          <p:cNvPr id="17" name="Right Arrow 26"/>
          <p:cNvSpPr/>
          <p:nvPr/>
        </p:nvSpPr>
        <p:spPr>
          <a:xfrm>
            <a:off x="7332345" y="4359910"/>
            <a:ext cx="445770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8" name="Rectangle 10"/>
          <p:cNvSpPr/>
          <p:nvPr/>
        </p:nvSpPr>
        <p:spPr>
          <a:xfrm>
            <a:off x="6572885" y="5334000"/>
            <a:ext cx="255905" cy="1430655"/>
          </a:xfrm>
          <a:prstGeom prst="rect">
            <a:avLst/>
          </a:prstGeom>
          <a:solidFill>
            <a:srgbClr val="F1B18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9" name="Right Arrow 30"/>
          <p:cNvSpPr/>
          <p:nvPr/>
        </p:nvSpPr>
        <p:spPr>
          <a:xfrm rot="16200000">
            <a:off x="2167255" y="5755005"/>
            <a:ext cx="1405255" cy="499745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1B18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37" name="Rectangle 11"/>
          <p:cNvSpPr/>
          <p:nvPr/>
        </p:nvSpPr>
        <p:spPr>
          <a:xfrm>
            <a:off x="2736215" y="6324600"/>
            <a:ext cx="4076065" cy="448310"/>
          </a:xfrm>
          <a:prstGeom prst="rect">
            <a:avLst/>
          </a:prstGeom>
          <a:solidFill>
            <a:srgbClr val="F1B18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400" b="1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Reavaliação</a:t>
            </a:r>
          </a:p>
        </p:txBody>
      </p:sp>
      <p:pic>
        <p:nvPicPr>
          <p:cNvPr id="23" name="Imagem 22" descr="plant-with-roots-png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0" y="1362075"/>
            <a:ext cx="1345565" cy="1529715"/>
          </a:xfrm>
          <a:prstGeom prst="rect">
            <a:avLst/>
          </a:prstGeom>
        </p:spPr>
      </p:pic>
      <p:graphicFrame>
        <p:nvGraphicFramePr>
          <p:cNvPr id="24" name="Objeto 23"/>
          <p:cNvGraphicFramePr/>
          <p:nvPr/>
        </p:nvGraphicFramePr>
        <p:xfrm>
          <a:off x="-5715" y="2927350"/>
          <a:ext cx="2354580" cy="238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2352675" imgH="2381250" progId="Paint.Picture">
                  <p:embed/>
                </p:oleObj>
              </mc:Choice>
              <mc:Fallback>
                <p:oleObj r:id="rId4" imgW="2352675" imgH="2381250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715" y="2927350"/>
                        <a:ext cx="2354580" cy="238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905" y="1092200"/>
            <a:ext cx="983615" cy="815975"/>
          </a:xfrm>
          <a:prstGeom prst="rect">
            <a:avLst/>
          </a:prstGeom>
        </p:spPr>
      </p:pic>
      <p:sp>
        <p:nvSpPr>
          <p:cNvPr id="4" name="Caixa de Texto 3"/>
          <p:cNvSpPr txBox="1"/>
          <p:nvPr/>
        </p:nvSpPr>
        <p:spPr>
          <a:xfrm>
            <a:off x="7137400" y="6534150"/>
            <a:ext cx="1983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>
                <a:solidFill>
                  <a:schemeClr val="bg1"/>
                </a:solidFill>
              </a:rPr>
              <a:t>www.basaltconference.com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6032"/>
            <a:ext cx="2264639" cy="578672"/>
          </a:xfrm>
          <a:prstGeom prst="rect">
            <a:avLst/>
          </a:prstGeom>
        </p:spPr>
      </p:pic>
      <p:sp>
        <p:nvSpPr>
          <p:cNvPr id="27" name="CaixaDeTexto 67"/>
          <p:cNvSpPr/>
          <p:nvPr/>
        </p:nvSpPr>
        <p:spPr>
          <a:xfrm>
            <a:off x="20320" y="5452745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14 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-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16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MARÇO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defRPr lang="en-US"/>
            </a:pPr>
            <a:r>
              <a:rPr lang="en-US" sz="2000" dirty="0" smtClean="0">
                <a:solidFill>
                  <a:schemeClr val="bg1"/>
                </a:solidFill>
              </a:rPr>
              <a:t>________■________</a:t>
            </a:r>
            <a:endParaRPr lang="en-US" sz="2000" dirty="0" smtClean="0"/>
          </a:p>
          <a:p>
            <a:pPr algn="ctr">
              <a:defRPr lang="en-US"/>
            </a:pPr>
            <a:r>
              <a:rPr lang="en-US" sz="2000" b="1" dirty="0" smtClean="0">
                <a:solidFill>
                  <a:srgbClr val="FFFF00"/>
                </a:solidFill>
              </a:rPr>
              <a:t>202</a:t>
            </a:r>
            <a:r>
              <a:rPr lang="pt-PT" sz="2000" b="1" dirty="0">
                <a:solidFill>
                  <a:srgbClr val="FFFF00"/>
                </a:solidFill>
              </a:rPr>
              <a:t>2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en-US" sz="2000" b="1" dirty="0">
                <a:solidFill>
                  <a:srgbClr val="92D050"/>
                </a:solidFill>
              </a:rPr>
              <a:t>CABO VERDE</a:t>
            </a:r>
          </a:p>
        </p:txBody>
      </p:sp>
      <p:sp>
        <p:nvSpPr>
          <p:cNvPr id="28" name="Caixa de Texto 21"/>
          <p:cNvSpPr txBox="1"/>
          <p:nvPr/>
        </p:nvSpPr>
        <p:spPr>
          <a:xfrm>
            <a:off x="7556050" y="8890"/>
            <a:ext cx="1589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WWW.EMERGYS.TECH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0515" y="306070"/>
            <a:ext cx="6142990" cy="5910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PT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PREÂMBULO</a:t>
            </a:r>
            <a:endParaRPr lang="pt-PT" sz="1200" b="1" i="1" dirty="0" smtClean="0">
              <a:solidFill>
                <a:srgbClr val="92D05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África tem cerca de 1,3 bilião de habitantes, o que representa 17% da população mundial e estudos preveem que esse número atinja 4,5 biliões de pessoas em 2100, o equivalente a 40% da população mundial até ao final do presente século. Este fenómeno deve-se fundamentalmente ao facto de o continente africano registar uma decrescente taxa de mortalidade e uma crescente taxa de natalidade, com implicação directa, quer no provimento de alimento às populações, quer na segurança alimentar.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Estima-se que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 cerca de 70% das pessoas 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em África 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vivem da agricultura, sendo as mulheres responsáveis por 60 a 80% dos alimentos produzidos e comercializados. De acordo com os dados da </a:t>
            </a:r>
            <a:r>
              <a:rPr lang="en-US" sz="1200" i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NEPAD </a:t>
            </a:r>
            <a:r>
              <a:rPr lang="pt-PT" altLang="en-US" sz="1200" i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- Nova Parceria para o Desenvolvimento da África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,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de julho de 2016, 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 continente africano abriga 65% das terras férteis não cultivadas do planeta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e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 10% dos recursos renováveis de água doce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 relatório conjunto da </a:t>
            </a:r>
            <a:r>
              <a:rPr lang="pt-PT" altLang="en-US" sz="1200" i="1" dirty="0" smtClean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FAO</a:t>
            </a: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 e da </a:t>
            </a:r>
            <a:r>
              <a:rPr lang="pt-PT" altLang="en-US" sz="1200" i="1" dirty="0" smtClean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ECA - Comissão Económica das Nações Unidas para a África</a:t>
            </a: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, divulgado a 13 de fevereiro de 2019 em Addis Abeba, 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 Visão Regional da África sobre Segurança Alimentar e Nutrição, indicam que 237 milhões de pessoas na África Subsaariana sofrem de desnutrição crónica, retrocedendo, assim, os progressos alcançados nos últimos anos.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 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Em Junho de 2006, os líderes africanos reuniram-se em Abuja, Nigéria, com o objetivo de adotar medidas à altura da importância dos fertilizantes para uma Revolução Verde Africana. O principal resultado dessa cimeira, confirmou o empenho dos Chefes de Estado africanos em conseguir um rápido aumento no uso de fertilizantes no continente, elevando a média de 9 quilogramas por hectare em 2006 para pelo menos 50 quilogramas por hectare em 2015, objetivo esse que até à data não foi ainda alcançado. 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  consumo médio de fertilizantes em África é de 10 kg /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ha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, equivalente a 10% da média mundial, e quase 20 vezes menos do que a média da Ásia (191 kg /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ha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) e 9 vezes menos do que a média da América Latina (94 kg /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ha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). A fraca utilização de fertilizantes, em África, deve-se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 elevado preço dos fertilizantes, face ao poder de compra dos agricultores, e a falta de alternativa oferecida aos produtores e aos agricultores.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Ao longo das últimas décadas relevantes centros de investigação aplicada, Universidades, Governos se dedicaram à procura de alternativas aos tradicionais fertilizantes químicos quer na perspetiva do aumento da rentabilidade agrícola quer na qualidade de alimentos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produzidos </a:t>
            </a:r>
            <a:r>
              <a:rPr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 proteção ambiental. A aplicação de pó de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rocha</a:t>
            </a:r>
            <a:r>
              <a:rPr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na agricultura revelou-se uma solução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comprovada para a agricultura </a:t>
            </a:r>
            <a:r>
              <a:rPr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à altura dos desafiados que se colocam à sociedade contemporânea, quer no presente, quer no futuro. </a:t>
            </a:r>
            <a:endParaRPr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endParaRPr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As rochas basálticas possuem composição rica em elementos químicos considerados nutrientes às plantas, o que a torna apta para utilização na agricultura, melhorando a fertilidade dos solos.</a:t>
            </a:r>
            <a:r>
              <a:rPr lang="pt-PT" altLang="en-US" sz="1200" dirty="0">
                <a:solidFill>
                  <a:srgbClr val="FF0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endParaRPr lang="pt-PT" altLang="en-US" sz="1200" dirty="0">
              <a:solidFill>
                <a:srgbClr val="FF00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 seguir são apresentados alguns dos principais benefícios do pó de basalto na agricultura bem como alguns dos principais elementos constituintes do pó de basalto.</a:t>
            </a:r>
            <a:endParaRPr lang="en-US" altLang="en-US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" name="Slide Number Placeholder 6"/>
          <p:cNvSpPr txBox="1"/>
          <p:nvPr/>
        </p:nvSpPr>
        <p:spPr bwMode="auto">
          <a:xfrm>
            <a:off x="4644008" y="6597352"/>
            <a:ext cx="864096" cy="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accent5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accent5">
                    <a:lumMod val="50000"/>
                  </a:schemeClr>
                </a:solidFill>
              </a:rPr>
              <a:t>3</a:t>
            </a:fld>
            <a:endParaRPr lang="fr-FR" altLang="pt-PT" sz="12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m 2" descr="plant-with-roots-png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0" y="1362075"/>
            <a:ext cx="1345565" cy="1529715"/>
          </a:xfrm>
          <a:prstGeom prst="rect">
            <a:avLst/>
          </a:prstGeom>
        </p:spPr>
      </p:pic>
      <p:graphicFrame>
        <p:nvGraphicFramePr>
          <p:cNvPr id="5" name="Objeto 4"/>
          <p:cNvGraphicFramePr/>
          <p:nvPr/>
        </p:nvGraphicFramePr>
        <p:xfrm>
          <a:off x="-5715" y="2927350"/>
          <a:ext cx="2354580" cy="238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4" imgW="2352675" imgH="2381250" progId="Paint.Picture">
                  <p:embed/>
                </p:oleObj>
              </mc:Choice>
              <mc:Fallback>
                <p:oleObj r:id="rId4" imgW="2352675" imgH="2381250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715" y="2927350"/>
                        <a:ext cx="2354580" cy="238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50" y="1092200"/>
            <a:ext cx="983615" cy="815975"/>
          </a:xfrm>
          <a:prstGeom prst="rect">
            <a:avLst/>
          </a:prstGeom>
        </p:spPr>
      </p:pic>
      <p:sp>
        <p:nvSpPr>
          <p:cNvPr id="2" name="Caixa de Texto 1"/>
          <p:cNvSpPr txBox="1"/>
          <p:nvPr/>
        </p:nvSpPr>
        <p:spPr>
          <a:xfrm>
            <a:off x="7137400" y="6534150"/>
            <a:ext cx="1983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>
                <a:solidFill>
                  <a:schemeClr val="bg1"/>
                </a:solidFill>
              </a:rPr>
              <a:t>www.basaltconference.com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6032"/>
            <a:ext cx="2264639" cy="578672"/>
          </a:xfrm>
          <a:prstGeom prst="rect">
            <a:avLst/>
          </a:prstGeom>
        </p:spPr>
      </p:pic>
      <p:sp>
        <p:nvSpPr>
          <p:cNvPr id="12" name="CaixaDeTexto 67"/>
          <p:cNvSpPr/>
          <p:nvPr/>
        </p:nvSpPr>
        <p:spPr>
          <a:xfrm>
            <a:off x="20320" y="5452745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14 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-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16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MARÇO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defRPr lang="en-US"/>
            </a:pPr>
            <a:r>
              <a:rPr lang="en-US" sz="2000" dirty="0" smtClean="0">
                <a:solidFill>
                  <a:schemeClr val="bg1"/>
                </a:solidFill>
              </a:rPr>
              <a:t>________■________</a:t>
            </a:r>
            <a:endParaRPr lang="en-US" sz="2000" dirty="0" smtClean="0"/>
          </a:p>
          <a:p>
            <a:pPr algn="ctr">
              <a:defRPr lang="en-US"/>
            </a:pPr>
            <a:r>
              <a:rPr lang="en-US" sz="2000" b="1" dirty="0" smtClean="0">
                <a:solidFill>
                  <a:srgbClr val="FFFF00"/>
                </a:solidFill>
              </a:rPr>
              <a:t>202</a:t>
            </a:r>
            <a:r>
              <a:rPr lang="pt-PT" sz="2000" b="1" dirty="0">
                <a:solidFill>
                  <a:srgbClr val="FFFF00"/>
                </a:solidFill>
              </a:rPr>
              <a:t>2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en-US" sz="2000" b="1" dirty="0">
                <a:solidFill>
                  <a:srgbClr val="92D050"/>
                </a:solidFill>
              </a:rPr>
              <a:t>CABO VERDE</a:t>
            </a:r>
          </a:p>
        </p:txBody>
      </p:sp>
      <p:sp>
        <p:nvSpPr>
          <p:cNvPr id="13" name="Caixa de Texto 21"/>
          <p:cNvSpPr txBox="1"/>
          <p:nvPr/>
        </p:nvSpPr>
        <p:spPr>
          <a:xfrm>
            <a:off x="7556050" y="8890"/>
            <a:ext cx="1589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WWW.EMERGYS.TECH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84189" y="100330"/>
            <a:ext cx="6264275" cy="661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pt-PT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OS PRINCIPAIS BENEFÍCIOS DO PÓ DE BASALTO NA AGRICULTURA</a:t>
            </a:r>
            <a:endParaRPr lang="pt-PT" sz="1200" b="1" i="1" dirty="0" smtClean="0">
              <a:solidFill>
                <a:srgbClr val="92D050"/>
              </a:solidFill>
              <a:latin typeface="Arial Narrow" panose="020B0606020202030204" pitchFamily="34" charset="0"/>
            </a:endParaRPr>
          </a:p>
          <a:p>
            <a:pPr>
              <a:lnSpc>
                <a:spcPts val="600"/>
              </a:lnSpc>
              <a:defRPr/>
            </a:pPr>
            <a:endParaRPr lang="pt-PT" sz="1200" dirty="0"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b="1" i="1" dirty="0" smtClean="0">
                <a:solidFill>
                  <a:srgbClr val="33B6D5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»</a:t>
            </a: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pó de basalto na revitalização dos solos agrícolas: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</a:rPr>
              <a:t>■</a:t>
            </a:r>
            <a:r>
              <a:rPr lang="pt-PT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Libertação lenta de nutrientes para as plantas;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As perdas de nutrientes por lixiviação são reduzidas;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Fácil aplicação;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Tem potencial para neutralizar o acidez do solo (pH);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Não tem propriedades acidificantes nem salinizantes para o solo;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800" b="1" dirty="0" smtClean="0">
                <a:solidFill>
                  <a:srgbClr val="FFC000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presença de silício reduz a fixação do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fósforo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nos solos e é capaz de aumentar indiretamente os teores disponíveis deste elemento;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É fonte dos nutrientes cálcio(Ca), magnésio (Mg) e do elemento silício (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Si)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benéfico;</a:t>
            </a:r>
            <a:endParaRPr lang="pt-PT" sz="12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É fonte dos micronutrientes ferro (Fe), manganês (Mn), e eventualmente de cobre (Cu), zinco (Zn) e vanádio (V);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8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Pode substituir ou complementar a adubação química;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Aumenta a eficência da adubação química e tem efeitos altamente positivos;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Menor incidência de pragas e doenças nas plantas;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Aumenta a produtividade particularmente nas árvores fruteiras e cerealíferas.</a:t>
            </a:r>
          </a:p>
          <a:p>
            <a:pPr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i="1" dirty="0" smtClean="0">
                <a:solidFill>
                  <a:srgbClr val="33B6D5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pó de Basalto Melhora os Rendimentos: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800" b="1" dirty="0" smtClean="0">
                <a:solidFill>
                  <a:srgbClr val="FFC000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Aumenta o crescimento de microrganismos benéficos, resultando no aumento dos nutrientes das plantas.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Equilibra o solo.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Torna os nutrientes disponíveis para as plantas em todas as etapas de desenvolvimento.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Fornece nutrientes essenciais.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Uma aplicação contínua liberta minerais ao longo de toda época agrícola.</a:t>
            </a:r>
          </a:p>
          <a:p>
            <a:pPr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i="1" dirty="0" smtClean="0">
                <a:solidFill>
                  <a:srgbClr val="33B6D5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pó de basalto Aumenta o Valor Nutricional de Produtos Agrícolas: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Pode aumentar a capacidade de troca de catiões em solos altamente empobrecidos.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Acelera a compostagem.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Pode ajudar a libertar fosfatos mais rapidamente para a planta.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dosagem padrão equivale a um saco de 20 kg de pó de basalto em 40 m</a:t>
            </a:r>
            <a:r>
              <a:rPr lang="pt-PT" sz="1200" baseline="30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lvl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pó de basalto recondiciona o solo naturalmente, gerando plantas, frutas e legumes mais saudáveis, com maior rentabilidade, mais rapidamente.</a:t>
            </a:r>
          </a:p>
          <a:p>
            <a:pPr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Contém: Silicato de Cálcio e Magnésio: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800" b="1" dirty="0" smtClean="0">
                <a:solidFill>
                  <a:srgbClr val="00B0F0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Nutrição adequada de silício pode ajudar a proteger as plantas contra doenças originadas por insectos e fungos e previne a toxicidade de micronutrientes e outros desequilíbrios nutricionais.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silício também é conhecido por melhorar a eficiência do uso da água e aumentar o crescimento das raízes e a resistência estrutural, aumentando a eficiência fotossintética.</a:t>
            </a: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Impacto dos compostos de silício nas propriedades físicas e químicas do solo, como agregação do solo, capacidade de retenção de água e capacidade de transferência e tamponamento.</a:t>
            </a:r>
          </a:p>
          <a:p>
            <a:pPr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Ingredientes: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pó de basalto é um potenciador do solo e 100% remineralizador, portanto, formador de um solo novo e fertil.</a:t>
            </a:r>
          </a:p>
          <a:p>
            <a:pPr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Rocha vulcânica: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 Sob a forma de um pó fino, o pó de basalto pode ser pulverizado nas folhas (adubação folhar) , servindo como repelente aos insetos sugadores.</a:t>
            </a:r>
          </a:p>
        </p:txBody>
      </p:sp>
      <p:sp>
        <p:nvSpPr>
          <p:cNvPr id="8" name="Slide Number Placeholder 6"/>
          <p:cNvSpPr txBox="1"/>
          <p:nvPr/>
        </p:nvSpPr>
        <p:spPr bwMode="auto">
          <a:xfrm>
            <a:off x="4644008" y="6597352"/>
            <a:ext cx="864096" cy="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accent5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accent5">
                    <a:lumMod val="50000"/>
                  </a:schemeClr>
                </a:solidFill>
              </a:rPr>
              <a:t>4</a:t>
            </a:fld>
            <a:endParaRPr lang="fr-FR" altLang="pt-PT" sz="12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Imagem 22" descr="plant-with-roots-png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0" y="1362075"/>
            <a:ext cx="1345565" cy="1529715"/>
          </a:xfrm>
          <a:prstGeom prst="rect">
            <a:avLst/>
          </a:prstGeom>
        </p:spPr>
      </p:pic>
      <p:graphicFrame>
        <p:nvGraphicFramePr>
          <p:cNvPr id="24" name="Objeto 23"/>
          <p:cNvGraphicFramePr/>
          <p:nvPr/>
        </p:nvGraphicFramePr>
        <p:xfrm>
          <a:off x="-5715" y="2927350"/>
          <a:ext cx="2354580" cy="238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4" imgW="2352675" imgH="2381250" progId="Paint.Picture">
                  <p:embed/>
                </p:oleObj>
              </mc:Choice>
              <mc:Fallback>
                <p:oleObj r:id="rId4" imgW="2352675" imgH="2381250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715" y="2927350"/>
                        <a:ext cx="2354580" cy="238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50" y="1020445"/>
            <a:ext cx="983615" cy="815975"/>
          </a:xfrm>
          <a:prstGeom prst="rect">
            <a:avLst/>
          </a:prstGeom>
        </p:spPr>
      </p:pic>
      <p:sp>
        <p:nvSpPr>
          <p:cNvPr id="2" name="Caixa de Texto 1"/>
          <p:cNvSpPr txBox="1"/>
          <p:nvPr/>
        </p:nvSpPr>
        <p:spPr>
          <a:xfrm>
            <a:off x="7137400" y="6534150"/>
            <a:ext cx="1983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>
                <a:solidFill>
                  <a:schemeClr val="bg1"/>
                </a:solidFill>
              </a:rPr>
              <a:t>www.basaltconference.com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6032"/>
            <a:ext cx="2264639" cy="578672"/>
          </a:xfrm>
          <a:prstGeom prst="rect">
            <a:avLst/>
          </a:prstGeom>
        </p:spPr>
      </p:pic>
      <p:sp>
        <p:nvSpPr>
          <p:cNvPr id="13" name="CaixaDeTexto 67"/>
          <p:cNvSpPr/>
          <p:nvPr/>
        </p:nvSpPr>
        <p:spPr>
          <a:xfrm>
            <a:off x="20320" y="5452745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14 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-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16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MARÇO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defRPr lang="en-US"/>
            </a:pPr>
            <a:r>
              <a:rPr lang="en-US" sz="2000" dirty="0" smtClean="0">
                <a:solidFill>
                  <a:schemeClr val="bg1"/>
                </a:solidFill>
              </a:rPr>
              <a:t>________■________</a:t>
            </a:r>
            <a:endParaRPr lang="en-US" sz="2000" dirty="0" smtClean="0"/>
          </a:p>
          <a:p>
            <a:pPr algn="ctr">
              <a:defRPr lang="en-US"/>
            </a:pPr>
            <a:r>
              <a:rPr lang="en-US" sz="2000" b="1" dirty="0" smtClean="0">
                <a:solidFill>
                  <a:srgbClr val="FFFF00"/>
                </a:solidFill>
              </a:rPr>
              <a:t>202</a:t>
            </a:r>
            <a:r>
              <a:rPr lang="pt-PT" sz="2000" b="1" dirty="0">
                <a:solidFill>
                  <a:srgbClr val="FFFF00"/>
                </a:solidFill>
              </a:rPr>
              <a:t>2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en-US" sz="2000" b="1" dirty="0">
                <a:solidFill>
                  <a:srgbClr val="92D050"/>
                </a:solidFill>
              </a:rPr>
              <a:t>CABO VERDE</a:t>
            </a:r>
          </a:p>
        </p:txBody>
      </p:sp>
      <p:sp>
        <p:nvSpPr>
          <p:cNvPr id="14" name="Caixa de Texto 21"/>
          <p:cNvSpPr txBox="1"/>
          <p:nvPr/>
        </p:nvSpPr>
        <p:spPr>
          <a:xfrm>
            <a:off x="7556050" y="8890"/>
            <a:ext cx="1589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WWW.EMERGYS.TECH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37510" y="586105"/>
            <a:ext cx="6026785" cy="6062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OS PRINCIPAIS ELEMENTOS CONSTITUINTES DO BASALTO</a:t>
            </a:r>
            <a:endParaRPr lang="pt-PT" sz="1200" b="1" i="1" dirty="0" smtClean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Silicatos: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Os silicatos são necessários na construção de proteínas vegetais e na síntese de certas vitaminas nas plantas. Os silicatos funcionam como um elemento vital na protecção de plantas contra o ataque de insectos e fungos, fortalecem as qualidades e influenciam outros minerais úteis no metabolismo das plantas.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Cálcio: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As plantas precisam de cálcio para uma divisão celular normal, como componente das paredes celulares, como componente dos sais minerais dentro das células e como parte do material de codificação genética.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Magnésio: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magnésio é uma componente chave das clorofilas, as células de cor verde das plantas. É, portanto, vital uma vez que as clorofilas são as células que realizam a fotossíntese. Além disso, as plantas precisam de magnesium antes de poderem utilizar o fósforo e o magnesium também activa vários sistemas enzimáticos diferentes.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Ferro: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ferro é um constituinte de muitos compostos em plantas que regulam e promovem o crescimento. É especialmente importante para a função dos cloroplastos, as células vegetais que contêm clorofila, são os organelos que realizam a fotossíntese.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Potássio: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potássio fortalece os caules das plantas e ajuda a eliminar o estresse induzido pelo excesso de azoto.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Fósforo: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fósforo é o </a:t>
            </a:r>
            <a:r>
              <a:rPr lang="pt-PT" sz="1200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 </a:t>
            </a: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«Go food»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para as plantas.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Minerais:</a:t>
            </a:r>
            <a:endParaRPr lang="pt-PT" sz="1400" b="1" i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8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basalto é fonte de ferro, manganês, e alguns tipos de basaltos são fontes de cobre, zinco e vanádio.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Como </a:t>
            </a:r>
            <a:r>
              <a:rPr lang="pt-PT" sz="1200" b="1" i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produto de remineralização do solo, o Pó de Basalto: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Provoca um crescimento impressionante de microrganismos benéficos no solo e induz o desenvolvimento de raízes das plantas.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Aumenta a capacidade de retenção de humidade e nutrientes no solo.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Torna os nutrientes minerais disponíveis em todas as fases de crescimento das plantas.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Fornece propriedades de liberação sustentada.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Contraria os efeitos da acidez do solo [pH].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Diminui o alumínio intercambiável tóxico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Reduz a erosão do solo.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Contribui para a formação de complexos estáveis de húmus.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Melhora a resistência aos insectos, doenças, fungos, geadas e secas.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pó de basalto pode ser fornecido em pequenas quantidades para jardinagem ou em grandes quantidades para a agricultura intensiva e extensiva.</a:t>
            </a:r>
          </a:p>
        </p:txBody>
      </p:sp>
      <p:sp>
        <p:nvSpPr>
          <p:cNvPr id="8" name="Slide Number Placeholder 6"/>
          <p:cNvSpPr txBox="1"/>
          <p:nvPr/>
        </p:nvSpPr>
        <p:spPr bwMode="auto">
          <a:xfrm>
            <a:off x="4644008" y="6597352"/>
            <a:ext cx="864096" cy="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accent5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accent5">
                    <a:lumMod val="50000"/>
                  </a:schemeClr>
                </a:solidFill>
              </a:rPr>
              <a:t>5</a:t>
            </a:fld>
            <a:endParaRPr lang="fr-FR" altLang="pt-PT" sz="12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Imagem 22" descr="plant-with-roots-png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0" y="1362075"/>
            <a:ext cx="1345565" cy="1529715"/>
          </a:xfrm>
          <a:prstGeom prst="rect">
            <a:avLst/>
          </a:prstGeom>
        </p:spPr>
      </p:pic>
      <p:graphicFrame>
        <p:nvGraphicFramePr>
          <p:cNvPr id="24" name="Objeto 23"/>
          <p:cNvGraphicFramePr/>
          <p:nvPr/>
        </p:nvGraphicFramePr>
        <p:xfrm>
          <a:off x="-5715" y="2927350"/>
          <a:ext cx="2354580" cy="238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4" imgW="2352675" imgH="2381250" progId="Paint.Picture">
                  <p:embed/>
                </p:oleObj>
              </mc:Choice>
              <mc:Fallback>
                <p:oleObj r:id="rId4" imgW="2352675" imgH="2381250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715" y="2927350"/>
                        <a:ext cx="2354580" cy="238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95" y="1092200"/>
            <a:ext cx="983615" cy="815975"/>
          </a:xfrm>
          <a:prstGeom prst="rect">
            <a:avLst/>
          </a:prstGeom>
        </p:spPr>
      </p:pic>
      <p:sp>
        <p:nvSpPr>
          <p:cNvPr id="2" name="Caixa de Texto 1"/>
          <p:cNvSpPr txBox="1"/>
          <p:nvPr/>
        </p:nvSpPr>
        <p:spPr>
          <a:xfrm>
            <a:off x="7137400" y="6534150"/>
            <a:ext cx="1983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>
                <a:solidFill>
                  <a:schemeClr val="bg1"/>
                </a:solidFill>
              </a:rPr>
              <a:t>www.basaltconference.com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6032"/>
            <a:ext cx="2264639" cy="578672"/>
          </a:xfrm>
          <a:prstGeom prst="rect">
            <a:avLst/>
          </a:prstGeom>
        </p:spPr>
      </p:pic>
      <p:sp>
        <p:nvSpPr>
          <p:cNvPr id="12" name="CaixaDeTexto 67"/>
          <p:cNvSpPr/>
          <p:nvPr/>
        </p:nvSpPr>
        <p:spPr>
          <a:xfrm>
            <a:off x="20320" y="5452745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14 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-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16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MARÇO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defRPr lang="en-US"/>
            </a:pPr>
            <a:r>
              <a:rPr lang="en-US" sz="2000" dirty="0" smtClean="0">
                <a:solidFill>
                  <a:schemeClr val="bg1"/>
                </a:solidFill>
              </a:rPr>
              <a:t>________■________</a:t>
            </a:r>
            <a:endParaRPr lang="en-US" sz="2000" dirty="0" smtClean="0"/>
          </a:p>
          <a:p>
            <a:pPr algn="ctr">
              <a:defRPr lang="en-US"/>
            </a:pPr>
            <a:r>
              <a:rPr lang="en-US" sz="2000" b="1" dirty="0" smtClean="0">
                <a:solidFill>
                  <a:srgbClr val="FFFF00"/>
                </a:solidFill>
              </a:rPr>
              <a:t>202</a:t>
            </a:r>
            <a:r>
              <a:rPr lang="pt-PT" sz="2000" b="1" dirty="0">
                <a:solidFill>
                  <a:srgbClr val="FFFF00"/>
                </a:solidFill>
              </a:rPr>
              <a:t>2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en-US" sz="2000" b="1" dirty="0">
                <a:solidFill>
                  <a:srgbClr val="92D050"/>
                </a:solidFill>
              </a:rPr>
              <a:t>CABO VERDE</a:t>
            </a:r>
          </a:p>
        </p:txBody>
      </p:sp>
      <p:sp>
        <p:nvSpPr>
          <p:cNvPr id="13" name="Caixa de Texto 21"/>
          <p:cNvSpPr txBox="1"/>
          <p:nvPr/>
        </p:nvSpPr>
        <p:spPr>
          <a:xfrm>
            <a:off x="7556050" y="8890"/>
            <a:ext cx="1589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WWW.EMERGYS.TECH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47365" y="621665"/>
            <a:ext cx="5870575" cy="5662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A CONFERÊNCIA INTERNACIONAL</a:t>
            </a:r>
            <a:endParaRPr lang="pt-PT" sz="1400" b="1" i="1" dirty="0" smtClean="0">
              <a:solidFill>
                <a:srgbClr val="92D050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Ciente da importância e dos desafios que se colocam a muitas nações no que dizem respeito ao aumento da produtividade agrícola, a qualidade dos alimentos produzidos, a segurança alimentar e os desafios ambientais, Cabo Verde irá reunir de entre os mais proeminentes cientistas e investigados internacionais que ao longo de décadas vêm centrando acvitidades de investigação focada na aplicação de pó de rocha na agricultura, na recuperação de solos agrícolas e nas caracteristicas agromineral de pó de rocha.</a:t>
            </a:r>
          </a:p>
          <a:p>
            <a:pPr algn="just">
              <a:defRPr/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Neste âmbito são de salientar a presença do investigador que introduziu a aplicação de pó de rocha na agricultura no Brasil, nos anos de 1970, o Prof. Emérito Othon Henry Leonardos, da Universidade de Brasília; os eminentes investigadores Prof Eder Martins, Investigador da 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EMBRAPA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- Empresa Brasileira de Pesquisa Agropecuária; a Profª. Suzi Huff Theodoro –  Investigadora na Universidade de Brasília; o Prof. Bernardo Knapik – Investigador da Universidade Estadual do Paraná –  Brasil; o Prof. Emérito Peter van Straaten – Universidade de Guelph – Canadá; a MSc Magda Bergmann - do Serviço Geológico do Brasil; a MSc Andrea Sander - do Serviço Geológico do Brasil.</a:t>
            </a:r>
          </a:p>
          <a:p>
            <a:pPr algn="just">
              <a:defRPr/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estes investigadores se associaram outros distintos investigadores, em particular da Universidade de Cabo Verde e de distintas instituições universitárias e de investigação quer, africanas quer, europeias.  </a:t>
            </a:r>
          </a:p>
          <a:p>
            <a:pPr algn="just">
              <a:defRPr/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É neste âmbito que terá lugar a </a:t>
            </a:r>
            <a:r>
              <a:rPr lang="pt-PT" sz="1200" dirty="0">
                <a:latin typeface="Arial Narrow" panose="020B0606020202030204" pitchFamily="34" charset="0"/>
                <a:sym typeface="+mn-ea"/>
              </a:rPr>
              <a:t>Conferência Internacional centrada na aplicação de pó de basalto na agricultura, com a duração de três dias,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07 </a:t>
            </a:r>
            <a:r>
              <a:rPr lang="pt-PT" sz="1200" dirty="0">
                <a:latin typeface="Arial Narrow" panose="020B0606020202030204" pitchFamily="34" charset="0"/>
                <a:sym typeface="+mn-ea"/>
              </a:rPr>
              <a:t>a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09 </a:t>
            </a:r>
            <a:r>
              <a:rPr lang="pt-PT" sz="1200" dirty="0"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Junho </a:t>
            </a:r>
            <a:r>
              <a:rPr lang="pt-PT" sz="1200" dirty="0"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2021, no Salão Nobre da Assembleia Nacional, na cidade da Praia, capital da República de Cabo Verde.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  <a:p>
            <a:pPr algn="just">
              <a:defRPr/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Importantes Instituições Financeiras Internacionais, Instituições Regionais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que têm na agricultura e no âmbiente foco importante das suas  actividades, bem como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importantes parceiros de desenvolvimento de Cabo Verde e de desenvolvimento regional, estarão igualmente presentes,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 no evento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honrando a Organização e potenciando o valioso património científico que serão apresentados durante o evento, impulcionando e valorizando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, deste modo,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um dos mais importantes recursos naturais de Cabo Verde: o basalto.</a:t>
            </a:r>
          </a:p>
        </p:txBody>
      </p:sp>
      <p:sp>
        <p:nvSpPr>
          <p:cNvPr id="8" name="Slide Number Placeholder 6"/>
          <p:cNvSpPr txBox="1"/>
          <p:nvPr/>
        </p:nvSpPr>
        <p:spPr bwMode="auto">
          <a:xfrm>
            <a:off x="4644008" y="6597352"/>
            <a:ext cx="864096" cy="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accent5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accent5">
                    <a:lumMod val="50000"/>
                  </a:schemeClr>
                </a:solidFill>
              </a:rPr>
              <a:t>6</a:t>
            </a:fld>
            <a:endParaRPr lang="fr-FR" altLang="pt-PT" sz="12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Imagem 22" descr="plant-with-roots-png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0" y="1362075"/>
            <a:ext cx="1345565" cy="1529715"/>
          </a:xfrm>
          <a:prstGeom prst="rect">
            <a:avLst/>
          </a:prstGeom>
        </p:spPr>
      </p:pic>
      <p:graphicFrame>
        <p:nvGraphicFramePr>
          <p:cNvPr id="24" name="Objeto 23"/>
          <p:cNvGraphicFramePr/>
          <p:nvPr/>
        </p:nvGraphicFramePr>
        <p:xfrm>
          <a:off x="-5715" y="2927350"/>
          <a:ext cx="2354580" cy="238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4" imgW="2352675" imgH="2381250" progId="Paint.Picture">
                  <p:embed/>
                </p:oleObj>
              </mc:Choice>
              <mc:Fallback>
                <p:oleObj r:id="rId4" imgW="2352675" imgH="2381250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715" y="2927350"/>
                        <a:ext cx="2354580" cy="238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95" y="1092200"/>
            <a:ext cx="983615" cy="815975"/>
          </a:xfrm>
          <a:prstGeom prst="rect">
            <a:avLst/>
          </a:prstGeom>
        </p:spPr>
      </p:pic>
      <p:sp>
        <p:nvSpPr>
          <p:cNvPr id="2" name="Caixa de Texto 1"/>
          <p:cNvSpPr txBox="1"/>
          <p:nvPr/>
        </p:nvSpPr>
        <p:spPr>
          <a:xfrm>
            <a:off x="7137400" y="6534150"/>
            <a:ext cx="1983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>
                <a:solidFill>
                  <a:schemeClr val="bg1"/>
                </a:solidFill>
              </a:rPr>
              <a:t>www.basaltconference.com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6032"/>
            <a:ext cx="2264639" cy="578672"/>
          </a:xfrm>
          <a:prstGeom prst="rect">
            <a:avLst/>
          </a:prstGeom>
        </p:spPr>
      </p:pic>
      <p:sp>
        <p:nvSpPr>
          <p:cNvPr id="12" name="CaixaDeTexto 67"/>
          <p:cNvSpPr/>
          <p:nvPr/>
        </p:nvSpPr>
        <p:spPr>
          <a:xfrm>
            <a:off x="20320" y="5452745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14 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-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16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MARÇO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defRPr lang="en-US"/>
            </a:pPr>
            <a:r>
              <a:rPr lang="en-US" sz="2000" dirty="0" smtClean="0">
                <a:solidFill>
                  <a:schemeClr val="bg1"/>
                </a:solidFill>
              </a:rPr>
              <a:t>________■________</a:t>
            </a:r>
            <a:endParaRPr lang="en-US" sz="2000" dirty="0" smtClean="0"/>
          </a:p>
          <a:p>
            <a:pPr algn="ctr">
              <a:defRPr lang="en-US"/>
            </a:pPr>
            <a:r>
              <a:rPr lang="en-US" sz="2000" b="1" dirty="0" smtClean="0">
                <a:solidFill>
                  <a:srgbClr val="FFFF00"/>
                </a:solidFill>
              </a:rPr>
              <a:t>202</a:t>
            </a:r>
            <a:r>
              <a:rPr lang="pt-PT" sz="2000" b="1" dirty="0">
                <a:solidFill>
                  <a:srgbClr val="FFFF00"/>
                </a:solidFill>
              </a:rPr>
              <a:t>2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en-US" sz="2000" b="1" dirty="0">
                <a:solidFill>
                  <a:srgbClr val="92D050"/>
                </a:solidFill>
              </a:rPr>
              <a:t>CABO VERDE</a:t>
            </a:r>
          </a:p>
        </p:txBody>
      </p:sp>
      <p:sp>
        <p:nvSpPr>
          <p:cNvPr id="13" name="Caixa de Texto 21"/>
          <p:cNvSpPr txBox="1"/>
          <p:nvPr/>
        </p:nvSpPr>
        <p:spPr>
          <a:xfrm>
            <a:off x="7556050" y="8890"/>
            <a:ext cx="1589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WWW.EMERGYS.TECH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3"/>
          <p:cNvSpPr txBox="1"/>
          <p:nvPr/>
        </p:nvSpPr>
        <p:spPr>
          <a:xfrm>
            <a:off x="2937510" y="167005"/>
            <a:ext cx="6106795" cy="6546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PT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GLOSSÁRIOS</a:t>
            </a:r>
            <a:endParaRPr lang="pt-PT" sz="1200" b="1" i="1" dirty="0" smtClean="0">
              <a:solidFill>
                <a:srgbClr val="92D05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rgbClr val="0099CC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Agromineral: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Matéria prima mineral para a produção de insumos destinados ao manejo da fertilidade do solo.</a:t>
            </a:r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accent3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Basalto: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 basalto é uma rocha ígnea eruptiva (magmática) de composição máfica, por isso rica em silicatos de magnésio e ferro e com baixo conteúdo em sílica.</a:t>
            </a:r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accent3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Basalto olivínico: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Basalto olivínico, também frequentemente designado por basalto alcalino, é uma rocha vulcânica de grão fino e cor escura, caracterizada pela presença de fenocristais de olivina, augite rica em titânio, plagioclase e óxidos de ferro. </a:t>
            </a:r>
          </a:p>
          <a:p>
            <a:pPr algn="just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accent3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Basalto toleítico: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Basalto toleítico, ou toleíte, é a designação dada às rochas típicas das zonas de ascensão magmática, como as dorsais oceânicas e os rifts, que apresentam características gerais idênticas aos basaltos alcalinos, mas são ricas em fenocristais de olivinas não zonadas e de piroxenas cálcicas. </a:t>
            </a:r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accent3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Basalto picrítico: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Basalto picrítico, picrobasalto ou oceanito é uma variedade de basalto olivínico de alto magnésio que é muito rico em olivina. É escuro com fenocristais de olivinas (20 a 50%) amarelo esverdeadas e piroxenas preta-marrom-escuras, sendo a maioria augita.</a:t>
            </a:r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accent3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Fertilizantes: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Os fertilizantes são qualquer tipo de substância aplicada ao solo ou tecidos vegetais para prover um ou mais nutrientes essenciais ao crescimento das plantas.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R</a:t>
            </a:r>
            <a:r>
              <a:rPr lang="en-US" sz="1200" b="1" i="1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emineralizadores</a:t>
            </a:r>
            <a:r>
              <a:rPr lang="pt-PT" altLang="en-US" sz="1200" b="1" i="1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Material de origem mineral que tenha sofrido apenas redução e classificação de tamanho por processos mecânicos e que altere os índices de fertilidade do solo por meio da adição de macro e micronutrientes para as plantas, bem como promova a melhoria das propriedades físicas ou físico-químicas ou da atividade biológica do solo.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Rochagem:</a:t>
            </a:r>
            <a:endParaRPr lang="pt-PT" altLang="en-US" sz="1200" b="1" i="1" dirty="0" err="1">
              <a:solidFill>
                <a:srgbClr val="0099CC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A rochagem é uma tecnologia que considera que determinados tipos de rochas, mineralogicamente ricas em macro e micronutrientes, têm a função de remineralizar / rejuvenescer os solos e, portanto, incrementar a sua fertilidade.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Rochagem e Potássio: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 potássio é um elemento químico indispensável para a vida por entrar na composição do núcleo das células e estar envolvido em vários processos metabólicos das plantas, como ativação enzimática, controle osmótico de fluxo de água, produção e quebra das cadeias de carboidratos e balanço de cargas. Os registos da importância do potássio na agricultura são encontrados desde a antiguidade, onde era utilizado na forma de cinzas resultantes da queima de árvores ou peixes.</a:t>
            </a:r>
            <a:endParaRPr lang="en-US" altLang="en-US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" name="Slide Number Placeholder 6"/>
          <p:cNvSpPr txBox="1"/>
          <p:nvPr/>
        </p:nvSpPr>
        <p:spPr bwMode="auto">
          <a:xfrm>
            <a:off x="4644008" y="6597352"/>
            <a:ext cx="864096" cy="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accent5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accent5">
                    <a:lumMod val="50000"/>
                  </a:schemeClr>
                </a:solidFill>
              </a:rPr>
              <a:t>7</a:t>
            </a:fld>
            <a:endParaRPr lang="fr-FR" altLang="pt-PT" sz="12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Imagem 22" descr="plant-with-roots-png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0" y="1362075"/>
            <a:ext cx="1345565" cy="1529715"/>
          </a:xfrm>
          <a:prstGeom prst="rect">
            <a:avLst/>
          </a:prstGeom>
        </p:spPr>
      </p:pic>
      <p:graphicFrame>
        <p:nvGraphicFramePr>
          <p:cNvPr id="24" name="Objeto 23"/>
          <p:cNvGraphicFramePr/>
          <p:nvPr/>
        </p:nvGraphicFramePr>
        <p:xfrm>
          <a:off x="-5715" y="2927350"/>
          <a:ext cx="2354580" cy="238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4" imgW="2352675" imgH="2381250" progId="Paint.Picture">
                  <p:embed/>
                </p:oleObj>
              </mc:Choice>
              <mc:Fallback>
                <p:oleObj r:id="rId4" imgW="2352675" imgH="2381250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715" y="2927350"/>
                        <a:ext cx="2354580" cy="238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ixaDeTexto 67"/>
          <p:cNvSpPr/>
          <p:nvPr/>
        </p:nvSpPr>
        <p:spPr>
          <a:xfrm>
            <a:off x="20320" y="5452745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14 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-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16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MARÇO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defRPr lang="en-US"/>
            </a:pPr>
            <a:r>
              <a:rPr lang="en-US" sz="2000" dirty="0" smtClean="0">
                <a:solidFill>
                  <a:schemeClr val="bg1"/>
                </a:solidFill>
              </a:rPr>
              <a:t>________■________</a:t>
            </a:r>
            <a:endParaRPr lang="en-US" sz="2000" dirty="0" smtClean="0"/>
          </a:p>
          <a:p>
            <a:pPr algn="ctr">
              <a:defRPr lang="en-US"/>
            </a:pPr>
            <a:r>
              <a:rPr lang="en-US" sz="2000" b="1" dirty="0" smtClean="0">
                <a:solidFill>
                  <a:srgbClr val="FFFF00"/>
                </a:solidFill>
              </a:rPr>
              <a:t>202</a:t>
            </a:r>
            <a:r>
              <a:rPr lang="pt-PT" sz="2000" b="1" dirty="0">
                <a:solidFill>
                  <a:srgbClr val="FFFF00"/>
                </a:solidFill>
              </a:rPr>
              <a:t>2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en-US" sz="2000" b="1" dirty="0">
                <a:solidFill>
                  <a:srgbClr val="92D050"/>
                </a:solidFill>
              </a:rPr>
              <a:t>CABO VERDE</a:t>
            </a:r>
          </a:p>
        </p:txBody>
      </p:sp>
      <p:sp>
        <p:nvSpPr>
          <p:cNvPr id="22" name="Caixa de Texto 21"/>
          <p:cNvSpPr txBox="1"/>
          <p:nvPr/>
        </p:nvSpPr>
        <p:spPr>
          <a:xfrm>
            <a:off x="7137400" y="6534150"/>
            <a:ext cx="1983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>
                <a:solidFill>
                  <a:schemeClr val="bg1"/>
                </a:solidFill>
              </a:rPr>
              <a:t>www.basaltconference.com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95" y="1092200"/>
            <a:ext cx="983615" cy="815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6032"/>
            <a:ext cx="2264639" cy="578672"/>
          </a:xfrm>
          <a:prstGeom prst="rect">
            <a:avLst/>
          </a:prstGeom>
        </p:spPr>
      </p:pic>
      <p:sp>
        <p:nvSpPr>
          <p:cNvPr id="12" name="Caixa de Texto 21"/>
          <p:cNvSpPr txBox="1"/>
          <p:nvPr/>
        </p:nvSpPr>
        <p:spPr>
          <a:xfrm>
            <a:off x="7556050" y="8890"/>
            <a:ext cx="1589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WWW.EMERGYS.TECH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257</TotalTime>
  <Words>2351</Words>
  <Application>Microsoft Office PowerPoint</Application>
  <PresentationFormat>On-screen Show (4:3)</PresentationFormat>
  <Paragraphs>201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Ângulos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Base</cp:lastModifiedBy>
  <cp:revision>341</cp:revision>
  <dcterms:created xsi:type="dcterms:W3CDTF">2018-07-04T09:31:00Z</dcterms:created>
  <dcterms:modified xsi:type="dcterms:W3CDTF">2021-08-10T20:38:03Z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2070-11.2.0.9739</vt:lpwstr>
  </property>
</Properties>
</file>