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357" r:id="rId3"/>
    <p:sldId id="365" r:id="rId4"/>
    <p:sldId id="359" r:id="rId5"/>
    <p:sldId id="360" r:id="rId6"/>
    <p:sldId id="358" r:id="rId7"/>
    <p:sldId id="361" r:id="rId8"/>
    <p:sldId id="277" r:id="rId9"/>
    <p:sldId id="363" r:id="rId10"/>
    <p:sldId id="364" r:id="rId11"/>
    <p:sldId id="370" r:id="rId12"/>
    <p:sldId id="3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4BA"/>
    <a:srgbClr val="00B4B2"/>
    <a:srgbClr val="CCE9AD"/>
    <a:srgbClr val="008CBA"/>
    <a:srgbClr val="416D12"/>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58" y="1622"/>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pt-PT" sz="1200">
                <a:solidFill>
                  <a:srgbClr val="00B0F0"/>
                </a:solidFill>
                <a:effectLst/>
              </a:rPr>
              <a:t>CONSUMPTION OF FERTILIZERS IN ECOWAS</a:t>
            </a:r>
          </a:p>
          <a:p>
            <a:pPr algn="ctr">
              <a:defRPr/>
            </a:pPr>
            <a:r>
              <a:rPr lang="pt-PT" sz="1200">
                <a:solidFill>
                  <a:srgbClr val="00B0F0"/>
                </a:solidFill>
                <a:effectLst/>
              </a:rPr>
              <a:t> [Kilograms per hectare of arable land]</a:t>
            </a:r>
          </a:p>
        </c:rich>
      </c:tx>
      <c:layout/>
      <c:overlay val="0"/>
    </c:title>
    <c:autoTitleDeleted val="0"/>
    <c:plotArea>
      <c:layout/>
      <c:barChart>
        <c:barDir val="col"/>
        <c:grouping val="clustered"/>
        <c:varyColors val="0"/>
        <c:ser>
          <c:idx val="0"/>
          <c:order val="0"/>
          <c:tx>
            <c:strRef>
              <c:f>'Fertilizer in ECOWAS'!$B$4</c:f>
              <c:strCache>
                <c:ptCount val="1"/>
                <c:pt idx="0">
                  <c:v>2007</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ECOWAS'!$B$5:$B$19</c:f>
              <c:numCache>
                <c:formatCode>0.00</c:formatCode>
                <c:ptCount val="15"/>
                <c:pt idx="0">
                  <c:v>0.24560000000000001</c:v>
                </c:pt>
                <c:pt idx="1">
                  <c:v>10.101020408163265</c:v>
                </c:pt>
                <c:pt idx="3">
                  <c:v>23.99</c:v>
                </c:pt>
                <c:pt idx="4">
                  <c:v>17.760000000000002</c:v>
                </c:pt>
                <c:pt idx="5">
                  <c:v>1.2135714285714285</c:v>
                </c:pt>
                <c:pt idx="6">
                  <c:v>8.9768976897689772</c:v>
                </c:pt>
                <c:pt idx="9">
                  <c:v>31.050275482093664</c:v>
                </c:pt>
                <c:pt idx="10">
                  <c:v>0.35490787269681739</c:v>
                </c:pt>
                <c:pt idx="11">
                  <c:v>4.2050540540540542</c:v>
                </c:pt>
                <c:pt idx="12">
                  <c:v>2.1459649122807019</c:v>
                </c:pt>
                <c:pt idx="14">
                  <c:v>6.282251082251082</c:v>
                </c:pt>
              </c:numCache>
            </c:numRef>
          </c:val>
        </c:ser>
        <c:ser>
          <c:idx val="1"/>
          <c:order val="1"/>
          <c:tx>
            <c:strRef>
              <c:f>'Fertilizer in ECOWAS'!$C$4</c:f>
              <c:strCache>
                <c:ptCount val="1"/>
                <c:pt idx="0">
                  <c:v>2008</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ECOWAS'!$C$5:$C$19</c:f>
              <c:numCache>
                <c:formatCode>0.00</c:formatCode>
                <c:ptCount val="15"/>
                <c:pt idx="0">
                  <c:v>0.30807692307692308</c:v>
                </c:pt>
                <c:pt idx="1">
                  <c:v>9.5344999999999995</c:v>
                </c:pt>
                <c:pt idx="3">
                  <c:v>18.211724137931036</c:v>
                </c:pt>
                <c:pt idx="4">
                  <c:v>14.549555555555555</c:v>
                </c:pt>
                <c:pt idx="5">
                  <c:v>1.2975438596491229</c:v>
                </c:pt>
                <c:pt idx="6">
                  <c:v>4.260752688172043</c:v>
                </c:pt>
                <c:pt idx="9">
                  <c:v>22.481687207082103</c:v>
                </c:pt>
                <c:pt idx="10">
                  <c:v>0.15341823056300269</c:v>
                </c:pt>
                <c:pt idx="11">
                  <c:v>5.8768333333333329</c:v>
                </c:pt>
                <c:pt idx="12">
                  <c:v>2.3030386740331492</c:v>
                </c:pt>
                <c:pt idx="14">
                  <c:v>4.2735042735042735E-4</c:v>
                </c:pt>
              </c:numCache>
            </c:numRef>
          </c:val>
        </c:ser>
        <c:ser>
          <c:idx val="2"/>
          <c:order val="2"/>
          <c:tx>
            <c:strRef>
              <c:f>'Fertilizer in ECOWAS'!$D$4</c:f>
              <c:strCache>
                <c:ptCount val="1"/>
                <c:pt idx="0">
                  <c:v>2009</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ECOWAS'!$D$5:$D$19</c:f>
              <c:numCache>
                <c:formatCode>0.00</c:formatCode>
                <c:ptCount val="15"/>
                <c:pt idx="0">
                  <c:v>6.6775510204081634</c:v>
                </c:pt>
                <c:pt idx="1">
                  <c:v>9.4519298245614038</c:v>
                </c:pt>
                <c:pt idx="3">
                  <c:v>15.307586206896552</c:v>
                </c:pt>
                <c:pt idx="4">
                  <c:v>18.979565217391304</c:v>
                </c:pt>
                <c:pt idx="5">
                  <c:v>0.63403508771929828</c:v>
                </c:pt>
                <c:pt idx="6">
                  <c:v>6.3434579439252339</c:v>
                </c:pt>
                <c:pt idx="9">
                  <c:v>6.0889792170967283</c:v>
                </c:pt>
                <c:pt idx="10">
                  <c:v>0.35348993288590602</c:v>
                </c:pt>
                <c:pt idx="11">
                  <c:v>5.2610312500000003</c:v>
                </c:pt>
                <c:pt idx="12">
                  <c:v>6.3718015665796344</c:v>
                </c:pt>
                <c:pt idx="14">
                  <c:v>6.1616666666666671</c:v>
                </c:pt>
              </c:numCache>
            </c:numRef>
          </c:val>
        </c:ser>
        <c:ser>
          <c:idx val="3"/>
          <c:order val="3"/>
          <c:tx>
            <c:strRef>
              <c:f>'Fertilizer in ECOWAS'!$E$4</c:f>
              <c:strCache>
                <c:ptCount val="1"/>
                <c:pt idx="0">
                  <c:v>2010</c:v>
                </c:pt>
              </c:strCache>
            </c:strRef>
          </c:tx>
          <c:spPr>
            <a:solidFill>
              <a:srgbClr val="7030A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ECOWAS'!$E$5:$E$19</c:f>
              <c:numCache>
                <c:formatCode>0.00</c:formatCode>
                <c:ptCount val="15"/>
                <c:pt idx="0">
                  <c:v>8.9901574803149611</c:v>
                </c:pt>
                <c:pt idx="1">
                  <c:v>9.4284999999999997</c:v>
                </c:pt>
                <c:pt idx="3">
                  <c:v>32.085862068965518</c:v>
                </c:pt>
                <c:pt idx="4">
                  <c:v>18.700216450216452</c:v>
                </c:pt>
                <c:pt idx="5">
                  <c:v>0.9327586206896552</c:v>
                </c:pt>
                <c:pt idx="6">
                  <c:v>7.3</c:v>
                </c:pt>
                <c:pt idx="9">
                  <c:v>19.600383325347387</c:v>
                </c:pt>
                <c:pt idx="10">
                  <c:v>0.49602649006622518</c:v>
                </c:pt>
                <c:pt idx="11">
                  <c:v>12.213666666666667</c:v>
                </c:pt>
                <c:pt idx="12">
                  <c:v>8.2023684210526309</c:v>
                </c:pt>
                <c:pt idx="14">
                  <c:v>8.9617886178861781</c:v>
                </c:pt>
              </c:numCache>
            </c:numRef>
          </c:val>
        </c:ser>
        <c:ser>
          <c:idx val="4"/>
          <c:order val="4"/>
          <c:tx>
            <c:strRef>
              <c:f>'Fertilizer in ECOWAS'!$F$4</c:f>
              <c:strCache>
                <c:ptCount val="1"/>
                <c:pt idx="0">
                  <c:v>2011</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ECOWAS'!$F$5:$F$19</c:f>
              <c:numCache>
                <c:formatCode>0.00</c:formatCode>
                <c:ptCount val="15"/>
                <c:pt idx="0">
                  <c:v>4.3023255813953485</c:v>
                </c:pt>
                <c:pt idx="1">
                  <c:v>10.702456140350877</c:v>
                </c:pt>
                <c:pt idx="3">
                  <c:v>19.402758620689657</c:v>
                </c:pt>
                <c:pt idx="4">
                  <c:v>13.230508474576272</c:v>
                </c:pt>
                <c:pt idx="5">
                  <c:v>3.5831034482758621</c:v>
                </c:pt>
                <c:pt idx="6">
                  <c:v>10.275555555555556</c:v>
                </c:pt>
                <c:pt idx="9">
                  <c:v>22.00728756741</c:v>
                </c:pt>
                <c:pt idx="10">
                  <c:v>0.48564102564102563</c:v>
                </c:pt>
                <c:pt idx="11">
                  <c:v>6.5612941176470585</c:v>
                </c:pt>
                <c:pt idx="12">
                  <c:v>6.8275757575757572</c:v>
                </c:pt>
                <c:pt idx="14">
                  <c:v>10.202845528455285</c:v>
                </c:pt>
              </c:numCache>
            </c:numRef>
          </c:val>
        </c:ser>
        <c:ser>
          <c:idx val="5"/>
          <c:order val="5"/>
          <c:tx>
            <c:strRef>
              <c:f>'Fertilizer in ECOWAS'!$G$4</c:f>
              <c:strCache>
                <c:ptCount val="1"/>
                <c:pt idx="0">
                  <c:v>2012</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ECOWAS'!$G$5:$G$19</c:f>
              <c:numCache>
                <c:formatCode>0.00</c:formatCode>
                <c:ptCount val="15"/>
                <c:pt idx="0">
                  <c:v>9.9092925347222227</c:v>
                </c:pt>
                <c:pt idx="1">
                  <c:v>13.5669716796875</c:v>
                </c:pt>
                <c:pt idx="3">
                  <c:v>26.918396417025861</c:v>
                </c:pt>
                <c:pt idx="4">
                  <c:v>34.757659574468086</c:v>
                </c:pt>
                <c:pt idx="5">
                  <c:v>2.9318332519531269</c:v>
                </c:pt>
                <c:pt idx="6">
                  <c:v>2.6410000194202796</c:v>
                </c:pt>
                <c:pt idx="9">
                  <c:v>20.685344901207916</c:v>
                </c:pt>
                <c:pt idx="10">
                  <c:v>0.92329494584281524</c:v>
                </c:pt>
                <c:pt idx="11">
                  <c:v>8.6686972098214294</c:v>
                </c:pt>
                <c:pt idx="12">
                  <c:v>10.524242424242424</c:v>
                </c:pt>
                <c:pt idx="14">
                  <c:v>5.2564943248820759</c:v>
                </c:pt>
              </c:numCache>
            </c:numRef>
          </c:val>
        </c:ser>
        <c:ser>
          <c:idx val="6"/>
          <c:order val="6"/>
          <c:tx>
            <c:strRef>
              <c:f>'Fertilizer in ECOWAS'!$H$4</c:f>
              <c:strCache>
                <c:ptCount val="1"/>
                <c:pt idx="0">
                  <c:v>2013</c:v>
                </c:pt>
              </c:strCache>
            </c:strRef>
          </c:tx>
          <c:spPr>
            <a:solidFill>
              <a:srgbClr val="92D05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ECOWAS'!$H$5:$H$19</c:f>
              <c:numCache>
                <c:formatCode>0.00</c:formatCode>
                <c:ptCount val="15"/>
                <c:pt idx="0">
                  <c:v>5.002277922453704</c:v>
                </c:pt>
                <c:pt idx="1">
                  <c:v>15.460796685987903</c:v>
                </c:pt>
                <c:pt idx="3">
                  <c:v>37.580682920258617</c:v>
                </c:pt>
                <c:pt idx="4">
                  <c:v>25.259148936170213</c:v>
                </c:pt>
                <c:pt idx="5">
                  <c:v>2.8680677450856873</c:v>
                </c:pt>
                <c:pt idx="6">
                  <c:v>0.4131363782015714</c:v>
                </c:pt>
                <c:pt idx="9">
                  <c:v>25.871159097888395</c:v>
                </c:pt>
                <c:pt idx="10">
                  <c:v>0.63715059552873932</c:v>
                </c:pt>
                <c:pt idx="11">
                  <c:v>9.0181733685661758</c:v>
                </c:pt>
                <c:pt idx="12">
                  <c:v>12.38125</c:v>
                </c:pt>
                <c:pt idx="14">
                  <c:v>20.993509728773585</c:v>
                </c:pt>
              </c:numCache>
            </c:numRef>
          </c:val>
        </c:ser>
        <c:ser>
          <c:idx val="7"/>
          <c:order val="7"/>
          <c:tx>
            <c:strRef>
              <c:f>'Fertilizer in ECOWAS'!$I$4</c:f>
              <c:strCache>
                <c:ptCount val="1"/>
                <c:pt idx="0">
                  <c:v>2014</c:v>
                </c:pt>
              </c:strCache>
            </c:strRef>
          </c:tx>
          <c:spPr>
            <a:solidFill>
              <a:srgbClr val="FFC00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ECOWAS'!$I$5:$I$19</c:f>
              <c:numCache>
                <c:formatCode>0.00</c:formatCode>
                <c:ptCount val="15"/>
                <c:pt idx="0">
                  <c:v>15.535462962962963</c:v>
                </c:pt>
                <c:pt idx="1">
                  <c:v>15.880756184895834</c:v>
                </c:pt>
                <c:pt idx="3">
                  <c:v>42.386986799568966</c:v>
                </c:pt>
                <c:pt idx="4">
                  <c:v>15.702127659574469</c:v>
                </c:pt>
                <c:pt idx="5">
                  <c:v>1.0971870619250896</c:v>
                </c:pt>
                <c:pt idx="6">
                  <c:v>0.6762499895962798</c:v>
                </c:pt>
                <c:pt idx="9">
                  <c:v>29.070296658087663</c:v>
                </c:pt>
                <c:pt idx="10">
                  <c:v>0.9992434401739213</c:v>
                </c:pt>
                <c:pt idx="11">
                  <c:v>9.4310638786764702</c:v>
                </c:pt>
                <c:pt idx="12">
                  <c:v>11.740625</c:v>
                </c:pt>
                <c:pt idx="14">
                  <c:v>1.7274905568248831</c:v>
                </c:pt>
              </c:numCache>
            </c:numRef>
          </c:val>
        </c:ser>
        <c:ser>
          <c:idx val="8"/>
          <c:order val="8"/>
          <c:tx>
            <c:strRef>
              <c:f>'Fertilizer in ECOWAS'!$J$4</c:f>
              <c:strCache>
                <c:ptCount val="1"/>
                <c:pt idx="0">
                  <c:v>2015</c:v>
                </c:pt>
              </c:strCache>
            </c:strRef>
          </c:tx>
          <c:spPr>
            <a:solidFill>
              <a:srgbClr val="FF0000"/>
            </a:solidFill>
          </c:spPr>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ECOWAS'!$J$5:$J$19</c:f>
              <c:numCache>
                <c:formatCode>0.00</c:formatCode>
                <c:ptCount val="15"/>
                <c:pt idx="0">
                  <c:v>11.290344328703704</c:v>
                </c:pt>
                <c:pt idx="1">
                  <c:v>16.2886953125</c:v>
                </c:pt>
                <c:pt idx="3">
                  <c:v>50.634678071120689</c:v>
                </c:pt>
                <c:pt idx="4">
                  <c:v>23.505408494015956</c:v>
                </c:pt>
                <c:pt idx="5">
                  <c:v>2.6992871093750002</c:v>
                </c:pt>
                <c:pt idx="6">
                  <c:v>0.85</c:v>
                </c:pt>
                <c:pt idx="9">
                  <c:v>27.047718277179847</c:v>
                </c:pt>
                <c:pt idx="10">
                  <c:v>0.40373214517320904</c:v>
                </c:pt>
                <c:pt idx="11">
                  <c:v>7.7154995404411766</c:v>
                </c:pt>
                <c:pt idx="12">
                  <c:v>16.315625000000001</c:v>
                </c:pt>
                <c:pt idx="14">
                  <c:v>10.003071657576651</c:v>
                </c:pt>
              </c:numCache>
            </c:numRef>
          </c:val>
        </c:ser>
        <c:ser>
          <c:idx val="9"/>
          <c:order val="9"/>
          <c:tx>
            <c:strRef>
              <c:f>'Fertilizer in ECOWAS'!$K$4</c:f>
              <c:strCache>
                <c:ptCount val="1"/>
                <c:pt idx="0">
                  <c:v>2016</c:v>
                </c:pt>
              </c:strCache>
            </c:strRef>
          </c:tx>
          <c:invertIfNegative val="0"/>
          <c:cat>
            <c:strRef>
              <c:f>'Fertilizer in ECOWAS'!$A$5:$A$19</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'Fertilizer in ECOWAS'!$K$5:$K$19</c:f>
              <c:numCache>
                <c:formatCode>0.00</c:formatCode>
                <c:ptCount val="15"/>
                <c:pt idx="0">
                  <c:v>14.747607421874999</c:v>
                </c:pt>
                <c:pt idx="1">
                  <c:v>21.773516601562498</c:v>
                </c:pt>
                <c:pt idx="3">
                  <c:v>51.683337823275863</c:v>
                </c:pt>
                <c:pt idx="4">
                  <c:v>20.876595744680852</c:v>
                </c:pt>
                <c:pt idx="5">
                  <c:v>1.5685838859311996</c:v>
                </c:pt>
                <c:pt idx="6">
                  <c:v>1.2353408986871877</c:v>
                </c:pt>
                <c:pt idx="9">
                  <c:v>44.235022081188582</c:v>
                </c:pt>
                <c:pt idx="10">
                  <c:v>0.40209046772548129</c:v>
                </c:pt>
                <c:pt idx="11">
                  <c:v>5.4703673023897057</c:v>
                </c:pt>
                <c:pt idx="12">
                  <c:v>16.409375000000001</c:v>
                </c:pt>
                <c:pt idx="14">
                  <c:v>11.026124705188678</c:v>
                </c:pt>
              </c:numCache>
            </c:numRef>
          </c:val>
        </c:ser>
        <c:dLbls>
          <c:showLegendKey val="0"/>
          <c:showVal val="0"/>
          <c:showCatName val="0"/>
          <c:showSerName val="0"/>
          <c:showPercent val="0"/>
          <c:showBubbleSize val="0"/>
        </c:dLbls>
        <c:gapWidth val="150"/>
        <c:axId val="46244864"/>
        <c:axId val="221571328"/>
      </c:barChart>
      <c:catAx>
        <c:axId val="46244864"/>
        <c:scaling>
          <c:orientation val="minMax"/>
        </c:scaling>
        <c:delete val="0"/>
        <c:axPos val="b"/>
        <c:majorGridlines/>
        <c:minorGridlines/>
        <c:majorTickMark val="out"/>
        <c:minorTickMark val="none"/>
        <c:tickLblPos val="nextTo"/>
        <c:crossAx val="221571328"/>
        <c:crosses val="autoZero"/>
        <c:auto val="1"/>
        <c:lblAlgn val="ctr"/>
        <c:lblOffset val="100"/>
        <c:noMultiLvlLbl val="0"/>
      </c:catAx>
      <c:valAx>
        <c:axId val="221571328"/>
        <c:scaling>
          <c:orientation val="minMax"/>
        </c:scaling>
        <c:delete val="0"/>
        <c:axPos val="l"/>
        <c:majorGridlines/>
        <c:minorGridlines>
          <c:spPr>
            <a:ln w="9525"/>
          </c:spPr>
        </c:minorGridlines>
        <c:numFmt formatCode="0.00" sourceLinked="1"/>
        <c:majorTickMark val="out"/>
        <c:minorTickMark val="none"/>
        <c:tickLblPos val="nextTo"/>
        <c:crossAx val="46244864"/>
        <c:crosses val="autoZero"/>
        <c:crossBetween val="between"/>
      </c:valAx>
    </c:plotArea>
    <c:legend>
      <c:legendPos val="b"/>
      <c:layout>
        <c:manualLayout>
          <c:xMode val="edge"/>
          <c:yMode val="edge"/>
          <c:x val="0"/>
          <c:y val="0.9169840972567157"/>
          <c:w val="1"/>
          <c:h val="6.2333379475445608E-2"/>
        </c:manualLayout>
      </c:layout>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00B0F0"/>
                </a:solidFill>
              </a:defRPr>
            </a:pPr>
            <a:r>
              <a:rPr lang="pt-PT" sz="1200">
                <a:solidFill>
                  <a:srgbClr val="00B0F0"/>
                </a:solidFill>
                <a:effectLst/>
              </a:rPr>
              <a:t>INTERNATIONAL FERTILIZER CONSUMPTION</a:t>
            </a:r>
          </a:p>
          <a:p>
            <a:pPr>
              <a:defRPr sz="1200">
                <a:solidFill>
                  <a:srgbClr val="00B0F0"/>
                </a:solidFill>
              </a:defRPr>
            </a:pPr>
            <a:r>
              <a:rPr lang="pt-PT" sz="1200">
                <a:solidFill>
                  <a:srgbClr val="00B0F0"/>
                </a:solidFill>
                <a:effectLst/>
              </a:rPr>
              <a:t>[Kilograms per hectare of arable land]</a:t>
            </a:r>
          </a:p>
        </c:rich>
      </c:tx>
      <c:layout/>
      <c:overlay val="0"/>
    </c:title>
    <c:autoTitleDeleted val="0"/>
    <c:plotArea>
      <c:layout/>
      <c:barChart>
        <c:barDir val="col"/>
        <c:grouping val="clustered"/>
        <c:varyColors val="0"/>
        <c:ser>
          <c:idx val="0"/>
          <c:order val="0"/>
          <c:tx>
            <c:strRef>
              <c:f>'Fertilizer in ECOWAS'!$B$4</c:f>
              <c:strCache>
                <c:ptCount val="1"/>
                <c:pt idx="0">
                  <c:v>2007</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ECOWAS'!$B$20:$B$30</c:f>
              <c:numCache>
                <c:formatCode>General</c:formatCode>
                <c:ptCount val="11"/>
                <c:pt idx="0" formatCode="0.00">
                  <c:v>126.24192861951664</c:v>
                </c:pt>
                <c:pt idx="1">
                  <c:v>164.27044367512084</c:v>
                </c:pt>
                <c:pt idx="2">
                  <c:v>120.01307162495347</c:v>
                </c:pt>
                <c:pt idx="3">
                  <c:v>92.783759262551754</c:v>
                </c:pt>
                <c:pt idx="4">
                  <c:v>111.44415505196962</c:v>
                </c:pt>
                <c:pt idx="5">
                  <c:v>128.07158934668169</c:v>
                </c:pt>
                <c:pt idx="6">
                  <c:v>13.560190925348413</c:v>
                </c:pt>
                <c:pt idx="7">
                  <c:v>123.26908821349147</c:v>
                </c:pt>
                <c:pt idx="8">
                  <c:v>61.021746031746034</c:v>
                </c:pt>
                <c:pt idx="9">
                  <c:v>187.46728116833188</c:v>
                </c:pt>
                <c:pt idx="10">
                  <c:v>301.31186487635347</c:v>
                </c:pt>
              </c:numCache>
            </c:numRef>
          </c:val>
        </c:ser>
        <c:ser>
          <c:idx val="1"/>
          <c:order val="1"/>
          <c:tx>
            <c:strRef>
              <c:f>'Fertilizer in ECOWAS'!$C$4</c:f>
              <c:strCache>
                <c:ptCount val="1"/>
                <c:pt idx="0">
                  <c:v>2008</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ECOWAS'!$C$20:$C$30</c:f>
              <c:numCache>
                <c:formatCode>General</c:formatCode>
                <c:ptCount val="11"/>
                <c:pt idx="0" formatCode="0.00">
                  <c:v>121.89482445490626</c:v>
                </c:pt>
                <c:pt idx="1">
                  <c:v>133.62579350228907</c:v>
                </c:pt>
                <c:pt idx="2">
                  <c:v>103.72535509506254</c:v>
                </c:pt>
                <c:pt idx="3">
                  <c:v>101.89726406313984</c:v>
                </c:pt>
                <c:pt idx="4">
                  <c:v>102.01955890776208</c:v>
                </c:pt>
                <c:pt idx="5">
                  <c:v>110.40310761251649</c:v>
                </c:pt>
                <c:pt idx="6">
                  <c:v>13.203404524423178</c:v>
                </c:pt>
                <c:pt idx="7">
                  <c:v>112.42732458826308</c:v>
                </c:pt>
                <c:pt idx="8">
                  <c:v>56.293203124999998</c:v>
                </c:pt>
                <c:pt idx="9">
                  <c:v>142.86764383131526</c:v>
                </c:pt>
                <c:pt idx="10">
                  <c:v>301.19132144683164</c:v>
                </c:pt>
              </c:numCache>
            </c:numRef>
          </c:val>
        </c:ser>
        <c:ser>
          <c:idx val="2"/>
          <c:order val="2"/>
          <c:tx>
            <c:strRef>
              <c:f>'Fertilizer in ECOWAS'!$D$4</c:f>
              <c:strCache>
                <c:ptCount val="1"/>
                <c:pt idx="0">
                  <c:v>2009</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ECOWAS'!$D$20:$D$30</c:f>
              <c:numCache>
                <c:formatCode>General</c:formatCode>
                <c:ptCount val="11"/>
                <c:pt idx="0" formatCode="0.00">
                  <c:v>121.21359733299215</c:v>
                </c:pt>
                <c:pt idx="1">
                  <c:v>118.35015750140967</c:v>
                </c:pt>
                <c:pt idx="2">
                  <c:v>88.762768596889671</c:v>
                </c:pt>
                <c:pt idx="3">
                  <c:v>81.199295204021524</c:v>
                </c:pt>
                <c:pt idx="4">
                  <c:v>98.440391226843872</c:v>
                </c:pt>
                <c:pt idx="5">
                  <c:v>104.81704925009781</c:v>
                </c:pt>
                <c:pt idx="6">
                  <c:v>12.953905606614185</c:v>
                </c:pt>
                <c:pt idx="7">
                  <c:v>108.4928128386362</c:v>
                </c:pt>
                <c:pt idx="8">
                  <c:v>60.247472353870457</c:v>
                </c:pt>
                <c:pt idx="9">
                  <c:v>129.50481130173489</c:v>
                </c:pt>
                <c:pt idx="10">
                  <c:v>302.65912753583393</c:v>
                </c:pt>
              </c:numCache>
            </c:numRef>
          </c:val>
        </c:ser>
        <c:ser>
          <c:idx val="3"/>
          <c:order val="3"/>
          <c:tx>
            <c:strRef>
              <c:f>'Fertilizer in ECOWAS'!$E$4</c:f>
              <c:strCache>
                <c:ptCount val="1"/>
                <c:pt idx="0">
                  <c:v>2010</c:v>
                </c:pt>
              </c:strCache>
            </c:strRef>
          </c:tx>
          <c:spPr>
            <a:solidFill>
              <a:srgbClr val="7030A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ECOWAS'!$E$20:$E$30</c:f>
              <c:numCache>
                <c:formatCode>General</c:formatCode>
                <c:ptCount val="11"/>
                <c:pt idx="0" formatCode="0.00">
                  <c:v>130.99224535065593</c:v>
                </c:pt>
                <c:pt idx="1">
                  <c:v>141.43304374198229</c:v>
                </c:pt>
                <c:pt idx="2">
                  <c:v>112.54644805186193</c:v>
                </c:pt>
                <c:pt idx="3">
                  <c:v>82.654725613699839</c:v>
                </c:pt>
                <c:pt idx="4">
                  <c:v>106.68491006872082</c:v>
                </c:pt>
                <c:pt idx="5">
                  <c:v>117.29291041690547</c:v>
                </c:pt>
                <c:pt idx="6">
                  <c:v>15.530553278581051</c:v>
                </c:pt>
                <c:pt idx="7">
                  <c:v>117.12441292089598</c:v>
                </c:pt>
                <c:pt idx="8">
                  <c:v>53.780978217505783</c:v>
                </c:pt>
                <c:pt idx="9">
                  <c:v>156.8304242944202</c:v>
                </c:pt>
                <c:pt idx="10">
                  <c:v>319.46956341785329</c:v>
                </c:pt>
              </c:numCache>
            </c:numRef>
          </c:val>
        </c:ser>
        <c:ser>
          <c:idx val="4"/>
          <c:order val="4"/>
          <c:tx>
            <c:strRef>
              <c:f>'Fertilizer in ECOWAS'!$F$4</c:f>
              <c:strCache>
                <c:ptCount val="1"/>
                <c:pt idx="0">
                  <c:v>2011</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ECOWAS'!$F$20:$F$30</c:f>
              <c:numCache>
                <c:formatCode>General</c:formatCode>
                <c:ptCount val="11"/>
                <c:pt idx="0" formatCode="0.00">
                  <c:v>135.76099561999132</c:v>
                </c:pt>
                <c:pt idx="1">
                  <c:v>136.94929045068744</c:v>
                </c:pt>
                <c:pt idx="2">
                  <c:v>128.6084953784441</c:v>
                </c:pt>
                <c:pt idx="3">
                  <c:v>84.273917657707813</c:v>
                </c:pt>
                <c:pt idx="4">
                  <c:v>121.67984440931679</c:v>
                </c:pt>
                <c:pt idx="5">
                  <c:v>123.13066004709115</c:v>
                </c:pt>
                <c:pt idx="6">
                  <c:v>14.878398035715341</c:v>
                </c:pt>
                <c:pt idx="7">
                  <c:v>132.33239299936591</c:v>
                </c:pt>
                <c:pt idx="8">
                  <c:v>60.337405468295522</c:v>
                </c:pt>
                <c:pt idx="9">
                  <c:v>148.30501720154564</c:v>
                </c:pt>
                <c:pt idx="10">
                  <c:v>321.60670341908758</c:v>
                </c:pt>
              </c:numCache>
            </c:numRef>
          </c:val>
        </c:ser>
        <c:ser>
          <c:idx val="5"/>
          <c:order val="5"/>
          <c:tx>
            <c:strRef>
              <c:f>'Fertilizer in ECOWAS'!$G$4</c:f>
              <c:strCache>
                <c:ptCount val="1"/>
                <c:pt idx="0">
                  <c:v>2012</c:v>
                </c:pt>
              </c:strCache>
            </c:strRef>
          </c:tx>
          <c:spPr>
            <a:solidFill>
              <a:srgbClr val="FFC00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ECOWAS'!$G$20:$G$30</c:f>
              <c:numCache>
                <c:formatCode>General</c:formatCode>
                <c:ptCount val="11"/>
                <c:pt idx="0" formatCode="0.00">
                  <c:v>135.03291523153902</c:v>
                </c:pt>
                <c:pt idx="1">
                  <c:v>140.93862982223038</c:v>
                </c:pt>
                <c:pt idx="2">
                  <c:v>126.8148747433553</c:v>
                </c:pt>
                <c:pt idx="3">
                  <c:v>107.50656231543621</c:v>
                </c:pt>
                <c:pt idx="4">
                  <c:v>124.2255798463417</c:v>
                </c:pt>
                <c:pt idx="5">
                  <c:v>128.27610770984452</c:v>
                </c:pt>
                <c:pt idx="6">
                  <c:v>14.767264790845145</c:v>
                </c:pt>
                <c:pt idx="7">
                  <c:v>132.58741195622392</c:v>
                </c:pt>
                <c:pt idx="8">
                  <c:v>59.523359999999997</c:v>
                </c:pt>
                <c:pt idx="9">
                  <c:v>155.77055945759201</c:v>
                </c:pt>
                <c:pt idx="10">
                  <c:v>334.64800480611609</c:v>
                </c:pt>
              </c:numCache>
            </c:numRef>
          </c:val>
        </c:ser>
        <c:ser>
          <c:idx val="6"/>
          <c:order val="6"/>
          <c:tx>
            <c:strRef>
              <c:f>'Fertilizer in ECOWAS'!$H$4</c:f>
              <c:strCache>
                <c:ptCount val="1"/>
                <c:pt idx="0">
                  <c:v>2013</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ECOWAS'!$H$20:$H$30</c:f>
              <c:numCache>
                <c:formatCode>General</c:formatCode>
                <c:ptCount val="11"/>
                <c:pt idx="0" formatCode="0.00">
                  <c:v>136.70532621007914</c:v>
                </c:pt>
                <c:pt idx="1">
                  <c:v>149.00178179403287</c:v>
                </c:pt>
                <c:pt idx="2">
                  <c:v>126.3286282147884</c:v>
                </c:pt>
                <c:pt idx="3">
                  <c:v>106.08325966544949</c:v>
                </c:pt>
                <c:pt idx="4">
                  <c:v>126.0177836591442</c:v>
                </c:pt>
                <c:pt idx="5">
                  <c:v>130.855810083694</c:v>
                </c:pt>
                <c:pt idx="6">
                  <c:v>14.696951847269961</c:v>
                </c:pt>
                <c:pt idx="7">
                  <c:v>137.89950170724615</c:v>
                </c:pt>
                <c:pt idx="8">
                  <c:v>57.71848</c:v>
                </c:pt>
                <c:pt idx="9">
                  <c:v>164.03351192397145</c:v>
                </c:pt>
                <c:pt idx="10">
                  <c:v>343.75737628502611</c:v>
                </c:pt>
              </c:numCache>
            </c:numRef>
          </c:val>
        </c:ser>
        <c:ser>
          <c:idx val="7"/>
          <c:order val="7"/>
          <c:tx>
            <c:strRef>
              <c:f>'Fertilizer in ECOWAS'!$I$4</c:f>
              <c:strCache>
                <c:ptCount val="1"/>
                <c:pt idx="0">
                  <c:v>2014</c:v>
                </c:pt>
              </c:strCache>
            </c:strRef>
          </c:tx>
          <c:spPr>
            <a:solidFill>
              <a:srgbClr val="92D05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ECOWAS'!$I$20:$I$30</c:f>
              <c:numCache>
                <c:formatCode>General</c:formatCode>
                <c:ptCount val="11"/>
                <c:pt idx="0" formatCode="0.00">
                  <c:v>138.95768208625717</c:v>
                </c:pt>
                <c:pt idx="1">
                  <c:v>150.57652225910024</c:v>
                </c:pt>
                <c:pt idx="2">
                  <c:v>129.24139188628044</c:v>
                </c:pt>
                <c:pt idx="3">
                  <c:v>110.71744254111053</c:v>
                </c:pt>
                <c:pt idx="4">
                  <c:v>125.4924127342253</c:v>
                </c:pt>
                <c:pt idx="5">
                  <c:v>131.935260646469</c:v>
                </c:pt>
                <c:pt idx="6">
                  <c:v>16.214188700490904</c:v>
                </c:pt>
                <c:pt idx="7">
                  <c:v>135.65145155592145</c:v>
                </c:pt>
                <c:pt idx="8">
                  <c:v>65.013040000000004</c:v>
                </c:pt>
                <c:pt idx="9">
                  <c:v>168.91614733408122</c:v>
                </c:pt>
                <c:pt idx="10">
                  <c:v>347.42045658644065</c:v>
                </c:pt>
              </c:numCache>
            </c:numRef>
          </c:val>
        </c:ser>
        <c:ser>
          <c:idx val="8"/>
          <c:order val="8"/>
          <c:tx>
            <c:strRef>
              <c:f>'Fertilizer in ECOWAS'!$J$4</c:f>
              <c:strCache>
                <c:ptCount val="1"/>
                <c:pt idx="0">
                  <c:v>2015</c:v>
                </c:pt>
              </c:strCache>
            </c:strRef>
          </c:tx>
          <c:spPr>
            <a:solidFill>
              <a:srgbClr val="FF0000"/>
            </a:solidFill>
          </c:spPr>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ECOWAS'!$J$20:$J$30</c:f>
              <c:numCache>
                <c:formatCode>General</c:formatCode>
                <c:ptCount val="11"/>
                <c:pt idx="0" formatCode="0.00">
                  <c:v>138.00078233063027</c:v>
                </c:pt>
                <c:pt idx="1">
                  <c:v>154.97411600818188</c:v>
                </c:pt>
                <c:pt idx="2">
                  <c:v>122.56665549031752</c:v>
                </c:pt>
                <c:pt idx="3">
                  <c:v>107.54346439627543</c:v>
                </c:pt>
                <c:pt idx="4">
                  <c:v>126.91736014803371</c:v>
                </c:pt>
                <c:pt idx="5">
                  <c:v>134.45537637632268</c:v>
                </c:pt>
                <c:pt idx="6">
                  <c:v>14.950919730262912</c:v>
                </c:pt>
                <c:pt idx="7">
                  <c:v>137.02727854855922</c:v>
                </c:pt>
                <c:pt idx="8">
                  <c:v>58.511600000000001</c:v>
                </c:pt>
                <c:pt idx="9">
                  <c:v>170.70102093715224</c:v>
                </c:pt>
                <c:pt idx="10">
                  <c:v>328.39868897794901</c:v>
                </c:pt>
              </c:numCache>
            </c:numRef>
          </c:val>
        </c:ser>
        <c:ser>
          <c:idx val="9"/>
          <c:order val="9"/>
          <c:tx>
            <c:strRef>
              <c:f>'Fertilizer in ECOWAS'!$K$4</c:f>
              <c:strCache>
                <c:ptCount val="1"/>
                <c:pt idx="0">
                  <c:v>2016</c:v>
                </c:pt>
              </c:strCache>
            </c:strRef>
          </c:tx>
          <c:invertIfNegative val="0"/>
          <c:cat>
            <c:strRef>
              <c:f>'Fertilizer in ECOWAS'!$A$20:$A$30</c:f>
              <c:strCache>
                <c:ptCount val="11"/>
                <c:pt idx="0">
                  <c:v>World</c:v>
                </c:pt>
                <c:pt idx="1">
                  <c:v>European Union</c:v>
                </c:pt>
                <c:pt idx="2">
                  <c:v>Latin America and the Caribbean</c:v>
                </c:pt>
                <c:pt idx="3">
                  <c:v>Middle East and North Africa</c:v>
                </c:pt>
                <c:pt idx="4">
                  <c:v>North America</c:v>
                </c:pt>
                <c:pt idx="5">
                  <c:v>OECD Members</c:v>
                </c:pt>
                <c:pt idx="6">
                  <c:v>Africa south of the Sahara</c:v>
                </c:pt>
                <c:pt idx="7">
                  <c:v>United States</c:v>
                </c:pt>
                <c:pt idx="8">
                  <c:v>South Africa</c:v>
                </c:pt>
                <c:pt idx="9">
                  <c:v>Eurozone</c:v>
                </c:pt>
                <c:pt idx="10">
                  <c:v>East Asia and the Pacific</c:v>
                </c:pt>
              </c:strCache>
            </c:strRef>
          </c:cat>
          <c:val>
            <c:numRef>
              <c:f>'Fertilizer in ECOWAS'!$K$20:$K$30</c:f>
              <c:numCache>
                <c:formatCode>General</c:formatCode>
                <c:ptCount val="11"/>
                <c:pt idx="0" formatCode="0.00">
                  <c:v>140.55309548072842</c:v>
                </c:pt>
                <c:pt idx="1">
                  <c:v>152.64623421167374</c:v>
                </c:pt>
                <c:pt idx="2">
                  <c:v>140.19137948951257</c:v>
                </c:pt>
                <c:pt idx="3">
                  <c:v>94.77334861771773</c:v>
                </c:pt>
                <c:pt idx="4">
                  <c:v>127.21524148491265</c:v>
                </c:pt>
                <c:pt idx="5">
                  <c:v>137.78445373215553</c:v>
                </c:pt>
                <c:pt idx="6">
                  <c:v>16.160929550887726</c:v>
                </c:pt>
                <c:pt idx="7">
                  <c:v>138.5948477136524</c:v>
                </c:pt>
                <c:pt idx="8">
                  <c:v>58.511600000000001</c:v>
                </c:pt>
                <c:pt idx="9">
                  <c:v>166.64791631244765</c:v>
                </c:pt>
                <c:pt idx="10">
                  <c:v>331.02599453646678</c:v>
                </c:pt>
              </c:numCache>
            </c:numRef>
          </c:val>
        </c:ser>
        <c:dLbls>
          <c:showLegendKey val="0"/>
          <c:showVal val="0"/>
          <c:showCatName val="0"/>
          <c:showSerName val="0"/>
          <c:showPercent val="0"/>
          <c:showBubbleSize val="0"/>
        </c:dLbls>
        <c:gapWidth val="150"/>
        <c:axId val="88068608"/>
        <c:axId val="227691328"/>
      </c:barChart>
      <c:catAx>
        <c:axId val="88068608"/>
        <c:scaling>
          <c:orientation val="minMax"/>
        </c:scaling>
        <c:delete val="0"/>
        <c:axPos val="b"/>
        <c:majorGridlines/>
        <c:minorGridlines/>
        <c:majorTickMark val="out"/>
        <c:minorTickMark val="none"/>
        <c:tickLblPos val="nextTo"/>
        <c:txPr>
          <a:bodyPr/>
          <a:lstStyle/>
          <a:p>
            <a:pPr>
              <a:defRPr sz="800">
                <a:latin typeface="Arial Narrow" panose="020B0606020202030204" pitchFamily="34" charset="0"/>
              </a:defRPr>
            </a:pPr>
            <a:endParaRPr lang="pt-PT"/>
          </a:p>
        </c:txPr>
        <c:crossAx val="227691328"/>
        <c:crosses val="autoZero"/>
        <c:auto val="1"/>
        <c:lblAlgn val="ctr"/>
        <c:lblOffset val="100"/>
        <c:noMultiLvlLbl val="0"/>
      </c:catAx>
      <c:valAx>
        <c:axId val="227691328"/>
        <c:scaling>
          <c:orientation val="minMax"/>
        </c:scaling>
        <c:delete val="0"/>
        <c:axPos val="l"/>
        <c:majorGridlines/>
        <c:minorGridlines/>
        <c:numFmt formatCode="0.00" sourceLinked="1"/>
        <c:majorTickMark val="out"/>
        <c:minorTickMark val="none"/>
        <c:tickLblPos val="nextTo"/>
        <c:crossAx val="88068608"/>
        <c:crosses val="autoZero"/>
        <c:crossBetween val="between"/>
      </c:valAx>
    </c:plotArea>
    <c:legend>
      <c:legendPos val="b"/>
      <c:layout>
        <c:manualLayout>
          <c:xMode val="edge"/>
          <c:yMode val="edge"/>
          <c:x val="0"/>
          <c:y val="0.93829640434069495"/>
          <c:w val="1"/>
          <c:h val="4.633080549789078E-2"/>
        </c:manualLayout>
      </c:layout>
      <c:overlay val="0"/>
      <c:txPr>
        <a:bodyPr/>
        <a:lstStyle/>
        <a:p>
          <a:pPr>
            <a:defRPr sz="900"/>
          </a:pPr>
          <a:endParaRPr lang="pt-PT"/>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05-10-2021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73477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05-10-2021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60595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05-10-2021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05-10-2021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05-10-2021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05-10-2021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05-10-2021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05-10-2021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05-10-2021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05-10-2021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05-10-2021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089" y="415748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14" name="Anel 5"/>
          <p:cNvSpPr/>
          <p:nvPr/>
        </p:nvSpPr>
        <p:spPr>
          <a:xfrm>
            <a:off x="4224303" y="324390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1" name="Imagem 10" descr="LOGO-Paises ecowas"/>
          <p:cNvPicPr>
            <a:picLocks noChangeAspect="1"/>
          </p:cNvPicPr>
          <p:nvPr/>
        </p:nvPicPr>
        <p:blipFill>
          <a:blip r:embed="rId3"/>
          <a:stretch>
            <a:fillRect/>
          </a:stretch>
        </p:blipFill>
        <p:spPr>
          <a:xfrm>
            <a:off x="458470" y="2178050"/>
            <a:ext cx="3897630" cy="3858260"/>
          </a:xfrm>
          <a:prstGeom prst="rect">
            <a:avLst/>
          </a:prstGeom>
        </p:spPr>
      </p:pic>
      <p:pic>
        <p:nvPicPr>
          <p:cNvPr id="15" name="Imagem 15" descr="fundo"/>
          <p:cNvPicPr>
            <a:picLocks noChangeAspect="1"/>
          </p:cNvPicPr>
          <p:nvPr/>
        </p:nvPicPr>
        <p:blipFill>
          <a:blip r:embed="rId4"/>
          <a:stretch>
            <a:fillRect/>
          </a:stretch>
        </p:blipFill>
        <p:spPr>
          <a:xfrm>
            <a:off x="1328420" y="5317490"/>
            <a:ext cx="3819525" cy="1285875"/>
          </a:xfrm>
          <a:prstGeom prst="rect">
            <a:avLst/>
          </a:prstGeom>
        </p:spPr>
      </p:pic>
      <p:sp>
        <p:nvSpPr>
          <p:cNvPr id="8" name="Rectangle 2"/>
          <p:cNvSpPr txBox="1">
            <a:spLocks noChangeArrowheads="1"/>
          </p:cNvSpPr>
          <p:nvPr/>
        </p:nvSpPr>
        <p:spPr>
          <a:xfrm>
            <a:off x="2031999" y="1120775"/>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pic>
        <p:nvPicPr>
          <p:cNvPr id="1026" name="Picture 2" descr="Investigação + Desenvolvimento | Fore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620" y="3970185"/>
            <a:ext cx="2489820" cy="2074850"/>
          </a:xfrm>
          <a:prstGeom prst="rect">
            <a:avLst/>
          </a:prstGeom>
          <a:noFill/>
          <a:extLst>
            <a:ext uri="{909E8E84-426E-40DD-AFC4-6F175D3DCCD1}">
              <a14:hiddenFill xmlns:a14="http://schemas.microsoft.com/office/drawing/2010/main">
                <a:solidFill>
                  <a:srgbClr val="FFFFFF"/>
                </a:solidFill>
              </a14:hiddenFill>
            </a:ext>
          </a:extLst>
        </p:spPr>
      </p:pic>
      <p:sp>
        <p:nvSpPr>
          <p:cNvPr id="12" name="Anel 5"/>
          <p:cNvSpPr/>
          <p:nvPr/>
        </p:nvSpPr>
        <p:spPr>
          <a:xfrm>
            <a:off x="7897143" y="322866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Rectangle 16"/>
          <p:cNvSpPr/>
          <p:nvPr/>
        </p:nvSpPr>
        <p:spPr>
          <a:xfrm>
            <a:off x="1409700" y="5317490"/>
            <a:ext cx="3738245" cy="38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1203960" y="6484620"/>
            <a:ext cx="408432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1430" y="195580"/>
            <a:ext cx="677545" cy="561975"/>
          </a:xfrm>
          <a:prstGeom prst="rect">
            <a:avLst/>
          </a:prstGeom>
        </p:spPr>
      </p:pic>
      <p:sp>
        <p:nvSpPr>
          <p:cNvPr id="16" name="Anel 12"/>
          <p:cNvSpPr/>
          <p:nvPr/>
        </p:nvSpPr>
        <p:spPr>
          <a:xfrm>
            <a:off x="1328420" y="5315585"/>
            <a:ext cx="4084320" cy="1531620"/>
          </a:xfrm>
          <a:prstGeom prst="don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1257300" y="5315585"/>
            <a:ext cx="441960" cy="1287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Imagem 7" descr="cap_vert_vallee"/>
          <p:cNvPicPr>
            <a:picLocks noChangeAspect="1"/>
          </p:cNvPicPr>
          <p:nvPr/>
        </p:nvPicPr>
        <p:blipFill>
          <a:blip r:embed="rId7"/>
          <a:stretch>
            <a:fillRect/>
          </a:stretch>
        </p:blipFill>
        <p:spPr>
          <a:xfrm>
            <a:off x="9594472" y="2566756"/>
            <a:ext cx="2035297" cy="1105362"/>
          </a:xfrm>
          <a:prstGeom prst="rect">
            <a:avLst/>
          </a:prstGeom>
        </p:spPr>
      </p:pic>
      <p:sp>
        <p:nvSpPr>
          <p:cNvPr id="19" name="Anel 18"/>
          <p:cNvSpPr/>
          <p:nvPr/>
        </p:nvSpPr>
        <p:spPr>
          <a:xfrm>
            <a:off x="9403080" y="20485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 name="Rectangle 1"/>
          <p:cNvSpPr/>
          <p:nvPr/>
        </p:nvSpPr>
        <p:spPr>
          <a:xfrm>
            <a:off x="11327440" y="2048510"/>
            <a:ext cx="536900" cy="183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ctangle 2"/>
          <p:cNvSpPr txBox="1">
            <a:spLocks noChangeArrowheads="1"/>
          </p:cNvSpPr>
          <p:nvPr/>
        </p:nvSpPr>
        <p:spPr>
          <a:xfrm>
            <a:off x="1798320" y="1649730"/>
            <a:ext cx="8373110" cy="768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ROUND TABLE OF INTEGRATION AND DEBATEs</a:t>
            </a:r>
          </a:p>
          <a:p>
            <a:pPr algn="ctr">
              <a:defRPr/>
            </a:pPr>
            <a:endParaRPr lang="pt-PT" altLang="pt-PT" sz="1600" b="1" dirty="0" smtClean="0">
              <a:effectLst>
                <a:outerShdw blurRad="38100" dist="38100" dir="2700000" algn="tl">
                  <a:srgbClr val="000000"/>
                </a:outerShdw>
              </a:effectLst>
              <a:latin typeface="Calisto MT" panose="02040603050505030304" pitchFamily="18" charset="0"/>
            </a:endParaRPr>
          </a:p>
          <a:p>
            <a:pPr algn="ctr">
              <a:defRPr/>
            </a:pPr>
            <a:r>
              <a:rPr lang="pt-PT" altLang="pt-PT" sz="1600" b="1" dirty="0" smtClean="0">
                <a:solidFill>
                  <a:schemeClr val="accent1">
                    <a:lumMod val="60000"/>
                    <a:lumOff val="40000"/>
                  </a:schemeClr>
                </a:solidFill>
                <a:effectLst>
                  <a:outerShdw blurRad="38100" dist="38100" dir="2700000" algn="tl">
                    <a:srgbClr val="000000"/>
                  </a:outerShdw>
                </a:effectLst>
                <a:latin typeface="Calisto MT" panose="02040603050505030304" pitchFamily="18" charset="0"/>
              </a:rPr>
              <a:t>discussION GUIDE</a:t>
            </a:r>
          </a:p>
        </p:txBody>
      </p:sp>
      <p:sp>
        <p:nvSpPr>
          <p:cNvPr id="23" name="Rectangle 2"/>
          <p:cNvSpPr txBox="1">
            <a:spLocks noChangeArrowheads="1"/>
          </p:cNvSpPr>
          <p:nvPr/>
        </p:nvSpPr>
        <p:spPr>
          <a:xfrm>
            <a:off x="3716858" y="2570466"/>
            <a:ext cx="4766734" cy="13719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3200" b="1" dirty="0" smtClean="0">
                <a:solidFill>
                  <a:srgbClr val="92D050"/>
                </a:solidFill>
                <a:effectLst>
                  <a:outerShdw blurRad="38100" dist="38100" dir="2700000" algn="tl">
                    <a:srgbClr val="000000"/>
                  </a:outerShdw>
                </a:effectLst>
                <a:latin typeface="Calisto MT" panose="02040603050505030304" pitchFamily="18" charset="0"/>
              </a:rPr>
              <a:t>CAPE VERDE</a:t>
            </a:r>
          </a:p>
          <a:p>
            <a:pPr algn="ctr">
              <a:defRPr/>
            </a:pPr>
            <a:r>
              <a:rPr lang="pt-PT" altLang="pt-PT" sz="3200" b="1" dirty="0" smtClean="0">
                <a:solidFill>
                  <a:srgbClr val="92D050"/>
                </a:solidFill>
                <a:effectLst>
                  <a:outerShdw blurRad="38100" dist="38100" dir="2700000" algn="tl">
                    <a:srgbClr val="000000"/>
                  </a:outerShdw>
                </a:effectLst>
                <a:latin typeface="Calisto MT" panose="02040603050505030304" pitchFamily="18" charset="0"/>
              </a:rPr>
              <a:t>MARCH 16 </a:t>
            </a:r>
          </a:p>
          <a:p>
            <a:pPr algn="ctr">
              <a:defRPr/>
            </a:pPr>
            <a:r>
              <a:rPr lang="pt-PT" altLang="pt-PT" sz="3200" b="1" dirty="0" smtClean="0">
                <a:solidFill>
                  <a:srgbClr val="92D050"/>
                </a:solidFill>
                <a:effectLst>
                  <a:outerShdw blurRad="38100" dist="38100" dir="2700000" algn="tl">
                    <a:srgbClr val="000000"/>
                  </a:outerShdw>
                </a:effectLst>
                <a:latin typeface="Calisto MT" panose="02040603050505030304" pitchFamily="18" charset="0"/>
              </a:rPr>
              <a:t>2022</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25" name="Imagem9"/>
          <p:cNvPicPr>
            <a:picLocks noChangeAspect="1"/>
          </p:cNvPicPr>
          <p:nvPr/>
        </p:nvPicPr>
        <p:blipFill>
          <a:blip r:embed="rId9"/>
          <a:stretch>
            <a:fillRect/>
          </a:stretch>
        </p:blipFill>
        <p:spPr>
          <a:xfrm>
            <a:off x="11830049" y="6569065"/>
            <a:ext cx="351155" cy="271790"/>
          </a:xfrm>
          <a:prstGeom prst="rect">
            <a:avLst/>
          </a:prstGeom>
          <a:noFill/>
          <a:ln>
            <a:noFill/>
          </a:ln>
          <a:effectLst/>
        </p:spPr>
      </p:pic>
      <p:sp>
        <p:nvSpPr>
          <p:cNvPr id="30" name="TextBox 29"/>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1" name="Picture 2" descr="E:\DOSSIER 2020\bconference\logos\unicv\logotipo_unicv_final-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1</a:t>
            </a:fld>
            <a:endParaRPr lang="fr-FR" altLang="pt-PT" sz="1000" b="1" i="1" u="sng" dirty="0" smtClean="0">
              <a:solidFill>
                <a:srgbClr val="3EA4BA"/>
              </a:solidFill>
            </a:endParaRPr>
          </a:p>
        </p:txBody>
      </p:sp>
      <p:sp>
        <p:nvSpPr>
          <p:cNvPr id="33"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504264" y="895438"/>
            <a:ext cx="6289675" cy="2906095"/>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To allow dialogue between the participants of the Round Table, in each Theme, there will be two moments of interventions: a first moment is reserved for the members of the Panels who will carry out the respective interventions; and, after the interventions of Panel members, all participants will be invited to intervene</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discussions will lead to a free exchange of experiences, lessons learned and good practices in the use of rock powder in the fertilization of agricultural soils, and an informal overview of the challenges facing the massive use of the soil rock powder in the fertilization of agricultural soils. These discussions will be animated dynamically in order to preserve their interactive character and will be managed by a Moderator who integrates the team of each Panel / Theme</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Participants will be invited by the moderator to make short interventions / comments, ask questions and respond to the experts, and not just read a pre-prepared statement, thus taking the form of a dialogue between experts and participants. The intervention of each participant must not exceed three minutes, in order to allow a maximum of participants to intervene.</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How the debates work</a:t>
            </a:r>
          </a:p>
        </p:txBody>
      </p:sp>
      <p:pic>
        <p:nvPicPr>
          <p:cNvPr id="45"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7"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142" y="220508"/>
            <a:ext cx="2232490" cy="487941"/>
          </a:xfrm>
          <a:prstGeom prst="rect">
            <a:avLst/>
          </a:prstGeom>
        </p:spPr>
      </p:pic>
      <p:pic>
        <p:nvPicPr>
          <p:cNvPr id="39"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10</a:t>
            </a:fld>
            <a:endParaRPr lang="fr-FR" altLang="pt-PT" sz="1000" b="1" i="1" u="sng" dirty="0" smtClean="0">
              <a:solidFill>
                <a:srgbClr val="3EA4BA"/>
              </a:solidFill>
            </a:endParaRPr>
          </a:p>
        </p:txBody>
      </p:sp>
      <p:sp>
        <p:nvSpPr>
          <p:cNvPr id="53"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251696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504264" y="895439"/>
            <a:ext cx="6289675" cy="1060361"/>
          </a:xfrm>
          <a:prstGeom prst="rect">
            <a:avLst/>
          </a:prstGeom>
          <a:noFill/>
          <a:ln>
            <a:noFill/>
          </a:ln>
          <a:effectLst/>
        </p:spPr>
        <p:txBody>
          <a:bodyPr vert="horz" wrap="square" lIns="91440" tIns="45720" rIns="91440" bIns="45720" numCol="1" spcCol="215900" anchor="t"/>
          <a:lstStyle/>
          <a:p>
            <a:pPr algn="just"/>
            <a:r>
              <a:rPr lang="en-US" sz="1200" dirty="0">
                <a:latin typeface="Arial Narrow" panose="020B0606020202030204" pitchFamily="34" charset="0"/>
              </a:rPr>
              <a:t>The Editorial Board will summarize the presentations and discussions during the Round Table and will be reproduced in the report of the International Conference. This document will serve as a guide for the work that will follow in relations with public, private and international institutions, with a view to the introduction of basalt powder in agriculture as a fertilizer in countries that may express their interest in this technology </a:t>
            </a:r>
            <a:r>
              <a:rPr lang="en-US" sz="1200" dirty="0" smtClean="0">
                <a:latin typeface="Arial Narrow" panose="020B0606020202030204" pitchFamily="34" charset="0"/>
              </a:rPr>
              <a:t>(«</a:t>
            </a:r>
            <a:r>
              <a:rPr lang="en-US" sz="1200" dirty="0" err="1" smtClean="0">
                <a:latin typeface="Arial Narrow" panose="020B0606020202030204" pitchFamily="34" charset="0"/>
              </a:rPr>
              <a:t>Rochagem</a:t>
            </a:r>
            <a:r>
              <a:rPr lang="en-US" sz="1200" dirty="0">
                <a:latin typeface="Arial Narrow" panose="020B0606020202030204" pitchFamily="34" charset="0"/>
              </a:rPr>
              <a:t>»</a:t>
            </a:r>
            <a:r>
              <a:rPr lang="en-US" sz="1200" dirty="0" smtClean="0">
                <a:latin typeface="Arial Narrow" panose="020B0606020202030204" pitchFamily="34" charset="0"/>
              </a:rPr>
              <a:t> </a:t>
            </a:r>
            <a:r>
              <a:rPr lang="en-US" sz="1200" dirty="0">
                <a:latin typeface="Arial Narrow" panose="020B0606020202030204" pitchFamily="34" charset="0"/>
              </a:rPr>
              <a:t>technology). </a:t>
            </a:r>
            <a:endParaRPr lang="en-US" sz="1200" dirty="0" smtClean="0">
              <a:latin typeface="Arial Narrow" panose="020B0606020202030204" pitchFamily="34" charset="0"/>
            </a:endParaRPr>
          </a:p>
          <a:p>
            <a:pPr algn="just"/>
            <a:r>
              <a:rPr lang="fr-FR" sz="1200" dirty="0">
                <a:latin typeface="Arial Narrow" panose="020B0606020202030204" pitchFamily="34" charset="0"/>
              </a:rPr>
              <a:t/>
            </a:r>
            <a:br>
              <a:rPr lang="fr-FR" sz="1200" dirty="0">
                <a:latin typeface="Arial Narrow" panose="020B0606020202030204" pitchFamily="34" charset="0"/>
              </a:rPr>
            </a:br>
            <a:endParaRPr lang="pt-PT" sz="1200" dirty="0">
              <a:solidFill>
                <a:schemeClr val="accent4">
                  <a:lumMod val="95000"/>
                  <a:lumOff val="5000"/>
                </a:schemeClr>
              </a:solidFill>
              <a:latin typeface="Arial Narrow" panose="020B0606020202030204" pitchFamily="34" charset="0"/>
            </a:endParaRPr>
          </a:p>
        </p:txBody>
      </p:sp>
      <p:sp>
        <p:nvSpPr>
          <p:cNvPr id="42" name="Rectangle 2"/>
          <p:cNvSpPr txBox="1">
            <a:spLocks noChangeArrowheads="1"/>
          </p:cNvSpPr>
          <p:nvPr/>
        </p:nvSpPr>
        <p:spPr>
          <a:xfrm>
            <a:off x="494457" y="392110"/>
            <a:ext cx="2070640"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Planned text</a:t>
            </a:r>
          </a:p>
        </p:txBody>
      </p:sp>
      <p:pic>
        <p:nvPicPr>
          <p:cNvPr id="45"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7"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142" y="220508"/>
            <a:ext cx="2232490" cy="487941"/>
          </a:xfrm>
          <a:prstGeom prst="rect">
            <a:avLst/>
          </a:prstGeom>
        </p:spPr>
      </p:pic>
      <p:sp>
        <p:nvSpPr>
          <p:cNvPr id="44" name="TextBox 26"/>
          <p:cNvSpPr/>
          <p:nvPr/>
        </p:nvSpPr>
        <p:spPr>
          <a:xfrm>
            <a:off x="470397" y="2625178"/>
            <a:ext cx="6220186" cy="58622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US" sz="1200" dirty="0" smtClean="0">
                <a:latin typeface="Arial Narrow" panose="020B0606020202030204" pitchFamily="34" charset="0"/>
              </a:rPr>
              <a:t>The </a:t>
            </a:r>
            <a:r>
              <a:rPr lang="en-US" sz="1200" i="1" dirty="0" smtClean="0">
                <a:latin typeface="Arial Narrow" panose="020B0606020202030204" pitchFamily="34" charset="0"/>
              </a:rPr>
              <a:t>«Round Table of Integration and Debates»</a:t>
            </a:r>
            <a:r>
              <a:rPr lang="en-US" sz="1200" dirty="0" smtClean="0">
                <a:latin typeface="Arial Narrow" panose="020B0606020202030204" pitchFamily="34" charset="0"/>
              </a:rPr>
              <a:t> will be held in the Municipality of </a:t>
            </a:r>
            <a:r>
              <a:rPr lang="en-US" sz="1200" dirty="0" smtClean="0">
                <a:latin typeface="Arial Narrow" panose="020B0606020202030204" pitchFamily="34" charset="0"/>
              </a:rPr>
              <a:t>Praia, Island </a:t>
            </a:r>
            <a:r>
              <a:rPr lang="en-US" sz="1200" dirty="0" smtClean="0">
                <a:latin typeface="Arial Narrow" panose="020B0606020202030204" pitchFamily="34" charset="0"/>
              </a:rPr>
              <a:t>of Santiago, Cape Verde, on March 16, 2022, from 8:00 a.m. to 18:30 p.m., as part of the Conference Program International, titled «</a:t>
            </a:r>
            <a:r>
              <a:rPr lang="en-US" sz="1200" i="1" dirty="0" smtClean="0">
                <a:latin typeface="Arial Narrow" panose="020B0606020202030204" pitchFamily="34" charset="0"/>
              </a:rPr>
              <a:t>BASALT CONFERENCE</a:t>
            </a:r>
            <a:r>
              <a:rPr lang="en-US" sz="1200" dirty="0" smtClean="0">
                <a:latin typeface="Arial Narrow" panose="020B0606020202030204" pitchFamily="34" charset="0"/>
              </a:rPr>
              <a:t>».</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48" name="Rectangle 2"/>
          <p:cNvSpPr txBox="1">
            <a:spLocks noChangeArrowheads="1"/>
          </p:cNvSpPr>
          <p:nvPr/>
        </p:nvSpPr>
        <p:spPr>
          <a:xfrm>
            <a:off x="443654" y="2291190"/>
            <a:ext cx="411987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DATe  AND PLACE OF REALIZATION</a:t>
            </a:r>
          </a:p>
        </p:txBody>
      </p:sp>
      <p:pic>
        <p:nvPicPr>
          <p:cNvPr id="39"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3"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4"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11</a:t>
            </a:fld>
            <a:endParaRPr lang="fr-FR" altLang="pt-PT" sz="1000" b="1" i="1" u="sng" dirty="0" smtClean="0">
              <a:solidFill>
                <a:srgbClr val="3EA4BA"/>
              </a:solidFill>
            </a:endParaRPr>
          </a:p>
        </p:txBody>
      </p:sp>
      <p:sp>
        <p:nvSpPr>
          <p:cNvPr id="55"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3166850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pic>
        <p:nvPicPr>
          <p:cNvPr id="90" name="Imagem 89" descr="logo"/>
          <p:cNvPicPr>
            <a:picLocks noChangeAspect="1"/>
          </p:cNvPicPr>
          <p:nvPr/>
        </p:nvPicPr>
        <p:blipFill>
          <a:blip r:embed="rId4"/>
          <a:stretch>
            <a:fillRect/>
          </a:stretch>
        </p:blipFill>
        <p:spPr>
          <a:xfrm>
            <a:off x="7999095" y="120650"/>
            <a:ext cx="4168140" cy="915035"/>
          </a:xfrm>
          <a:prstGeom prst="rect">
            <a:avLst/>
          </a:prstGeom>
        </p:spPr>
      </p:pic>
      <p:sp>
        <p:nvSpPr>
          <p:cNvPr id="13" name="Rectangle 2"/>
          <p:cNvSpPr txBox="1">
            <a:spLocks noChangeArrowheads="1"/>
          </p:cNvSpPr>
          <p:nvPr/>
        </p:nvSpPr>
        <p:spPr>
          <a:xfrm>
            <a:off x="71115" y="774065"/>
            <a:ext cx="8954348"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	roUnd TABLE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OF INTEGRAtion AND DEBATES</a:t>
            </a:r>
          </a:p>
        </p:txBody>
      </p:sp>
      <p:sp>
        <p:nvSpPr>
          <p:cNvPr id="15" name="Rectangle 2"/>
          <p:cNvSpPr txBox="1">
            <a:spLocks noChangeArrowheads="1"/>
          </p:cNvSpPr>
          <p:nvPr/>
        </p:nvSpPr>
        <p:spPr>
          <a:xfrm>
            <a:off x="738320" y="327457"/>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sp>
        <p:nvSpPr>
          <p:cNvPr id="21" name="CaixaDeTexto 53"/>
          <p:cNvSpPr txBox="1"/>
          <p:nvPr/>
        </p:nvSpPr>
        <p:spPr>
          <a:xfrm>
            <a:off x="9591675" y="4132354"/>
            <a:ext cx="2629535" cy="2185214"/>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:+351 964 406 </a:t>
            </a:r>
            <a:r>
              <a:rPr lang="en-US" sz="1200" dirty="0" smtClean="0">
                <a:solidFill>
                  <a:schemeClr val="tx2">
                    <a:lumMod val="50000"/>
                  </a:schemeClr>
                </a:solidFill>
                <a:latin typeface="Arial Narrow" panose="020B0606020202030204" pitchFamily="34" charset="0"/>
              </a:rPr>
              <a:t>800</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:+351 964 406 </a:t>
            </a:r>
            <a:r>
              <a:rPr lang="en-US" sz="1200" dirty="0" smtClean="0">
                <a:solidFill>
                  <a:schemeClr val="tx2">
                    <a:lumMod val="50000"/>
                  </a:schemeClr>
                </a:solidFill>
                <a:latin typeface="Arial Narrow" panose="020B0606020202030204" pitchFamily="34" charset="0"/>
                <a:sym typeface="+mn-ea"/>
              </a:rPr>
              <a:t>800</a:t>
            </a:r>
            <a:endParaRPr lang="en-US" sz="1200" dirty="0">
              <a:solidFill>
                <a:schemeClr val="tx2">
                  <a:lumMod val="50000"/>
                </a:schemeClr>
              </a:solidFill>
              <a:latin typeface="Arial Narrow" panose="020B0606020202030204" pitchFamily="34" charset="0"/>
            </a:endParaRPr>
          </a:p>
          <a:p>
            <a:r>
              <a:rPr lang="en-US" sz="1200" dirty="0">
                <a:solidFill>
                  <a:schemeClr val="tx2">
                    <a:lumMod val="50000"/>
                  </a:schemeClr>
                </a:solidFill>
                <a:latin typeface="Arial Narrow" panose="020B0606020202030204" pitchFamily="34" charset="0"/>
              </a:rPr>
              <a:t>Skype: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smtClean="0">
                <a:solidFill>
                  <a:schemeClr val="tx2">
                    <a:lumMod val="50000"/>
                  </a:schemeClr>
                </a:solidFill>
                <a:latin typeface="Arial Narrow" panose="020B0606020202030204" pitchFamily="34" charset="0"/>
              </a:rPr>
              <a:t>nfo@atlanticbusiness</a:t>
            </a:r>
            <a:r>
              <a:rPr lang="pt-PT" altLang="en-US" sz="1200" dirty="0" smtClean="0">
                <a:solidFill>
                  <a:schemeClr val="tx2">
                    <a:lumMod val="50000"/>
                  </a:schemeClr>
                </a:solidFill>
                <a:latin typeface="Arial Narrow" panose="020B0606020202030204" pitchFamily="34" charset="0"/>
              </a:rPr>
              <a:t>forum</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en-US" sz="1200" dirty="0">
                <a:solidFill>
                  <a:schemeClr val="tx2">
                    <a:lumMod val="50000"/>
                  </a:schemeClr>
                </a:solidFill>
                <a:latin typeface="Arial Narrow" panose="020B0606020202030204" pitchFamily="34" charset="0"/>
              </a:rPr>
              <a:t>.</a:t>
            </a:r>
            <a:r>
              <a:rPr lang="en-US" sz="1200" dirty="0" smtClean="0">
                <a:solidFill>
                  <a:schemeClr val="tx2">
                    <a:lumMod val="50000"/>
                  </a:schemeClr>
                </a:solidFill>
                <a:latin typeface="Arial Narrow" panose="020B0606020202030204" pitchFamily="34" charset="0"/>
              </a:rPr>
              <a:t>atlanticbusiness</a:t>
            </a:r>
            <a:r>
              <a:rPr lang="pt-PT" altLang="en-US" sz="1200" dirty="0" smtClean="0">
                <a:solidFill>
                  <a:schemeClr val="tx2">
                    <a:lumMod val="50000"/>
                  </a:schemeClr>
                </a:solidFill>
                <a:latin typeface="Arial Narrow" panose="020B0606020202030204" pitchFamily="34" charset="0"/>
              </a:rPr>
              <a:t>forum</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a:t>
            </a:r>
            <a:r>
              <a:rPr lang="en-US" sz="1200" dirty="0" smtClean="0">
                <a:solidFill>
                  <a:schemeClr val="tx2">
                    <a:lumMod val="50000"/>
                  </a:schemeClr>
                </a:solidFill>
                <a:latin typeface="Arial Narrow" panose="020B0606020202030204" pitchFamily="34" charset="0"/>
              </a:rPr>
              <a:t>.tech</a:t>
            </a:r>
            <a:endParaRPr lang="en-US" sz="1200" dirty="0">
              <a:solidFill>
                <a:schemeClr val="tx2">
                  <a:lumMod val="50000"/>
                </a:schemeClr>
              </a:solidFill>
              <a:latin typeface="Arial Narrow" panose="020B0606020202030204" pitchFamily="34" charset="0"/>
            </a:endParaRPr>
          </a:p>
        </p:txBody>
      </p:sp>
      <p:sp>
        <p:nvSpPr>
          <p:cNvPr id="22" name="CaixaDeTexto 67"/>
          <p:cNvSpPr/>
          <p:nvPr/>
        </p:nvSpPr>
        <p:spPr>
          <a:xfrm>
            <a:off x="9757410" y="16226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16"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17" name="TextBox 16"/>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8"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12</a:t>
            </a:fld>
            <a:endParaRPr lang="fr-FR" altLang="pt-PT" sz="1000" b="1" i="1" u="sng" dirty="0" smtClean="0">
              <a:solidFill>
                <a:srgbClr val="3EA4BA"/>
              </a:solidFill>
            </a:endParaRPr>
          </a:p>
        </p:txBody>
      </p:sp>
      <p:sp>
        <p:nvSpPr>
          <p:cNvPr id="28"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90731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37" name="Anel 10"/>
          <p:cNvSpPr/>
          <p:nvPr/>
        </p:nvSpPr>
        <p:spPr>
          <a:xfrm>
            <a:off x="0" y="985520"/>
            <a:ext cx="6242050" cy="587184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8"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1"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9"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51"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52"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3" name="Rectangle 5"/>
          <p:cNvSpPr/>
          <p:nvPr/>
        </p:nvSpPr>
        <p:spPr>
          <a:xfrm>
            <a:off x="5922645" y="395922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54" name="Right Arrow 6"/>
          <p:cNvSpPr/>
          <p:nvPr/>
        </p:nvSpPr>
        <p:spPr>
          <a:xfrm>
            <a:off x="6925310" y="392112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55" name="Rectangle 7"/>
          <p:cNvSpPr/>
          <p:nvPr/>
        </p:nvSpPr>
        <p:spPr>
          <a:xfrm>
            <a:off x="7477760" y="3474463"/>
            <a:ext cx="1565910" cy="392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err="1">
                <a:solidFill>
                  <a:srgbClr val="006666"/>
                </a:solidFill>
                <a:latin typeface="Arial Narrow" panose="020B0606020202030204" pitchFamily="34" charset="0"/>
                <a:cs typeface="Arial Narrow" panose="020B0606020202030204" pitchFamily="34" charset="0"/>
                <a:sym typeface="+mn-ea"/>
              </a:rPr>
              <a:t>Focused</a:t>
            </a:r>
            <a:r>
              <a:rPr lang="fr-FR" sz="1200" i="1" dirty="0">
                <a:solidFill>
                  <a:srgbClr val="006666"/>
                </a:solidFill>
                <a:latin typeface="Arial Narrow" panose="020B0606020202030204" pitchFamily="34" charset="0"/>
                <a:cs typeface="Arial Narrow" panose="020B0606020202030204" pitchFamily="34" charset="0"/>
                <a:sym typeface="+mn-ea"/>
              </a:rPr>
              <a:t> on </a:t>
            </a:r>
            <a:r>
              <a:rPr lang="fr-FR" sz="1200" i="1" dirty="0" err="1">
                <a:solidFill>
                  <a:srgbClr val="006666"/>
                </a:solidFill>
                <a:latin typeface="Arial Narrow" panose="020B0606020202030204" pitchFamily="34" charset="0"/>
                <a:cs typeface="Arial Narrow" panose="020B0606020202030204" pitchFamily="34" charset="0"/>
                <a:sym typeface="+mn-ea"/>
              </a:rPr>
              <a:t>environmental</a:t>
            </a:r>
            <a:r>
              <a:rPr lang="fr-FR" sz="1200" i="1" dirty="0">
                <a:solidFill>
                  <a:srgbClr val="006666"/>
                </a:solidFill>
                <a:latin typeface="Arial Narrow" panose="020B0606020202030204" pitchFamily="34" charset="0"/>
                <a:cs typeface="Arial Narrow" panose="020B0606020202030204" pitchFamily="34" charset="0"/>
                <a:sym typeface="+mn-ea"/>
              </a:rPr>
              <a:t> protection</a:t>
            </a:r>
          </a:p>
        </p:txBody>
      </p:sp>
      <p:sp>
        <p:nvSpPr>
          <p:cNvPr id="56" name="Rectangle 20"/>
          <p:cNvSpPr/>
          <p:nvPr/>
        </p:nvSpPr>
        <p:spPr>
          <a:xfrm>
            <a:off x="7474585" y="3947105"/>
            <a:ext cx="1565275" cy="35761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Focused on innovation</a:t>
            </a:r>
          </a:p>
        </p:txBody>
      </p:sp>
      <p:sp>
        <p:nvSpPr>
          <p:cNvPr id="57" name="Rectangle 22"/>
          <p:cNvSpPr/>
          <p:nvPr/>
        </p:nvSpPr>
        <p:spPr>
          <a:xfrm>
            <a:off x="7466965" y="4381190"/>
            <a:ext cx="1565910" cy="32510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Realistic</a:t>
            </a:r>
          </a:p>
        </p:txBody>
      </p:sp>
      <p:sp>
        <p:nvSpPr>
          <p:cNvPr id="58" name="Rectangle 23"/>
          <p:cNvSpPr/>
          <p:nvPr/>
        </p:nvSpPr>
        <p:spPr>
          <a:xfrm>
            <a:off x="7466965" y="4794436"/>
            <a:ext cx="1565910" cy="324748"/>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Strategic</a:t>
            </a:r>
          </a:p>
        </p:txBody>
      </p:sp>
      <p:sp>
        <p:nvSpPr>
          <p:cNvPr id="59" name="Rectangle 8"/>
          <p:cNvSpPr/>
          <p:nvPr/>
        </p:nvSpPr>
        <p:spPr>
          <a:xfrm>
            <a:off x="9285605" y="392112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200" i="1" dirty="0">
                <a:solidFill>
                  <a:schemeClr val="tx2">
                    <a:lumMod val="50000"/>
                  </a:schemeClr>
                </a:solidFill>
                <a:latin typeface="Arial Narrow" panose="020B0606020202030204" pitchFamily="34" charset="0"/>
                <a:cs typeface="Arial Narrow" panose="020B0606020202030204" pitchFamily="34" charset="0"/>
                <a:sym typeface="+mn-ea"/>
              </a:rPr>
              <a:t>Actions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60" name="Right Arrow 24"/>
          <p:cNvSpPr/>
          <p:nvPr/>
        </p:nvSpPr>
        <p:spPr>
          <a:xfrm>
            <a:off x="9057640" y="387667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1" name="Rectangle 25"/>
          <p:cNvSpPr/>
          <p:nvPr/>
        </p:nvSpPr>
        <p:spPr>
          <a:xfrm>
            <a:off x="10984230" y="392747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200" i="1" dirty="0" err="1">
                <a:solidFill>
                  <a:schemeClr val="tx2">
                    <a:lumMod val="50000"/>
                  </a:schemeClr>
                </a:solidFill>
                <a:latin typeface="Arial Narrow" panose="020B0606020202030204" pitchFamily="34" charset="0"/>
                <a:cs typeface="Arial Narrow" panose="020B0606020202030204" pitchFamily="34" charset="0"/>
                <a:sym typeface="+mn-ea"/>
              </a:rPr>
              <a:t>Résultats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62" name="Right Arrow 26"/>
          <p:cNvSpPr/>
          <p:nvPr/>
        </p:nvSpPr>
        <p:spPr>
          <a:xfrm>
            <a:off x="10479405" y="389572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3" name="Rectangle 10"/>
          <p:cNvSpPr/>
          <p:nvPr/>
        </p:nvSpPr>
        <p:spPr>
          <a:xfrm>
            <a:off x="9678035" y="4846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4" name="Right Arrow 30"/>
          <p:cNvSpPr/>
          <p:nvPr/>
        </p:nvSpPr>
        <p:spPr>
          <a:xfrm rot="16200000">
            <a:off x="5657850" y="5267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5" name="Rectangle 11"/>
          <p:cNvSpPr/>
          <p:nvPr/>
        </p:nvSpPr>
        <p:spPr>
          <a:xfrm>
            <a:off x="6232525" y="5837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i="1" dirty="0">
                <a:solidFill>
                  <a:schemeClr val="tx2">
                    <a:lumMod val="50000"/>
                  </a:schemeClr>
                </a:solidFill>
                <a:latin typeface="Arial Narrow" panose="020B0606020202030204" pitchFamily="34" charset="0"/>
                <a:cs typeface="Arial Narrow" panose="020B0606020202030204" pitchFamily="34" charset="0"/>
                <a:sym typeface="+mn-ea"/>
              </a:rPr>
              <a:t>Revaluation</a:t>
            </a:r>
            <a:endParaRPr lang="pt-PT" sz="1200" i="1" dirty="0" smtClean="0">
              <a:solidFill>
                <a:schemeClr val="tx2">
                  <a:lumMod val="50000"/>
                </a:schemeClr>
              </a:solidFill>
              <a:latin typeface="Arial Narrow" panose="020B0606020202030204" pitchFamily="34" charset="0"/>
              <a:cs typeface="Arial Narrow" panose="020B0606020202030204" pitchFamily="34" charset="0"/>
              <a:sym typeface="+mn-ea"/>
            </a:endParaRPr>
          </a:p>
        </p:txBody>
      </p:sp>
      <p:sp>
        <p:nvSpPr>
          <p:cNvPr id="71"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72"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8437854"/>
              </p:ext>
            </p:extLst>
          </p:nvPr>
        </p:nvGraphicFramePr>
        <p:xfrm>
          <a:off x="415921" y="685800"/>
          <a:ext cx="7051044" cy="1440180"/>
        </p:xfrm>
        <a:graphic>
          <a:graphicData uri="http://schemas.openxmlformats.org/drawingml/2006/table">
            <a:tbl>
              <a:tblPr>
                <a:tableStyleId>{5C22544A-7EE6-4342-B048-85BDC9FD1C3A}</a:tableStyleId>
              </a:tblPr>
              <a:tblGrid>
                <a:gridCol w="2823343"/>
                <a:gridCol w="702179"/>
                <a:gridCol w="2823343"/>
                <a:gridCol w="702179"/>
              </a:tblGrid>
              <a:tr h="205740">
                <a:tc>
                  <a:txBody>
                    <a:bodyPr/>
                    <a:lstStyle/>
                    <a:p>
                      <a:pPr algn="ctr" fontAlgn="ctr"/>
                      <a:r>
                        <a:rPr lang="pt-PT" sz="1100" b="1" i="1" u="none" strike="noStrike" dirty="0">
                          <a:solidFill>
                            <a:srgbClr val="3EA4BA"/>
                          </a:solidFill>
                          <a:effectLst/>
                          <a:latin typeface="Arial Narrow" panose="020B0606020202030204" pitchFamily="34" charset="0"/>
                        </a:rPr>
                        <a:t>Item</a:t>
                      </a:r>
                    </a:p>
                  </a:txBody>
                  <a:tcPr marL="7620" marR="7620" marT="7620" marB="0" anchor="ctr">
                    <a:solidFill>
                      <a:srgbClr val="CCE9AD"/>
                    </a:solidFill>
                  </a:tcPr>
                </a:tc>
                <a:tc>
                  <a:txBody>
                    <a:bodyPr/>
                    <a:lstStyle/>
                    <a:p>
                      <a:pPr algn="ctr" fontAlgn="ctr"/>
                      <a:r>
                        <a:rPr lang="pt-PT" sz="1100" b="1" i="1" u="none" strike="noStrike">
                          <a:solidFill>
                            <a:srgbClr val="3EA4BA"/>
                          </a:solidFill>
                          <a:effectLst/>
                          <a:latin typeface="Arial Narrow" panose="020B0606020202030204" pitchFamily="34" charset="0"/>
                        </a:rPr>
                        <a:t>Pag</a:t>
                      </a:r>
                    </a:p>
                  </a:txBody>
                  <a:tcPr marL="7620" marR="7620" marT="7620" marB="0" anchor="ctr">
                    <a:solidFill>
                      <a:srgbClr val="CCE9AD"/>
                    </a:solidFill>
                  </a:tcPr>
                </a:tc>
                <a:tc>
                  <a:txBody>
                    <a:bodyPr/>
                    <a:lstStyle/>
                    <a:p>
                      <a:pPr algn="ctr" fontAlgn="ctr"/>
                      <a:r>
                        <a:rPr lang="pt-PT" sz="1100" b="1" i="1" u="none" strike="noStrike" dirty="0">
                          <a:solidFill>
                            <a:srgbClr val="3EA4BA"/>
                          </a:solidFill>
                          <a:effectLst/>
                          <a:latin typeface="Arial Narrow" panose="020B0606020202030204" pitchFamily="34" charset="0"/>
                        </a:rPr>
                        <a:t>Item</a:t>
                      </a:r>
                    </a:p>
                  </a:txBody>
                  <a:tcPr marL="7620" marR="7620" marT="7620" marB="0" anchor="ctr">
                    <a:solidFill>
                      <a:srgbClr val="CCE9AD"/>
                    </a:solidFill>
                  </a:tcPr>
                </a:tc>
                <a:tc>
                  <a:txBody>
                    <a:bodyPr/>
                    <a:lstStyle/>
                    <a:p>
                      <a:pPr algn="ctr" fontAlgn="ctr"/>
                      <a:r>
                        <a:rPr lang="pt-PT" sz="1100" b="1" i="1" u="none" strike="noStrike" dirty="0">
                          <a:solidFill>
                            <a:srgbClr val="3EA4BA"/>
                          </a:solidFill>
                          <a:effectLst/>
                          <a:latin typeface="Arial Narrow" panose="020B0606020202030204" pitchFamily="34" charset="0"/>
                        </a:rPr>
                        <a:t>Pag</a:t>
                      </a:r>
                    </a:p>
                  </a:txBody>
                  <a:tcPr marL="7620" marR="7620" marT="7620" marB="0" anchor="ctr">
                    <a:solidFill>
                      <a:srgbClr val="CCE9AD"/>
                    </a:solidFill>
                  </a:tcPr>
                </a:tc>
              </a:tr>
              <a:tr h="213360">
                <a:tc>
                  <a:txBody>
                    <a:bodyPr/>
                    <a:lstStyle/>
                    <a:p>
                      <a:pPr algn="l" fontAlgn="ctr"/>
                      <a:r>
                        <a:rPr lang="pt-PT" sz="1100" u="none" strike="noStrike" dirty="0" smtClean="0">
                          <a:effectLst/>
                          <a:latin typeface="Arial Narrow" panose="020B0606020202030204" pitchFamily="34" charset="0"/>
                        </a:rPr>
                        <a:t>Frame</a:t>
                      </a:r>
                      <a:endParaRPr lang="pt-PT"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dirty="0">
                          <a:effectLst/>
                          <a:latin typeface="Arial Narrow" panose="020B0606020202030204" pitchFamily="34" charset="0"/>
                        </a:rPr>
                        <a:t>3</a:t>
                      </a:r>
                      <a:endParaRPr lang="pt-PT"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l" fontAlgn="ctr"/>
                      <a:r>
                        <a:rPr lang="fr-FR" sz="1100" u="none" strike="noStrike" dirty="0" smtClean="0">
                          <a:effectLst/>
                          <a:latin typeface="Arial Narrow" panose="020B0606020202030204" pitchFamily="34" charset="0"/>
                        </a:rPr>
                        <a:t>Round Table Discussion Guide</a:t>
                      </a:r>
                      <a:endParaRPr lang="fr-FR"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dirty="0">
                          <a:effectLst/>
                          <a:latin typeface="Arial Narrow" panose="020B0606020202030204" pitchFamily="34" charset="0"/>
                        </a:rPr>
                        <a:t>9</a:t>
                      </a:r>
                      <a:endParaRPr lang="pt-PT" sz="1100" b="0" i="0" u="none" strike="noStrike" dirty="0">
                        <a:solidFill>
                          <a:srgbClr val="006666"/>
                        </a:solidFill>
                        <a:effectLst/>
                        <a:latin typeface="Arial Narrow" panose="020B0606020202030204" pitchFamily="34" charset="0"/>
                      </a:endParaRPr>
                    </a:p>
                  </a:txBody>
                  <a:tcPr marL="7620" marR="7620" marT="7620" marB="0" anchor="ctr"/>
                </a:tc>
              </a:tr>
              <a:tr h="190500">
                <a:tc>
                  <a:txBody>
                    <a:bodyPr/>
                    <a:lstStyle/>
                    <a:p>
                      <a:pPr algn="l" fontAlgn="ctr"/>
                      <a:r>
                        <a:rPr lang="fr-FR" sz="1100" u="none" strike="noStrike" dirty="0" err="1" smtClean="0">
                          <a:effectLst/>
                          <a:latin typeface="Arial Narrow" panose="020B0606020202030204" pitchFamily="34" charset="0"/>
                        </a:rPr>
                        <a:t>Fertilizer</a:t>
                      </a:r>
                      <a:r>
                        <a:rPr lang="fr-FR" sz="1100" u="none" strike="noStrike" dirty="0" smtClean="0">
                          <a:effectLst/>
                          <a:latin typeface="Arial Narrow" panose="020B0606020202030204" pitchFamily="34" charset="0"/>
                        </a:rPr>
                        <a:t> </a:t>
                      </a:r>
                      <a:r>
                        <a:rPr lang="fr-FR" sz="1100" u="none" strike="noStrike" dirty="0" err="1" smtClean="0">
                          <a:effectLst/>
                          <a:latin typeface="Arial Narrow" panose="020B0606020202030204" pitchFamily="34" charset="0"/>
                        </a:rPr>
                        <a:t>consumption</a:t>
                      </a:r>
                      <a:r>
                        <a:rPr lang="fr-FR" sz="1100" u="none" strike="noStrike" dirty="0" smtClean="0">
                          <a:effectLst/>
                          <a:latin typeface="Arial Narrow" panose="020B0606020202030204" pitchFamily="34" charset="0"/>
                        </a:rPr>
                        <a:t> in ECOWAS</a:t>
                      </a:r>
                      <a:endParaRPr lang="fr-FR"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a:effectLst/>
                          <a:latin typeface="Arial Narrow" panose="020B0606020202030204" pitchFamily="34" charset="0"/>
                        </a:rPr>
                        <a:t>4</a:t>
                      </a:r>
                      <a:endParaRPr lang="pt-PT" sz="11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100" u="none" strike="noStrike" dirty="0" smtClean="0">
                          <a:effectLst/>
                          <a:latin typeface="Arial Narrow" panose="020B0606020202030204" pitchFamily="34" charset="0"/>
                        </a:rPr>
                        <a:t>How debates work</a:t>
                      </a:r>
                      <a:endParaRPr lang="pt-PT"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a:effectLst/>
                          <a:latin typeface="Arial Narrow" panose="020B0606020202030204" pitchFamily="34" charset="0"/>
                        </a:rPr>
                        <a:t>10</a:t>
                      </a:r>
                      <a:endParaRPr lang="pt-PT" sz="11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pt-PT" sz="1100" u="none" strike="noStrike" dirty="0" smtClean="0">
                          <a:effectLst/>
                          <a:latin typeface="Arial Narrow" panose="020B0606020202030204" pitchFamily="34" charset="0"/>
                        </a:rPr>
                        <a:t>International fertilizer consumption</a:t>
                      </a:r>
                      <a:endParaRPr lang="pt-PT"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a:effectLst/>
                          <a:latin typeface="Arial Narrow" panose="020B0606020202030204" pitchFamily="34" charset="0"/>
                        </a:rPr>
                        <a:t>5</a:t>
                      </a:r>
                      <a:endParaRPr lang="pt-PT" sz="11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100" u="none" strike="noStrike" dirty="0" smtClean="0">
                          <a:effectLst/>
                          <a:latin typeface="Arial Narrow" panose="020B0606020202030204" pitchFamily="34" charset="0"/>
                        </a:rPr>
                        <a:t>Planned text</a:t>
                      </a:r>
                      <a:endParaRPr lang="pt-PT"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a:effectLst/>
                          <a:latin typeface="Arial Narrow" panose="020B0606020202030204" pitchFamily="34" charset="0"/>
                        </a:rPr>
                        <a:t>11</a:t>
                      </a:r>
                      <a:endParaRPr lang="pt-PT" sz="11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en-US" sz="1100" u="none" strike="noStrike" dirty="0" smtClean="0">
                          <a:effectLst/>
                          <a:latin typeface="Arial Narrow" panose="020B0606020202030204" pitchFamily="34" charset="0"/>
                        </a:rPr>
                        <a:t>Purpose of the Round Table</a:t>
                      </a:r>
                      <a:endParaRPr lang="fr-FR"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a:effectLst/>
                          <a:latin typeface="Arial Narrow" panose="020B0606020202030204" pitchFamily="34" charset="0"/>
                        </a:rPr>
                        <a:t>6</a:t>
                      </a:r>
                      <a:endParaRPr lang="pt-PT" sz="11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en-US" sz="1100" u="none" strike="noStrike" dirty="0" smtClean="0">
                          <a:effectLst/>
                          <a:latin typeface="Arial Narrow" panose="020B0606020202030204" pitchFamily="34" charset="0"/>
                        </a:rPr>
                        <a:t>Date and place of realization</a:t>
                      </a:r>
                      <a:endParaRPr lang="fr-FR"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dirty="0" smtClean="0">
                          <a:effectLst/>
                          <a:latin typeface="Arial Narrow" panose="020B0606020202030204" pitchFamily="34" charset="0"/>
                        </a:rPr>
                        <a:t>11</a:t>
                      </a:r>
                      <a:endParaRPr lang="pt-PT" sz="1100" b="0" i="0" u="none" strike="noStrike" dirty="0">
                        <a:solidFill>
                          <a:srgbClr val="006666"/>
                        </a:solidFill>
                        <a:effectLst/>
                        <a:latin typeface="Arial Narrow" panose="020B0606020202030204" pitchFamily="34" charset="0"/>
                      </a:endParaRPr>
                    </a:p>
                  </a:txBody>
                  <a:tcPr marL="7620" marR="7620" marT="7620" marB="0" anchor="ctr"/>
                </a:tc>
              </a:tr>
              <a:tr h="213360">
                <a:tc>
                  <a:txBody>
                    <a:bodyPr/>
                    <a:lstStyle/>
                    <a:p>
                      <a:pPr algn="l" fontAlgn="ctr"/>
                      <a:r>
                        <a:rPr lang="fr-FR" sz="1100" u="none" strike="noStrike" dirty="0" smtClean="0">
                          <a:effectLst/>
                          <a:latin typeface="Arial Narrow" panose="020B0606020202030204" pitchFamily="34" charset="0"/>
                        </a:rPr>
                        <a:t>Round Table Programme</a:t>
                      </a:r>
                      <a:endParaRPr lang="fr-FR"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a:effectLst/>
                          <a:latin typeface="Arial Narrow" panose="020B0606020202030204" pitchFamily="34" charset="0"/>
                        </a:rPr>
                        <a:t>7</a:t>
                      </a:r>
                      <a:endParaRPr lang="pt-PT" sz="11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100" u="none" strike="noStrike" dirty="0" smtClean="0">
                          <a:effectLst/>
                          <a:latin typeface="Arial Narrow" panose="020B0606020202030204" pitchFamily="34" charset="0"/>
                        </a:rPr>
                        <a:t>Contacts</a:t>
                      </a:r>
                      <a:endParaRPr lang="pt-PT"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b"/>
                      <a:r>
                        <a:rPr lang="pt-PT" sz="1100" u="none" strike="noStrike" dirty="0" smtClean="0">
                          <a:effectLst/>
                          <a:latin typeface="Arial Narrow" panose="020B0606020202030204" pitchFamily="34" charset="0"/>
                        </a:rPr>
                        <a:t>12</a:t>
                      </a:r>
                      <a:endParaRPr lang="pt-PT" sz="1100" b="0" i="0" u="none" strike="noStrike" dirty="0">
                        <a:solidFill>
                          <a:srgbClr val="000000"/>
                        </a:solidFill>
                        <a:effectLst/>
                        <a:latin typeface="Arial Narrow" panose="020B0606020202030204" pitchFamily="34" charset="0"/>
                      </a:endParaRPr>
                    </a:p>
                  </a:txBody>
                  <a:tcPr marL="7620" marR="7620" marT="7620" marB="0" anchor="b"/>
                </a:tc>
              </a:tr>
              <a:tr h="205740">
                <a:tc>
                  <a:txBody>
                    <a:bodyPr/>
                    <a:lstStyle/>
                    <a:p>
                      <a:pPr algn="l" fontAlgn="ctr"/>
                      <a:r>
                        <a:rPr lang="pt-PT" sz="1100" u="none" strike="noStrike" dirty="0" smtClean="0">
                          <a:effectLst/>
                          <a:latin typeface="Arial Narrow" panose="020B0606020202030204" pitchFamily="34" charset="0"/>
                        </a:rPr>
                        <a:t>The participants</a:t>
                      </a:r>
                      <a:endParaRPr lang="pt-PT" sz="11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a:effectLst/>
                          <a:latin typeface="Arial Narrow" panose="020B0606020202030204" pitchFamily="34" charset="0"/>
                        </a:rPr>
                        <a:t>8</a:t>
                      </a:r>
                      <a:endParaRPr lang="pt-PT" sz="11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100" u="none" strike="noStrike">
                          <a:effectLst/>
                          <a:latin typeface="Arial Narrow" panose="020B0606020202030204" pitchFamily="34" charset="0"/>
                        </a:rPr>
                        <a:t> </a:t>
                      </a:r>
                      <a:endParaRPr lang="pt-PT" sz="11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100" u="none" strike="noStrike" dirty="0">
                          <a:effectLst/>
                          <a:latin typeface="Arial Narrow" panose="020B0606020202030204" pitchFamily="34" charset="0"/>
                        </a:rPr>
                        <a:t> </a:t>
                      </a:r>
                      <a:endParaRPr lang="pt-PT" sz="1100" b="0" i="0" u="none" strike="noStrike" dirty="0">
                        <a:solidFill>
                          <a:srgbClr val="006666"/>
                        </a:solidFill>
                        <a:effectLst/>
                        <a:latin typeface="Arial Narrow" panose="020B0606020202030204" pitchFamily="34" charset="0"/>
                      </a:endParaRPr>
                    </a:p>
                  </a:txBody>
                  <a:tcPr marL="7620" marR="7620" marT="7620" marB="0" anchor="ctr"/>
                </a:tc>
              </a:tr>
            </a:tbl>
          </a:graphicData>
        </a:graphic>
      </p:graphicFrame>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35"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39" name="TextBox 3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0"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4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2</a:t>
            </a:fld>
            <a:endParaRPr lang="fr-FR" altLang="pt-PT" sz="1000" b="1" i="1" u="sng" dirty="0" smtClean="0">
              <a:solidFill>
                <a:srgbClr val="3EA4BA"/>
              </a:solidFill>
            </a:endParaRPr>
          </a:p>
        </p:txBody>
      </p:sp>
      <p:sp>
        <p:nvSpPr>
          <p:cNvPr id="43"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80454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angle 2"/>
          <p:cNvSpPr txBox="1">
            <a:spLocks noChangeArrowheads="1"/>
          </p:cNvSpPr>
          <p:nvPr/>
        </p:nvSpPr>
        <p:spPr>
          <a:xfrm>
            <a:off x="3059431" y="200025"/>
            <a:ext cx="5966459" cy="7467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500"/>
              </a:lnSpc>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ROUND TABLE ON INTEGRATION AND DEBATEs</a:t>
            </a:r>
          </a:p>
          <a:p>
            <a:pPr algn="ctr">
              <a:lnSpc>
                <a:spcPts val="1400"/>
              </a:lnSpc>
              <a:defRPr/>
            </a:pPr>
            <a:r>
              <a:rPr lang="pt-PT" altLang="pt-PT" sz="1200" i="1" dirty="0" smtClean="0">
                <a:solidFill>
                  <a:srgbClr val="00B0F0"/>
                </a:solidFill>
                <a:effectLst>
                  <a:outerShdw blurRad="38100" dist="38100" dir="2700000" algn="tl">
                    <a:srgbClr val="000000"/>
                  </a:outerShdw>
                </a:effectLst>
                <a:latin typeface="Calisto MT" panose="02040603050505030304" pitchFamily="18" charset="0"/>
              </a:rPr>
              <a:t>BASALT  POWDER IN  AGRICULTURE</a:t>
            </a:r>
          </a:p>
          <a:p>
            <a:pPr algn="ctr">
              <a:lnSpc>
                <a:spcPts val="1400"/>
              </a:lnSpc>
              <a:defRPr/>
            </a:pPr>
            <a:r>
              <a:rPr lang="fr-FR" sz="900" i="1" dirty="0" smtClean="0">
                <a:solidFill>
                  <a:srgbClr val="00B0F0"/>
                </a:solidFill>
              </a:rPr>
              <a:t>FOOD QUALITY AND ENVIRONMENTAL PROTECTION</a:t>
            </a:r>
            <a:endParaRPr lang="fr-FR" sz="900" i="1" dirty="0">
              <a:solidFill>
                <a:srgbClr val="00B0F0"/>
              </a:solidFill>
            </a:endParaRPr>
          </a:p>
        </p:txBody>
      </p:sp>
      <p:sp>
        <p:nvSpPr>
          <p:cNvPr id="2" name="Rectangle 1"/>
          <p:cNvSpPr/>
          <p:nvPr/>
        </p:nvSpPr>
        <p:spPr>
          <a:xfrm>
            <a:off x="6615430" y="3497579"/>
            <a:ext cx="3069590" cy="186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4" name="Group 3"/>
          <p:cNvGrpSpPr/>
          <p:nvPr/>
        </p:nvGrpSpPr>
        <p:grpSpPr>
          <a:xfrm>
            <a:off x="8954452" y="3458210"/>
            <a:ext cx="2319338" cy="2088515"/>
            <a:chOff x="8954452" y="3458210"/>
            <a:chExt cx="2319338" cy="2088515"/>
          </a:xfrm>
        </p:grpSpPr>
        <p:sp>
          <p:nvSpPr>
            <p:cNvPr id="40" name="Anel 18"/>
            <p:cNvSpPr/>
            <p:nvPr/>
          </p:nvSpPr>
          <p:spPr>
            <a:xfrm>
              <a:off x="9182100" y="34582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8954452" y="3474085"/>
              <a:ext cx="1035368" cy="35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8" name="TextBox 26"/>
          <p:cNvSpPr/>
          <p:nvPr/>
        </p:nvSpPr>
        <p:spPr>
          <a:xfrm>
            <a:off x="213360" y="727799"/>
            <a:ext cx="9553575" cy="5125947"/>
          </a:xfrm>
          <a:prstGeom prst="rect">
            <a:avLst/>
          </a:prstGeom>
          <a:noFill/>
          <a:ln>
            <a:noFill/>
          </a:ln>
          <a:effectLst/>
        </p:spPr>
        <p:txBody>
          <a:bodyPr vert="horz" wrap="square" lIns="91440" tIns="45720" rIns="91440" bIns="45720" numCol="1" spcCol="215900" anchor="t"/>
          <a:lstStyle/>
          <a:p>
            <a:pPr algn="just">
              <a:lnSpc>
                <a:spcPts val="1200"/>
              </a:lnSpc>
            </a:pPr>
            <a:r>
              <a:rPr lang="pt-PT" altLang="pt-PT" sz="1600" b="1" i="1" dirty="0" smtClean="0">
                <a:solidFill>
                  <a:srgbClr val="00B4B2"/>
                </a:solidFill>
                <a:effectLst>
                  <a:outerShdw blurRad="38100" dist="38100" dir="2700000" algn="tl">
                    <a:srgbClr val="000000"/>
                  </a:outerShdw>
                </a:effectLst>
                <a:latin typeface="Arial Narrow" panose="020B0606020202030204" pitchFamily="34" charset="0"/>
              </a:rPr>
              <a:t>FRAME</a:t>
            </a:r>
            <a:endParaRPr lang="pt-PT" sz="1600" b="1" i="1" dirty="0">
              <a:solidFill>
                <a:srgbClr val="00B4B2"/>
              </a:solidFill>
              <a:latin typeface="Arial Narrow" panose="020B0606020202030204" pitchFamily="34" charset="0"/>
            </a:endParaRPr>
          </a:p>
          <a:p>
            <a:pPr algn="just">
              <a:lnSpc>
                <a:spcPts val="1200"/>
              </a:lnSpc>
              <a:defRPr lang="en-US"/>
            </a:pPr>
            <a:endParaRPr lang="pt-PT" sz="1200" dirty="0" smtClean="0">
              <a:latin typeface="Arial Narrow" panose="020B0606020202030204" pitchFamily="34" charset="0"/>
            </a:endParaRPr>
          </a:p>
          <a:p>
            <a:pPr algn="just">
              <a:lnSpc>
                <a:spcPts val="1200"/>
              </a:lnSpc>
            </a:pPr>
            <a:r>
              <a:rPr lang="pt-PT" sz="1200" dirty="0">
                <a:latin typeface="Arial Narrow" panose="020B0606020202030204" pitchFamily="34" charset="0"/>
              </a:rPr>
              <a:t>Agricultural land can be degraded for many reasons, including: shifting cultivation (or agricultural nomadism), overgrazing, over-exploitation of soils, excessive deforestation, soil salinization after years of intensive irrigation, repeated soil flooding, as well as by natural wear process of rocks (weathering), among others. In this sense, it is necessary to redouble our efforts, to take measures and adopt practices to restore degraded soils and, consequently, restore their fertility</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In June 2006, African leaders gathered in Abuja, Nigeria, to take action to highlight the importance of fertilizers for an African green revolution. The main outcome of this summit confirmed the commitment of African Heads of State to achieve a rapid increase in the use of fertilizers on the continent, increasing the average from 9 kilograms per hectare in 2006 to at least 50 kilograms per hectare in 2015, a target that even to this day, 2021, has not yet been met, as shown by the data presented in the following two pages of this document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The average fertilizer consumption in Africa is 10 kg / ha, about 10% of the world average, and almost 20 times less than the Asian average (191 kg / ha) and 9 times less than the Latin American average (94 kg / ha). The low use of fertilizers in Africa is due to the high price of fertilizers, given the purchasing power of farmers and the lack of alternatives available to producers and farmers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Over the past decades, relevant applied research centers, universities and governments have devoted themselves to finding alternatives to traditional chemical fertilizers, both with a view to increasing agricultural profitability and the quality of the food produced and Environmental protection. The application of rock powder in agriculture has proven to be an appropriate solution for agriculture to meet the challenges facing contemporary society, both in the present and in the future</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Basaltic rocks have a composition rich in chemical elements which are nutrients for plants, making them suitable for use in agriculture, improving soil fertility, protecting the environment, increasing agricultural profitability and greatly improving quality of food produced</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The use of rock powders to fertilize the soil is an age-old technique (the Inca and Egyptian civilizations already relied on the use of rock by-products for soil fertilization), which has been left out, by expanding the use and supply of soluble fertilizers. However, the rise in the prices of these products has left a growing number of farmers without the possibility of fertilizing the soil and thus guaranteeing a production compatible with their efforts and the investments made. Technological developments in recent decades have allowed the production of rock powders for agriculture at a cost compatible with the purchasing power of the entire population</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It is in this context that a </a:t>
            </a:r>
            <a:r>
              <a:rPr lang="pt-PT" sz="1200" dirty="0" smtClean="0">
                <a:latin typeface="Arial Narrow" panose="020B0606020202030204" pitchFamily="34" charset="0"/>
              </a:rPr>
              <a:t>«Round </a:t>
            </a:r>
            <a:r>
              <a:rPr lang="pt-PT" sz="1200" dirty="0">
                <a:latin typeface="Arial Narrow" panose="020B0606020202030204" pitchFamily="34" charset="0"/>
              </a:rPr>
              <a:t>Table of Integration and </a:t>
            </a:r>
            <a:r>
              <a:rPr lang="pt-PT" sz="1200" dirty="0" smtClean="0">
                <a:latin typeface="Arial Narrow" panose="020B0606020202030204" pitchFamily="34" charset="0"/>
              </a:rPr>
              <a:t>Debates» </a:t>
            </a:r>
            <a:r>
              <a:rPr lang="pt-PT" sz="1200" dirty="0">
                <a:latin typeface="Arial Narrow" panose="020B0606020202030204" pitchFamily="34" charset="0"/>
              </a:rPr>
              <a:t>will take place, bringing together some of the most eminent international researchers in the field of the use of rock powder for the fertilization of agricultural soils. Professionals from the agricultural sector will also participate in this round table: professionals in environmental protection; nutrition professionals; academics; researchers; Municipal managers and national and international development decision-makers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In this document, it is presented, in addition to the program of the aforementioned </a:t>
            </a:r>
            <a:r>
              <a:rPr lang="pt-PT" sz="1200" dirty="0" smtClean="0">
                <a:latin typeface="Arial Narrow" panose="020B0606020202030204" pitchFamily="34" charset="0"/>
              </a:rPr>
              <a:t>«</a:t>
            </a:r>
            <a:r>
              <a:rPr lang="pt-PT" sz="1200" i="1" dirty="0" smtClean="0">
                <a:latin typeface="Arial Narrow" panose="020B0606020202030204" pitchFamily="34" charset="0"/>
              </a:rPr>
              <a:t>Round Table</a:t>
            </a:r>
            <a:r>
              <a:rPr lang="pt-PT" sz="1200" dirty="0" smtClean="0">
                <a:latin typeface="Arial Narrow" panose="020B0606020202030204" pitchFamily="34" charset="0"/>
              </a:rPr>
              <a:t>», </a:t>
            </a:r>
            <a:r>
              <a:rPr lang="pt-PT" sz="1200" dirty="0">
                <a:latin typeface="Arial Narrow" panose="020B0606020202030204" pitchFamily="34" charset="0"/>
              </a:rPr>
              <a:t>the Guide for Discussion and Debates which will take place on </a:t>
            </a:r>
            <a:r>
              <a:rPr lang="pt-PT" sz="1200" dirty="0" smtClean="0">
                <a:latin typeface="Arial Narrow" panose="020B0606020202030204" pitchFamily="34" charset="0"/>
              </a:rPr>
              <a:t>March 16, 2022.</a:t>
            </a:r>
            <a:endParaRPr lang="pt-PT" sz="1200" dirty="0">
              <a:latin typeface="Arial Narrow" panose="020B0606020202030204" pitchFamily="34" charset="0"/>
            </a:endParaRPr>
          </a:p>
          <a:p>
            <a:pPr algn="just">
              <a:lnSpc>
                <a:spcPts val="1200"/>
              </a:lnSpc>
            </a:pPr>
            <a:r>
              <a:rPr lang="pt-PT" sz="1200" dirty="0" smtClean="0">
                <a:latin typeface="Arial Narrow" panose="020B0606020202030204" pitchFamily="34" charset="0"/>
              </a:rPr>
              <a:t>.</a:t>
            </a:r>
            <a:endParaRPr lang="pt-PT" sz="1200" dirty="0">
              <a:latin typeface="Arial Narrow" panose="020B0606020202030204" pitchFamily="34" charset="0"/>
            </a:endParaRPr>
          </a:p>
        </p:txBody>
      </p:sp>
      <p:pic>
        <p:nvPicPr>
          <p:cNvPr id="47" name="Imagem 81" descr="LOGO-Paises ecowas"/>
          <p:cNvPicPr>
            <a:picLocks noChangeAspect="1"/>
          </p:cNvPicPr>
          <p:nvPr/>
        </p:nvPicPr>
        <p:blipFill>
          <a:blip r:embed="rId4"/>
          <a:stretch>
            <a:fillRect/>
          </a:stretch>
        </p:blipFill>
        <p:spPr>
          <a:xfrm>
            <a:off x="2333157" y="5725258"/>
            <a:ext cx="1105809" cy="1095371"/>
          </a:xfrm>
          <a:prstGeom prst="rect">
            <a:avLst/>
          </a:prstGeom>
        </p:spPr>
      </p:pic>
      <p:pic>
        <p:nvPicPr>
          <p:cNvPr id="50"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sp>
        <p:nvSpPr>
          <p:cNvPr id="37"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36"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3</a:t>
            </a:fld>
            <a:endParaRPr lang="fr-FR" altLang="pt-PT" sz="1000" b="1" i="1" u="sng" dirty="0" smtClean="0">
              <a:solidFill>
                <a:srgbClr val="3EA4BA"/>
              </a:solidFill>
            </a:endParaRPr>
          </a:p>
        </p:txBody>
      </p:sp>
      <p:sp>
        <p:nvSpPr>
          <p:cNvPr id="53"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360068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8" name="Imagem 81" descr="LOGO-Paises ecowas"/>
          <p:cNvPicPr>
            <a:picLocks noChangeAspect="1"/>
          </p:cNvPicPr>
          <p:nvPr/>
        </p:nvPicPr>
        <p:blipFill>
          <a:blip r:embed="rId5"/>
          <a:stretch>
            <a:fillRect/>
          </a:stretch>
        </p:blipFill>
        <p:spPr>
          <a:xfrm>
            <a:off x="2315684" y="5851250"/>
            <a:ext cx="1005281" cy="995792"/>
          </a:xfrm>
          <a:prstGeom prst="rect">
            <a:avLst/>
          </a:prstGeom>
        </p:spPr>
      </p:pic>
      <p:graphicFrame>
        <p:nvGraphicFramePr>
          <p:cNvPr id="37" name="Chart 36"/>
          <p:cNvGraphicFramePr>
            <a:graphicFrameLocks/>
          </p:cNvGraphicFramePr>
          <p:nvPr>
            <p:extLst>
              <p:ext uri="{D42A27DB-BD31-4B8C-83A1-F6EECF244321}">
                <p14:modId xmlns:p14="http://schemas.microsoft.com/office/powerpoint/2010/main" val="1501215071"/>
              </p:ext>
            </p:extLst>
          </p:nvPr>
        </p:nvGraphicFramePr>
        <p:xfrm>
          <a:off x="0" y="675741"/>
          <a:ext cx="12192000" cy="5422164"/>
        </p:xfrm>
        <a:graphic>
          <a:graphicData uri="http://schemas.openxmlformats.org/drawingml/2006/chart">
            <c:chart xmlns:c="http://schemas.openxmlformats.org/drawingml/2006/chart" xmlns:r="http://schemas.openxmlformats.org/officeDocument/2006/relationships" r:id="rId6"/>
          </a:graphicData>
        </a:graphic>
      </p:graphicFrame>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36" name="Imagem9"/>
          <p:cNvPicPr>
            <a:picLocks noChangeAspect="1"/>
          </p:cNvPicPr>
          <p:nvPr/>
        </p:nvPicPr>
        <p:blipFill>
          <a:blip r:embed="rId8"/>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8" name="Picture 2" descr="E:\DOSSIER 2020\bconference\logos\unicv\logotipo_unicv_final-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4</a:t>
            </a:fld>
            <a:endParaRPr lang="fr-FR" altLang="pt-PT" sz="1000" b="1" i="1" u="sng" dirty="0" smtClean="0">
              <a:solidFill>
                <a:srgbClr val="3EA4BA"/>
              </a:solidFill>
            </a:endParaRPr>
          </a:p>
        </p:txBody>
      </p:sp>
      <p:sp>
        <p:nvSpPr>
          <p:cNvPr id="50"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278725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41" name="Imagem 81" descr="LOGO-Paises ecowas"/>
          <p:cNvPicPr>
            <a:picLocks noChangeAspect="1"/>
          </p:cNvPicPr>
          <p:nvPr/>
        </p:nvPicPr>
        <p:blipFill>
          <a:blip r:embed="rId5"/>
          <a:stretch>
            <a:fillRect/>
          </a:stretch>
        </p:blipFill>
        <p:spPr>
          <a:xfrm>
            <a:off x="2343650" y="6005398"/>
            <a:ext cx="830811" cy="822968"/>
          </a:xfrm>
          <a:prstGeom prst="rect">
            <a:avLst/>
          </a:prstGeom>
        </p:spPr>
      </p:pic>
      <p:graphicFrame>
        <p:nvGraphicFramePr>
          <p:cNvPr id="39" name="Chart 38"/>
          <p:cNvGraphicFramePr>
            <a:graphicFrameLocks/>
          </p:cNvGraphicFramePr>
          <p:nvPr>
            <p:extLst>
              <p:ext uri="{D42A27DB-BD31-4B8C-83A1-F6EECF244321}">
                <p14:modId xmlns:p14="http://schemas.microsoft.com/office/powerpoint/2010/main" val="3289926416"/>
              </p:ext>
            </p:extLst>
          </p:nvPr>
        </p:nvGraphicFramePr>
        <p:xfrm>
          <a:off x="0" y="675741"/>
          <a:ext cx="12193270" cy="5437086"/>
        </p:xfrm>
        <a:graphic>
          <a:graphicData uri="http://schemas.openxmlformats.org/drawingml/2006/chart">
            <c:chart xmlns:c="http://schemas.openxmlformats.org/drawingml/2006/chart" xmlns:r="http://schemas.openxmlformats.org/officeDocument/2006/relationships" r:id="rId6"/>
          </a:graphicData>
        </a:graphic>
      </p:graphicFrame>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38" name="Imagem9"/>
          <p:cNvPicPr>
            <a:picLocks noChangeAspect="1"/>
          </p:cNvPicPr>
          <p:nvPr/>
        </p:nvPicPr>
        <p:blipFill>
          <a:blip r:embed="rId8"/>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8" name="Picture 2" descr="E:\DOSSIER 2020\bconference\logos\unicv\logotipo_unicv_final-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5</a:t>
            </a:fld>
            <a:endParaRPr lang="fr-FR" altLang="pt-PT" sz="1000" b="1" i="1" u="sng" dirty="0" smtClean="0">
              <a:solidFill>
                <a:srgbClr val="3EA4BA"/>
              </a:solidFill>
            </a:endParaRPr>
          </a:p>
        </p:txBody>
      </p:sp>
      <p:sp>
        <p:nvSpPr>
          <p:cNvPr id="50"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322755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8" name="TextBox 26"/>
          <p:cNvSpPr/>
          <p:nvPr/>
        </p:nvSpPr>
        <p:spPr>
          <a:xfrm>
            <a:off x="504264" y="895440"/>
            <a:ext cx="6289675" cy="2745228"/>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The objective of the </a:t>
            </a:r>
            <a:r>
              <a:rPr lang="pt-PT" sz="1200" i="1" dirty="0" smtClean="0">
                <a:latin typeface="Arial Narrow" panose="020B0606020202030204" pitchFamily="34" charset="0"/>
              </a:rPr>
              <a:t>«Roundtable </a:t>
            </a:r>
            <a:r>
              <a:rPr lang="pt-PT" sz="1200" i="1" dirty="0">
                <a:latin typeface="Arial Narrow" panose="020B0606020202030204" pitchFamily="34" charset="0"/>
              </a:rPr>
              <a:t>on </a:t>
            </a:r>
            <a:r>
              <a:rPr lang="pt-PT" sz="1200" i="1" dirty="0" smtClean="0">
                <a:latin typeface="Arial Narrow" panose="020B0606020202030204" pitchFamily="34" charset="0"/>
              </a:rPr>
              <a:t>Integration </a:t>
            </a:r>
            <a:r>
              <a:rPr lang="pt-PT" sz="1200" i="1" dirty="0">
                <a:latin typeface="Arial Narrow" panose="020B0606020202030204" pitchFamily="34" charset="0"/>
              </a:rPr>
              <a:t>and D</a:t>
            </a:r>
            <a:r>
              <a:rPr lang="pt-PT" sz="1200" i="1" dirty="0" smtClean="0">
                <a:latin typeface="Arial Narrow" panose="020B0606020202030204" pitchFamily="34" charset="0"/>
              </a:rPr>
              <a:t>ebates»</a:t>
            </a:r>
            <a:r>
              <a:rPr lang="pt-PT" sz="1200" dirty="0" smtClean="0">
                <a:latin typeface="Arial Narrow" panose="020B0606020202030204" pitchFamily="34" charset="0"/>
              </a:rPr>
              <a:t> </a:t>
            </a:r>
            <a:r>
              <a:rPr lang="pt-PT" sz="1200" dirty="0">
                <a:latin typeface="Arial Narrow" panose="020B0606020202030204" pitchFamily="34" charset="0"/>
              </a:rPr>
              <a:t>is to allow scientific and technological knowledge and the sharing of national, regional and international experiences in the context of the use of basalt powder in the Fertilization of agricultural soils and its advantages with the aim of increasing agricultural profitability, the quality of food produced and environmental protection</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Round Table reinforces the emphasis placed on the scientific and technological foundations of </a:t>
            </a:r>
            <a:r>
              <a:rPr lang="pt-PT" sz="1200" i="1" dirty="0" smtClean="0">
                <a:latin typeface="Arial Narrow" panose="020B0606020202030204" pitchFamily="34" charset="0"/>
              </a:rPr>
              <a:t>«Rochagem</a:t>
            </a:r>
            <a:r>
              <a:rPr lang="pt-PT" sz="1200" i="1" dirty="0">
                <a:latin typeface="Arial Narrow" panose="020B0606020202030204" pitchFamily="34" charset="0"/>
              </a:rPr>
              <a:t>»</a:t>
            </a:r>
            <a:r>
              <a:rPr lang="pt-PT" sz="1200" dirty="0" smtClean="0">
                <a:latin typeface="Arial Narrow" panose="020B0606020202030204" pitchFamily="34" charset="0"/>
              </a:rPr>
              <a:t> </a:t>
            </a:r>
            <a:r>
              <a:rPr lang="pt-PT" sz="1200" dirty="0">
                <a:latin typeface="Arial Narrow" panose="020B0606020202030204" pitchFamily="34" charset="0"/>
              </a:rPr>
              <a:t>as an adequate instrument to respond to food security, healthy eating and environmental protection</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Round Table also aims to provide public and private decision-makers with a set of tools and knowledge that can support policies oriented towards good practices in profitable and sustainable agriculture based on “Rochagem” technology, particularly in the fields of research scientist; legislative processes; the regulatory and quality control processes of foods produced on the basis of the use of rock powders in the fertilization of agricultural soils.</a:t>
            </a:r>
            <a:endParaRPr lang="pt-PT" sz="1200" dirty="0" smtClean="0">
              <a:solidFill>
                <a:schemeClr val="accent5">
                  <a:lumMod val="10000"/>
                </a:schemeClr>
              </a:solidFill>
              <a:latin typeface="Arial Narrow" panose="020B0606020202030204" pitchFamily="34" charset="0"/>
            </a:endParaRPr>
          </a:p>
        </p:txBody>
      </p:sp>
      <p:sp>
        <p:nvSpPr>
          <p:cNvPr id="42" name="Rectangle 2"/>
          <p:cNvSpPr txBox="1">
            <a:spLocks noChangeArrowheads="1"/>
          </p:cNvSpPr>
          <p:nvPr/>
        </p:nvSpPr>
        <p:spPr>
          <a:xfrm>
            <a:off x="469055" y="329248"/>
            <a:ext cx="3761950" cy="339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Purpose  of the round table</a:t>
            </a:r>
            <a:endParaRPr lang="pt-PT" sz="1600" dirty="0"/>
          </a:p>
        </p:txBody>
      </p:sp>
      <p:pic>
        <p:nvPicPr>
          <p:cNvPr id="52"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1"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142" y="220508"/>
            <a:ext cx="2232490" cy="487941"/>
          </a:xfrm>
          <a:prstGeom prst="rect">
            <a:avLst/>
          </a:prstGeom>
        </p:spPr>
      </p:pic>
      <p:pic>
        <p:nvPicPr>
          <p:cNvPr id="40"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3"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6</a:t>
            </a:fld>
            <a:endParaRPr lang="fr-FR" altLang="pt-PT" sz="1000" b="1" i="1" u="sng" dirty="0" smtClean="0">
              <a:solidFill>
                <a:srgbClr val="3EA4BA"/>
              </a:solidFill>
            </a:endParaRPr>
          </a:p>
        </p:txBody>
      </p:sp>
      <p:sp>
        <p:nvSpPr>
          <p:cNvPr id="54"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71398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1"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DAY </a:t>
            </a:r>
            <a:r>
              <a:rPr lang="pt-PT"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16</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March</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52"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54" name="TextBox 53"/>
          <p:cNvSpPr txBox="1"/>
          <p:nvPr/>
        </p:nvSpPr>
        <p:spPr>
          <a:xfrm>
            <a:off x="1020661" y="47246"/>
            <a:ext cx="5905501" cy="707886"/>
          </a:xfrm>
          <a:prstGeom prst="rect">
            <a:avLst/>
          </a:prstGeom>
          <a:noFill/>
        </p:spPr>
        <p:txBody>
          <a:bodyPr wrap="square" rtlCol="0">
            <a:spAutoFit/>
          </a:bodyPr>
          <a:lstStyle/>
          <a:p>
            <a:pPr algn="ctr" fontAlgn="base">
              <a:lnSpc>
                <a:spcPts val="1200"/>
              </a:lnSpc>
            </a:pPr>
            <a:r>
              <a:rPr lang="fr-FR" sz="1600" b="1" i="1" cap="all" dirty="0">
                <a:solidFill>
                  <a:srgbClr val="00B4B2"/>
                </a:solidFill>
              </a:rPr>
              <a:t>THE ROUND TABLE </a:t>
            </a:r>
            <a:r>
              <a:rPr lang="fr-FR" sz="1600" b="1" i="1" cap="all" dirty="0" smtClean="0">
                <a:solidFill>
                  <a:srgbClr val="00B4B2"/>
                </a:solidFill>
              </a:rPr>
              <a:t>PROGRAM</a:t>
            </a:r>
          </a:p>
          <a:p>
            <a:pPr algn="ctr" fontAlgn="base">
              <a:lnSpc>
                <a:spcPts val="1200"/>
              </a:lnSpc>
            </a:pPr>
            <a:r>
              <a:rPr lang="pt-PT" sz="1200" dirty="0" smtClean="0">
                <a:solidFill>
                  <a:srgbClr val="00B0F0"/>
                </a:solidFill>
              </a:rPr>
              <a:t>BASALT </a:t>
            </a:r>
            <a:r>
              <a:rPr lang="pt-PT" sz="1200" dirty="0">
                <a:solidFill>
                  <a:srgbClr val="00B0F0"/>
                </a:solidFill>
              </a:rPr>
              <a:t>POWDER IN AGRICULTURE</a:t>
            </a:r>
          </a:p>
          <a:p>
            <a:pPr algn="ctr" fontAlgn="base">
              <a:lnSpc>
                <a:spcPts val="1200"/>
              </a:lnSpc>
            </a:pPr>
            <a:r>
              <a:rPr lang="fr-FR" sz="1200" b="1" cap="all" dirty="0" smtClean="0">
                <a:solidFill>
                  <a:schemeClr val="tx2">
                    <a:lumMod val="50000"/>
                  </a:schemeClr>
                </a:solidFill>
              </a:rPr>
              <a:t> </a:t>
            </a:r>
            <a:r>
              <a:rPr lang="pt-PT" sz="1000" dirty="0">
                <a:solidFill>
                  <a:srgbClr val="00B0F0"/>
                </a:solidFill>
                <a:latin typeface="Arial Narrow" panose="020B0606020202030204" pitchFamily="34" charset="0"/>
              </a:rPr>
              <a:t>FOOD QUALITY AND ENVIRONMENTAL </a:t>
            </a:r>
            <a:r>
              <a:rPr lang="pt-PT" sz="1000" dirty="0" smtClean="0">
                <a:solidFill>
                  <a:srgbClr val="00B0F0"/>
                </a:solidFill>
                <a:latin typeface="Arial Narrow" panose="020B0606020202030204" pitchFamily="34" charset="0"/>
              </a:rPr>
              <a:t>PROTECTION</a:t>
            </a:r>
            <a:r>
              <a:rPr lang="fr-FR" sz="1200" b="1" cap="all" dirty="0">
                <a:solidFill>
                  <a:schemeClr val="tx2">
                    <a:lumMod val="50000"/>
                  </a:schemeClr>
                </a:solidFill>
              </a:rPr>
              <a:t/>
            </a:r>
            <a:br>
              <a:rPr lang="fr-FR" sz="1200" b="1" cap="all" dirty="0">
                <a:solidFill>
                  <a:schemeClr val="tx2">
                    <a:lumMod val="50000"/>
                  </a:schemeClr>
                </a:solidFill>
              </a:rPr>
            </a:br>
            <a:r>
              <a:rPr lang="pt-PT" sz="1200" i="1" dirty="0" smtClean="0">
                <a:solidFill>
                  <a:srgbClr val="006666"/>
                </a:solidFill>
                <a:latin typeface="Arial Narrow" panose="020B0606020202030204" pitchFamily="34" charset="0"/>
                <a:cs typeface="Arial Narrow" panose="020B0606020202030204" pitchFamily="34" charset="0"/>
                <a:sym typeface="+mn-ea"/>
              </a:rPr>
              <a:t>«ROUND </a:t>
            </a:r>
            <a:r>
              <a:rPr lang="pt-BR" sz="1200" i="1" dirty="0" smtClean="0">
                <a:solidFill>
                  <a:srgbClr val="006666"/>
                </a:solidFill>
                <a:latin typeface="Arial Narrow" panose="020B0606020202030204" pitchFamily="34" charset="0"/>
                <a:cs typeface="Arial Narrow" panose="020B0606020202030204" pitchFamily="34" charset="0"/>
                <a:sym typeface="+mn-ea"/>
              </a:rPr>
              <a:t>TABLE OF INTEGRATION AND  DEBATES»</a:t>
            </a:r>
            <a:endParaRPr lang="fr-FR" sz="1200" b="1" cap="all" dirty="0">
              <a:solidFill>
                <a:schemeClr val="tx2">
                  <a:lumMod val="50000"/>
                </a:schemeClr>
              </a:solidFill>
            </a:endParaRPr>
          </a:p>
        </p:txBody>
      </p:sp>
      <p:sp>
        <p:nvSpPr>
          <p:cNvPr id="43"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142" y="220508"/>
            <a:ext cx="2232490" cy="487941"/>
          </a:xfrm>
          <a:prstGeom prst="rect">
            <a:avLst/>
          </a:prstGeom>
        </p:spPr>
      </p:pic>
      <p:sp>
        <p:nvSpPr>
          <p:cNvPr id="48" name="TextBox 26"/>
          <p:cNvSpPr/>
          <p:nvPr/>
        </p:nvSpPr>
        <p:spPr>
          <a:xfrm>
            <a:off x="980440" y="833754"/>
            <a:ext cx="6289675" cy="5871845"/>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dirty="0">
                <a:solidFill>
                  <a:srgbClr val="00B4B2"/>
                </a:solidFill>
                <a:latin typeface="Arial Narrow" panose="020B0606020202030204" pitchFamily="34" charset="0"/>
              </a:rPr>
              <a:t>Theme</a:t>
            </a:r>
            <a:r>
              <a:rPr lang="pt-PT" sz="1100" i="1" dirty="0" smtClean="0">
                <a:solidFill>
                  <a:srgbClr val="00B4B2"/>
                </a:solidFill>
                <a:latin typeface="Arial Narrow" panose="020B0606020202030204" pitchFamily="34" charset="0"/>
              </a:rPr>
              <a:t> I</a:t>
            </a:r>
            <a:r>
              <a:rPr lang="pt-PT" sz="1100" i="1" dirty="0" smtClean="0">
                <a:latin typeface="Arial Narrow" panose="020B0606020202030204" pitchFamily="34" charset="0"/>
              </a:rPr>
              <a:t>:</a:t>
            </a:r>
            <a:r>
              <a:rPr lang="pt-PT" sz="1100" b="1" i="1" dirty="0" smtClean="0">
                <a:latin typeface="Arial Narrow" panose="020B0606020202030204" pitchFamily="34" charset="0"/>
              </a:rPr>
              <a:t> </a:t>
            </a:r>
            <a:r>
              <a:rPr lang="pt-PT" sz="1100" dirty="0">
                <a:latin typeface="Arial Narrow" panose="020B0606020202030204" pitchFamily="34" charset="0"/>
              </a:rPr>
              <a:t>Research, Legislation, Regulation and Technology of</a:t>
            </a:r>
            <a:r>
              <a:rPr lang="pt-PT" sz="1100" i="1" dirty="0">
                <a:latin typeface="Arial Narrow" panose="020B0606020202030204" pitchFamily="34" charset="0"/>
              </a:rPr>
              <a:t> </a:t>
            </a:r>
            <a:r>
              <a:rPr lang="pt-PT" sz="1100" i="1" dirty="0" smtClean="0">
                <a:latin typeface="Arial Narrow" panose="020B0606020202030204" pitchFamily="34" charset="0"/>
              </a:rPr>
              <a:t>«Rochagem</a:t>
            </a:r>
            <a:r>
              <a:rPr lang="pt-PT" sz="1100" i="1" dirty="0">
                <a:latin typeface="Arial Narrow" panose="020B0606020202030204" pitchFamily="34" charset="0"/>
              </a:rPr>
              <a:t>»</a:t>
            </a:r>
            <a:endParaRPr lang="pt-PT" sz="1100" i="1" dirty="0" smtClean="0">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rPr>
              <a:t>Moderator</a:t>
            </a:r>
            <a:r>
              <a:rPr lang="pt-BR" sz="1100" i="1" dirty="0" smtClean="0">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sym typeface="+mn-ea"/>
              </a:rPr>
              <a:t>CILSS - Permanent Interstate Committee for Drought Control in the Sahel</a:t>
            </a:r>
          </a:p>
          <a:p>
            <a:pPr>
              <a:lnSpc>
                <a:spcPts val="1100"/>
              </a:lnSpc>
              <a:defRPr lang="en-US"/>
            </a:pPr>
            <a:r>
              <a:rPr lang="pt-PT" sz="1100" i="1" dirty="0" smtClean="0">
                <a:solidFill>
                  <a:srgbClr val="00B4B2"/>
                </a:solidFill>
                <a:latin typeface="Arial Narrow" panose="020B0606020202030204" pitchFamily="34" charset="0"/>
              </a:rPr>
              <a:t>Interventions </a:t>
            </a:r>
            <a:r>
              <a:rPr lang="pt-PT" sz="1100" i="1" dirty="0">
                <a:solidFill>
                  <a:srgbClr val="00B4B2"/>
                </a:solidFill>
                <a:latin typeface="Arial Narrow" panose="020B0606020202030204" pitchFamily="34" charset="0"/>
              </a:rPr>
              <a:t>of </a:t>
            </a:r>
            <a:r>
              <a:rPr lang="pt-PT" sz="1100" i="1" dirty="0" smtClean="0">
                <a:solidFill>
                  <a:srgbClr val="00B4B2"/>
                </a:solidFill>
                <a:latin typeface="Arial Narrow" panose="020B0606020202030204" pitchFamily="34" charset="0"/>
              </a:rPr>
              <a:t>Experts</a:t>
            </a:r>
            <a:r>
              <a:rPr lang="pt-PT" sz="1100" i="1" dirty="0" smtClean="0">
                <a:latin typeface="Arial Narrow" panose="020B0606020202030204" pitchFamily="34" charset="0"/>
                <a:sym typeface="+mn-ea"/>
              </a:rPr>
              <a:t>:</a:t>
            </a:r>
          </a:p>
          <a:p>
            <a:pPr>
              <a:lnSpc>
                <a:spcPts val="1100"/>
              </a:lnSpc>
              <a:defRPr lang="en-US"/>
            </a:pPr>
            <a:r>
              <a:rPr lang="pt-PT" altLang="pt-BR" sz="1100" i="1" dirty="0">
                <a:solidFill>
                  <a:srgbClr val="00B4B2"/>
                </a:solidFill>
                <a:latin typeface="Arial Narrow" panose="020B0606020202030204" pitchFamily="34" charset="0"/>
              </a:rPr>
              <a:t>■ </a:t>
            </a:r>
            <a:r>
              <a:rPr lang="pt-BR" sz="1100" i="1" dirty="0">
                <a:latin typeface="Arial Narrow" panose="020B0606020202030204" pitchFamily="34" charset="0"/>
              </a:rPr>
              <a:t>Prof.  Suzi Huff Theodoro –  </a:t>
            </a:r>
            <a:r>
              <a:rPr lang="pt-PT" sz="1100" dirty="0">
                <a:latin typeface="Arial Narrow" panose="020B0606020202030204" pitchFamily="34" charset="0"/>
              </a:rPr>
              <a:t>Researcher at the University of Brasilia</a:t>
            </a:r>
            <a:endParaRPr lang="fr-FR" sz="1100" i="1" dirty="0" smtClean="0">
              <a:latin typeface="Arial Narrow" panose="020B0606020202030204" pitchFamily="34" charset="0"/>
            </a:endParaRPr>
          </a:p>
          <a:p>
            <a:pPr>
              <a:lnSpc>
                <a:spcPts val="1100"/>
              </a:lnSpc>
              <a:defRPr lang="en-US"/>
            </a:pPr>
            <a:r>
              <a:rPr lang="pt-PT" altLang="pt-BR" sz="1100" i="1" dirty="0">
                <a:solidFill>
                  <a:srgbClr val="00B4B2"/>
                </a:solidFill>
                <a:latin typeface="Arial Narrow" panose="020B0606020202030204" pitchFamily="34" charset="0"/>
              </a:rPr>
              <a:t>■ </a:t>
            </a:r>
            <a:r>
              <a:rPr lang="pt-PT" sz="1100" dirty="0">
                <a:latin typeface="Arial Narrow" panose="020B0606020202030204" pitchFamily="34" charset="0"/>
                <a:sym typeface="+mn-ea"/>
              </a:rPr>
              <a:t>Prof. Émérite Peter van Straaten – </a:t>
            </a:r>
            <a:r>
              <a:rPr lang="pt-PT" sz="1100" dirty="0">
                <a:latin typeface="Arial Narrow" panose="020B0606020202030204" pitchFamily="34" charset="0"/>
              </a:rPr>
              <a:t>Research Fellow at the University of Guelph - </a:t>
            </a:r>
            <a:r>
              <a:rPr lang="pt-PT" sz="1100" dirty="0" smtClean="0">
                <a:latin typeface="Arial Narrow" panose="020B0606020202030204" pitchFamily="34" charset="0"/>
              </a:rPr>
              <a:t>Canada</a:t>
            </a:r>
            <a:endParaRPr lang="fr-FR" sz="1100" i="1" dirty="0">
              <a:latin typeface="Arial Narrow" panose="020B0606020202030204" pitchFamily="34" charset="0"/>
            </a:endParaRPr>
          </a:p>
          <a:p>
            <a:pPr>
              <a:lnSpc>
                <a:spcPts val="1100"/>
              </a:lnSpc>
              <a:defRPr lang="en-US"/>
            </a:pPr>
            <a:r>
              <a:rPr lang="pt-PT" altLang="pt-BR" sz="1100" i="1" dirty="0" smtClean="0">
                <a:solidFill>
                  <a:srgbClr val="00B4B2"/>
                </a:solidFill>
                <a:latin typeface="Arial Narrow" panose="020B0606020202030204" pitchFamily="34" charset="0"/>
              </a:rPr>
              <a:t>■ </a:t>
            </a:r>
            <a:r>
              <a:rPr lang="pt-PT" altLang="pt-BR" sz="1100" i="1" dirty="0" smtClean="0">
                <a:latin typeface="Arial Narrow" panose="020B0606020202030204" pitchFamily="34" charset="0"/>
              </a:rPr>
              <a:t>Prof</a:t>
            </a:r>
            <a:r>
              <a:rPr lang="pt-PT" sz="1100" dirty="0">
                <a:latin typeface="Arial Narrow" panose="020B0606020202030204" pitchFamily="34" charset="0"/>
              </a:rPr>
              <a:t>. Eder  de Souza Martins – Researcher at </a:t>
            </a:r>
            <a:r>
              <a:rPr lang="pt-PT" sz="1100" i="1" dirty="0">
                <a:latin typeface="Arial Narrow" panose="020B0606020202030204" pitchFamily="34" charset="0"/>
              </a:rPr>
              <a:t>EMBRAPA</a:t>
            </a:r>
            <a:r>
              <a:rPr lang="pt-PT" sz="1100" dirty="0">
                <a:latin typeface="Arial Narrow" panose="020B0606020202030204" pitchFamily="34" charset="0"/>
              </a:rPr>
              <a:t> </a:t>
            </a:r>
            <a:r>
              <a:rPr lang="fr-FR" sz="1100" dirty="0" smtClean="0">
                <a:latin typeface="Arial Narrow" panose="020B0606020202030204" pitchFamily="34" charset="0"/>
              </a:rPr>
              <a:t> </a:t>
            </a:r>
            <a:r>
              <a:rPr lang="fr-FR" sz="1100" i="1" dirty="0" smtClean="0">
                <a:latin typeface="Arial Narrow" panose="020B0606020202030204" pitchFamily="34" charset="0"/>
              </a:rPr>
              <a:t>(</a:t>
            </a:r>
            <a:r>
              <a:rPr lang="pt-PT" sz="1100" dirty="0">
                <a:latin typeface="Arial Narrow" panose="020B0606020202030204" pitchFamily="34" charset="0"/>
              </a:rPr>
              <a:t>Brazilian Society for Agro-Livestock Research</a:t>
            </a:r>
            <a:r>
              <a:rPr lang="pt-BR" sz="1100" i="1" dirty="0" smtClean="0">
                <a:latin typeface="Arial Narrow" panose="020B0606020202030204" pitchFamily="34" charset="0"/>
              </a:rPr>
              <a:t>)</a:t>
            </a:r>
          </a:p>
          <a:p>
            <a:pPr>
              <a:lnSpc>
                <a:spcPts val="1100"/>
              </a:lnSpc>
              <a:defRPr lang="en-US"/>
            </a:pPr>
            <a:r>
              <a:rPr lang="pt-PT" altLang="pt-BR" sz="1100" i="1" dirty="0">
                <a:solidFill>
                  <a:srgbClr val="00B4B2"/>
                </a:solidFill>
                <a:latin typeface="Arial Narrow" panose="020B0606020202030204" pitchFamily="34" charset="0"/>
              </a:rPr>
              <a:t>■</a:t>
            </a:r>
            <a:r>
              <a:rPr lang="pt-PT" altLang="pt-BR" sz="1100" i="1" dirty="0">
                <a:latin typeface="Arial Narrow" panose="020B0606020202030204" pitchFamily="34" charset="0"/>
              </a:rPr>
              <a:t> </a:t>
            </a:r>
            <a:r>
              <a:rPr lang="pt-BR" sz="1100" dirty="0">
                <a:latin typeface="Arial Narrow" panose="020B0606020202030204" pitchFamily="34" charset="0"/>
              </a:rPr>
              <a:t>Mme </a:t>
            </a:r>
            <a:r>
              <a:rPr lang="en-US" sz="1100" dirty="0">
                <a:latin typeface="Arial Narrow" panose="020B0606020202030204" pitchFamily="34" charset="0"/>
              </a:rPr>
              <a:t>Joanna </a:t>
            </a:r>
            <a:r>
              <a:rPr lang="en-US" sz="1100" dirty="0" err="1">
                <a:latin typeface="Arial Narrow" panose="020B0606020202030204" pitchFamily="34" charset="0"/>
              </a:rPr>
              <a:t>Campe</a:t>
            </a:r>
            <a:r>
              <a:rPr lang="en-US" sz="1100" dirty="0">
                <a:latin typeface="Arial Narrow" panose="020B0606020202030204" pitchFamily="34" charset="0"/>
              </a:rPr>
              <a:t>, Founder et executive director of RTE</a:t>
            </a:r>
            <a:endParaRPr lang="pt-PT" sz="1100" dirty="0">
              <a:latin typeface="Arial Narrow" panose="020B0606020202030204" pitchFamily="34" charset="0"/>
            </a:endParaRPr>
          </a:p>
          <a:p>
            <a:pPr>
              <a:lnSpc>
                <a:spcPts val="1100"/>
              </a:lnSpc>
              <a:defRPr lang="en-US"/>
            </a:pPr>
            <a:r>
              <a:rPr lang="pt-PT" sz="1100" dirty="0" smtClean="0">
                <a:latin typeface="Arial Narrow" panose="020B0606020202030204" pitchFamily="34" charset="0"/>
              </a:rPr>
              <a:t>Debates</a:t>
            </a:r>
            <a:endParaRPr lang="pt-PT" sz="1100" dirty="0">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rPr>
              <a:t>Coffee </a:t>
            </a:r>
            <a:r>
              <a:rPr lang="pt-PT" sz="1100" dirty="0">
                <a:solidFill>
                  <a:srgbClr val="00B4B2"/>
                </a:solidFill>
                <a:latin typeface="Arial Narrow" panose="020B0606020202030204" pitchFamily="34" charset="0"/>
              </a:rPr>
              <a:t>break</a:t>
            </a:r>
            <a:endParaRPr lang="pt-PT" sz="1100" dirty="0" smtClean="0">
              <a:solidFill>
                <a:srgbClr val="00B4B2"/>
              </a:solidFill>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rPr>
              <a:t>Theme II</a:t>
            </a:r>
            <a:r>
              <a:rPr lang="pt-PT" sz="1100" i="1" dirty="0" smtClean="0">
                <a:latin typeface="Arial Narrow" panose="020B0606020202030204" pitchFamily="34" charset="0"/>
              </a:rPr>
              <a:t>: </a:t>
            </a:r>
            <a:r>
              <a:rPr lang="pt-PT" sz="1100" dirty="0">
                <a:latin typeface="Arial Narrow" panose="020B0606020202030204" pitchFamily="34" charset="0"/>
              </a:rPr>
              <a:t>Fertilization of agricultural soils and protection of the </a:t>
            </a:r>
            <a:r>
              <a:rPr lang="pt-PT" sz="1100" dirty="0" smtClean="0">
                <a:latin typeface="Arial Narrow" panose="020B0606020202030204" pitchFamily="34" charset="0"/>
              </a:rPr>
              <a:t>environment</a:t>
            </a:r>
            <a:endParaRPr lang="pt-PT" sz="1100" i="1" dirty="0">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rPr>
              <a:t>Moderator</a:t>
            </a:r>
            <a:r>
              <a:rPr lang="pt-PT" sz="1100" i="1" dirty="0" smtClean="0">
                <a:latin typeface="Arial Narrow" panose="020B0606020202030204" pitchFamily="34" charset="0"/>
              </a:rPr>
              <a:t>:</a:t>
            </a:r>
            <a:r>
              <a:rPr lang="pt-BR" sz="1100" i="1" dirty="0" smtClean="0">
                <a:latin typeface="Arial Narrow" panose="020B0606020202030204" pitchFamily="34" charset="0"/>
                <a:cs typeface="Arial Narrow" panose="020B0606020202030204" pitchFamily="34" charset="0"/>
                <a:sym typeface="+mn-ea"/>
              </a:rPr>
              <a:t> </a:t>
            </a:r>
            <a:r>
              <a:rPr lang="en-US" sz="1100" dirty="0" err="1">
                <a:latin typeface="Arial Narrow" panose="020B0606020202030204" pitchFamily="34" charset="0"/>
              </a:rPr>
              <a:t>Cheikh</a:t>
            </a:r>
            <a:r>
              <a:rPr lang="en-US" sz="1100" dirty="0">
                <a:latin typeface="Arial Narrow" panose="020B0606020202030204" pitchFamily="34" charset="0"/>
              </a:rPr>
              <a:t> Anta </a:t>
            </a:r>
            <a:r>
              <a:rPr lang="en-US" sz="1100" dirty="0" err="1">
                <a:latin typeface="Arial Narrow" panose="020B0606020202030204" pitchFamily="34" charset="0"/>
              </a:rPr>
              <a:t>Diop</a:t>
            </a:r>
            <a:r>
              <a:rPr lang="en-US" sz="1100" dirty="0">
                <a:latin typeface="Arial Narrow" panose="020B0606020202030204" pitchFamily="34" charset="0"/>
              </a:rPr>
              <a:t> University of Dakar – </a:t>
            </a:r>
            <a:r>
              <a:rPr lang="en-US" sz="1100" dirty="0" smtClean="0">
                <a:latin typeface="Arial Narrow" panose="020B0606020202030204" pitchFamily="34" charset="0"/>
              </a:rPr>
              <a:t>Senegal</a:t>
            </a:r>
            <a:endParaRPr lang="pt-BR" sz="1100" i="1" dirty="0">
              <a:latin typeface="Arial Narrow" panose="020B0606020202030204" pitchFamily="34" charset="0"/>
              <a:cs typeface="Arial Narrow" panose="020B0606020202030204" pitchFamily="34" charset="0"/>
              <a:sym typeface="+mn-ea"/>
            </a:endParaRPr>
          </a:p>
          <a:p>
            <a:pPr>
              <a:lnSpc>
                <a:spcPts val="1100"/>
              </a:lnSpc>
              <a:defRPr lang="en-US"/>
            </a:pPr>
            <a:r>
              <a:rPr lang="pt-PT" sz="1100" i="1" dirty="0">
                <a:solidFill>
                  <a:srgbClr val="00B4B2"/>
                </a:solidFill>
                <a:latin typeface="Arial Narrow" panose="020B0606020202030204" pitchFamily="34" charset="0"/>
              </a:rPr>
              <a:t>Interventions of </a:t>
            </a:r>
            <a:r>
              <a:rPr lang="pt-PT" sz="1100" i="1" dirty="0" smtClean="0">
                <a:solidFill>
                  <a:srgbClr val="00B4B2"/>
                </a:solidFill>
                <a:latin typeface="Arial Narrow" panose="020B0606020202030204" pitchFamily="34" charset="0"/>
              </a:rPr>
              <a:t>Experts</a:t>
            </a:r>
            <a:r>
              <a:rPr lang="pt-PT" sz="1100" i="1" dirty="0" smtClean="0">
                <a:latin typeface="Arial Narrow" panose="020B0606020202030204" pitchFamily="34" charset="0"/>
                <a:sym typeface="+mn-ea"/>
              </a:rPr>
              <a:t>:</a:t>
            </a:r>
          </a:p>
          <a:p>
            <a:pPr>
              <a:lnSpc>
                <a:spcPts val="1100"/>
              </a:lnSpc>
              <a:defRPr lang="en-US"/>
            </a:pPr>
            <a:r>
              <a:rPr lang="pt-PT" altLang="pt-BR" sz="1100" i="1" dirty="0">
                <a:solidFill>
                  <a:srgbClr val="00B4B2"/>
                </a:solidFill>
                <a:latin typeface="Arial Narrow" panose="020B0606020202030204" pitchFamily="34" charset="0"/>
              </a:rPr>
              <a:t>■ </a:t>
            </a:r>
            <a:r>
              <a:rPr lang="pt-PT" sz="1100" dirty="0">
                <a:latin typeface="Arial Narrow" panose="020B0606020202030204" pitchFamily="34" charset="0"/>
                <a:sym typeface="+mn-ea"/>
              </a:rPr>
              <a:t>Directorate of Agriculture and Rural Development of </a:t>
            </a:r>
            <a:r>
              <a:rPr lang="pt-PT" sz="1100" i="1" dirty="0">
                <a:latin typeface="Arial Narrow" panose="020B0606020202030204" pitchFamily="34" charset="0"/>
                <a:sym typeface="+mn-ea"/>
              </a:rPr>
              <a:t>ECOWAS</a:t>
            </a:r>
            <a:endParaRPr lang="pt-PT" sz="1100" dirty="0">
              <a:latin typeface="Arial Narrow" panose="020B0606020202030204" pitchFamily="34" charset="0"/>
              <a:sym typeface="+mn-ea"/>
            </a:endParaRPr>
          </a:p>
          <a:p>
            <a:pPr>
              <a:lnSpc>
                <a:spcPts val="1100"/>
              </a:lnSpc>
              <a:defRPr lang="en-US"/>
            </a:pPr>
            <a:r>
              <a:rPr lang="pt-PT" altLang="pt-BR" sz="1100" i="1" dirty="0" smtClean="0">
                <a:solidFill>
                  <a:srgbClr val="00B4B2"/>
                </a:solidFill>
                <a:latin typeface="Arial Narrow" panose="020B0606020202030204" pitchFamily="34" charset="0"/>
              </a:rPr>
              <a:t>■ </a:t>
            </a:r>
            <a:r>
              <a:rPr lang="en-US" sz="1100" dirty="0">
                <a:latin typeface="Arial Narrow" panose="020B0606020202030204" pitchFamily="34" charset="0"/>
                <a:sym typeface="+mn-ea"/>
              </a:rPr>
              <a:t>ARAA  - Regional Agency for Agriculture and </a:t>
            </a:r>
            <a:r>
              <a:rPr lang="en-US" sz="1100" dirty="0" smtClean="0">
                <a:latin typeface="Arial Narrow" panose="020B0606020202030204" pitchFamily="34" charset="0"/>
                <a:sym typeface="+mn-ea"/>
              </a:rPr>
              <a:t>Food</a:t>
            </a:r>
          </a:p>
          <a:p>
            <a:pPr>
              <a:lnSpc>
                <a:spcPts val="1100"/>
              </a:lnSpc>
              <a:defRPr lang="en-US"/>
            </a:pPr>
            <a:r>
              <a:rPr lang="pt-PT" altLang="pt-BR" sz="1100" i="1" dirty="0">
                <a:solidFill>
                  <a:srgbClr val="00B4B2"/>
                </a:solidFill>
                <a:latin typeface="Arial Narrow" panose="020B0606020202030204" pitchFamily="34" charset="0"/>
              </a:rPr>
              <a:t>■ </a:t>
            </a:r>
            <a:r>
              <a:rPr lang="pt-PT" sz="1100" dirty="0">
                <a:latin typeface="Arial Narrow" panose="020B0606020202030204" pitchFamily="34" charset="0"/>
              </a:rPr>
              <a:t>University of Cape </a:t>
            </a:r>
            <a:r>
              <a:rPr lang="pt-PT" sz="1100" dirty="0" smtClean="0">
                <a:latin typeface="Arial Narrow" panose="020B0606020202030204" pitchFamily="34" charset="0"/>
              </a:rPr>
              <a:t>Verde</a:t>
            </a:r>
          </a:p>
          <a:p>
            <a:pPr>
              <a:lnSpc>
                <a:spcPts val="1100"/>
              </a:lnSpc>
              <a:defRPr lang="en-US"/>
            </a:pPr>
            <a:r>
              <a:rPr lang="pt-PT" altLang="pt-BR" sz="1100" i="1" dirty="0" smtClean="0">
                <a:solidFill>
                  <a:srgbClr val="00B4B2"/>
                </a:solidFill>
                <a:latin typeface="Arial Narrow" panose="020B0606020202030204" pitchFamily="34" charset="0"/>
              </a:rPr>
              <a:t>■ </a:t>
            </a:r>
            <a:r>
              <a:rPr lang="pt-PT" sz="1100" dirty="0">
                <a:latin typeface="Arial Narrow" panose="020B0606020202030204" pitchFamily="34" charset="0"/>
              </a:rPr>
              <a:t>Prof. Emeritus Othon Henry </a:t>
            </a:r>
            <a:r>
              <a:rPr lang="pt-PT" sz="1100" dirty="0" smtClean="0">
                <a:latin typeface="Arial Narrow" panose="020B0606020202030204" pitchFamily="34" charset="0"/>
              </a:rPr>
              <a:t>Leonardos - </a:t>
            </a:r>
            <a:r>
              <a:rPr lang="pt-PT" sz="1100" dirty="0">
                <a:latin typeface="Arial Narrow" panose="020B0606020202030204" pitchFamily="34" charset="0"/>
              </a:rPr>
              <a:t>Researcher at the University of </a:t>
            </a:r>
            <a:r>
              <a:rPr lang="pt-PT" sz="1100" dirty="0" smtClean="0">
                <a:latin typeface="Arial Narrow" panose="020B0606020202030204" pitchFamily="34" charset="0"/>
              </a:rPr>
              <a:t>Brasilia</a:t>
            </a:r>
          </a:p>
          <a:p>
            <a:pPr>
              <a:lnSpc>
                <a:spcPts val="1100"/>
              </a:lnSpc>
              <a:defRPr lang="en-US"/>
            </a:pPr>
            <a:r>
              <a:rPr lang="pt-PT" altLang="pt-BR" sz="1100" i="1" dirty="0">
                <a:solidFill>
                  <a:srgbClr val="00B4B2"/>
                </a:solidFill>
                <a:latin typeface="Arial Narrow" panose="020B0606020202030204" pitchFamily="34" charset="0"/>
              </a:rPr>
              <a:t>■ </a:t>
            </a:r>
            <a:r>
              <a:rPr lang="en-US" sz="1100" dirty="0">
                <a:latin typeface="Arial Narrow" panose="020B0606020202030204" pitchFamily="34" charset="0"/>
                <a:sym typeface="+mn-ea"/>
              </a:rPr>
              <a:t>National Chamber of Agriculture of Cote d'Ivoire - CNACI</a:t>
            </a:r>
            <a:endParaRPr lang="pt-PT" sz="1100" dirty="0">
              <a:latin typeface="Arial Narrow" panose="020B0606020202030204" pitchFamily="34" charset="0"/>
              <a:sym typeface="+mn-ea"/>
            </a:endParaRPr>
          </a:p>
          <a:p>
            <a:pPr>
              <a:lnSpc>
                <a:spcPts val="1100"/>
              </a:lnSpc>
              <a:defRPr lang="en-US"/>
            </a:pPr>
            <a:r>
              <a:rPr lang="pt-PT" sz="1100" dirty="0" smtClean="0">
                <a:latin typeface="Arial Narrow" panose="020B0606020202030204" pitchFamily="34" charset="0"/>
              </a:rPr>
              <a:t>Debates</a:t>
            </a:r>
          </a:p>
          <a:p>
            <a:pPr>
              <a:lnSpc>
                <a:spcPts val="1100"/>
              </a:lnSpc>
              <a:defRPr lang="en-US"/>
            </a:pPr>
            <a:r>
              <a:rPr lang="pt-PT" sz="1100" dirty="0" smtClean="0">
                <a:solidFill>
                  <a:srgbClr val="00B4B2"/>
                </a:solidFill>
                <a:latin typeface="Arial Narrow" panose="020B0606020202030204" pitchFamily="34" charset="0"/>
              </a:rPr>
              <a:t>Coffee </a:t>
            </a:r>
            <a:r>
              <a:rPr lang="pt-PT" sz="1100" dirty="0">
                <a:solidFill>
                  <a:srgbClr val="00B4B2"/>
                </a:solidFill>
                <a:latin typeface="Arial Narrow" panose="020B0606020202030204" pitchFamily="34" charset="0"/>
              </a:rPr>
              <a:t>break</a:t>
            </a:r>
          </a:p>
          <a:p>
            <a:pPr>
              <a:lnSpc>
                <a:spcPts val="1100"/>
              </a:lnSpc>
              <a:defRPr lang="en-US"/>
            </a:pPr>
            <a:r>
              <a:rPr lang="pt-PT" sz="1100" i="1" dirty="0" smtClean="0">
                <a:solidFill>
                  <a:srgbClr val="00B4B2"/>
                </a:solidFill>
                <a:latin typeface="Arial Narrow" panose="020B0606020202030204" pitchFamily="34" charset="0"/>
              </a:rPr>
              <a:t>heme III</a:t>
            </a:r>
            <a:r>
              <a:rPr lang="pt-PT" sz="1100" i="1" dirty="0">
                <a:latin typeface="Arial Narrow" panose="020B0606020202030204" pitchFamily="34" charset="0"/>
              </a:rPr>
              <a:t>: </a:t>
            </a:r>
            <a:r>
              <a:rPr lang="pt-PT" sz="1100" dirty="0">
                <a:latin typeface="Arial Narrow" panose="020B0606020202030204" pitchFamily="34" charset="0"/>
              </a:rPr>
              <a:t>The Agromineral Potential of Basalt and its specificities</a:t>
            </a:r>
            <a:r>
              <a:rPr lang="fr-FR" sz="1100" dirty="0" smtClean="0">
                <a:latin typeface="Arial Narrow" panose="020B0606020202030204" pitchFamily="34" charset="0"/>
              </a:rPr>
              <a:t> </a:t>
            </a:r>
          </a:p>
          <a:p>
            <a:pPr>
              <a:lnSpc>
                <a:spcPts val="1100"/>
              </a:lnSpc>
              <a:defRPr lang="en-US"/>
            </a:pPr>
            <a:r>
              <a:rPr lang="pt-PT" sz="1100" i="1" dirty="0" smtClean="0">
                <a:solidFill>
                  <a:srgbClr val="00B4B2"/>
                </a:solidFill>
                <a:latin typeface="Arial Narrow" panose="020B0606020202030204" pitchFamily="34" charset="0"/>
              </a:rPr>
              <a:t>Moderator</a:t>
            </a:r>
            <a:r>
              <a:rPr lang="pt-BR" sz="1100" i="1" dirty="0" smtClean="0">
                <a:latin typeface="Arial Narrow" panose="020B0606020202030204" pitchFamily="34" charset="0"/>
                <a:cs typeface="Arial Narrow" panose="020B0606020202030204" pitchFamily="34" charset="0"/>
                <a:sym typeface="+mn-ea"/>
              </a:rPr>
              <a:t>: </a:t>
            </a:r>
            <a:r>
              <a:rPr lang="en-US" sz="1100" dirty="0">
                <a:latin typeface="Arial Narrow" panose="020B0606020202030204" pitchFamily="34" charset="0"/>
              </a:rPr>
              <a:t>Ghana Agricultural Chamber of Commerce </a:t>
            </a:r>
            <a:r>
              <a:rPr lang="en-US" sz="1100" dirty="0" smtClean="0">
                <a:latin typeface="Arial Narrow" panose="020B0606020202030204" pitchFamily="34" charset="0"/>
              </a:rPr>
              <a:t>– Ghana</a:t>
            </a:r>
          </a:p>
          <a:p>
            <a:pPr>
              <a:lnSpc>
                <a:spcPts val="1100"/>
              </a:lnSpc>
              <a:defRPr lang="en-US"/>
            </a:pPr>
            <a:r>
              <a:rPr lang="pt-PT" sz="1100" i="1" dirty="0" smtClean="0">
                <a:solidFill>
                  <a:srgbClr val="00B4B2"/>
                </a:solidFill>
                <a:latin typeface="Arial Narrow" panose="020B0606020202030204" pitchFamily="34" charset="0"/>
              </a:rPr>
              <a:t>Interventions </a:t>
            </a:r>
            <a:r>
              <a:rPr lang="pt-PT" sz="1100" i="1" dirty="0">
                <a:solidFill>
                  <a:srgbClr val="00B4B2"/>
                </a:solidFill>
                <a:latin typeface="Arial Narrow" panose="020B0606020202030204" pitchFamily="34" charset="0"/>
              </a:rPr>
              <a:t>of </a:t>
            </a:r>
            <a:r>
              <a:rPr lang="pt-PT" sz="1100" i="1" dirty="0" smtClean="0">
                <a:solidFill>
                  <a:srgbClr val="00B4B2"/>
                </a:solidFill>
                <a:latin typeface="Arial Narrow" panose="020B0606020202030204" pitchFamily="34" charset="0"/>
              </a:rPr>
              <a:t>Experts</a:t>
            </a:r>
            <a:r>
              <a:rPr lang="pt-PT" sz="1100" i="1" dirty="0" smtClean="0">
                <a:latin typeface="Arial Narrow" panose="020B0606020202030204" pitchFamily="34" charset="0"/>
                <a:sym typeface="+mn-ea"/>
              </a:rPr>
              <a:t>:</a:t>
            </a:r>
            <a:endParaRPr lang="pt-PT" sz="1100" i="1" dirty="0">
              <a:latin typeface="Arial Narrow" panose="020B0606020202030204" pitchFamily="34" charset="0"/>
              <a:sym typeface="+mn-ea"/>
            </a:endParaRPr>
          </a:p>
          <a:p>
            <a:pPr>
              <a:lnSpc>
                <a:spcPts val="1100"/>
              </a:lnSpc>
              <a:defRPr lang="en-US"/>
            </a:pPr>
            <a:r>
              <a:rPr lang="pt-PT" altLang="pt-BR" sz="1100" i="1" dirty="0" smtClean="0">
                <a:solidFill>
                  <a:srgbClr val="00B4B2"/>
                </a:solidFill>
                <a:latin typeface="Arial Narrow" panose="020B0606020202030204" pitchFamily="34" charset="0"/>
              </a:rPr>
              <a:t>■ </a:t>
            </a:r>
            <a:r>
              <a:rPr lang="pt-PT" sz="1100" dirty="0">
                <a:latin typeface="Arial Narrow" panose="020B0606020202030204" pitchFamily="34" charset="0"/>
              </a:rPr>
              <a:t>MSc. Magda Bergmann - Researcher of the Geological Survey of Brazil</a:t>
            </a:r>
            <a:endParaRPr lang="pt-PT" sz="1100" dirty="0">
              <a:latin typeface="Arial Narrow" panose="020B0606020202030204" pitchFamily="34" charset="0"/>
              <a:sym typeface="+mn-ea"/>
            </a:endParaRPr>
          </a:p>
          <a:p>
            <a:pPr>
              <a:lnSpc>
                <a:spcPts val="1100"/>
              </a:lnSpc>
              <a:defRPr lang="en-US"/>
            </a:pPr>
            <a:r>
              <a:rPr lang="pt-PT" altLang="pt-BR" sz="1100" i="1" dirty="0">
                <a:solidFill>
                  <a:srgbClr val="00B4B2"/>
                </a:solidFill>
                <a:latin typeface="Arial Narrow" panose="020B0606020202030204" pitchFamily="34" charset="0"/>
              </a:rPr>
              <a:t>■ </a:t>
            </a:r>
            <a:r>
              <a:rPr lang="pt-PT" sz="1100" dirty="0">
                <a:latin typeface="Arial Narrow" panose="020B0606020202030204" pitchFamily="34" charset="0"/>
              </a:rPr>
              <a:t>MSc. MSc. Andrea Sander - Researcher of the Geological Survey of Brazil</a:t>
            </a:r>
            <a:endParaRPr lang="pt-PT" sz="1100" dirty="0" smtClean="0">
              <a:latin typeface="Arial Narrow" panose="020B0606020202030204" pitchFamily="34" charset="0"/>
              <a:sym typeface="+mn-ea"/>
            </a:endParaRPr>
          </a:p>
          <a:p>
            <a:pPr>
              <a:lnSpc>
                <a:spcPts val="1100"/>
              </a:lnSpc>
              <a:defRPr lang="en-US"/>
            </a:pPr>
            <a:r>
              <a:rPr lang="pt-PT" altLang="pt-BR" sz="1100" i="1" dirty="0">
                <a:solidFill>
                  <a:srgbClr val="00B4B2"/>
                </a:solidFill>
                <a:latin typeface="Arial Narrow" panose="020B0606020202030204" pitchFamily="34" charset="0"/>
              </a:rPr>
              <a:t>■ </a:t>
            </a:r>
            <a:r>
              <a:rPr lang="pt-PT" sz="1100" dirty="0">
                <a:latin typeface="Arial Narrow" panose="020B0606020202030204" pitchFamily="34" charset="0"/>
              </a:rPr>
              <a:t>Prof. Emeritus Peter van Straaten - Research Fellow at the University of Guelph - </a:t>
            </a:r>
            <a:r>
              <a:rPr lang="pt-PT" sz="1100" dirty="0" smtClean="0">
                <a:latin typeface="Arial Narrow" panose="020B0606020202030204" pitchFamily="34" charset="0"/>
              </a:rPr>
              <a:t>Canada</a:t>
            </a:r>
            <a:endParaRPr lang="pt-BR" sz="1100" dirty="0" smtClean="0">
              <a:latin typeface="Arial Narrow" panose="020B0606020202030204" pitchFamily="34" charset="0"/>
              <a:sym typeface="+mn-ea"/>
            </a:endParaRPr>
          </a:p>
          <a:p>
            <a:pPr>
              <a:lnSpc>
                <a:spcPts val="1100"/>
              </a:lnSpc>
              <a:defRPr lang="en-US"/>
            </a:pPr>
            <a:r>
              <a:rPr lang="pt-PT" altLang="pt-BR" sz="1100" i="1" dirty="0">
                <a:solidFill>
                  <a:srgbClr val="00B4B2"/>
                </a:solidFill>
                <a:latin typeface="Arial Narrow" panose="020B0606020202030204" pitchFamily="34" charset="0"/>
              </a:rPr>
              <a:t>■ </a:t>
            </a:r>
            <a:r>
              <a:rPr lang="pt-PT" sz="1100" dirty="0" smtClean="0">
                <a:latin typeface="Arial Narrow" panose="020B0606020202030204" pitchFamily="34" charset="0"/>
                <a:cs typeface="Arial Narrow" panose="020B0606020202030204" pitchFamily="34" charset="0"/>
                <a:sym typeface="+mn-ea"/>
              </a:rPr>
              <a:t>University </a:t>
            </a:r>
            <a:r>
              <a:rPr lang="pt-PT" sz="1100" dirty="0">
                <a:latin typeface="Arial Narrow" panose="020B0606020202030204" pitchFamily="34" charset="0"/>
                <a:cs typeface="Arial Narrow" panose="020B0606020202030204" pitchFamily="34" charset="0"/>
                <a:sym typeface="+mn-ea"/>
              </a:rPr>
              <a:t>of Yaoundé - </a:t>
            </a:r>
            <a:r>
              <a:rPr lang="pt-PT" sz="1100" dirty="0" smtClean="0">
                <a:latin typeface="Arial Narrow" panose="020B0606020202030204" pitchFamily="34" charset="0"/>
                <a:cs typeface="Arial Narrow" panose="020B0606020202030204" pitchFamily="34" charset="0"/>
                <a:sym typeface="+mn-ea"/>
              </a:rPr>
              <a:t>Cameroon</a:t>
            </a:r>
            <a:endParaRPr lang="pt-PT" sz="1100" dirty="0">
              <a:latin typeface="Arial Narrow" panose="020B0606020202030204" pitchFamily="34" charset="0"/>
              <a:sym typeface="+mn-ea"/>
            </a:endParaRPr>
          </a:p>
          <a:p>
            <a:pPr>
              <a:lnSpc>
                <a:spcPts val="1100"/>
              </a:lnSpc>
              <a:defRPr lang="en-US"/>
            </a:pPr>
            <a:r>
              <a:rPr lang="pt-PT" sz="1100" dirty="0" smtClean="0">
                <a:latin typeface="Arial Narrow" panose="020B0606020202030204" pitchFamily="34" charset="0"/>
              </a:rPr>
              <a:t>Debates</a:t>
            </a:r>
            <a:endParaRPr lang="fr-FR" sz="1100" i="1" dirty="0">
              <a:latin typeface="Arial Narrow" panose="020B0606020202030204" pitchFamily="34" charset="0"/>
            </a:endParaRPr>
          </a:p>
          <a:p>
            <a:pPr>
              <a:lnSpc>
                <a:spcPts val="1100"/>
              </a:lnSpc>
              <a:defRPr lang="en-US"/>
            </a:pPr>
            <a:r>
              <a:rPr lang="pt-PT" sz="1100" dirty="0">
                <a:solidFill>
                  <a:srgbClr val="00B4B2"/>
                </a:solidFill>
                <a:latin typeface="Arial Narrow" panose="020B0606020202030204" pitchFamily="34" charset="0"/>
              </a:rPr>
              <a:t>Lunch </a:t>
            </a:r>
            <a:endParaRPr lang="pt-PT" sz="1100" dirty="0" smtClean="0">
              <a:solidFill>
                <a:srgbClr val="00B4B2"/>
              </a:solidFill>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rPr>
              <a:t>Theme IV</a:t>
            </a:r>
            <a:r>
              <a:rPr lang="pt-PT" sz="1100" i="1" dirty="0" smtClean="0">
                <a:latin typeface="Arial Narrow" panose="020B0606020202030204" pitchFamily="34" charset="0"/>
              </a:rPr>
              <a:t>: </a:t>
            </a:r>
            <a:r>
              <a:rPr lang="pt-PT" sz="1100" dirty="0">
                <a:latin typeface="Arial Narrow" panose="020B0606020202030204" pitchFamily="34" charset="0"/>
              </a:rPr>
              <a:t>Agricultural profitability and quality control of food produced</a:t>
            </a:r>
            <a:endParaRPr lang="pt-PT" sz="1100" i="1" dirty="0">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rPr>
              <a:t>Moderator</a:t>
            </a:r>
            <a:r>
              <a:rPr lang="pt-BR" sz="1100" i="1" dirty="0" smtClean="0">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University </a:t>
            </a:r>
            <a:r>
              <a:rPr lang="pt-PT" sz="1100" dirty="0">
                <a:latin typeface="Arial Narrow" panose="020B0606020202030204" pitchFamily="34" charset="0"/>
              </a:rPr>
              <a:t>of Cape Verde</a:t>
            </a:r>
            <a:endParaRPr lang="pt-BR" sz="1100" i="1" dirty="0">
              <a:latin typeface="Arial Narrow" panose="020B0606020202030204" pitchFamily="34" charset="0"/>
              <a:cs typeface="Arial Narrow" panose="020B0606020202030204" pitchFamily="34" charset="0"/>
              <a:sym typeface="+mn-ea"/>
            </a:endParaRPr>
          </a:p>
          <a:p>
            <a:pPr>
              <a:lnSpc>
                <a:spcPts val="1100"/>
              </a:lnSpc>
              <a:defRPr lang="en-US"/>
            </a:pPr>
            <a:r>
              <a:rPr lang="pt-PT" sz="1100" i="1" dirty="0">
                <a:solidFill>
                  <a:srgbClr val="00B4B2"/>
                </a:solidFill>
                <a:latin typeface="Arial Narrow" panose="020B0606020202030204" pitchFamily="34" charset="0"/>
              </a:rPr>
              <a:t>Interventions of </a:t>
            </a:r>
            <a:r>
              <a:rPr lang="pt-PT" sz="1100" i="1" dirty="0" smtClean="0">
                <a:solidFill>
                  <a:srgbClr val="00B4B2"/>
                </a:solidFill>
                <a:latin typeface="Arial Narrow" panose="020B0606020202030204" pitchFamily="34" charset="0"/>
              </a:rPr>
              <a:t>Experts</a:t>
            </a:r>
            <a:r>
              <a:rPr lang="pt-PT" sz="1100" i="1" dirty="0" smtClean="0">
                <a:latin typeface="Arial Narrow" panose="020B0606020202030204" pitchFamily="34" charset="0"/>
                <a:sym typeface="+mn-ea"/>
              </a:rPr>
              <a:t>:</a:t>
            </a:r>
          </a:p>
          <a:p>
            <a:pPr>
              <a:lnSpc>
                <a:spcPts val="1100"/>
              </a:lnSpc>
              <a:defRPr lang="en-US"/>
            </a:pPr>
            <a:r>
              <a:rPr lang="pt-PT" altLang="pt-BR" sz="1100" i="1" dirty="0">
                <a:solidFill>
                  <a:srgbClr val="00B4B2"/>
                </a:solidFill>
                <a:latin typeface="Arial Narrow" panose="020B0606020202030204" pitchFamily="34" charset="0"/>
              </a:rPr>
              <a:t>■ </a:t>
            </a:r>
            <a:r>
              <a:rPr lang="en-US" sz="1100" i="1" dirty="0">
                <a:latin typeface="Arial Narrow" panose="020B0606020202030204" pitchFamily="34" charset="0"/>
                <a:sym typeface="+mn-ea"/>
              </a:rPr>
              <a:t>FAO</a:t>
            </a:r>
            <a:r>
              <a:rPr lang="en-US" sz="1100" dirty="0">
                <a:latin typeface="Arial Narrow" panose="020B0606020202030204" pitchFamily="34" charset="0"/>
                <a:sym typeface="+mn-ea"/>
              </a:rPr>
              <a:t> –  Food and Agriculture Organization of the United Nations</a:t>
            </a:r>
            <a:endParaRPr lang="en-US" sz="1100" dirty="0">
              <a:latin typeface="Arial Narrow" panose="020B0606020202030204" pitchFamily="34" charset="0"/>
              <a:cs typeface="Arial Narrow" panose="020B0606020202030204" pitchFamily="34" charset="0"/>
            </a:endParaRPr>
          </a:p>
          <a:p>
            <a:pPr>
              <a:lnSpc>
                <a:spcPts val="1100"/>
              </a:lnSpc>
              <a:defRPr lang="en-US"/>
            </a:pPr>
            <a:r>
              <a:rPr lang="pt-PT" altLang="pt-BR" sz="1100" i="1" dirty="0" smtClean="0">
                <a:solidFill>
                  <a:srgbClr val="00B4B2"/>
                </a:solidFill>
                <a:latin typeface="Arial Narrow" panose="020B0606020202030204" pitchFamily="34" charset="0"/>
              </a:rPr>
              <a:t>■ </a:t>
            </a:r>
            <a:r>
              <a:rPr lang="en-US" sz="1100" i="1" dirty="0">
                <a:latin typeface="Arial Narrow" panose="020B0606020202030204" pitchFamily="34" charset="0"/>
              </a:rPr>
              <a:t>ENSA - National School of Agronomy of Yamoussoukro </a:t>
            </a:r>
            <a:r>
              <a:rPr lang="pt-PT" sz="1100" dirty="0" smtClean="0">
                <a:latin typeface="Arial Narrow" panose="020B0606020202030204" pitchFamily="34" charset="0"/>
              </a:rPr>
              <a:t>– </a:t>
            </a:r>
            <a:r>
              <a:rPr lang="pt-PT" sz="1100" dirty="0">
                <a:latin typeface="Arial Narrow" panose="020B0606020202030204" pitchFamily="34" charset="0"/>
              </a:rPr>
              <a:t>Côte </a:t>
            </a:r>
            <a:r>
              <a:rPr lang="pt-PT" sz="1100" dirty="0" smtClean="0">
                <a:latin typeface="Arial Narrow" panose="020B0606020202030204" pitchFamily="34" charset="0"/>
              </a:rPr>
              <a:t>d’Ivoire</a:t>
            </a:r>
          </a:p>
          <a:p>
            <a:pPr>
              <a:lnSpc>
                <a:spcPts val="1100"/>
              </a:lnSpc>
              <a:defRPr lang="en-US"/>
            </a:pPr>
            <a:r>
              <a:rPr lang="pt-PT" sz="1100" dirty="0">
                <a:solidFill>
                  <a:srgbClr val="00B4B2"/>
                </a:solidFill>
                <a:latin typeface="Arial Narrow" panose="020B0606020202030204" pitchFamily="34" charset="0"/>
              </a:rPr>
              <a:t>■ </a:t>
            </a:r>
            <a:r>
              <a:rPr lang="pt-PT" sz="1100" dirty="0">
                <a:latin typeface="Arial Narrow" panose="020B0606020202030204" pitchFamily="34" charset="0"/>
              </a:rPr>
              <a:t>Food and Applied Nutrition Department (DANA) </a:t>
            </a:r>
            <a:r>
              <a:rPr lang="pt-PT" sz="1100" dirty="0" smtClean="0">
                <a:latin typeface="Arial Narrow" panose="020B0606020202030204" pitchFamily="34" charset="0"/>
              </a:rPr>
              <a:t>- Benin</a:t>
            </a:r>
            <a:endParaRPr lang="pt-PT" sz="1100" dirty="0">
              <a:latin typeface="Arial Narrow" panose="020B0606020202030204" pitchFamily="34" charset="0"/>
            </a:endParaRPr>
          </a:p>
          <a:p>
            <a:pPr>
              <a:lnSpc>
                <a:spcPts val="1100"/>
              </a:lnSpc>
              <a:defRPr lang="en-US"/>
            </a:pPr>
            <a:r>
              <a:rPr lang="pt-PT" altLang="pt-BR" sz="1100" i="1" dirty="0" smtClean="0">
                <a:solidFill>
                  <a:srgbClr val="00B4B2"/>
                </a:solidFill>
                <a:latin typeface="Arial Narrow" panose="020B0606020202030204" pitchFamily="34" charset="0"/>
              </a:rPr>
              <a:t>■ </a:t>
            </a:r>
            <a:r>
              <a:rPr lang="pt-PT" sz="1100" dirty="0">
                <a:latin typeface="Arial Narrow" panose="020B0606020202030204" pitchFamily="34" charset="0"/>
              </a:rPr>
              <a:t>Prof. Bernardo Knapik - Researcher at Estadual do Paraná University - Brazil</a:t>
            </a:r>
            <a:r>
              <a:rPr lang="pt-PT" sz="1100" dirty="0" smtClean="0">
                <a:latin typeface="Arial Narrow" panose="020B0606020202030204" pitchFamily="34" charset="0"/>
                <a:sym typeface="+mn-ea"/>
              </a:rPr>
              <a:t> </a:t>
            </a:r>
            <a:endParaRPr lang="pt-PT" sz="1100" dirty="0">
              <a:latin typeface="Arial Narrow" panose="020B0606020202030204" pitchFamily="34" charset="0"/>
              <a:sym typeface="+mn-ea"/>
            </a:endParaRPr>
          </a:p>
          <a:p>
            <a:pPr>
              <a:lnSpc>
                <a:spcPts val="1100"/>
              </a:lnSpc>
              <a:defRPr lang="en-US"/>
            </a:pPr>
            <a:r>
              <a:rPr lang="pt-PT" sz="1100" dirty="0" smtClean="0">
                <a:latin typeface="Arial Narrow" panose="020B0606020202030204" pitchFamily="34" charset="0"/>
              </a:rPr>
              <a:t>Debates</a:t>
            </a:r>
            <a:endParaRPr lang="pt-PT" sz="1100" dirty="0">
              <a:latin typeface="Arial Narrow" panose="020B0606020202030204" pitchFamily="34" charset="0"/>
            </a:endParaRPr>
          </a:p>
          <a:p>
            <a:pPr>
              <a:lnSpc>
                <a:spcPts val="1100"/>
              </a:lnSpc>
              <a:defRPr lang="en-US"/>
            </a:pPr>
            <a:r>
              <a:rPr lang="pt-PT" sz="1100" dirty="0">
                <a:solidFill>
                  <a:srgbClr val="00B4B2"/>
                </a:solidFill>
                <a:latin typeface="Arial Narrow" panose="020B0606020202030204" pitchFamily="34" charset="0"/>
              </a:rPr>
              <a:t>Closing ceremony of the International </a:t>
            </a:r>
            <a:r>
              <a:rPr lang="pt-PT" sz="1100" dirty="0" smtClean="0">
                <a:solidFill>
                  <a:srgbClr val="00B4B2"/>
                </a:solidFill>
                <a:latin typeface="Arial Narrow" panose="020B0606020202030204" pitchFamily="34" charset="0"/>
              </a:rPr>
              <a:t>Conference</a:t>
            </a:r>
          </a:p>
          <a:p>
            <a:pPr>
              <a:lnSpc>
                <a:spcPts val="1100"/>
              </a:lnSpc>
              <a:defRPr lang="en-US"/>
            </a:pPr>
            <a:r>
              <a:rPr lang="pt-PT" sz="1100" dirty="0" smtClean="0">
                <a:solidFill>
                  <a:srgbClr val="00B4B2"/>
                </a:solidFill>
                <a:latin typeface="Arial Narrow" panose="020B0606020202030204" pitchFamily="34" charset="0"/>
              </a:rPr>
              <a:t>Welcome </a:t>
            </a:r>
            <a:r>
              <a:rPr lang="pt-PT" sz="1100" dirty="0">
                <a:solidFill>
                  <a:srgbClr val="00B4B2"/>
                </a:solidFill>
                <a:latin typeface="Arial Narrow" panose="020B0606020202030204" pitchFamily="34" charset="0"/>
              </a:rPr>
              <a:t>dinner </a:t>
            </a:r>
            <a:r>
              <a:rPr lang="pt-PT" sz="1100" dirty="0" smtClean="0">
                <a:solidFill>
                  <a:srgbClr val="00B4B2"/>
                </a:solidFill>
                <a:latin typeface="Arial Narrow" panose="020B0606020202030204" pitchFamily="34" charset="0"/>
              </a:rPr>
              <a:t>«</a:t>
            </a:r>
            <a:r>
              <a:rPr lang="pt-PT" sz="1100" i="1" dirty="0" smtClean="0">
                <a:solidFill>
                  <a:srgbClr val="00B4B2"/>
                </a:solidFill>
                <a:latin typeface="Arial Narrow" panose="020B0606020202030204" pitchFamily="34" charset="0"/>
              </a:rPr>
              <a:t>THE </a:t>
            </a:r>
            <a:r>
              <a:rPr lang="pt-PT" sz="1100" i="1" dirty="0">
                <a:solidFill>
                  <a:srgbClr val="00B4B2"/>
                </a:solidFill>
                <a:latin typeface="Arial Narrow" panose="020B0606020202030204" pitchFamily="34" charset="0"/>
              </a:rPr>
              <a:t>FLAVORS OF </a:t>
            </a:r>
            <a:r>
              <a:rPr lang="pt-PT" sz="1100" i="1" dirty="0" smtClean="0">
                <a:solidFill>
                  <a:srgbClr val="00B4B2"/>
                </a:solidFill>
                <a:latin typeface="Arial Narrow" panose="020B0606020202030204" pitchFamily="34" charset="0"/>
              </a:rPr>
              <a:t>ECOWAS</a:t>
            </a:r>
            <a:r>
              <a:rPr sz="1100" i="1" dirty="0" smtClean="0">
                <a:solidFill>
                  <a:srgbClr val="00B4B2"/>
                </a:solidFill>
                <a:latin typeface="Arial Narrow" panose="020B0606020202030204" pitchFamily="34" charset="0"/>
                <a:sym typeface="+mn-ea"/>
              </a:rPr>
              <a:t>»</a:t>
            </a:r>
            <a:endParaRPr sz="1100" i="1" dirty="0">
              <a:solidFill>
                <a:srgbClr val="00B4B2"/>
              </a:solidFill>
              <a:latin typeface="Arial Narrow" panose="020B0606020202030204" pitchFamily="34" charset="0"/>
              <a:sym typeface="+mn-ea"/>
            </a:endParaRPr>
          </a:p>
        </p:txBody>
      </p:sp>
      <p:sp>
        <p:nvSpPr>
          <p:cNvPr id="57" name="TextBox 56"/>
          <p:cNvSpPr txBox="1"/>
          <p:nvPr/>
        </p:nvSpPr>
        <p:spPr>
          <a:xfrm>
            <a:off x="22859" y="600059"/>
            <a:ext cx="2857501" cy="461665"/>
          </a:xfrm>
          <a:prstGeom prst="rect">
            <a:avLst/>
          </a:prstGeom>
          <a:noFill/>
        </p:spPr>
        <p:txBody>
          <a:bodyPr wrap="square" rtlCol="0">
            <a:spAutoFit/>
          </a:bodyPr>
          <a:lstStyle/>
          <a:p>
            <a:r>
              <a:rPr lang="en-US" sz="1200" i="1" dirty="0">
                <a:solidFill>
                  <a:srgbClr val="00B4B2"/>
                </a:solidFill>
                <a:latin typeface="Arial Narrow" panose="020B0606020202030204" pitchFamily="34" charset="0"/>
                <a:ea typeface="Century Gothic" panose="020B0502020202020204" pitchFamily="2" charset="0"/>
              </a:rPr>
              <a:t>ACCREDITATION </a:t>
            </a:r>
            <a:r>
              <a:rPr lang="en-US" sz="1200" b="1" i="1" dirty="0" smtClean="0">
                <a:solidFill>
                  <a:srgbClr val="00B4B2"/>
                </a:solidFill>
                <a:latin typeface="Arial Narrow" panose="020B0606020202030204" pitchFamily="34" charset="0"/>
              </a:rPr>
              <a:t>: </a:t>
            </a:r>
            <a:r>
              <a:rPr lang="pt-BR" sz="1200" b="1" i="1" dirty="0" smtClean="0">
                <a:solidFill>
                  <a:srgbClr val="00B4B2"/>
                </a:solidFill>
                <a:latin typeface="Arial Narrow" panose="020B0606020202030204" pitchFamily="34" charset="0"/>
              </a:rPr>
              <a:t>From </a:t>
            </a:r>
            <a:r>
              <a:rPr lang="pt-BR" sz="1200" b="1" i="1" dirty="0">
                <a:solidFill>
                  <a:srgbClr val="00B4B2"/>
                </a:solidFill>
                <a:latin typeface="Arial Narrow" panose="020B0606020202030204" pitchFamily="34" charset="0"/>
              </a:rPr>
              <a:t>7</a:t>
            </a:r>
            <a:r>
              <a:rPr lang="pt-PT" sz="1200" b="1" i="1" dirty="0" smtClean="0">
                <a:solidFill>
                  <a:srgbClr val="00B4B2"/>
                </a:solidFill>
                <a:latin typeface="Arial Narrow" panose="020B0606020202030204" pitchFamily="34" charset="0"/>
              </a:rPr>
              <a:t>:</a:t>
            </a:r>
            <a:r>
              <a:rPr lang="pt-BR" sz="1200" b="1" i="1" dirty="0" smtClean="0">
                <a:solidFill>
                  <a:srgbClr val="00B4B2"/>
                </a:solidFill>
                <a:latin typeface="Arial Narrow" panose="020B0606020202030204" pitchFamily="34" charset="0"/>
              </a:rPr>
              <a:t>30</a:t>
            </a:r>
            <a:endParaRPr lang="pt-BR" sz="1200" b="1" i="1" dirty="0">
              <a:solidFill>
                <a:srgbClr val="00B4B2"/>
              </a:solidFill>
              <a:latin typeface="Arial Narrow" panose="020B0606020202030204" pitchFamily="34" charset="0"/>
            </a:endParaRPr>
          </a:p>
          <a:p>
            <a:endParaRPr lang="en-US" sz="1200" dirty="0">
              <a:solidFill>
                <a:srgbClr val="00B4B2"/>
              </a:solidFill>
              <a:latin typeface="Arial Narrow" panose="020B0606020202030204" pitchFamily="34" charset="0"/>
            </a:endParaRPr>
          </a:p>
        </p:txBody>
      </p:sp>
      <p:sp>
        <p:nvSpPr>
          <p:cNvPr id="58" name="TextBox 16"/>
          <p:cNvSpPr/>
          <p:nvPr/>
        </p:nvSpPr>
        <p:spPr>
          <a:xfrm>
            <a:off x="39228" y="836386"/>
            <a:ext cx="1210310" cy="5937907"/>
          </a:xfrm>
          <a:prstGeom prst="rect">
            <a:avLst/>
          </a:prstGeom>
          <a:noFill/>
          <a:ln>
            <a:noFill/>
          </a:ln>
          <a:effectLst/>
        </p:spPr>
        <p:txBody>
          <a:bodyPr vert="horz" wrap="square" lIns="91440" tIns="45720" rIns="91440" bIns="45720" numCol="1" spcCol="215900" anchor="t"/>
          <a:lstStyle/>
          <a:p>
            <a:pPr>
              <a:lnSpc>
                <a:spcPts val="1100"/>
              </a:lnSpc>
              <a:defRPr lang="en-US"/>
            </a:pPr>
            <a:r>
              <a:rPr lang="en-US" sz="1100" dirty="0" smtClean="0">
                <a:solidFill>
                  <a:srgbClr val="00B4B2"/>
                </a:solidFill>
                <a:latin typeface="Arial Narrow" panose="020B0606020202030204" pitchFamily="34" charset="0"/>
              </a:rPr>
              <a:t>08:00 </a:t>
            </a:r>
            <a:r>
              <a:rPr lang="en-US" sz="1100" dirty="0">
                <a:solidFill>
                  <a:srgbClr val="00B4B2"/>
                </a:solidFill>
                <a:latin typeface="Arial Narrow" panose="020B0606020202030204" pitchFamily="34" charset="0"/>
              </a:rPr>
              <a:t>– 09:30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09:30 – </a:t>
            </a:r>
            <a:r>
              <a:rPr lang="en-US" sz="1100" dirty="0" smtClean="0">
                <a:solidFill>
                  <a:srgbClr val="00B4B2"/>
                </a:solidFill>
                <a:latin typeface="Arial Narrow" panose="020B0606020202030204" pitchFamily="34" charset="0"/>
              </a:rPr>
              <a:t>10:00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10:30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12:00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12:30</a:t>
            </a: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12:30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14:00</a:t>
            </a:r>
            <a:endParaRPr lang="pt-BR"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14:00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15:30</a:t>
            </a:r>
            <a:endParaRPr lang="pt-BR"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i="1" dirty="0" smtClean="0">
                <a:solidFill>
                  <a:srgbClr val="00B4B2"/>
                </a:solidFill>
                <a:latin typeface="Arial Narrow" panose="020B0606020202030204" pitchFamily="34" charset="0"/>
                <a:cs typeface="Times New Roman" panose="02020603050405020304" pitchFamily="1" charset="0"/>
              </a:rPr>
              <a:t>15:30</a:t>
            </a:r>
            <a:r>
              <a:rPr lang="en-US" sz="1100" dirty="0" smtClean="0">
                <a:solidFill>
                  <a:srgbClr val="00B4B2"/>
                </a:solidFill>
                <a:latin typeface="Arial Narrow" panose="020B0606020202030204" pitchFamily="34" charset="0"/>
              </a:rPr>
              <a:t> </a:t>
            </a:r>
            <a:r>
              <a:rPr lang="en-US" sz="1100" dirty="0">
                <a:solidFill>
                  <a:srgbClr val="00B4B2"/>
                </a:solidFill>
                <a:latin typeface="Arial Narrow" panose="020B0606020202030204" pitchFamily="34" charset="0"/>
              </a:rPr>
              <a:t>– </a:t>
            </a:r>
            <a:r>
              <a:rPr lang="en-US" sz="1100" i="1" dirty="0" smtClean="0">
                <a:solidFill>
                  <a:srgbClr val="00B4B2"/>
                </a:solidFill>
                <a:latin typeface="Arial Narrow" panose="020B0606020202030204" pitchFamily="34" charset="0"/>
                <a:cs typeface="Times New Roman" panose="02020603050405020304" pitchFamily="1" charset="0"/>
              </a:rPr>
              <a:t>16:00</a:t>
            </a:r>
            <a:endParaRPr lang="en-US" sz="1100" i="1" dirty="0">
              <a:solidFill>
                <a:srgbClr val="00B4B2"/>
              </a:solidFill>
              <a:latin typeface="Arial Narrow" panose="020B0606020202030204" pitchFamily="34" charset="0"/>
              <a:cs typeface="Times New Roman" panose="02020603050405020304" pitchFamily="1" charset="0"/>
            </a:endParaRPr>
          </a:p>
          <a:p>
            <a:pPr>
              <a:lnSpc>
                <a:spcPts val="1100"/>
              </a:lnSpc>
              <a:defRPr lang="en-US"/>
            </a:pPr>
            <a:r>
              <a:rPr lang="en-US" sz="1100" dirty="0" smtClean="0">
                <a:solidFill>
                  <a:srgbClr val="00B4B2"/>
                </a:solidFill>
                <a:latin typeface="Arial Narrow" panose="020B0606020202030204" pitchFamily="34" charset="0"/>
              </a:rPr>
              <a:t>16:00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16:30</a:t>
            </a:r>
          </a:p>
          <a:p>
            <a:pPr>
              <a:lnSpc>
                <a:spcPts val="1100"/>
              </a:lnSpc>
              <a:defRPr lang="en-US"/>
            </a:pPr>
            <a:r>
              <a:rPr lang="en-US" sz="1100" dirty="0" smtClean="0">
                <a:solidFill>
                  <a:srgbClr val="00B4B2"/>
                </a:solidFill>
                <a:latin typeface="Arial Narrow" panose="020B0606020202030204" pitchFamily="34" charset="0"/>
              </a:rPr>
              <a:t>16:30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18:00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18:30</a:t>
            </a:r>
          </a:p>
          <a:p>
            <a:pPr>
              <a:lnSpc>
                <a:spcPts val="1100"/>
              </a:lnSpc>
              <a:defRPr lang="en-US"/>
            </a:pPr>
            <a:r>
              <a:rPr lang="en-US" sz="1100" dirty="0" smtClean="0">
                <a:solidFill>
                  <a:srgbClr val="00B4B2"/>
                </a:solidFill>
                <a:latin typeface="Arial Narrow" panose="020B0606020202030204" pitchFamily="34" charset="0"/>
              </a:rPr>
              <a:t>20:30  </a:t>
            </a:r>
            <a:r>
              <a:rPr lang="en-US" sz="1100" dirty="0">
                <a:solidFill>
                  <a:srgbClr val="00B4B2"/>
                </a:solidFill>
                <a:latin typeface="Arial Narrow" panose="020B0606020202030204" pitchFamily="34" charset="0"/>
              </a:rPr>
              <a:t>–  23:00</a:t>
            </a:r>
          </a:p>
          <a:p>
            <a:pPr>
              <a:lnSpc>
                <a:spcPts val="1100"/>
              </a:lnSpc>
              <a:defRPr lang="en-US"/>
            </a:pPr>
            <a:endParaRPr lang="en-US" sz="1100" dirty="0">
              <a:solidFill>
                <a:schemeClr val="tx2">
                  <a:lumMod val="50000"/>
                </a:schemeClr>
              </a:solidFill>
              <a:latin typeface="Arial Narrow" panose="020B0606020202030204" pitchFamily="34" charset="0"/>
            </a:endParaRPr>
          </a:p>
        </p:txBody>
      </p:sp>
      <p:pic>
        <p:nvPicPr>
          <p:cNvPr id="46"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49" name="TextBox 4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3"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7</a:t>
            </a:fld>
            <a:endParaRPr lang="fr-FR" altLang="pt-PT" sz="1000" b="1" i="1" u="sng" dirty="0" smtClean="0">
              <a:solidFill>
                <a:srgbClr val="3EA4BA"/>
              </a:solidFill>
            </a:endParaRPr>
          </a:p>
        </p:txBody>
      </p:sp>
      <p:sp>
        <p:nvSpPr>
          <p:cNvPr id="55"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56"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3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487330" y="802301"/>
            <a:ext cx="6289675" cy="1652609"/>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The </a:t>
            </a:r>
            <a:r>
              <a:rPr lang="pt-PT" sz="1200" i="1" dirty="0" smtClean="0">
                <a:latin typeface="Arial Narrow" panose="020B0606020202030204" pitchFamily="34" charset="0"/>
              </a:rPr>
              <a:t>«Round </a:t>
            </a:r>
            <a:r>
              <a:rPr lang="pt-PT" sz="1200" i="1" dirty="0">
                <a:latin typeface="Arial Narrow" panose="020B0606020202030204" pitchFamily="34" charset="0"/>
              </a:rPr>
              <a:t>Table on Integration and </a:t>
            </a:r>
            <a:r>
              <a:rPr lang="pt-PT" sz="1200" i="1" dirty="0" smtClean="0">
                <a:latin typeface="Arial Narrow" panose="020B0606020202030204" pitchFamily="34" charset="0"/>
              </a:rPr>
              <a:t>Debates»</a:t>
            </a:r>
            <a:r>
              <a:rPr lang="pt-PT" sz="1200" dirty="0" smtClean="0">
                <a:latin typeface="Arial Narrow" panose="020B0606020202030204" pitchFamily="34" charset="0"/>
              </a:rPr>
              <a:t> </a:t>
            </a:r>
            <a:r>
              <a:rPr lang="pt-PT" sz="1200" dirty="0">
                <a:latin typeface="Arial Narrow" panose="020B0606020202030204" pitchFamily="34" charset="0"/>
              </a:rPr>
              <a:t>will offer a relevant opportunity for dialogue between researchers of internationally recognized merit and high-level representatives of national and international institutions; those responsible for agriculture, environment and nutrition in the various countries; researchers; Universities and development agents in general</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The </a:t>
            </a:r>
            <a:r>
              <a:rPr lang="pt-PT" sz="1200" i="1" dirty="0" smtClean="0">
                <a:latin typeface="Arial Narrow" panose="020B0606020202030204" pitchFamily="34" charset="0"/>
              </a:rPr>
              <a:t>«Round </a:t>
            </a:r>
            <a:r>
              <a:rPr lang="pt-PT" sz="1200" i="1" dirty="0">
                <a:latin typeface="Arial Narrow" panose="020B0606020202030204" pitchFamily="34" charset="0"/>
              </a:rPr>
              <a:t>Table of Integration and </a:t>
            </a:r>
            <a:r>
              <a:rPr lang="pt-PT" sz="1200" i="1" dirty="0" smtClean="0">
                <a:latin typeface="Arial Narrow" panose="020B0606020202030204" pitchFamily="34" charset="0"/>
              </a:rPr>
              <a:t>Debates»</a:t>
            </a:r>
            <a:r>
              <a:rPr lang="pt-PT" sz="1200" dirty="0" smtClean="0">
                <a:latin typeface="Arial Narrow" panose="020B0606020202030204" pitchFamily="34" charset="0"/>
              </a:rPr>
              <a:t> </a:t>
            </a:r>
            <a:r>
              <a:rPr lang="pt-PT" sz="1200" dirty="0">
                <a:latin typeface="Arial Narrow" panose="020B0606020202030204" pitchFamily="34" charset="0"/>
              </a:rPr>
              <a:t>will thus be open to all participants in the International Conference entitled </a:t>
            </a:r>
            <a:r>
              <a:rPr lang="pt-PT" sz="1200" i="1" dirty="0" smtClean="0">
                <a:latin typeface="Arial Narrow" panose="020B0606020202030204" pitchFamily="34" charset="0"/>
              </a:rPr>
              <a:t>«BASALT CONFERENCE»</a:t>
            </a:r>
            <a:r>
              <a:rPr lang="pt-PT" sz="1200" dirty="0" smtClean="0">
                <a:latin typeface="Arial Narrow" panose="020B0606020202030204" pitchFamily="34" charset="0"/>
              </a:rPr>
              <a:t> </a:t>
            </a:r>
            <a:r>
              <a:rPr lang="pt-PT" sz="1200" dirty="0">
                <a:latin typeface="Arial Narrow" panose="020B0606020202030204" pitchFamily="34" charset="0"/>
              </a:rPr>
              <a:t>and to all other parties interested in this subject. Representatives of non-governmental organizations will also be invited to participate.</a:t>
            </a:r>
          </a:p>
        </p:txBody>
      </p:sp>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PARTICIPANTS </a:t>
            </a:r>
          </a:p>
        </p:txBody>
      </p:sp>
      <p:pic>
        <p:nvPicPr>
          <p:cNvPr id="45"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7"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142" y="220508"/>
            <a:ext cx="2232490" cy="487941"/>
          </a:xfrm>
          <a:prstGeom prst="rect">
            <a:avLst/>
          </a:prstGeom>
        </p:spPr>
      </p:pic>
      <p:pic>
        <p:nvPicPr>
          <p:cNvPr id="39"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8</a:t>
            </a:fld>
            <a:endParaRPr lang="fr-FR" altLang="pt-PT" sz="1000" b="1" i="1" u="sng" dirty="0" smtClean="0">
              <a:solidFill>
                <a:srgbClr val="3EA4BA"/>
              </a:solidFill>
            </a:endParaRPr>
          </a:p>
        </p:txBody>
      </p:sp>
      <p:sp>
        <p:nvSpPr>
          <p:cNvPr id="53"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504264" y="895438"/>
            <a:ext cx="6289675" cy="5217389"/>
          </a:xfrm>
          <a:prstGeom prst="rect">
            <a:avLst/>
          </a:prstGeom>
          <a:noFill/>
          <a:ln>
            <a:noFill/>
          </a:ln>
          <a:effectLst/>
        </p:spPr>
        <p:txBody>
          <a:bodyPr vert="horz" wrap="square" lIns="91440" tIns="45720" rIns="91440" bIns="45720" numCol="1" spcCol="215900" anchor="t"/>
          <a:lstStyle/>
          <a:p>
            <a:pPr algn="just">
              <a:lnSpc>
                <a:spcPts val="1200"/>
              </a:lnSpc>
            </a:pPr>
            <a:r>
              <a:rPr lang="pt-PT" sz="1200" dirty="0">
                <a:latin typeface="Arial Narrow" panose="020B0606020202030204" pitchFamily="34" charset="0"/>
              </a:rPr>
              <a:t>Interventions at the </a:t>
            </a:r>
            <a:r>
              <a:rPr lang="pt-PT" sz="1200" dirty="0" smtClean="0">
                <a:latin typeface="Arial Narrow" panose="020B0606020202030204" pitchFamily="34" charset="0"/>
              </a:rPr>
              <a:t>«Round </a:t>
            </a:r>
            <a:r>
              <a:rPr lang="pt-PT" sz="1200" dirty="0">
                <a:latin typeface="Arial Narrow" panose="020B0606020202030204" pitchFamily="34" charset="0"/>
              </a:rPr>
              <a:t>Table of Integration and </a:t>
            </a:r>
            <a:r>
              <a:rPr lang="pt-PT" sz="1200" dirty="0" smtClean="0">
                <a:latin typeface="Arial Narrow" panose="020B0606020202030204" pitchFamily="34" charset="0"/>
              </a:rPr>
              <a:t>Debates» </a:t>
            </a:r>
            <a:r>
              <a:rPr lang="pt-PT" sz="1200" dirty="0">
                <a:latin typeface="Arial Narrow" panose="020B0606020202030204" pitchFamily="34" charset="0"/>
              </a:rPr>
              <a:t>should focus on the use of rock dust in agriculture and its scientific and technological specificity. Among these scientific and technological specificities, the speakers will be able to focus their attention on the following points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lvl="1" algn="just">
              <a:lnSpc>
                <a:spcPts val="1200"/>
              </a:lnSpc>
            </a:pPr>
            <a:r>
              <a:rPr lang="pt-PT" sz="1200" dirty="0" smtClean="0">
                <a:latin typeface="Arial Narrow" panose="020B0606020202030204" pitchFamily="34" charset="0"/>
              </a:rPr>
              <a:t>a) Current </a:t>
            </a:r>
            <a:r>
              <a:rPr lang="pt-PT" sz="1200" dirty="0">
                <a:latin typeface="Arial Narrow" panose="020B0606020202030204" pitchFamily="34" charset="0"/>
              </a:rPr>
              <a:t>and historical realities of the use of rock dust in the fertilization of agricultural land</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b) The general orientations and trends of public policies, scientific, technological and environmental factors which support the fundamental principles of the use of rock powder in the fertilization of agricultural soils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c) The different categories and types of nutrients that incorporate the chemical composition of basalt giving it the natural conditions of fertilizers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d) Public policies for scientific and technological research, legislative process, regulation and control of the use of basalt powder in agriculture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e) The mechanisms and their respective roles and functions in the formulation, implementation, control and monitoring of the quality of foods produced based on the use of rock powder in the fertilization of agricultural soils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f) The relationship between the use of rock powder in the fertilization of agricultural soils and the agricultural profitability and quality of the food produced</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g) The types and qualities of agricultural soils likely to benefit and the potential for using the rock powder from the respective fertilization</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(h) Trends in present and future development of the use of rock powder in agriculture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marL="449263" lvl="1" indent="7938" algn="just">
              <a:lnSpc>
                <a:spcPts val="1200"/>
              </a:lnSpc>
              <a:buAutoNum type="romanLcParenR"/>
            </a:pPr>
            <a:r>
              <a:rPr lang="pt-PT" sz="1200" dirty="0" smtClean="0">
                <a:latin typeface="Arial Narrow" panose="020B0606020202030204" pitchFamily="34" charset="0"/>
              </a:rPr>
              <a:t> The </a:t>
            </a:r>
            <a:r>
              <a:rPr lang="pt-PT" sz="1200" dirty="0">
                <a:latin typeface="Arial Narrow" panose="020B0606020202030204" pitchFamily="34" charset="0"/>
              </a:rPr>
              <a:t>cause and effect relationship between the use of rock powder in the fertilization of agricultural soils and its effects on the preservation of the environment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After the interventions of the specialists in each theme forming part of the program of the </a:t>
            </a:r>
            <a:r>
              <a:rPr lang="pt-PT" sz="1200" dirty="0" smtClean="0">
                <a:latin typeface="Arial Narrow" panose="020B0606020202030204" pitchFamily="34" charset="0"/>
              </a:rPr>
              <a:t>«Round </a:t>
            </a:r>
            <a:r>
              <a:rPr lang="pt-PT" sz="1200" dirty="0">
                <a:latin typeface="Arial Narrow" panose="020B0606020202030204" pitchFamily="34" charset="0"/>
              </a:rPr>
              <a:t>Table of </a:t>
            </a:r>
            <a:r>
              <a:rPr lang="pt-PT" sz="1200" dirty="0" smtClean="0">
                <a:latin typeface="Arial Narrow" panose="020B0606020202030204" pitchFamily="34" charset="0"/>
              </a:rPr>
              <a:t>Integration», </a:t>
            </a:r>
            <a:r>
              <a:rPr lang="pt-PT" sz="1200" dirty="0">
                <a:latin typeface="Arial Narrow" panose="020B0606020202030204" pitchFamily="34" charset="0"/>
              </a:rPr>
              <a:t>a period of debate will open during which all present will be able to intervene to present their points of view, as well as to confront the specialists to issues strictly related to the topics under discussion.</a:t>
            </a:r>
          </a:p>
        </p:txBody>
      </p:sp>
      <p:sp>
        <p:nvSpPr>
          <p:cNvPr id="42" name="Rectangle 2"/>
          <p:cNvSpPr txBox="1">
            <a:spLocks noChangeArrowheads="1"/>
          </p:cNvSpPr>
          <p:nvPr/>
        </p:nvSpPr>
        <p:spPr>
          <a:xfrm>
            <a:off x="426720" y="332841"/>
            <a:ext cx="4179148"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round table discussion  guide</a:t>
            </a:r>
          </a:p>
        </p:txBody>
      </p:sp>
      <p:pic>
        <p:nvPicPr>
          <p:cNvPr id="45" name="Imagem 81" descr="LOGO-Paises ecowas"/>
          <p:cNvPicPr>
            <a:picLocks noChangeAspect="1"/>
          </p:cNvPicPr>
          <p:nvPr/>
        </p:nvPicPr>
        <p:blipFill>
          <a:blip r:embed="rId5"/>
          <a:stretch>
            <a:fillRect/>
          </a:stretch>
        </p:blipFill>
        <p:spPr>
          <a:xfrm>
            <a:off x="10308786" y="5674597"/>
            <a:ext cx="1175676" cy="1164578"/>
          </a:xfrm>
          <a:prstGeom prst="rect">
            <a:avLst/>
          </a:prstGeom>
        </p:spPr>
      </p:pic>
      <p:sp>
        <p:nvSpPr>
          <p:cNvPr id="47" name="CaixaDeTexto 67"/>
          <p:cNvSpPr/>
          <p:nvPr/>
        </p:nvSpPr>
        <p:spPr>
          <a:xfrm>
            <a:off x="9757410" y="1089245"/>
            <a:ext cx="2284730" cy="2171893"/>
          </a:xfrm>
          <a:prstGeom prst="rect">
            <a:avLst/>
          </a:prstGeom>
          <a:noFill/>
          <a:ln>
            <a:noFill/>
          </a:ln>
          <a:effectLst/>
        </p:spPr>
        <p:txBody>
          <a:bodyPr vert="horz" wrap="square" lIns="91440" tIns="45720" rIns="91440" bIns="45720" numCol="1" spcCol="215900" anchor="t"/>
          <a:lstStyle/>
          <a:p>
            <a:pPr algn="ctr">
              <a:lnSpc>
                <a:spcPct val="85000"/>
              </a:lnSpc>
            </a:pPr>
            <a:r>
              <a:rPr lang="pt-PT" sz="2000" dirty="0">
                <a:solidFill>
                  <a:srgbClr val="006666"/>
                </a:solidFill>
              </a:rPr>
              <a:t>ROUND TABLE</a:t>
            </a:r>
          </a:p>
          <a:p>
            <a:pPr algn="ctr">
              <a:lnSpc>
                <a:spcPct val="85000"/>
              </a:lnSpc>
            </a:pPr>
            <a:r>
              <a:rPr lang="pt-PT" sz="1400" dirty="0">
                <a:solidFill>
                  <a:srgbClr val="006666"/>
                </a:solidFill>
              </a:rPr>
              <a:t>DISCUSSION </a:t>
            </a:r>
            <a:r>
              <a:rPr lang="pt-PT" sz="1400" dirty="0" smtClean="0">
                <a:solidFill>
                  <a:srgbClr val="006666"/>
                </a:solidFill>
              </a:rPr>
              <a:t>GUIDE</a:t>
            </a:r>
            <a:endParaRPr lang="pt-PT" sz="2000" dirty="0" smtClean="0">
              <a:solidFill>
                <a:srgbClr val="006666"/>
              </a:solidFill>
            </a:endParaRPr>
          </a:p>
          <a:p>
            <a:pPr algn="ctr">
              <a:defRPr lang="en-US"/>
            </a:pPr>
            <a:r>
              <a:rPr lang="pt-PT" sz="2000" dirty="0" smtClean="0">
                <a:solidFill>
                  <a:srgbClr val="006666"/>
                </a:solidFill>
              </a:rPr>
              <a:t>MARCH 16</a:t>
            </a: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142" y="220508"/>
            <a:ext cx="2232490" cy="487941"/>
          </a:xfrm>
          <a:prstGeom prst="rect">
            <a:avLst/>
          </a:prstGeom>
        </p:spPr>
      </p:pic>
      <p:pic>
        <p:nvPicPr>
          <p:cNvPr id="39"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2"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rgbClr val="3EA4BA"/>
                </a:solidFill>
              </a:rPr>
              <a:t>Pag </a:t>
            </a:r>
            <a:fld id="{6C07E9C5-6E20-4A25-9F31-81ECFC5683B7}" type="slidenum">
              <a:rPr lang="fr-FR" altLang="pt-PT" sz="1000" b="1" i="1" u="sng" dirty="0" smtClean="0">
                <a:solidFill>
                  <a:srgbClr val="3EA4BA"/>
                </a:solidFill>
              </a:rPr>
              <a:t>9</a:t>
            </a:fld>
            <a:endParaRPr lang="fr-FR" altLang="pt-PT" sz="1000" b="1" i="1" u="sng" dirty="0" smtClean="0">
              <a:solidFill>
                <a:srgbClr val="3EA4BA"/>
              </a:solidFill>
            </a:endParaRPr>
          </a:p>
        </p:txBody>
      </p:sp>
      <p:sp>
        <p:nvSpPr>
          <p:cNvPr id="53" name="Caixa de Texto 17"/>
          <p:cNvSpPr txBox="1"/>
          <p:nvPr/>
        </p:nvSpPr>
        <p:spPr>
          <a:xfrm>
            <a:off x="749939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extLst>
      <p:ext uri="{BB962C8B-B14F-4D97-AF65-F5344CB8AC3E}">
        <p14:creationId xmlns:p14="http://schemas.microsoft.com/office/powerpoint/2010/main" val="92084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5281</TotalTime>
  <Words>2047</Words>
  <Application>Microsoft Office PowerPoint</Application>
  <PresentationFormat>Custom</PresentationFormat>
  <Paragraphs>311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1319</cp:revision>
  <dcterms:created xsi:type="dcterms:W3CDTF">2019-09-10T11:20:00Z</dcterms:created>
  <dcterms:modified xsi:type="dcterms:W3CDTF">2021-10-05T19:50:50Z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