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60" r:id="rId3"/>
    <p:sldId id="307" r:id="rId4"/>
    <p:sldId id="263" r:id="rId5"/>
    <p:sldId id="258" r:id="rId6"/>
    <p:sldId id="311" r:id="rId7"/>
    <p:sldId id="309" r:id="rId8"/>
    <p:sldId id="262" r:id="rId9"/>
    <p:sldId id="272" r:id="rId10"/>
    <p:sldId id="273" r:id="rId11"/>
    <p:sldId id="276" r:id="rId12"/>
    <p:sldId id="274" r:id="rId13"/>
    <p:sldId id="290" r:id="rId14"/>
    <p:sldId id="291" r:id="rId15"/>
    <p:sldId id="292" r:id="rId16"/>
    <p:sldId id="293" r:id="rId17"/>
    <p:sldId id="268" r:id="rId18"/>
    <p:sldId id="275" r:id="rId19"/>
    <p:sldId id="257" r:id="rId20"/>
    <p:sldId id="269" r:id="rId21"/>
    <p:sldId id="295" r:id="rId22"/>
    <p:sldId id="294" r:id="rId23"/>
    <p:sldId id="335" r:id="rId24"/>
    <p:sldId id="312"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416D12"/>
    <a:srgbClr val="008CBA"/>
    <a:srgbClr val="FFFFFF"/>
    <a:srgbClr val="3EA4B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37" y="-58"/>
      </p:cViewPr>
      <p:guideLst>
        <p:guide orient="horz" pos="2200"/>
        <p:guide pos="39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23-05-2021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556975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23-05-2021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10075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23-05-2021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23-05-2021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23-05-2021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23-05-2021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23-05-2021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23-05-2021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304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7" name="CaixaDeTexto 53"/>
          <p:cNvSpPr txBox="1"/>
          <p:nvPr/>
        </p:nvSpPr>
        <p:spPr>
          <a:xfrm>
            <a:off x="10052685" y="4747895"/>
            <a:ext cx="2118995" cy="1076325"/>
          </a:xfrm>
          <a:prstGeom prst="rect">
            <a:avLst/>
          </a:prstGeom>
          <a:noFill/>
        </p:spPr>
        <p:txBody>
          <a:bodyPr wrap="square" rtlCol="0">
            <a:spAutoFit/>
          </a:bodyPr>
          <a:lstStyle/>
          <a:p>
            <a:r>
              <a:rPr lang="en-US" sz="1600" b="1" i="1" dirty="0" smtClean="0">
                <a:solidFill>
                  <a:srgbClr val="3EA4BA"/>
                </a:solidFill>
              </a:rPr>
              <a:t>BUSINESS FORUM</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rPr>
              <a:t>i</a:t>
            </a:r>
            <a:r>
              <a:rPr lang="en-US" sz="1200" dirty="0" smtClean="0">
                <a:latin typeface="Arial Narrow" panose="020B0606020202030204" pitchFamily="34" charset="0"/>
              </a:rPr>
              <a:t>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3"/>
          <a:stretch>
            <a:fillRect/>
          </a:stretch>
        </p:blipFill>
        <p:spPr>
          <a:xfrm>
            <a:off x="0" y="0"/>
            <a:ext cx="4139565" cy="2513330"/>
          </a:xfrm>
          <a:prstGeom prst="rect">
            <a:avLst/>
          </a:prstGeom>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2215" y="5824220"/>
            <a:ext cx="677545" cy="561975"/>
          </a:xfrm>
          <a:prstGeom prst="rect">
            <a:avLst/>
          </a:prstGeom>
        </p:spPr>
      </p:pic>
      <p:pic>
        <p:nvPicPr>
          <p:cNvPr id="12" name="Imagem 11" descr="logo"/>
          <p:cNvPicPr>
            <a:picLocks noChangeAspect="1"/>
          </p:cNvPicPr>
          <p:nvPr/>
        </p:nvPicPr>
        <p:blipFill>
          <a:blip r:embed="rId5"/>
          <a:stretch>
            <a:fillRect/>
          </a:stretch>
        </p:blipFill>
        <p:spPr>
          <a:xfrm>
            <a:off x="8018145" y="30480"/>
            <a:ext cx="4163060" cy="913765"/>
          </a:xfrm>
          <a:prstGeom prst="rect">
            <a:avLst/>
          </a:prstGeom>
        </p:spPr>
      </p:pic>
      <p:sp>
        <p:nvSpPr>
          <p:cNvPr id="15" name="Caixa de Texto 14"/>
          <p:cNvSpPr txBox="1"/>
          <p:nvPr/>
        </p:nvSpPr>
        <p:spPr>
          <a:xfrm>
            <a:off x="10184130" y="977900"/>
            <a:ext cx="1962785" cy="275590"/>
          </a:xfrm>
          <a:prstGeom prst="rect">
            <a:avLst/>
          </a:prstGeom>
          <a:noFill/>
        </p:spPr>
        <p:txBody>
          <a:bodyPr wrap="square" rtlCol="0">
            <a:spAutoFit/>
          </a:bodyPr>
          <a:lstStyle/>
          <a:p>
            <a:r>
              <a:rPr lang="pt-PT" sz="1200" i="1" dirty="0" smtClean="0">
                <a:solidFill>
                  <a:schemeClr val="accent5">
                    <a:lumMod val="90000"/>
                  </a:schemeClr>
                </a:solidFill>
                <a:latin typeface="Arial Narrow" panose="020B0606020202030204" pitchFamily="34" charset="0"/>
                <a:sym typeface="+mn-ea"/>
              </a:rPr>
              <a:t>www.atlanticbusinessforum.com</a:t>
            </a:r>
            <a:endParaRPr lang="pt-PT" altLang="en-US" sz="1200" i="1" dirty="0" smtClean="0">
              <a:solidFill>
                <a:schemeClr val="accent5">
                  <a:lumMod val="90000"/>
                </a:schemeClr>
              </a:solidFill>
              <a:latin typeface="Arial Narrow" panose="020B0606020202030204" pitchFamily="34" charset="0"/>
              <a:sym typeface="+mn-ea"/>
            </a:endParaRPr>
          </a:p>
        </p:txBody>
      </p:sp>
      <p:pic>
        <p:nvPicPr>
          <p:cNvPr id="16" name="Imagem 15" descr="map"/>
          <p:cNvPicPr>
            <a:picLocks noChangeAspect="1"/>
          </p:cNvPicPr>
          <p:nvPr/>
        </p:nvPicPr>
        <p:blipFill>
          <a:blip r:embed="rId6"/>
          <a:stretch>
            <a:fillRect/>
          </a:stretch>
        </p:blipFill>
        <p:spPr>
          <a:xfrm>
            <a:off x="7871460" y="1736725"/>
            <a:ext cx="4300220" cy="2305050"/>
          </a:xfrm>
          <a:prstGeom prst="rect">
            <a:avLst/>
          </a:prstGeom>
        </p:spPr>
      </p:pic>
      <p:pic>
        <p:nvPicPr>
          <p:cNvPr id="11" name="Imagem 10" descr="LOGO-Paises ecowas"/>
          <p:cNvPicPr>
            <a:picLocks noChangeAspect="1"/>
          </p:cNvPicPr>
          <p:nvPr/>
        </p:nvPicPr>
        <p:blipFill>
          <a:blip r:embed="rId7"/>
          <a:stretch>
            <a:fillRect/>
          </a:stretch>
        </p:blipFill>
        <p:spPr>
          <a:xfrm>
            <a:off x="4122420" y="172720"/>
            <a:ext cx="3897630" cy="3858260"/>
          </a:xfrm>
          <a:prstGeom prst="rect">
            <a:avLst/>
          </a:prstGeom>
        </p:spPr>
      </p:pic>
      <p:sp>
        <p:nvSpPr>
          <p:cNvPr id="3" name="Rectangle 2"/>
          <p:cNvSpPr txBox="1">
            <a:spLocks noChangeArrowheads="1"/>
          </p:cNvSpPr>
          <p:nvPr/>
        </p:nvSpPr>
        <p:spPr>
          <a:xfrm>
            <a:off x="1470025" y="4866640"/>
            <a:ext cx="8829040" cy="1530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opPortuniTIES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AND</a:t>
            </a:r>
          </a:p>
          <a:p>
            <a:pPr algn="ctr">
              <a:defRPr/>
            </a:pPr>
            <a:r>
              <a:rPr lang="pt-PT" altLang="en-GB" sz="2000" b="1" dirty="0" smtClean="0">
                <a:solidFill>
                  <a:schemeClr val="bg1"/>
                </a:solidFill>
                <a:effectLst>
                  <a:outerShdw blurRad="38100" dist="38100" dir="2700000" algn="tl">
                    <a:srgbClr val="000000"/>
                  </a:outerShdw>
                </a:effectLst>
                <a:latin typeface="Calisto MT" panose="02040603050505030304" pitchFamily="18" charset="0"/>
                <a:sym typeface="+mn-ea"/>
              </a:rPr>
              <a:t>BUSINESS PARTNERSHIPS IN ECOWAS SPACE</a:t>
            </a: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4" name="CaixaDeTexto 67"/>
          <p:cNvSpPr txBox="1"/>
          <p:nvPr/>
        </p:nvSpPr>
        <p:spPr>
          <a:xfrm>
            <a:off x="22860" y="2542540"/>
            <a:ext cx="2698750" cy="1900555"/>
          </a:xfrm>
          <a:prstGeom prst="rect">
            <a:avLst/>
          </a:prstGeom>
          <a:noFill/>
        </p:spPr>
        <p:txBody>
          <a:bodyPr wrap="square" rtlCol="0">
            <a:noAutofit/>
          </a:bodyPr>
          <a:lstStyle/>
          <a:p>
            <a:pPr algn="ctr"/>
            <a:r>
              <a:rPr lang="pt-PT" sz="2400" dirty="0" smtClean="0">
                <a:solidFill>
                  <a:schemeClr val="bg1"/>
                </a:solidFill>
              </a:rPr>
              <a:t>09 -11 JUNE</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b="1" dirty="0">
                <a:solidFill>
                  <a:schemeClr val="bg1"/>
                </a:solidFill>
              </a:rPr>
              <a:t>2021</a:t>
            </a:r>
          </a:p>
          <a:p>
            <a:pPr algn="ctr"/>
            <a:r>
              <a:rPr lang="pt-PT" b="1" dirty="0">
                <a:solidFill>
                  <a:schemeClr val="bg1"/>
                </a:solidFill>
              </a:rPr>
              <a:t>PRAIA</a:t>
            </a:r>
          </a:p>
          <a:p>
            <a:pPr algn="ctr"/>
            <a:r>
              <a:rPr lang="pt-PT" sz="1200" dirty="0">
                <a:solidFill>
                  <a:schemeClr val="bg1"/>
                </a:solidFill>
              </a:rPr>
              <a:t>SANTIAGO ISLAND</a:t>
            </a:r>
          </a:p>
          <a:p>
            <a:pPr algn="ctr"/>
            <a:r>
              <a:rPr lang="pt-PT" sz="2400" dirty="0">
                <a:solidFill>
                  <a:schemeClr val="bg1"/>
                </a:solidFill>
              </a:rPr>
              <a:t>CABO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Paises ecowas"/>
          <p:cNvPicPr>
            <a:picLocks noChangeAspect="1"/>
          </p:cNvPicPr>
          <p:nvPr/>
        </p:nvPicPr>
        <p:blipFill>
          <a:blip r:embed="rId2"/>
          <a:stretch>
            <a:fillRect/>
          </a:stretch>
        </p:blipFill>
        <p:spPr>
          <a:xfrm>
            <a:off x="7212965" y="527050"/>
            <a:ext cx="3897630" cy="3858260"/>
          </a:xfrm>
          <a:prstGeom prst="rect">
            <a:avLst/>
          </a:prstGeom>
        </p:spPr>
      </p:pic>
      <p:sp>
        <p:nvSpPr>
          <p:cNvPr id="12" name="Triângulo Retângulo 11"/>
          <p:cNvSpPr/>
          <p:nvPr/>
        </p:nvSpPr>
        <p:spPr>
          <a:xfrm>
            <a:off x="635" y="242570"/>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2253395" y="-4329"/>
            <a:ext cx="6068030" cy="829945"/>
          </a:xfrm>
          <a:prstGeom prst="rect">
            <a:avLst/>
          </a:prstGeom>
          <a:noFill/>
          <a:ln w="9525">
            <a:noFill/>
            <a:miter lim="800000"/>
          </a:ln>
        </p:spPr>
        <p:txBody>
          <a:bodyPr wrap="square">
            <a:spAutoFit/>
          </a:bodyPr>
          <a:lstStyle/>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DEVELOPMENT ECOSYSTEM</a:t>
            </a:r>
          </a:p>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OF</a:t>
            </a:r>
          </a:p>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PRIVATE </a:t>
            </a:r>
            <a:r>
              <a:rPr lang="pt-PT" sz="1600" b="1" i="1" dirty="0">
                <a:solidFill>
                  <a:srgbClr val="3EA4BA"/>
                </a:solidFill>
                <a:latin typeface="Arial Narrow" panose="020B0606020202030204" pitchFamily="34" charset="0"/>
                <a:cs typeface="Arial" panose="020B0604020202020204" pitchFamily="34" charset="0"/>
                <a:sym typeface="+mn-ea"/>
              </a:rPr>
              <a:t>SECTOR </a:t>
            </a:r>
            <a:r>
              <a:rPr lang="pt-PT" sz="1600" b="1" i="1" dirty="0">
                <a:solidFill>
                  <a:srgbClr val="3EA4BA"/>
                </a:solidFill>
                <a:latin typeface="Arial Narrow" panose="020B0606020202030204" pitchFamily="34" charset="0"/>
                <a:cs typeface="Arial" panose="020B0604020202020204" pitchFamily="34" charset="0"/>
              </a:rPr>
              <a:t>AND AGRI-BUSINESS IN ECOWAS SPACE</a:t>
            </a:r>
          </a:p>
        </p:txBody>
      </p:sp>
      <p:grpSp>
        <p:nvGrpSpPr>
          <p:cNvPr id="5" name="Agrupar 4"/>
          <p:cNvGrpSpPr/>
          <p:nvPr/>
        </p:nvGrpSpPr>
        <p:grpSpPr>
          <a:xfrm>
            <a:off x="2090980" y="1185477"/>
            <a:ext cx="5737225" cy="5665788"/>
            <a:chOff x="6186" y="1867"/>
            <a:chExt cx="9035" cy="8923"/>
          </a:xfrm>
        </p:grpSpPr>
        <p:sp>
          <p:nvSpPr>
            <p:cNvPr id="107" name="Oval 106"/>
            <p:cNvSpPr/>
            <p:nvPr/>
          </p:nvSpPr>
          <p:spPr>
            <a:xfrm>
              <a:off x="6186" y="1867"/>
              <a:ext cx="9035" cy="8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8" name="Oval 107"/>
            <p:cNvSpPr/>
            <p:nvPr/>
          </p:nvSpPr>
          <p:spPr>
            <a:xfrm>
              <a:off x="7980" y="3097"/>
              <a:ext cx="6237" cy="637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9" name="Oval 108"/>
            <p:cNvSpPr/>
            <p:nvPr/>
          </p:nvSpPr>
          <p:spPr>
            <a:xfrm>
              <a:off x="9905" y="4345"/>
              <a:ext cx="2612" cy="4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b="1" dirty="0"/>
                <a:t>ECOWAS</a:t>
              </a:r>
            </a:p>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43" name="CaixaDeTexto 142"/>
            <p:cNvSpPr txBox="1"/>
            <p:nvPr/>
          </p:nvSpPr>
          <p:spPr>
            <a:xfrm>
              <a:off x="8035" y="5026"/>
              <a:ext cx="2140" cy="1052"/>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AfDB</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https://www.afdb.org/en</a:t>
              </a:r>
              <a:endParaRPr lang="pt-PT" sz="1000" i="1" dirty="0">
                <a:solidFill>
                  <a:schemeClr val="accent5">
                    <a:lumMod val="50000"/>
                  </a:schemeClr>
                </a:solidFill>
                <a:latin typeface="Arial Narrow" panose="020B0606020202030204" pitchFamily="34" charset="0"/>
              </a:endParaRPr>
            </a:p>
          </p:txBody>
        </p:sp>
        <p:sp>
          <p:nvSpPr>
            <p:cNvPr id="144" name="CaixaDeTexto 143"/>
            <p:cNvSpPr txBox="1"/>
            <p:nvPr/>
          </p:nvSpPr>
          <p:spPr>
            <a:xfrm>
              <a:off x="8096" y="6285"/>
              <a:ext cx="1855" cy="1052"/>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IFC</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https://www.ifc.org/</a:t>
              </a:r>
              <a:endParaRPr lang="pt-PT" sz="1000" i="1" dirty="0">
                <a:solidFill>
                  <a:schemeClr val="accent5">
                    <a:lumMod val="50000"/>
                  </a:schemeClr>
                </a:solidFill>
                <a:latin typeface="Arial Narrow" panose="020B0606020202030204" pitchFamily="34" charset="0"/>
              </a:endParaRPr>
            </a:p>
          </p:txBody>
        </p:sp>
        <p:sp>
          <p:nvSpPr>
            <p:cNvPr id="145" name="CaixaDeTexto 144"/>
            <p:cNvSpPr txBox="1"/>
            <p:nvPr/>
          </p:nvSpPr>
          <p:spPr>
            <a:xfrm>
              <a:off x="12221" y="4966"/>
              <a:ext cx="183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err="1">
                  <a:solidFill>
                    <a:schemeClr val="accent5">
                      <a:lumMod val="50000"/>
                    </a:schemeClr>
                  </a:solidFill>
                  <a:latin typeface="Arial Narrow" panose="020B0606020202030204" pitchFamily="34" charset="0"/>
                  <a:cs typeface="+mn-cs"/>
                </a:rPr>
                <a:t>AfD</a:t>
              </a:r>
              <a:endParaRPr lang="pt-PT" sz="1400" i="1" dirty="0">
                <a:solidFill>
                  <a:schemeClr val="accent5">
                    <a:lumMod val="50000"/>
                  </a:schemeClr>
                </a:solidFill>
                <a:latin typeface="Arial Narrow" panose="020B0606020202030204" pitchFamily="34" charset="0"/>
                <a:cs typeface="+mn-cs"/>
              </a:endParaRP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https://www.afd.fr/pt</a:t>
              </a:r>
              <a:endParaRPr lang="pt-PT" sz="1000" i="1" dirty="0">
                <a:solidFill>
                  <a:schemeClr val="accent5">
                    <a:lumMod val="50000"/>
                  </a:schemeClr>
                </a:solidFill>
                <a:latin typeface="Arial Narrow" panose="020B0606020202030204" pitchFamily="34" charset="0"/>
              </a:endParaRPr>
            </a:p>
          </p:txBody>
        </p:sp>
        <p:sp>
          <p:nvSpPr>
            <p:cNvPr id="146" name="CaixaDeTexto 145"/>
            <p:cNvSpPr txBox="1"/>
            <p:nvPr/>
          </p:nvSpPr>
          <p:spPr>
            <a:xfrm>
              <a:off x="9586" y="8493"/>
              <a:ext cx="302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AGF</a:t>
              </a:r>
              <a:r>
                <a:rPr lang="pt-PT" sz="1400" i="1" dirty="0">
                  <a:solidFill>
                    <a:schemeClr val="accent5">
                      <a:lumMod val="50000"/>
                    </a:schemeClr>
                  </a:solidFill>
                  <a:latin typeface="Arial Narrow" panose="020B0606020202030204" pitchFamily="34" charset="0"/>
                  <a:cs typeface="+mn-cs"/>
                </a:rPr>
                <a:t> </a:t>
              </a:r>
              <a:r>
                <a:rPr lang="pt-PT" sz="1000" dirty="0">
                  <a:solidFill>
                    <a:schemeClr val="accent5">
                      <a:lumMod val="50000"/>
                    </a:schemeClr>
                  </a:solidFill>
                  <a:latin typeface="Arial Narrow" panose="020B0606020202030204" pitchFamily="34" charset="0"/>
                </a:rPr>
                <a:t>http://www.africanguaranteefund.com/</a:t>
              </a:r>
              <a:endParaRPr lang="pt-PT" sz="1000" i="1" dirty="0">
                <a:solidFill>
                  <a:schemeClr val="accent5">
                    <a:lumMod val="50000"/>
                  </a:schemeClr>
                </a:solidFill>
                <a:latin typeface="Arial Narrow" panose="020B0606020202030204" pitchFamily="34" charset="0"/>
              </a:endParaRPr>
            </a:p>
          </p:txBody>
        </p:sp>
        <p:sp>
          <p:nvSpPr>
            <p:cNvPr id="147" name="CaixaDeTexto 146"/>
            <p:cNvSpPr txBox="1"/>
            <p:nvPr/>
          </p:nvSpPr>
          <p:spPr>
            <a:xfrm>
              <a:off x="8723" y="7745"/>
              <a:ext cx="1913" cy="751"/>
            </a:xfrm>
            <a:prstGeom prst="rect">
              <a:avLst/>
            </a:prstGeom>
            <a:noFill/>
          </p:spPr>
          <p:txBody>
            <a:bodyPr wrap="square">
              <a:spAutoFit/>
            </a:bodyPr>
            <a:lstStyle/>
            <a:p>
              <a:pPr fontAlgn="auto">
                <a:lnSpc>
                  <a:spcPts val="1500"/>
                </a:lnSpc>
                <a:spcBef>
                  <a:spcPts val="0"/>
                </a:spcBef>
                <a:spcAft>
                  <a:spcPts val="0"/>
                </a:spcAft>
                <a:defRPr/>
              </a:pPr>
              <a:r>
                <a:rPr lang="pt-PT" sz="1400" dirty="0">
                  <a:solidFill>
                    <a:schemeClr val="accent5">
                      <a:lumMod val="50000"/>
                    </a:schemeClr>
                  </a:solidFill>
                </a:rPr>
                <a:t>ECOBANK</a:t>
              </a:r>
            </a:p>
            <a:p>
              <a:pP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https://ecobank.com/</a:t>
              </a:r>
              <a:endParaRPr lang="pt-PT" sz="1000" b="1" i="1" dirty="0">
                <a:solidFill>
                  <a:schemeClr val="accent5">
                    <a:lumMod val="50000"/>
                  </a:schemeClr>
                </a:solidFill>
                <a:latin typeface="Arial Narrow" panose="020B0606020202030204" pitchFamily="34" charset="0"/>
              </a:endParaRPr>
            </a:p>
          </p:txBody>
        </p:sp>
        <p:sp>
          <p:nvSpPr>
            <p:cNvPr id="148" name="CaixaDeTexto 147"/>
            <p:cNvSpPr txBox="1"/>
            <p:nvPr/>
          </p:nvSpPr>
          <p:spPr>
            <a:xfrm>
              <a:off x="12385" y="5899"/>
              <a:ext cx="1867" cy="751"/>
            </a:xfrm>
            <a:prstGeom prst="rect">
              <a:avLst/>
            </a:prstGeom>
            <a:noFill/>
          </p:spPr>
          <p:txBody>
            <a:bodyPr wrap="square">
              <a:spAutoFit/>
            </a:bodyPr>
            <a:lstStyle/>
            <a:p>
              <a:pPr algn="ctr" fontAlgn="auto">
                <a:lnSpc>
                  <a:spcPts val="1500"/>
                </a:lnSpc>
                <a:spcBef>
                  <a:spcPts val="0"/>
                </a:spcBef>
                <a:spcAft>
                  <a:spcPts val="0"/>
                </a:spcAft>
                <a:defRPr/>
              </a:pPr>
              <a:r>
                <a:rPr lang="pt-PT" sz="1400" dirty="0">
                  <a:solidFill>
                    <a:schemeClr val="accent5">
                      <a:lumMod val="50000"/>
                    </a:schemeClr>
                  </a:solidFill>
                  <a:latin typeface="Arial Narrow" panose="020B0606020202030204" pitchFamily="34" charset="0"/>
                </a:rPr>
                <a:t>BOAD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https://www.boad.org</a:t>
              </a:r>
              <a:endParaRPr lang="pt-PT" sz="1000" i="1" dirty="0">
                <a:solidFill>
                  <a:schemeClr val="accent5">
                    <a:lumMod val="50000"/>
                  </a:schemeClr>
                </a:solidFill>
                <a:latin typeface="Arial Narrow" panose="020B0606020202030204" pitchFamily="34" charset="0"/>
              </a:endParaRPr>
            </a:p>
          </p:txBody>
        </p:sp>
        <p:sp>
          <p:nvSpPr>
            <p:cNvPr id="149" name="CaixaDeTexto 148"/>
            <p:cNvSpPr txBox="1"/>
            <p:nvPr/>
          </p:nvSpPr>
          <p:spPr>
            <a:xfrm rot="19320000">
              <a:off x="11919" y="7511"/>
              <a:ext cx="2225" cy="751"/>
            </a:xfrm>
            <a:prstGeom prst="rect">
              <a:avLst/>
            </a:prstGeom>
            <a:noFill/>
          </p:spPr>
          <p:txBody>
            <a:bodyPr wrap="square">
              <a:spAutoFit/>
            </a:bodyPr>
            <a:lstStyle/>
            <a:p>
              <a:pPr algn="ctr" fontAlgn="auto">
                <a:lnSpc>
                  <a:spcPts val="1500"/>
                </a:lnSpc>
                <a:spcBef>
                  <a:spcPts val="0"/>
                </a:spcBef>
                <a:spcAft>
                  <a:spcPts val="0"/>
                </a:spcAft>
                <a:defRPr/>
              </a:pPr>
              <a:r>
                <a:rPr lang="pt-PT" dirty="0">
                  <a:solidFill>
                    <a:schemeClr val="accent5">
                      <a:lumMod val="50000"/>
                    </a:schemeClr>
                  </a:solidFill>
                </a:rPr>
                <a:t>FAGACE</a:t>
              </a:r>
              <a:r>
                <a:rPr lang="pt-PT" sz="1400" dirty="0">
                  <a:solidFill>
                    <a:schemeClr val="accent5">
                      <a:lumMod val="50000"/>
                    </a:schemeClr>
                  </a:solidFill>
                  <a:latin typeface="Arial Narrow" panose="020B0606020202030204" pitchFamily="34" charset="0"/>
                </a:rPr>
                <a:t> </a:t>
              </a:r>
              <a:r>
                <a:rPr lang="pt-PT" sz="1000" dirty="0">
                  <a:solidFill>
                    <a:schemeClr val="accent5">
                      <a:lumMod val="50000"/>
                    </a:schemeClr>
                  </a:solidFill>
                  <a:latin typeface="Arial Narrow" panose="020B0606020202030204" pitchFamily="34" charset="0"/>
                </a:rPr>
                <a:t>http://www.le-fagace.org/</a:t>
              </a:r>
              <a:endParaRPr lang="pt-PT" sz="1000" i="1" dirty="0">
                <a:solidFill>
                  <a:schemeClr val="accent5">
                    <a:lumMod val="50000"/>
                  </a:schemeClr>
                </a:solidFill>
                <a:latin typeface="Arial Narrow" panose="020B0606020202030204" pitchFamily="34" charset="0"/>
              </a:endParaRPr>
            </a:p>
          </p:txBody>
        </p:sp>
        <p:sp>
          <p:nvSpPr>
            <p:cNvPr id="150" name="CaixaDeTexto 149"/>
            <p:cNvSpPr txBox="1"/>
            <p:nvPr/>
          </p:nvSpPr>
          <p:spPr>
            <a:xfrm rot="20100000">
              <a:off x="8098" y="2615"/>
              <a:ext cx="2380" cy="749"/>
            </a:xfrm>
            <a:prstGeom prst="rect">
              <a:avLst/>
            </a:prstGeom>
            <a:noFill/>
          </p:spPr>
          <p:txBody>
            <a:bodyPr>
              <a:spAutoFit/>
            </a:bodyPr>
            <a:lstStyle/>
            <a:p>
              <a:pPr algn="ctr" fontAlgn="auto">
                <a:lnSpc>
                  <a:spcPts val="1500"/>
                </a:lnSpc>
                <a:spcBef>
                  <a:spcPts val="0"/>
                </a:spcBef>
                <a:spcAft>
                  <a:spcPts val="0"/>
                </a:spcAft>
                <a:defRPr/>
              </a:pPr>
              <a:r>
                <a:rPr lang="pt-PT" sz="1400" b="1" i="1" dirty="0">
                  <a:solidFill>
                    <a:schemeClr val="accent5">
                      <a:lumMod val="75000"/>
                    </a:schemeClr>
                  </a:solidFill>
                  <a:latin typeface="Arial Narrow" panose="020B0606020202030204" pitchFamily="34" charset="0"/>
                  <a:cs typeface="+mn-cs"/>
                </a:rPr>
                <a:t>Business Organizations</a:t>
              </a:r>
            </a:p>
          </p:txBody>
        </p:sp>
        <p:sp>
          <p:nvSpPr>
            <p:cNvPr id="151" name="CaixaDeTexto 150"/>
            <p:cNvSpPr txBox="1"/>
            <p:nvPr/>
          </p:nvSpPr>
          <p:spPr>
            <a:xfrm rot="18720000">
              <a:off x="6934" y="4005"/>
              <a:ext cx="1979" cy="630"/>
            </a:xfrm>
            <a:prstGeom prst="rect">
              <a:avLst/>
            </a:prstGeom>
            <a:noFill/>
          </p:spPr>
          <p:txBody>
            <a:bodyPr wrap="square">
              <a:spAutoFit/>
            </a:bodyPr>
            <a:lstStyle/>
            <a:p>
              <a:pPr algn="ctr">
                <a:lnSpc>
                  <a:spcPts val="1200"/>
                </a:lnSpc>
              </a:pPr>
              <a:r>
                <a:rPr lang="pt-PT" sz="1400" i="1" dirty="0">
                  <a:solidFill>
                    <a:schemeClr val="accent5">
                      <a:lumMod val="50000"/>
                    </a:schemeClr>
                  </a:solidFill>
                  <a:latin typeface="Arial Narrow" panose="020B0606020202030204" pitchFamily="34" charset="0"/>
                </a:rPr>
                <a:t>ROPPA</a:t>
              </a:r>
            </a:p>
            <a:p>
              <a:pPr algn="ctr">
                <a:lnSpc>
                  <a:spcPts val="1200"/>
                </a:lnSpc>
              </a:pPr>
              <a:r>
                <a:rPr lang="pt-PT" sz="1000" dirty="0">
                  <a:solidFill>
                    <a:schemeClr val="accent5">
                      <a:lumMod val="50000"/>
                    </a:schemeClr>
                  </a:solidFill>
                  <a:latin typeface="Arial Narrow" panose="020B0606020202030204" pitchFamily="34" charset="0"/>
                </a:rPr>
                <a:t>http://roppaafrique.org/</a:t>
              </a:r>
              <a:endParaRPr lang="pt-PT" sz="1000" i="1" dirty="0">
                <a:solidFill>
                  <a:schemeClr val="accent5">
                    <a:lumMod val="50000"/>
                  </a:schemeClr>
                </a:solidFill>
                <a:latin typeface="Arial Narrow" panose="020B0606020202030204" pitchFamily="34" charset="0"/>
              </a:endParaRPr>
            </a:p>
          </p:txBody>
        </p:sp>
        <p:sp>
          <p:nvSpPr>
            <p:cNvPr id="156" name="CaixaDeTexto 155"/>
            <p:cNvSpPr txBox="1"/>
            <p:nvPr/>
          </p:nvSpPr>
          <p:spPr>
            <a:xfrm rot="16380000">
              <a:off x="6270" y="5859"/>
              <a:ext cx="2108"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75000"/>
                    </a:schemeClr>
                  </a:solidFill>
                  <a:latin typeface="Arial Narrow" panose="020B0606020202030204" pitchFamily="34" charset="0"/>
                </a:rPr>
                <a:t>FEWACCI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https://fewacci.com</a:t>
              </a:r>
              <a:endParaRPr lang="pt-PT" sz="1000" i="1" dirty="0">
                <a:solidFill>
                  <a:schemeClr val="accent5">
                    <a:lumMod val="50000"/>
                  </a:schemeClr>
                </a:solidFill>
                <a:latin typeface="Arial Narrow" panose="020B0606020202030204" pitchFamily="34" charset="0"/>
              </a:endParaRPr>
            </a:p>
          </p:txBody>
        </p:sp>
        <p:sp>
          <p:nvSpPr>
            <p:cNvPr id="183" name="CaixaDeTexto 182"/>
            <p:cNvSpPr txBox="1"/>
            <p:nvPr/>
          </p:nvSpPr>
          <p:spPr>
            <a:xfrm>
              <a:off x="8683" y="9277"/>
              <a:ext cx="2390" cy="822"/>
            </a:xfrm>
            <a:prstGeom prst="rect">
              <a:avLst/>
            </a:prstGeom>
            <a:noFill/>
          </p:spPr>
          <p:txBody>
            <a:bodyPr wrap="square">
              <a:spAutoFit/>
            </a:bodyPr>
            <a:lstStyle/>
            <a:p>
              <a:r>
                <a:rPr lang="pt-PT" dirty="0">
                  <a:solidFill>
                    <a:schemeClr val="accent5">
                      <a:lumMod val="50000"/>
                    </a:schemeClr>
                  </a:solidFill>
                </a:rPr>
                <a:t>UPADI</a:t>
              </a:r>
            </a:p>
            <a:p>
              <a:r>
                <a:rPr lang="pt-PT" sz="1000" dirty="0">
                  <a:solidFill>
                    <a:schemeClr val="accent5">
                      <a:lumMod val="50000"/>
                    </a:schemeClr>
                  </a:solidFill>
                  <a:latin typeface="Arial Narrow" panose="020B0606020202030204" pitchFamily="34" charset="0"/>
                </a:rPr>
                <a:t>https://www.upadi-agri.org/</a:t>
              </a:r>
            </a:p>
          </p:txBody>
        </p:sp>
        <p:sp>
          <p:nvSpPr>
            <p:cNvPr id="185" name="Oval 184"/>
            <p:cNvSpPr/>
            <p:nvPr/>
          </p:nvSpPr>
          <p:spPr>
            <a:xfrm>
              <a:off x="10423" y="6272"/>
              <a:ext cx="1708" cy="1752"/>
            </a:xfrm>
            <a:prstGeom prst="ellipse">
              <a:avLst/>
            </a:prstGeom>
            <a:solidFill>
              <a:schemeClr val="accent5">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t-PT" sz="1400" i="1" dirty="0">
                  <a:solidFill>
                    <a:schemeClr val="accent5">
                      <a:lumMod val="75000"/>
                    </a:schemeClr>
                  </a:solidFill>
                </a:rPr>
                <a:t>UEMOA</a:t>
              </a:r>
            </a:p>
          </p:txBody>
        </p:sp>
        <p:cxnSp>
          <p:nvCxnSpPr>
            <p:cNvPr id="186" name="Conexão recta 12"/>
            <p:cNvCxnSpPr>
              <a:stCxn id="108" idx="4"/>
            </p:cNvCxnSpPr>
            <p:nvPr/>
          </p:nvCxnSpPr>
          <p:spPr>
            <a:xfrm>
              <a:off x="11116" y="9467"/>
              <a:ext cx="0" cy="13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Conexão recta 42"/>
            <p:cNvCxnSpPr/>
            <p:nvPr/>
          </p:nvCxnSpPr>
          <p:spPr>
            <a:xfrm>
              <a:off x="11073" y="1872"/>
              <a:ext cx="0" cy="12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5" name="CaixaDeTexto 194"/>
            <p:cNvSpPr txBox="1"/>
            <p:nvPr/>
          </p:nvSpPr>
          <p:spPr>
            <a:xfrm>
              <a:off x="11521" y="4278"/>
              <a:ext cx="260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AFREXIMBANK</a:t>
              </a:r>
            </a:p>
            <a:p>
              <a:pPr algn="ctr" fontAlgn="auto">
                <a:lnSpc>
                  <a:spcPts val="1500"/>
                </a:lnSpc>
                <a:spcBef>
                  <a:spcPts val="0"/>
                </a:spcBef>
                <a:spcAft>
                  <a:spcPts val="0"/>
                </a:spcAft>
                <a:defRPr/>
              </a:pPr>
              <a:r>
                <a:rPr lang="pt-PT" sz="1000" i="1" dirty="0">
                  <a:solidFill>
                    <a:schemeClr val="accent5">
                      <a:lumMod val="50000"/>
                    </a:schemeClr>
                  </a:solidFill>
                  <a:latin typeface="Arial Narrow" panose="020B0606020202030204" pitchFamily="34" charset="0"/>
                </a:rPr>
                <a:t>www.afreximbank.com</a:t>
              </a:r>
            </a:p>
          </p:txBody>
        </p:sp>
        <p:sp>
          <p:nvSpPr>
            <p:cNvPr id="11" name="CaixaDeTexto 10"/>
            <p:cNvSpPr txBox="1"/>
            <p:nvPr/>
          </p:nvSpPr>
          <p:spPr>
            <a:xfrm>
              <a:off x="8445" y="4037"/>
              <a:ext cx="2129" cy="1064"/>
            </a:xfrm>
            <a:prstGeom prst="rect">
              <a:avLst/>
            </a:prstGeom>
            <a:noFill/>
          </p:spPr>
          <p:txBody>
            <a:bodyPr wrap="square" rtlCol="0">
              <a:spAutoFit/>
            </a:bodyPr>
            <a:lstStyle/>
            <a:p>
              <a:pPr algn="ctr"/>
              <a:r>
                <a:rPr lang="pt-PT" dirty="0">
                  <a:solidFill>
                    <a:schemeClr val="accent5">
                      <a:lumMod val="50000"/>
                    </a:schemeClr>
                  </a:solidFill>
                  <a:latin typeface="Arial Narrow" panose="020B0606020202030204" pitchFamily="34" charset="0"/>
                </a:rPr>
                <a:t>EBID</a:t>
              </a:r>
            </a:p>
            <a:p>
              <a:pPr algn="ctr"/>
              <a:r>
                <a:rPr lang="pt-PT" sz="1000" dirty="0">
                  <a:solidFill>
                    <a:schemeClr val="accent5">
                      <a:lumMod val="50000"/>
                    </a:schemeClr>
                  </a:solidFill>
                  <a:latin typeface="Arial Narrow" panose="020B0606020202030204" pitchFamily="34" charset="0"/>
                </a:rPr>
                <a:t>http://www.bidc-ebid.org/</a:t>
              </a:r>
            </a:p>
          </p:txBody>
        </p:sp>
        <p:sp>
          <p:nvSpPr>
            <p:cNvPr id="196" name="CaixaDeTexto 195"/>
            <p:cNvSpPr txBox="1"/>
            <p:nvPr/>
          </p:nvSpPr>
          <p:spPr>
            <a:xfrm rot="2820000">
              <a:off x="6683" y="7915"/>
              <a:ext cx="2513" cy="885"/>
            </a:xfrm>
            <a:prstGeom prst="rect">
              <a:avLst/>
            </a:prstGeom>
            <a:noFill/>
          </p:spPr>
          <p:txBody>
            <a:bodyPr wrap="square">
              <a:spAutoFit/>
            </a:bodyPr>
            <a:lstStyle/>
            <a:p>
              <a:pPr algn="ctr"/>
              <a:r>
                <a:rPr lang="fr-FR" dirty="0">
                  <a:solidFill>
                    <a:schemeClr val="accent5">
                      <a:lumMod val="50000"/>
                    </a:schemeClr>
                  </a:solidFill>
                </a:rPr>
                <a:t>FOPAO</a:t>
              </a:r>
            </a:p>
            <a:p>
              <a:pPr algn="ctr" fontAlgn="auto">
                <a:lnSpc>
                  <a:spcPts val="1500"/>
                </a:lnSpc>
                <a:spcBef>
                  <a:spcPts val="0"/>
                </a:spcBef>
                <a:spcAft>
                  <a:spcPts val="0"/>
                </a:spcAft>
                <a:defRPr/>
              </a:pPr>
              <a:r>
                <a:rPr lang="pt-PT" sz="1000" dirty="0">
                  <a:solidFill>
                    <a:schemeClr val="accent5">
                      <a:lumMod val="50000"/>
                    </a:schemeClr>
                  </a:solidFill>
                </a:rPr>
                <a:t>https://www.fopao.net/</a:t>
              </a:r>
              <a:endParaRPr lang="pt-PT" sz="1000" i="1" dirty="0">
                <a:solidFill>
                  <a:schemeClr val="accent5">
                    <a:lumMod val="50000"/>
                  </a:schemeClr>
                </a:solidFill>
                <a:latin typeface="Arial Narrow" panose="020B0606020202030204" pitchFamily="34" charset="0"/>
              </a:endParaRPr>
            </a:p>
          </p:txBody>
        </p:sp>
        <p:sp>
          <p:nvSpPr>
            <p:cNvPr id="142" name="CaixaDeTexto 141"/>
            <p:cNvSpPr txBox="1"/>
            <p:nvPr/>
          </p:nvSpPr>
          <p:spPr>
            <a:xfrm>
              <a:off x="10000" y="3438"/>
              <a:ext cx="2627" cy="423"/>
            </a:xfrm>
            <a:prstGeom prst="rect">
              <a:avLst/>
            </a:prstGeom>
            <a:noFill/>
          </p:spPr>
          <p:txBody>
            <a:bodyPr wrap="square">
              <a:noAutofit/>
            </a:bodyPr>
            <a:lstStyle/>
            <a:p>
              <a:pPr algn="ctr" fontAlgn="auto">
                <a:lnSpc>
                  <a:spcPts val="1500"/>
                </a:lnSpc>
                <a:spcBef>
                  <a:spcPts val="0"/>
                </a:spcBef>
                <a:spcAft>
                  <a:spcPts val="0"/>
                </a:spcAft>
                <a:defRPr/>
              </a:pPr>
              <a:r>
                <a:rPr lang="pt-PT" sz="1400" b="1" dirty="0">
                  <a:solidFill>
                    <a:schemeClr val="accent5">
                      <a:lumMod val="75000"/>
                    </a:schemeClr>
                  </a:solidFill>
                  <a:latin typeface="Arial Narrow" panose="020B0606020202030204" pitchFamily="34" charset="0"/>
                  <a:cs typeface="+mn-cs"/>
                </a:rPr>
                <a:t>Financial institutions</a:t>
              </a:r>
            </a:p>
          </p:txBody>
        </p:sp>
      </p:grpSp>
      <p:pic>
        <p:nvPicPr>
          <p:cNvPr id="3" name="Marcador de Posição de Conteúdo 2" descr="logForum"/>
          <p:cNvPicPr>
            <a:picLocks noGrp="1" noChangeAspect="1"/>
          </p:cNvPicPr>
          <p:nvPr>
            <p:ph idx="1"/>
          </p:nvPr>
        </p:nvPicPr>
        <p:blipFill>
          <a:blip r:embed="rId3"/>
          <a:stretch>
            <a:fillRect/>
          </a:stretch>
        </p:blipFill>
        <p:spPr>
          <a:xfrm>
            <a:off x="-1270" y="-3810"/>
            <a:ext cx="4370070" cy="2653665"/>
          </a:xfrm>
          <a:prstGeom prst="rect">
            <a:avLst/>
          </a:prstGeom>
        </p:spPr>
      </p:pic>
      <p:pic>
        <p:nvPicPr>
          <p:cNvPr id="6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01" name="CaixaDeTexto 67"/>
          <p:cNvSpPr txBox="1"/>
          <p:nvPr/>
        </p:nvSpPr>
        <p:spPr>
          <a:xfrm>
            <a:off x="9688195" y="3694430"/>
            <a:ext cx="249301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1045" y="5572125"/>
            <a:ext cx="677545" cy="561975"/>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436880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3275531" y="2614293"/>
            <a:ext cx="6673760" cy="337185"/>
          </a:xfrm>
          <a:prstGeom prst="rect">
            <a:avLst/>
          </a:prstGeom>
          <a:noFill/>
          <a:ln w="9525">
            <a:noFill/>
            <a:miter lim="800000"/>
          </a:ln>
        </p:spPr>
        <p:txBody>
          <a:bodyPr wrap="square">
            <a:spAutoFit/>
          </a:bodyPr>
          <a:lstStyle/>
          <a:p>
            <a:pPr algn="ctr" eaLnBrk="1" hangingPunct="1">
              <a:defRPr/>
            </a:pPr>
            <a:r>
              <a:rPr sz="1600" b="1" i="1" dirty="0">
                <a:solidFill>
                  <a:srgbClr val="3EA4BA"/>
                </a:solidFill>
                <a:latin typeface="Arial Narrow" panose="020B0606020202030204" pitchFamily="34" charset="0"/>
                <a:cs typeface="Arial" panose="020B0604020202020204" pitchFamily="34" charset="0"/>
                <a:sym typeface="+mn-ea"/>
              </a:rPr>
              <a:t>REGIONAL PROJECTS FOR INFRASTRUCTURE DEVELOPMENT</a:t>
            </a:r>
            <a:endParaRPr lang="pt-PT" sz="1600" b="1" i="1" dirty="0">
              <a:solidFill>
                <a:srgbClr val="3EA4BA"/>
              </a:solidFill>
              <a:latin typeface="Arial Narrow" panose="020B0606020202030204" pitchFamily="34" charset="0"/>
              <a:cs typeface="Arial" panose="020B0604020202020204" pitchFamily="34" charset="0"/>
              <a:sym typeface="+mn-ea"/>
            </a:endParaRPr>
          </a:p>
        </p:txBody>
      </p:sp>
      <p:grpSp>
        <p:nvGrpSpPr>
          <p:cNvPr id="102" name="Group 26"/>
          <p:cNvGrpSpPr/>
          <p:nvPr/>
        </p:nvGrpSpPr>
        <p:grpSpPr bwMode="auto">
          <a:xfrm>
            <a:off x="158924" y="2993787"/>
            <a:ext cx="3667684" cy="1646509"/>
            <a:chOff x="1035441" y="4507897"/>
            <a:chExt cx="2021405" cy="1520059"/>
          </a:xfrm>
          <a:solidFill>
            <a:schemeClr val="accent5">
              <a:lumMod val="60000"/>
              <a:lumOff val="40000"/>
            </a:schemeClr>
          </a:solidFill>
        </p:grpSpPr>
        <p:sp>
          <p:nvSpPr>
            <p:cNvPr id="103"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4"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2" name="Retângulo 1"/>
          <p:cNvSpPr/>
          <p:nvPr/>
        </p:nvSpPr>
        <p:spPr>
          <a:xfrm>
            <a:off x="207701" y="327582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1" name="Rectângulo arredondado 2"/>
          <p:cNvSpPr/>
          <p:nvPr/>
        </p:nvSpPr>
        <p:spPr>
          <a:xfrm>
            <a:off x="171058" y="282106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Power Transmission Corridor in West Africa</a:t>
            </a:r>
          </a:p>
        </p:txBody>
      </p:sp>
      <p:grpSp>
        <p:nvGrpSpPr>
          <p:cNvPr id="69" name="Group 26"/>
          <p:cNvGrpSpPr/>
          <p:nvPr/>
        </p:nvGrpSpPr>
        <p:grpSpPr bwMode="auto">
          <a:xfrm>
            <a:off x="171470" y="5055771"/>
            <a:ext cx="3667684" cy="1614066"/>
            <a:chOff x="1035441" y="4507897"/>
            <a:chExt cx="2021405" cy="1520059"/>
          </a:xfrm>
          <a:solidFill>
            <a:schemeClr val="accent5">
              <a:lumMod val="60000"/>
              <a:lumOff val="40000"/>
            </a:schemeClr>
          </a:solidFill>
        </p:grpSpPr>
        <p:sp>
          <p:nvSpPr>
            <p:cNvPr id="70"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1"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algn="just"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Coastal highway linking Lagos and Nouakchott via Dakar (4,560 km), Dakar-N'Djamena Trans-Sahelian Road (4 460 km), transnational road involving the construction of links along the above-mentioned roads or the rehabilitation of roads linking landlocked countries (Mali, Burkina Faso and Niger) with seaports.</a:t>
              </a:r>
            </a:p>
          </p:txBody>
        </p:sp>
      </p:grpSp>
      <p:sp>
        <p:nvSpPr>
          <p:cNvPr id="72" name="Retângulo 71"/>
          <p:cNvSpPr/>
          <p:nvPr/>
        </p:nvSpPr>
        <p:spPr>
          <a:xfrm>
            <a:off x="265627" y="530164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3" name="Rectângulo arredondado 2"/>
          <p:cNvSpPr/>
          <p:nvPr/>
        </p:nvSpPr>
        <p:spPr>
          <a:xfrm>
            <a:off x="196304" y="482539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Coastal Road linking Lagose and Nouakchott </a:t>
            </a:r>
          </a:p>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via Dakar</a:t>
            </a:r>
          </a:p>
        </p:txBody>
      </p:sp>
      <p:grpSp>
        <p:nvGrpSpPr>
          <p:cNvPr id="75" name="Group 26"/>
          <p:cNvGrpSpPr/>
          <p:nvPr/>
        </p:nvGrpSpPr>
        <p:grpSpPr bwMode="auto">
          <a:xfrm>
            <a:off x="4248607" y="3027849"/>
            <a:ext cx="3667684" cy="1646509"/>
            <a:chOff x="1035441" y="4507897"/>
            <a:chExt cx="2021405" cy="1520059"/>
          </a:xfrm>
          <a:solidFill>
            <a:schemeClr val="accent5">
              <a:lumMod val="60000"/>
              <a:lumOff val="40000"/>
            </a:schemeClr>
          </a:solidFill>
        </p:grpSpPr>
        <p:sp>
          <p:nvSpPr>
            <p:cNvPr id="76"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7" name="Rounded Rectangle 4"/>
            <p:cNvSpPr/>
            <p:nvPr/>
          </p:nvSpPr>
          <p:spPr>
            <a:xfrm>
              <a:off x="1087047" y="4801003"/>
              <a:ext cx="1948029" cy="1142977"/>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p>
          </p:txBody>
        </p:sp>
      </p:grpSp>
      <p:sp>
        <p:nvSpPr>
          <p:cNvPr id="78" name="Retângulo 77"/>
          <p:cNvSpPr/>
          <p:nvPr/>
        </p:nvSpPr>
        <p:spPr>
          <a:xfrm>
            <a:off x="4297384" y="328837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9" name="Rectângulo arredondado 2"/>
          <p:cNvSpPr/>
          <p:nvPr/>
        </p:nvSpPr>
        <p:spPr>
          <a:xfrm>
            <a:off x="4260741" y="288399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Praia-Dakar-Abidjan Multimodal Corridor</a:t>
            </a:r>
          </a:p>
        </p:txBody>
      </p:sp>
      <p:grpSp>
        <p:nvGrpSpPr>
          <p:cNvPr id="80" name="Group 26"/>
          <p:cNvGrpSpPr/>
          <p:nvPr/>
        </p:nvGrpSpPr>
        <p:grpSpPr bwMode="auto">
          <a:xfrm>
            <a:off x="4261153" y="5068317"/>
            <a:ext cx="3667684" cy="1614066"/>
            <a:chOff x="1035441" y="4507897"/>
            <a:chExt cx="2021405" cy="1520059"/>
          </a:xfrm>
          <a:solidFill>
            <a:schemeClr val="accent5">
              <a:lumMod val="60000"/>
              <a:lumOff val="40000"/>
            </a:schemeClr>
          </a:solidFill>
        </p:grpSpPr>
        <p:sp>
          <p:nvSpPr>
            <p:cNvPr id="81"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2"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grpSp>
      <p:sp>
        <p:nvSpPr>
          <p:cNvPr id="83" name="Retângulo 82"/>
          <p:cNvSpPr/>
          <p:nvPr/>
        </p:nvSpPr>
        <p:spPr>
          <a:xfrm>
            <a:off x="4355310" y="531418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84" name="Rectângulo arredondado 2"/>
          <p:cNvSpPr/>
          <p:nvPr/>
        </p:nvSpPr>
        <p:spPr>
          <a:xfrm>
            <a:off x="4258682" y="483793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Abidjan–Ouagadougou-Bamaco Corridor</a:t>
            </a:r>
          </a:p>
        </p:txBody>
      </p:sp>
      <p:grpSp>
        <p:nvGrpSpPr>
          <p:cNvPr id="88" name="Group 26"/>
          <p:cNvGrpSpPr/>
          <p:nvPr/>
        </p:nvGrpSpPr>
        <p:grpSpPr bwMode="auto">
          <a:xfrm>
            <a:off x="8327554" y="3029637"/>
            <a:ext cx="3667684" cy="1646509"/>
            <a:chOff x="1035441" y="4507897"/>
            <a:chExt cx="2021405" cy="1520059"/>
          </a:xfrm>
          <a:solidFill>
            <a:schemeClr val="accent5">
              <a:lumMod val="60000"/>
              <a:lumOff val="40000"/>
            </a:schemeClr>
          </a:solidFill>
        </p:grpSpPr>
        <p:sp>
          <p:nvSpPr>
            <p:cNvPr id="89"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0" name="Rounded Rectangle 4"/>
            <p:cNvSpPr/>
            <p:nvPr/>
          </p:nvSpPr>
          <p:spPr>
            <a:xfrm>
              <a:off x="1087047" y="4801003"/>
              <a:ext cx="1948029" cy="1142977"/>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p:txBody>
        </p:sp>
      </p:grpSp>
      <p:sp>
        <p:nvSpPr>
          <p:cNvPr id="91" name="Retângulo 90"/>
          <p:cNvSpPr/>
          <p:nvPr/>
        </p:nvSpPr>
        <p:spPr>
          <a:xfrm>
            <a:off x="8376331" y="329016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92" name="Rectângulo arredondado 2"/>
          <p:cNvSpPr/>
          <p:nvPr/>
        </p:nvSpPr>
        <p:spPr>
          <a:xfrm>
            <a:off x="8339688" y="288578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Dakar-Niamey Multimodal Corridor</a:t>
            </a:r>
          </a:p>
        </p:txBody>
      </p:sp>
      <p:sp>
        <p:nvSpPr>
          <p:cNvPr id="94" name="Rounded Rectangle 52"/>
          <p:cNvSpPr/>
          <p:nvPr/>
        </p:nvSpPr>
        <p:spPr bwMode="auto">
          <a:xfrm>
            <a:off x="8340100" y="507010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434257" y="531597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5" name="Rectângulo arredondado 2"/>
          <p:cNvSpPr/>
          <p:nvPr/>
        </p:nvSpPr>
        <p:spPr>
          <a:xfrm>
            <a:off x="8337629" y="483972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Creation of a Hub involving Ports and Railways</a:t>
            </a:r>
          </a:p>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in West Africa</a:t>
            </a:r>
          </a:p>
        </p:txBody>
      </p:sp>
      <p:sp>
        <p:nvSpPr>
          <p:cNvPr id="40" name="Rounded Rectangle 4"/>
          <p:cNvSpPr/>
          <p:nvPr/>
        </p:nvSpPr>
        <p:spPr bwMode="auto">
          <a:xfrm>
            <a:off x="8419391" y="550492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p:txBody>
      </p:sp>
      <p:sp>
        <p:nvSpPr>
          <p:cNvPr id="41" name="Rounded Rectangle 4"/>
          <p:cNvSpPr/>
          <p:nvPr/>
        </p:nvSpPr>
        <p:spPr bwMode="auto">
          <a:xfrm>
            <a:off x="9572268" y="549596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Gana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2" name="Rounded Rectangle 4"/>
          <p:cNvSpPr/>
          <p:nvPr/>
        </p:nvSpPr>
        <p:spPr bwMode="auto">
          <a:xfrm>
            <a:off x="10714378" y="549775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pic>
        <p:nvPicPr>
          <p:cNvPr id="3"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LOGO-Paises ecowas"/>
          <p:cNvPicPr>
            <a:picLocks noChangeAspect="1"/>
          </p:cNvPicPr>
          <p:nvPr/>
        </p:nvPicPr>
        <p:blipFill>
          <a:blip r:embed="rId2"/>
          <a:stretch>
            <a:fillRect/>
          </a:stretch>
        </p:blipFill>
        <p:spPr>
          <a:xfrm>
            <a:off x="388112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grpSp>
        <p:nvGrpSpPr>
          <p:cNvPr id="102" name="Group 26"/>
          <p:cNvGrpSpPr/>
          <p:nvPr/>
        </p:nvGrpSpPr>
        <p:grpSpPr bwMode="auto">
          <a:xfrm>
            <a:off x="84493" y="2993152"/>
            <a:ext cx="3667684" cy="1646509"/>
            <a:chOff x="1035441" y="4507897"/>
            <a:chExt cx="2021405" cy="1520059"/>
          </a:xfrm>
          <a:solidFill>
            <a:schemeClr val="accent5">
              <a:lumMod val="60000"/>
              <a:lumOff val="40000"/>
            </a:schemeClr>
          </a:solidFill>
        </p:grpSpPr>
        <p:sp>
          <p:nvSpPr>
            <p:cNvPr id="103"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4" name="Rounded Rectangle 4"/>
            <p:cNvSpPr/>
            <p:nvPr/>
          </p:nvSpPr>
          <p:spPr>
            <a:xfrm>
              <a:off x="1069260" y="4937555"/>
              <a:ext cx="666663" cy="99490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grpSp>
      <p:sp>
        <p:nvSpPr>
          <p:cNvPr id="2" name="Retângulo 1"/>
          <p:cNvSpPr/>
          <p:nvPr/>
        </p:nvSpPr>
        <p:spPr>
          <a:xfrm>
            <a:off x="133270" y="3275191"/>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1" name="Rectângulo arredondado 2"/>
          <p:cNvSpPr/>
          <p:nvPr/>
        </p:nvSpPr>
        <p:spPr>
          <a:xfrm>
            <a:off x="97262" y="2820432"/>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ECOWAS </a:t>
            </a:r>
            <a:r>
              <a:rPr lang="pt-PT" sz="1400" b="1" i="1" dirty="0" smtClean="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Center </a:t>
            </a: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for Renewable Energy and Energy Efficiency </a:t>
            </a:r>
            <a:r>
              <a:rPr lang="pt-PT" sz="1400" b="1" i="1" dirty="0">
                <a:solidFill>
                  <a:srgbClr val="3EA4BA"/>
                </a:solidFill>
                <a:latin typeface="Arial Narrow" panose="020B0606020202030204" pitchFamily="34" charset="0"/>
                <a:cs typeface="Arial" panose="020B0604020202020204" pitchFamily="34" charset="0"/>
              </a:rPr>
              <a:t>(ECREEE)</a:t>
            </a:r>
            <a:endPar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endParaRPr>
          </a:p>
        </p:txBody>
      </p:sp>
      <p:grpSp>
        <p:nvGrpSpPr>
          <p:cNvPr id="69" name="Group 26"/>
          <p:cNvGrpSpPr/>
          <p:nvPr/>
        </p:nvGrpSpPr>
        <p:grpSpPr bwMode="auto">
          <a:xfrm>
            <a:off x="97039" y="5055136"/>
            <a:ext cx="3667684" cy="1614066"/>
            <a:chOff x="1035441" y="4507897"/>
            <a:chExt cx="2021405" cy="1520059"/>
          </a:xfrm>
          <a:solidFill>
            <a:schemeClr val="accent5">
              <a:lumMod val="60000"/>
              <a:lumOff val="40000"/>
            </a:schemeClr>
          </a:solidFill>
        </p:grpSpPr>
        <p:sp>
          <p:nvSpPr>
            <p:cNvPr id="70"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1" name="Rounded Rectangle 4"/>
            <p:cNvSpPr/>
            <p:nvPr/>
          </p:nvSpPr>
          <p:spPr>
            <a:xfrm>
              <a:off x="1069260" y="4897828"/>
              <a:ext cx="1948029" cy="1028782"/>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72" name="Retângulo 71"/>
          <p:cNvSpPr/>
          <p:nvPr/>
        </p:nvSpPr>
        <p:spPr>
          <a:xfrm>
            <a:off x="191196" y="5301006"/>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3" name="Rectângulo arredondado 2"/>
          <p:cNvSpPr/>
          <p:nvPr/>
        </p:nvSpPr>
        <p:spPr>
          <a:xfrm>
            <a:off x="109808" y="4824758"/>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Abidjan-Lagos Corridor</a:t>
            </a:r>
          </a:p>
        </p:txBody>
      </p:sp>
      <p:sp>
        <p:nvSpPr>
          <p:cNvPr id="76" name="Rounded Rectangle 52"/>
          <p:cNvSpPr/>
          <p:nvPr/>
        </p:nvSpPr>
        <p:spPr bwMode="auto">
          <a:xfrm>
            <a:off x="4174176" y="3027214"/>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8" name="Retângulo 77"/>
          <p:cNvSpPr/>
          <p:nvPr/>
        </p:nvSpPr>
        <p:spPr>
          <a:xfrm>
            <a:off x="4222953" y="3287737"/>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9" name="Rectângulo arredondado 2"/>
          <p:cNvSpPr/>
          <p:nvPr/>
        </p:nvSpPr>
        <p:spPr>
          <a:xfrm>
            <a:off x="4186945" y="2883361"/>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ECOWAS Regional Agricultural Investment Programme (RAIP) / CAADP</a:t>
            </a:r>
          </a:p>
        </p:txBody>
      </p:sp>
      <p:sp>
        <p:nvSpPr>
          <p:cNvPr id="81" name="Rounded Rectangle 52"/>
          <p:cNvSpPr/>
          <p:nvPr/>
        </p:nvSpPr>
        <p:spPr bwMode="auto">
          <a:xfrm>
            <a:off x="4186722" y="5067682"/>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3" name="Retângulo 82"/>
          <p:cNvSpPr/>
          <p:nvPr/>
        </p:nvSpPr>
        <p:spPr>
          <a:xfrm>
            <a:off x="4280879" y="5250492"/>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84" name="Rectângulo arredondado 2"/>
          <p:cNvSpPr/>
          <p:nvPr/>
        </p:nvSpPr>
        <p:spPr>
          <a:xfrm>
            <a:off x="4199491" y="4837304"/>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Sea Transport Common to Member Countries</a:t>
            </a:r>
          </a:p>
        </p:txBody>
      </p:sp>
      <p:sp>
        <p:nvSpPr>
          <p:cNvPr id="89" name="Rounded Rectangle 52"/>
          <p:cNvSpPr/>
          <p:nvPr/>
        </p:nvSpPr>
        <p:spPr bwMode="auto">
          <a:xfrm>
            <a:off x="8253123" y="3029002"/>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1" name="Retângulo 90"/>
          <p:cNvSpPr/>
          <p:nvPr/>
        </p:nvSpPr>
        <p:spPr>
          <a:xfrm>
            <a:off x="8301900" y="3289525"/>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92" name="Rectângulo arredondado 2"/>
          <p:cNvSpPr/>
          <p:nvPr/>
        </p:nvSpPr>
        <p:spPr>
          <a:xfrm>
            <a:off x="8253192" y="288324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West African Common Industrial Policy (WACIP)</a:t>
            </a: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 </a:t>
            </a:r>
          </a:p>
        </p:txBody>
      </p:sp>
      <p:sp>
        <p:nvSpPr>
          <p:cNvPr id="94" name="Rounded Rectangle 52"/>
          <p:cNvSpPr/>
          <p:nvPr/>
        </p:nvSpPr>
        <p:spPr bwMode="auto">
          <a:xfrm>
            <a:off x="8265669" y="5069470"/>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359826" y="5315340"/>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5" name="Rectângulo arredondado 2"/>
          <p:cNvSpPr/>
          <p:nvPr/>
        </p:nvSpPr>
        <p:spPr>
          <a:xfrm>
            <a:off x="8278438" y="4839092"/>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Air transport in West Africa</a:t>
            </a:r>
          </a:p>
        </p:txBody>
      </p:sp>
      <p:sp>
        <p:nvSpPr>
          <p:cNvPr id="38" name="Rounded Rectangle 4"/>
          <p:cNvSpPr/>
          <p:nvPr/>
        </p:nvSpPr>
        <p:spPr bwMode="auto">
          <a:xfrm>
            <a:off x="1310793" y="346034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39" name="Rounded Rectangle 4"/>
          <p:cNvSpPr/>
          <p:nvPr/>
        </p:nvSpPr>
        <p:spPr bwMode="auto">
          <a:xfrm>
            <a:off x="2452903" y="346212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40" name="Rounded Rectangle 4"/>
          <p:cNvSpPr/>
          <p:nvPr/>
        </p:nvSpPr>
        <p:spPr bwMode="auto">
          <a:xfrm>
            <a:off x="4226095" y="347109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p:txBody>
      </p:sp>
      <p:sp>
        <p:nvSpPr>
          <p:cNvPr id="41" name="Rounded Rectangle 4"/>
          <p:cNvSpPr/>
          <p:nvPr/>
        </p:nvSpPr>
        <p:spPr bwMode="auto">
          <a:xfrm>
            <a:off x="5378972" y="3462132"/>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Guinea-Conakry</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Guinea-Bissau</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2" name="Rounded Rectangle 4"/>
          <p:cNvSpPr/>
          <p:nvPr/>
        </p:nvSpPr>
        <p:spPr bwMode="auto">
          <a:xfrm>
            <a:off x="6521082" y="346392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43" name="Rounded Rectangle 4"/>
          <p:cNvSpPr/>
          <p:nvPr/>
        </p:nvSpPr>
        <p:spPr bwMode="auto">
          <a:xfrm>
            <a:off x="8335996" y="347288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44" name="Rounded Rectangle 4"/>
          <p:cNvSpPr/>
          <p:nvPr/>
        </p:nvSpPr>
        <p:spPr bwMode="auto">
          <a:xfrm>
            <a:off x="9488873" y="346392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Guinea-Conakri</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45" name="Rounded Rectangle 4"/>
          <p:cNvSpPr/>
          <p:nvPr/>
        </p:nvSpPr>
        <p:spPr bwMode="auto">
          <a:xfrm>
            <a:off x="10630983" y="346571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49" name="Rounded Rectangle 4"/>
          <p:cNvSpPr/>
          <p:nvPr/>
        </p:nvSpPr>
        <p:spPr bwMode="auto">
          <a:xfrm>
            <a:off x="8346758" y="549533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50" name="Rounded Rectangle 4"/>
          <p:cNvSpPr/>
          <p:nvPr/>
        </p:nvSpPr>
        <p:spPr bwMode="auto">
          <a:xfrm>
            <a:off x="9499635" y="548636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56" name="Rounded Rectangle 4"/>
          <p:cNvSpPr/>
          <p:nvPr/>
        </p:nvSpPr>
        <p:spPr bwMode="auto">
          <a:xfrm>
            <a:off x="4304925" y="548383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57" name="Rounded Rectangle 4"/>
          <p:cNvSpPr/>
          <p:nvPr/>
        </p:nvSpPr>
        <p:spPr bwMode="auto">
          <a:xfrm>
            <a:off x="5457802" y="547486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58" name="Rounded Rectangle 4"/>
          <p:cNvSpPr/>
          <p:nvPr/>
        </p:nvSpPr>
        <p:spPr bwMode="auto">
          <a:xfrm>
            <a:off x="6599912" y="547665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96" name="CaixaDeTexto 6"/>
          <p:cNvSpPr txBox="1">
            <a:spLocks noChangeArrowheads="1"/>
          </p:cNvSpPr>
          <p:nvPr/>
        </p:nvSpPr>
        <p:spPr bwMode="auto">
          <a:xfrm>
            <a:off x="6277610" y="2431415"/>
            <a:ext cx="5655945" cy="337185"/>
          </a:xfrm>
          <a:prstGeom prst="rect">
            <a:avLst/>
          </a:prstGeom>
          <a:noFill/>
          <a:ln w="9525">
            <a:noFill/>
            <a:miter lim="800000"/>
          </a:ln>
        </p:spPr>
        <p:txBody>
          <a:bodyPr wrap="square">
            <a:spAutoFit/>
          </a:bodyPr>
          <a:lstStyle/>
          <a:p>
            <a:pPr algn="r" eaLnBrk="1" hangingPunct="1">
              <a:defRPr/>
            </a:pPr>
            <a:r>
              <a:rPr sz="1600" b="1" i="1" dirty="0">
                <a:solidFill>
                  <a:srgbClr val="3EA4BA"/>
                </a:solidFill>
                <a:latin typeface="Arial Narrow" panose="020B0606020202030204" pitchFamily="34" charset="0"/>
                <a:cs typeface="Arial" panose="020B0604020202020204" pitchFamily="34" charset="0"/>
                <a:sym typeface="+mn-ea"/>
              </a:rPr>
              <a:t>REGIONAL PROJECTS FOR INFRASTRUCTURE DEVELOPMENT</a:t>
            </a:r>
            <a:endParaRPr lang="pt-PT" sz="1600" b="1" i="1" dirty="0">
              <a:solidFill>
                <a:srgbClr val="3EA4BA"/>
              </a:solidFill>
              <a:latin typeface="Arial Narrow" panose="020B0606020202030204" pitchFamily="34" charset="0"/>
              <a:cs typeface="Arial" panose="020B0604020202020204" pitchFamily="34" charset="0"/>
              <a:sym typeface="+mn-ea"/>
            </a:endParaRPr>
          </a:p>
        </p:txBody>
      </p:sp>
      <p:sp>
        <p:nvSpPr>
          <p:cNvPr id="51" name="Rounded Rectangle 4"/>
          <p:cNvSpPr/>
          <p:nvPr/>
        </p:nvSpPr>
        <p:spPr bwMode="auto">
          <a:xfrm>
            <a:off x="10641745" y="548815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pic>
        <p:nvPicPr>
          <p:cNvPr id="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 name="Marcador de Posição de Conteúdo 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7"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 name="Imagem 3" descr="LOGO-Paises ecowas"/>
          <p:cNvPicPr>
            <a:picLocks noChangeAspect="1"/>
          </p:cNvPicPr>
          <p:nvPr/>
        </p:nvPicPr>
        <p:blipFill>
          <a:blip r:embed="rId2"/>
          <a:stretch>
            <a:fillRect/>
          </a:stretch>
        </p:blipFill>
        <p:spPr>
          <a:xfrm>
            <a:off x="2215515" y="1233170"/>
            <a:ext cx="3897630" cy="3858260"/>
          </a:xfrm>
          <a:prstGeom prst="rect">
            <a:avLst/>
          </a:prstGeom>
        </p:spPr>
      </p:pic>
      <p:sp>
        <p:nvSpPr>
          <p:cNvPr id="97" name="TextBox 6"/>
          <p:cNvSpPr txBox="1"/>
          <p:nvPr/>
        </p:nvSpPr>
        <p:spPr>
          <a:xfrm>
            <a:off x="5720125" y="330381"/>
            <a:ext cx="3342030"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Porto-Novo</a:t>
            </a:r>
          </a:p>
          <a:p>
            <a:pPr fontAlgn="base">
              <a:lnSpc>
                <a:spcPts val="1200"/>
              </a:lnSpc>
            </a:pPr>
            <a:r>
              <a:rPr lang="pt-PT" sz="1200" dirty="0">
                <a:solidFill>
                  <a:schemeClr val="tx1"/>
                </a:solidFill>
                <a:latin typeface="Arial Narrow" panose="020B0606020202030204" pitchFamily="34" charset="0"/>
              </a:rPr>
              <a:t>Area: 112,622 Km2</a:t>
            </a:r>
          </a:p>
          <a:p>
            <a:pPr fontAlgn="base">
              <a:lnSpc>
                <a:spcPts val="1200"/>
              </a:lnSpc>
            </a:pPr>
            <a:r>
              <a:rPr lang="pt-PT" sz="1200" dirty="0">
                <a:solidFill>
                  <a:schemeClr val="tx1"/>
                </a:solidFill>
                <a:latin typeface="Arial Narrow" panose="020B0606020202030204" pitchFamily="34" charset="0"/>
              </a:rPr>
              <a:t>Population: 11,801,595 inhabitants</a:t>
            </a:r>
          </a:p>
          <a:p>
            <a:pPr fontAlgn="base">
              <a:lnSpc>
                <a:spcPts val="1200"/>
              </a:lnSpc>
            </a:pPr>
            <a:r>
              <a:rPr lang="pt-PT" sz="1200" dirty="0">
                <a:solidFill>
                  <a:schemeClr val="tx1"/>
                </a:solidFill>
                <a:latin typeface="Arial Narrow" panose="020B0606020202030204" pitchFamily="34" charset="0"/>
              </a:rPr>
              <a:t>Internet users: 3,801,758</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sym typeface="+mn-ea"/>
              </a:rPr>
              <a:t>»Secondary sector: 14%;</a:t>
            </a:r>
          </a:p>
          <a:p>
            <a:pPr fontAlgn="base">
              <a:lnSpc>
                <a:spcPts val="1200"/>
              </a:lnSpc>
            </a:pPr>
            <a:r>
              <a:rPr lang="pt-PT" sz="1200" dirty="0">
                <a:solidFill>
                  <a:schemeClr val="tx1"/>
                </a:solidFill>
                <a:latin typeface="Arial Narrow" panose="020B0606020202030204" pitchFamily="34" charset="0"/>
                <a:sym typeface="+mn-ea"/>
              </a:rPr>
              <a:t>»Manufacturing industry: 8.3%;</a:t>
            </a:r>
          </a:p>
          <a:p>
            <a:pPr fontAlgn="base">
              <a:lnSpc>
                <a:spcPts val="1200"/>
              </a:lnSpc>
            </a:pPr>
            <a:r>
              <a:rPr lang="pt-PT" sz="1200" dirty="0">
                <a:solidFill>
                  <a:schemeClr val="tx1"/>
                </a:solidFill>
                <a:latin typeface="Arial Narrow" panose="020B0606020202030204" pitchFamily="34" charset="0"/>
                <a:sym typeface="+mn-ea"/>
              </a:rPr>
              <a:t>»Mining: 5%;</a:t>
            </a:r>
          </a:p>
          <a:p>
            <a:pPr fontAlgn="base">
              <a:lnSpc>
                <a:spcPts val="1200"/>
              </a:lnSpc>
            </a:pPr>
            <a:r>
              <a:rPr lang="pt-PT" sz="1200" dirty="0">
                <a:solidFill>
                  <a:schemeClr val="tx1"/>
                </a:solidFill>
                <a:latin typeface="Arial Narrow" panose="020B0606020202030204" pitchFamily="34" charset="0"/>
                <a:sym typeface="+mn-ea"/>
              </a:rPr>
              <a:t>»Cotton: 15%.</a:t>
            </a:r>
          </a:p>
          <a:p>
            <a:pPr fontAlgn="base">
              <a:lnSpc>
                <a:spcPts val="1200"/>
              </a:lnSpc>
            </a:pPr>
            <a:r>
              <a:rPr lang="pt-PT" sz="1200" dirty="0">
                <a:solidFill>
                  <a:schemeClr val="tx1"/>
                </a:solidFill>
                <a:latin typeface="Arial Narrow" panose="020B0606020202030204" pitchFamily="34" charset="0"/>
                <a:sym typeface="+mn-ea"/>
              </a:rPr>
              <a:t>»Industrial capacity utilization rate: 50%;</a:t>
            </a: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Textile industries;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Cement;</a:t>
            </a: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rPr>
              <a:t>» Energy;</a:t>
            </a:r>
          </a:p>
          <a:p>
            <a:pPr marL="0" lvl="1" algn="just" defTabSz="0">
              <a:lnSpc>
                <a:spcPts val="1200"/>
              </a:lnSpc>
            </a:pPr>
            <a:r>
              <a:rPr lang="pt-PT" sz="1200" dirty="0">
                <a:solidFill>
                  <a:schemeClr val="tx1"/>
                </a:solidFill>
                <a:latin typeface="Arial Narrow" panose="020B0606020202030204" pitchFamily="34" charset="0"/>
              </a:rPr>
              <a:t>» Tourism.</a:t>
            </a:r>
          </a:p>
        </p:txBody>
      </p:sp>
      <p:sp>
        <p:nvSpPr>
          <p:cNvPr id="102" name="TextBox 6"/>
          <p:cNvSpPr txBox="1"/>
          <p:nvPr/>
        </p:nvSpPr>
        <p:spPr>
          <a:xfrm>
            <a:off x="5725381" y="3722260"/>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Ouagadougou</a:t>
            </a:r>
          </a:p>
          <a:p>
            <a:pPr fontAlgn="base">
              <a:lnSpc>
                <a:spcPts val="1200"/>
              </a:lnSpc>
            </a:pPr>
            <a:r>
              <a:rPr lang="pt-PT" sz="1200" dirty="0">
                <a:solidFill>
                  <a:schemeClr val="tx1"/>
                </a:solidFill>
                <a:latin typeface="Arial Narrow" panose="020B0606020202030204" pitchFamily="34" charset="0"/>
              </a:rPr>
              <a:t>Area: 274,200 Km2</a:t>
            </a:r>
          </a:p>
          <a:p>
            <a:pPr fontAlgn="base">
              <a:lnSpc>
                <a:spcPts val="1200"/>
              </a:lnSpc>
            </a:pPr>
            <a:r>
              <a:rPr lang="pt-PT" sz="1200" dirty="0">
                <a:solidFill>
                  <a:schemeClr val="tx1"/>
                </a:solidFill>
                <a:latin typeface="Arial Narrow" panose="020B0606020202030204" pitchFamily="34" charset="0"/>
              </a:rPr>
              <a:t>Population: 20,321,560 inhabitants</a:t>
            </a:r>
          </a:p>
          <a:p>
            <a:pPr fontAlgn="base">
              <a:lnSpc>
                <a:spcPts val="1200"/>
              </a:lnSpc>
            </a:pPr>
            <a:r>
              <a:rPr lang="pt-PT" sz="1200" dirty="0">
                <a:solidFill>
                  <a:schemeClr val="tx1"/>
                </a:solidFill>
                <a:latin typeface="Arial Narrow" panose="020B0606020202030204" pitchFamily="34" charset="0"/>
              </a:rPr>
              <a:t>Internet users: 3,704,265</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sym typeface="+mn-ea"/>
              </a:rPr>
              <a:t>» Secondary sector: 18%;</a:t>
            </a:r>
          </a:p>
          <a:p>
            <a:pPr>
              <a:lnSpc>
                <a:spcPts val="1200"/>
              </a:lnSpc>
            </a:pPr>
            <a:r>
              <a:rPr lang="pt-PT" sz="1200" dirty="0">
                <a:solidFill>
                  <a:schemeClr val="tx1"/>
                </a:solidFill>
                <a:latin typeface="Arial Narrow" panose="020B0606020202030204" pitchFamily="34" charset="0"/>
                <a:sym typeface="+mn-ea"/>
              </a:rPr>
              <a:t>» Manufacturing industry: 9%;</a:t>
            </a:r>
          </a:p>
          <a:p>
            <a:pPr>
              <a:lnSpc>
                <a:spcPts val="1200"/>
              </a:lnSpc>
            </a:pPr>
            <a:r>
              <a:rPr lang="pt-PT" sz="1200" dirty="0">
                <a:solidFill>
                  <a:schemeClr val="tx1"/>
                </a:solidFill>
                <a:latin typeface="Arial Narrow" panose="020B0606020202030204" pitchFamily="34" charset="0"/>
                <a:sym typeface="+mn-ea"/>
              </a:rPr>
              <a:t>» Mining: 5%;</a:t>
            </a:r>
          </a:p>
          <a:p>
            <a:pPr>
              <a:lnSpc>
                <a:spcPts val="1200"/>
              </a:lnSpc>
            </a:pPr>
            <a:r>
              <a:rPr lang="pt-PT" sz="1200" dirty="0">
                <a:solidFill>
                  <a:schemeClr val="tx1"/>
                </a:solidFill>
                <a:latin typeface="Arial Narrow" panose="020B0606020202030204" pitchFamily="34" charset="0"/>
                <a:sym typeface="+mn-ea"/>
              </a:rPr>
              <a:t>» Cotton: 15%.</a:t>
            </a:r>
          </a:p>
          <a:p>
            <a:pPr>
              <a:lnSpc>
                <a:spcPts val="1200"/>
              </a:lnSpc>
            </a:pPr>
            <a:r>
              <a:rPr lang="pt-PT" sz="1200" dirty="0">
                <a:solidFill>
                  <a:schemeClr val="tx1"/>
                </a:solidFill>
                <a:latin typeface="Arial Narrow" panose="020B0606020202030204" pitchFamily="34" charset="0"/>
                <a:sym typeface="+mn-ea"/>
              </a:rPr>
              <a:t>» Indurial capacity utilization rate: 60%</a:t>
            </a:r>
            <a:endParaRPr lang="pt-PT" sz="1200" b="1" dirty="0">
              <a:solidFill>
                <a:schemeClr val="tx1"/>
              </a:solidFill>
              <a:latin typeface="Arial Narrow" panose="020B0606020202030204" pitchFamily="34" charset="0"/>
              <a:sym typeface="+mn-ea"/>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Cotton;</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Drinks;</a:t>
            </a:r>
          </a:p>
          <a:p>
            <a:pPr marL="0" lvl="1" algn="just" defTabSz="0">
              <a:lnSpc>
                <a:spcPts val="1200"/>
              </a:lnSpc>
            </a:pPr>
            <a:r>
              <a:rPr lang="pt-PT" sz="1200" dirty="0">
                <a:solidFill>
                  <a:schemeClr val="tx1"/>
                </a:solidFill>
                <a:latin typeface="Arial Narrow" panose="020B0606020202030204" pitchFamily="34" charset="0"/>
              </a:rPr>
              <a:t>» Agroindustry;</a:t>
            </a:r>
          </a:p>
          <a:p>
            <a:pPr marL="0" lvl="1" algn="just" defTabSz="0">
              <a:lnSpc>
                <a:spcPts val="1200"/>
              </a:lnSpc>
            </a:pPr>
            <a:r>
              <a:rPr lang="pt-PT" sz="1200" dirty="0">
                <a:solidFill>
                  <a:schemeClr val="tx1"/>
                </a:solidFill>
                <a:latin typeface="Arial Narrow" panose="020B0606020202030204" pitchFamily="34" charset="0"/>
              </a:rPr>
              <a:t>» Soap;</a:t>
            </a:r>
          </a:p>
          <a:p>
            <a:pPr marL="0" lvl="1" algn="just" defTabSz="0">
              <a:lnSpc>
                <a:spcPts val="1200"/>
              </a:lnSpc>
            </a:pPr>
            <a:r>
              <a:rPr lang="pt-PT" sz="1200" dirty="0">
                <a:solidFill>
                  <a:schemeClr val="tx1"/>
                </a:solidFill>
                <a:latin typeface="Arial Narrow" panose="020B0606020202030204" pitchFamily="34" charset="0"/>
              </a:rPr>
              <a:t>» Cigarettes;</a:t>
            </a:r>
          </a:p>
          <a:p>
            <a:pPr marL="0" lvl="1" algn="just" defTabSz="0">
              <a:lnSpc>
                <a:spcPts val="1200"/>
              </a:lnSpc>
            </a:pPr>
            <a:r>
              <a:rPr lang="pt-PT" sz="1200" dirty="0">
                <a:solidFill>
                  <a:schemeClr val="tx1"/>
                </a:solidFill>
                <a:latin typeface="Arial Narrow" panose="020B0606020202030204" pitchFamily="34" charset="0"/>
              </a:rPr>
              <a:t>» Textiles;</a:t>
            </a:r>
          </a:p>
          <a:p>
            <a:pPr marL="0" lvl="1" algn="just" defTabSz="0">
              <a:lnSpc>
                <a:spcPts val="1200"/>
              </a:lnSpc>
            </a:pPr>
            <a:r>
              <a:rPr lang="pt-PT" sz="1200" dirty="0">
                <a:solidFill>
                  <a:schemeClr val="tx1"/>
                </a:solidFill>
                <a:latin typeface="Arial Narrow" panose="020B0606020202030204" pitchFamily="34" charset="0"/>
              </a:rPr>
              <a:t>» Gold .</a:t>
            </a:r>
          </a:p>
        </p:txBody>
      </p:sp>
      <p:pic>
        <p:nvPicPr>
          <p:cNvPr id="1026" name="Picture 2" descr="https://www.ecowas.int/wp-content/uploads/2014/11/bj-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811108" y="72020"/>
            <a:ext cx="327705" cy="29056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185287" y="58762"/>
            <a:ext cx="2140775" cy="305233"/>
          </a:xfrm>
          <a:prstGeom prst="rect">
            <a:avLst/>
          </a:prstGeom>
          <a:solidFill>
            <a:srgbClr val="3EA4BA"/>
          </a:solidFill>
        </p:spPr>
        <p:txBody>
          <a:bodyPr wrap="square" rtlCol="0" anchor="ctr">
            <a:noAutofit/>
          </a:bodyPr>
          <a:lstStyle/>
          <a:p>
            <a:r>
              <a:rPr lang="pt-PT" dirty="0">
                <a:solidFill>
                  <a:schemeClr val="bg1"/>
                </a:solidFill>
              </a:rPr>
              <a:t>BENIN</a:t>
            </a:r>
          </a:p>
        </p:txBody>
      </p:sp>
      <p:pic>
        <p:nvPicPr>
          <p:cNvPr id="1028" name="Picture 4" descr="https://www.ecowas.int/wp-content/uploads/2014/11/bf-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391" y="3457935"/>
            <a:ext cx="342032" cy="303268"/>
          </a:xfrm>
          <a:prstGeom prst="rect">
            <a:avLst/>
          </a:prstGeom>
          <a:noFill/>
          <a:extLst>
            <a:ext uri="{909E8E84-426E-40DD-AFC4-6F175D3DCCD1}">
              <a14:hiddenFill xmlns:a14="http://schemas.microsoft.com/office/drawing/2010/main">
                <a:solidFill>
                  <a:srgbClr val="FFFFFF"/>
                </a:solidFill>
              </a14:hiddenFill>
            </a:ext>
          </a:extLst>
        </p:spPr>
      </p:pic>
      <p:sp>
        <p:nvSpPr>
          <p:cNvPr id="106" name="CaixaDeTexto 105"/>
          <p:cNvSpPr txBox="1"/>
          <p:nvPr/>
        </p:nvSpPr>
        <p:spPr>
          <a:xfrm>
            <a:off x="6201054" y="3446958"/>
            <a:ext cx="2125008" cy="305233"/>
          </a:xfrm>
          <a:prstGeom prst="rect">
            <a:avLst/>
          </a:prstGeom>
          <a:solidFill>
            <a:srgbClr val="3EA4BA"/>
          </a:solidFill>
        </p:spPr>
        <p:txBody>
          <a:bodyPr wrap="square" rtlCol="0" anchor="ctr">
            <a:noAutofit/>
          </a:bodyPr>
          <a:lstStyle/>
          <a:p>
            <a:r>
              <a:rPr lang="pt-PT" dirty="0">
                <a:solidFill>
                  <a:schemeClr val="bg1"/>
                </a:solidFill>
              </a:rPr>
              <a:t>BURKINA FASO</a:t>
            </a:r>
          </a:p>
        </p:txBody>
      </p:sp>
      <p:sp>
        <p:nvSpPr>
          <p:cNvPr id="110" name="TextBox 6"/>
          <p:cNvSpPr txBox="1"/>
          <p:nvPr/>
        </p:nvSpPr>
        <p:spPr>
          <a:xfrm>
            <a:off x="9141242" y="372944"/>
            <a:ext cx="3053214" cy="286131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Praia</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Area: 4,033 Km2</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Population: 560,349 inhabitants</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Internet users: 352,120</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Official Language: Portuguese</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Currency: Cape Verdean Escudo (</a:t>
            </a:r>
            <a:r>
              <a:rPr lang="pt-PT" sz="1200" i="1" dirty="0">
                <a:solidFill>
                  <a:schemeClr val="tx1"/>
                </a:solidFill>
                <a:latin typeface="Arial Narrow" panose="020B0606020202030204" pitchFamily="34" charset="0"/>
                <a:cs typeface="Arial" panose="020B0604020202020204" pitchFamily="34" charset="0"/>
              </a:rPr>
              <a:t>ECV</a:t>
            </a:r>
            <a:r>
              <a:rPr lang="pt-PT" sz="1200" dirty="0">
                <a:solidFill>
                  <a:schemeClr val="tx1"/>
                </a:solidFill>
                <a:latin typeface="Arial Narrow" panose="020B0606020202030204" pitchFamily="34" charset="0"/>
                <a:cs typeface="Arial" panose="020B060402020202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sym typeface="+mn-ea"/>
              </a:rPr>
              <a:t>»Secondary sector: 18%;</a:t>
            </a:r>
          </a:p>
          <a:p>
            <a:pPr fontAlgn="base">
              <a:lnSpc>
                <a:spcPts val="1200"/>
              </a:lnSpc>
            </a:pPr>
            <a:r>
              <a:rPr lang="pt-PT" sz="1200" dirty="0">
                <a:solidFill>
                  <a:schemeClr val="tx1"/>
                </a:solidFill>
                <a:latin typeface="Arial Narrow" panose="020B0606020202030204" pitchFamily="34" charset="0"/>
                <a:sym typeface="+mn-ea"/>
              </a:rPr>
              <a:t>»Manufacturing industry: 12%;</a:t>
            </a:r>
          </a:p>
          <a:p>
            <a:pPr fontAlgn="base">
              <a:lnSpc>
                <a:spcPts val="1200"/>
              </a:lnSpc>
            </a:pPr>
            <a:r>
              <a:rPr lang="pt-PT" sz="1200" dirty="0">
                <a:solidFill>
                  <a:schemeClr val="tx1"/>
                </a:solidFill>
                <a:latin typeface="Arial Narrow" panose="020B0606020202030204" pitchFamily="34" charset="0"/>
                <a:sym typeface="+mn-ea"/>
              </a:rPr>
              <a:t>»Mining: 4%;</a:t>
            </a:r>
          </a:p>
          <a:p>
            <a:pPr fontAlgn="base">
              <a:lnSpc>
                <a:spcPts val="1200"/>
              </a:lnSpc>
            </a:pPr>
            <a:r>
              <a:rPr lang="pt-PT" sz="1200" dirty="0">
                <a:solidFill>
                  <a:schemeClr val="tx1"/>
                </a:solidFill>
                <a:latin typeface="Arial Narrow" panose="020B0606020202030204" pitchFamily="34" charset="0"/>
                <a:sym typeface="+mn-ea"/>
              </a:rPr>
              <a:t>»Industrial capacity utilization rate: 50%;</a:t>
            </a:r>
          </a:p>
          <a:p>
            <a:pPr fontAlgn="base">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»Tourism;</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Renewable energy;</a:t>
            </a:r>
          </a:p>
          <a:p>
            <a:pPr marL="0" lvl="1" algn="just" defTabSz="0">
              <a:lnSpc>
                <a:spcPts val="1200"/>
              </a:lnSpc>
            </a:pPr>
            <a:r>
              <a:rPr lang="pt-PT" sz="1200" dirty="0">
                <a:solidFill>
                  <a:schemeClr val="tx1"/>
                </a:solidFill>
                <a:latin typeface="Arial Narrow" panose="020B0606020202030204" pitchFamily="34" charset="0"/>
              </a:rPr>
              <a:t>» Economy of the sea;</a:t>
            </a:r>
          </a:p>
          <a:p>
            <a:pPr marL="0" lvl="1" algn="just" defTabSz="0">
              <a:lnSpc>
                <a:spcPts val="1200"/>
              </a:lnSpc>
            </a:pPr>
            <a:r>
              <a:rPr lang="pt-PT" sz="1200" dirty="0">
                <a:solidFill>
                  <a:schemeClr val="tx1"/>
                </a:solidFill>
                <a:latin typeface="Arial Narrow" panose="020B0606020202030204" pitchFamily="34" charset="0"/>
              </a:rPr>
              <a:t>» ICTs;</a:t>
            </a:r>
          </a:p>
          <a:p>
            <a:pPr marL="0" lvl="1" algn="just" defTabSz="0">
              <a:lnSpc>
                <a:spcPts val="1200"/>
              </a:lnSpc>
            </a:pPr>
            <a:r>
              <a:rPr lang="pt-PT" sz="1200" dirty="0">
                <a:solidFill>
                  <a:schemeClr val="tx1"/>
                </a:solidFill>
                <a:latin typeface="Arial Narrow" panose="020B0606020202030204" pitchFamily="34" charset="0"/>
              </a:rPr>
              <a:t>» Creative Industry;</a:t>
            </a:r>
          </a:p>
          <a:p>
            <a:pPr marL="0" lvl="1" algn="just" defTabSz="0">
              <a:lnSpc>
                <a:spcPts val="1200"/>
              </a:lnSpc>
            </a:pPr>
            <a:r>
              <a:rPr lang="pt-PT" sz="1200" dirty="0">
                <a:solidFill>
                  <a:schemeClr val="tx1"/>
                </a:solidFill>
                <a:latin typeface="Arial Narrow" panose="020B0606020202030204" pitchFamily="34" charset="0"/>
              </a:rPr>
              <a:t>» Public-Private Partnership (</a:t>
            </a:r>
            <a:r>
              <a:rPr lang="pt-PT" sz="1200" i="1" dirty="0">
                <a:solidFill>
                  <a:schemeClr val="tx1"/>
                </a:solidFill>
                <a:latin typeface="Arial Narrow" panose="020B0606020202030204" pitchFamily="34" charset="0"/>
              </a:rPr>
              <a:t>PPP</a:t>
            </a:r>
            <a:r>
              <a:rPr lang="pt-PT" sz="1200" dirty="0">
                <a:solidFill>
                  <a:schemeClr val="tx1"/>
                </a:solidFill>
                <a:latin typeface="Arial Narrow" panose="020B0606020202030204" pitchFamily="34" charset="0"/>
              </a:rPr>
              <a:t>).</a:t>
            </a:r>
          </a:p>
        </p:txBody>
      </p:sp>
      <p:sp>
        <p:nvSpPr>
          <p:cNvPr id="111" name="TextBox 6"/>
          <p:cNvSpPr txBox="1"/>
          <p:nvPr/>
        </p:nvSpPr>
        <p:spPr>
          <a:xfrm>
            <a:off x="9146498" y="3748786"/>
            <a:ext cx="3047958"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a:t>
            </a:r>
            <a:r>
              <a:rPr lang="pt-PT" sz="1200" dirty="0" err="1">
                <a:solidFill>
                  <a:schemeClr val="tx1"/>
                </a:solidFill>
                <a:latin typeface="Arial Narrow" panose="020B0606020202030204" pitchFamily="34" charset="0"/>
              </a:rPr>
              <a:t>Yamoussoukro</a:t>
            </a:r>
            <a:endParaRPr lang="pt-PT" sz="1200" dirty="0">
              <a:solidFill>
                <a:schemeClr val="tx1"/>
              </a:solidFill>
              <a:latin typeface="Arial Narrow" panose="020B0606020202030204" pitchFamily="34" charset="0"/>
            </a:endParaRPr>
          </a:p>
          <a:p>
            <a:pPr fontAlgn="base">
              <a:lnSpc>
                <a:spcPts val="1200"/>
              </a:lnSpc>
            </a:pPr>
            <a:r>
              <a:rPr lang="pt-PT" sz="1200" dirty="0">
                <a:solidFill>
                  <a:schemeClr val="tx1"/>
                </a:solidFill>
                <a:latin typeface="Arial Narrow" panose="020B0606020202030204" pitchFamily="34" charset="0"/>
              </a:rPr>
              <a:t>Area: 322,463 Km2</a:t>
            </a:r>
          </a:p>
          <a:p>
            <a:pPr fontAlgn="base">
              <a:lnSpc>
                <a:spcPts val="1200"/>
              </a:lnSpc>
            </a:pPr>
            <a:r>
              <a:rPr lang="pt-PT" sz="1200" dirty="0">
                <a:solidFill>
                  <a:schemeClr val="tx1"/>
                </a:solidFill>
                <a:latin typeface="Arial Narrow" panose="020B0606020202030204" pitchFamily="34" charset="0"/>
              </a:rPr>
              <a:t>Population: 25,531,083 inhabitants</a:t>
            </a:r>
          </a:p>
          <a:p>
            <a:pPr fontAlgn="base">
              <a:lnSpc>
                <a:spcPts val="1200"/>
              </a:lnSpc>
            </a:pPr>
            <a:r>
              <a:rPr lang="pt-PT" sz="1200" dirty="0">
                <a:solidFill>
                  <a:schemeClr val="tx1"/>
                </a:solidFill>
                <a:latin typeface="Arial Narrow" panose="020B0606020202030204" pitchFamily="34" charset="0"/>
              </a:rPr>
              <a:t>Internet users: 11,953,653</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endParaRPr lang="pt-PT" sz="1200" b="1" dirty="0">
              <a:solidFill>
                <a:schemeClr val="tx1"/>
              </a:solidFill>
              <a:latin typeface="Arial Narrow" panose="020B0606020202030204" pitchFamily="34" charset="0"/>
            </a:endParaRPr>
          </a:p>
          <a:p>
            <a:pPr>
              <a:lnSpc>
                <a:spcPts val="1200"/>
              </a:lnSpc>
            </a:pPr>
            <a:r>
              <a:rPr lang="pt-PT" sz="1200" dirty="0">
                <a:solidFill>
                  <a:schemeClr val="tx1"/>
                </a:solidFill>
                <a:latin typeface="Arial Narrow" panose="020B0606020202030204" pitchFamily="34" charset="0"/>
              </a:rPr>
              <a:t>» Secondary sector: 22%;</a:t>
            </a:r>
          </a:p>
          <a:p>
            <a:pPr>
              <a:lnSpc>
                <a:spcPts val="1200"/>
              </a:lnSpc>
            </a:pPr>
            <a:r>
              <a:rPr lang="pt-PT" sz="1200" dirty="0">
                <a:solidFill>
                  <a:schemeClr val="tx1"/>
                </a:solidFill>
                <a:latin typeface="Arial Narrow" panose="020B0606020202030204" pitchFamily="34" charset="0"/>
              </a:rPr>
              <a:t>» Manufacturing industry: 18%;</a:t>
            </a:r>
          </a:p>
          <a:p>
            <a:pPr>
              <a:lnSpc>
                <a:spcPts val="1200"/>
              </a:lnSpc>
            </a:pPr>
            <a:r>
              <a:rPr lang="pt-PT" sz="1200" dirty="0">
                <a:solidFill>
                  <a:schemeClr val="tx1"/>
                </a:solidFill>
                <a:latin typeface="Arial Narrow" panose="020B0606020202030204" pitchFamily="34" charset="0"/>
              </a:rPr>
              <a:t>» BPT and Mining: 4%;</a:t>
            </a:r>
          </a:p>
          <a:p>
            <a:pPr>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Indurial capacity utilization rate</a:t>
            </a:r>
            <a:r>
              <a:rPr lang="pt-PT" sz="1200" dirty="0">
                <a:solidFill>
                  <a:schemeClr val="tx1"/>
                </a:solidFill>
                <a:latin typeface="Arial Narrow" panose="020B0606020202030204" pitchFamily="34" charset="0"/>
              </a:rPr>
              <a:t>: 80%.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Textile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Food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a:p>
            <a:pPr marL="0" lvl="1" algn="just" defTabSz="0">
              <a:lnSpc>
                <a:spcPts val="1200"/>
              </a:lnSpc>
            </a:pPr>
            <a:r>
              <a:rPr lang="pt-PT" sz="1200" dirty="0">
                <a:solidFill>
                  <a:schemeClr val="tx1"/>
                </a:solidFill>
                <a:latin typeface="Arial Narrow" panose="020B0606020202030204" pitchFamily="34" charset="0"/>
              </a:rPr>
              <a:t>» Tourism.</a:t>
            </a:r>
          </a:p>
        </p:txBody>
      </p:sp>
      <p:sp>
        <p:nvSpPr>
          <p:cNvPr id="113" name="CaixaDeTexto 112"/>
          <p:cNvSpPr txBox="1"/>
          <p:nvPr/>
        </p:nvSpPr>
        <p:spPr>
          <a:xfrm>
            <a:off x="9707829" y="80171"/>
            <a:ext cx="2146022" cy="329141"/>
          </a:xfrm>
          <a:prstGeom prst="rect">
            <a:avLst/>
          </a:prstGeom>
          <a:solidFill>
            <a:srgbClr val="3EA4BA"/>
          </a:solidFill>
        </p:spPr>
        <p:txBody>
          <a:bodyPr wrap="square" rtlCol="0" anchor="ctr">
            <a:noAutofit/>
          </a:bodyPr>
          <a:lstStyle/>
          <a:p>
            <a:r>
              <a:rPr lang="pt-PT" dirty="0">
                <a:solidFill>
                  <a:schemeClr val="bg1"/>
                </a:solidFill>
              </a:rPr>
              <a:t>CABO VERDE</a:t>
            </a:r>
          </a:p>
        </p:txBody>
      </p:sp>
      <p:sp>
        <p:nvSpPr>
          <p:cNvPr id="115" name="CaixaDeTexto 114"/>
          <p:cNvSpPr txBox="1"/>
          <p:nvPr/>
        </p:nvSpPr>
        <p:spPr>
          <a:xfrm>
            <a:off x="9628842" y="3440526"/>
            <a:ext cx="2320290" cy="328221"/>
          </a:xfrm>
          <a:prstGeom prst="rect">
            <a:avLst/>
          </a:prstGeom>
          <a:solidFill>
            <a:srgbClr val="3EA4BA"/>
          </a:solidFill>
        </p:spPr>
        <p:txBody>
          <a:bodyPr wrap="square" rtlCol="0" anchor="ctr">
            <a:noAutofit/>
          </a:bodyPr>
          <a:lstStyle/>
          <a:p>
            <a:r>
              <a:rPr lang="pt-PT" dirty="0">
                <a:solidFill>
                  <a:schemeClr val="bg1"/>
                </a:solidFill>
              </a:rPr>
              <a:t>COTE D’IVOIRE</a:t>
            </a:r>
          </a:p>
        </p:txBody>
      </p:sp>
      <p:pic>
        <p:nvPicPr>
          <p:cNvPr id="1030" name="Picture 6" descr="https://www.ecowas.int/wp-content/uploads/2014/11/cv-150x1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236" y="71891"/>
            <a:ext cx="426399" cy="3354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cowas.int/wp-content/uploads/2014/11/ci-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3404" y="3443948"/>
            <a:ext cx="369824" cy="317897"/>
          </a:xfrm>
          <a:prstGeom prst="rect">
            <a:avLst/>
          </a:prstGeom>
          <a:noFill/>
          <a:extLst>
            <a:ext uri="{909E8E84-426E-40DD-AFC4-6F175D3DCCD1}">
              <a14:hiddenFill xmlns:a14="http://schemas.microsoft.com/office/drawing/2010/main">
                <a:solidFill>
                  <a:srgbClr val="FFFFFF"/>
                </a:solidFill>
              </a14:hiddenFill>
            </a:ext>
          </a:extLst>
        </p:spPr>
      </p:pic>
      <p:sp>
        <p:nvSpPr>
          <p:cNvPr id="19" name="Triângulo isósceles 25"/>
          <p:cNvSpPr/>
          <p:nvPr/>
        </p:nvSpPr>
        <p:spPr>
          <a:xfrm rot="5400000">
            <a:off x="48875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8" name="CaixaDeTexto 24"/>
          <p:cNvSpPr txBox="1"/>
          <p:nvPr/>
        </p:nvSpPr>
        <p:spPr>
          <a:xfrm>
            <a:off x="3266298" y="560625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0" name="Slide Number Placeholder 6"/>
          <p:cNvSpPr txBox="1"/>
          <p:nvPr/>
        </p:nvSpPr>
        <p:spPr bwMode="auto">
          <a:xfrm>
            <a:off x="6917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083435" y="1070610"/>
            <a:ext cx="3897630" cy="3858260"/>
          </a:xfrm>
          <a:prstGeom prst="rect">
            <a:avLst/>
          </a:prstGeom>
        </p:spPr>
      </p:pic>
      <p:sp>
        <p:nvSpPr>
          <p:cNvPr id="97" name="TextBox 6"/>
          <p:cNvSpPr txBox="1"/>
          <p:nvPr/>
        </p:nvSpPr>
        <p:spPr>
          <a:xfrm>
            <a:off x="5598205" y="250459"/>
            <a:ext cx="3342030" cy="305371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Banjul</a:t>
            </a:r>
          </a:p>
          <a:p>
            <a:pPr marL="0" lvl="1" algn="just" defTabSz="0">
              <a:lnSpc>
                <a:spcPts val="1100"/>
              </a:lnSpc>
            </a:pPr>
            <a:r>
              <a:rPr lang="pt-PT" sz="1100" dirty="0">
                <a:solidFill>
                  <a:schemeClr val="tx1"/>
                </a:solidFill>
                <a:latin typeface="Arial Narrow" panose="020B0606020202030204" pitchFamily="34" charset="0"/>
              </a:rPr>
              <a:t>Area: 10,689 Km2</a:t>
            </a:r>
          </a:p>
          <a:p>
            <a:pPr marL="0" lvl="1" algn="just" defTabSz="0">
              <a:lnSpc>
                <a:spcPts val="1100"/>
              </a:lnSpc>
            </a:pPr>
            <a:r>
              <a:rPr lang="pt-PT" sz="1100" dirty="0">
                <a:solidFill>
                  <a:schemeClr val="tx1"/>
                </a:solidFill>
                <a:latin typeface="Arial Narrow" panose="020B0606020202030204" pitchFamily="34" charset="0"/>
              </a:rPr>
              <a:t>Population: 2,228,075 inhabitants</a:t>
            </a:r>
          </a:p>
          <a:p>
            <a:pPr marL="0" lvl="1" algn="just" defTabSz="0">
              <a:lnSpc>
                <a:spcPts val="1100"/>
              </a:lnSpc>
            </a:pPr>
            <a:r>
              <a:rPr lang="pt-PT" sz="1100" dirty="0">
                <a:solidFill>
                  <a:schemeClr val="tx1"/>
                </a:solidFill>
                <a:latin typeface="Arial Narrow" panose="020B0606020202030204" pitchFamily="34" charset="0"/>
              </a:rPr>
              <a:t>Internet users: </a:t>
            </a:r>
            <a:r>
              <a:rPr lang="pt-PT" sz="1100" dirty="0" smtClean="0">
                <a:solidFill>
                  <a:schemeClr val="tx1"/>
                </a:solidFill>
                <a:latin typeface="Arial Narrow" panose="020B0606020202030204" pitchFamily="34" charset="0"/>
              </a:rPr>
              <a:t>442,050</a:t>
            </a:r>
            <a:endParaRPr lang="pt-PT" sz="1100"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Official Language: English</a:t>
            </a:r>
          </a:p>
          <a:p>
            <a:pPr marL="0" lvl="1" algn="just" defTabSz="0">
              <a:lnSpc>
                <a:spcPts val="1100"/>
              </a:lnSpc>
            </a:pPr>
            <a:r>
              <a:rPr lang="pt-PT" sz="1100" dirty="0">
                <a:solidFill>
                  <a:schemeClr val="tx1"/>
                </a:solidFill>
                <a:latin typeface="Arial Narrow" panose="020B0606020202030204" pitchFamily="34" charset="0"/>
              </a:rPr>
              <a:t>Currency: Dalasi (</a:t>
            </a:r>
            <a:r>
              <a:rPr lang="pt-PT" sz="1100" i="1" dirty="0">
                <a:solidFill>
                  <a:schemeClr val="tx1"/>
                </a:solidFill>
                <a:latin typeface="Arial Narrow" panose="020B0606020202030204" pitchFamily="34" charset="0"/>
              </a:rPr>
              <a:t>GMD</a:t>
            </a:r>
            <a:r>
              <a:rPr lang="pt-PT" sz="1100" dirty="0">
                <a:solidFill>
                  <a:schemeClr val="tx1"/>
                </a:solidFill>
                <a:latin typeface="Arial Narrow" panose="020B0606020202030204" pitchFamily="34" charset="0"/>
              </a:rPr>
              <a:t>)</a:t>
            </a:r>
          </a:p>
          <a:p>
            <a:pPr marL="0" lvl="1" algn="just" defTabSz="0">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b="1"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 Secondary sector: 9%;</a:t>
            </a:r>
          </a:p>
          <a:p>
            <a:pPr marL="0" lvl="1" algn="just" defTabSz="0">
              <a:lnSpc>
                <a:spcPts val="1100"/>
              </a:lnSpc>
            </a:pPr>
            <a:r>
              <a:rPr lang="pt-PT" sz="1100" dirty="0">
                <a:solidFill>
                  <a:schemeClr val="tx1"/>
                </a:solidFill>
                <a:latin typeface="Arial Narrow" panose="020B0606020202030204" pitchFamily="34" charset="0"/>
              </a:rPr>
              <a:t>» Manufacturing industry: 4%;</a:t>
            </a:r>
          </a:p>
          <a:p>
            <a:pPr marL="0" lvl="1" algn="just" defTabSz="0">
              <a:lnSpc>
                <a:spcPts val="1100"/>
              </a:lnSpc>
            </a:pPr>
            <a:r>
              <a:rPr lang="pt-PT" sz="1100" dirty="0">
                <a:solidFill>
                  <a:schemeClr val="tx1"/>
                </a:solidFill>
                <a:latin typeface="Arial Narrow" panose="020B0606020202030204" pitchFamily="34" charset="0"/>
              </a:rPr>
              <a:t>» Mining: 2%;</a:t>
            </a:r>
          </a:p>
          <a:p>
            <a:pPr marL="0" lvl="1" algn="just" defTabSz="0">
              <a:lnSpc>
                <a:spcPts val="1100"/>
              </a:lnSpc>
            </a:pPr>
            <a:r>
              <a:rPr lang="pt-PT" sz="1100" dirty="0">
                <a:solidFill>
                  <a:schemeClr val="tx1"/>
                </a:solidFill>
                <a:latin typeface="Arial Narrow" panose="020B0606020202030204" pitchFamily="34" charset="0"/>
              </a:rPr>
              <a:t>» Energy and BPT: 2.3%.</a:t>
            </a:r>
          </a:p>
          <a:p>
            <a:pPr marL="0" lvl="1" algn="just" defTabSz="0">
              <a:lnSpc>
                <a:spcPts val="1100"/>
              </a:lnSpc>
            </a:pPr>
            <a:r>
              <a:rPr lang="pt-PT" sz="1100" dirty="0">
                <a:solidFill>
                  <a:schemeClr val="tx1"/>
                </a:solidFill>
                <a:latin typeface="Arial Narrow" panose="020B0606020202030204" pitchFamily="34" charset="0"/>
              </a:rPr>
              <a:t>» Industrial capacity utilization rate: 40%;</a:t>
            </a:r>
            <a:endParaRPr lang="pt-PT" sz="1100" b="1" dirty="0">
              <a:solidFill>
                <a:schemeClr val="tx1"/>
              </a:solidFill>
              <a:latin typeface="Arial Narrow" panose="020B0606020202030204" pitchFamily="34" charset="0"/>
            </a:endParaRPr>
          </a:p>
          <a:p>
            <a:pPr marL="0" lvl="1" algn="just" defTabSz="0">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Agriculture;</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Metallurgy;</a:t>
            </a:r>
          </a:p>
          <a:p>
            <a:pPr marL="0" lvl="1" algn="just" defTabSz="0">
              <a:lnSpc>
                <a:spcPts val="1100"/>
              </a:lnSpc>
            </a:pPr>
            <a:r>
              <a:rPr lang="pt-PT" sz="1100" dirty="0">
                <a:solidFill>
                  <a:schemeClr val="tx1"/>
                </a:solidFill>
                <a:latin typeface="Arial Narrow" panose="020B0606020202030204" pitchFamily="34" charset="0"/>
              </a:rPr>
              <a:t>» Aerospace Industry;</a:t>
            </a:r>
          </a:p>
          <a:p>
            <a:pPr marL="0" lvl="1" algn="just" defTabSz="0">
              <a:lnSpc>
                <a:spcPts val="1100"/>
              </a:lnSpc>
            </a:pPr>
            <a:r>
              <a:rPr lang="pt-PT" sz="1100" dirty="0">
                <a:solidFill>
                  <a:schemeClr val="tx1"/>
                </a:solidFill>
                <a:latin typeface="Arial Narrow" panose="020B0606020202030204" pitchFamily="34" charset="0"/>
              </a:rPr>
              <a:t>» Aeronautical industry;</a:t>
            </a:r>
          </a:p>
          <a:p>
            <a:pPr marL="0" lvl="1" algn="just" defTabSz="0">
              <a:lnSpc>
                <a:spcPts val="1100"/>
              </a:lnSpc>
            </a:pPr>
            <a:r>
              <a:rPr lang="pt-PT" sz="1100" dirty="0">
                <a:solidFill>
                  <a:schemeClr val="tx1"/>
                </a:solidFill>
                <a:latin typeface="Arial Narrow" panose="020B0606020202030204" pitchFamily="34" charset="0"/>
              </a:rPr>
              <a:t>» Aquaculture;</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Energy;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Tourism.</a:t>
            </a:r>
          </a:p>
        </p:txBody>
      </p:sp>
      <p:sp>
        <p:nvSpPr>
          <p:cNvPr id="102" name="TextBox 6"/>
          <p:cNvSpPr txBox="1"/>
          <p:nvPr/>
        </p:nvSpPr>
        <p:spPr>
          <a:xfrm>
            <a:off x="5603461" y="3545310"/>
            <a:ext cx="3047958" cy="333565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a:t>
            </a:r>
            <a:r>
              <a:rPr lang="pt-PT" sz="1100" dirty="0" err="1">
                <a:solidFill>
                  <a:schemeClr val="tx1"/>
                </a:solidFill>
                <a:latin typeface="Arial Narrow" panose="020B0606020202030204" pitchFamily="34" charset="0"/>
              </a:rPr>
              <a:t>Accra</a:t>
            </a:r>
            <a:endParaRPr lang="pt-PT" sz="1100" dirty="0">
              <a:solidFill>
                <a:schemeClr val="tx1"/>
              </a:solidFill>
              <a:latin typeface="Arial Narrow" panose="020B0606020202030204" pitchFamily="34" charset="0"/>
            </a:endParaRPr>
          </a:p>
          <a:p>
            <a:pPr fontAlgn="base">
              <a:lnSpc>
                <a:spcPts val="1100"/>
              </a:lnSpc>
            </a:pPr>
            <a:r>
              <a:rPr lang="pt-PT" sz="1100" dirty="0">
                <a:solidFill>
                  <a:schemeClr val="tx1"/>
                </a:solidFill>
                <a:latin typeface="Arial Narrow" panose="020B0606020202030204" pitchFamily="34" charset="0"/>
              </a:rPr>
              <a:t>Area: 238,535 Km2</a:t>
            </a:r>
          </a:p>
          <a:p>
            <a:pPr fontAlgn="base">
              <a:lnSpc>
                <a:spcPts val="1100"/>
              </a:lnSpc>
            </a:pPr>
            <a:r>
              <a:rPr lang="pt-PT" sz="1100" dirty="0">
                <a:solidFill>
                  <a:schemeClr val="tx1"/>
                </a:solidFill>
                <a:latin typeface="Arial Narrow" panose="020B0606020202030204" pitchFamily="34" charset="0"/>
              </a:rPr>
              <a:t>Population: 30,096,970 inhabitants</a:t>
            </a:r>
          </a:p>
          <a:p>
            <a:pPr fontAlgn="base">
              <a:lnSpc>
                <a:spcPts val="1100"/>
              </a:lnSpc>
            </a:pPr>
            <a:r>
              <a:rPr lang="pt-PT" sz="1100" dirty="0">
                <a:solidFill>
                  <a:schemeClr val="tx1"/>
                </a:solidFill>
                <a:latin typeface="Arial Narrow" panose="020B0606020202030204" pitchFamily="34" charset="0"/>
              </a:rPr>
              <a:t>Internet users: 11,737,818</a:t>
            </a:r>
          </a:p>
          <a:p>
            <a:pPr fontAlgn="base">
              <a:lnSpc>
                <a:spcPts val="1100"/>
              </a:lnSpc>
            </a:pPr>
            <a:r>
              <a:rPr lang="pt-PT" sz="1100" dirty="0">
                <a:solidFill>
                  <a:schemeClr val="tx1"/>
                </a:solidFill>
                <a:latin typeface="Arial Narrow" panose="020B0606020202030204" pitchFamily="34" charset="0"/>
              </a:rPr>
              <a:t>Official Language: English</a:t>
            </a:r>
          </a:p>
          <a:p>
            <a:pPr fontAlgn="base">
              <a:lnSpc>
                <a:spcPts val="1100"/>
              </a:lnSpc>
            </a:pPr>
            <a:r>
              <a:rPr lang="pt-PT" sz="1100" dirty="0" smtClean="0">
                <a:solidFill>
                  <a:schemeClr val="tx1"/>
                </a:solidFill>
                <a:latin typeface="Arial Narrow" panose="020B0606020202030204" pitchFamily="34" charset="0"/>
                <a:sym typeface="+mn-ea"/>
              </a:rPr>
              <a:t>Currency: </a:t>
            </a:r>
            <a:r>
              <a:rPr lang="pt-PT" sz="1100" dirty="0">
                <a:solidFill>
                  <a:schemeClr val="tx1"/>
                </a:solidFill>
                <a:latin typeface="Arial Narrow" panose="020B0606020202030204" pitchFamily="34" charset="0"/>
              </a:rPr>
              <a:t>Ghanaian Cedi (</a:t>
            </a:r>
            <a:r>
              <a:rPr lang="pt-PT" sz="1100" i="1" dirty="0">
                <a:solidFill>
                  <a:schemeClr val="tx1"/>
                </a:solidFill>
                <a:latin typeface="Arial Narrow" panose="020B0606020202030204" pitchFamily="34" charset="0"/>
              </a:rPr>
              <a:t>GH₵</a:t>
            </a:r>
            <a:r>
              <a:rPr lang="pt-PT" sz="1100" dirty="0">
                <a:solidFill>
                  <a:schemeClr val="tx1"/>
                </a:solidFill>
                <a:latin typeface="Arial Narrow" panose="020B0606020202030204" pitchFamily="34" charset="0"/>
              </a:rPr>
              <a:t>) (</a:t>
            </a:r>
            <a:r>
              <a:rPr lang="pt-PT" sz="1100" i="1" dirty="0">
                <a:solidFill>
                  <a:schemeClr val="tx1"/>
                </a:solidFill>
                <a:latin typeface="Arial Narrow" panose="020B0606020202030204" pitchFamily="34" charset="0"/>
              </a:rPr>
              <a:t>GHS</a:t>
            </a:r>
            <a:r>
              <a:rPr lang="pt-PT" sz="1100" dirty="0">
                <a:solidFill>
                  <a:schemeClr val="tx1"/>
                </a:solidFill>
                <a:latin typeface="Arial Narrow" panose="020B0606020202030204" pitchFamily="34" charset="0"/>
              </a:rPr>
              <a:t>)</a:t>
            </a:r>
          </a:p>
          <a:p>
            <a:pPr fontAlgn="base">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r>
              <a:rPr lang="pt-PT" sz="1100" b="1" dirty="0">
                <a:solidFill>
                  <a:schemeClr val="tx1"/>
                </a:solidFill>
                <a:latin typeface="Arial Narrow" panose="020B0606020202030204" pitchFamily="34" charset="0"/>
              </a:rPr>
              <a:t> </a:t>
            </a:r>
          </a:p>
          <a:p>
            <a:pPr>
              <a:lnSpc>
                <a:spcPts val="1100"/>
              </a:lnSpc>
            </a:pPr>
            <a:r>
              <a:rPr lang="pt-PT" sz="1100" dirty="0">
                <a:solidFill>
                  <a:schemeClr val="tx1"/>
                </a:solidFill>
                <a:latin typeface="Arial Narrow" panose="020B0606020202030204" pitchFamily="34" charset="0"/>
              </a:rPr>
              <a:t>» Secondary sector: 23.4%;</a:t>
            </a:r>
          </a:p>
          <a:p>
            <a:pPr>
              <a:lnSpc>
                <a:spcPts val="1100"/>
              </a:lnSpc>
            </a:pPr>
            <a:r>
              <a:rPr lang="pt-PT" sz="1100" dirty="0">
                <a:solidFill>
                  <a:schemeClr val="tx1"/>
                </a:solidFill>
                <a:latin typeface="Arial Narrow" panose="020B0606020202030204" pitchFamily="34" charset="0"/>
              </a:rPr>
              <a:t>» Manufacturing industry: 8.3%;</a:t>
            </a:r>
          </a:p>
          <a:p>
            <a:pPr>
              <a:lnSpc>
                <a:spcPts val="1100"/>
              </a:lnSpc>
            </a:pPr>
            <a:r>
              <a:rPr lang="pt-PT" sz="1100" dirty="0">
                <a:solidFill>
                  <a:schemeClr val="tx1"/>
                </a:solidFill>
                <a:latin typeface="Arial Narrow" panose="020B0606020202030204" pitchFamily="34" charset="0"/>
              </a:rPr>
              <a:t>» Mining: 7%;</a:t>
            </a:r>
          </a:p>
          <a:p>
            <a:pPr>
              <a:lnSpc>
                <a:spcPts val="1100"/>
              </a:lnSpc>
            </a:pPr>
            <a:r>
              <a:rPr lang="pt-PT" sz="1100" dirty="0">
                <a:solidFill>
                  <a:schemeClr val="tx1"/>
                </a:solidFill>
                <a:latin typeface="Arial Narrow" panose="020B0606020202030204" pitchFamily="34" charset="0"/>
              </a:rPr>
              <a:t>» Energy: 4.2%.</a:t>
            </a:r>
          </a:p>
          <a:p>
            <a:pPr>
              <a:lnSpc>
                <a:spcPts val="1100"/>
              </a:lnSpc>
            </a:pPr>
            <a:r>
              <a:rPr lang="pt-PT" sz="1100" dirty="0">
                <a:solidFill>
                  <a:schemeClr val="tx1"/>
                </a:solidFill>
                <a:latin typeface="Arial Narrow" panose="020B0606020202030204" pitchFamily="34" charset="0"/>
              </a:rPr>
              <a:t>» BPT: 4%.</a:t>
            </a:r>
          </a:p>
          <a:p>
            <a:pPr>
              <a:lnSpc>
                <a:spcPts val="1100"/>
              </a:lnSpc>
            </a:pPr>
            <a:r>
              <a:rPr lang="pt-PT" sz="1100" dirty="0">
                <a:solidFill>
                  <a:schemeClr val="tx1"/>
                </a:solidFill>
                <a:latin typeface="Arial Narrow" panose="020B0606020202030204" pitchFamily="34" charset="0"/>
              </a:rPr>
              <a:t>» Industrial capacity utilization rate: 90%;</a:t>
            </a:r>
            <a:endParaRPr lang="pt-PT" sz="1100" b="1" dirty="0">
              <a:solidFill>
                <a:schemeClr val="tx1"/>
              </a:solidFill>
              <a:latin typeface="Arial Narrow" panose="020B0606020202030204" pitchFamily="34" charset="0"/>
            </a:endParaRPr>
          </a:p>
          <a:p>
            <a:pPr>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Textile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Food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Health;</a:t>
            </a:r>
          </a:p>
          <a:p>
            <a:pPr marL="0" lvl="1" algn="just" defTabSz="0">
              <a:lnSpc>
                <a:spcPts val="1100"/>
              </a:lnSpc>
            </a:pPr>
            <a:r>
              <a:rPr lang="pt-PT" sz="1100" dirty="0">
                <a:solidFill>
                  <a:schemeClr val="tx1"/>
                </a:solidFill>
                <a:latin typeface="Arial Narrow" panose="020B0606020202030204" pitchFamily="34" charset="0"/>
              </a:rPr>
              <a:t>» Horticulture;</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 O</a:t>
            </a:r>
            <a:r>
              <a:rPr lang="pt-PT" sz="1100" dirty="0">
                <a:solidFill>
                  <a:schemeClr val="tx1"/>
                </a:solidFill>
                <a:latin typeface="Arial Narrow" panose="020B0606020202030204" pitchFamily="34" charset="0"/>
              </a:rPr>
              <a:t>il industry;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Cement;</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Tourism.</a:t>
            </a:r>
          </a:p>
        </p:txBody>
      </p:sp>
      <p:sp>
        <p:nvSpPr>
          <p:cNvPr id="2" name="CaixaDeTexto 1"/>
          <p:cNvSpPr txBox="1"/>
          <p:nvPr/>
        </p:nvSpPr>
        <p:spPr>
          <a:xfrm>
            <a:off x="6051302" y="21765"/>
            <a:ext cx="2140775"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THE GAMBIA</a:t>
            </a:r>
          </a:p>
        </p:txBody>
      </p:sp>
      <p:sp>
        <p:nvSpPr>
          <p:cNvPr id="106" name="CaixaDeTexto 105"/>
          <p:cNvSpPr txBox="1"/>
          <p:nvPr/>
        </p:nvSpPr>
        <p:spPr>
          <a:xfrm>
            <a:off x="6037094" y="3239970"/>
            <a:ext cx="2125008"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GHANA</a:t>
            </a:r>
          </a:p>
        </p:txBody>
      </p:sp>
      <p:sp>
        <p:nvSpPr>
          <p:cNvPr id="110" name="TextBox 6"/>
          <p:cNvSpPr txBox="1"/>
          <p:nvPr/>
        </p:nvSpPr>
        <p:spPr>
          <a:xfrm>
            <a:off x="9118382" y="281417"/>
            <a:ext cx="3053214" cy="291274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Conakri </a:t>
            </a:r>
          </a:p>
          <a:p>
            <a:pPr fontAlgn="base">
              <a:lnSpc>
                <a:spcPts val="1100"/>
              </a:lnSpc>
            </a:pPr>
            <a:r>
              <a:rPr lang="pt-PT" sz="1100" dirty="0">
                <a:solidFill>
                  <a:schemeClr val="tx1"/>
                </a:solidFill>
                <a:latin typeface="Arial Narrow" panose="020B0606020202030204" pitchFamily="34" charset="0"/>
              </a:rPr>
              <a:t>Area: 245,836 Km2</a:t>
            </a:r>
          </a:p>
          <a:p>
            <a:pPr fontAlgn="base">
              <a:lnSpc>
                <a:spcPts val="1100"/>
              </a:lnSpc>
            </a:pPr>
            <a:r>
              <a:rPr lang="pt-PT" sz="1100" dirty="0">
                <a:solidFill>
                  <a:schemeClr val="tx1"/>
                </a:solidFill>
                <a:latin typeface="Arial Narrow" panose="020B0606020202030204" pitchFamily="34" charset="0"/>
              </a:rPr>
              <a:t>Population: 13,398,180 inhabitants</a:t>
            </a:r>
          </a:p>
          <a:p>
            <a:pPr fontAlgn="base">
              <a:lnSpc>
                <a:spcPts val="1100"/>
              </a:lnSpc>
            </a:pPr>
            <a:r>
              <a:rPr lang="pt-PT" sz="1100" dirty="0">
                <a:solidFill>
                  <a:schemeClr val="tx1"/>
                </a:solidFill>
                <a:latin typeface="Arial Narrow" panose="020B0606020202030204" pitchFamily="34" charset="0"/>
              </a:rPr>
              <a:t>Internet users: 2,411,672</a:t>
            </a:r>
          </a:p>
          <a:p>
            <a:pPr fontAlgn="base">
              <a:lnSpc>
                <a:spcPts val="1100"/>
              </a:lnSpc>
            </a:pPr>
            <a:r>
              <a:rPr lang="pt-PT" sz="1100" dirty="0">
                <a:solidFill>
                  <a:schemeClr val="tx1"/>
                </a:solidFill>
                <a:latin typeface="Arial Narrow" panose="020B0606020202030204" pitchFamily="34" charset="0"/>
              </a:rPr>
              <a:t>Official Language: French</a:t>
            </a:r>
          </a:p>
          <a:p>
            <a:pPr fontAlgn="base">
              <a:lnSpc>
                <a:spcPts val="1100"/>
              </a:lnSpc>
            </a:pPr>
            <a:r>
              <a:rPr lang="pt-PT" sz="1100" dirty="0">
                <a:solidFill>
                  <a:schemeClr val="tx1"/>
                </a:solidFill>
                <a:latin typeface="Arial Narrow" panose="020B0606020202030204" pitchFamily="34" charset="0"/>
              </a:rPr>
              <a:t>Currency: </a:t>
            </a:r>
            <a:r>
              <a:rPr lang="pt-PT" sz="1100" dirty="0">
                <a:solidFill>
                  <a:schemeClr val="tx1"/>
                </a:solidFill>
                <a:latin typeface="Arial Narrow" panose="020B0606020202030204" pitchFamily="34" charset="0"/>
                <a:sym typeface="+mn-ea"/>
              </a:rPr>
              <a:t>Guinea </a:t>
            </a:r>
            <a:r>
              <a:rPr lang="pt-PT" sz="1100" dirty="0">
                <a:solidFill>
                  <a:schemeClr val="tx1"/>
                </a:solidFill>
                <a:latin typeface="Arial Narrow" panose="020B0606020202030204" pitchFamily="34" charset="0"/>
              </a:rPr>
              <a:t>Franc (</a:t>
            </a:r>
            <a:r>
              <a:rPr lang="pt-PT" sz="1100" i="1" dirty="0">
                <a:solidFill>
                  <a:schemeClr val="tx1"/>
                </a:solidFill>
                <a:latin typeface="Arial Narrow" panose="020B0606020202030204" pitchFamily="34" charset="0"/>
              </a:rPr>
              <a:t>GNF</a:t>
            </a:r>
            <a:r>
              <a:rPr lang="pt-PT" sz="1100" dirty="0">
                <a:solidFill>
                  <a:schemeClr val="tx1"/>
                </a:solidFill>
                <a:latin typeface="Arial Narrow" panose="020B0606020202030204" pitchFamily="34" charset="0"/>
              </a:rPr>
              <a:t>)</a:t>
            </a:r>
          </a:p>
          <a:p>
            <a:pPr fontAlgn="base">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»Secondary sector: 31%;</a:t>
            </a:r>
          </a:p>
          <a:p>
            <a:pPr marL="0" lvl="1" algn="just" defTabSz="0">
              <a:lnSpc>
                <a:spcPts val="1100"/>
              </a:lnSpc>
            </a:pPr>
            <a:r>
              <a:rPr lang="pt-PT" sz="1100" dirty="0">
                <a:solidFill>
                  <a:schemeClr val="tx1"/>
                </a:solidFill>
                <a:latin typeface="Arial Narrow" panose="020B0606020202030204" pitchFamily="34" charset="0"/>
              </a:rPr>
              <a:t>» Manufacturing industry: 4%;</a:t>
            </a:r>
          </a:p>
          <a:p>
            <a:pPr marL="0" lvl="1" algn="just" defTabSz="0">
              <a:lnSpc>
                <a:spcPts val="1100"/>
              </a:lnSpc>
            </a:pPr>
            <a:r>
              <a:rPr lang="pt-PT" sz="1100" dirty="0">
                <a:solidFill>
                  <a:schemeClr val="tx1"/>
                </a:solidFill>
                <a:latin typeface="Arial Narrow" panose="020B0606020202030204" pitchFamily="34" charset="0"/>
              </a:rPr>
              <a:t>» Mining: 17%;</a:t>
            </a:r>
          </a:p>
          <a:p>
            <a:pPr marL="0" lvl="1" algn="just" defTabSz="0">
              <a:lnSpc>
                <a:spcPts val="1100"/>
              </a:lnSpc>
            </a:pPr>
            <a:r>
              <a:rPr lang="pt-PT" sz="1100" dirty="0">
                <a:solidFill>
                  <a:schemeClr val="tx1"/>
                </a:solidFill>
                <a:latin typeface="Arial Narrow" panose="020B0606020202030204" pitchFamily="34" charset="0"/>
              </a:rPr>
              <a:t>» Energy: 1%.</a:t>
            </a:r>
          </a:p>
          <a:p>
            <a:pPr marL="0" lvl="1" algn="just" defTabSz="0">
              <a:lnSpc>
                <a:spcPts val="1100"/>
              </a:lnSpc>
            </a:pPr>
            <a:r>
              <a:rPr lang="pt-PT" sz="1100" dirty="0">
                <a:solidFill>
                  <a:schemeClr val="tx1"/>
                </a:solidFill>
                <a:latin typeface="Arial Narrow" panose="020B0606020202030204" pitchFamily="34" charset="0"/>
              </a:rPr>
              <a:t>» BPT: 9%.</a:t>
            </a:r>
          </a:p>
          <a:p>
            <a:pPr marL="0" lvl="1" algn="just" defTabSz="0">
              <a:lnSpc>
                <a:spcPts val="1100"/>
              </a:lnSpc>
            </a:pPr>
            <a:r>
              <a:rPr lang="pt-PT" sz="1100" dirty="0">
                <a:solidFill>
                  <a:schemeClr val="tx1"/>
                </a:solidFill>
                <a:latin typeface="Arial Narrow" panose="020B0606020202030204" pitchFamily="34" charset="0"/>
              </a:rPr>
              <a:t>» Industrial capacity utilization rate: 40%;</a:t>
            </a:r>
            <a:endParaRPr lang="pt-PT" sz="1100" b="1" dirty="0">
              <a:solidFill>
                <a:schemeClr val="tx1"/>
              </a:solidFill>
              <a:latin typeface="Arial Narrow" panose="020B0606020202030204" pitchFamily="34" charset="0"/>
            </a:endParaRPr>
          </a:p>
          <a:p>
            <a:pPr marL="0" lvl="1" algn="just" defTabSz="0">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Health;</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Oil industry;</a:t>
            </a:r>
          </a:p>
          <a:p>
            <a:pPr marL="0" lvl="1" algn="just" defTabSz="0">
              <a:lnSpc>
                <a:spcPts val="1100"/>
              </a:lnSpc>
            </a:pPr>
            <a:r>
              <a:rPr lang="pt-PT" sz="1100" dirty="0">
                <a:solidFill>
                  <a:schemeClr val="tx1"/>
                </a:solidFill>
                <a:latin typeface="Arial Narrow" panose="020B0606020202030204" pitchFamily="34" charset="0"/>
              </a:rPr>
              <a:t>» Telecommunications;</a:t>
            </a:r>
          </a:p>
          <a:p>
            <a:pPr marL="0" lvl="1" algn="just" defTabSz="0">
              <a:lnSpc>
                <a:spcPts val="1100"/>
              </a:lnSpc>
            </a:pPr>
            <a:r>
              <a:rPr lang="pt-PT" sz="1100" dirty="0">
                <a:solidFill>
                  <a:schemeClr val="tx1"/>
                </a:solidFill>
                <a:latin typeface="Arial Narrow" panose="020B0606020202030204" pitchFamily="34" charset="0"/>
              </a:rPr>
              <a:t>» Tourism. </a:t>
            </a:r>
          </a:p>
        </p:txBody>
      </p:sp>
      <p:sp>
        <p:nvSpPr>
          <p:cNvPr id="111" name="TextBox 6"/>
          <p:cNvSpPr txBox="1"/>
          <p:nvPr/>
        </p:nvSpPr>
        <p:spPr>
          <a:xfrm>
            <a:off x="9024578" y="3594958"/>
            <a:ext cx="3047958" cy="305371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Bissau</a:t>
            </a:r>
          </a:p>
          <a:p>
            <a:pPr fontAlgn="base">
              <a:lnSpc>
                <a:spcPts val="1100"/>
              </a:lnSpc>
            </a:pPr>
            <a:r>
              <a:rPr lang="pt-PT" sz="1100" dirty="0">
                <a:solidFill>
                  <a:schemeClr val="tx1"/>
                </a:solidFill>
                <a:latin typeface="Arial Narrow" panose="020B0606020202030204" pitchFamily="34" charset="0"/>
              </a:rPr>
              <a:t>Area: 36,125 Km2</a:t>
            </a:r>
          </a:p>
          <a:p>
            <a:pPr fontAlgn="base">
              <a:lnSpc>
                <a:spcPts val="1100"/>
              </a:lnSpc>
            </a:pPr>
            <a:r>
              <a:rPr lang="pt-PT" sz="1100" dirty="0">
                <a:solidFill>
                  <a:schemeClr val="tx1"/>
                </a:solidFill>
                <a:latin typeface="Arial Narrow" panose="020B0606020202030204" pitchFamily="34" charset="0"/>
              </a:rPr>
              <a:t>Population: 1,953,723 inhabitants</a:t>
            </a:r>
          </a:p>
          <a:p>
            <a:pPr fontAlgn="base">
              <a:lnSpc>
                <a:spcPts val="1100"/>
              </a:lnSpc>
            </a:pPr>
            <a:r>
              <a:rPr lang="pt-PT" sz="1100" dirty="0">
                <a:solidFill>
                  <a:schemeClr val="tx1"/>
                </a:solidFill>
                <a:latin typeface="Arial Narrow" panose="020B0606020202030204" pitchFamily="34" charset="0"/>
              </a:rPr>
              <a:t>Internet users: 150,000</a:t>
            </a:r>
          </a:p>
          <a:p>
            <a:pPr fontAlgn="base">
              <a:lnSpc>
                <a:spcPts val="1100"/>
              </a:lnSpc>
            </a:pPr>
            <a:r>
              <a:rPr lang="pt-PT" sz="1100" dirty="0">
                <a:solidFill>
                  <a:schemeClr val="tx1"/>
                </a:solidFill>
                <a:latin typeface="Arial Narrow" panose="020B0606020202030204" pitchFamily="34" charset="0"/>
              </a:rPr>
              <a:t>Official Language: Portuguese</a:t>
            </a:r>
          </a:p>
          <a:p>
            <a:pPr fontAlgn="base">
              <a:lnSpc>
                <a:spcPts val="1100"/>
              </a:lnSpc>
            </a:pPr>
            <a:r>
              <a:rPr lang="pt-PT" sz="1100" dirty="0">
                <a:solidFill>
                  <a:schemeClr val="tx1"/>
                </a:solidFill>
                <a:latin typeface="Arial Narrow" panose="020B0606020202030204" pitchFamily="34" charset="0"/>
              </a:rPr>
              <a:t>Currency: West African </a:t>
            </a:r>
            <a:r>
              <a:rPr lang="pt-PT" sz="1100" i="1" dirty="0">
                <a:solidFill>
                  <a:schemeClr val="tx1"/>
                </a:solidFill>
                <a:latin typeface="Arial Narrow" panose="020B0606020202030204" pitchFamily="34" charset="0"/>
              </a:rPr>
              <a:t>CFA</a:t>
            </a:r>
            <a:r>
              <a:rPr lang="pt-PT" sz="1100" dirty="0">
                <a:solidFill>
                  <a:schemeClr val="tx1"/>
                </a:solidFill>
                <a:latin typeface="Arial Narrow" panose="020B0606020202030204" pitchFamily="34" charset="0"/>
              </a:rPr>
              <a:t> Franc (</a:t>
            </a:r>
            <a:r>
              <a:rPr lang="pt-PT" sz="1100" i="1" dirty="0">
                <a:solidFill>
                  <a:schemeClr val="tx1"/>
                </a:solidFill>
                <a:latin typeface="Arial Narrow" panose="020B0606020202030204" pitchFamily="34" charset="0"/>
              </a:rPr>
              <a:t>XOF</a:t>
            </a:r>
            <a:r>
              <a:rPr lang="pt-PT" sz="1100" dirty="0">
                <a:solidFill>
                  <a:schemeClr val="tx1"/>
                </a:solidFill>
                <a:latin typeface="Arial Narrow" panose="020B0606020202030204" pitchFamily="34" charset="0"/>
              </a:rPr>
              <a:t>)</a:t>
            </a:r>
          </a:p>
          <a:p>
            <a:pPr>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b="1" dirty="0">
              <a:solidFill>
                <a:schemeClr val="tx1"/>
              </a:solidFill>
              <a:latin typeface="Arial Narrow" panose="020B0606020202030204" pitchFamily="34" charset="0"/>
            </a:endParaRPr>
          </a:p>
          <a:p>
            <a:pPr>
              <a:lnSpc>
                <a:spcPts val="1100"/>
              </a:lnSpc>
            </a:pPr>
            <a:r>
              <a:rPr lang="pt-PT" sz="1100" dirty="0">
                <a:solidFill>
                  <a:schemeClr val="tx1"/>
                </a:solidFill>
                <a:latin typeface="Arial Narrow" panose="020B0606020202030204" pitchFamily="34" charset="0"/>
              </a:rPr>
              <a:t>» Secondary sector: 10%;</a:t>
            </a:r>
          </a:p>
          <a:p>
            <a:pPr>
              <a:lnSpc>
                <a:spcPts val="1100"/>
              </a:lnSpc>
            </a:pPr>
            <a:r>
              <a:rPr lang="pt-PT" sz="1100" dirty="0">
                <a:solidFill>
                  <a:schemeClr val="tx1"/>
                </a:solidFill>
                <a:latin typeface="Arial Narrow" panose="020B0606020202030204" pitchFamily="34" charset="0"/>
              </a:rPr>
              <a:t>» Manufacturing industry: 5%;</a:t>
            </a:r>
          </a:p>
          <a:p>
            <a:pPr>
              <a:lnSpc>
                <a:spcPts val="1100"/>
              </a:lnSpc>
            </a:pPr>
            <a:r>
              <a:rPr lang="pt-PT" sz="1100" dirty="0">
                <a:solidFill>
                  <a:schemeClr val="tx1"/>
                </a:solidFill>
                <a:latin typeface="Arial Narrow" panose="020B0606020202030204" pitchFamily="34" charset="0"/>
              </a:rPr>
              <a:t>» Mining: 1.1%;</a:t>
            </a:r>
          </a:p>
          <a:p>
            <a:pPr>
              <a:lnSpc>
                <a:spcPts val="1100"/>
              </a:lnSpc>
            </a:pPr>
            <a:r>
              <a:rPr lang="pt-PT" sz="1100" dirty="0">
                <a:solidFill>
                  <a:schemeClr val="tx1"/>
                </a:solidFill>
                <a:latin typeface="Arial Narrow" panose="020B0606020202030204" pitchFamily="34" charset="0"/>
              </a:rPr>
              <a:t>» Energy: 1.9%.</a:t>
            </a:r>
          </a:p>
          <a:p>
            <a:pPr>
              <a:lnSpc>
                <a:spcPts val="1100"/>
              </a:lnSpc>
            </a:pPr>
            <a:r>
              <a:rPr lang="pt-PT" sz="1100" dirty="0">
                <a:solidFill>
                  <a:schemeClr val="tx1"/>
                </a:solidFill>
                <a:latin typeface="Arial Narrow" panose="020B0606020202030204" pitchFamily="34" charset="0"/>
              </a:rPr>
              <a:t>» BPT: 2%.</a:t>
            </a:r>
          </a:p>
          <a:p>
            <a:pPr>
              <a:lnSpc>
                <a:spcPts val="1100"/>
              </a:lnSpc>
            </a:pPr>
            <a:r>
              <a:rPr lang="pt-PT" sz="1100" dirty="0">
                <a:solidFill>
                  <a:schemeClr val="tx1"/>
                </a:solidFill>
                <a:latin typeface="Arial Narrow" panose="020B0606020202030204" pitchFamily="34" charset="0"/>
              </a:rPr>
              <a:t>» Industrial capacity utilization rate: 30%;</a:t>
            </a:r>
            <a:endParaRPr lang="pt-PT" sz="1100" b="1" dirty="0">
              <a:solidFill>
                <a:schemeClr val="tx1"/>
              </a:solidFill>
              <a:latin typeface="Arial Narrow" panose="020B0606020202030204" pitchFamily="34" charset="0"/>
            </a:endParaRPr>
          </a:p>
          <a:p>
            <a:pPr>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rPr>
              <a:t>» Energy;</a:t>
            </a:r>
          </a:p>
          <a:p>
            <a:pPr marL="0" lvl="1" algn="just" defTabSz="0">
              <a:lnSpc>
                <a:spcPts val="1100"/>
              </a:lnSpc>
            </a:pPr>
            <a:r>
              <a:rPr lang="pt-PT" sz="1100" dirty="0">
                <a:solidFill>
                  <a:schemeClr val="tx1"/>
                </a:solidFill>
                <a:latin typeface="Arial Narrow" panose="020B0606020202030204" pitchFamily="34" charset="0"/>
              </a:rPr>
              <a:t>» Industry;</a:t>
            </a:r>
          </a:p>
          <a:p>
            <a:pPr marL="0" lvl="1" algn="just" defTabSz="0">
              <a:lnSpc>
                <a:spcPts val="1100"/>
              </a:lnSpc>
            </a:pPr>
            <a:r>
              <a:rPr lang="pt-PT" sz="1100" dirty="0">
                <a:solidFill>
                  <a:schemeClr val="tx1"/>
                </a:solidFill>
                <a:latin typeface="Arial Narrow" panose="020B0606020202030204" pitchFamily="34" charset="0"/>
              </a:rPr>
              <a:t>» Fishing;</a:t>
            </a:r>
          </a:p>
          <a:p>
            <a:pPr marL="0" lvl="1" algn="just" defTabSz="0">
              <a:lnSpc>
                <a:spcPts val="1100"/>
              </a:lnSpc>
            </a:pPr>
            <a:r>
              <a:rPr lang="pt-PT" sz="1100" dirty="0">
                <a:solidFill>
                  <a:schemeClr val="tx1"/>
                </a:solidFill>
                <a:latin typeface="Arial Narrow" panose="020B0606020202030204" pitchFamily="34" charset="0"/>
              </a:rPr>
              <a:t>» Public Works;</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Construction Materials;</a:t>
            </a:r>
          </a:p>
          <a:p>
            <a:pPr marL="0" lvl="1" algn="just" defTabSz="0">
              <a:lnSpc>
                <a:spcPts val="1100"/>
              </a:lnSpc>
            </a:pPr>
            <a:r>
              <a:rPr lang="pt-PT" sz="1100" dirty="0">
                <a:solidFill>
                  <a:schemeClr val="tx1"/>
                </a:solidFill>
                <a:latin typeface="Arial Narrow" panose="020B0606020202030204" pitchFamily="34" charset="0"/>
              </a:rPr>
              <a:t>» Tourism.</a:t>
            </a:r>
          </a:p>
        </p:txBody>
      </p:sp>
      <p:sp>
        <p:nvSpPr>
          <p:cNvPr id="113" name="CaixaDeTexto 112"/>
          <p:cNvSpPr txBox="1"/>
          <p:nvPr/>
        </p:nvSpPr>
        <p:spPr>
          <a:xfrm>
            <a:off x="9472295" y="26960"/>
            <a:ext cx="2624455"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GUINEA- CONAKRI</a:t>
            </a:r>
          </a:p>
        </p:txBody>
      </p:sp>
      <p:sp>
        <p:nvSpPr>
          <p:cNvPr id="115" name="CaixaDeTexto 114"/>
          <p:cNvSpPr txBox="1"/>
          <p:nvPr/>
        </p:nvSpPr>
        <p:spPr>
          <a:xfrm>
            <a:off x="9488170" y="3246039"/>
            <a:ext cx="2219960" cy="304380"/>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GUINEA-BISSAU</a:t>
            </a:r>
          </a:p>
        </p:txBody>
      </p:sp>
      <p:pic>
        <p:nvPicPr>
          <p:cNvPr id="2050" name="Picture 2" descr="https://www.ecowas.int/wp-content/uploads/2014/11/gm-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024" y="27128"/>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cowas.int/wp-content/uploads/2014/11/gh-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393" y="3237069"/>
            <a:ext cx="317188" cy="2812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ecowas.int/wp-content/uploads/2014/11/gn-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72" y="27003"/>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ecowas.int/wp-content/uploads/2014/11/gw-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342" y="3242108"/>
            <a:ext cx="362404" cy="324306"/>
          </a:xfrm>
          <a:prstGeom prst="rect">
            <a:avLst/>
          </a:prstGeom>
          <a:noFill/>
          <a:extLst>
            <a:ext uri="{909E8E84-426E-40DD-AFC4-6F175D3DCCD1}">
              <a14:hiddenFill xmlns:a14="http://schemas.microsoft.com/office/drawing/2010/main">
                <a:solidFill>
                  <a:srgbClr val="FFFFFF"/>
                </a:solidFill>
              </a14:hiddenFill>
            </a:ext>
          </a:extLst>
        </p:spPr>
      </p:pic>
      <p:sp>
        <p:nvSpPr>
          <p:cNvPr id="23" name="Triângulo isósceles 25"/>
          <p:cNvSpPr/>
          <p:nvPr/>
        </p:nvSpPr>
        <p:spPr>
          <a:xfrm rot="5400000">
            <a:off x="481647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9"/>
          <p:cNvPicPr>
            <a:picLocks noChangeAspect="1"/>
          </p:cNvPicPr>
          <p:nvPr/>
        </p:nvPicPr>
        <p:blipFill>
          <a:blip r:embed="rId7"/>
          <a:stretch>
            <a:fillRect/>
          </a:stretch>
        </p:blipFill>
        <p:spPr>
          <a:xfrm>
            <a:off x="1168844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22" name="CaixaDeTexto 24"/>
          <p:cNvSpPr txBox="1"/>
          <p:nvPr/>
        </p:nvSpPr>
        <p:spPr>
          <a:xfrm>
            <a:off x="3143108" y="559101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9" name="Slide Number Placeholder 6"/>
          <p:cNvSpPr txBox="1"/>
          <p:nvPr/>
        </p:nvSpPr>
        <p:spPr bwMode="auto">
          <a:xfrm>
            <a:off x="6663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174875" y="928370"/>
            <a:ext cx="3897630" cy="3858260"/>
          </a:xfrm>
          <a:prstGeom prst="rect">
            <a:avLst/>
          </a:prstGeom>
        </p:spPr>
      </p:pic>
      <p:sp>
        <p:nvSpPr>
          <p:cNvPr id="97" name="TextBox 6"/>
          <p:cNvSpPr txBox="1"/>
          <p:nvPr/>
        </p:nvSpPr>
        <p:spPr>
          <a:xfrm>
            <a:off x="5700440" y="271890"/>
            <a:ext cx="3342030"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a:t>
            </a:r>
            <a:r>
              <a:rPr lang="pt-PT" sz="1200" dirty="0" err="1">
                <a:solidFill>
                  <a:schemeClr val="tx1"/>
                </a:solidFill>
                <a:latin typeface="Arial Narrow" panose="020B0606020202030204" pitchFamily="34" charset="0"/>
              </a:rPr>
              <a:t>Monrovia</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Area: 111,369 Km2</a:t>
            </a:r>
          </a:p>
          <a:p>
            <a:pPr marL="0" lvl="1" algn="just" defTabSz="0">
              <a:lnSpc>
                <a:spcPts val="1200"/>
              </a:lnSpc>
            </a:pPr>
            <a:r>
              <a:rPr lang="pt-PT" sz="1200" dirty="0">
                <a:solidFill>
                  <a:schemeClr val="tx1"/>
                </a:solidFill>
                <a:latin typeface="Arial Narrow" panose="020B0606020202030204" pitchFamily="34" charset="0"/>
              </a:rPr>
              <a:t>Population: 4,977,720 inhabitants</a:t>
            </a:r>
          </a:p>
          <a:p>
            <a:pPr marL="0" lvl="1" algn="just" defTabSz="0">
              <a:lnSpc>
                <a:spcPts val="1200"/>
              </a:lnSpc>
            </a:pPr>
            <a:r>
              <a:rPr lang="pt-PT" sz="1200" dirty="0">
                <a:solidFill>
                  <a:schemeClr val="tx1"/>
                </a:solidFill>
                <a:latin typeface="Arial Narrow" panose="020B0606020202030204" pitchFamily="34" charset="0"/>
              </a:rPr>
              <a:t>Internet users: 4,028,418</a:t>
            </a:r>
          </a:p>
          <a:p>
            <a:pPr marL="0" lvl="1" algn="just" defTabSz="0">
              <a:lnSpc>
                <a:spcPts val="1200"/>
              </a:lnSpc>
            </a:pPr>
            <a:r>
              <a:rPr lang="pt-PT" sz="1200" dirty="0">
                <a:solidFill>
                  <a:schemeClr val="tx1"/>
                </a:solidFill>
                <a:latin typeface="Arial Narrow" panose="020B0606020202030204" pitchFamily="34" charset="0"/>
              </a:rPr>
              <a:t>Official Language: English</a:t>
            </a:r>
          </a:p>
          <a:p>
            <a:pPr marL="0" lvl="1" algn="just" defTabSz="0">
              <a:lnSpc>
                <a:spcPts val="1200"/>
              </a:lnSpc>
            </a:pPr>
            <a:r>
              <a:rPr lang="pt-PT" sz="1200" dirty="0">
                <a:solidFill>
                  <a:schemeClr val="tx1"/>
                </a:solidFill>
                <a:latin typeface="Arial Narrow" panose="020B0606020202030204" pitchFamily="34" charset="0"/>
              </a:rPr>
              <a:t>Currency: Liberian Dollar (</a:t>
            </a:r>
            <a:r>
              <a:rPr lang="pt-PT" sz="1200" i="1" dirty="0">
                <a:solidFill>
                  <a:schemeClr val="tx1"/>
                </a:solidFill>
                <a:latin typeface="Arial Narrow" panose="020B0606020202030204" pitchFamily="34" charset="0"/>
              </a:rPr>
              <a:t>LRD</a:t>
            </a:r>
            <a:r>
              <a:rPr lang="pt-PT" sz="1200" dirty="0">
                <a:solidFill>
                  <a:schemeClr val="tx1"/>
                </a:solidFill>
                <a:latin typeface="Arial Narrow" panose="020B0606020202030204" pitchFamily="34" charset="0"/>
              </a:rPr>
              <a:t>)</a:t>
            </a:r>
          </a:p>
          <a:p>
            <a:pPr marL="0" lvl="1" algn="just" defTabSz="0">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marL="0" lvl="1" algn="just" defTabSz="0">
              <a:lnSpc>
                <a:spcPts val="1200"/>
              </a:lnSpc>
            </a:pPr>
            <a:r>
              <a:rPr lang="pt-PT" sz="1200" dirty="0">
                <a:solidFill>
                  <a:schemeClr val="tx1"/>
                </a:solidFill>
                <a:latin typeface="Arial Narrow" panose="020B0606020202030204" pitchFamily="34" charset="0"/>
              </a:rPr>
              <a:t>» Secondary sector: 10%;</a:t>
            </a:r>
          </a:p>
          <a:p>
            <a:pPr marL="0" lvl="1" algn="just" defTabSz="0">
              <a:lnSpc>
                <a:spcPts val="1200"/>
              </a:lnSpc>
            </a:pPr>
            <a:r>
              <a:rPr lang="pt-PT" sz="1200" dirty="0">
                <a:solidFill>
                  <a:schemeClr val="tx1"/>
                </a:solidFill>
                <a:latin typeface="Arial Narrow" panose="020B0606020202030204" pitchFamily="34" charset="0"/>
              </a:rPr>
              <a:t>» Manufacturing industry: 5%;</a:t>
            </a:r>
          </a:p>
          <a:p>
            <a:pPr marL="0" lvl="1" algn="just" defTabSz="0">
              <a:lnSpc>
                <a:spcPts val="1200"/>
              </a:lnSpc>
            </a:pPr>
            <a:r>
              <a:rPr lang="pt-PT" sz="1200" dirty="0">
                <a:solidFill>
                  <a:schemeClr val="tx1"/>
                </a:solidFill>
                <a:latin typeface="Arial Narrow" panose="020B0606020202030204" pitchFamily="34" charset="0"/>
              </a:rPr>
              <a:t>» Mining: 1%;</a:t>
            </a:r>
          </a:p>
          <a:p>
            <a:pPr marL="0" lvl="1" algn="just" defTabSz="0">
              <a:lnSpc>
                <a:spcPts val="1200"/>
              </a:lnSpc>
            </a:pPr>
            <a:r>
              <a:rPr lang="pt-PT" sz="1200" dirty="0">
                <a:solidFill>
                  <a:schemeClr val="tx1"/>
                </a:solidFill>
                <a:latin typeface="Arial Narrow" panose="020B0606020202030204" pitchFamily="34" charset="0"/>
              </a:rPr>
              <a:t>» Energy: 1%.</a:t>
            </a:r>
          </a:p>
          <a:p>
            <a:pPr marL="0" lvl="1" algn="just" defTabSz="0">
              <a:lnSpc>
                <a:spcPts val="1200"/>
              </a:lnSpc>
            </a:pPr>
            <a:r>
              <a:rPr lang="pt-PT" sz="1200" dirty="0">
                <a:solidFill>
                  <a:schemeClr val="tx1"/>
                </a:solidFill>
                <a:latin typeface="Arial Narrow" panose="020B0606020202030204" pitchFamily="34" charset="0"/>
              </a:rPr>
              <a:t>» BPT: 5%.</a:t>
            </a:r>
          </a:p>
          <a:p>
            <a:pPr marL="0" lvl="1" algn="just" defTabSz="0">
              <a:lnSpc>
                <a:spcPts val="1200"/>
              </a:lnSpc>
            </a:pPr>
            <a:r>
              <a:rPr lang="pt-PT" sz="1200" dirty="0">
                <a:solidFill>
                  <a:schemeClr val="tx1"/>
                </a:solidFill>
                <a:latin typeface="Arial Narrow" panose="020B0606020202030204" pitchFamily="34" charset="0"/>
              </a:rPr>
              <a:t>» Industrial capacity utilization rate: 30%.</a:t>
            </a:r>
            <a:endParaRPr lang="pt-PT" sz="1200" b="1" dirty="0">
              <a:solidFill>
                <a:schemeClr val="tx1"/>
              </a:solidFill>
              <a:latin typeface="Arial Narrow" panose="020B0606020202030204" pitchFamily="34" charset="0"/>
            </a:endParaRP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»Tourism;</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Financial services.</a:t>
            </a:r>
          </a:p>
        </p:txBody>
      </p:sp>
      <p:sp>
        <p:nvSpPr>
          <p:cNvPr id="102" name="TextBox 6"/>
          <p:cNvSpPr txBox="1"/>
          <p:nvPr/>
        </p:nvSpPr>
        <p:spPr>
          <a:xfrm>
            <a:off x="5700454" y="3483773"/>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Bamako</a:t>
            </a:r>
          </a:p>
          <a:p>
            <a:pPr fontAlgn="base">
              <a:lnSpc>
                <a:spcPts val="1200"/>
              </a:lnSpc>
            </a:pPr>
            <a:r>
              <a:rPr lang="pt-PT" sz="1200" dirty="0">
                <a:solidFill>
                  <a:schemeClr val="tx1"/>
                </a:solidFill>
                <a:latin typeface="Arial Narrow" panose="020B0606020202030204" pitchFamily="34" charset="0"/>
              </a:rPr>
              <a:t>Area: 1,240,192 Km2</a:t>
            </a:r>
          </a:p>
          <a:p>
            <a:pPr fontAlgn="base">
              <a:lnSpc>
                <a:spcPts val="1200"/>
              </a:lnSpc>
            </a:pPr>
            <a:r>
              <a:rPr lang="pt-PT" sz="1200" dirty="0">
                <a:solidFill>
                  <a:schemeClr val="tx1"/>
                </a:solidFill>
                <a:latin typeface="Arial Narrow" panose="020B0606020202030204" pitchFamily="34" charset="0"/>
              </a:rPr>
              <a:t>Population: 19,689,140 inhabitants</a:t>
            </a:r>
          </a:p>
          <a:p>
            <a:pPr fontAlgn="base">
              <a:lnSpc>
                <a:spcPts val="1200"/>
              </a:lnSpc>
            </a:pPr>
            <a:r>
              <a:rPr lang="pt-PT" sz="1200" dirty="0">
                <a:solidFill>
                  <a:schemeClr val="tx1"/>
                </a:solidFill>
                <a:latin typeface="Arial Narrow" panose="020B0606020202030204" pitchFamily="34" charset="0"/>
              </a:rPr>
              <a:t>Internet users: 12,480,176</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CFA Franc (XOF)</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rPr>
              <a:t>» Secondary sector: 20%;</a:t>
            </a:r>
          </a:p>
          <a:p>
            <a:pPr>
              <a:lnSpc>
                <a:spcPts val="1200"/>
              </a:lnSpc>
            </a:pPr>
            <a:r>
              <a:rPr lang="pt-PT" sz="1200" dirty="0">
                <a:solidFill>
                  <a:schemeClr val="tx1"/>
                </a:solidFill>
                <a:latin typeface="Arial Narrow" panose="020B0606020202030204" pitchFamily="34" charset="0"/>
              </a:rPr>
              <a:t>» Manufacturing industry: 6.5%;</a:t>
            </a:r>
          </a:p>
          <a:p>
            <a:pPr>
              <a:lnSpc>
                <a:spcPts val="1200"/>
              </a:lnSpc>
            </a:pPr>
            <a:r>
              <a:rPr lang="pt-PT" sz="1200" dirty="0">
                <a:solidFill>
                  <a:schemeClr val="tx1"/>
                </a:solidFill>
                <a:latin typeface="Arial Narrow" panose="020B0606020202030204" pitchFamily="34" charset="0"/>
              </a:rPr>
              <a:t>» Mining: 10%;</a:t>
            </a:r>
          </a:p>
          <a:p>
            <a:pPr>
              <a:lnSpc>
                <a:spcPts val="1200"/>
              </a:lnSpc>
            </a:pPr>
            <a:r>
              <a:rPr lang="pt-PT" sz="1200" dirty="0">
                <a:solidFill>
                  <a:schemeClr val="tx1"/>
                </a:solidFill>
                <a:latin typeface="Arial Narrow" panose="020B0606020202030204" pitchFamily="34" charset="0"/>
              </a:rPr>
              <a:t>» Energy: 1.5%.</a:t>
            </a:r>
          </a:p>
          <a:p>
            <a:pPr>
              <a:lnSpc>
                <a:spcPts val="1200"/>
              </a:lnSpc>
            </a:pPr>
            <a:r>
              <a:rPr lang="pt-PT" sz="1200" dirty="0">
                <a:solidFill>
                  <a:schemeClr val="tx1"/>
                </a:solidFill>
                <a:latin typeface="Arial Narrow" panose="020B0606020202030204" pitchFamily="34" charset="0"/>
              </a:rPr>
              <a:t>» BPT: 2%.</a:t>
            </a:r>
          </a:p>
          <a:p>
            <a:pPr>
              <a:lnSpc>
                <a:spcPts val="1200"/>
              </a:lnSpc>
            </a:pPr>
            <a:r>
              <a:rPr lang="pt-PT" sz="1200" dirty="0">
                <a:solidFill>
                  <a:schemeClr val="tx1"/>
                </a:solidFill>
                <a:latin typeface="Arial Narrow" panose="020B0606020202030204" pitchFamily="34" charset="0"/>
              </a:rPr>
              <a:t>» Industrial capacity utilization rate: 60%.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Agro food</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rPr>
              <a:t>» Telecommunications;</a:t>
            </a:r>
          </a:p>
          <a:p>
            <a:pPr marL="0" lvl="1" algn="just" defTabSz="0">
              <a:lnSpc>
                <a:spcPts val="1200"/>
              </a:lnSpc>
            </a:pPr>
            <a:r>
              <a:rPr lang="pt-PT" sz="1200" dirty="0">
                <a:solidFill>
                  <a:schemeClr val="tx1"/>
                </a:solidFill>
                <a:latin typeface="Arial Narrow" panose="020B0606020202030204" pitchFamily="34" charset="0"/>
                <a:sym typeface="+mn-ea"/>
              </a:rPr>
              <a:t>» P</a:t>
            </a:r>
            <a:r>
              <a:rPr lang="pt-PT" sz="1200" dirty="0">
                <a:solidFill>
                  <a:schemeClr val="tx1"/>
                </a:solidFill>
                <a:latin typeface="Arial Narrow" panose="020B0606020202030204" pitchFamily="34" charset="0"/>
              </a:rPr>
              <a:t>roduction of energy;</a:t>
            </a:r>
          </a:p>
          <a:p>
            <a:pPr marL="0" lvl="1" algn="just" defTabSz="0">
              <a:lnSpc>
                <a:spcPts val="1200"/>
              </a:lnSpc>
            </a:pPr>
            <a:r>
              <a:rPr lang="pt-PT" sz="1200" dirty="0">
                <a:solidFill>
                  <a:schemeClr val="tx1"/>
                </a:solidFill>
                <a:latin typeface="Arial Narrow" panose="020B0606020202030204" pitchFamily="34" charset="0"/>
              </a:rPr>
              <a:t>» Urbanization;</a:t>
            </a:r>
          </a:p>
          <a:p>
            <a:pPr marL="0" lvl="1" algn="just" defTabSz="0">
              <a:lnSpc>
                <a:spcPts val="1200"/>
              </a:lnSpc>
            </a:pPr>
            <a:r>
              <a:rPr lang="pt-PT" sz="1200" dirty="0">
                <a:solidFill>
                  <a:schemeClr val="tx1"/>
                </a:solidFill>
                <a:latin typeface="Arial Narrow" panose="020B0606020202030204" pitchFamily="34" charset="0"/>
                <a:sym typeface="+mn-ea"/>
              </a:rPr>
              <a:t>» T</a:t>
            </a:r>
            <a:r>
              <a:rPr lang="pt-PT" sz="1200" dirty="0">
                <a:solidFill>
                  <a:schemeClr val="tx1"/>
                </a:solidFill>
                <a:latin typeface="Arial Narrow" panose="020B0606020202030204" pitchFamily="34" charset="0"/>
              </a:rPr>
              <a:t>echnical graduation. </a:t>
            </a:r>
          </a:p>
        </p:txBody>
      </p:sp>
      <p:sp>
        <p:nvSpPr>
          <p:cNvPr id="2" name="CaixaDeTexto 1"/>
          <p:cNvSpPr txBox="1"/>
          <p:nvPr/>
        </p:nvSpPr>
        <p:spPr>
          <a:xfrm>
            <a:off x="6200140" y="24765"/>
            <a:ext cx="2140585" cy="26606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LIBERIA</a:t>
            </a:r>
          </a:p>
        </p:txBody>
      </p:sp>
      <p:sp>
        <p:nvSpPr>
          <p:cNvPr id="110" name="TextBox 6"/>
          <p:cNvSpPr txBox="1"/>
          <p:nvPr/>
        </p:nvSpPr>
        <p:spPr>
          <a:xfrm>
            <a:off x="9121557" y="290310"/>
            <a:ext cx="3053214"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Niamey </a:t>
            </a:r>
          </a:p>
          <a:p>
            <a:pPr fontAlgn="base">
              <a:lnSpc>
                <a:spcPts val="1200"/>
              </a:lnSpc>
            </a:pPr>
            <a:r>
              <a:rPr lang="pt-PT" sz="1200" dirty="0">
                <a:solidFill>
                  <a:schemeClr val="tx1"/>
                </a:solidFill>
                <a:latin typeface="Arial Narrow" panose="020B0606020202030204" pitchFamily="34" charset="0"/>
              </a:rPr>
              <a:t>Area: 1,267,000 Km2</a:t>
            </a:r>
          </a:p>
          <a:p>
            <a:pPr fontAlgn="base">
              <a:lnSpc>
                <a:spcPts val="1200"/>
              </a:lnSpc>
            </a:pPr>
            <a:r>
              <a:rPr lang="pt-PT" sz="1200" dirty="0">
                <a:solidFill>
                  <a:schemeClr val="tx1"/>
                </a:solidFill>
                <a:latin typeface="Arial Narrow" panose="020B0606020202030204" pitchFamily="34" charset="0"/>
              </a:rPr>
              <a:t>Population: 23,176,691 inhabitants</a:t>
            </a:r>
          </a:p>
          <a:p>
            <a:pPr fontAlgn="base">
              <a:lnSpc>
                <a:spcPts val="1200"/>
              </a:lnSpc>
            </a:pPr>
            <a:r>
              <a:rPr lang="pt-PT" sz="1200" dirty="0">
                <a:solidFill>
                  <a:schemeClr val="tx1"/>
                </a:solidFill>
                <a:latin typeface="Arial Narrow" panose="020B0606020202030204" pitchFamily="34" charset="0"/>
              </a:rPr>
              <a:t>Internet users: 2,368,658</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marL="0" lvl="1" algn="just" defTabSz="0">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marL="0" lvl="1" algn="just" defTabSz="0">
              <a:lnSpc>
                <a:spcPts val="1200"/>
              </a:lnSpc>
            </a:pPr>
            <a:r>
              <a:rPr lang="pt-PT" sz="1200" dirty="0">
                <a:solidFill>
                  <a:schemeClr val="tx1"/>
                </a:solidFill>
                <a:latin typeface="Arial Narrow" panose="020B0606020202030204" pitchFamily="34" charset="0"/>
              </a:rPr>
              <a:t>» Secondary sector: 16%;</a:t>
            </a:r>
          </a:p>
          <a:p>
            <a:pPr marL="0" lvl="1" algn="just" defTabSz="0">
              <a:lnSpc>
                <a:spcPts val="1200"/>
              </a:lnSpc>
            </a:pPr>
            <a:r>
              <a:rPr lang="pt-PT" sz="1200" dirty="0">
                <a:solidFill>
                  <a:schemeClr val="tx1"/>
                </a:solidFill>
                <a:latin typeface="Arial Narrow" panose="020B0606020202030204" pitchFamily="34" charset="0"/>
              </a:rPr>
              <a:t>» Manufacturing industry: 5.5%;</a:t>
            </a:r>
          </a:p>
          <a:p>
            <a:pPr marL="0" lvl="1" algn="just" defTabSz="0">
              <a:lnSpc>
                <a:spcPts val="1200"/>
              </a:lnSpc>
            </a:pPr>
            <a:r>
              <a:rPr lang="pt-PT" sz="1200" dirty="0">
                <a:solidFill>
                  <a:schemeClr val="tx1"/>
                </a:solidFill>
                <a:latin typeface="Arial Narrow" panose="020B0606020202030204" pitchFamily="34" charset="0"/>
              </a:rPr>
              <a:t>» Mining: 9%;</a:t>
            </a:r>
          </a:p>
          <a:p>
            <a:pPr marL="0" lvl="1" algn="just" defTabSz="0">
              <a:lnSpc>
                <a:spcPts val="1200"/>
              </a:lnSpc>
            </a:pPr>
            <a:r>
              <a:rPr lang="pt-PT" sz="1200" dirty="0">
                <a:solidFill>
                  <a:schemeClr val="tx1"/>
                </a:solidFill>
                <a:latin typeface="Arial Narrow" panose="020B0606020202030204" pitchFamily="34" charset="0"/>
              </a:rPr>
              <a:t>» Energy: 1.5%.</a:t>
            </a:r>
          </a:p>
          <a:p>
            <a:pPr marL="0" lvl="1" algn="just" defTabSz="0">
              <a:lnSpc>
                <a:spcPts val="1200"/>
              </a:lnSpc>
            </a:pPr>
            <a:r>
              <a:rPr lang="pt-PT" sz="1200" dirty="0">
                <a:solidFill>
                  <a:schemeClr val="tx1"/>
                </a:solidFill>
                <a:latin typeface="Arial Narrow" panose="020B0606020202030204" pitchFamily="34" charset="0"/>
              </a:rPr>
              <a:t>» Industrial capacity utilization rate: 50%.</a:t>
            </a:r>
            <a:endParaRPr lang="pt-PT" sz="1200" b="1" dirty="0">
              <a:solidFill>
                <a:schemeClr val="tx1"/>
              </a:solidFill>
              <a:latin typeface="Arial Narrow" panose="020B0606020202030204" pitchFamily="34" charset="0"/>
            </a:endParaRP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Health;</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Food industry;</a:t>
            </a:r>
          </a:p>
          <a:p>
            <a:pPr marL="0" lvl="1" algn="just" defTabSz="0">
              <a:lnSpc>
                <a:spcPts val="1200"/>
              </a:lnSpc>
            </a:pPr>
            <a:r>
              <a:rPr lang="pt-PT" sz="1200" dirty="0">
                <a:solidFill>
                  <a:schemeClr val="tx1"/>
                </a:solidFill>
                <a:latin typeface="Arial Narrow" panose="020B0606020202030204" pitchFamily="34" charset="0"/>
              </a:rPr>
              <a:t>» Tourism. </a:t>
            </a:r>
          </a:p>
        </p:txBody>
      </p:sp>
      <p:sp>
        <p:nvSpPr>
          <p:cNvPr id="111" name="TextBox 6"/>
          <p:cNvSpPr txBox="1"/>
          <p:nvPr/>
        </p:nvSpPr>
        <p:spPr>
          <a:xfrm>
            <a:off x="9094914" y="3540273"/>
            <a:ext cx="3047958" cy="332295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Abuja </a:t>
            </a:r>
          </a:p>
          <a:p>
            <a:pPr fontAlgn="base">
              <a:lnSpc>
                <a:spcPts val="1200"/>
              </a:lnSpc>
            </a:pPr>
            <a:r>
              <a:rPr lang="pt-PT" sz="1200" dirty="0">
                <a:solidFill>
                  <a:schemeClr val="tx1"/>
                </a:solidFill>
                <a:latin typeface="Arial Narrow" panose="020B0606020202030204" pitchFamily="34" charset="0"/>
              </a:rPr>
              <a:t>Area: 923.768 Km2</a:t>
            </a:r>
          </a:p>
          <a:p>
            <a:pPr fontAlgn="base">
              <a:lnSpc>
                <a:spcPts val="1200"/>
              </a:lnSpc>
            </a:pPr>
            <a:r>
              <a:rPr lang="pt-PT" sz="1200" dirty="0">
                <a:solidFill>
                  <a:schemeClr val="tx1"/>
                </a:solidFill>
                <a:latin typeface="Arial Narrow" panose="020B0606020202030204" pitchFamily="34" charset="0"/>
              </a:rPr>
              <a:t>Population: 200,962,417 inhabitants</a:t>
            </a:r>
          </a:p>
          <a:p>
            <a:pPr fontAlgn="base">
              <a:lnSpc>
                <a:spcPts val="1200"/>
              </a:lnSpc>
            </a:pPr>
            <a:r>
              <a:rPr lang="pt-PT" sz="1200" dirty="0">
                <a:solidFill>
                  <a:schemeClr val="tx1"/>
                </a:solidFill>
                <a:latin typeface="Arial Narrow" panose="020B0606020202030204" pitchFamily="34" charset="0"/>
              </a:rPr>
              <a:t>Internet users: 122,292,079</a:t>
            </a:r>
          </a:p>
          <a:p>
            <a:pPr fontAlgn="base">
              <a:lnSpc>
                <a:spcPts val="1200"/>
              </a:lnSpc>
            </a:pPr>
            <a:r>
              <a:rPr lang="pt-PT" sz="1200" dirty="0">
                <a:solidFill>
                  <a:schemeClr val="tx1"/>
                </a:solidFill>
                <a:latin typeface="Arial Narrow" panose="020B0606020202030204" pitchFamily="34" charset="0"/>
              </a:rPr>
              <a:t>Official Language: English</a:t>
            </a:r>
          </a:p>
          <a:p>
            <a:pPr fontAlgn="base">
              <a:lnSpc>
                <a:spcPts val="1200"/>
              </a:lnSpc>
            </a:pPr>
            <a:r>
              <a:rPr lang="pt-PT" sz="1200" dirty="0">
                <a:solidFill>
                  <a:schemeClr val="tx1"/>
                </a:solidFill>
                <a:latin typeface="Arial Narrow" panose="020B0606020202030204" pitchFamily="34" charset="0"/>
              </a:rPr>
              <a:t>Motto: Naira</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rPr>
              <a:t>» Secondary sector: 40%;</a:t>
            </a:r>
          </a:p>
          <a:p>
            <a:pPr>
              <a:lnSpc>
                <a:spcPts val="1200"/>
              </a:lnSpc>
            </a:pPr>
            <a:r>
              <a:rPr lang="pt-PT" sz="1200" dirty="0">
                <a:solidFill>
                  <a:schemeClr val="tx1"/>
                </a:solidFill>
                <a:latin typeface="Arial Narrow" panose="020B0606020202030204" pitchFamily="34" charset="0"/>
              </a:rPr>
              <a:t>» Manufacturing industry: 6%;</a:t>
            </a:r>
          </a:p>
          <a:p>
            <a:pPr>
              <a:lnSpc>
                <a:spcPts val="1200"/>
              </a:lnSpc>
            </a:pPr>
            <a:r>
              <a:rPr lang="pt-PT" sz="1200" dirty="0">
                <a:solidFill>
                  <a:schemeClr val="tx1"/>
                </a:solidFill>
                <a:latin typeface="Arial Narrow" panose="020B0606020202030204" pitchFamily="34" charset="0"/>
              </a:rPr>
              <a:t>» Mining: 10%;</a:t>
            </a:r>
          </a:p>
          <a:p>
            <a:pPr>
              <a:lnSpc>
                <a:spcPts val="1200"/>
              </a:lnSpc>
            </a:pPr>
            <a:r>
              <a:rPr lang="pt-PT" sz="1200" dirty="0">
                <a:solidFill>
                  <a:schemeClr val="tx1"/>
                </a:solidFill>
                <a:latin typeface="Arial Narrow" panose="020B0606020202030204" pitchFamily="34" charset="0"/>
              </a:rPr>
              <a:t>» Energy: 20%.</a:t>
            </a:r>
          </a:p>
          <a:p>
            <a:pPr>
              <a:lnSpc>
                <a:spcPts val="1200"/>
              </a:lnSpc>
            </a:pPr>
            <a:r>
              <a:rPr lang="pt-PT" sz="1200" dirty="0">
                <a:solidFill>
                  <a:schemeClr val="tx1"/>
                </a:solidFill>
                <a:latin typeface="Arial Narrow" panose="020B0606020202030204" pitchFamily="34" charset="0"/>
              </a:rPr>
              <a:t>» BPT: 4%.</a:t>
            </a:r>
          </a:p>
          <a:p>
            <a:pPr>
              <a:lnSpc>
                <a:spcPts val="1200"/>
              </a:lnSpc>
            </a:pPr>
            <a:r>
              <a:rPr lang="pt-PT" sz="1200" dirty="0">
                <a:solidFill>
                  <a:schemeClr val="tx1"/>
                </a:solidFill>
                <a:latin typeface="Arial Narrow" panose="020B0606020202030204" pitchFamily="34" charset="0"/>
              </a:rPr>
              <a:t>» Industrial capacity utilization rate: 50%.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Oil industry;</a:t>
            </a:r>
          </a:p>
          <a:p>
            <a:pPr marL="0" lvl="1" algn="just" defTabSz="0">
              <a:lnSpc>
                <a:spcPts val="12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Agro food</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Materials industry;</a:t>
            </a:r>
          </a:p>
          <a:p>
            <a:pPr marL="0" lvl="1" algn="just" defTabSz="0">
              <a:lnSpc>
                <a:spcPts val="1200"/>
              </a:lnSpc>
            </a:pPr>
            <a:r>
              <a:rPr lang="pt-PT" sz="1200" dirty="0">
                <a:solidFill>
                  <a:schemeClr val="tx1"/>
                </a:solidFill>
                <a:latin typeface="Arial Narrow" panose="020B0606020202030204" pitchFamily="34" charset="0"/>
              </a:rPr>
              <a:t>» Real estate;</a:t>
            </a:r>
          </a:p>
          <a:p>
            <a:pPr marL="0" lvl="1" algn="just" defTabSz="0">
              <a:lnSpc>
                <a:spcPts val="1200"/>
              </a:lnSpc>
            </a:pPr>
            <a:r>
              <a:rPr lang="pt-PT" sz="1200" dirty="0">
                <a:solidFill>
                  <a:schemeClr val="tx1"/>
                </a:solidFill>
                <a:latin typeface="Arial Narrow" panose="020B0606020202030204" pitchFamily="34" charset="0"/>
              </a:rPr>
              <a:t>» Financial service;</a:t>
            </a:r>
          </a:p>
          <a:p>
            <a:pPr marL="0" lvl="1" algn="just" defTabSz="0">
              <a:lnSpc>
                <a:spcPts val="1200"/>
              </a:lnSpc>
            </a:pPr>
            <a:r>
              <a:rPr lang="pt-PT" sz="1200" dirty="0">
                <a:solidFill>
                  <a:schemeClr val="tx1"/>
                </a:solidFill>
                <a:latin typeface="Arial Narrow" panose="020B0606020202030204" pitchFamily="34" charset="0"/>
              </a:rPr>
              <a:t>» Infrastructures</a:t>
            </a:r>
          </a:p>
        </p:txBody>
      </p:sp>
      <p:sp>
        <p:nvSpPr>
          <p:cNvPr id="115" name="CaixaDeTexto 114"/>
          <p:cNvSpPr txBox="1"/>
          <p:nvPr/>
        </p:nvSpPr>
        <p:spPr>
          <a:xfrm>
            <a:off x="9685010" y="326294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NIGERIA</a:t>
            </a:r>
          </a:p>
        </p:txBody>
      </p:sp>
      <p:pic>
        <p:nvPicPr>
          <p:cNvPr id="3074" name="Picture 2" descr="https://www.ecowas.int/wp-content/uploads/2014/11/lr-150x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343" y="27868"/>
            <a:ext cx="383798" cy="268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cowas.int/wp-content/uploads/2014/11/ml-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397" y="3232874"/>
            <a:ext cx="282671" cy="2506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cowas.int/wp-content/uploads/2014/11/ne-150x1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6052" y="23789"/>
            <a:ext cx="256974" cy="2882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owas.int/wp-content/uploads/2014/11/ng-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0992" y="3250924"/>
            <a:ext cx="455245" cy="30349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114"/>
          <p:cNvSpPr txBox="1"/>
          <p:nvPr/>
        </p:nvSpPr>
        <p:spPr>
          <a:xfrm>
            <a:off x="6147908" y="3245765"/>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MALI</a:t>
            </a:r>
          </a:p>
        </p:txBody>
      </p:sp>
      <p:sp>
        <p:nvSpPr>
          <p:cNvPr id="23" name="CaixaDeTexto 114"/>
          <p:cNvSpPr txBox="1"/>
          <p:nvPr/>
        </p:nvSpPr>
        <p:spPr>
          <a:xfrm>
            <a:off x="9487212" y="2565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a:t>
            </a:r>
          </a:p>
        </p:txBody>
      </p:sp>
      <p:sp>
        <p:nvSpPr>
          <p:cNvPr id="29" name="Triângulo isósceles 25"/>
          <p:cNvSpPr/>
          <p:nvPr/>
        </p:nvSpPr>
        <p:spPr>
          <a:xfrm rot="5400000">
            <a:off x="4796785"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9"/>
          <p:cNvPicPr>
            <a:picLocks noChangeAspect="1"/>
          </p:cNvPicPr>
          <p:nvPr/>
        </p:nvPicPr>
        <p:blipFill>
          <a:blip r:embed="rId7"/>
          <a:stretch>
            <a:fillRect/>
          </a:stretch>
        </p:blipFill>
        <p:spPr>
          <a:xfrm>
            <a:off x="11668760"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28" name="CaixaDeTexto 24"/>
          <p:cNvSpPr txBox="1"/>
          <p:nvPr/>
        </p:nvSpPr>
        <p:spPr>
          <a:xfrm>
            <a:off x="3112628" y="559101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2357755" y="745490"/>
            <a:ext cx="3897630" cy="3858260"/>
          </a:xfrm>
          <a:prstGeom prst="rect">
            <a:avLst/>
          </a:prstGeom>
        </p:spPr>
      </p:pic>
      <p:sp>
        <p:nvSpPr>
          <p:cNvPr id="97" name="TextBox 6"/>
          <p:cNvSpPr txBox="1"/>
          <p:nvPr/>
        </p:nvSpPr>
        <p:spPr>
          <a:xfrm>
            <a:off x="5740445" y="279471"/>
            <a:ext cx="3342030" cy="3169285"/>
          </a:xfrm>
          <a:prstGeom prst="rect">
            <a:avLst/>
          </a:prstGeom>
          <a:noFill/>
        </p:spPr>
        <p:txBody>
          <a:bodyPr wrap="square" rtlCol="0">
            <a:spAutoFit/>
          </a:bodyPr>
          <a:lstStyle/>
          <a:p>
            <a:pPr fontAlgn="base">
              <a:lnSpc>
                <a:spcPts val="1200"/>
              </a:lnSpc>
            </a:pPr>
            <a:r>
              <a:rPr lang="pt-PT" sz="1200" dirty="0">
                <a:solidFill>
                  <a:schemeClr val="bg1"/>
                </a:solidFill>
                <a:latin typeface="Arial Narrow" panose="020B0606020202030204" pitchFamily="34" charset="0"/>
              </a:rPr>
              <a:t>Capital: Dakar</a:t>
            </a:r>
          </a:p>
          <a:p>
            <a:pPr marL="0" lvl="1" algn="just" defTabSz="0">
              <a:lnSpc>
                <a:spcPts val="1200"/>
              </a:lnSpc>
            </a:pPr>
            <a:r>
              <a:rPr lang="pt-PT" sz="1200" dirty="0">
                <a:solidFill>
                  <a:schemeClr val="bg1"/>
                </a:solidFill>
                <a:latin typeface="Arial Narrow" panose="020B0606020202030204" pitchFamily="34" charset="0"/>
              </a:rPr>
              <a:t>Area: 196,712 Km2</a:t>
            </a:r>
          </a:p>
          <a:p>
            <a:pPr marL="0" lvl="1" algn="just" defTabSz="0">
              <a:lnSpc>
                <a:spcPts val="1200"/>
              </a:lnSpc>
            </a:pPr>
            <a:r>
              <a:rPr lang="pt-PT" sz="1200" dirty="0">
                <a:solidFill>
                  <a:schemeClr val="bg1"/>
                </a:solidFill>
                <a:latin typeface="Arial Narrow" panose="020B0606020202030204" pitchFamily="34" charset="0"/>
              </a:rPr>
              <a:t>Population: 16,743,859 inhabitants</a:t>
            </a:r>
          </a:p>
          <a:p>
            <a:pPr marL="0" lvl="1" algn="just" defTabSz="0">
              <a:lnSpc>
                <a:spcPts val="1200"/>
              </a:lnSpc>
            </a:pPr>
            <a:r>
              <a:rPr lang="pt-PT" sz="1200" dirty="0">
                <a:solidFill>
                  <a:schemeClr val="bg1"/>
                </a:solidFill>
                <a:latin typeface="Arial Narrow" panose="020B0606020202030204" pitchFamily="34" charset="0"/>
              </a:rPr>
              <a:t>Internet users: 9,749,527</a:t>
            </a:r>
          </a:p>
          <a:p>
            <a:pPr marL="0" lvl="1" algn="just" defTabSz="0">
              <a:lnSpc>
                <a:spcPts val="1200"/>
              </a:lnSpc>
            </a:pPr>
            <a:r>
              <a:rPr lang="pt-PT" sz="1200" dirty="0">
                <a:solidFill>
                  <a:schemeClr val="bg1"/>
                </a:solidFill>
                <a:latin typeface="Arial Narrow" panose="020B0606020202030204" pitchFamily="34" charset="0"/>
              </a:rPr>
              <a:t>Official Language: French</a:t>
            </a:r>
          </a:p>
          <a:p>
            <a:pPr marL="0" lvl="1" algn="just" defTabSz="0">
              <a:lnSpc>
                <a:spcPts val="1200"/>
              </a:lnSpc>
            </a:pPr>
            <a:r>
              <a:rPr lang="pt-PT" sz="1200" dirty="0">
                <a:solidFill>
                  <a:schemeClr val="bg1"/>
                </a:solidFill>
                <a:latin typeface="Arial Narrow" panose="020B0606020202030204" pitchFamily="34" charset="0"/>
              </a:rPr>
              <a:t>Currency: West African </a:t>
            </a:r>
            <a:r>
              <a:rPr lang="pt-PT" sz="1200" i="1" dirty="0">
                <a:solidFill>
                  <a:schemeClr val="bg1"/>
                </a:solidFill>
                <a:latin typeface="Arial Narrow" panose="020B0606020202030204" pitchFamily="34" charset="0"/>
              </a:rPr>
              <a:t>CFA</a:t>
            </a:r>
            <a:r>
              <a:rPr lang="pt-PT" sz="1200" dirty="0">
                <a:solidFill>
                  <a:schemeClr val="bg1"/>
                </a:solidFill>
                <a:latin typeface="Arial Narrow" panose="020B0606020202030204" pitchFamily="34" charset="0"/>
              </a:rPr>
              <a:t> Franc (</a:t>
            </a:r>
            <a:r>
              <a:rPr lang="pt-PT" sz="1200" i="1" dirty="0">
                <a:solidFill>
                  <a:schemeClr val="bg1"/>
                </a:solidFill>
                <a:latin typeface="Arial Narrow" panose="020B0606020202030204" pitchFamily="34" charset="0"/>
              </a:rPr>
              <a:t>XOF</a:t>
            </a:r>
            <a:r>
              <a:rPr lang="pt-PT" sz="1200" dirty="0">
                <a:solidFill>
                  <a:schemeClr val="bg1"/>
                </a:solidFill>
                <a:latin typeface="Arial Narrow" panose="020B0606020202030204" pitchFamily="34" charset="0"/>
              </a:rPr>
              <a:t>)</a:t>
            </a:r>
          </a:p>
          <a:p>
            <a:pPr marL="0" lvl="1" algn="just" defTabSz="0">
              <a:lnSpc>
                <a:spcPts val="1200"/>
              </a:lnSpc>
            </a:pPr>
            <a:r>
              <a:rPr lang="pt-PT" sz="1200" b="1" dirty="0">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a:t>
            </a:r>
            <a:r>
              <a:rPr lang="pt-PT" sz="1200" b="1" dirty="0">
                <a:latin typeface="Arial Narrow" panose="020B0606020202030204" pitchFamily="34" charset="0"/>
                <a:sym typeface="+mn-ea"/>
              </a:rPr>
              <a:t>to GDP:</a:t>
            </a:r>
          </a:p>
          <a:p>
            <a:pPr marL="0" lvl="1" algn="just" defTabSz="0">
              <a:lnSpc>
                <a:spcPts val="1200"/>
              </a:lnSpc>
            </a:pPr>
            <a:r>
              <a:rPr lang="pt-PT" sz="1200" dirty="0">
                <a:solidFill>
                  <a:schemeClr val="bg1"/>
                </a:solidFill>
                <a:latin typeface="Arial Narrow" panose="020B0606020202030204" pitchFamily="34" charset="0"/>
              </a:rPr>
              <a:t>» Secondary sector: 22%;</a:t>
            </a:r>
          </a:p>
          <a:p>
            <a:pPr marL="0" lvl="1" algn="just" defTabSz="0">
              <a:lnSpc>
                <a:spcPts val="1200"/>
              </a:lnSpc>
            </a:pPr>
            <a:r>
              <a:rPr lang="pt-PT" sz="1200" dirty="0">
                <a:solidFill>
                  <a:schemeClr val="bg1"/>
                </a:solidFill>
                <a:latin typeface="Arial Narrow" panose="020B0606020202030204" pitchFamily="34" charset="0"/>
              </a:rPr>
              <a:t>» Manufacturing industry: 15%;</a:t>
            </a:r>
          </a:p>
          <a:p>
            <a:pPr marL="0" lvl="1" algn="just" defTabSz="0">
              <a:lnSpc>
                <a:spcPts val="1200"/>
              </a:lnSpc>
            </a:pPr>
            <a:r>
              <a:rPr lang="pt-PT" sz="1200" dirty="0">
                <a:solidFill>
                  <a:schemeClr val="bg1"/>
                </a:solidFill>
                <a:latin typeface="Arial Narrow" panose="020B0606020202030204" pitchFamily="34" charset="0"/>
              </a:rPr>
              <a:t>» Mining: 1%;</a:t>
            </a:r>
          </a:p>
          <a:p>
            <a:pPr marL="0" lvl="1" algn="just" defTabSz="0">
              <a:lnSpc>
                <a:spcPts val="1200"/>
              </a:lnSpc>
            </a:pPr>
            <a:r>
              <a:rPr lang="pt-PT" sz="1200" dirty="0">
                <a:solidFill>
                  <a:schemeClr val="bg1"/>
                </a:solidFill>
                <a:latin typeface="Arial Narrow" panose="020B0606020202030204" pitchFamily="34" charset="0"/>
              </a:rPr>
              <a:t>» Energy: 2%;</a:t>
            </a:r>
          </a:p>
          <a:p>
            <a:pPr marL="0" lvl="1" algn="just" defTabSz="0">
              <a:lnSpc>
                <a:spcPts val="1200"/>
              </a:lnSpc>
            </a:pPr>
            <a:r>
              <a:rPr lang="pt-PT" sz="1200" dirty="0">
                <a:solidFill>
                  <a:schemeClr val="bg1"/>
                </a:solidFill>
                <a:latin typeface="Arial Narrow" panose="020B0606020202030204" pitchFamily="34" charset="0"/>
              </a:rPr>
              <a:t>» BPT: 4%;</a:t>
            </a:r>
          </a:p>
          <a:p>
            <a:pPr marL="0" lvl="1" algn="just" defTabSz="0">
              <a:lnSpc>
                <a:spcPts val="1200"/>
              </a:lnSpc>
            </a:pPr>
            <a:r>
              <a:rPr lang="pt-PT" sz="1200" dirty="0">
                <a:solidFill>
                  <a:schemeClr val="bg1"/>
                </a:solidFill>
                <a:latin typeface="Arial Narrow" panose="020B0606020202030204" pitchFamily="34" charset="0"/>
              </a:rPr>
              <a:t>» Industrial capacity utilization rate: 80%.</a:t>
            </a:r>
          </a:p>
          <a:p>
            <a:pPr marL="0" lvl="1" algn="just" defTabSz="0">
              <a:lnSpc>
                <a:spcPts val="1200"/>
              </a:lnSpc>
            </a:pPr>
            <a:r>
              <a:rPr lang="pt-PT" sz="1200" b="1" dirty="0">
                <a:latin typeface="Arial Narrow" panose="020B0606020202030204" pitchFamily="34" charset="0"/>
              </a:rPr>
              <a:t>Opportunities:</a:t>
            </a:r>
          </a:p>
          <a:p>
            <a:pPr marL="0" lvl="1" algn="just" defTabSz="0">
              <a:lnSpc>
                <a:spcPts val="1200"/>
              </a:lnSpc>
            </a:pPr>
            <a:r>
              <a:rPr lang="pt-PT" sz="1200" dirty="0">
                <a:solidFill>
                  <a:schemeClr val="bg1"/>
                </a:solidFill>
                <a:latin typeface="Arial Narrow" panose="020B0606020202030204" pitchFamily="34" charset="0"/>
              </a:rPr>
              <a:t>» Agribusiness;</a:t>
            </a:r>
          </a:p>
          <a:p>
            <a:pPr marL="0" lvl="1" algn="just" defTabSz="0">
              <a:lnSpc>
                <a:spcPts val="1200"/>
              </a:lnSpc>
            </a:pPr>
            <a:r>
              <a:rPr lang="pt-PT" sz="1200" dirty="0">
                <a:solidFill>
                  <a:schemeClr val="bg1"/>
                </a:solidFill>
                <a:latin typeface="Arial Narrow" panose="020B0606020202030204" pitchFamily="34" charset="0"/>
              </a:rPr>
              <a:t>» Mining industry;</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Oil industry;</a:t>
            </a:r>
          </a:p>
          <a:p>
            <a:pPr marL="0" lvl="1" algn="just" defTabSz="0">
              <a:lnSpc>
                <a:spcPts val="1200"/>
              </a:lnSpc>
            </a:pPr>
            <a:r>
              <a:rPr lang="pt-PT" sz="1200" dirty="0">
                <a:solidFill>
                  <a:schemeClr val="bg1"/>
                </a:solidFill>
                <a:latin typeface="Arial Narrow" panose="020B0606020202030204" pitchFamily="34" charset="0"/>
              </a:rPr>
              <a:t>» Tourism;</a:t>
            </a:r>
          </a:p>
          <a:p>
            <a:pPr marL="0" lvl="1" algn="just" defTabSz="0">
              <a:lnSpc>
                <a:spcPts val="1200"/>
              </a:lnSpc>
            </a:pPr>
            <a:r>
              <a:rPr lang="pt-PT" sz="1200" dirty="0">
                <a:solidFill>
                  <a:schemeClr val="bg1"/>
                </a:solidFill>
                <a:latin typeface="Arial Narrow" panose="020B0606020202030204" pitchFamily="34" charset="0"/>
              </a:rPr>
              <a:t>» Telecommunications;</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Construction Materials.</a:t>
            </a:r>
          </a:p>
        </p:txBody>
      </p:sp>
      <p:sp>
        <p:nvSpPr>
          <p:cNvPr id="102" name="TextBox 6"/>
          <p:cNvSpPr txBox="1"/>
          <p:nvPr/>
        </p:nvSpPr>
        <p:spPr>
          <a:xfrm>
            <a:off x="5745701" y="3695999"/>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Freetown</a:t>
            </a:r>
          </a:p>
          <a:p>
            <a:pPr fontAlgn="base">
              <a:lnSpc>
                <a:spcPts val="1200"/>
              </a:lnSpc>
            </a:pPr>
            <a:r>
              <a:rPr lang="pt-PT" sz="1200" dirty="0">
                <a:solidFill>
                  <a:schemeClr val="tx1"/>
                </a:solidFill>
                <a:latin typeface="Arial Narrow" panose="020B0606020202030204" pitchFamily="34" charset="0"/>
              </a:rPr>
              <a:t>Area: 71,740 Km2</a:t>
            </a:r>
          </a:p>
          <a:p>
            <a:pPr fontAlgn="base">
              <a:lnSpc>
                <a:spcPts val="1200"/>
              </a:lnSpc>
            </a:pPr>
            <a:r>
              <a:rPr lang="pt-PT" sz="1200" dirty="0">
                <a:solidFill>
                  <a:schemeClr val="tx1"/>
                </a:solidFill>
                <a:latin typeface="Arial Narrow" panose="020B0606020202030204" pitchFamily="34" charset="0"/>
              </a:rPr>
              <a:t>Population: 7,883,123 inhabitants</a:t>
            </a:r>
          </a:p>
          <a:p>
            <a:pPr fontAlgn="base">
              <a:lnSpc>
                <a:spcPts val="1200"/>
              </a:lnSpc>
            </a:pPr>
            <a:r>
              <a:rPr lang="pt-PT" sz="1200" dirty="0">
                <a:solidFill>
                  <a:schemeClr val="tx1"/>
                </a:solidFill>
                <a:latin typeface="Arial Narrow" panose="020B0606020202030204" pitchFamily="34" charset="0"/>
              </a:rPr>
              <a:t>Internet users: 1,043,725</a:t>
            </a:r>
          </a:p>
          <a:p>
            <a:pPr fontAlgn="base">
              <a:lnSpc>
                <a:spcPts val="1200"/>
              </a:lnSpc>
            </a:pPr>
            <a:r>
              <a:rPr lang="pt-PT" sz="1200" dirty="0">
                <a:solidFill>
                  <a:schemeClr val="tx1"/>
                </a:solidFill>
                <a:latin typeface="Arial Narrow" panose="020B0606020202030204" pitchFamily="34" charset="0"/>
              </a:rPr>
              <a:t>Official Language: English</a:t>
            </a:r>
          </a:p>
          <a:p>
            <a:pPr fontAlgn="base">
              <a:lnSpc>
                <a:spcPts val="1200"/>
              </a:lnSpc>
            </a:pPr>
            <a:r>
              <a:rPr lang="pt-PT" sz="1200" dirty="0">
                <a:solidFill>
                  <a:schemeClr val="tx1"/>
                </a:solidFill>
                <a:latin typeface="Arial Narrow" panose="020B0606020202030204" pitchFamily="34" charset="0"/>
              </a:rPr>
              <a:t>Currency: Leone (SLL)</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rPr>
              <a:t>» Secondary sector: 9.6%;</a:t>
            </a:r>
          </a:p>
          <a:p>
            <a:pPr fontAlgn="base">
              <a:lnSpc>
                <a:spcPts val="1200"/>
              </a:lnSpc>
            </a:pPr>
            <a:r>
              <a:rPr lang="pt-PT" sz="1200" dirty="0">
                <a:solidFill>
                  <a:schemeClr val="tx1"/>
                </a:solidFill>
                <a:latin typeface="Arial Narrow" panose="020B0606020202030204" pitchFamily="34" charset="0"/>
              </a:rPr>
              <a:t>» Manufacturing industry: 5.2%;</a:t>
            </a:r>
          </a:p>
          <a:p>
            <a:pPr fontAlgn="base">
              <a:lnSpc>
                <a:spcPts val="1200"/>
              </a:lnSpc>
            </a:pPr>
            <a:r>
              <a:rPr lang="pt-PT" sz="1200" dirty="0">
                <a:solidFill>
                  <a:schemeClr val="tx1"/>
                </a:solidFill>
                <a:latin typeface="Arial Narrow" panose="020B0606020202030204" pitchFamily="34" charset="0"/>
              </a:rPr>
              <a:t>» Mining: 2.2%;</a:t>
            </a:r>
          </a:p>
          <a:p>
            <a:pPr fontAlgn="base">
              <a:lnSpc>
                <a:spcPts val="1200"/>
              </a:lnSpc>
            </a:pPr>
            <a:r>
              <a:rPr lang="pt-PT" sz="1200" dirty="0">
                <a:solidFill>
                  <a:schemeClr val="tx1"/>
                </a:solidFill>
                <a:latin typeface="Arial Narrow" panose="020B0606020202030204" pitchFamily="34" charset="0"/>
              </a:rPr>
              <a:t>» Energy: 0.2%;</a:t>
            </a:r>
          </a:p>
          <a:p>
            <a:pPr fontAlgn="base">
              <a:lnSpc>
                <a:spcPts val="1200"/>
              </a:lnSpc>
            </a:pPr>
            <a:r>
              <a:rPr lang="pt-PT" sz="1200" dirty="0">
                <a:solidFill>
                  <a:schemeClr val="tx1"/>
                </a:solidFill>
                <a:latin typeface="Arial Narrow" panose="020B0606020202030204" pitchFamily="34" charset="0"/>
              </a:rPr>
              <a:t>» BPT: 2%;</a:t>
            </a:r>
          </a:p>
          <a:p>
            <a:pPr fontAlgn="base">
              <a:lnSpc>
                <a:spcPts val="1200"/>
              </a:lnSpc>
            </a:pPr>
            <a:r>
              <a:rPr lang="pt-PT" sz="1200" dirty="0">
                <a:solidFill>
                  <a:schemeClr val="tx1"/>
                </a:solidFill>
                <a:latin typeface="Arial Narrow" panose="020B0606020202030204" pitchFamily="34" charset="0"/>
              </a:rPr>
              <a:t>» Industrial capacity utilization rate: 30%.</a:t>
            </a:r>
          </a:p>
          <a:p>
            <a:pPr>
              <a:lnSpc>
                <a:spcPts val="1200"/>
              </a:lnSpc>
            </a:pPr>
            <a:r>
              <a:rPr lang="pt-PT" sz="1200" b="1" dirty="0">
                <a:solidFill>
                  <a:schemeClr val="tx1"/>
                </a:solidFill>
                <a:latin typeface="Arial Narrow" panose="020B0606020202030204" pitchFamily="34" charset="0"/>
              </a:rPr>
              <a:t>Opportunities:</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Oil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Textile industry;</a:t>
            </a:r>
          </a:p>
          <a:p>
            <a:pPr marL="0" lvl="1" algn="just" defTabSz="0">
              <a:lnSpc>
                <a:spcPts val="1200"/>
              </a:lnSpc>
            </a:pPr>
            <a:r>
              <a:rPr lang="pt-PT" sz="1200" dirty="0">
                <a:solidFill>
                  <a:schemeClr val="tx1"/>
                </a:solidFill>
                <a:latin typeface="Arial Narrow" panose="020B0606020202030204" pitchFamily="34" charset="0"/>
              </a:rPr>
              <a:t>» Energy;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Financial services.</a:t>
            </a:r>
          </a:p>
        </p:txBody>
      </p:sp>
      <p:sp>
        <p:nvSpPr>
          <p:cNvPr id="2" name="CaixaDeTexto 1"/>
          <p:cNvSpPr txBox="1"/>
          <p:nvPr/>
        </p:nvSpPr>
        <p:spPr>
          <a:xfrm>
            <a:off x="6182786" y="26906"/>
            <a:ext cx="2140775"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SENEGAL</a:t>
            </a:r>
          </a:p>
        </p:txBody>
      </p:sp>
      <p:sp>
        <p:nvSpPr>
          <p:cNvPr id="110" name="TextBox 6"/>
          <p:cNvSpPr txBox="1"/>
          <p:nvPr/>
        </p:nvSpPr>
        <p:spPr>
          <a:xfrm>
            <a:off x="9129663" y="263465"/>
            <a:ext cx="3053214" cy="3169285"/>
          </a:xfrm>
          <a:prstGeom prst="rect">
            <a:avLst/>
          </a:prstGeom>
          <a:noFill/>
        </p:spPr>
        <p:txBody>
          <a:bodyPr wrap="square" rtlCol="0">
            <a:spAutoFit/>
          </a:bodyPr>
          <a:lstStyle/>
          <a:p>
            <a:pPr fontAlgn="base">
              <a:lnSpc>
                <a:spcPts val="1200"/>
              </a:lnSpc>
            </a:pPr>
            <a:r>
              <a:rPr lang="pt-PT" sz="1200" dirty="0">
                <a:solidFill>
                  <a:schemeClr val="bg1"/>
                </a:solidFill>
                <a:latin typeface="Arial Narrow" panose="020B0606020202030204" pitchFamily="34" charset="0"/>
              </a:rPr>
              <a:t>Capital: Lomé </a:t>
            </a:r>
          </a:p>
          <a:p>
            <a:pPr fontAlgn="base">
              <a:lnSpc>
                <a:spcPts val="1200"/>
              </a:lnSpc>
            </a:pPr>
            <a:r>
              <a:rPr lang="pt-PT" sz="1200" dirty="0">
                <a:solidFill>
                  <a:schemeClr val="bg1"/>
                </a:solidFill>
                <a:latin typeface="Arial Narrow" panose="020B0606020202030204" pitchFamily="34" charset="0"/>
              </a:rPr>
              <a:t>Area: 56,785 Km2</a:t>
            </a:r>
          </a:p>
          <a:p>
            <a:pPr fontAlgn="base">
              <a:lnSpc>
                <a:spcPts val="1200"/>
              </a:lnSpc>
            </a:pPr>
            <a:r>
              <a:rPr lang="pt-PT" sz="1200" dirty="0">
                <a:solidFill>
                  <a:schemeClr val="bg1"/>
                </a:solidFill>
                <a:latin typeface="Arial Narrow" panose="020B0606020202030204" pitchFamily="34" charset="0"/>
              </a:rPr>
              <a:t>Population: 8,186,384 inhabitants</a:t>
            </a:r>
          </a:p>
          <a:p>
            <a:pPr fontAlgn="base">
              <a:lnSpc>
                <a:spcPts val="1200"/>
              </a:lnSpc>
            </a:pPr>
            <a:r>
              <a:rPr lang="pt-PT" sz="1200" dirty="0">
                <a:solidFill>
                  <a:schemeClr val="bg1"/>
                </a:solidFill>
                <a:latin typeface="Arial Narrow" panose="020B0606020202030204" pitchFamily="34" charset="0"/>
              </a:rPr>
              <a:t>Internet users: 1,011,837</a:t>
            </a:r>
          </a:p>
          <a:p>
            <a:pPr fontAlgn="base">
              <a:lnSpc>
                <a:spcPts val="1200"/>
              </a:lnSpc>
            </a:pPr>
            <a:r>
              <a:rPr lang="pt-PT" sz="1200" dirty="0">
                <a:solidFill>
                  <a:schemeClr val="bg1"/>
                </a:solidFill>
                <a:latin typeface="Arial Narrow" panose="020B0606020202030204" pitchFamily="34" charset="0"/>
              </a:rPr>
              <a:t>Official Language: French</a:t>
            </a:r>
          </a:p>
          <a:p>
            <a:pPr fontAlgn="base">
              <a:lnSpc>
                <a:spcPts val="1200"/>
              </a:lnSpc>
            </a:pPr>
            <a:r>
              <a:rPr lang="pt-PT" sz="1200" dirty="0">
                <a:solidFill>
                  <a:schemeClr val="bg1"/>
                </a:solidFill>
                <a:latin typeface="Arial Narrow" panose="020B0606020202030204" pitchFamily="34" charset="0"/>
              </a:rPr>
              <a:t>Currency: West African CFA Franc (</a:t>
            </a:r>
            <a:r>
              <a:rPr lang="pt-PT" sz="1200" i="1" dirty="0">
                <a:solidFill>
                  <a:schemeClr val="bg1"/>
                </a:solidFill>
                <a:latin typeface="Arial Narrow" panose="020B0606020202030204" pitchFamily="34" charset="0"/>
              </a:rPr>
              <a:t>XOF</a:t>
            </a:r>
            <a:r>
              <a:rPr lang="pt-PT" sz="1200" dirty="0">
                <a:solidFill>
                  <a:schemeClr val="bg1"/>
                </a:solidFill>
                <a:latin typeface="Arial Narrow" panose="020B0606020202030204" pitchFamily="34" charset="0"/>
              </a:rPr>
              <a:t>)</a:t>
            </a:r>
          </a:p>
          <a:p>
            <a:pPr fontAlgn="base">
              <a:lnSpc>
                <a:spcPts val="1200"/>
              </a:lnSpc>
            </a:pPr>
            <a:r>
              <a:rPr lang="pt-PT" sz="1200" b="1" dirty="0">
                <a:latin typeface="Arial Narrow" panose="020B0606020202030204" pitchFamily="34" charset="0"/>
                <a:sym typeface="+mn-ea"/>
              </a:rPr>
              <a:t>Industry's </a:t>
            </a:r>
            <a:r>
              <a:rPr lang="pt-PT" sz="1200" b="1" dirty="0">
                <a:solidFill>
                  <a:schemeClr val="tx1"/>
                </a:solidFill>
                <a:latin typeface="Arial Narrow" panose="020B0606020202030204" pitchFamily="34" charset="0"/>
                <a:sym typeface="+mn-ea"/>
              </a:rPr>
              <a:t>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a:t>
            </a:r>
            <a:r>
              <a:rPr lang="pt-PT" sz="1200" b="1" dirty="0">
                <a:latin typeface="Arial Narrow" panose="020B0606020202030204" pitchFamily="34" charset="0"/>
                <a:sym typeface="+mn-ea"/>
              </a:rPr>
              <a:t>to GDP:</a:t>
            </a:r>
          </a:p>
          <a:p>
            <a:pPr fontAlgn="base">
              <a:lnSpc>
                <a:spcPts val="1200"/>
              </a:lnSpc>
            </a:pPr>
            <a:r>
              <a:rPr lang="pt-PT" sz="1200" dirty="0">
                <a:solidFill>
                  <a:schemeClr val="bg1"/>
                </a:solidFill>
                <a:latin typeface="Arial Narrow" panose="020B0606020202030204" pitchFamily="34" charset="0"/>
              </a:rPr>
              <a:t>» Secondary sector: 17%;</a:t>
            </a:r>
          </a:p>
          <a:p>
            <a:pPr fontAlgn="base">
              <a:lnSpc>
                <a:spcPts val="1200"/>
              </a:lnSpc>
            </a:pPr>
            <a:r>
              <a:rPr lang="pt-PT" sz="1200" dirty="0">
                <a:solidFill>
                  <a:schemeClr val="bg1"/>
                </a:solidFill>
                <a:latin typeface="Arial Narrow" panose="020B0606020202030204" pitchFamily="34" charset="0"/>
              </a:rPr>
              <a:t>» Manufacturing industry: 8%;</a:t>
            </a:r>
          </a:p>
          <a:p>
            <a:pPr fontAlgn="base">
              <a:lnSpc>
                <a:spcPts val="1200"/>
              </a:lnSpc>
            </a:pPr>
            <a:r>
              <a:rPr lang="pt-PT" sz="1200" dirty="0">
                <a:solidFill>
                  <a:schemeClr val="bg1"/>
                </a:solidFill>
                <a:latin typeface="Arial Narrow" panose="020B0606020202030204" pitchFamily="34" charset="0"/>
              </a:rPr>
              <a:t>» Mining: 4%;</a:t>
            </a:r>
          </a:p>
          <a:p>
            <a:pPr fontAlgn="base">
              <a:lnSpc>
                <a:spcPts val="1200"/>
              </a:lnSpc>
            </a:pPr>
            <a:r>
              <a:rPr lang="pt-PT" sz="1200" dirty="0">
                <a:solidFill>
                  <a:schemeClr val="bg1"/>
                </a:solidFill>
                <a:latin typeface="Arial Narrow" panose="020B0606020202030204" pitchFamily="34" charset="0"/>
              </a:rPr>
              <a:t>» Energy: 2.8%;</a:t>
            </a:r>
          </a:p>
          <a:p>
            <a:pPr fontAlgn="base">
              <a:lnSpc>
                <a:spcPts val="1200"/>
              </a:lnSpc>
            </a:pPr>
            <a:r>
              <a:rPr lang="pt-PT" sz="1200" dirty="0">
                <a:solidFill>
                  <a:schemeClr val="bg1"/>
                </a:solidFill>
                <a:latin typeface="Arial Narrow" panose="020B0606020202030204" pitchFamily="34" charset="0"/>
              </a:rPr>
              <a:t>» BPT: 2.2%;</a:t>
            </a:r>
          </a:p>
          <a:p>
            <a:pPr fontAlgn="base">
              <a:lnSpc>
                <a:spcPts val="1200"/>
              </a:lnSpc>
            </a:pPr>
            <a:r>
              <a:rPr lang="pt-PT" sz="1200" dirty="0">
                <a:solidFill>
                  <a:schemeClr val="bg1"/>
                </a:solidFill>
                <a:latin typeface="Arial Narrow" panose="020B0606020202030204" pitchFamily="34" charset="0"/>
              </a:rPr>
              <a:t>» Industrial capacity utilization rate: 50%.</a:t>
            </a:r>
          </a:p>
          <a:p>
            <a:pPr fontAlgn="base">
              <a:lnSpc>
                <a:spcPts val="1200"/>
              </a:lnSpc>
            </a:pPr>
            <a:r>
              <a:rPr lang="pt-PT" sz="1200" b="1" dirty="0">
                <a:latin typeface="Arial Narrow" panose="020B0606020202030204" pitchFamily="34" charset="0"/>
              </a:rPr>
              <a:t>Opportunities:</a:t>
            </a:r>
          </a:p>
          <a:p>
            <a:pPr marL="0" lvl="1" algn="just" defTabSz="0">
              <a:lnSpc>
                <a:spcPts val="1200"/>
              </a:lnSpc>
            </a:pPr>
            <a:r>
              <a:rPr lang="pt-PT" sz="1200" dirty="0">
                <a:solidFill>
                  <a:schemeClr val="bg1"/>
                </a:solidFill>
                <a:latin typeface="Arial Narrow" panose="020B0606020202030204" pitchFamily="34" charset="0"/>
              </a:rPr>
              <a:t>» Phosphate Mining;</a:t>
            </a:r>
          </a:p>
          <a:p>
            <a:pPr marL="0" lvl="1" algn="just" defTabSz="0">
              <a:lnSpc>
                <a:spcPts val="1200"/>
              </a:lnSpc>
            </a:pPr>
            <a:r>
              <a:rPr lang="pt-PT" sz="1200" dirty="0">
                <a:solidFill>
                  <a:schemeClr val="bg1"/>
                </a:solidFill>
                <a:latin typeface="Arial Narrow" panose="020B0606020202030204" pitchFamily="34" charset="0"/>
              </a:rPr>
              <a:t>» Agroindustry;</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Cement;</a:t>
            </a:r>
          </a:p>
          <a:p>
            <a:pPr marL="0" lvl="1" algn="just" defTabSz="0">
              <a:lnSpc>
                <a:spcPts val="1200"/>
              </a:lnSpc>
            </a:pPr>
            <a:r>
              <a:rPr lang="pt-PT" sz="1200" dirty="0">
                <a:solidFill>
                  <a:schemeClr val="bg1"/>
                </a:solidFill>
                <a:latin typeface="Arial Narrow" panose="020B0606020202030204" pitchFamily="34" charset="0"/>
              </a:rPr>
              <a:t>» Crafts;</a:t>
            </a:r>
          </a:p>
          <a:p>
            <a:pPr marL="0" lvl="1" algn="just" defTabSz="0">
              <a:lnSpc>
                <a:spcPts val="1200"/>
              </a:lnSpc>
            </a:pPr>
            <a:r>
              <a:rPr lang="pt-PT" sz="1200" dirty="0">
                <a:solidFill>
                  <a:schemeClr val="bg1"/>
                </a:solidFill>
                <a:latin typeface="Arial Narrow" panose="020B0606020202030204" pitchFamily="34" charset="0"/>
              </a:rPr>
              <a:t>» Textiles;</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Drinks.</a:t>
            </a:r>
          </a:p>
        </p:txBody>
      </p:sp>
      <p:sp>
        <p:nvSpPr>
          <p:cNvPr id="113" name="CaixaDeTexto 112"/>
          <p:cNvSpPr txBox="1"/>
          <p:nvPr/>
        </p:nvSpPr>
        <p:spPr>
          <a:xfrm>
            <a:off x="9570163" y="-84"/>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TOGO</a:t>
            </a:r>
          </a:p>
        </p:txBody>
      </p:sp>
      <p:pic>
        <p:nvPicPr>
          <p:cNvPr id="4098" name="Picture 2" descr="https://www.ecowas.int/wp-content/uploads/2014/11/sn-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59" y="32526"/>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ecowas.int/wp-content/uploads/2014/11/sl-150x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242" y="3402953"/>
            <a:ext cx="310938" cy="273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ecowas.int/wp-content/uploads/2014/11/tg-150x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9582" y="22501"/>
            <a:ext cx="310938" cy="259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2241" y="3410915"/>
            <a:ext cx="275905" cy="275905"/>
          </a:xfrm>
          <a:prstGeom prst="rect">
            <a:avLst/>
          </a:prstGeom>
          <a:noFill/>
          <a:ln>
            <a:solidFill>
              <a:srgbClr val="3EA4BA"/>
            </a:solidFill>
          </a:ln>
          <a:extLst>
            <a:ext uri="{909E8E84-426E-40DD-AFC4-6F175D3DCCD1}">
              <a14:hiddenFill xmlns:a14="http://schemas.microsoft.com/office/drawing/2010/main">
                <a:solidFill>
                  <a:srgbClr val="FFFFFF"/>
                </a:solidFill>
              </a14:hiddenFill>
            </a:ext>
          </a:extLst>
        </p:spPr>
      </p:pic>
      <p:sp>
        <p:nvSpPr>
          <p:cNvPr id="18" name="TextBox 6"/>
          <p:cNvSpPr txBox="1"/>
          <p:nvPr/>
        </p:nvSpPr>
        <p:spPr>
          <a:xfrm>
            <a:off x="9129395" y="3676650"/>
            <a:ext cx="2842895" cy="1783715"/>
          </a:xfrm>
          <a:prstGeom prst="rect">
            <a:avLst/>
          </a:prstGeom>
          <a:noFill/>
        </p:spPr>
        <p:txBody>
          <a:bodyPr wrap="square" rtlCol="0">
            <a:spAutoFit/>
          </a:bodyPr>
          <a:lstStyle/>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sym typeface="+mn-ea"/>
              </a:rPr>
              <a:t>» Food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Agro-chemical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Agricultural machinery;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Building materials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Communications industry;</a:t>
            </a:r>
          </a:p>
          <a:p>
            <a:pPr marL="0" lvl="1" algn="just" defTabSz="0">
              <a:lnSpc>
                <a:spcPts val="1200"/>
              </a:lnSpc>
            </a:pPr>
            <a:r>
              <a:rPr lang="pt-PT" sz="1200" dirty="0">
                <a:solidFill>
                  <a:schemeClr val="tx1"/>
                </a:solidFill>
                <a:latin typeface="Arial Narrow" panose="020B0606020202030204" pitchFamily="34" charset="0"/>
                <a:sym typeface="+mn-ea"/>
              </a:rPr>
              <a:t>» Electronics;</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Pharmaceutical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Steel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Car building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Car accessories industry.</a:t>
            </a:r>
          </a:p>
        </p:txBody>
      </p:sp>
      <p:sp>
        <p:nvSpPr>
          <p:cNvPr id="25" name="Retângulo 24"/>
          <p:cNvSpPr/>
          <p:nvPr/>
        </p:nvSpPr>
        <p:spPr>
          <a:xfrm>
            <a:off x="9598025" y="3410585"/>
            <a:ext cx="2131060" cy="268605"/>
          </a:xfrm>
          <a:prstGeom prst="rect">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smtClean="0">
                <a:solidFill>
                  <a:schemeClr val="bg1"/>
                </a:solidFill>
                <a:latin typeface="Arial Narrow" panose="020B0606020202030204" pitchFamily="34" charset="0"/>
                <a:sym typeface="+mn-ea"/>
              </a:rPr>
              <a:t>REGIONAL PROJECTS</a:t>
            </a:r>
            <a:r>
              <a:rPr lang="pt-PT" sz="1600" b="1">
                <a:solidFill>
                  <a:schemeClr val="bg1"/>
                </a:solidFill>
                <a:latin typeface="Arial Narrow" panose="020B0606020202030204" pitchFamily="34" charset="0"/>
                <a:sym typeface="+mn-ea"/>
              </a:rPr>
              <a:t> </a:t>
            </a:r>
            <a:endParaRPr lang="pt-PT" sz="1600" dirty="0">
              <a:solidFill>
                <a:schemeClr val="bg1"/>
              </a:solidFill>
              <a:latin typeface="Arial Narrow" panose="020B0606020202030204" pitchFamily="34" charset="0"/>
            </a:endParaRPr>
          </a:p>
        </p:txBody>
      </p:sp>
      <p:sp>
        <p:nvSpPr>
          <p:cNvPr id="21" name="CaixaDeTexto 112"/>
          <p:cNvSpPr txBox="1"/>
          <p:nvPr/>
        </p:nvSpPr>
        <p:spPr>
          <a:xfrm>
            <a:off x="6173980" y="3407973"/>
            <a:ext cx="2146022" cy="274738"/>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SIERRA LEONE</a:t>
            </a:r>
          </a:p>
        </p:txBody>
      </p:sp>
      <p:sp>
        <p:nvSpPr>
          <p:cNvPr id="27" name="Triângulo isósceles 25"/>
          <p:cNvSpPr/>
          <p:nvPr/>
        </p:nvSpPr>
        <p:spPr>
          <a:xfrm rot="5400000">
            <a:off x="48367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6812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1" name="TextBox 6"/>
          <p:cNvSpPr txBox="1"/>
          <p:nvPr/>
        </p:nvSpPr>
        <p:spPr>
          <a:xfrm>
            <a:off x="5724570" y="281376"/>
            <a:ext cx="3342030"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Dakar</a:t>
            </a:r>
          </a:p>
          <a:p>
            <a:pPr marL="0" lvl="1" algn="just" defTabSz="0">
              <a:lnSpc>
                <a:spcPts val="1200"/>
              </a:lnSpc>
            </a:pPr>
            <a:r>
              <a:rPr lang="pt-PT" sz="1200" dirty="0">
                <a:solidFill>
                  <a:schemeClr val="tx1"/>
                </a:solidFill>
                <a:latin typeface="Arial Narrow" panose="020B0606020202030204" pitchFamily="34" charset="0"/>
              </a:rPr>
              <a:t>Area: 196,712 Km2</a:t>
            </a:r>
          </a:p>
          <a:p>
            <a:pPr marL="0" lvl="1" algn="just" defTabSz="0">
              <a:lnSpc>
                <a:spcPts val="1200"/>
              </a:lnSpc>
            </a:pPr>
            <a:r>
              <a:rPr lang="pt-PT" sz="1200" dirty="0">
                <a:solidFill>
                  <a:schemeClr val="tx1"/>
                </a:solidFill>
                <a:latin typeface="Arial Narrow" panose="020B0606020202030204" pitchFamily="34" charset="0"/>
              </a:rPr>
              <a:t>Population: 16,743,859 inhabitants</a:t>
            </a:r>
          </a:p>
          <a:p>
            <a:pPr marL="0" lvl="1" algn="just" defTabSz="0">
              <a:lnSpc>
                <a:spcPts val="1200"/>
              </a:lnSpc>
            </a:pPr>
            <a:r>
              <a:rPr lang="pt-PT" sz="1200" dirty="0">
                <a:solidFill>
                  <a:schemeClr val="tx1"/>
                </a:solidFill>
                <a:latin typeface="Arial Narrow" panose="020B0606020202030204" pitchFamily="34" charset="0"/>
              </a:rPr>
              <a:t>Internet users: 9,749,527</a:t>
            </a:r>
          </a:p>
          <a:p>
            <a:pPr marL="0" lvl="1" algn="just" defTabSz="0">
              <a:lnSpc>
                <a:spcPts val="1200"/>
              </a:lnSpc>
            </a:pPr>
            <a:r>
              <a:rPr lang="pt-PT" sz="1200" dirty="0">
                <a:solidFill>
                  <a:schemeClr val="tx1"/>
                </a:solidFill>
                <a:latin typeface="Arial Narrow" panose="020B0606020202030204" pitchFamily="34" charset="0"/>
              </a:rPr>
              <a:t>Official Language: French</a:t>
            </a:r>
          </a:p>
          <a:p>
            <a:pPr marL="0" lvl="1" algn="just" defTabSz="0">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marL="0" lvl="1" algn="just" defTabSz="0">
              <a:lnSpc>
                <a:spcPts val="1200"/>
              </a:lnSpc>
            </a:pP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Secondary sector: 22%;</a:t>
            </a:r>
          </a:p>
          <a:p>
            <a:pPr marL="0" lvl="1" algn="just" defTabSz="0">
              <a:lnSpc>
                <a:spcPts val="1200"/>
              </a:lnSpc>
            </a:pPr>
            <a:r>
              <a:rPr lang="pt-PT" sz="1200" dirty="0">
                <a:solidFill>
                  <a:schemeClr val="tx1"/>
                </a:solidFill>
                <a:latin typeface="Arial Narrow" panose="020B0606020202030204" pitchFamily="34" charset="0"/>
              </a:rPr>
              <a:t>» Manufacturing industry: 15%;</a:t>
            </a:r>
          </a:p>
          <a:p>
            <a:pPr marL="0" lvl="1" algn="just" defTabSz="0">
              <a:lnSpc>
                <a:spcPts val="1200"/>
              </a:lnSpc>
            </a:pPr>
            <a:r>
              <a:rPr lang="pt-PT" sz="1200" dirty="0">
                <a:solidFill>
                  <a:schemeClr val="tx1"/>
                </a:solidFill>
                <a:latin typeface="Arial Narrow" panose="020B0606020202030204" pitchFamily="34" charset="0"/>
              </a:rPr>
              <a:t>» Mining: 1%;</a:t>
            </a:r>
          </a:p>
          <a:p>
            <a:pPr marL="0" lvl="1" algn="just" defTabSz="0">
              <a:lnSpc>
                <a:spcPts val="1200"/>
              </a:lnSpc>
            </a:pPr>
            <a:r>
              <a:rPr lang="pt-PT" sz="1200" dirty="0">
                <a:solidFill>
                  <a:schemeClr val="tx1"/>
                </a:solidFill>
                <a:latin typeface="Arial Narrow" panose="020B0606020202030204" pitchFamily="34" charset="0"/>
              </a:rPr>
              <a:t>» Energy: 2%;</a:t>
            </a:r>
          </a:p>
          <a:p>
            <a:pPr marL="0" lvl="1" algn="just" defTabSz="0">
              <a:lnSpc>
                <a:spcPts val="1200"/>
              </a:lnSpc>
            </a:pPr>
            <a:r>
              <a:rPr lang="pt-PT" sz="1200" dirty="0">
                <a:solidFill>
                  <a:schemeClr val="tx1"/>
                </a:solidFill>
                <a:latin typeface="Arial Narrow" panose="020B0606020202030204" pitchFamily="34" charset="0"/>
              </a:rPr>
              <a:t>» BPT: 4%;</a:t>
            </a:r>
          </a:p>
          <a:p>
            <a:pPr marL="0" lvl="1" algn="just" defTabSz="0">
              <a:lnSpc>
                <a:spcPts val="1200"/>
              </a:lnSpc>
            </a:pPr>
            <a:r>
              <a:rPr lang="pt-PT" sz="1200" dirty="0">
                <a:solidFill>
                  <a:schemeClr val="tx1"/>
                </a:solidFill>
                <a:latin typeface="Arial Narrow" panose="020B0606020202030204" pitchFamily="34" charset="0"/>
              </a:rPr>
              <a:t>» Industrial capacity utilization rate: 80%.</a:t>
            </a:r>
            <a:endParaRPr lang="pt-PT" sz="1200" dirty="0">
              <a:solidFill>
                <a:schemeClr val="accent1"/>
              </a:solidFill>
              <a:latin typeface="Arial Narrow" panose="020B0606020202030204" pitchFamily="34" charset="0"/>
            </a:endParaRPr>
          </a:p>
          <a:p>
            <a:pPr marL="0" lvl="1" algn="just" defTabSz="0">
              <a:lnSpc>
                <a:spcPts val="1200"/>
              </a:lnSpc>
            </a:pPr>
            <a:endParaRPr lang="pt-PT" sz="1200" dirty="0">
              <a:solidFill>
                <a:schemeClr val="accent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 Tourism;</a:t>
            </a:r>
          </a:p>
          <a:p>
            <a:pPr marL="0" lvl="1" algn="just" defTabSz="0">
              <a:lnSpc>
                <a:spcPts val="1200"/>
              </a:lnSpc>
            </a:pPr>
            <a:r>
              <a:rPr lang="pt-PT" sz="1200" dirty="0">
                <a:solidFill>
                  <a:schemeClr val="tx1"/>
                </a:solidFill>
                <a:latin typeface="Arial Narrow" panose="020B0606020202030204" pitchFamily="34" charset="0"/>
              </a:rPr>
              <a:t>» Telecommunications;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p:txBody>
      </p:sp>
      <p:sp>
        <p:nvSpPr>
          <p:cNvPr id="13" name="TextBox 6"/>
          <p:cNvSpPr txBox="1"/>
          <p:nvPr/>
        </p:nvSpPr>
        <p:spPr>
          <a:xfrm>
            <a:off x="9129663" y="263465"/>
            <a:ext cx="3053214"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Lomé </a:t>
            </a:r>
          </a:p>
          <a:p>
            <a:pPr fontAlgn="base">
              <a:lnSpc>
                <a:spcPts val="1200"/>
              </a:lnSpc>
            </a:pPr>
            <a:r>
              <a:rPr lang="pt-PT" sz="1200" dirty="0">
                <a:solidFill>
                  <a:schemeClr val="tx1"/>
                </a:solidFill>
                <a:latin typeface="Arial Narrow" panose="020B0606020202030204" pitchFamily="34" charset="0"/>
              </a:rPr>
              <a:t>Area: 56,785 Km2</a:t>
            </a:r>
          </a:p>
          <a:p>
            <a:pPr fontAlgn="base">
              <a:lnSpc>
                <a:spcPts val="1200"/>
              </a:lnSpc>
            </a:pPr>
            <a:r>
              <a:rPr lang="pt-PT" sz="1200" dirty="0">
                <a:solidFill>
                  <a:schemeClr val="tx1"/>
                </a:solidFill>
                <a:latin typeface="Arial Narrow" panose="020B0606020202030204" pitchFamily="34" charset="0"/>
              </a:rPr>
              <a:t>Population: 8,186,384 inhabitants</a:t>
            </a:r>
          </a:p>
          <a:p>
            <a:pPr fontAlgn="base">
              <a:lnSpc>
                <a:spcPts val="1200"/>
              </a:lnSpc>
            </a:pPr>
            <a:r>
              <a:rPr lang="pt-PT" sz="1200" dirty="0">
                <a:solidFill>
                  <a:schemeClr val="tx1"/>
                </a:solidFill>
                <a:latin typeface="Arial Narrow" panose="020B0606020202030204" pitchFamily="34" charset="0"/>
              </a:rPr>
              <a:t>Internet users: 1,011,837</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CFA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rPr>
              <a:t>» Secondary sector: 17%;</a:t>
            </a:r>
          </a:p>
          <a:p>
            <a:pPr fontAlgn="base">
              <a:lnSpc>
                <a:spcPts val="1200"/>
              </a:lnSpc>
            </a:pPr>
            <a:r>
              <a:rPr lang="pt-PT" sz="1200" dirty="0">
                <a:solidFill>
                  <a:schemeClr val="tx1"/>
                </a:solidFill>
                <a:latin typeface="Arial Narrow" panose="020B0606020202030204" pitchFamily="34" charset="0"/>
              </a:rPr>
              <a:t>» Manufacturing industry: 8%;</a:t>
            </a:r>
          </a:p>
          <a:p>
            <a:pPr fontAlgn="base">
              <a:lnSpc>
                <a:spcPts val="1200"/>
              </a:lnSpc>
            </a:pPr>
            <a:r>
              <a:rPr lang="pt-PT" sz="1200" dirty="0">
                <a:solidFill>
                  <a:schemeClr val="tx1"/>
                </a:solidFill>
                <a:latin typeface="Arial Narrow" panose="020B0606020202030204" pitchFamily="34" charset="0"/>
              </a:rPr>
              <a:t>» Mining: 4%;</a:t>
            </a:r>
          </a:p>
          <a:p>
            <a:pPr fontAlgn="base">
              <a:lnSpc>
                <a:spcPts val="1200"/>
              </a:lnSpc>
            </a:pPr>
            <a:r>
              <a:rPr lang="pt-PT" sz="1200" dirty="0">
                <a:solidFill>
                  <a:schemeClr val="tx1"/>
                </a:solidFill>
                <a:latin typeface="Arial Narrow" panose="020B0606020202030204" pitchFamily="34" charset="0"/>
              </a:rPr>
              <a:t>» Energy: 2.8%;</a:t>
            </a:r>
          </a:p>
          <a:p>
            <a:pPr fontAlgn="base">
              <a:lnSpc>
                <a:spcPts val="1200"/>
              </a:lnSpc>
            </a:pPr>
            <a:r>
              <a:rPr lang="pt-PT" sz="1200" dirty="0">
                <a:solidFill>
                  <a:schemeClr val="tx1"/>
                </a:solidFill>
                <a:latin typeface="Arial Narrow" panose="020B0606020202030204" pitchFamily="34" charset="0"/>
              </a:rPr>
              <a:t>» BPT: 2.2%;</a:t>
            </a:r>
          </a:p>
          <a:p>
            <a:pPr fontAlgn="base">
              <a:lnSpc>
                <a:spcPts val="1200"/>
              </a:lnSpc>
            </a:pPr>
            <a:r>
              <a:rPr lang="pt-PT" sz="1200" dirty="0">
                <a:solidFill>
                  <a:schemeClr val="tx1"/>
                </a:solidFill>
                <a:latin typeface="Arial Narrow" panose="020B0606020202030204" pitchFamily="34" charset="0"/>
              </a:rPr>
              <a:t>» Industrial capacity utilization rate: 50%.</a:t>
            </a:r>
          </a:p>
          <a:p>
            <a:pPr fontAlgn="base">
              <a:lnSpc>
                <a:spcPts val="1200"/>
              </a:lnSpc>
            </a:pPr>
            <a:r>
              <a:rPr lang="pt-PT" sz="1200" b="1" dirty="0">
                <a:solidFill>
                  <a:schemeClr val="tx1"/>
                </a:solidFill>
                <a:latin typeface="Arial Narrow" panose="020B0606020202030204" pitchFamily="34" charset="0"/>
              </a:rPr>
              <a:t>Opportunities:</a:t>
            </a:r>
          </a:p>
          <a:p>
            <a:pPr marL="0" lvl="1" algn="just" defTabSz="0">
              <a:lnSpc>
                <a:spcPts val="1200"/>
              </a:lnSpc>
            </a:pPr>
            <a:r>
              <a:rPr lang="pt-PT" sz="1200" dirty="0">
                <a:solidFill>
                  <a:schemeClr val="tx1"/>
                </a:solidFill>
                <a:latin typeface="Arial Narrow" panose="020B0606020202030204" pitchFamily="34" charset="0"/>
              </a:rPr>
              <a:t>» Phosphate Mining;</a:t>
            </a:r>
          </a:p>
          <a:p>
            <a:pPr marL="0" lvl="1" algn="just" defTabSz="0">
              <a:lnSpc>
                <a:spcPts val="1200"/>
              </a:lnSpc>
            </a:pPr>
            <a:r>
              <a:rPr lang="pt-PT" sz="1200" dirty="0">
                <a:solidFill>
                  <a:schemeClr val="tx1"/>
                </a:solidFill>
                <a:latin typeface="Arial Narrow" panose="020B0606020202030204" pitchFamily="34" charset="0"/>
              </a:rPr>
              <a:t>» Agroindustry;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Cement;</a:t>
            </a:r>
          </a:p>
          <a:p>
            <a:pPr marL="0" lvl="1" algn="just" defTabSz="0">
              <a:lnSpc>
                <a:spcPts val="1200"/>
              </a:lnSpc>
            </a:pPr>
            <a:r>
              <a:rPr lang="pt-PT" sz="1200" dirty="0">
                <a:solidFill>
                  <a:schemeClr val="tx1"/>
                </a:solidFill>
                <a:latin typeface="Arial Narrow" panose="020B0606020202030204" pitchFamily="34" charset="0"/>
              </a:rPr>
              <a:t>» Crafts;</a:t>
            </a:r>
          </a:p>
          <a:p>
            <a:pPr marL="0" lvl="1" algn="just" defTabSz="0">
              <a:lnSpc>
                <a:spcPts val="1200"/>
              </a:lnSpc>
            </a:pPr>
            <a:r>
              <a:rPr lang="pt-PT" sz="1200" dirty="0">
                <a:solidFill>
                  <a:schemeClr val="tx1"/>
                </a:solidFill>
                <a:latin typeface="Arial Narrow" panose="020B0606020202030204" pitchFamily="34" charset="0"/>
              </a:rPr>
              <a:t>» Textiles;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Drinks.</a:t>
            </a:r>
          </a:p>
        </p:txBody>
      </p:sp>
      <p:sp>
        <p:nvSpPr>
          <p:cNvPr id="26" name="CaixaDeTexto 24"/>
          <p:cNvSpPr txBox="1"/>
          <p:nvPr/>
        </p:nvSpPr>
        <p:spPr>
          <a:xfrm>
            <a:off x="3215498" y="560625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9" name="Slide Number Placeholder 6"/>
          <p:cNvSpPr txBox="1"/>
          <p:nvPr/>
        </p:nvSpPr>
        <p:spPr bwMode="auto">
          <a:xfrm>
            <a:off x="7059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1768475" y="765810"/>
            <a:ext cx="3897630" cy="3858260"/>
          </a:xfrm>
          <a:prstGeom prst="rect">
            <a:avLst/>
          </a:prstGeom>
        </p:spPr>
      </p:pic>
      <p:sp>
        <p:nvSpPr>
          <p:cNvPr id="2" name="CaixaDeTexto 3"/>
          <p:cNvSpPr txBox="1"/>
          <p:nvPr/>
        </p:nvSpPr>
        <p:spPr>
          <a:xfrm>
            <a:off x="2665730" y="6578600"/>
            <a:ext cx="2696845" cy="245110"/>
          </a:xfrm>
          <a:prstGeom prst="rect">
            <a:avLst/>
          </a:prstGeom>
          <a:noFill/>
        </p:spPr>
        <p:txBody>
          <a:bodyPr wrap="square" rtlCol="0">
            <a:spAutoFit/>
          </a:bodyPr>
          <a:lstStyle/>
          <a:p>
            <a:r>
              <a:rPr lang="en-US" sz="1000" b="1" i="1" dirty="0" smtClean="0">
                <a:solidFill>
                  <a:schemeClr val="tx1"/>
                </a:solidFill>
                <a:latin typeface="Arial Narrow" panose="020B0606020202030204" pitchFamily="34" charset="0"/>
              </a:rPr>
              <a:t>Source</a:t>
            </a:r>
            <a:r>
              <a:rPr lang="en-US" sz="1000" i="1" dirty="0" smtClean="0">
                <a:solidFill>
                  <a:schemeClr val="tx1"/>
                </a:solidFill>
                <a:latin typeface="Arial Narrow" panose="020B0606020202030204" pitchFamily="34" charset="0"/>
              </a:rPr>
              <a:t>:</a:t>
            </a:r>
            <a:r>
              <a:rPr lang="en-US" sz="1000" i="1" dirty="0" smtClean="0">
                <a:solidFill>
                  <a:srgbClr val="FF0000"/>
                </a:solidFill>
                <a:latin typeface="Arial Narrow" panose="020B0606020202030204" pitchFamily="34" charset="0"/>
              </a:rPr>
              <a:t> </a:t>
            </a:r>
            <a:r>
              <a:rPr lang="en-US" sz="1000" i="1" dirty="0">
                <a:latin typeface="Arial Narrow" panose="020B0606020202030204" pitchFamily="34" charset="0"/>
              </a:rPr>
              <a:t>World Development Indicators (WDI), 2011. </a:t>
            </a:r>
            <a:endParaRPr lang="pt-PT" sz="1000" dirty="0">
              <a:latin typeface="Arial Narrow" panose="020B0606020202030204" pitchFamily="34" charset="0"/>
            </a:endParaRPr>
          </a:p>
        </p:txBody>
      </p:sp>
      <p:graphicFrame>
        <p:nvGraphicFramePr>
          <p:cNvPr id="5" name="Tabela 4"/>
          <p:cNvGraphicFramePr>
            <a:graphicFrameLocks noGrp="1"/>
          </p:cNvGraphicFramePr>
          <p:nvPr/>
        </p:nvGraphicFramePr>
        <p:xfrm>
          <a:off x="5069766" y="999454"/>
          <a:ext cx="7067201" cy="4818244"/>
        </p:xfrm>
        <a:graphic>
          <a:graphicData uri="http://schemas.openxmlformats.org/drawingml/2006/table">
            <a:tbl>
              <a:tblPr>
                <a:tableStyleId>{5C22544A-7EE6-4342-B048-85BDC9FD1C3A}</a:tableStyleId>
              </a:tblPr>
              <a:tblGrid>
                <a:gridCol w="1358900"/>
                <a:gridCol w="700083"/>
                <a:gridCol w="834703"/>
                <a:gridCol w="834703"/>
                <a:gridCol w="834703"/>
                <a:gridCol w="834703"/>
                <a:gridCol w="873125"/>
                <a:gridCol w="796281"/>
              </a:tblGrid>
              <a:tr h="203733">
                <a:tc gridSpan="8">
                  <a:txBody>
                    <a:bodyPr/>
                    <a:lstStyle/>
                    <a:p>
                      <a:pPr algn="ctr" rtl="0" fontAlgn="ctr"/>
                      <a:r>
                        <a:rPr lang="pt-PT" sz="1400" u="none" strike="noStrike" dirty="0" smtClean="0">
                          <a:solidFill>
                            <a:srgbClr val="008CBA"/>
                          </a:solidFill>
                          <a:effectLst/>
                          <a:latin typeface="Arial Narrow" panose="020B0606020202030204" pitchFamily="34" charset="0"/>
                        </a:rPr>
                        <a:t>KEY</a:t>
                      </a:r>
                      <a:r>
                        <a:rPr lang="pt-PT" sz="1400" u="none" strike="noStrike" baseline="0" dirty="0" smtClean="0">
                          <a:solidFill>
                            <a:srgbClr val="008CBA"/>
                          </a:solidFill>
                          <a:effectLst/>
                          <a:latin typeface="Arial Narrow" panose="020B0606020202030204" pitchFamily="34" charset="0"/>
                        </a:rPr>
                        <a:t> </a:t>
                      </a:r>
                      <a:r>
                        <a:rPr lang="pt-PT" sz="1400" u="none" strike="noStrike" dirty="0" smtClean="0">
                          <a:solidFill>
                            <a:srgbClr val="008CBA"/>
                          </a:solidFill>
                          <a:effectLst/>
                          <a:latin typeface="Arial Narrow" panose="020B0606020202030204" pitchFamily="34" charset="0"/>
                        </a:rPr>
                        <a:t>INDICATORS </a:t>
                      </a:r>
                      <a:r>
                        <a:rPr lang="pt-PT" sz="1400" u="none" strike="noStrike" dirty="0">
                          <a:solidFill>
                            <a:srgbClr val="008CBA"/>
                          </a:solidFill>
                          <a:effectLst/>
                          <a:latin typeface="Arial Narrow" panose="020B0606020202030204" pitchFamily="34" charset="0"/>
                        </a:rPr>
                        <a:t>OF THE ECOWAS AGRICULTURAL SECTOR</a:t>
                      </a:r>
                    </a:p>
                  </a:txBody>
                  <a:tcPr marL="6571" marR="6571" marT="6571" marB="0" anchor="ctr">
                    <a:solidFill>
                      <a:schemeClr val="bg2">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39730">
                <a:tc rowSpan="2">
                  <a:txBody>
                    <a:bodyPr/>
                    <a:lstStyle/>
                    <a:p>
                      <a:pPr algn="ctr" rtl="0" fontAlgn="ctr"/>
                      <a:r>
                        <a:rPr lang="en-GB" altLang="pt-PT" sz="1100" b="0" u="none" strike="noStrike" dirty="0">
                          <a:solidFill>
                            <a:srgbClr val="008CBA"/>
                          </a:solidFill>
                          <a:effectLst/>
                        </a:rPr>
                        <a:t>COUNTRY</a:t>
                      </a:r>
                      <a:endParaRPr lang="en-GB" alt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en-GB" altLang="pt-PT" sz="1100" b="0" u="none" strike="noStrike" dirty="0">
                          <a:solidFill>
                            <a:srgbClr val="008CBA"/>
                          </a:solidFill>
                          <a:effectLst/>
                        </a:rPr>
                        <a:t>A</a:t>
                      </a:r>
                      <a:r>
                        <a:rPr lang="pt-PT" sz="1100" b="0" u="none" strike="noStrike" dirty="0">
                          <a:solidFill>
                            <a:srgbClr val="008CBA"/>
                          </a:solidFill>
                          <a:effectLst/>
                        </a:rPr>
                        <a:t>rea</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Value Added Agriculture</a:t>
                      </a: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Cereal yield</a:t>
                      </a:r>
                    </a:p>
                  </a:txBody>
                  <a:tcPr marL="6571" marR="6571" marT="6571" marB="0" anchor="ctr">
                    <a:solidFill>
                      <a:schemeClr val="bg2">
                        <a:lumMod val="20000"/>
                        <a:lumOff val="80000"/>
                      </a:schemeClr>
                    </a:solidFill>
                  </a:tcPr>
                </a:tc>
                <a:tc>
                  <a:txBody>
                    <a:bodyPr/>
                    <a:lstStyle/>
                    <a:p>
                      <a:pPr algn="ctr" rtl="0" fontAlgn="ctr"/>
                      <a:r>
                        <a:rPr lang="pt-PT" sz="1100" b="0" i="0" u="none" strike="noStrike" dirty="0">
                          <a:solidFill>
                            <a:srgbClr val="008CBA"/>
                          </a:solidFill>
                          <a:effectLst/>
                          <a:latin typeface="Arial Narrow" panose="020B0606020202030204" pitchFamily="34" charset="0"/>
                        </a:rPr>
                        <a:t>fertilizer</a:t>
                      </a:r>
                    </a:p>
                    <a:p>
                      <a:pPr algn="ctr" rtl="0" fontAlgn="ctr"/>
                      <a:r>
                        <a:rPr lang="en-GB" altLang="pt-PT" sz="1100" b="0" i="0" u="none" strike="noStrike" dirty="0">
                          <a:solidFill>
                            <a:srgbClr val="008CBA"/>
                          </a:solidFill>
                          <a:effectLst/>
                          <a:latin typeface="Arial Narrow" panose="020B0606020202030204" pitchFamily="34" charset="0"/>
                        </a:rPr>
                        <a:t>per</a:t>
                      </a:r>
                      <a:r>
                        <a:rPr lang="pt-PT" sz="1100" b="0" i="0" u="none" strike="noStrike" dirty="0">
                          <a:solidFill>
                            <a:srgbClr val="008CBA"/>
                          </a:solidFill>
                          <a:effectLst/>
                          <a:latin typeface="Arial Narrow" panose="020B0606020202030204" pitchFamily="34" charset="0"/>
                        </a:rPr>
                        <a:t> ha</a:t>
                      </a:r>
                    </a:p>
                  </a:txBody>
                  <a:tcPr marL="6571" marR="6571" marT="6571" marB="0" anchor="ctr">
                    <a:solidFill>
                      <a:schemeClr val="bg2">
                        <a:lumMod val="20000"/>
                        <a:lumOff val="80000"/>
                      </a:schemeClr>
                    </a:solidFill>
                  </a:tcPr>
                </a:tc>
                <a:tc>
                  <a:txBody>
                    <a:bodyPr/>
                    <a:lstStyle/>
                    <a:p>
                      <a:pPr algn="ctr" rtl="0" fontAlgn="ctr"/>
                      <a:r>
                        <a:rPr lang="pt-PT" sz="1100" b="0" i="0" u="none" strike="noStrike" dirty="0">
                          <a:solidFill>
                            <a:srgbClr val="008CBA"/>
                          </a:solidFill>
                          <a:effectLst/>
                          <a:latin typeface="Arial Narrow" panose="020B0606020202030204" pitchFamily="34" charset="0"/>
                        </a:rPr>
                        <a:t>Food in total imports</a:t>
                      </a: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Agricultural </a:t>
                      </a:r>
                      <a:r>
                        <a:rPr lang="pt-PT" sz="1100" b="0" u="none" strike="noStrike" dirty="0" smtClean="0">
                          <a:solidFill>
                            <a:srgbClr val="008CBA"/>
                          </a:solidFill>
                          <a:effectLst/>
                        </a:rPr>
                        <a:t>production p</a:t>
                      </a:r>
                      <a:r>
                        <a:rPr lang="pt-PT" sz="1100" dirty="0" smtClean="0">
                          <a:solidFill>
                            <a:srgbClr val="008CBA"/>
                          </a:solidFill>
                          <a:effectLst/>
                          <a:sym typeface="+mn-ea"/>
                        </a:rPr>
                        <a:t>er </a:t>
                      </a:r>
                      <a:r>
                        <a:rPr lang="pt-PT" sz="1100" dirty="0">
                          <a:solidFill>
                            <a:srgbClr val="008CBA"/>
                          </a:solidFill>
                          <a:effectLst/>
                          <a:sym typeface="+mn-ea"/>
                        </a:rPr>
                        <a:t>capita</a:t>
                      </a:r>
                      <a:endParaRPr lang="pt-PT" sz="1100" b="0" u="none" strike="noStrike" dirty="0">
                        <a:solidFill>
                          <a:srgbClr val="008CBA"/>
                        </a:solidFill>
                        <a:effectLst/>
                        <a:sym typeface="+mn-ea"/>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t>
                      </a:r>
                      <a:r>
                        <a:rPr lang="pt-PT" sz="1100" dirty="0">
                          <a:solidFill>
                            <a:srgbClr val="008CBA"/>
                          </a:solidFill>
                          <a:effectLst/>
                          <a:sym typeface="+mn-ea"/>
                        </a:rPr>
                        <a:t>Rural p</a:t>
                      </a:r>
                      <a:r>
                        <a:rPr lang="pt-PT" sz="1100" b="0" u="none" strike="noStrike" dirty="0">
                          <a:solidFill>
                            <a:srgbClr val="008CBA"/>
                          </a:solidFill>
                          <a:effectLst/>
                        </a:rPr>
                        <a:t>opulation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13435">
                <a:tc vMerge="1">
                  <a:txBody>
                    <a:bodyPr/>
                    <a:lstStyle/>
                    <a:p>
                      <a:endParaRPr lang="pt-PT"/>
                    </a:p>
                  </a:txBody>
                  <a:tcPr/>
                </a:tc>
                <a:tc>
                  <a:txBody>
                    <a:bodyPr/>
                    <a:lstStyle/>
                    <a:p>
                      <a:pPr algn="ctr" rtl="0" fontAlgn="b"/>
                      <a:r>
                        <a:rPr lang="pt-PT" sz="1100" b="0" u="none" strike="noStrike">
                          <a:solidFill>
                            <a:srgbClr val="008CBA"/>
                          </a:solidFill>
                          <a:effectLst/>
                        </a:rPr>
                        <a:t>[ km2 ]</a:t>
                      </a:r>
                      <a:endParaRPr lang="pt-PT" sz="1100" b="0" i="0" u="none" strike="noStrike">
                        <a:solidFill>
                          <a:srgbClr val="008CBA"/>
                        </a:solidFill>
                        <a:effectLst/>
                        <a:latin typeface="Arial Narrow" panose="020B0606020202030204" pitchFamily="34" charset="0"/>
                      </a:endParaRPr>
                    </a:p>
                  </a:txBody>
                  <a:tcPr marL="6571" marR="6571" marT="6571" marB="0" anchor="b">
                    <a:solidFill>
                      <a:schemeClr val="bg2">
                        <a:lumMod val="20000"/>
                        <a:lumOff val="80000"/>
                      </a:schemeClr>
                    </a:solidFill>
                  </a:tcPr>
                </a:tc>
                <a:tc>
                  <a:txBody>
                    <a:bodyPr/>
                    <a:lstStyle/>
                    <a:p>
                      <a:pPr algn="ctr" fontAlgn="ctr"/>
                      <a:r>
                        <a:rPr lang="pt-PT" sz="1100" b="0" u="none" strike="noStrike" dirty="0">
                          <a:solidFill>
                            <a:srgbClr val="008CBA"/>
                          </a:solidFill>
                          <a:effectLst/>
                        </a:rPr>
                        <a:t>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dirty="0">
                          <a:solidFill>
                            <a:srgbClr val="008CBA"/>
                          </a:solidFill>
                          <a:effectLst/>
                        </a:rPr>
                        <a:t>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dirty="0">
                          <a:solidFill>
                            <a:srgbClr val="008CBA"/>
                          </a:solidFill>
                          <a:effectLst/>
                          <a:sym typeface="+mn-ea"/>
                        </a:rPr>
                        <a:t>Kg</a:t>
                      </a:r>
                      <a:endParaRPr lang="pt-PT" sz="1100" b="0" i="0" u="none" strike="noStrike" dirty="0">
                        <a:solidFill>
                          <a:srgbClr val="008CBA"/>
                        </a:solidFill>
                        <a:effectLst/>
                        <a:latin typeface="Arial Narrow" panose="020B0606020202030204" pitchFamily="34" charset="0"/>
                        <a:sym typeface="+mn-ea"/>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Kg</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03733">
                <a:tc>
                  <a:txBody>
                    <a:bodyPr/>
                    <a:lstStyle/>
                    <a:p>
                      <a:pPr algn="l" rtl="0" fontAlgn="b"/>
                      <a:r>
                        <a:rPr lang="pt-PT" sz="1100" u="none" strike="noStrike" dirty="0">
                          <a:solidFill>
                            <a:schemeClr val="tx1"/>
                          </a:solidFill>
                          <a:effectLst/>
                        </a:rPr>
                        <a:t>Benin</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114 763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1157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25,1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59,9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Burkina Faso</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274 200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1006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17,4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241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81,6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21696">
                <a:tc>
                  <a:txBody>
                    <a:bodyPr/>
                    <a:lstStyle/>
                    <a:p>
                      <a:pPr algn="l" rtl="0" fontAlgn="b"/>
                      <a:r>
                        <a:rPr lang="pt-PT" sz="1100" u="none" strike="noStrike" dirty="0">
                          <a:solidFill>
                            <a:schemeClr val="tx1"/>
                          </a:solidFill>
                          <a:effectLst/>
                        </a:rPr>
                        <a:t>Cabo Verde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4 033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9,6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42,7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Cote d'Ivoire</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322 463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The Gambia</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10 689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1434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Ghana</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238 535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1489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52,2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Guinea-Conakry</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245 836</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20,2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66,9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Guinea-Bissau</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36 125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55,0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50,8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70,3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69041">
                <a:tc>
                  <a:txBody>
                    <a:bodyPr/>
                    <a:lstStyle/>
                    <a:p>
                      <a:pPr algn="l" rtl="0" fontAlgn="b"/>
                      <a:r>
                        <a:rPr lang="pt-PT" sz="1100" u="none" strike="noStrike" dirty="0">
                          <a:solidFill>
                            <a:schemeClr val="tx1"/>
                          </a:solidFill>
                          <a:effectLst/>
                        </a:rPr>
                        <a:t>Liberia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111 369</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0,4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Mali</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1 240 192</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37,4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415</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41183">
                <a:tc>
                  <a:txBody>
                    <a:bodyPr/>
                    <a:lstStyle/>
                    <a:p>
                      <a:pPr algn="l" rtl="0" fontAlgn="b"/>
                      <a:r>
                        <a:rPr lang="pt-PT" sz="1100" u="none" strike="noStrike" dirty="0">
                          <a:solidFill>
                            <a:schemeClr val="tx1"/>
                          </a:solidFill>
                          <a:effectLst/>
                        </a:rPr>
                        <a:t>Niger</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1 267 000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39,3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275</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83,6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75943">
                <a:tc>
                  <a:txBody>
                    <a:bodyPr/>
                    <a:lstStyle/>
                    <a:p>
                      <a:pPr algn="l" rtl="0" fontAlgn="b"/>
                      <a:r>
                        <a:rPr lang="pt-PT" sz="1100" u="none" strike="noStrike" dirty="0" smtClean="0">
                          <a:solidFill>
                            <a:schemeClr val="tx1"/>
                          </a:solidFill>
                          <a:effectLst/>
                        </a:rPr>
                        <a:t>Nigeria</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923 768</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Senegal</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196 712</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16,6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Sierra Leone</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71 740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49,4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63,1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Togo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56 785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38,6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1247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60,1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b="0" i="0" u="none" strike="noStrike" dirty="0" smtClean="0">
                          <a:solidFill>
                            <a:schemeClr val="tx1"/>
                          </a:solidFill>
                          <a:effectLst/>
                          <a:latin typeface="+mn-lt"/>
                        </a:rPr>
                        <a:t>ECOWAS</a:t>
                      </a:r>
                    </a:p>
                  </a:txBody>
                  <a:tcPr marL="6571" marR="6571" marT="6571" marB="0" anchor="b">
                    <a:noFill/>
                  </a:tcPr>
                </a:tc>
                <a:tc>
                  <a:txBody>
                    <a:bodyPr/>
                    <a:lstStyle/>
                    <a:p>
                      <a:pPr algn="r" rtl="0" fontAlgn="ctr"/>
                      <a:r>
                        <a:rPr lang="pt-PT" sz="1100" u="none" strike="noStrike">
                          <a:solidFill>
                            <a:schemeClr val="tx1"/>
                          </a:solidFill>
                          <a:effectLst/>
                        </a:rPr>
                        <a:t>5 114 210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1 247,0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169,0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Sub-Saharan Africa</a:t>
                      </a:r>
                    </a:p>
                  </a:txBody>
                  <a:tcPr marL="6571" marR="6571" marT="6571" marB="0" anchor="b">
                    <a:noFill/>
                  </a:tcPr>
                </a:tc>
                <a:tc>
                  <a:txBody>
                    <a:bodyPr/>
                    <a:lstStyle/>
                    <a:p>
                      <a:pPr algn="r" rtl="0" fontAlgn="ctr"/>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1 203,0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South</a:t>
                      </a:r>
                      <a:r>
                        <a:rPr lang="pt-PT" sz="1100" u="none" strike="noStrike" baseline="0" dirty="0" smtClean="0">
                          <a:solidFill>
                            <a:schemeClr val="tx1"/>
                          </a:solidFill>
                          <a:effectLst/>
                        </a:rPr>
                        <a:t> Asia</a:t>
                      </a:r>
                      <a:endParaRPr lang="pt-PT" sz="1100" b="0" i="0" u="none" strike="noStrike" baseline="0"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b"/>
                      <a:r>
                        <a:rPr lang="pt-PT" sz="1100" u="none" strike="noStrike">
                          <a:solidFill>
                            <a:schemeClr val="tx1"/>
                          </a:solidFill>
                          <a:effectLst/>
                        </a:rPr>
                        <a:t>19,9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2 548,0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133,3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71,3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310">
                <a:tc>
                  <a:txBody>
                    <a:bodyPr/>
                    <a:lstStyle/>
                    <a:p>
                      <a:pPr algn="l" rtl="0" fontAlgn="b"/>
                      <a:r>
                        <a:rPr lang="pt-PT" sz="1100" b="0" i="0" u="none" strike="noStrike" dirty="0" smtClean="0">
                          <a:solidFill>
                            <a:schemeClr val="tx1"/>
                          </a:solidFill>
                          <a:effectLst/>
                          <a:latin typeface="+mn-lt"/>
                        </a:rPr>
                        <a:t>World</a:t>
                      </a:r>
                    </a:p>
                  </a:txBody>
                  <a:tcPr marL="6571" marR="6571" marT="6571" marB="0" anchor="b">
                    <a:noFill/>
                  </a:tcPr>
                </a:tc>
                <a:tc>
                  <a:txBody>
                    <a:bodyPr/>
                    <a:lstStyle/>
                    <a:p>
                      <a:pPr algn="l" fontAlgn="b"/>
                      <a:r>
                        <a:rPr lang="pt-PT" sz="1100" u="none" strike="noStrike" dirty="0">
                          <a:solidFill>
                            <a:schemeClr val="tx1"/>
                          </a:solidFill>
                          <a:effectLst/>
                        </a:rPr>
                        <a:t> </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fontAlgn="b"/>
                      <a:r>
                        <a:rPr lang="pt-PT" sz="1100" u="none" strike="noStrike" dirty="0">
                          <a:solidFill>
                            <a:schemeClr val="tx1"/>
                          </a:solidFill>
                          <a:effectLst/>
                        </a:rPr>
                        <a:t>3,1</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3 307,0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b"/>
                      <a:r>
                        <a:rPr lang="pt-PT" sz="1100" u="none" strike="noStrike" dirty="0">
                          <a:solidFill>
                            <a:schemeClr val="tx1"/>
                          </a:solidFill>
                          <a:effectLst/>
                        </a:rPr>
                        <a:t>117</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7,1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347,0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51,4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8"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17</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1311275" y="755650"/>
            <a:ext cx="3897630" cy="3858260"/>
          </a:xfrm>
          <a:prstGeom prst="rect">
            <a:avLst/>
          </a:prstGeom>
        </p:spPr>
      </p:pic>
      <p:graphicFrame>
        <p:nvGraphicFramePr>
          <p:cNvPr id="5" name="Tabela 4"/>
          <p:cNvGraphicFramePr>
            <a:graphicFrameLocks noGrp="1"/>
          </p:cNvGraphicFramePr>
          <p:nvPr/>
        </p:nvGraphicFramePr>
        <p:xfrm>
          <a:off x="4685835" y="1134200"/>
          <a:ext cx="7332336" cy="5247080"/>
        </p:xfrm>
        <a:graphic>
          <a:graphicData uri="http://schemas.openxmlformats.org/drawingml/2006/table">
            <a:tbl>
              <a:tblPr>
                <a:tableStyleId>{5C22544A-7EE6-4342-B048-85BDC9FD1C3A}</a:tableStyleId>
              </a:tblPr>
              <a:tblGrid>
                <a:gridCol w="1094570"/>
                <a:gridCol w="738514"/>
                <a:gridCol w="916542"/>
                <a:gridCol w="916305"/>
                <a:gridCol w="916779"/>
                <a:gridCol w="916542"/>
                <a:gridCol w="916542"/>
                <a:gridCol w="916542"/>
              </a:tblGrid>
              <a:tr h="399196">
                <a:tc gridSpan="8">
                  <a:txBody>
                    <a:bodyPr/>
                    <a:lstStyle/>
                    <a:p>
                      <a:pPr algn="ctr" fontAlgn="ctr"/>
                      <a:r>
                        <a:rPr lang="pt-PT" sz="1200" dirty="0">
                          <a:solidFill>
                            <a:srgbClr val="008CBA"/>
                          </a:solidFill>
                          <a:effectLst/>
                          <a:latin typeface="Arial Narrow" panose="020B0606020202030204" pitchFamily="34" charset="0"/>
                          <a:sym typeface="+mn-ea"/>
                        </a:rPr>
                        <a:t>EVOLUTION OF POPULATION AND INTERNET USERS IN ECOWAS</a:t>
                      </a:r>
                      <a:endParaRPr lang="pt-PT" sz="1200" b="0" i="0" u="none" strike="noStrike" dirty="0">
                        <a:solidFill>
                          <a:srgbClr val="008CBA"/>
                        </a:solidFill>
                        <a:effectLst/>
                        <a:latin typeface="Arial Narrow" panose="020B0606020202030204" pitchFamily="34" charset="0"/>
                        <a:sym typeface="+mn-ea"/>
                      </a:endParaRPr>
                    </a:p>
                  </a:txBody>
                  <a:tcPr marL="6475" marR="6475" marT="6475" marB="0" anchor="c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47122">
                <a:tc rowSpan="3">
                  <a:txBody>
                    <a:bodyPr/>
                    <a:lstStyle/>
                    <a:p>
                      <a:pPr algn="ctr" fontAlgn="ctr"/>
                      <a:r>
                        <a:rPr lang="pt-PT" sz="1200" u="none" strike="noStrike" dirty="0">
                          <a:solidFill>
                            <a:srgbClr val="008CBA"/>
                          </a:solidFill>
                          <a:effectLst/>
                          <a:latin typeface="Arial Narrow" panose="020B0606020202030204" pitchFamily="34" charset="0"/>
                        </a:rPr>
                        <a:t>COUNTRY</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rtl="0" fontAlgn="ctr"/>
                      <a:r>
                        <a:rPr lang="pt-PT" sz="1200" b="0" i="0" u="none" strike="noStrike" dirty="0" smtClean="0">
                          <a:solidFill>
                            <a:srgbClr val="008CBA"/>
                          </a:solidFill>
                          <a:effectLst/>
                          <a:latin typeface="Arial Narrow" panose="020B0606020202030204" pitchFamily="34" charset="0"/>
                        </a:rPr>
                        <a:t>Surface</a:t>
                      </a:r>
                    </a:p>
                  </a:txBody>
                  <a:tcPr marL="6475" marR="6475" marT="6475" marB="0" anchor="ctr">
                    <a:solidFill>
                      <a:schemeClr val="accent5">
                        <a:lumMod val="20000"/>
                        <a:lumOff val="80000"/>
                      </a:schemeClr>
                    </a:solidFill>
                  </a:tcPr>
                </a:tc>
                <a:tc rowSpan="2">
                  <a:txBody>
                    <a:bodyPr/>
                    <a:lstStyle/>
                    <a:p>
                      <a:pPr algn="ctr" fontAlgn="ctr"/>
                      <a:r>
                        <a:rPr lang="pt-PT" sz="1200" b="0" u="none" strike="noStrike" dirty="0">
                          <a:solidFill>
                            <a:srgbClr val="008CBA"/>
                          </a:solidFill>
                          <a:effectLst/>
                          <a:latin typeface="Arial Narrow" panose="020B0606020202030204" pitchFamily="34" charset="0"/>
                        </a:rPr>
                        <a:t>Population</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rowSpan="2" gridSpan="2">
                  <a:txBody>
                    <a:bodyPr/>
                    <a:lstStyle/>
                    <a:p>
                      <a:pPr algn="ctr" fontAlgn="ctr"/>
                      <a:r>
                        <a:rPr lang="pt-PT" sz="1200" dirty="0">
                          <a:solidFill>
                            <a:srgbClr val="008CBA"/>
                          </a:solidFill>
                          <a:effectLst/>
                          <a:latin typeface="Arial Narrow" panose="020B0606020202030204" pitchFamily="34" charset="0"/>
                          <a:sym typeface="+mn-ea"/>
                        </a:rPr>
                        <a:t>Internet users</a:t>
                      </a:r>
                      <a:endParaRPr lang="pt-PT" sz="1200" b="0" i="0" u="none" strike="noStrike" dirty="0">
                        <a:solidFill>
                          <a:srgbClr val="008CBA"/>
                        </a:solidFill>
                        <a:effectLst/>
                        <a:latin typeface="Arial Narrow" panose="020B0606020202030204" pitchFamily="34" charset="0"/>
                        <a:sym typeface="+mn-ea"/>
                      </a:endParaRPr>
                    </a:p>
                  </a:txBody>
                  <a:tcPr marL="6475" marR="6475" marT="6475" marB="0" anchor="ctr">
                    <a:solidFill>
                      <a:schemeClr val="accent5">
                        <a:lumMod val="20000"/>
                        <a:lumOff val="80000"/>
                      </a:schemeClr>
                    </a:solidFill>
                  </a:tcPr>
                </a:tc>
                <a:tc rowSpan="2" hMerge="1">
                  <a:txBody>
                    <a:bodyPr/>
                    <a:lstStyle/>
                    <a:p>
                      <a:endParaRPr lang="pt-PT"/>
                    </a:p>
                  </a:txBody>
                  <a:tcPr/>
                </a:tc>
                <a:tc rowSpan="2">
                  <a:txBody>
                    <a:bodyPr/>
                    <a:lstStyle/>
                    <a:p>
                      <a:pPr algn="ctr" fontAlgn="ctr"/>
                      <a:r>
                        <a:rPr lang="pt-PT" sz="1200" b="0" u="none" strike="noStrike">
                          <a:solidFill>
                            <a:srgbClr val="008CBA"/>
                          </a:solidFill>
                          <a:effectLst/>
                          <a:latin typeface="Arial Narrow" panose="020B0606020202030204" pitchFamily="34" charset="0"/>
                        </a:rPr>
                        <a:t>Internet penetration</a:t>
                      </a:r>
                    </a:p>
                  </a:txBody>
                  <a:tcPr marL="6475" marR="6475" marT="6475" marB="0" anchor="ctr">
                    <a:solidFill>
                      <a:schemeClr val="accent5">
                        <a:lumMod val="20000"/>
                        <a:lumOff val="80000"/>
                      </a:schemeClr>
                    </a:solidFill>
                  </a:tcPr>
                </a:tc>
                <a:tc>
                  <a:txBody>
                    <a:bodyPr/>
                    <a:lstStyle/>
                    <a:p>
                      <a:pPr algn="ctr" fontAlgn="ctr"/>
                      <a:r>
                        <a:rPr lang="pt-PT" sz="1200" b="0" u="none" strike="noStrike">
                          <a:solidFill>
                            <a:srgbClr val="008CBA"/>
                          </a:solidFill>
                          <a:effectLst/>
                          <a:latin typeface="Arial Narrow" panose="020B0606020202030204" pitchFamily="34" charset="0"/>
                        </a:rPr>
                        <a:t>Internet</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a:solidFill>
                            <a:srgbClr val="008CBA"/>
                          </a:solidFill>
                          <a:effectLst/>
                          <a:latin typeface="Arial Narrow" panose="020B0606020202030204" pitchFamily="34" charset="0"/>
                        </a:rPr>
                        <a:t>GNI</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256626">
                <a:tc vMerge="1">
                  <a:txBody>
                    <a:bodyPr/>
                    <a:lstStyle/>
                    <a:p>
                      <a:endParaRPr lang="pt-PT"/>
                    </a:p>
                  </a:txBody>
                  <a:tcPr/>
                </a:tc>
                <a:tc vMerge="1">
                  <a:txBody>
                    <a:bodyPr/>
                    <a:lstStyle/>
                    <a:p>
                      <a:endParaRPr lang="pt-PT"/>
                    </a:p>
                  </a:txBody>
                  <a:tcPr/>
                </a:tc>
                <a:tc vMerge="1">
                  <a:txBody>
                    <a:bodyPr/>
                    <a:lstStyle/>
                    <a:p>
                      <a:endParaRPr lang="pt-PT"/>
                    </a:p>
                  </a:txBody>
                  <a:tcPr/>
                </a:tc>
                <a:tc gridSpan="2" vMerge="1">
                  <a:txBody>
                    <a:bodyPr/>
                    <a:lstStyle/>
                    <a:p>
                      <a:endParaRPr lang="pt-PT"/>
                    </a:p>
                  </a:txBody>
                  <a:tcPr/>
                </a:tc>
                <a:tc hMerge="1" vMerge="1">
                  <a:txBody>
                    <a:bodyPr/>
                    <a:lstStyle/>
                    <a:p>
                      <a:endParaRPr lang="pt-PT"/>
                    </a:p>
                  </a:txBody>
                  <a:tcPr/>
                </a:tc>
                <a:tc vMerge="1">
                  <a:txBody>
                    <a:bodyPr/>
                    <a:lstStyle/>
                    <a:p>
                      <a:endParaRPr lang="pt-PT"/>
                    </a:p>
                  </a:txBody>
                  <a:tcPr/>
                </a:tc>
                <a:tc>
                  <a:txBody>
                    <a:bodyPr/>
                    <a:lstStyle/>
                    <a:p>
                      <a:pPr algn="ctr" fontAlgn="ctr"/>
                      <a:r>
                        <a:rPr lang="pt-PT" sz="1200" b="0" u="none" strike="noStrike">
                          <a:solidFill>
                            <a:srgbClr val="008CBA"/>
                          </a:solidFill>
                          <a:effectLst/>
                          <a:latin typeface="Arial Narrow" panose="020B0606020202030204" pitchFamily="34" charset="0"/>
                        </a:rPr>
                        <a:t>Growth rate (%)</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per capita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149785">
                <a:tc vMerge="1">
                  <a:txBody>
                    <a:bodyPr/>
                    <a:lstStyle/>
                    <a:p>
                      <a:endParaRPr lang="pt-PT"/>
                    </a:p>
                  </a:txBody>
                  <a:tcPr/>
                </a:tc>
                <a:tc>
                  <a:txBody>
                    <a:bodyPr/>
                    <a:lstStyle/>
                    <a:p>
                      <a:pPr algn="ctr" rtl="0" fontAlgn="b"/>
                      <a:r>
                        <a:rPr lang="pt-PT" sz="1200" b="0" u="none" strike="noStrike" dirty="0">
                          <a:solidFill>
                            <a:srgbClr val="008CBA"/>
                          </a:solidFill>
                          <a:effectLst/>
                          <a:latin typeface="Arial Narrow" panose="020B0606020202030204" pitchFamily="34" charset="0"/>
                        </a:rPr>
                        <a:t>[ km2 ]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[ 2019 ]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31/Dec/00</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30/Jun/19</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 of population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2000 - 2019</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30/Jun/17</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0">
                <a:tc>
                  <a:txBody>
                    <a:bodyPr/>
                    <a:lstStyle/>
                    <a:p>
                      <a:pPr algn="l" rtl="0" fontAlgn="b"/>
                      <a:r>
                        <a:rPr lang="pt-PT" sz="1100" u="none" strike="noStrike" dirty="0" err="1">
                          <a:solidFill>
                            <a:schemeClr val="tx1"/>
                          </a:solidFill>
                          <a:effectLst/>
                          <a:latin typeface="Arial Narrow" panose="020B0606020202030204" pitchFamily="34" charset="0"/>
                        </a:rPr>
                        <a:t>Benin</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100" u="none" strike="noStrike" dirty="0">
                          <a:solidFill>
                            <a:schemeClr val="tx1"/>
                          </a:solidFill>
                          <a:effectLst/>
                          <a:latin typeface="Arial Narrow" panose="020B0606020202030204" pitchFamily="34" charset="0"/>
                        </a:rPr>
                        <a:t>114 763</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11 801 595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3 801 758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32,2%</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25245%</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$2 260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Burkina Faso</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274 200</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20 321 560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3 704 265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18,2%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36943%</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$1 810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Cabo Verde</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4 033</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560 349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352 120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62,8%</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4302%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$6 570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Cote d'</a:t>
                      </a:r>
                      <a:r>
                        <a:rPr lang="pt-PT" sz="1100" u="none" strike="noStrike" dirty="0" err="1">
                          <a:solidFill>
                            <a:schemeClr val="tx1"/>
                          </a:solidFill>
                          <a:effectLst/>
                          <a:latin typeface="Arial Narrow" panose="020B0606020202030204" pitchFamily="34" charset="0"/>
                        </a:rPr>
                        <a:t>Ivoire</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322 463</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25 531 083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11 953 653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46,8%</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29784%</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$3 820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3023">
                <a:tc>
                  <a:txBody>
                    <a:bodyPr/>
                    <a:lstStyle/>
                    <a:p>
                      <a:pPr algn="l" rtl="0" fontAlgn="b"/>
                      <a:r>
                        <a:rPr lang="pt-PT" sz="1100" u="none" strike="noStrike">
                          <a:solidFill>
                            <a:schemeClr val="tx1"/>
                          </a:solidFill>
                          <a:effectLst/>
                          <a:latin typeface="Arial Narrow" panose="020B0606020202030204" pitchFamily="34" charset="0"/>
                        </a:rPr>
                        <a:t> The Gambia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10 689</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2 228 075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442 050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19,8%</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10951%</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$483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8125">
                <a:tc>
                  <a:txBody>
                    <a:bodyPr/>
                    <a:lstStyle/>
                    <a:p>
                      <a:pPr algn="l" rtl="0" fontAlgn="b"/>
                      <a:r>
                        <a:rPr lang="pt-PT" sz="1100" u="none" strike="noStrike">
                          <a:solidFill>
                            <a:schemeClr val="tx1"/>
                          </a:solidFill>
                          <a:effectLst/>
                          <a:latin typeface="Arial Narrow" panose="020B0606020202030204" pitchFamily="34" charset="0"/>
                        </a:rPr>
                        <a:t>Ghana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238 535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30 096 970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11 737 818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39026%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$1 641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smtClean="0">
                          <a:solidFill>
                            <a:schemeClr val="tx1"/>
                          </a:solidFill>
                          <a:effectLst/>
                          <a:latin typeface="Arial Narrow" panose="020B0606020202030204" pitchFamily="34" charset="0"/>
                        </a:rPr>
                        <a:t>Guinea-Conakry</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245 836</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13 398 180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2 411 672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18,0%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30046%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$825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Guinea-Bissau</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36 125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1 953 723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1 500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150 000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7,7%</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9900%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$723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Liberia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111 369</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4 977 720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4 028 418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80,9%</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805584%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$456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Mali</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1 240 192</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19 689 140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18 800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12 480 176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63,4%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66284%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$2 160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Niger</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1 267 000</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23 176 691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2 368 658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10,2%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47273%</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$378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smtClean="0">
                          <a:solidFill>
                            <a:schemeClr val="tx1"/>
                          </a:solidFill>
                          <a:effectLst/>
                          <a:latin typeface="Arial Narrow" panose="020B0606020202030204" pitchFamily="34" charset="0"/>
                        </a:rPr>
                        <a:t>Nigeria</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923 768</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200 962 417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200 000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122 292 079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60,9%</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61046%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$2 100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Senegal</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196 712</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16 743 859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9 749 527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58,2%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24274%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$2 620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Serra </a:t>
                      </a:r>
                      <a:r>
                        <a:rPr lang="pt-PT" sz="1100" u="none" strike="noStrike" dirty="0" smtClean="0">
                          <a:solidFill>
                            <a:schemeClr val="tx1"/>
                          </a:solidFill>
                          <a:effectLst/>
                          <a:latin typeface="Arial Narrow" panose="020B0606020202030204" pitchFamily="34" charset="0"/>
                        </a:rPr>
                        <a:t>Leone</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71 740</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7 883 123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1 043 725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13,2%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20775%</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$1 480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Togo</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56 785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8 186 384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100 000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1 011 837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12,4%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912%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$1 620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fontAlgn="b"/>
                      <a:r>
                        <a:rPr lang="pt-PT" sz="1100" u="none" strike="noStrike" dirty="0">
                          <a:solidFill>
                            <a:schemeClr val="tx1"/>
                          </a:solidFill>
                          <a:effectLst/>
                          <a:latin typeface="Arial Narrow" panose="020B0606020202030204" pitchFamily="34" charset="0"/>
                        </a:rPr>
                        <a:t>TOTAL </a:t>
                      </a:r>
                      <a:r>
                        <a:rPr lang="pt-PT" sz="1100" u="none" strike="noStrike" dirty="0" smtClean="0">
                          <a:solidFill>
                            <a:schemeClr val="tx1"/>
                          </a:solidFill>
                          <a:effectLst/>
                          <a:latin typeface="Arial Narrow" panose="020B0606020202030204" pitchFamily="34" charset="0"/>
                        </a:rPr>
                        <a:t>ECOWAS</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5 114 210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387 510 869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485 800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187 527 756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48,4%</a:t>
                      </a:r>
                      <a:endParaRPr lang="pt-PT" sz="11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38502%</a:t>
                      </a:r>
                      <a:endParaRPr lang="pt-PT" sz="11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100" u="none" strike="noStrike" dirty="0">
                          <a:solidFill>
                            <a:schemeClr val="tx1"/>
                          </a:solidFill>
                          <a:effectLst/>
                          <a:latin typeface="Arial Narrow" panose="020B0606020202030204" pitchFamily="34" charset="0"/>
                        </a:rPr>
                        <a:t> Valor médio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fontAlgn="b"/>
                      <a:r>
                        <a:rPr lang="pt-PT" sz="1100" u="none" strike="noStrike" dirty="0">
                          <a:solidFill>
                            <a:schemeClr val="tx1"/>
                          </a:solidFill>
                          <a:effectLst/>
                          <a:latin typeface="Arial Narrow" panose="020B0606020202030204" pitchFamily="34" charset="0"/>
                        </a:rPr>
                        <a:t>TOTAL </a:t>
                      </a:r>
                      <a:r>
                        <a:rPr lang="pt-PT" sz="1100" u="none" strike="noStrike" dirty="0" smtClean="0">
                          <a:solidFill>
                            <a:schemeClr val="tx1"/>
                          </a:solidFill>
                          <a:effectLst/>
                          <a:latin typeface="Arial Narrow" panose="020B0606020202030204" pitchFamily="34" charset="0"/>
                        </a:rPr>
                        <a:t>AFRICA</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l" fontAlgn="ctr"/>
                      <a:r>
                        <a:rPr lang="pt-PT" sz="1100" u="none" strike="noStrike" dirty="0">
                          <a:solidFill>
                            <a:schemeClr val="tx1"/>
                          </a:solidFill>
                          <a:effectLst/>
                          <a:latin typeface="Arial Narrow" panose="020B0606020202030204" pitchFamily="34" charset="0"/>
                        </a:rPr>
                        <a:t>30 370 000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1 320 038 716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4 514 400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521 614 944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39,5%</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8,503.1 %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100" u="none" strike="noStrike" dirty="0">
                          <a:solidFill>
                            <a:schemeClr val="tx1"/>
                          </a:solidFill>
                          <a:effectLst/>
                          <a:latin typeface="Arial Narrow" panose="020B0606020202030204" pitchFamily="34" charset="0"/>
                        </a:rPr>
                        <a:t>$1 930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18</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10"/>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8"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6"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1" name="Agrupar 40"/>
          <p:cNvGrpSpPr/>
          <p:nvPr/>
        </p:nvGrpSpPr>
        <p:grpSpPr>
          <a:xfrm>
            <a:off x="5176520" y="2381885"/>
            <a:ext cx="1153160" cy="1165860"/>
            <a:chOff x="8101" y="3527"/>
            <a:chExt cx="1816" cy="1836"/>
          </a:xfrm>
        </p:grpSpPr>
        <p:sp>
          <p:nvSpPr>
            <p:cNvPr id="17"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9"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6"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27" name="Forma automática3"/>
          <p:cNvSpPr/>
          <p:nvPr/>
        </p:nvSpPr>
        <p:spPr>
          <a:xfrm>
            <a:off x="8452485" y="340995"/>
            <a:ext cx="3644265" cy="158496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Panel</a:t>
            </a:r>
            <a:r>
              <a:rPr lang="pt-PT" sz="1400" b="1" i="1" dirty="0" smtClean="0">
                <a:solidFill>
                  <a:srgbClr val="008CBA"/>
                </a:solidFill>
                <a:sym typeface="+mn-ea"/>
              </a:rPr>
              <a:t> II</a:t>
            </a:r>
            <a:endParaRPr lang="pt-PT" sz="1400" b="1" i="1" dirty="0">
              <a:solidFill>
                <a:srgbClr val="008CBA"/>
              </a:solidFill>
            </a:endParaRPr>
          </a:p>
          <a:p>
            <a:pPr algn="ctr">
              <a:lnSpc>
                <a:spcPts val="1200"/>
              </a:lnSpc>
              <a:defRPr lang="en-US" sz="1100">
                <a:solidFill>
                  <a:srgbClr val="FFFFFF"/>
                </a:solidFill>
              </a:defRPr>
            </a:pPr>
            <a:r>
              <a:rPr lang="pt-PT" altLang="en-US" sz="1200" i="1" dirty="0">
                <a:solidFill>
                  <a:schemeClr val="tx1"/>
                </a:solidFill>
                <a:sym typeface="+mn-ea"/>
              </a:rPr>
              <a:t>«</a:t>
            </a:r>
            <a:r>
              <a:rPr sz="1200" i="1" dirty="0">
                <a:solidFill>
                  <a:schemeClr val="tx1"/>
                </a:solidFill>
                <a:sym typeface="+mn-ea"/>
              </a:rPr>
              <a:t>PRIVATE SECTOR FINANCING IN ECOWAS</a:t>
            </a:r>
            <a:r>
              <a:rPr lang="pt-PT" altLang="en-US" sz="1200" i="1" dirty="0">
                <a:solidFill>
                  <a:schemeClr val="tx1"/>
                </a:solidFill>
                <a:sym typeface="+mn-ea"/>
              </a:rPr>
              <a:t>»</a:t>
            </a:r>
            <a:endPar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8" name="Straight Connector 151"/>
          <p:cNvSpPr/>
          <p:nvPr/>
        </p:nvSpPr>
        <p:spPr>
          <a:xfrm>
            <a:off x="7285990" y="3114040"/>
            <a:ext cx="0" cy="776605"/>
          </a:xfrm>
          <a:prstGeom prst="line">
            <a:avLst/>
          </a:prstGeom>
          <a:noFill/>
          <a:ln w="19050" cap="flat" cmpd="sng" algn="ctr">
            <a:solidFill>
              <a:schemeClr val="bg1"/>
            </a:solidFill>
            <a:prstDash val="solid"/>
            <a:headEnd type="triangle" w="med" len="med"/>
            <a:tailEnd type="triangle" w="med" len="med"/>
          </a:ln>
          <a:effectLst/>
        </p:spPr>
      </p:sp>
      <p:sp>
        <p:nvSpPr>
          <p:cNvPr id="29"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0"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35" name="Agrupar 34"/>
          <p:cNvGrpSpPr/>
          <p:nvPr/>
        </p:nvGrpSpPr>
        <p:grpSpPr>
          <a:xfrm>
            <a:off x="7372350" y="340995"/>
            <a:ext cx="1214120" cy="1211580"/>
            <a:chOff x="11307" y="281"/>
            <a:chExt cx="1912" cy="1908"/>
          </a:xfrm>
          <a:solidFill>
            <a:srgbClr val="C7F3F3"/>
          </a:solidFill>
        </p:grpSpPr>
        <p:sp>
          <p:nvSpPr>
            <p:cNvPr id="36"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7"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42"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3"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53"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pt-PT" altLang="en-US" sz="1200" b="1" i="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i="1" dirty="0" smtClean="0">
              <a:solidFill>
                <a:srgbClr val="008CBA"/>
              </a:solidFill>
              <a:latin typeface="Arial Narrow" panose="020B0606020202030204" pitchFamily="34" charset="0"/>
              <a:cs typeface="Arial Narrow" panose="020B0606020202030204" pitchFamily="34" charset="0"/>
              <a:sym typeface="+mn-ea"/>
            </a:endParaRPr>
          </a:p>
          <a:p>
            <a:pPr algn="just"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altLang="it-IT" dirty="0" smtClean="0">
                <a:solidFill>
                  <a:schemeClr val="tx1"/>
                </a:solidFill>
                <a:sym typeface="+mn-ea"/>
              </a:rPr>
              <a:t>«</a:t>
            </a:r>
            <a:r>
              <a:rPr i="1" dirty="0">
                <a:solidFill>
                  <a:srgbClr val="008CBA"/>
                </a:solidFill>
                <a:sym typeface="+mn-ea"/>
              </a:rPr>
              <a:t>THE DEVELOPMENT OF THE DIGITAL ECONOMY </a:t>
            </a:r>
            <a:r>
              <a:rPr i="1" dirty="0" smtClean="0">
                <a:solidFill>
                  <a:srgbClr val="008CBA"/>
                </a:solidFill>
                <a:sym typeface="+mn-ea"/>
              </a:rPr>
              <a:t>IN ECOWAS </a:t>
            </a:r>
            <a:r>
              <a:rPr i="1" dirty="0" smtClean="0">
                <a:solidFill>
                  <a:schemeClr val="tx1"/>
                </a:solidFill>
                <a:sym typeface="+mn-ea"/>
              </a:rPr>
              <a:t>: The Importance of TIC in the Develepment of Start-Ups, Market Innovation and Regional Integration</a:t>
            </a:r>
            <a:r>
              <a:rPr altLang="it-IT" dirty="0" smtClean="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54"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5"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i="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56"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i="1" dirty="0">
                <a:solidFill>
                  <a:srgbClr val="008CBA"/>
                </a:solidFill>
                <a:latin typeface="Arial Narrow" panose="020B0606020202030204" pitchFamily="34" charset="0"/>
                <a:cs typeface="Arial Narrow" panose="020B0606020202030204" pitchFamily="34" charset="0"/>
                <a:sym typeface="+mn-ea"/>
              </a:rPr>
              <a:t>Conference </a:t>
            </a:r>
            <a:r>
              <a:rPr lang="pt-PT" altLang="en-US" sz="1200" b="1" i="1" dirty="0" smtClean="0">
                <a:solidFill>
                  <a:srgbClr val="008CBA"/>
                </a:solidFill>
                <a:latin typeface="Arial Narrow" panose="020B0606020202030204" pitchFamily="34" charset="0"/>
                <a:cs typeface="Arial Narrow" panose="020B0606020202030204" pitchFamily="34" charset="0"/>
                <a:sym typeface="+mn-ea"/>
              </a:rPr>
              <a:t>IV</a:t>
            </a:r>
            <a:endParaRPr lang="pt-PT" altLang="en-US" sz="1200" b="1" i="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i="1" dirty="0">
                <a:ln>
                  <a:noFill/>
                </a:ln>
                <a:solidFill>
                  <a:srgbClr val="008CBA"/>
                </a:solidFill>
                <a:latin typeface="Arial Narrow" panose="020B0606020202030204" pitchFamily="34" charset="0"/>
                <a:cs typeface="Times New Roman" panose="02020603050405020304" pitchFamily="18"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7" name="Rectangle: Rounded Corners 198"/>
          <p:cNvSpPr/>
          <p:nvPr/>
        </p:nvSpPr>
        <p:spPr>
          <a:xfrm>
            <a:off x="4081780" y="53562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2"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a:solidFill>
                  <a:schemeClr val="bg1"/>
                </a:solidFill>
                <a:latin typeface="Arial Narrow" panose="020B0606020202030204" pitchFamily="34" charset="0"/>
                <a:sym typeface="+mn-ea"/>
              </a:rPr>
              <a:t>Cloning session</a:t>
            </a:r>
            <a:endParaRPr lang="pt-PT"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0"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91"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sym typeface="+mn-ea"/>
              </a:rPr>
              <a:t>GALA </a:t>
            </a:r>
            <a:r>
              <a:rPr lang="pt-PT" altLang="en-US" sz="1200">
                <a:solidFill>
                  <a:schemeClr val="bg1"/>
                </a:solidFill>
                <a:latin typeface="Arial Narrow" panose="020B0606020202030204" pitchFamily="34" charset="0"/>
                <a:sym typeface="+mn-ea"/>
              </a:rPr>
              <a:t>DINNER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2"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93" name="Imagem 92"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19</a:t>
            </a:fld>
            <a:endParaRPr lang="fr-FR" altLang="pt-PT" sz="1200" b="1" i="1" u="sng" dirty="0" smtClean="0">
              <a:solidFill>
                <a:schemeClr val="tx1"/>
              </a:solidFill>
            </a:endParaRPr>
          </a:p>
        </p:txBody>
      </p:sp>
      <p:sp>
        <p:nvSpPr>
          <p:cNvPr id="96" name="Caixa de Texto 95"/>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99" name="Caixa de Texto 98"/>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97" name="Caixa de Texto 19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09"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110"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111"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113"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118"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122" name="Oval 121"/>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3" name="Oval 122"/>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138"/>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40" name="Conexão Reta 139"/>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14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12:30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14:00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grpSp>
        <p:nvGrpSpPr>
          <p:cNvPr id="124" name="Agrupar 123"/>
          <p:cNvGrpSpPr/>
          <p:nvPr/>
        </p:nvGrpSpPr>
        <p:grpSpPr>
          <a:xfrm>
            <a:off x="7367905" y="1820545"/>
            <a:ext cx="1209040" cy="1165860"/>
            <a:chOff x="11299" y="3259"/>
            <a:chExt cx="1904" cy="1836"/>
          </a:xfrm>
        </p:grpSpPr>
        <p:sp>
          <p:nvSpPr>
            <p:cNvPr id="156"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25" name="Agrupar 124"/>
          <p:cNvGrpSpPr/>
          <p:nvPr/>
        </p:nvGrpSpPr>
        <p:grpSpPr>
          <a:xfrm>
            <a:off x="7362825" y="3550920"/>
            <a:ext cx="1214120" cy="1175385"/>
            <a:chOff x="11291" y="6236"/>
            <a:chExt cx="1912" cy="1851"/>
          </a:xfrm>
        </p:grpSpPr>
        <p:sp>
          <p:nvSpPr>
            <p:cNvPr id="158"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p>
          </p:txBody>
        </p:sp>
        <p:sp>
          <p:nvSpPr>
            <p:cNvPr id="159"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138" name="Agrupar 137"/>
          <p:cNvGrpSpPr/>
          <p:nvPr/>
        </p:nvGrpSpPr>
        <p:grpSpPr>
          <a:xfrm>
            <a:off x="7286625" y="4998720"/>
            <a:ext cx="1289685" cy="1210310"/>
            <a:chOff x="11204" y="8642"/>
            <a:chExt cx="1913" cy="1875"/>
          </a:xfrm>
        </p:grpSpPr>
        <p:sp>
          <p:nvSpPr>
            <p:cNvPr id="160"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61"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71" name="Cortar Retângulo de Canto Simples 170"/>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nd</a:t>
            </a:r>
            <a:r>
              <a:rPr lang="pt-PT" altLang="en-US" sz="1400" b="1"/>
              <a:t> DAY - </a:t>
            </a:r>
            <a:r>
              <a:rPr lang="pt-PT" altLang="en-US" sz="1400" b="1">
                <a:solidFill>
                  <a:srgbClr val="FFFF00"/>
                </a:solidFill>
                <a:sym typeface="+mn-ea"/>
              </a:rPr>
              <a:t> </a:t>
            </a:r>
            <a:r>
              <a:rPr lang="pt-PT" altLang="en-US" sz="1200" b="1">
                <a:solidFill>
                  <a:srgbClr val="FFFF00"/>
                </a:solidFill>
                <a:sym typeface="+mn-ea"/>
              </a:rPr>
              <a:t>10 JUNE</a:t>
            </a:r>
          </a:p>
        </p:txBody>
      </p:sp>
      <p:grpSp>
        <p:nvGrpSpPr>
          <p:cNvPr id="173" name="Agrupar 172"/>
          <p:cNvGrpSpPr/>
          <p:nvPr/>
        </p:nvGrpSpPr>
        <p:grpSpPr>
          <a:xfrm>
            <a:off x="5172710" y="3878580"/>
            <a:ext cx="1153160" cy="1169670"/>
            <a:chOff x="3453" y="5909"/>
            <a:chExt cx="1816" cy="1842"/>
          </a:xfrm>
        </p:grpSpPr>
        <p:sp>
          <p:nvSpPr>
            <p:cNvPr id="1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83"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8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16:00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16:30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sp>
        <p:nvSpPr>
          <p:cNvPr id="190" name="Cortar Retângulo de Canto Simples 189"/>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rd</a:t>
            </a:r>
            <a:r>
              <a:rPr lang="pt-PT" altLang="en-US" sz="1400" b="1"/>
              <a:t> DAY </a:t>
            </a:r>
            <a:r>
              <a:rPr lang="pt-PT" altLang="en-US" sz="1400" b="1">
                <a:sym typeface="+mn-ea"/>
              </a:rPr>
              <a:t>-  </a:t>
            </a:r>
            <a:r>
              <a:rPr lang="pt-PT" altLang="en-US" sz="1200" b="1">
                <a:solidFill>
                  <a:srgbClr val="FFFF00"/>
                </a:solidFill>
                <a:sym typeface="+mn-ea"/>
              </a:rPr>
              <a:t>11 JUNE</a:t>
            </a:r>
          </a:p>
        </p:txBody>
      </p:sp>
      <p:grpSp>
        <p:nvGrpSpPr>
          <p:cNvPr id="193" name="Agrupar 192"/>
          <p:cNvGrpSpPr/>
          <p:nvPr/>
        </p:nvGrpSpPr>
        <p:grpSpPr>
          <a:xfrm>
            <a:off x="7581900" y="1647825"/>
            <a:ext cx="451485" cy="105410"/>
            <a:chOff x="11977" y="2442"/>
            <a:chExt cx="1031" cy="166"/>
          </a:xfrm>
        </p:grpSpPr>
        <p:sp>
          <p:nvSpPr>
            <p:cNvPr id="195" name="Oval 19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01" name="Agrupar 200"/>
          <p:cNvGrpSpPr/>
          <p:nvPr/>
        </p:nvGrpSpPr>
        <p:grpSpPr>
          <a:xfrm>
            <a:off x="7590155" y="3199765"/>
            <a:ext cx="451485" cy="105410"/>
            <a:chOff x="11977" y="2442"/>
            <a:chExt cx="1031" cy="166"/>
          </a:xfrm>
        </p:grpSpPr>
        <p:sp>
          <p:nvSpPr>
            <p:cNvPr id="209" name="Oval 208"/>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0"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11" name="Agrupar 210"/>
          <p:cNvGrpSpPr/>
          <p:nvPr/>
        </p:nvGrpSpPr>
        <p:grpSpPr>
          <a:xfrm>
            <a:off x="7576820" y="4848860"/>
            <a:ext cx="451485" cy="105410"/>
            <a:chOff x="11977" y="2442"/>
            <a:chExt cx="1031" cy="166"/>
          </a:xfrm>
        </p:grpSpPr>
        <p:sp>
          <p:nvSpPr>
            <p:cNvPr id="212" name="Oval 21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14" name="Caixa de Texto 213"/>
          <p:cNvSpPr txBox="1"/>
          <p:nvPr/>
        </p:nvSpPr>
        <p:spPr>
          <a:xfrm>
            <a:off x="8612505" y="854710"/>
            <a:ext cx="3284220" cy="1040285"/>
          </a:xfrm>
          <a:prstGeom prst="rect">
            <a:avLst/>
          </a:prstGeom>
          <a:noFill/>
        </p:spPr>
        <p:txBody>
          <a:bodyPr wrap="square" rtlCol="0">
            <a:spAutoFit/>
          </a:bodyPr>
          <a:lstStyle/>
          <a:p>
            <a:pPr>
              <a:lnSpc>
                <a:spcPts val="1200"/>
              </a:lnSpc>
              <a:defRPr lang="en-US"/>
            </a:pPr>
            <a:r>
              <a:rPr lang="en-GB" sz="1000" b="1" i="1" dirty="0" smtClean="0">
                <a:solidFill>
                  <a:srgbClr val="008CBA"/>
                </a:solidFill>
                <a:latin typeface="Arial Narrow" panose="020B0606020202030204" pitchFamily="34" charset="0"/>
                <a:sym typeface="+mn-ea"/>
              </a:rPr>
              <a:t>Moderator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rgbClr val="008CBA"/>
                </a:solidFill>
                <a:latin typeface="Arial Narrow" panose="020B0606020202030204" pitchFamily="34" charset="0"/>
                <a:sym typeface="+mn-ea"/>
              </a:rPr>
              <a:t>Speaker</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sym typeface="+mn-ea"/>
              </a:rPr>
              <a:t>African Development Bank - </a:t>
            </a:r>
            <a:r>
              <a:rPr sz="1000" i="1" dirty="0">
                <a:solidFill>
                  <a:schemeClr val="tx1"/>
                </a:solidFill>
                <a:latin typeface="Arial Narrow" panose="020B0606020202030204" pitchFamily="34" charset="0"/>
                <a:sym typeface="+mn-ea"/>
              </a:rPr>
              <a:t>AfDB</a:t>
            </a: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International Finance Corporation </a:t>
            </a:r>
            <a:r>
              <a:rPr lang="pt-PT" sz="1000" dirty="0" smtClean="0">
                <a:solidFill>
                  <a:schemeClr val="tx1"/>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sz="1000" i="1" dirty="0" smtClean="0">
                <a:solidFill>
                  <a:schemeClr val="tx1"/>
                </a:solidFill>
                <a:latin typeface="Arial Narrow" panose="020B0606020202030204" pitchFamily="34" charset="0"/>
                <a:cs typeface="Arial Narrow" panose="020B0606020202030204" pitchFamily="34" charset="0"/>
                <a:sym typeface="+mn-ea"/>
              </a:rPr>
              <a:t>IFC</a:t>
            </a:r>
            <a:endParaRPr lang="pt-PT" sz="1000"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000" dirty="0">
                <a:solidFill>
                  <a:srgbClr val="008CBA"/>
                </a:solidFill>
                <a:latin typeface="Arial Narrow" panose="020B0606020202030204" pitchFamily="34" charset="0"/>
                <a:cs typeface="Arial Narrow" panose="020B0606020202030204" pitchFamily="34" charset="0"/>
                <a:sym typeface="+mn-ea"/>
              </a:rPr>
              <a:t>■</a:t>
            </a:r>
            <a:r>
              <a:rPr lang="fr-FR" sz="1000" dirty="0" smtClean="0"/>
              <a:t> </a:t>
            </a:r>
            <a:r>
              <a:rPr lang="fr-FR" sz="1000" dirty="0"/>
              <a:t>Agence Française de </a:t>
            </a:r>
            <a:r>
              <a:rPr lang="fr-FR" sz="1000" dirty="0" smtClean="0"/>
              <a:t>Développement - </a:t>
            </a:r>
            <a:r>
              <a:rPr lang="fr-FR" sz="1000" i="1" dirty="0" smtClean="0"/>
              <a:t>AFD</a:t>
            </a:r>
            <a:endParaRPr sz="1000" i="1" dirty="0">
              <a:solidFill>
                <a:schemeClr val="tx1"/>
              </a:solidFill>
              <a:latin typeface="Arial Narrow" panose="020B0606020202030204" pitchFamily="34" charset="0"/>
              <a:cs typeface="Arial Narrow" panose="020B0606020202030204" pitchFamily="34" charset="0"/>
              <a:sym typeface="+mn-ea"/>
            </a:endParaRPr>
          </a:p>
        </p:txBody>
      </p:sp>
      <p:sp>
        <p:nvSpPr>
          <p:cNvPr id="216" name="Caixa de Texto 215"/>
          <p:cNvSpPr txBox="1"/>
          <p:nvPr/>
        </p:nvSpPr>
        <p:spPr>
          <a:xfrm>
            <a:off x="8524240" y="3886200"/>
            <a:ext cx="3430905" cy="338554"/>
          </a:xfrm>
          <a:prstGeom prst="rect">
            <a:avLst/>
          </a:prstGeom>
          <a:noFill/>
        </p:spPr>
        <p:txBody>
          <a:bodyPr wrap="square" rtlCol="0">
            <a:spAutoFit/>
          </a:bodyPr>
          <a:lstStyle/>
          <a:p>
            <a:pPr>
              <a:lnSpc>
                <a:spcPct val="80000"/>
              </a:lnSpc>
            </a:pPr>
            <a:r>
              <a:rPr lang="en-GB" sz="1000" b="1" i="1" dirty="0" smtClean="0">
                <a:solidFill>
                  <a:srgbClr val="008CBA"/>
                </a:solidFill>
                <a:latin typeface="Arial Narrow" panose="020B0606020202030204" pitchFamily="34" charset="0"/>
                <a:sym typeface="+mn-ea"/>
              </a:rPr>
              <a:t>Moderator</a:t>
            </a:r>
            <a:r>
              <a:rPr lang="pt-PT" sz="10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rgbClr val="008CBA"/>
                </a:solidFill>
                <a:latin typeface="Arial Narrow" panose="020B0606020202030204" pitchFamily="34" charset="0"/>
                <a:sym typeface="+mn-ea"/>
              </a:rPr>
              <a:t>Speaker</a:t>
            </a:r>
            <a:r>
              <a:rPr lang="pt-PT" sz="1000" i="1" dirty="0">
                <a:solidFill>
                  <a:schemeClr val="tx1"/>
                </a:solidFill>
                <a:latin typeface="Arial Narrow" panose="020B0606020202030204" pitchFamily="34" charset="0"/>
                <a:cs typeface="Arial Narrow" panose="020B0606020202030204" pitchFamily="34" charset="0"/>
                <a:sym typeface="+mn-ea"/>
              </a:rPr>
              <a:t>: </a:t>
            </a:r>
            <a:r>
              <a:rPr lang="pt-PT" sz="1000" dirty="0" smtClean="0">
                <a:latin typeface="Arial Narrow" panose="020B0606020202030204" pitchFamily="34" charset="0"/>
                <a:cs typeface="Arial Narrow" panose="020B0606020202030204" pitchFamily="34" charset="0"/>
                <a:sym typeface="+mn-ea"/>
              </a:rPr>
              <a:t>ECOWAS</a:t>
            </a:r>
            <a:endParaRPr lang="pt-PT" sz="1000" i="1" dirty="0">
              <a:solidFill>
                <a:schemeClr val="tx1"/>
              </a:solidFill>
              <a:latin typeface="Arial Narrow" panose="020B0606020202030204" pitchFamily="34" charset="0"/>
              <a:cs typeface="Arial Narrow" panose="020B0606020202030204" pitchFamily="34" charset="0"/>
              <a:sym typeface="+mn-ea"/>
            </a:endParaRPr>
          </a:p>
        </p:txBody>
      </p:sp>
      <p:sp>
        <p:nvSpPr>
          <p:cNvPr id="2" name="CaixaDeTexto 1"/>
          <p:cNvSpPr txBox="1"/>
          <p:nvPr/>
        </p:nvSpPr>
        <p:spPr>
          <a:xfrm>
            <a:off x="2446020" y="6650990"/>
            <a:ext cx="3883025" cy="245110"/>
          </a:xfrm>
          <a:prstGeom prst="rect">
            <a:avLst/>
          </a:prstGeom>
          <a:noFill/>
        </p:spPr>
        <p:txBody>
          <a:bodyPr wrap="square" rtlCol="0">
            <a:spAutoFit/>
          </a:bodyPr>
          <a:lstStyle/>
          <a:p>
            <a:r>
              <a:rPr lang="en-US" sz="1000" b="1" i="1" dirty="0">
                <a:solidFill>
                  <a:schemeClr val="bg1"/>
                </a:solidFill>
              </a:rPr>
              <a:t>Remark</a:t>
            </a:r>
            <a:r>
              <a:rPr lang="en-US" sz="1000" i="1" dirty="0"/>
              <a:t>: Some of the names indicated are still being </a:t>
            </a:r>
            <a:r>
              <a:rPr lang="en-US" sz="1000" i="1" dirty="0" smtClean="0"/>
              <a:t>confirmed</a:t>
            </a:r>
            <a:r>
              <a:rPr lang="pt-PT" altLang="en-US" sz="1000" i="1" dirty="0" smtClean="0"/>
              <a:t>.</a:t>
            </a:r>
          </a:p>
        </p:txBody>
      </p:sp>
      <p:sp>
        <p:nvSpPr>
          <p:cNvPr id="3" name="Triângulo Isósceles 2"/>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5" name="Triângulo Isósceles 4"/>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 name="Triângulo Isósceles 5"/>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4" name="Triângulo Isósceles 43"/>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4" name="Conexão Reta 83"/>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87" name="Agrupar 86"/>
          <p:cNvGrpSpPr/>
          <p:nvPr/>
        </p:nvGrpSpPr>
        <p:grpSpPr>
          <a:xfrm>
            <a:off x="2605405" y="2346325"/>
            <a:ext cx="1153160" cy="1165860"/>
            <a:chOff x="3447" y="3520"/>
            <a:chExt cx="1816" cy="1836"/>
          </a:xfrm>
        </p:grpSpPr>
        <p:sp>
          <p:nvSpPr>
            <p:cNvPr id="88"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9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97"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8"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05" name="Agrupar 104"/>
          <p:cNvGrpSpPr/>
          <p:nvPr/>
        </p:nvGrpSpPr>
        <p:grpSpPr>
          <a:xfrm>
            <a:off x="2609215" y="3863340"/>
            <a:ext cx="1153160" cy="1165860"/>
            <a:chOff x="3453" y="5909"/>
            <a:chExt cx="1816" cy="1836"/>
          </a:xfrm>
        </p:grpSpPr>
        <p:sp>
          <p:nvSpPr>
            <p:cNvPr id="10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07"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12" name="Forma automática5"/>
          <p:cNvSpPr/>
          <p:nvPr/>
        </p:nvSpPr>
        <p:spPr>
          <a:xfrm>
            <a:off x="1578610" y="423481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4" name="TextBox 206"/>
          <p:cNvSpPr/>
          <p:nvPr/>
        </p:nvSpPr>
        <p:spPr>
          <a:xfrm>
            <a:off x="1555115" y="448056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116"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119"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127"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128"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129" name="Straight Connector 144"/>
          <p:cNvSpPr/>
          <p:nvPr/>
        </p:nvSpPr>
        <p:spPr>
          <a:xfrm flipH="1">
            <a:off x="2077085" y="4812565"/>
            <a:ext cx="5080" cy="393265"/>
          </a:xfrm>
          <a:prstGeom prst="line">
            <a:avLst/>
          </a:prstGeom>
          <a:noFill/>
          <a:ln w="19050" cap="flat" cmpd="sng" algn="ctr">
            <a:solidFill>
              <a:srgbClr val="008CBA"/>
            </a:solidFill>
            <a:prstDash val="solid"/>
            <a:headEnd type="triangle" w="med" len="med"/>
            <a:tailEnd type="none" w="med" len="med"/>
          </a:ln>
          <a:effectLst/>
        </p:spPr>
      </p:sp>
      <p:sp>
        <p:nvSpPr>
          <p:cNvPr id="130" name="Oval 129"/>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1" name="Oval 130"/>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2"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5" name="Cortar Retângulo de Canto Simples 134"/>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st</a:t>
            </a:r>
            <a:r>
              <a:rPr lang="pt-PT" altLang="en-US" sz="1400" b="1">
                <a:sym typeface="+mn-ea"/>
              </a:rPr>
              <a:t> DAY - </a:t>
            </a:r>
            <a:r>
              <a:rPr lang="pt-PT" altLang="en-US" sz="1200" b="1">
                <a:solidFill>
                  <a:srgbClr val="FFFF00"/>
                </a:solidFill>
                <a:sym typeface="+mn-ea"/>
              </a:rPr>
              <a:t>9 JUNE</a:t>
            </a:r>
            <a:endParaRPr lang="pt-PT" altLang="en-US" sz="1200" b="1">
              <a:solidFill>
                <a:srgbClr val="FFFF00"/>
              </a:solidFill>
            </a:endParaRPr>
          </a:p>
        </p:txBody>
      </p:sp>
      <p:sp>
        <p:nvSpPr>
          <p:cNvPr id="136"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7"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4"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5"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tx1"/>
                </a:solidFill>
                <a:latin typeface="Arial Narrow" panose="020B0606020202030204" pitchFamily="34" charset="0"/>
                <a:sym typeface="+mn-ea"/>
              </a:rPr>
              <a:t>Lunch</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5"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9"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170"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177"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17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17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181" name="Cortar Retângulo de Canto Simples 180"/>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184" name="Agrupar 183"/>
          <p:cNvGrpSpPr/>
          <p:nvPr/>
        </p:nvGrpSpPr>
        <p:grpSpPr>
          <a:xfrm>
            <a:off x="66576" y="4388399"/>
            <a:ext cx="1655733" cy="1528118"/>
            <a:chOff x="-64" y="4644"/>
            <a:chExt cx="2604" cy="2057"/>
          </a:xfrm>
          <a:solidFill>
            <a:srgbClr val="C7F3F3"/>
          </a:solidFill>
        </p:grpSpPr>
        <p:sp>
          <p:nvSpPr>
            <p:cNvPr id="185"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sym typeface="+mn-ea"/>
                </a:rPr>
                <a:t>Opening</a:t>
              </a:r>
              <a:r>
                <a:rPr lang="pt-PT" sz="1100" dirty="0">
                  <a:solidFill>
                    <a:schemeClr val="tx1"/>
                  </a:solidFill>
                  <a:latin typeface="Arial Narrow" panose="020B0606020202030204" pitchFamily="34" charset="0"/>
                  <a:sym typeface="+mn-ea"/>
                </a:rPr>
                <a:t> </a:t>
              </a:r>
              <a:r>
                <a:rPr lang="pt-PT" sz="1100" dirty="0" err="1">
                  <a:solidFill>
                    <a:schemeClr val="tx1"/>
                  </a:solidFill>
                  <a:latin typeface="Arial Narrow" panose="020B0606020202030204" pitchFamily="34" charset="0"/>
                  <a:sym typeface="+mn-ea"/>
                </a:rPr>
                <a:t>Session</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186"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33" name="Rectangle: Rounded Corners 137"/>
          <p:cNvSpPr/>
          <p:nvPr/>
        </p:nvSpPr>
        <p:spPr>
          <a:xfrm>
            <a:off x="2539" y="6021278"/>
            <a:ext cx="2506345" cy="703372"/>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Cooperation»</a:t>
            </a:r>
            <a:endParaRPr lang="pt-PT" sz="1100" dirty="0" smtClean="0">
              <a:solidFill>
                <a:srgbClr val="416D12"/>
              </a:solidFill>
              <a:latin typeface="Arial Narrow" panose="020B0606020202030204" pitchFamily="34" charset="0"/>
              <a:sym typeface="+mn-ea"/>
            </a:endParaRPr>
          </a:p>
        </p:txBody>
      </p:sp>
      <p:sp>
        <p:nvSpPr>
          <p:cNvPr id="134" name="TextBox 138"/>
          <p:cNvSpPr/>
          <p:nvPr/>
        </p:nvSpPr>
        <p:spPr>
          <a:xfrm>
            <a:off x="76200" y="6040328"/>
            <a:ext cx="1916430" cy="321072"/>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17:15 </a:t>
            </a:r>
            <a:r>
              <a:rPr lang="pt-PT" sz="120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200" b="1" dirty="0"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80" name="Cortar Retângulo de Canto Simples 179"/>
          <p:cNvSpPr/>
          <p:nvPr/>
        </p:nvSpPr>
        <p:spPr>
          <a:xfrm>
            <a:off x="-10160" y="5838397"/>
            <a:ext cx="2519044" cy="29120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bg1"/>
                </a:solidFill>
                <a:sym typeface="+mn-ea"/>
              </a:rPr>
              <a:t>ECONOMIC </a:t>
            </a:r>
            <a:r>
              <a:rPr sz="1200" b="1" i="1" dirty="0" smtClean="0">
                <a:solidFill>
                  <a:srgbClr val="3EA4BA"/>
                </a:solidFill>
                <a:sym typeface="+mn-ea"/>
              </a:rPr>
              <a:t> </a:t>
            </a:r>
            <a:r>
              <a:rPr lang="pt-PT" sz="1200" b="1" dirty="0" smtClean="0">
                <a:solidFill>
                  <a:srgbClr val="FFFFFF"/>
                </a:solidFill>
                <a:latin typeface="Arial Narrow" panose="020B0606020202030204" pitchFamily="34" charset="0"/>
                <a:sym typeface="+mn-ea"/>
              </a:rPr>
              <a:t>WORKSHOP</a:t>
            </a:r>
            <a:endParaRPr lang="pt-PT" altLang="en-US" sz="1200" b="1" dirty="0" smtClean="0">
              <a:solidFill>
                <a:srgbClr val="FFFFFF"/>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graphicFrame>
        <p:nvGraphicFramePr>
          <p:cNvPr id="3" name="Tabela 2"/>
          <p:cNvGraphicFramePr/>
          <p:nvPr/>
        </p:nvGraphicFramePr>
        <p:xfrm>
          <a:off x="1801009" y="3757295"/>
          <a:ext cx="7816701" cy="3002280"/>
        </p:xfrm>
        <a:graphic>
          <a:graphicData uri="http://schemas.openxmlformats.org/drawingml/2006/table">
            <a:tbl>
              <a:tblPr firstRow="1" bandRow="1">
                <a:tableStyleId>{5C22544A-7EE6-4342-B048-85BDC9FD1C3A}</a:tableStyleId>
              </a:tblPr>
              <a:tblGrid>
                <a:gridCol w="2947670"/>
                <a:gridCol w="555625"/>
                <a:gridCol w="3515211"/>
                <a:gridCol w="798195"/>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algn="l" rtl="0" fontAlgn="ctr"/>
                      <a:r>
                        <a:rPr lang="pt-PT" sz="1200" dirty="0" err="1">
                          <a:solidFill>
                            <a:schemeClr val="tx1"/>
                          </a:solidFill>
                          <a:effectLst/>
                          <a:latin typeface="Arial Narrow" panose="020B0606020202030204" pitchFamily="34" charset="0"/>
                          <a:sym typeface="+mn-ea"/>
                        </a:rPr>
                        <a:t>Forum</a:t>
                      </a:r>
                      <a:r>
                        <a:rPr lang="pt-PT" sz="1200" dirty="0">
                          <a:solidFill>
                            <a:schemeClr val="tx1"/>
                          </a:solidFill>
                          <a:effectLst/>
                          <a:latin typeface="Arial Narrow" panose="020B0606020202030204" pitchFamily="34" charset="0"/>
                          <a:sym typeface="+mn-ea"/>
                        </a:rPr>
                        <a:t> </a:t>
                      </a:r>
                      <a:r>
                        <a:rPr lang="pt-PT" sz="1200" dirty="0" err="1">
                          <a:solidFill>
                            <a:schemeClr val="tx1"/>
                          </a:solidFill>
                          <a:effectLst/>
                          <a:latin typeface="Arial Narrow" panose="020B0606020202030204" pitchFamily="34" charset="0"/>
                          <a:sym typeface="+mn-ea"/>
                        </a:rPr>
                        <a:t>framework</a:t>
                      </a:r>
                      <a:r>
                        <a:rPr lang="pt-PT" sz="1200" dirty="0">
                          <a:solidFill>
                            <a:schemeClr val="tx1"/>
                          </a:solidFill>
                          <a:effectLst/>
                          <a:latin typeface="Arial Narrow" panose="020B0606020202030204" pitchFamily="34" charset="0"/>
                          <a:sym typeface="+mn-ea"/>
                        </a:rPr>
                        <a:t> </a:t>
                      </a:r>
                      <a:endParaRPr lang="pt-PT" altLang="en-US" sz="1200" b="0" dirty="0">
                        <a:solidFill>
                          <a:schemeClr val="tx1"/>
                        </a:solidFill>
                        <a:effectLst/>
                        <a:latin typeface="Arial Narrow" panose="020B0606020202030204" pitchFamily="34" charset="0"/>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US" sz="1200">
                          <a:solidFill>
                            <a:schemeClr val="tx1"/>
                          </a:solidFill>
                          <a:effectLst/>
                          <a:latin typeface="Arial Narrow" panose="020B0606020202030204" pitchFamily="34" charset="0"/>
                          <a:sym typeface="+mn-ea"/>
                        </a:rPr>
                        <a:t>Evolution of the population and internet users</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i="1" dirty="0">
                          <a:solidFill>
                            <a:schemeClr val="tx1"/>
                          </a:solidFill>
                          <a:latin typeface="Arial Narrow" panose="020B0606020202030204" pitchFamily="34" charset="0"/>
                          <a:sym typeface="+mn-ea"/>
                        </a:rPr>
                        <a:t>ECOWAS - In Figures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 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dirty="0" err="1" smtClean="0">
                          <a:solidFill>
                            <a:schemeClr val="tx1"/>
                          </a:solidFill>
                          <a:effectLst/>
                          <a:latin typeface="Arial Narrow" panose="020B0606020202030204" pitchFamily="34" charset="0"/>
                          <a:sym typeface="+mn-ea"/>
                        </a:rPr>
                        <a:t>Programme</a:t>
                      </a:r>
                      <a:r>
                        <a:rPr lang="en-US" sz="1200" dirty="0" smtClean="0">
                          <a:solidFill>
                            <a:schemeClr val="tx1"/>
                          </a:solidFill>
                          <a:effectLst/>
                          <a:latin typeface="Arial Narrow" panose="020B0606020202030204" pitchFamily="34" charset="0"/>
                          <a:sym typeface="+mn-ea"/>
                        </a:rPr>
                        <a:t> of the </a:t>
                      </a:r>
                      <a:r>
                        <a:rPr lang="pt-PT" altLang="en-US" sz="1200" dirty="0" smtClean="0">
                          <a:solidFill>
                            <a:schemeClr val="tx1"/>
                          </a:solidFill>
                          <a:effectLst/>
                          <a:latin typeface="Arial Narrow" panose="020B0606020202030204" pitchFamily="34" charset="0"/>
                          <a:sym typeface="+mn-ea"/>
                        </a:rPr>
                        <a:t>Atlantic </a:t>
                      </a:r>
                      <a:r>
                        <a:rPr lang="en-US" sz="1200" dirty="0" smtClean="0">
                          <a:solidFill>
                            <a:schemeClr val="tx1"/>
                          </a:solidFill>
                          <a:effectLst/>
                          <a:latin typeface="Arial Narrow" panose="020B0606020202030204" pitchFamily="34" charset="0"/>
                          <a:sym typeface="+mn-ea"/>
                        </a:rPr>
                        <a:t>Business Forum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b="0">
                          <a:solidFill>
                            <a:schemeClr val="tx1"/>
                          </a:solidFill>
                          <a:latin typeface="Arial Narrow" panose="020B0606020202030204" pitchFamily="34" charset="0"/>
                          <a:cs typeface="Arial Narrow" panose="020B0606020202030204" pitchFamily="34" charset="0"/>
                        </a:rPr>
                        <a:t>Monetary Integration in ECOWAS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6</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smtClean="0">
                          <a:solidFill>
                            <a:schemeClr val="tx1"/>
                          </a:solidFill>
                          <a:effectLst/>
                          <a:latin typeface="Arial Narrow" panose="020B0606020202030204" pitchFamily="34" charset="0"/>
                          <a:sym typeface="+mn-ea"/>
                        </a:rPr>
                        <a:t>Business Round</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US" sz="1200" dirty="0">
                          <a:solidFill>
                            <a:schemeClr val="tx1"/>
                          </a:solidFill>
                          <a:effectLst/>
                          <a:latin typeface="Arial Narrow" panose="020B0606020202030204" pitchFamily="34" charset="0"/>
                          <a:sym typeface="+mn-ea"/>
                        </a:rPr>
                        <a:t>ECOWAS - A space of </a:t>
                      </a:r>
                      <a:r>
                        <a:rPr lang="en-US" sz="1200" dirty="0" smtClean="0">
                          <a:solidFill>
                            <a:schemeClr val="tx1"/>
                          </a:solidFill>
                          <a:effectLst/>
                          <a:latin typeface="Arial Narrow" panose="020B0606020202030204" pitchFamily="34" charset="0"/>
                          <a:sym typeface="+mn-ea"/>
                        </a:rPr>
                        <a:t>opportunities</a:t>
                      </a:r>
                      <a:endParaRPr lang="en-US" altLang="en-US" sz="1200" b="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7</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US" sz="1200" dirty="0" smtClean="0">
                          <a:solidFill>
                            <a:schemeClr val="tx1"/>
                          </a:solidFill>
                          <a:effectLst/>
                          <a:latin typeface="Arial Narrow" panose="020B0606020202030204" pitchFamily="34" charset="0"/>
                          <a:sym typeface="+mn-ea"/>
                        </a:rPr>
                        <a:t>Deadlines for expression of Interest and registration</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smtClean="0">
                          <a:solidFill>
                            <a:schemeClr val="tx1"/>
                          </a:solidFill>
                          <a:effectLst/>
                          <a:latin typeface="Arial Narrow" panose="020B0606020202030204" pitchFamily="34" charset="0"/>
                          <a:sym typeface="+mn-ea"/>
                        </a:rPr>
                        <a:t>Steps</a:t>
                      </a:r>
                      <a:r>
                        <a:rPr lang="pt-PT" sz="1200" baseline="0" dirty="0" smtClean="0">
                          <a:solidFill>
                            <a:schemeClr val="tx1"/>
                          </a:solidFill>
                          <a:effectLst/>
                          <a:latin typeface="Arial Narrow" panose="020B0606020202030204" pitchFamily="34" charset="0"/>
                          <a:sym typeface="+mn-ea"/>
                        </a:rPr>
                        <a:t> </a:t>
                      </a:r>
                      <a:r>
                        <a:rPr lang="pt-PT" sz="1200" dirty="0" smtClean="0">
                          <a:solidFill>
                            <a:schemeClr val="tx1"/>
                          </a:solidFill>
                          <a:effectLst/>
                          <a:latin typeface="Arial Narrow" panose="020B0606020202030204" pitchFamily="34" charset="0"/>
                          <a:sym typeface="+mn-ea"/>
                        </a:rPr>
                        <a:t>of </a:t>
                      </a:r>
                      <a:r>
                        <a:rPr lang="pt-PT" sz="1200" dirty="0">
                          <a:solidFill>
                            <a:schemeClr val="tx1"/>
                          </a:solidFill>
                          <a:effectLst/>
                          <a:latin typeface="Arial Narrow" panose="020B0606020202030204" pitchFamily="34" charset="0"/>
                          <a:sym typeface="+mn-ea"/>
                        </a:rPr>
                        <a:t>Regional Integration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9</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err="1" smtClean="0">
                          <a:solidFill>
                            <a:schemeClr val="tx1"/>
                          </a:solidFill>
                          <a:effectLst/>
                          <a:latin typeface="Arial Narrow" panose="020B0606020202030204" pitchFamily="34" charset="0"/>
                          <a:sym typeface="+mn-ea"/>
                        </a:rPr>
                        <a:t>How</a:t>
                      </a:r>
                      <a:r>
                        <a:rPr lang="pt-PT" sz="1200" dirty="0" smtClean="0">
                          <a:solidFill>
                            <a:schemeClr val="tx1"/>
                          </a:solidFill>
                          <a:effectLst/>
                          <a:latin typeface="Arial Narrow" panose="020B0606020202030204" pitchFamily="34" charset="0"/>
                          <a:sym typeface="+mn-ea"/>
                        </a:rPr>
                        <a:t> to </a:t>
                      </a:r>
                      <a:r>
                        <a:rPr lang="pt-PT" sz="1200" dirty="0" err="1" smtClean="0">
                          <a:solidFill>
                            <a:schemeClr val="tx1"/>
                          </a:solidFill>
                          <a:effectLst/>
                          <a:latin typeface="Arial Narrow" panose="020B0606020202030204" pitchFamily="34" charset="0"/>
                          <a:sym typeface="+mn-ea"/>
                        </a:rPr>
                        <a:t>participate</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algn="l" rtl="0" fontAlgn="ctr"/>
                      <a:r>
                        <a:rPr lang="en-US" sz="1200" dirty="0">
                          <a:solidFill>
                            <a:schemeClr val="tx1"/>
                          </a:solidFill>
                          <a:latin typeface="Arial Narrow" panose="020B0606020202030204" pitchFamily="34" charset="0"/>
                          <a:cs typeface="Arial Narrow" panose="020B0606020202030204" pitchFamily="34" charset="0"/>
                          <a:sym typeface="+mn-ea"/>
                        </a:rPr>
                        <a:t>Private sector </a:t>
                      </a:r>
                      <a:r>
                        <a:rPr lang="en-US" sz="1200" dirty="0" smtClean="0">
                          <a:solidFill>
                            <a:schemeClr val="tx1"/>
                          </a:solidFill>
                          <a:latin typeface="Arial Narrow" panose="020B0606020202030204" pitchFamily="34" charset="0"/>
                          <a:cs typeface="Arial Narrow" panose="020B0606020202030204" pitchFamily="34" charset="0"/>
                          <a:sym typeface="+mn-ea"/>
                        </a:rPr>
                        <a:t>ecosystem development </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10</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lang="pt-PT" sz="1200" dirty="0" smtClean="0">
                          <a:solidFill>
                            <a:schemeClr val="tx1"/>
                          </a:solidFill>
                          <a:effectLst/>
                          <a:latin typeface="Arial Narrow" panose="020B0606020202030204" pitchFamily="34" charset="0"/>
                          <a:sym typeface="+mn-ea"/>
                        </a:rPr>
                        <a:t>Schedule of the Events</a:t>
                      </a:r>
                      <a:endParaRPr lang="pt-PT"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a:solidFill>
                            <a:schemeClr val="tx1"/>
                          </a:solidFill>
                          <a:effectLst/>
                          <a:latin typeface="Arial Narrow" panose="020B0606020202030204" pitchFamily="34" charset="0"/>
                          <a:sym typeface="+mn-ea"/>
                        </a:rPr>
                        <a:t>Regional Project Opportunities</a:t>
                      </a: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11</a:t>
                      </a: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smtClean="0">
                          <a:solidFill>
                            <a:schemeClr val="tx1"/>
                          </a:solidFill>
                          <a:latin typeface="Arial Narrow" panose="020B0606020202030204" pitchFamily="34" charset="0"/>
                          <a:cs typeface="Arial Narrow" panose="020B0606020202030204" pitchFamily="34" charset="0"/>
                        </a:rPr>
                        <a:t>Sea</a:t>
                      </a:r>
                      <a:r>
                        <a:rPr lang="en-US" sz="1200" b="0" dirty="0" smtClean="0">
                          <a:solidFill>
                            <a:schemeClr val="tx1"/>
                          </a:solidFill>
                          <a:latin typeface="Arial Narrow" panose="020B0606020202030204" pitchFamily="34" charset="0"/>
                          <a:cs typeface="Arial Narrow" panose="020B0606020202030204" pitchFamily="34" charset="0"/>
                        </a:rPr>
                        <a:t> </a:t>
                      </a:r>
                      <a:r>
                        <a:rPr lang="en-US" sz="1200" b="0" dirty="0">
                          <a:solidFill>
                            <a:schemeClr val="tx1"/>
                          </a:solidFill>
                          <a:latin typeface="Arial Narrow" panose="020B0606020202030204" pitchFamily="34" charset="0"/>
                          <a:cs typeface="Arial Narrow" panose="020B0606020202030204" pitchFamily="34" charset="0"/>
                        </a:rPr>
                        <a:t>travel time between Cape Verde and the African continent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US" sz="1200" dirty="0" smtClean="0">
                          <a:solidFill>
                            <a:schemeClr val="tx1"/>
                          </a:solidFill>
                          <a:effectLst/>
                          <a:latin typeface="Arial Narrow" panose="020B0606020202030204" pitchFamily="34" charset="0"/>
                          <a:sym typeface="+mn-ea"/>
                        </a:rPr>
                        <a:t> Opportunities for each country of the ECOWAS</a:t>
                      </a:r>
                      <a:endParaRPr 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3</a:t>
                      </a: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dirty="0" err="1" smtClean="0">
                          <a:solidFill>
                            <a:schemeClr val="tx1"/>
                          </a:solidFill>
                          <a:effectLst/>
                          <a:latin typeface="Arial Narrow" panose="020B0606020202030204" pitchFamily="34" charset="0"/>
                          <a:sym typeface="+mn-ea"/>
                        </a:rPr>
                        <a:t>Contacts</a:t>
                      </a: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a:solidFill>
                            <a:schemeClr val="tx1"/>
                          </a:solidFill>
                          <a:latin typeface="Arial Narrow" panose="020B0606020202030204" pitchFamily="34" charset="0"/>
                          <a:cs typeface="Arial Narrow" panose="020B0606020202030204" pitchFamily="34" charset="0"/>
                          <a:sym typeface="+mn-ea"/>
                        </a:rPr>
                        <a:t>25</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algn="l" rtl="0" fontAlgn="ctr"/>
                      <a:r>
                        <a:rPr lang="pt-PT" sz="1200" dirty="0" smtClean="0">
                          <a:solidFill>
                            <a:schemeClr val="tx1"/>
                          </a:solidFill>
                          <a:effectLst/>
                          <a:latin typeface="Arial Narrow" panose="020B0606020202030204" pitchFamily="34" charset="0"/>
                          <a:sym typeface="+mn-ea"/>
                        </a:rPr>
                        <a:t>Key indicators of the</a:t>
                      </a:r>
                      <a:r>
                        <a:rPr lang="pt-PT" sz="1200" dirty="0">
                          <a:solidFill>
                            <a:schemeClr val="tx1"/>
                          </a:solidFill>
                          <a:effectLst/>
                          <a:latin typeface="Arial Narrow" panose="020B0606020202030204" pitchFamily="34" charset="0"/>
                          <a:sym typeface="+mn-ea"/>
                        </a:rPr>
                        <a:t> ECOWAS Agricultural  Sector</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17</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4"/>
          <a:stretch>
            <a:fillRect/>
          </a:stretch>
        </p:blipFill>
        <p:spPr>
          <a:xfrm>
            <a:off x="0" y="0"/>
            <a:ext cx="4139565" cy="2513330"/>
          </a:xfrm>
          <a:prstGeom prst="rect">
            <a:avLst/>
          </a:prstGeom>
        </p:spPr>
      </p:pic>
      <p:sp>
        <p:nvSpPr>
          <p:cNvPr id="153" name="CaixaDeTexto 67"/>
          <p:cNvSpPr txBox="1"/>
          <p:nvPr/>
        </p:nvSpPr>
        <p:spPr>
          <a:xfrm>
            <a:off x="9474200" y="2020570"/>
            <a:ext cx="2698750" cy="1900555"/>
          </a:xfrm>
          <a:prstGeom prst="rect">
            <a:avLst/>
          </a:prstGeom>
          <a:noFill/>
        </p:spPr>
        <p:txBody>
          <a:bodyPr wrap="square" rtlCol="0">
            <a:noAutofit/>
          </a:bodyPr>
          <a:lstStyle/>
          <a:p>
            <a:pPr algn="ctr"/>
            <a:r>
              <a:rPr lang="pt-PT" sz="2400" dirty="0" smtClean="0">
                <a:solidFill>
                  <a:srgbClr val="008CBA"/>
                </a:solidFill>
              </a:rPr>
              <a:t>09-11 JUNE</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4965" y="3887470"/>
            <a:ext cx="677545" cy="561975"/>
          </a:xfrm>
          <a:prstGeom prst="rect">
            <a:avLst/>
          </a:prstGeom>
        </p:spPr>
      </p:pic>
      <p:pic>
        <p:nvPicPr>
          <p:cNvPr id="11" name="Imagem 10" descr="logo"/>
          <p:cNvPicPr>
            <a:picLocks noChangeAspect="1"/>
          </p:cNvPicPr>
          <p:nvPr/>
        </p:nvPicPr>
        <p:blipFill>
          <a:blip r:embed="rId6"/>
          <a:stretch>
            <a:fillRect/>
          </a:stretch>
        </p:blipFill>
        <p:spPr>
          <a:xfrm>
            <a:off x="8028940" y="43815"/>
            <a:ext cx="4163060" cy="9137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LOGO-Paises ecowas"/>
          <p:cNvPicPr>
            <a:picLocks noChangeAspect="1"/>
          </p:cNvPicPr>
          <p:nvPr/>
        </p:nvPicPr>
        <p:blipFill>
          <a:blip r:embed="rId2"/>
          <a:stretch>
            <a:fillRect/>
          </a:stretch>
        </p:blipFill>
        <p:spPr>
          <a:xfrm>
            <a:off x="6393180" y="2066290"/>
            <a:ext cx="2093595" cy="2072640"/>
          </a:xfrm>
          <a:prstGeom prst="rect">
            <a:avLst/>
          </a:prstGeom>
        </p:spPr>
      </p:pic>
      <p:sp>
        <p:nvSpPr>
          <p:cNvPr id="122" name="Triângulo Retângulo 121"/>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31" name="Imagem 30" descr="logo"/>
          <p:cNvPicPr>
            <a:picLocks noChangeAspect="1"/>
          </p:cNvPicPr>
          <p:nvPr/>
        </p:nvPicPr>
        <p:blipFill>
          <a:blip r:embed="rId4"/>
          <a:stretch>
            <a:fillRect/>
          </a:stretch>
        </p:blipFill>
        <p:spPr>
          <a:xfrm>
            <a:off x="8662035" y="24765"/>
            <a:ext cx="3529965" cy="774700"/>
          </a:xfrm>
          <a:prstGeom prst="rect">
            <a:avLst/>
          </a:prstGeom>
        </p:spPr>
      </p:pic>
      <p:sp>
        <p:nvSpPr>
          <p:cNvPr id="32"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34"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35"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38" name="Text Box 10"/>
          <p:cNvSpPr txBox="1">
            <a:spLocks noChangeArrowheads="1"/>
          </p:cNvSpPr>
          <p:nvPr/>
        </p:nvSpPr>
        <p:spPr bwMode="auto">
          <a:xfrm rot="19116543">
            <a:off x="7078918" y="4930394"/>
            <a:ext cx="1676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Mobilize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Undertake</a:t>
            </a:r>
          </a:p>
          <a:p>
            <a:pPr>
              <a:spcBef>
                <a:spcPct val="0"/>
              </a:spcBef>
              <a:buFont typeface="Wingdings" panose="05000000000000000000" pitchFamily="2" charset="2"/>
              <a:buChar char="ü"/>
            </a:pPr>
            <a:r>
              <a:rPr lang="pt-BR" sz="1600" dirty="0">
                <a:solidFill>
                  <a:schemeClr val="tx1"/>
                </a:solidFill>
              </a:rPr>
              <a:t>Expand</a:t>
            </a:r>
          </a:p>
        </p:txBody>
      </p:sp>
      <p:sp>
        <p:nvSpPr>
          <p:cNvPr id="39" name="Text Box 13"/>
          <p:cNvSpPr txBox="1">
            <a:spLocks noChangeArrowheads="1"/>
          </p:cNvSpPr>
          <p:nvPr/>
        </p:nvSpPr>
        <p:spPr bwMode="auto">
          <a:xfrm>
            <a:off x="5337379" y="5626001"/>
            <a:ext cx="987207" cy="276999"/>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rPr>
              <a:t>ECOWAS</a:t>
            </a:r>
          </a:p>
        </p:txBody>
      </p:sp>
      <p:sp>
        <p:nvSpPr>
          <p:cNvPr id="40" name="Text Box 14"/>
          <p:cNvSpPr txBox="1">
            <a:spLocks noChangeArrowheads="1"/>
          </p:cNvSpPr>
          <p:nvPr/>
        </p:nvSpPr>
        <p:spPr bwMode="auto">
          <a:xfrm rot="18956045">
            <a:off x="6778625" y="4962525"/>
            <a:ext cx="10096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Growth</a:t>
            </a:r>
          </a:p>
        </p:txBody>
      </p:sp>
      <p:sp>
        <p:nvSpPr>
          <p:cNvPr id="42"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44"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grpSp>
        <p:nvGrpSpPr>
          <p:cNvPr id="45" name="Group 19"/>
          <p:cNvGrpSpPr/>
          <p:nvPr/>
        </p:nvGrpSpPr>
        <p:grpSpPr bwMode="auto">
          <a:xfrm>
            <a:off x="5303446" y="5833260"/>
            <a:ext cx="1887538" cy="825500"/>
            <a:chOff x="144" y="1788"/>
            <a:chExt cx="1189" cy="520"/>
          </a:xfrm>
        </p:grpSpPr>
        <p:sp>
          <p:nvSpPr>
            <p:cNvPr id="46"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country</a:t>
              </a:r>
            </a:p>
          </p:txBody>
        </p:sp>
        <p:sp>
          <p:nvSpPr>
            <p:cNvPr id="47"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Sustainability</a:t>
              </a:r>
            </a:p>
          </p:txBody>
        </p:sp>
        <p:sp>
          <p:nvSpPr>
            <p:cNvPr id="76"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Simplicity</a:t>
              </a:r>
            </a:p>
          </p:txBody>
        </p:sp>
      </p:grpSp>
      <p:sp>
        <p:nvSpPr>
          <p:cNvPr id="77" name="Text Box 7"/>
          <p:cNvSpPr txBox="1">
            <a:spLocks noChangeArrowheads="1"/>
          </p:cNvSpPr>
          <p:nvPr/>
        </p:nvSpPr>
        <p:spPr bwMode="auto">
          <a:xfrm rot="21600000">
            <a:off x="9983965" y="340322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Warranty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Transparency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Trust</a:t>
            </a:r>
          </a:p>
        </p:txBody>
      </p:sp>
      <p:sp>
        <p:nvSpPr>
          <p:cNvPr id="81" name="Oval 80"/>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Oval 81"/>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6" name="Oval 85"/>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7" name="Text Box 22"/>
          <p:cNvSpPr txBox="1">
            <a:spLocks noChangeArrowheads="1"/>
          </p:cNvSpPr>
          <p:nvPr/>
        </p:nvSpPr>
        <p:spPr bwMode="auto">
          <a:xfrm>
            <a:off x="5337379" y="656668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Resilience</a:t>
            </a:r>
          </a:p>
        </p:txBody>
      </p:sp>
      <p:sp>
        <p:nvSpPr>
          <p:cNvPr id="88" name="Text Box 7"/>
          <p:cNvSpPr txBox="1">
            <a:spLocks noChangeArrowheads="1"/>
          </p:cNvSpPr>
          <p:nvPr/>
        </p:nvSpPr>
        <p:spPr bwMode="auto">
          <a:xfrm rot="21600000">
            <a:off x="9871600" y="4532826"/>
            <a:ext cx="2243277"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sz="1600" dirty="0" smtClean="0">
                <a:gradFill>
                  <a:gsLst>
                    <a:gs pos="0">
                      <a:srgbClr val="14CD68"/>
                    </a:gs>
                    <a:gs pos="100000">
                      <a:srgbClr val="035C7D"/>
                    </a:gs>
                  </a:gsLst>
                  <a:lin scaled="0"/>
                </a:gradFill>
              </a:rPr>
              <a:t>Cabo </a:t>
            </a:r>
            <a:r>
              <a:rPr lang="en-US" sz="1600" dirty="0">
                <a:gradFill>
                  <a:gsLst>
                    <a:gs pos="0">
                      <a:srgbClr val="14CD68"/>
                    </a:gs>
                    <a:gs pos="100000">
                      <a:srgbClr val="035C7D"/>
                    </a:gs>
                  </a:gsLst>
                  <a:lin scaled="0"/>
                </a:gradFill>
              </a:rPr>
              <a:t>Verde, the place where departure and destination converge</a:t>
            </a:r>
            <a:r>
              <a:rPr lang="pt-PT" altLang="en-US" sz="1600" dirty="0">
                <a:gradFill>
                  <a:gsLst>
                    <a:gs pos="0">
                      <a:srgbClr val="14CD68"/>
                    </a:gs>
                    <a:gs pos="100000">
                      <a:srgbClr val="035C7D"/>
                    </a:gs>
                  </a:gsLst>
                  <a:lin scaled="0"/>
                </a:gradFill>
              </a:rPr>
              <a:t>.</a:t>
            </a:r>
            <a:endParaRPr lang="pt-PT" altLang="en-US" sz="1600" dirty="0" smtClean="0">
              <a:gradFill>
                <a:gsLst>
                  <a:gs pos="0">
                    <a:srgbClr val="14CD68"/>
                  </a:gs>
                  <a:gs pos="100000">
                    <a:srgbClr val="035C7D"/>
                  </a:gs>
                </a:gsLst>
                <a:lin scaled="0"/>
              </a:gradFill>
            </a:endParaRPr>
          </a:p>
        </p:txBody>
      </p:sp>
      <p:sp>
        <p:nvSpPr>
          <p:cNvPr id="90"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pic>
        <p:nvPicPr>
          <p:cNvPr id="91" name="Imagem 90"/>
          <p:cNvPicPr>
            <a:picLocks noChangeAspect="1"/>
          </p:cNvPicPr>
          <p:nvPr/>
        </p:nvPicPr>
        <p:blipFill>
          <a:blip r:embed="rId5"/>
          <a:stretch>
            <a:fillRect/>
          </a:stretch>
        </p:blipFill>
        <p:spPr>
          <a:xfrm>
            <a:off x="1899285" y="1733550"/>
            <a:ext cx="2992120" cy="2531745"/>
          </a:xfrm>
          <a:prstGeom prst="rect">
            <a:avLst/>
          </a:prstGeom>
        </p:spPr>
      </p:pic>
      <p:sp>
        <p:nvSpPr>
          <p:cNvPr id="92"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3"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4" name="Oval 93"/>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extBox 1"/>
          <p:cNvSpPr txBox="1"/>
          <p:nvPr/>
        </p:nvSpPr>
        <p:spPr>
          <a:xfrm>
            <a:off x="2361565" y="1916430"/>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96" name="Picture 8" descr="Resultado de imagem para cabo verde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7390" y="3062605"/>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99"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101" name="AutoShape 2"/>
          <p:cNvCxnSpPr>
            <a:cxnSpLocks noChangeShapeType="1"/>
          </p:cNvCxnSpPr>
          <p:nvPr/>
        </p:nvCxnSpPr>
        <p:spPr bwMode="auto">
          <a:xfrm>
            <a:off x="2341245" y="5560060"/>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13"/>
          <p:cNvSpPr txBox="1">
            <a:spLocks noChangeArrowheads="1"/>
          </p:cNvSpPr>
          <p:nvPr/>
        </p:nvSpPr>
        <p:spPr bwMode="auto">
          <a:xfrm>
            <a:off x="234124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grpSp>
        <p:nvGrpSpPr>
          <p:cNvPr id="103" name="Group 19"/>
          <p:cNvGrpSpPr/>
          <p:nvPr/>
        </p:nvGrpSpPr>
        <p:grpSpPr bwMode="auto">
          <a:xfrm>
            <a:off x="2326005" y="5779135"/>
            <a:ext cx="1887855" cy="1073150"/>
            <a:chOff x="144" y="1788"/>
            <a:chExt cx="1189" cy="676"/>
          </a:xfrm>
        </p:grpSpPr>
        <p:sp>
          <p:nvSpPr>
            <p:cNvPr id="104"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Share</a:t>
              </a:r>
            </a:p>
          </p:txBody>
        </p:sp>
        <p:sp>
          <p:nvSpPr>
            <p:cNvPr id="105"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Synergy</a:t>
              </a:r>
            </a:p>
          </p:txBody>
        </p:sp>
        <p:sp>
          <p:nvSpPr>
            <p:cNvPr id="106"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Opportunity</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107" name="Oval 106"/>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08" name="Text Box 22"/>
          <p:cNvSpPr txBox="1">
            <a:spLocks noChangeArrowheads="1"/>
          </p:cNvSpPr>
          <p:nvPr/>
        </p:nvSpPr>
        <p:spPr bwMode="auto">
          <a:xfrm>
            <a:off x="2359660" y="6504305"/>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A market with strong potential</a:t>
            </a:r>
          </a:p>
        </p:txBody>
      </p:sp>
      <p:sp>
        <p:nvSpPr>
          <p:cNvPr id="10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20</a:t>
            </a:fld>
            <a:endParaRPr lang="fr-FR" altLang="pt-PT" sz="1200" b="1" i="1" u="sng" dirty="0" smtClean="0">
              <a:solidFill>
                <a:schemeClr val="tx1"/>
              </a:solidFill>
            </a:endParaRPr>
          </a:p>
        </p:txBody>
      </p:sp>
      <p:pic>
        <p:nvPicPr>
          <p:cNvPr id="110" name="Imagem 109" descr="logo"/>
          <p:cNvPicPr>
            <a:picLocks noChangeAspect="1"/>
          </p:cNvPicPr>
          <p:nvPr/>
        </p:nvPicPr>
        <p:blipFill>
          <a:blip r:embed="rId7"/>
          <a:stretch>
            <a:fillRect/>
          </a:stretch>
        </p:blipFill>
        <p:spPr>
          <a:xfrm>
            <a:off x="12065" y="77470"/>
            <a:ext cx="3048635" cy="669290"/>
          </a:xfrm>
          <a:prstGeom prst="rect">
            <a:avLst/>
          </a:prstGeom>
        </p:spPr>
      </p:pic>
      <p:sp>
        <p:nvSpPr>
          <p:cNvPr id="111" name="Retângulo Arredondado 110"/>
          <p:cNvSpPr/>
          <p:nvPr/>
        </p:nvSpPr>
        <p:spPr>
          <a:xfrm>
            <a:off x="3819525" y="782955"/>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400" i="1" dirty="0">
                <a:solidFill>
                  <a:srgbClr val="3EA4BA"/>
                </a:solidFill>
                <a:latin typeface="Arial" panose="020B0604020202020204" pitchFamily="34" charset="0"/>
                <a:sym typeface="+mn-ea"/>
              </a:rPr>
              <a:t>SUSTAINABILITY </a:t>
            </a:r>
            <a:endParaRPr lang="pt-BR" sz="1400" i="1" dirty="0" smtClean="0">
              <a:solidFill>
                <a:srgbClr val="3EA4BA"/>
              </a:solidFill>
              <a:latin typeface="Arial" panose="020B0604020202020204" pitchFamily="34" charset="0"/>
            </a:endParaRPr>
          </a:p>
          <a:p>
            <a:pPr algn="ctr" eaLnBrk="0" hangingPunct="0"/>
            <a:r>
              <a:rPr lang="pt-BR" sz="1400" i="1" dirty="0" smtClean="0">
                <a:solidFill>
                  <a:srgbClr val="3EA4BA"/>
                </a:solidFill>
                <a:latin typeface="Arial" panose="020B0604020202020204" pitchFamily="34" charset="0"/>
                <a:sym typeface="+mn-ea"/>
              </a:rPr>
              <a:t>AND </a:t>
            </a:r>
            <a:r>
              <a:rPr lang="pt-BR" sz="1400" i="1" dirty="0">
                <a:solidFill>
                  <a:srgbClr val="3EA4BA"/>
                </a:solidFill>
                <a:latin typeface="Arial" panose="020B0604020202020204" pitchFamily="34" charset="0"/>
                <a:sym typeface="+mn-ea"/>
              </a:rPr>
              <a:t>RESILIENCE</a:t>
            </a:r>
            <a:endParaRPr lang="pt-BR" altLang="en-US" sz="1400" i="1" dirty="0">
              <a:solidFill>
                <a:srgbClr val="3EA4BA"/>
              </a:solidFill>
              <a:latin typeface="Arial" panose="020B0604020202020204" pitchFamily="34" charset="0"/>
              <a:sym typeface="+mn-ea"/>
            </a:endParaRPr>
          </a:p>
        </p:txBody>
      </p:sp>
      <p:sp>
        <p:nvSpPr>
          <p:cNvPr id="112" name="Retângulo Arredondado 111"/>
          <p:cNvSpPr/>
          <p:nvPr/>
        </p:nvSpPr>
        <p:spPr>
          <a:xfrm>
            <a:off x="4528820" y="161734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IMPORT</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 EXPORT</a:t>
            </a:r>
            <a:endParaRPr lang="pt-BR" altLang="en-US" sz="1200" i="1" dirty="0" smtClean="0">
              <a:solidFill>
                <a:srgbClr val="008CBA"/>
              </a:solidFill>
              <a:latin typeface="Arial" panose="020B0604020202020204" pitchFamily="34" charset="0"/>
              <a:sym typeface="+mn-ea"/>
            </a:endParaRPr>
          </a:p>
        </p:txBody>
      </p:sp>
      <p:sp>
        <p:nvSpPr>
          <p:cNvPr id="113" name="Retângulo Arredondado 112"/>
          <p:cNvSpPr/>
          <p:nvPr/>
        </p:nvSpPr>
        <p:spPr>
          <a:xfrm>
            <a:off x="4936490" y="267271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PROMOTE</a:t>
            </a:r>
            <a:endParaRPr lang="pt-BR" sz="1200" i="1" dirty="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DISSEMINATE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4" name="Retângulo Arredondado 113"/>
          <p:cNvSpPr/>
          <p:nvPr/>
        </p:nvSpPr>
        <p:spPr>
          <a:xfrm>
            <a:off x="4588510" y="355536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HOSPITALITY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 ADDED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VALUE </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5" name="Retângulo Arredondado 114"/>
          <p:cNvSpPr/>
          <p:nvPr/>
        </p:nvSpPr>
        <p:spPr>
          <a:xfrm>
            <a:off x="3657600" y="433006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DIGITAL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ECONOMY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6"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INNOVATE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PROCESSES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7" name="Retângulo Arredondado 116"/>
          <p:cNvSpPr/>
          <p:nvPr/>
        </p:nvSpPr>
        <p:spPr>
          <a:xfrm>
            <a:off x="403225" y="353695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INNOVATE</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PRODUCTS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8"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PARTNERSHIPS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COMMITMENTS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9" name="Retângulo Arredondado 118"/>
          <p:cNvSpPr/>
          <p:nvPr/>
        </p:nvSpPr>
        <p:spPr>
          <a:xfrm>
            <a:off x="185420" y="15786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WARRANTY 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OPPORTUNITY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20"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BRIDGE TO MARKETS</a:t>
            </a:r>
            <a:endParaRPr lang="en-US" sz="1200" i="1" dirty="0">
              <a:solidFill>
                <a:schemeClr val="bg1">
                  <a:lumMod val="50000"/>
                </a:schemeClr>
              </a:solidFill>
              <a:latin typeface="Arial Unicode MS" pitchFamily="34" charset="-128"/>
              <a:ea typeface="Arial Unicode MS" pitchFamily="34" charset="-128"/>
              <a:cs typeface="Arial Unicode MS" pitchFamily="34" charset="-128"/>
            </a:endParaRPr>
          </a:p>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PRODUCTS AND SERVICES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121" name="Imagem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sp>
        <p:nvSpPr>
          <p:cNvPr id="123" name="CaixaDeTexto 84"/>
          <p:cNvSpPr txBox="1"/>
          <p:nvPr/>
        </p:nvSpPr>
        <p:spPr>
          <a:xfrm>
            <a:off x="8498205" y="61658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pic>
        <p:nvPicPr>
          <p:cNvPr id="124" name="Imagem 123"/>
          <p:cNvPicPr>
            <a:picLocks noChangeAspect="1"/>
          </p:cNvPicPr>
          <p:nvPr/>
        </p:nvPicPr>
        <p:blipFill>
          <a:blip r:embed="rId9"/>
          <a:stretch>
            <a:fillRect/>
          </a:stretch>
        </p:blipFill>
        <p:spPr>
          <a:xfrm>
            <a:off x="6285230" y="779145"/>
            <a:ext cx="2413000" cy="13569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01</a:t>
            </a:r>
          </a:p>
          <a:p>
            <a:pPr algn="ctr"/>
            <a:r>
              <a:rPr lang="pt-PT" sz="1200" b="1" dirty="0" smtClean="0">
                <a:solidFill>
                  <a:schemeClr val="bg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tx1"/>
                </a:solidFill>
                <a:cs typeface="+mn-lt"/>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bg1"/>
                </a:solidFill>
                <a:latin typeface="Arial Narrow" panose="020B0606020202030204" pitchFamily="34" charset="0"/>
              </a:rPr>
              <a:t>30</a:t>
            </a:r>
          </a:p>
          <a:p>
            <a:pPr algn="ctr"/>
            <a:r>
              <a:rPr lang="pt-PT" sz="1200" b="1" dirty="0" smtClean="0">
                <a:solidFill>
                  <a:schemeClr val="bg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200" dirty="0" smtClean="0">
                <a:solidFill>
                  <a:schemeClr val="tx1"/>
                </a:solidFill>
                <a:latin typeface="Arial Narrow" panose="020B0606020202030204" pitchFamily="34" charset="0"/>
              </a:rPr>
              <a:t>June</a:t>
            </a:r>
            <a:endParaRPr lang="pt-PT" sz="12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tx1"/>
                </a:solidFill>
                <a:sym typeface="+mn-ea"/>
              </a:rPr>
              <a:t>Deadline for </a:t>
            </a:r>
            <a:r>
              <a:rPr sz="1200" dirty="0" smtClean="0">
                <a:solidFill>
                  <a:schemeClr val="tx1"/>
                </a:solidFill>
                <a:sym typeface="+mn-ea"/>
              </a:rPr>
              <a:t>the expression </a:t>
            </a:r>
            <a:r>
              <a:rPr sz="1200" dirty="0">
                <a:solidFill>
                  <a:schemeClr val="tx1"/>
                </a:solidFill>
                <a:sym typeface="+mn-ea"/>
              </a:rPr>
              <a:t>of interest in participating in </a:t>
            </a:r>
            <a:r>
              <a:rPr sz="1200" dirty="0" smtClean="0">
                <a:solidFill>
                  <a:schemeClr val="tx1"/>
                </a:solidFill>
                <a:sym typeface="+mn-ea"/>
              </a:rPr>
              <a:t>the business network</a:t>
            </a:r>
            <a:endParaRPr lang="pt-PT" sz="1200" dirty="0" smtClean="0">
              <a:solidFill>
                <a:schemeClr val="tx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31</a:t>
            </a:r>
          </a:p>
          <a:p>
            <a:pPr algn="ctr"/>
            <a:r>
              <a:rPr lang="pt-PT" sz="1200" b="1" dirty="0" smtClean="0">
                <a:solidFill>
                  <a:schemeClr val="bg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200" dirty="0" smtClean="0">
                <a:solidFill>
                  <a:schemeClr val="accent6">
                    <a:lumMod val="50000"/>
                  </a:schemeClr>
                </a:solidFill>
                <a:latin typeface="Arial Narrow" panose="020B0606020202030204" pitchFamily="34" charset="0"/>
              </a:rPr>
              <a:t>June</a:t>
            </a:r>
            <a:endParaRPr lang="pt-PT" sz="12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6" name="Imagem 25" descr="logo"/>
          <p:cNvPicPr>
            <a:picLocks noChangeAspect="1"/>
          </p:cNvPicPr>
          <p:nvPr/>
        </p:nvPicPr>
        <p:blipFill>
          <a:blip r:embed="rId4"/>
          <a:stretch>
            <a:fillRect/>
          </a:stretch>
        </p:blipFill>
        <p:spPr>
          <a:xfrm>
            <a:off x="9074150" y="70485"/>
            <a:ext cx="3107055" cy="681990"/>
          </a:xfrm>
          <a:prstGeom prst="rect">
            <a:avLst/>
          </a:prstGeom>
        </p:spPr>
      </p:pic>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21</a:t>
            </a:fld>
            <a:endParaRPr lang="fr-FR" altLang="pt-PT" sz="1200" b="1" i="1" u="sng" dirty="0" smtClean="0">
              <a:solidFill>
                <a:schemeClr val="tx1"/>
              </a:solidFill>
            </a:endParaRPr>
          </a:p>
        </p:txBody>
      </p:sp>
      <p:sp>
        <p:nvSpPr>
          <p:cNvPr id="2" name="Oval 1"/>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June</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June</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3" name="CaixaDeTexto 2"/>
          <p:cNvSpPr txBox="1"/>
          <p:nvPr/>
        </p:nvSpPr>
        <p:spPr>
          <a:xfrm>
            <a:off x="5706219" y="6963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a:t>
            </a:r>
            <a:r>
              <a:rPr lang="pt-PT" sz="1400" dirty="0" err="1">
                <a:solidFill>
                  <a:schemeClr val="tx1"/>
                </a:solidFill>
                <a:latin typeface="Arial Narrow" panose="020B0606020202030204" pitchFamily="34" charset="0"/>
                <a:sym typeface="+mn-ea"/>
              </a:rPr>
              <a:t>Space»</a:t>
            </a:r>
            <a:r>
              <a:rPr lang="pt-PT" sz="1400" i="1"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www.atlanticbusinessforum.com;</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01" name="CaixaDeTexto 67"/>
          <p:cNvSpPr txBox="1"/>
          <p:nvPr/>
        </p:nvSpPr>
        <p:spPr>
          <a:xfrm>
            <a:off x="9474835" y="3549650"/>
            <a:ext cx="272923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685" y="5427345"/>
            <a:ext cx="677545" cy="561975"/>
          </a:xfrm>
          <a:prstGeom prst="rect">
            <a:avLst/>
          </a:prstGeom>
        </p:spPr>
      </p:pic>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22</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96469055"/>
              </p:ext>
            </p:extLst>
          </p:nvPr>
        </p:nvGraphicFramePr>
        <p:xfrm>
          <a:off x="0" y="-56755"/>
          <a:ext cx="12191997" cy="6896596"/>
        </p:xfrm>
        <a:graphic>
          <a:graphicData uri="http://schemas.openxmlformats.org/drawingml/2006/table">
            <a:tbl>
              <a:tblPr>
                <a:tableStyleId>{5C22544A-7EE6-4342-B048-85BDC9FD1C3A}</a:tableStyleId>
              </a:tblPr>
              <a:tblGrid>
                <a:gridCol w="393036"/>
                <a:gridCol w="102190"/>
                <a:gridCol w="131012"/>
                <a:gridCol w="393036"/>
                <a:gridCol w="1821071"/>
                <a:gridCol w="131012"/>
                <a:gridCol w="340631"/>
                <a:gridCol w="131012"/>
                <a:gridCol w="340631"/>
                <a:gridCol w="2738157"/>
                <a:gridCol w="102190"/>
                <a:gridCol w="406138"/>
                <a:gridCol w="131012"/>
                <a:gridCol w="379934"/>
                <a:gridCol w="4650935"/>
              </a:tblGrid>
              <a:tr h="170751">
                <a:tc rowSpan="3" gridSpan="9">
                  <a:txBody>
                    <a:bodyPr/>
                    <a:lstStyle/>
                    <a:p>
                      <a:pPr algn="l" fontAlgn="b"/>
                      <a:r>
                        <a:rPr lang="pt-PT" sz="1000" dirty="0">
                          <a:solidFill>
                            <a:schemeClr val="bg1"/>
                          </a:solidFill>
                          <a:latin typeface="Arial Narrow" panose="020B060602020203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gridSpan="5">
                  <a:txBody>
                    <a:bodyPr/>
                    <a:lstStyle/>
                    <a:p>
                      <a:pPr algn="ctr" fontAlgn="b"/>
                      <a:endParaRPr lang="pt-PT" sz="1000" dirty="0">
                        <a:solidFill>
                          <a:srgbClr val="416D12"/>
                        </a:solidFill>
                        <a:latin typeface="Arial Narrow" panose="020B0606020202030204" pitchFamily="34" charset="0"/>
                      </a:endParaRPr>
                    </a:p>
                  </a:txBody>
                  <a:tcPr marL="0" marR="0" marT="0" marB="0" anchor="b">
                    <a:lnL w="12700" cmpd="sng">
                      <a:noFill/>
                    </a:lnL>
                    <a:lnR w="12700" cmpd="sng">
                      <a:noFill/>
                    </a:lnR>
                    <a:lnB w="12700" cmpd="sng">
                      <a:noFill/>
                    </a:lnB>
                    <a:solidFill>
                      <a:schemeClr val="bg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rowSpan="3">
                  <a:txBody>
                    <a:bodyPr/>
                    <a:lstStyle/>
                    <a:p>
                      <a:pPr algn="l" fontAlgn="b"/>
                      <a:r>
                        <a:rPr lang="pt-PT" sz="1000" dirty="0">
                          <a:solidFill>
                            <a:schemeClr val="bg1"/>
                          </a:solidFill>
                          <a:latin typeface="Arial Narrow" panose="020B0606020202030204" pitchFamily="34" charset="0"/>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170751">
                <a:tc gridSpan="9"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5">
                  <a:txBody>
                    <a:bodyPr/>
                    <a:lstStyle/>
                    <a:p>
                      <a:pPr algn="ctr" fontAlgn="b"/>
                      <a:r>
                        <a:rPr lang="pt-PT" sz="1200" i="1" dirty="0">
                          <a:solidFill>
                            <a:srgbClr val="416D12"/>
                          </a:solidFill>
                          <a:latin typeface="Arial Narrow" panose="020B0606020202030204" pitchFamily="34" charset="0"/>
                        </a:rPr>
                        <a:t>EVENTS AGENDA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r>
              <a:tr h="170751">
                <a:tc gridSpan="9"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5">
                  <a:txBody>
                    <a:bodyPr/>
                    <a:lstStyle/>
                    <a:p>
                      <a:pPr algn="l" fontAlgn="b"/>
                      <a:endParaRPr lang="pt-PT" sz="1000" dirty="0">
                        <a:solidFill>
                          <a:srgbClr val="416D12"/>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r>
              <a:tr h="170751">
                <a:tc gridSpan="10">
                  <a:txBody>
                    <a:bodyPr/>
                    <a:lstStyle/>
                    <a:p>
                      <a:pPr algn="ctr" fontAlgn="ctr"/>
                      <a:r>
                        <a:rPr lang="pt-PT" sz="1200" b="1" i="1" dirty="0">
                          <a:solidFill>
                            <a:srgbClr val="00B4B2"/>
                          </a:solidFill>
                          <a:latin typeface="Arial Narrow" panose="020B0606020202030204" pitchFamily="34" charset="0"/>
                        </a:rPr>
                        <a:t>BASALT CONFERENCE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rowSpan="34">
                  <a:txBody>
                    <a:bodyPr/>
                    <a:lstStyle/>
                    <a:p>
                      <a:pPr algn="ctr" fontAlgn="b"/>
                      <a:r>
                        <a:rPr lang="pt-PT" sz="1000" dirty="0">
                          <a:solidFill>
                            <a:schemeClr val="bg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4">
                  <a:txBody>
                    <a:bodyPr/>
                    <a:lstStyle/>
                    <a:p>
                      <a:pPr algn="ctr" fontAlgn="ctr"/>
                      <a:r>
                        <a:rPr lang="pt-PT" sz="1200" b="1" i="1" dirty="0">
                          <a:solidFill>
                            <a:schemeClr val="bg1"/>
                          </a:solidFill>
                          <a:latin typeface="Arial Narrow" panose="020B0606020202030204" pitchFamily="34" charset="0"/>
                        </a:rPr>
                        <a:t>ATLANTIC BUSINESS FORUM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gridSpan="5">
                  <a:txBody>
                    <a:bodyPr/>
                    <a:lstStyle/>
                    <a:p>
                      <a:pPr algn="ctr" fontAlgn="ctr"/>
                      <a:r>
                        <a:rPr lang="pt-PT" sz="1000" dirty="0">
                          <a:solidFill>
                            <a:srgbClr val="008080"/>
                          </a:solidFill>
                          <a:latin typeface="Arial Narrow" panose="020B0606020202030204" pitchFamily="34" charset="0"/>
                        </a:rPr>
                        <a:t>INTERNATIONAL CONFERENCE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rowSpan="33">
                  <a:txBody>
                    <a:bodyPr/>
                    <a:lstStyle/>
                    <a:p>
                      <a:pPr algn="ctr" fontAlgn="ctr"/>
                      <a:r>
                        <a:rPr lang="pt-PT" sz="1000" dirty="0">
                          <a:solidFill>
                            <a:schemeClr val="bg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4">
                  <a:txBody>
                    <a:bodyPr/>
                    <a:lstStyle/>
                    <a:p>
                      <a:pPr algn="ctr" fontAlgn="ctr"/>
                      <a:r>
                        <a:rPr lang="pt-PT" sz="1000" b="1" i="1">
                          <a:solidFill>
                            <a:srgbClr val="008080"/>
                          </a:solidFill>
                          <a:latin typeface="Arial Narrow" panose="020B0606020202030204" pitchFamily="34" charset="0"/>
                        </a:rPr>
                        <a:t>ROUNDTABLE </a:t>
                      </a:r>
                      <a:r>
                        <a:rPr lang="pt-PT" sz="1000" b="1" i="1" smtClean="0">
                          <a:solidFill>
                            <a:srgbClr val="008080"/>
                          </a:solidFill>
                          <a:latin typeface="Arial Narrow" panose="020B0606020202030204" pitchFamily="34" charset="0"/>
                        </a:rPr>
                        <a:t> OF INTEGRATION </a:t>
                      </a:r>
                      <a:r>
                        <a:rPr lang="pt-PT" sz="1000" b="1" i="1" dirty="0">
                          <a:solidFill>
                            <a:srgbClr val="008080"/>
                          </a:solidFill>
                          <a:latin typeface="Arial Narrow" panose="020B0606020202030204" pitchFamily="34" charset="0"/>
                        </a:rPr>
                        <a:t>AND DEBATES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fontAlgn="ctr"/>
                      <a:r>
                        <a:rPr lang="pt-PT" sz="1000" b="1" i="1" dirty="0">
                          <a:solidFill>
                            <a:srgbClr val="008080"/>
                          </a:solidFill>
                          <a:latin typeface="Arial Narrow" panose="020B0606020202030204" pitchFamily="34" charset="0"/>
                        </a:rPr>
                        <a:t>BUSINESS ROUND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gridSpan="5">
                  <a:txBody>
                    <a:bodyPr/>
                    <a:lstStyle/>
                    <a:p>
                      <a:pPr algn="ctr" fontAlgn="ctr"/>
                      <a:r>
                        <a:rPr lang="pt-PT" sz="1200" b="1" i="1" dirty="0">
                          <a:solidFill>
                            <a:srgbClr val="00B050"/>
                          </a:solidFill>
                          <a:latin typeface="Arial Narrow" panose="020B0606020202030204" pitchFamily="34" charset="0"/>
                        </a:rPr>
                        <a:t>07 - 08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fontAlgn="ctr"/>
                      <a:r>
                        <a:rPr lang="pt-PT" sz="1200" b="1" i="1" dirty="0">
                          <a:solidFill>
                            <a:srgbClr val="00B050"/>
                          </a:solidFill>
                          <a:latin typeface="Arial Narrow" panose="020B0606020202030204" pitchFamily="34" charset="0"/>
                        </a:rPr>
                        <a:t>09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fontAlgn="ctr"/>
                      <a:r>
                        <a:rPr lang="pt-PT" sz="1200" b="1" i="1" dirty="0">
                          <a:solidFill>
                            <a:srgbClr val="00B050"/>
                          </a:solidFill>
                          <a:effectLst/>
                          <a:latin typeface="Arial Narrow" panose="020B0606020202030204" pitchFamily="34" charset="0"/>
                        </a:rPr>
                        <a:t>09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41503">
                <a:tc gridSpan="5">
                  <a:txBody>
                    <a:bodyPr/>
                    <a:lstStyle/>
                    <a:p>
                      <a:pPr algn="ctr" rtl="0" fontAlgn="ctr"/>
                      <a:r>
                        <a:rPr lang="en-US" sz="1000" b="1" i="1" dirty="0">
                          <a:solidFill>
                            <a:srgbClr val="008080"/>
                          </a:solidFill>
                          <a:latin typeface="Arial Narrow" panose="020B0606020202030204" pitchFamily="34" charset="0"/>
                        </a:rPr>
                        <a:t>APPLICATION OF BASALT POWDER IN AGRICULTURE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rtl="0" fontAlgn="ctr"/>
                      <a:r>
                        <a:rPr lang="pt-PT" sz="1000" b="1" i="1" dirty="0">
                          <a:solidFill>
                            <a:srgbClr val="008080"/>
                          </a:solidFill>
                          <a:latin typeface="Arial Narrow" panose="020B0606020202030204" pitchFamily="34" charset="0"/>
                        </a:rPr>
                        <a:t>BASALT POWDER IN AGRICULTURE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fontAlgn="ctr"/>
                      <a:r>
                        <a:rPr lang="pt-PT" sz="1000" b="1" i="1" dirty="0">
                          <a:solidFill>
                            <a:srgbClr val="008080"/>
                          </a:solidFill>
                          <a:latin typeface="Arial Narrow" panose="020B0606020202030204" pitchFamily="34" charset="0"/>
                        </a:rPr>
                        <a:t>BUSINESS OPPORTUNITIES AND PARTNERSHIP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gridSpan="5">
                  <a:txBody>
                    <a:bodyPr/>
                    <a:lstStyle/>
                    <a:p>
                      <a:pPr algn="ctr" rtl="0" fontAlgn="ctr"/>
                      <a:r>
                        <a:rPr lang="en-US" sz="1000" i="1" dirty="0">
                          <a:solidFill>
                            <a:schemeClr val="tx1"/>
                          </a:solidFill>
                          <a:latin typeface="Arial Narrow" panose="020B0606020202030204" pitchFamily="34" charset="0"/>
                        </a:rPr>
                        <a:t>Its Benefits as Fertilizer for Agriculture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rtl="0" fontAlgn="ctr"/>
                      <a:r>
                        <a:rPr lang="en-US" sz="1000" i="1" dirty="0">
                          <a:solidFill>
                            <a:schemeClr val="tx1"/>
                          </a:solidFill>
                          <a:latin typeface="Arial Narrow" panose="020B0606020202030204" pitchFamily="34" charset="0"/>
                        </a:rPr>
                        <a:t>The Quality of Food and the Protection of The Environment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08:00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08:15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b="0" i="1" dirty="0">
                          <a:solidFill>
                            <a:schemeClr val="tx1"/>
                          </a:solidFill>
                          <a:latin typeface="Arial Narrow" panose="020B0606020202030204" pitchFamily="34" charset="0"/>
                        </a:rPr>
                        <a:t>Accreditation of Business Round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rtl="0"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rtl="0" fontAlgn="ctr"/>
                      <a:r>
                        <a:rPr lang="pt-PT" sz="1000" dirty="0">
                          <a:solidFill>
                            <a:schemeClr val="bg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08:15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Business Round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rtl="0"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rtl="0" fontAlgn="ctr"/>
                      <a:r>
                        <a:rPr lang="pt-PT" sz="1000" dirty="0">
                          <a:solidFill>
                            <a:schemeClr val="bg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Coffee-Break</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rtl="0" fontAlgn="ctr"/>
                      <a:r>
                        <a:rPr lang="pt-PT" sz="1200" b="1" i="1" dirty="0">
                          <a:solidFill>
                            <a:srgbClr val="00B050"/>
                          </a:solidFill>
                          <a:effectLst/>
                          <a:latin typeface="Arial Narrow" panose="020B0606020202030204" pitchFamily="34" charset="0"/>
                        </a:rPr>
                        <a:t>DAY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rtl="0" fontAlgn="ctr"/>
                      <a:r>
                        <a:rPr lang="pt-PT" sz="1200" b="1" i="1" dirty="0">
                          <a:solidFill>
                            <a:srgbClr val="00B050"/>
                          </a:solidFill>
                          <a:effectLst/>
                          <a:latin typeface="Arial Narrow" panose="020B0606020202030204" pitchFamily="34" charset="0"/>
                        </a:rPr>
                        <a:t>DAY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Business Round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fontAlgn="ctr"/>
                      <a:r>
                        <a:rPr lang="pt-PT" sz="1000" b="1" i="1" dirty="0">
                          <a:solidFill>
                            <a:srgbClr val="00B050"/>
                          </a:solidFill>
                          <a:effectLst/>
                          <a:latin typeface="Arial Narrow" panose="020B0606020202030204" pitchFamily="34" charset="0"/>
                        </a:rPr>
                        <a:t>07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ctr" fontAlgn="ctr"/>
                      <a:r>
                        <a:rPr lang="pt-PT" sz="1000" b="1" i="1" dirty="0">
                          <a:solidFill>
                            <a:srgbClr val="00B050"/>
                          </a:solidFill>
                          <a:effectLst/>
                          <a:latin typeface="Arial Narrow" panose="020B0606020202030204" pitchFamily="34" charset="0"/>
                        </a:rPr>
                        <a:t>09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l" fontAlgn="ctr"/>
                      <a:r>
                        <a:rPr lang="pt-PT" sz="1000" i="1" dirty="0">
                          <a:solidFill>
                            <a:srgbClr val="00B050"/>
                          </a:solidFill>
                          <a:latin typeface="Arial Narrow" panose="020B0606020202030204" pitchFamily="34" charset="0"/>
                        </a:rPr>
                        <a:t>ACCREDITATION</a:t>
                      </a:r>
                      <a:r>
                        <a:rPr lang="pt-PT" sz="1000" dirty="0">
                          <a:solidFill>
                            <a:schemeClr val="bg1"/>
                          </a:solidFill>
                          <a:latin typeface="Arial Narrow" panose="020B0606020202030204" pitchFamily="34" charset="0"/>
                        </a:rPr>
                        <a:t>: From 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gridSpan="4">
                  <a:txBody>
                    <a:bodyPr/>
                    <a:lstStyle/>
                    <a:p>
                      <a:pPr algn="l" fontAlgn="ctr"/>
                      <a:r>
                        <a:rPr lang="pt-PT" sz="1000" i="1" dirty="0">
                          <a:solidFill>
                            <a:srgbClr val="00B050"/>
                          </a:solidFill>
                          <a:latin typeface="Arial Narrow" panose="020B0606020202030204" pitchFamily="34" charset="0"/>
                        </a:rPr>
                        <a:t>ACCREDITATION</a:t>
                      </a:r>
                      <a:r>
                        <a:rPr lang="pt-PT" sz="1000" dirty="0">
                          <a:solidFill>
                            <a:schemeClr val="bg1"/>
                          </a:solidFill>
                          <a:latin typeface="Arial Narrow" panose="020B0606020202030204" pitchFamily="34" charset="0"/>
                        </a:rPr>
                        <a:t>: From 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15:30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Business Round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dirty="0">
                          <a:solidFill>
                            <a:schemeClr val="tx1"/>
                          </a:solidFill>
                          <a:latin typeface="Arial Narrow" panose="020B0606020202030204" pitchFamily="34" charset="0"/>
                        </a:rPr>
                        <a:t>08:00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Opening ceremony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smtClean="0">
                          <a:solidFill>
                            <a:schemeClr val="tx1"/>
                          </a:solidFill>
                          <a:latin typeface="Arial Narrow" panose="020B0606020202030204" pitchFamily="34" charset="0"/>
                        </a:rPr>
                        <a:t>Roundtable of </a:t>
                      </a:r>
                      <a:r>
                        <a:rPr lang="pt-PT" sz="1000" dirty="0">
                          <a:solidFill>
                            <a:schemeClr val="tx1"/>
                          </a:solidFill>
                          <a:latin typeface="Arial Narrow" panose="020B0606020202030204" pitchFamily="34" charset="0"/>
                        </a:rPr>
                        <a:t>Integration and Dabates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17:15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Opening Ceremony of the </a:t>
                      </a:r>
                      <a:r>
                        <a:rPr lang="en-US" sz="1000" i="1" dirty="0">
                          <a:solidFill>
                            <a:schemeClr val="tx1"/>
                          </a:solidFill>
                          <a:latin typeface="Arial Narrow" panose="020B0606020202030204" pitchFamily="34" charset="0"/>
                        </a:rPr>
                        <a:t>ATLANTIC BUSINESS FORUM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341503">
                <a:tc>
                  <a:txBody>
                    <a:bodyPr/>
                    <a:lstStyle/>
                    <a:p>
                      <a:pPr algn="r" fontAlgn="ctr"/>
                      <a:r>
                        <a:rPr lang="pt-PT" sz="1000" dirty="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Conference I: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dirty="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08:45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Introduction to Meeting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19:15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Panel I: «</a:t>
                      </a:r>
                      <a:r>
                        <a:rPr lang="en-US" sz="1000" i="1" dirty="0">
                          <a:solidFill>
                            <a:schemeClr val="tx1"/>
                          </a:solidFill>
                          <a:latin typeface="Arial Narrow" panose="020B0606020202030204" pitchFamily="34" charset="0"/>
                        </a:rPr>
                        <a:t>BRAZIL</a:t>
                      </a:r>
                      <a:r>
                        <a:rPr lang="en-US" sz="1000" dirty="0">
                          <a:solidFill>
                            <a:schemeClr val="tx1"/>
                          </a:solidFill>
                          <a:latin typeface="Arial Narrow" panose="020B0606020202030204" pitchFamily="34" charset="0"/>
                        </a:rPr>
                        <a:t>: The Potential and the Opportunity of Technical and Entrepreneurial Cooperation»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dirty="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08:45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Interventions of Experts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gridSpan="4">
                  <a:txBody>
                    <a:bodyPr/>
                    <a:lstStyle/>
                    <a:p>
                      <a:pPr algn="ctr" fontAlgn="ctr"/>
                      <a:r>
                        <a:rPr lang="pt-PT" sz="1200" b="1" i="1" dirty="0">
                          <a:solidFill>
                            <a:srgbClr val="00B050"/>
                          </a:solidFill>
                          <a:effectLst/>
                          <a:latin typeface="Arial Narrow" panose="020B0606020202030204" pitchFamily="34" charset="0"/>
                        </a:rPr>
                        <a:t>10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a:txBody>
                    <a:bodyPr/>
                    <a:lstStyle/>
                    <a:p>
                      <a:pPr algn="r" fontAlgn="ctr"/>
                      <a:r>
                        <a:rPr lang="pt-PT" sz="1000" dirty="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Conference II: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Debates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gridSpan="4">
                  <a:txBody>
                    <a:bodyPr/>
                    <a:lstStyle/>
                    <a:p>
                      <a:pPr algn="l" fontAlgn="ctr"/>
                      <a:r>
                        <a:rPr lang="pt-PT" sz="1000" i="1" dirty="0">
                          <a:solidFill>
                            <a:srgbClr val="00B050"/>
                          </a:solidFill>
                          <a:latin typeface="Arial Narrow" panose="020B0606020202030204" pitchFamily="34" charset="0"/>
                        </a:rPr>
                        <a:t>ACCREDITATION</a:t>
                      </a:r>
                      <a:r>
                        <a:rPr lang="pt-PT" sz="1000" dirty="0">
                          <a:solidFill>
                            <a:schemeClr val="tx1"/>
                          </a:solidFill>
                          <a:latin typeface="Arial Narrow" panose="020B0606020202030204" pitchFamily="34" charset="0"/>
                        </a:rPr>
                        <a:t>: From 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a:txBody>
                    <a:bodyPr/>
                    <a:lstStyle/>
                    <a:p>
                      <a:pPr algn="r" fontAlgn="ctr"/>
                      <a:r>
                        <a:rPr lang="pt-PT" sz="100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i="1"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 Presentation of Opportunities in </a:t>
                      </a:r>
                      <a:r>
                        <a:rPr lang="en-US" sz="1000" i="1" dirty="0">
                          <a:solidFill>
                            <a:schemeClr val="tx1"/>
                          </a:solidFill>
                          <a:latin typeface="Arial Narrow" panose="020B0606020202030204" pitchFamily="34" charset="0"/>
                        </a:rPr>
                        <a:t>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15:45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Conference a III: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12:00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Interventions of Experts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a:solidFill>
                            <a:schemeClr val="tx1"/>
                          </a:solidFill>
                          <a:latin typeface="Arial Narrow" panose="020B0606020202030204" pitchFamily="34" charset="0"/>
                        </a:rPr>
                        <a:t>15:45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dirty="0">
                          <a:solidFill>
                            <a:schemeClr val="tx1"/>
                          </a:solidFill>
                          <a:latin typeface="Arial Narrow" panose="020B0606020202030204" pitchFamily="34" charset="0"/>
                        </a:rPr>
                        <a:t>16:15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rtl="0" fontAlgn="ctr"/>
                      <a:r>
                        <a:rPr lang="pt-PT" sz="1000" dirty="0">
                          <a:solidFill>
                            <a:schemeClr val="tx1"/>
                          </a:solidFill>
                          <a:latin typeface="Arial Narrow" panose="020B0606020202030204" pitchFamily="34" charset="0"/>
                        </a:rPr>
                        <a:t>Debates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Presentation of Opportunities in </a:t>
                      </a:r>
                      <a:r>
                        <a:rPr lang="en-US" sz="1000" i="1" dirty="0">
                          <a:solidFill>
                            <a:schemeClr val="tx1"/>
                          </a:solidFill>
                          <a:latin typeface="Arial Narrow" panose="020B0606020202030204" pitchFamily="34" charset="0"/>
                        </a:rPr>
                        <a:t>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a:solidFill>
                            <a:schemeClr val="tx1"/>
                          </a:solidFill>
                          <a:latin typeface="Arial Narrow" panose="020B0606020202030204" pitchFamily="34" charset="0"/>
                        </a:rPr>
                        <a:t>16:15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dirty="0">
                          <a:solidFill>
                            <a:schemeClr val="tx1"/>
                          </a:solidFill>
                          <a:latin typeface="Arial Narrow" panose="020B0606020202030204" pitchFamily="34" charset="0"/>
                        </a:rPr>
                        <a:t>18:00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Conference  IV: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12:00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13:30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14:30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14:30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16:30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Presentation of Opportunities in </a:t>
                      </a:r>
                      <a:r>
                        <a:rPr lang="en-US" sz="1000" i="1" dirty="0">
                          <a:solidFill>
                            <a:schemeClr val="tx1"/>
                          </a:solidFill>
                          <a:latin typeface="Arial Narrow" panose="020B0606020202030204" pitchFamily="34" charset="0"/>
                        </a:rPr>
                        <a:t>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a:txBody>
                    <a:bodyPr/>
                    <a:lstStyle/>
                    <a:p>
                      <a:pPr algn="r" fontAlgn="ctr"/>
                      <a:r>
                        <a:rPr lang="pt-PT" sz="1000">
                          <a:solidFill>
                            <a:schemeClr val="tx1"/>
                          </a:solidFill>
                          <a:latin typeface="Arial Narrow" panose="020B060602020203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r>
                        <a:rPr lang="pt-PT" sz="1000" dirty="0">
                          <a:solidFill>
                            <a:schemeClr val="tx1"/>
                          </a:solidFill>
                          <a:latin typeface="Arial Narrow" panose="020B0606020202030204" pitchFamily="34" charset="0"/>
                        </a:rPr>
                        <a:t>22:30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Welcome Reception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13:30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Interventions of Experts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16:30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fontAlgn="ctr"/>
                      <a:r>
                        <a:rPr lang="pt-PT" sz="1200" b="1" i="1" dirty="0">
                          <a:solidFill>
                            <a:srgbClr val="00B050"/>
                          </a:solidFill>
                          <a:effectLst/>
                          <a:latin typeface="Arial Narrow" panose="020B0606020202030204" pitchFamily="34" charset="0"/>
                        </a:rPr>
                        <a:t>DAY 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Debates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Conference I - </a:t>
                      </a:r>
                      <a:r>
                        <a:rPr lang="en-US" sz="1000" i="1" dirty="0">
                          <a:solidFill>
                            <a:schemeClr val="tx1"/>
                          </a:solidFill>
                          <a:latin typeface="Arial Narrow" panose="020B0606020202030204" pitchFamily="34" charset="0"/>
                        </a:rPr>
                        <a:t>ACCESS TO THE ECOWAS PREFERENTIAL MARKET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5">
                  <a:txBody>
                    <a:bodyPr/>
                    <a:lstStyle/>
                    <a:p>
                      <a:pPr algn="ctr" fontAlgn="ctr"/>
                      <a:r>
                        <a:rPr lang="pt-PT" sz="1000" b="1" i="1" dirty="0">
                          <a:solidFill>
                            <a:srgbClr val="00B050"/>
                          </a:solidFill>
                          <a:effectLst/>
                          <a:latin typeface="Arial Narrow" panose="020B0606020202030204" pitchFamily="34" charset="0"/>
                        </a:rPr>
                        <a:t>08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&gt;18:30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l" fontAlgn="ctr"/>
                      <a:r>
                        <a:rPr lang="pt-PT" sz="1000" i="1" dirty="0">
                          <a:solidFill>
                            <a:schemeClr val="tx1"/>
                          </a:solidFill>
                          <a:latin typeface="Arial Narrow" panose="020B0606020202030204" pitchFamily="34" charset="0"/>
                        </a:rPr>
                        <a:t>FREE TIME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r>
              <a:tr h="170751">
                <a:tc gridSpan="5">
                  <a:txBody>
                    <a:bodyPr/>
                    <a:lstStyle/>
                    <a:p>
                      <a:pPr algn="l" fontAlgn="ctr"/>
                      <a:r>
                        <a:rPr lang="pt-PT" sz="1000" i="1" dirty="0">
                          <a:solidFill>
                            <a:srgbClr val="00B050"/>
                          </a:solidFill>
                          <a:latin typeface="Arial Narrow" panose="020B0606020202030204" pitchFamily="34" charset="0"/>
                        </a:rPr>
                        <a:t>ACCREDITATION</a:t>
                      </a:r>
                      <a:r>
                        <a:rPr lang="pt-PT" sz="1000" dirty="0">
                          <a:solidFill>
                            <a:schemeClr val="tx1"/>
                          </a:solidFill>
                          <a:latin typeface="Arial Narrow" panose="020B0606020202030204" pitchFamily="34" charset="0"/>
                        </a:rPr>
                        <a:t>: From 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vMerge="1">
                  <a:txBody>
                    <a:bodyPr/>
                    <a:lstStyle/>
                    <a:p>
                      <a:endParaRPr lang="pt-PT"/>
                    </a:p>
                  </a:txBody>
                  <a:tcPr/>
                </a:tc>
                <a:tc>
                  <a:txBody>
                    <a:bodyPr/>
                    <a:lstStyle/>
                    <a:p>
                      <a:pPr algn="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gridSpan="4">
                  <a:txBody>
                    <a:bodyPr/>
                    <a:lstStyle/>
                    <a:p>
                      <a:pPr algn="ctr" fontAlgn="ctr"/>
                      <a:r>
                        <a:rPr lang="pt-PT" sz="1200" b="1" i="1" dirty="0">
                          <a:solidFill>
                            <a:srgbClr val="00B050"/>
                          </a:solidFill>
                          <a:latin typeface="Arial Narrow" panose="020B0606020202030204" pitchFamily="34" charset="0"/>
                        </a:rPr>
                        <a:t>11 JUNE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gridSpan="2">
                  <a:txBody>
                    <a:bodyPr/>
                    <a:lstStyle/>
                    <a:p>
                      <a:pPr algn="r" fontAlgn="ctr"/>
                      <a:r>
                        <a:rPr lang="pt-PT" sz="1000">
                          <a:solidFill>
                            <a:schemeClr val="tx1"/>
                          </a:solidFill>
                          <a:latin typeface="Arial Narrow" panose="020B0606020202030204" pitchFamily="34" charset="0"/>
                        </a:rPr>
                        <a:t>08:30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Panel I: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16:15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000" dirty="0">
                          <a:solidFill>
                            <a:schemeClr val="tx1"/>
                          </a:solidFill>
                          <a:latin typeface="Arial Narrow" panose="020B0606020202030204" pitchFamily="34" charset="0"/>
                        </a:rPr>
                        <a:t>Closing Session of the Conference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gridSpan="4">
                  <a:txBody>
                    <a:bodyPr/>
                    <a:lstStyle/>
                    <a:p>
                      <a:pPr algn="l" fontAlgn="ctr"/>
                      <a:r>
                        <a:rPr lang="pt-PT" sz="1000" b="0" i="1" dirty="0">
                          <a:solidFill>
                            <a:srgbClr val="00B050"/>
                          </a:solidFill>
                          <a:effectLst/>
                          <a:latin typeface="Arial Narrow" panose="020B0606020202030204" pitchFamily="34" charset="0"/>
                        </a:rPr>
                        <a:t>ACCREDITATION</a:t>
                      </a:r>
                      <a:r>
                        <a:rPr lang="pt-PT" sz="1000" b="0" dirty="0">
                          <a:solidFill>
                            <a:srgbClr val="00B050"/>
                          </a:solidFill>
                          <a:latin typeface="Arial Narrow" panose="020B0606020202030204" pitchFamily="34" charset="0"/>
                        </a:rPr>
                        <a:t>: </a:t>
                      </a:r>
                      <a:r>
                        <a:rPr lang="pt-PT" sz="1000" dirty="0">
                          <a:solidFill>
                            <a:schemeClr val="tx1"/>
                          </a:solidFill>
                          <a:latin typeface="Arial Narrow" panose="020B0606020202030204" pitchFamily="34" charset="0"/>
                        </a:rPr>
                        <a:t>From 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170751">
                <a:tc gridSpan="2">
                  <a:txBody>
                    <a:bodyPr/>
                    <a:lstStyle/>
                    <a:p>
                      <a:pPr algn="r" fontAlgn="ctr"/>
                      <a:r>
                        <a:rPr lang="pt-PT" sz="1000">
                          <a:solidFill>
                            <a:schemeClr val="tx1"/>
                          </a:solidFill>
                          <a:latin typeface="Arial Narrow" panose="020B0606020202030204" pitchFamily="34" charset="0"/>
                        </a:rPr>
                        <a:t>10:15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08:00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err="1">
                          <a:solidFill>
                            <a:schemeClr val="tx1"/>
                          </a:solidFill>
                          <a:latin typeface="Arial Narrow" panose="020B0606020202030204" pitchFamily="34" charset="0"/>
                        </a:rPr>
                        <a:t>Painel</a:t>
                      </a:r>
                      <a:r>
                        <a:rPr lang="en-US" sz="1000" dirty="0">
                          <a:solidFill>
                            <a:schemeClr val="tx1"/>
                          </a:solidFill>
                          <a:latin typeface="Arial Narrow" panose="020B0606020202030204" pitchFamily="34" charset="0"/>
                        </a:rPr>
                        <a:t> II - PRIVATE SECTOR FINANCING IN 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341503">
                <a:tc gridSpan="2">
                  <a:txBody>
                    <a:bodyPr/>
                    <a:lstStyle/>
                    <a:p>
                      <a:pPr algn="r" fontAlgn="ctr"/>
                      <a:r>
                        <a:rPr lang="pt-PT" sz="100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12:00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Panel II: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20:30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23:00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000" dirty="0">
                          <a:solidFill>
                            <a:schemeClr val="tx1"/>
                          </a:solidFill>
                          <a:latin typeface="Arial Narrow" panose="020B0606020202030204" pitchFamily="34" charset="0"/>
                        </a:rPr>
                        <a:t>Welcome Dinner </a:t>
                      </a:r>
                      <a:r>
                        <a:rPr lang="en-US" sz="1000" i="1" dirty="0">
                          <a:solidFill>
                            <a:schemeClr val="tx1"/>
                          </a:solidFill>
                          <a:latin typeface="Arial Narrow" panose="020B0606020202030204" pitchFamily="34" charset="0"/>
                        </a:rPr>
                        <a:t>«THE FLAVORS OF 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2">
                  <a:txBody>
                    <a:bodyPr/>
                    <a:lstStyle/>
                    <a:p>
                      <a:pPr algn="r" fontAlgn="ctr"/>
                      <a:r>
                        <a:rPr lang="pt-PT" sz="1000">
                          <a:solidFill>
                            <a:schemeClr val="tx1"/>
                          </a:solidFill>
                          <a:latin typeface="Arial Narrow" panose="020B0606020202030204" pitchFamily="34" charset="0"/>
                        </a:rPr>
                        <a:t>12:00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13:30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t"/>
                      <a:r>
                        <a:rPr lang="en-US" sz="1000" dirty="0">
                          <a:solidFill>
                            <a:schemeClr val="tx1"/>
                          </a:solidFill>
                          <a:latin typeface="Arial Narrow" panose="020B0606020202030204" pitchFamily="34" charset="0"/>
                        </a:rPr>
                        <a:t>Conference  II - </a:t>
                      </a:r>
                      <a:r>
                        <a:rPr lang="en-US" sz="1000" i="1" dirty="0">
                          <a:solidFill>
                            <a:schemeClr val="tx1"/>
                          </a:solidFill>
                          <a:latin typeface="Arial Narrow" panose="020B0606020202030204" pitchFamily="34" charset="0"/>
                        </a:rPr>
                        <a:t>ACCESS TO THE PREFERENTIAL UNITED STATES MARKET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2">
                  <a:txBody>
                    <a:bodyPr/>
                    <a:lstStyle/>
                    <a:p>
                      <a:pPr algn="r" fontAlgn="ctr"/>
                      <a:r>
                        <a:rPr lang="pt-PT" sz="1000">
                          <a:solidFill>
                            <a:schemeClr val="tx1"/>
                          </a:solidFill>
                          <a:latin typeface="Arial Narrow" panose="020B0606020202030204" pitchFamily="34" charset="0"/>
                        </a:rPr>
                        <a:t>13:30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15:15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Conference V: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Lunch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2">
                  <a:txBody>
                    <a:bodyPr/>
                    <a:lstStyle/>
                    <a:p>
                      <a:pPr algn="r" fontAlgn="ctr"/>
                      <a:r>
                        <a:rPr lang="pt-PT" sz="1000">
                          <a:solidFill>
                            <a:schemeClr val="tx1"/>
                          </a:solidFill>
                          <a:latin typeface="Arial Narrow" panose="020B0606020202030204" pitchFamily="34" charset="0"/>
                        </a:rPr>
                        <a:t>15:15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15:30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14:00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dirty="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Conference III - </a:t>
                      </a:r>
                      <a:r>
                        <a:rPr lang="en-US" sz="1000" i="1" dirty="0">
                          <a:solidFill>
                            <a:schemeClr val="tx1"/>
                          </a:solidFill>
                          <a:latin typeface="Arial Narrow" panose="020B0606020202030204" pitchFamily="34" charset="0"/>
                        </a:rPr>
                        <a:t>THE DEVELOPMENT OF THE DIGITAL ECONOMY IN ECOWAS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2">
                  <a:txBody>
                    <a:bodyPr/>
                    <a:lstStyle/>
                    <a:p>
                      <a:pPr algn="r" fontAlgn="ctr"/>
                      <a:r>
                        <a:rPr lang="pt-PT" sz="1000">
                          <a:solidFill>
                            <a:schemeClr val="tx1"/>
                          </a:solidFill>
                          <a:latin typeface="Arial Narrow" panose="020B0606020202030204" pitchFamily="34" charset="0"/>
                        </a:rPr>
                        <a:t>15:30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17:15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Conference VI: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16:30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Coffee Break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88793">
                <a:tc rowSpan="2" gridSpan="2">
                  <a:txBody>
                    <a:bodyPr/>
                    <a:lstStyle/>
                    <a:p>
                      <a:pPr algn="r" fontAlgn="ctr"/>
                      <a:r>
                        <a:rPr lang="pt-PT" sz="1000">
                          <a:solidFill>
                            <a:schemeClr val="tx1"/>
                          </a:solidFill>
                          <a:latin typeface="Arial Narrow" panose="020B0606020202030204" pitchFamily="34" charset="0"/>
                        </a:rPr>
                        <a:t>17:15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hMerge="1">
                  <a:txBody>
                    <a:bodyPr/>
                    <a:lstStyle/>
                    <a:p>
                      <a:endParaRPr lang="pt-PT"/>
                    </a:p>
                  </a:txBody>
                  <a:tcPr/>
                </a:tc>
                <a:tc rowSpan="2">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a:txBody>
                    <a:bodyPr/>
                    <a:lstStyle/>
                    <a:p>
                      <a:pPr algn="l" fontAlgn="ctr"/>
                      <a:r>
                        <a:rPr lang="pt-PT" sz="1000">
                          <a:solidFill>
                            <a:schemeClr val="tx1"/>
                          </a:solidFill>
                          <a:latin typeface="Arial Narrow" panose="020B0606020202030204" pitchFamily="34" charset="0"/>
                        </a:rPr>
                        <a:t>17:30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a:txBody>
                    <a:bodyPr/>
                    <a:lstStyle/>
                    <a:p>
                      <a:pPr algn="l" fontAlgn="ctr"/>
                      <a:r>
                        <a:rPr lang="pt-PT" sz="1000" dirty="0">
                          <a:solidFill>
                            <a:schemeClr val="tx1"/>
                          </a:solidFill>
                          <a:latin typeface="Arial Narrow" panose="020B0606020202030204" pitchFamily="34" charset="0"/>
                        </a:rPr>
                        <a:t>Coffee Break </a:t>
                      </a:r>
                      <a:r>
                        <a:rPr lang="pt-PT"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rowSpan="2">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a:txBody>
                    <a:bodyPr/>
                    <a:lstStyle/>
                    <a:p>
                      <a:pPr algn="ctr"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a:txBody>
                    <a:bodyPr/>
                    <a:lstStyle/>
                    <a:p>
                      <a:pPr algn="l" fontAlgn="ctr"/>
                      <a:r>
                        <a:rPr lang="pt-PT" sz="100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rowSpan="2">
                  <a:txBody>
                    <a:bodyPr/>
                    <a:lstStyle/>
                    <a:p>
                      <a:pPr algn="l" fontAlgn="ctr"/>
                      <a:r>
                        <a:rPr lang="pt-PT" sz="1000" dirty="0">
                          <a:solidFill>
                            <a:schemeClr val="tx1"/>
                          </a:solidFill>
                          <a:latin typeface="Arial Narrow" panose="020B0606020202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ctr"/>
                      <a:r>
                        <a:rPr lang="pt-PT" sz="1000">
                          <a:solidFill>
                            <a:schemeClr val="tx1"/>
                          </a:solidFill>
                          <a:latin typeface="Arial Narrow" panose="020B0606020202030204" pitchFamily="34" charset="0"/>
                        </a:rPr>
                        <a:t>16:30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18:30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dirty="0">
                          <a:solidFill>
                            <a:schemeClr val="tx1"/>
                          </a:solidFill>
                          <a:latin typeface="Arial Narrow" panose="020B0606020202030204" pitchFamily="34" charset="0"/>
                        </a:rPr>
                        <a:t>Conference  IV - </a:t>
                      </a:r>
                      <a:r>
                        <a:rPr lang="en-US" sz="1000" i="1" dirty="0">
                          <a:solidFill>
                            <a:schemeClr val="tx1"/>
                          </a:solidFill>
                          <a:latin typeface="Arial Narrow" panose="020B0606020202030204" pitchFamily="34" charset="0"/>
                        </a:rPr>
                        <a:t>ACCESS TO THE PREFERENTIAL EUROPEAN UNION MARKET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52710">
                <a:tc gridSpan="2" vMerge="1">
                  <a:txBody>
                    <a:bodyPr/>
                    <a:lstStyle/>
                    <a:p>
                      <a:endParaRPr lang="pt-PT"/>
                    </a:p>
                  </a:txBody>
                  <a:tcPr/>
                </a:tc>
                <a:tc hMerge="1"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a:txBody>
                    <a:bodyPr/>
                    <a:lstStyle/>
                    <a:p>
                      <a:pPr algn="r" fontAlgn="ctr"/>
                      <a:r>
                        <a:rPr lang="pt-PT" sz="1000" dirty="0">
                          <a:solidFill>
                            <a:schemeClr val="tx1"/>
                          </a:solidFill>
                          <a:latin typeface="Arial Narrow" panose="020B0606020202030204" pitchFamily="34" charset="0"/>
                        </a:rPr>
                        <a:t>18:30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pt-PT" sz="1000" dirty="0">
                          <a:solidFill>
                            <a:schemeClr val="tx1"/>
                          </a:solidFill>
                          <a:latin typeface="Arial Narrow" panose="020B0606020202030204" pitchFamily="34" charset="0"/>
                        </a:rPr>
                        <a:t>19:00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000">
                          <a:solidFill>
                            <a:schemeClr val="tx1"/>
                          </a:solidFill>
                          <a:latin typeface="Arial Narrow" panose="020B0606020202030204" pitchFamily="34" charset="0"/>
                        </a:rPr>
                        <a:t>Closing Session of the Atlantic Business Forum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70751">
                <a:tc gridSpan="2">
                  <a:txBody>
                    <a:bodyPr/>
                    <a:lstStyle/>
                    <a:p>
                      <a:pPr algn="r" fontAlgn="ctr"/>
                      <a:r>
                        <a:rPr lang="pt-PT" sz="1000">
                          <a:solidFill>
                            <a:schemeClr val="tx1"/>
                          </a:solidFill>
                          <a:latin typeface="Arial Narrow" panose="020B0606020202030204" pitchFamily="34" charset="0"/>
                        </a:rPr>
                        <a:t>17:30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a:solidFill>
                            <a:schemeClr val="tx1"/>
                          </a:solidFill>
                          <a:latin typeface="Arial Narrow" panose="020B0606020202030204" pitchFamily="34" charset="0"/>
                        </a:rPr>
                        <a:t>19:15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pt-PT" sz="1000" dirty="0">
                          <a:solidFill>
                            <a:schemeClr val="tx1"/>
                          </a:solidFill>
                          <a:latin typeface="Arial Narrow" panose="020B0606020202030204" pitchFamily="34" charset="0"/>
                        </a:rPr>
                        <a:t>Panel III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a:txBody>
                    <a:bodyPr/>
                    <a:lstStyle/>
                    <a:p>
                      <a:pPr algn="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pt-PT"/>
                    </a:p>
                  </a:txBody>
                  <a:tcPr/>
                </a:tc>
                <a:tc rowSpan="2">
                  <a:txBody>
                    <a:bodyPr/>
                    <a:lstStyle/>
                    <a:p>
                      <a:pPr algn="r" fontAlgn="ctr"/>
                      <a:r>
                        <a:rPr lang="pt-PT" sz="1000" dirty="0">
                          <a:solidFill>
                            <a:schemeClr val="tx1"/>
                          </a:solidFill>
                          <a:latin typeface="Arial Narrow" panose="020B0606020202030204" pitchFamily="34" charset="0"/>
                        </a:rPr>
                        <a:t>20:30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l" fontAlgn="ctr"/>
                      <a:r>
                        <a:rPr lang="pt-PT" sz="1000" dirty="0">
                          <a:solidFill>
                            <a:schemeClr val="tx1"/>
                          </a:solidFill>
                          <a:latin typeface="Arial Narrow" panose="020B0606020202030204" pitchFamily="34" charset="0"/>
                        </a:rPr>
                        <a:t>23:00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l" fontAlgn="ctr"/>
                      <a:r>
                        <a:rPr lang="pt-PT" sz="1000" b="1" i="1" dirty="0">
                          <a:solidFill>
                            <a:srgbClr val="00B050"/>
                          </a:solidFill>
                          <a:latin typeface="Arial Narrow" panose="020B0606020202030204" pitchFamily="34" charset="0"/>
                        </a:rPr>
                        <a:t>GALA DINNER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67064">
                <a:tc gridSpan="2">
                  <a:txBody>
                    <a:bodyPr/>
                    <a:lstStyle/>
                    <a:p>
                      <a:pPr algn="ctr" fontAlgn="ctr"/>
                      <a:r>
                        <a:rPr lang="pt-PT" sz="1000" dirty="0">
                          <a:solidFill>
                            <a:schemeClr val="tx1"/>
                          </a:solidFill>
                          <a:latin typeface="Arial Narrow" panose="020B0606020202030204" pitchFamily="34" charset="0"/>
                        </a:rPr>
                        <a:t>&gt;18:30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ctr" fontAlgn="ctr"/>
                      <a:r>
                        <a:rPr lang="pt-PT" sz="1000">
                          <a:solidFill>
                            <a:schemeClr val="tx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r>
                        <a:rPr lang="pt-PT" sz="1000" b="1" i="1" dirty="0">
                          <a:solidFill>
                            <a:srgbClr val="00B050"/>
                          </a:solidFill>
                          <a:latin typeface="Arial Narrow" panose="020B0606020202030204" pitchFamily="34" charset="0"/>
                        </a:rPr>
                        <a:t>FREE TIME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vMerge="1">
                  <a:txBody>
                    <a:bodyPr/>
                    <a:lstStyle/>
                    <a:p>
                      <a:endParaRPr lang="pt-PT"/>
                    </a:p>
                  </a:txBody>
                  <a:tcPr/>
                </a:tc>
                <a:tc>
                  <a:txBody>
                    <a:bodyPr/>
                    <a:lstStyle/>
                    <a:p>
                      <a:pPr algn="l" fontAlgn="b"/>
                      <a:r>
                        <a:rPr lang="pt-PT" sz="100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r>
                        <a:rPr lang="pt-PT" sz="1000" dirty="0">
                          <a:solidFill>
                            <a:schemeClr val="tx1"/>
                          </a:solidFill>
                          <a:latin typeface="Arial Narrow" panose="020B0606020202030204" pitchFamily="34"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vMerge="1">
                  <a:txBody>
                    <a:bodyPr/>
                    <a:lstStyle/>
                    <a:p>
                      <a:endParaRPr lang="pt-PT"/>
                    </a:p>
                  </a:txBody>
                  <a:tcPr/>
                </a:tc>
                <a:tc vMerge="1">
                  <a:txBody>
                    <a:bodyPr/>
                    <a:lstStyle/>
                    <a:p>
                      <a:pPr algn="r" fontAlgn="ctr"/>
                      <a:endParaRPr lang="pt-PT" sz="100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fontAlgn="ctr"/>
                      <a:endParaRPr lang="pt-PT" sz="100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vMerge="1">
                  <a:txBody>
                    <a:bodyPr/>
                    <a:lstStyle/>
                    <a:p>
                      <a:pPr algn="l" fontAlgn="ctr"/>
                      <a:endParaRPr lang="pt-PT" sz="10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vMerge="1">
                  <a:txBody>
                    <a:bodyPr/>
                    <a:lstStyle/>
                    <a:p>
                      <a:pPr algn="l" fontAlgn="ctr"/>
                      <a:endParaRPr lang="pt-PT" sz="1000" i="1" dirty="0">
                        <a:solidFill>
                          <a:srgbClr val="00B050"/>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11" name="Imagem 37" descr="logo"/>
          <p:cNvPicPr>
            <a:picLocks noChangeAspect="1"/>
          </p:cNvPicPr>
          <p:nvPr/>
        </p:nvPicPr>
        <p:blipFill>
          <a:blip r:embed="rId3"/>
          <a:stretch>
            <a:fillRect/>
          </a:stretch>
        </p:blipFill>
        <p:spPr>
          <a:xfrm>
            <a:off x="20637" y="33338"/>
            <a:ext cx="2111375" cy="495300"/>
          </a:xfrm>
          <a:prstGeom prst="rect">
            <a:avLst/>
          </a:prstGeom>
        </p:spPr>
      </p:pic>
      <p:pic>
        <p:nvPicPr>
          <p:cNvPr id="12" name="Imagem 25" descr="logo"/>
          <p:cNvPicPr>
            <a:picLocks noChangeAspect="1"/>
          </p:cNvPicPr>
          <p:nvPr/>
        </p:nvPicPr>
        <p:blipFill>
          <a:blip r:embed="rId4"/>
          <a:stretch>
            <a:fillRect/>
          </a:stretch>
        </p:blipFill>
        <p:spPr>
          <a:xfrm>
            <a:off x="9836150" y="31750"/>
            <a:ext cx="2333625" cy="512763"/>
          </a:xfrm>
          <a:prstGeom prst="rect">
            <a:avLst/>
          </a:prstGeom>
        </p:spPr>
      </p:pic>
      <p:pic>
        <p:nvPicPr>
          <p:cNvPr id="14" name="Imagem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588" y="-24532"/>
            <a:ext cx="578166" cy="479595"/>
          </a:xfrm>
          <a:prstGeom prst="rect">
            <a:avLst/>
          </a:prstGeom>
        </p:spPr>
      </p:pic>
      <p:pic>
        <p:nvPicPr>
          <p:cNvPr id="15" name="Imagem 81" descr="LOGO-Paises ecowas"/>
          <p:cNvPicPr>
            <a:picLocks noChangeAspect="1"/>
          </p:cNvPicPr>
          <p:nvPr/>
        </p:nvPicPr>
        <p:blipFill>
          <a:blip r:embed="rId6"/>
          <a:stretch>
            <a:fillRect/>
          </a:stretch>
        </p:blipFill>
        <p:spPr>
          <a:xfrm>
            <a:off x="3938726" y="5446453"/>
            <a:ext cx="1422568" cy="14091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LOGO-Paises ecowas"/>
          <p:cNvPicPr>
            <a:picLocks noChangeAspect="1"/>
          </p:cNvPicPr>
          <p:nvPr/>
        </p:nvPicPr>
        <p:blipFill>
          <a:blip r:embed="rId2"/>
          <a:stretch>
            <a:fillRect/>
          </a:stretch>
        </p:blipFill>
        <p:spPr>
          <a:xfrm>
            <a:off x="8977630" y="2592705"/>
            <a:ext cx="3214370" cy="3181985"/>
          </a:xfrm>
          <a:prstGeom prst="rect">
            <a:avLst/>
          </a:prstGeom>
        </p:spPr>
      </p:pic>
      <p:grpSp>
        <p:nvGrpSpPr>
          <p:cNvPr id="6" name="Agrupar 5"/>
          <p:cNvGrpSpPr/>
          <p:nvPr/>
        </p:nvGrpSpPr>
        <p:grpSpPr>
          <a:xfrm>
            <a:off x="-5080" y="422910"/>
            <a:ext cx="9146540" cy="6090920"/>
            <a:chOff x="-8" y="1194"/>
            <a:chExt cx="14404" cy="9592"/>
          </a:xfrm>
        </p:grpSpPr>
        <p:sp>
          <p:nvSpPr>
            <p:cNvPr id="3" name="Rectângulo 2"/>
            <p:cNvSpPr/>
            <p:nvPr/>
          </p:nvSpPr>
          <p:spPr>
            <a:xfrm>
              <a:off x="515" y="2294"/>
              <a:ext cx="3403" cy="1247"/>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7411" name="Picture 82" descr="cape_verde"/>
            <p:cNvPicPr>
              <a:picLocks noChangeAspect="1" noChangeArrowheads="1"/>
            </p:cNvPicPr>
            <p:nvPr/>
          </p:nvPicPr>
          <p:blipFill>
            <a:blip r:embed="rId3"/>
            <a:srcRect/>
            <a:stretch>
              <a:fillRect/>
            </a:stretch>
          </p:blipFill>
          <p:spPr bwMode="auto">
            <a:xfrm>
              <a:off x="-8" y="1194"/>
              <a:ext cx="14405" cy="9592"/>
            </a:xfrm>
            <a:prstGeom prst="rect">
              <a:avLst/>
            </a:prstGeom>
            <a:noFill/>
            <a:ln w="9525">
              <a:noFill/>
              <a:miter lim="800000"/>
              <a:headEnd/>
              <a:tailEnd/>
            </a:ln>
          </p:spPr>
        </p:pic>
        <p:sp>
          <p:nvSpPr>
            <p:cNvPr id="17415" name="Line 83"/>
            <p:cNvSpPr>
              <a:spLocks noChangeShapeType="1"/>
            </p:cNvSpPr>
            <p:nvPr/>
          </p:nvSpPr>
          <p:spPr bwMode="auto">
            <a:xfrm>
              <a:off x="4627" y="7446"/>
              <a:ext cx="7196" cy="313"/>
            </a:xfrm>
            <a:prstGeom prst="line">
              <a:avLst/>
            </a:prstGeom>
            <a:noFill/>
            <a:ln w="19050">
              <a:solidFill>
                <a:srgbClr val="00B050"/>
              </a:solidFill>
              <a:round/>
              <a:tailEnd type="triangle" w="med" len="med"/>
            </a:ln>
          </p:spPr>
          <p:txBody>
            <a:bodyPr/>
            <a:lstStyle/>
            <a:p>
              <a:endParaRPr lang="en-US"/>
            </a:p>
          </p:txBody>
        </p:sp>
        <p:sp>
          <p:nvSpPr>
            <p:cNvPr id="17416" name="Line 86"/>
            <p:cNvSpPr>
              <a:spLocks noChangeShapeType="1"/>
            </p:cNvSpPr>
            <p:nvPr/>
          </p:nvSpPr>
          <p:spPr bwMode="auto">
            <a:xfrm flipH="1" flipV="1">
              <a:off x="4503" y="7461"/>
              <a:ext cx="8941" cy="2048"/>
            </a:xfrm>
            <a:prstGeom prst="line">
              <a:avLst/>
            </a:prstGeom>
            <a:noFill/>
            <a:ln w="28575">
              <a:solidFill>
                <a:srgbClr val="FF66CC"/>
              </a:solidFill>
              <a:round/>
              <a:tailEnd type="triangle" w="med" len="med"/>
            </a:ln>
          </p:spPr>
          <p:txBody>
            <a:bodyPr/>
            <a:lstStyle/>
            <a:p>
              <a:endParaRPr lang="en-US"/>
            </a:p>
          </p:txBody>
        </p:sp>
        <p:sp>
          <p:nvSpPr>
            <p:cNvPr id="2" name="Triângulo Isósceles 1"/>
            <p:cNvSpPr/>
            <p:nvPr/>
          </p:nvSpPr>
          <p:spPr>
            <a:xfrm rot="-4740000">
              <a:off x="11791" y="8948"/>
              <a:ext cx="95" cy="382"/>
            </a:xfrm>
            <a:prstGeom prst="triangle">
              <a:avLst/>
            </a:prstGeom>
            <a:solidFill>
              <a:schemeClr val="bg1"/>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0" name="Triângulo Isósceles 49"/>
            <p:cNvSpPr/>
            <p:nvPr/>
          </p:nvSpPr>
          <p:spPr>
            <a:xfrm rot="-4620000">
              <a:off x="7173" y="7880"/>
              <a:ext cx="95" cy="382"/>
            </a:xfrm>
            <a:prstGeom prst="triangle">
              <a:avLst/>
            </a:prstGeom>
            <a:solidFill>
              <a:srgbClr val="FADA7A"/>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1" name="Triângulo Isósceles 50"/>
            <p:cNvSpPr/>
            <p:nvPr/>
          </p:nvSpPr>
          <p:spPr>
            <a:xfrm rot="6060000" flipH="1">
              <a:off x="7642" y="7389"/>
              <a:ext cx="95" cy="380"/>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2" name="Triângulo Isósceles 51"/>
            <p:cNvSpPr/>
            <p:nvPr/>
          </p:nvSpPr>
          <p:spPr>
            <a:xfrm rot="6120000" flipH="1">
              <a:off x="10290" y="7498"/>
              <a:ext cx="97" cy="382"/>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9" name="Caixa de Texto 8"/>
            <p:cNvSpPr txBox="1"/>
            <p:nvPr/>
          </p:nvSpPr>
          <p:spPr>
            <a:xfrm>
              <a:off x="8666" y="7245"/>
              <a:ext cx="2359" cy="434"/>
            </a:xfrm>
            <a:prstGeom prst="rect">
              <a:avLst/>
            </a:prstGeom>
            <a:noFill/>
          </p:spPr>
          <p:txBody>
            <a:bodyPr wrap="square" rtlCol="0">
              <a:spAutoFit/>
            </a:bodyPr>
            <a:lstStyle/>
            <a:p>
              <a:r>
                <a:rPr lang="pt-PT" altLang="en-US" sz="1200" i="1">
                  <a:solidFill>
                    <a:schemeClr val="tx1"/>
                  </a:solidFill>
                </a:rPr>
                <a:t>36 hours by sea</a:t>
              </a:r>
            </a:p>
          </p:txBody>
        </p:sp>
        <p:sp>
          <p:nvSpPr>
            <p:cNvPr id="14" name="Caixa de Texto 13"/>
            <p:cNvSpPr txBox="1"/>
            <p:nvPr/>
          </p:nvSpPr>
          <p:spPr>
            <a:xfrm>
              <a:off x="9106" y="8165"/>
              <a:ext cx="2040" cy="434"/>
            </a:xfrm>
            <a:prstGeom prst="rect">
              <a:avLst/>
            </a:prstGeom>
            <a:noFill/>
          </p:spPr>
          <p:txBody>
            <a:bodyPr wrap="square" rtlCol="0">
              <a:spAutoFit/>
            </a:bodyPr>
            <a:lstStyle/>
            <a:p>
              <a:r>
                <a:rPr lang="pt-PT" altLang="en-US" sz="1200" i="1">
                  <a:solidFill>
                    <a:schemeClr val="tx1"/>
                  </a:solidFill>
                </a:rPr>
                <a:t>40 hours by sea</a:t>
              </a:r>
            </a:p>
          </p:txBody>
        </p:sp>
        <p:sp>
          <p:nvSpPr>
            <p:cNvPr id="20" name="Slide Number Placeholder 6"/>
            <p:cNvSpPr txBox="1"/>
            <p:nvPr/>
          </p:nvSpPr>
          <p:spPr bwMode="auto">
            <a:xfrm>
              <a:off x="9805" y="10349"/>
              <a:ext cx="10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24</a:t>
              </a:fld>
              <a:endParaRPr lang="fr-FR" altLang="pt-PT" sz="1200" b="1" i="1" u="sng" dirty="0" smtClean="0">
                <a:solidFill>
                  <a:schemeClr val="tx1"/>
                </a:solidFill>
              </a:endParaRPr>
            </a:p>
          </p:txBody>
        </p:sp>
      </p:grpSp>
      <p:sp>
        <p:nvSpPr>
          <p:cNvPr id="4" name="CaixaDeTexto 2"/>
          <p:cNvSpPr txBox="1">
            <a:spLocks noChangeArrowheads="1"/>
          </p:cNvSpPr>
          <p:nvPr/>
        </p:nvSpPr>
        <p:spPr bwMode="auto">
          <a:xfrm>
            <a:off x="9055735" y="5487670"/>
            <a:ext cx="3136265" cy="1137285"/>
          </a:xfrm>
          <a:prstGeom prst="rect">
            <a:avLst/>
          </a:prstGeom>
          <a:noFill/>
          <a:ln w="9525">
            <a:noFill/>
            <a:miter lim="800000"/>
          </a:ln>
        </p:spPr>
        <p:txBody>
          <a:bodyPr wrap="square">
            <a:spAutoFit/>
          </a:bodyPr>
          <a:lstStyle/>
          <a:p>
            <a:pPr algn="ctr"/>
            <a:r>
              <a:rPr lang="pt-PT" altLang="en-US" sz="1700" i="1" dirty="0" smtClean="0">
                <a:gradFill>
                  <a:gsLst>
                    <a:gs pos="0">
                      <a:srgbClr val="14CD68"/>
                    </a:gs>
                    <a:gs pos="100000">
                      <a:srgbClr val="035C7D"/>
                    </a:gs>
                  </a:gsLst>
                  <a:lin scaled="0"/>
                </a:gradFill>
              </a:rPr>
              <a:t>SEA </a:t>
            </a:r>
            <a:r>
              <a:rPr lang="en-US" altLang="pt-PT" sz="1700" i="1" dirty="0" smtClean="0">
                <a:gradFill>
                  <a:gsLst>
                    <a:gs pos="0">
                      <a:srgbClr val="14CD68"/>
                    </a:gs>
                    <a:gs pos="100000">
                      <a:srgbClr val="035C7D"/>
                    </a:gs>
                  </a:gsLst>
                  <a:lin scaled="0"/>
                </a:gradFill>
              </a:rPr>
              <a:t>TRAVEL </a:t>
            </a:r>
            <a:r>
              <a:rPr lang="en-US" altLang="pt-PT" sz="1700" i="1" dirty="0">
                <a:gradFill>
                  <a:gsLst>
                    <a:gs pos="0">
                      <a:srgbClr val="14CD68"/>
                    </a:gs>
                    <a:gs pos="100000">
                      <a:srgbClr val="035C7D"/>
                    </a:gs>
                  </a:gsLst>
                  <a:lin scaled="0"/>
                </a:gradFill>
              </a:rPr>
              <a:t>TIME </a:t>
            </a:r>
          </a:p>
          <a:p>
            <a:pPr algn="ctr"/>
            <a:r>
              <a:rPr lang="en-US" altLang="pt-PT" sz="1700" i="1" dirty="0">
                <a:gradFill>
                  <a:gsLst>
                    <a:gs pos="0">
                      <a:srgbClr val="14CD68"/>
                    </a:gs>
                    <a:gs pos="100000">
                      <a:srgbClr val="035C7D"/>
                    </a:gs>
                  </a:gsLst>
                  <a:lin scaled="0"/>
                </a:gradFill>
              </a:rPr>
              <a:t>BETWEEN CAPE VERDE </a:t>
            </a:r>
          </a:p>
          <a:p>
            <a:pPr algn="ctr"/>
            <a:r>
              <a:rPr lang="en-US" altLang="pt-PT" sz="1700" i="1" dirty="0">
                <a:gradFill>
                  <a:gsLst>
                    <a:gs pos="0">
                      <a:srgbClr val="14CD68"/>
                    </a:gs>
                    <a:gs pos="100000">
                      <a:srgbClr val="035C7D"/>
                    </a:gs>
                  </a:gsLst>
                  <a:lin scaled="0"/>
                </a:gradFill>
              </a:rPr>
              <a:t>AND </a:t>
            </a:r>
          </a:p>
          <a:p>
            <a:pPr algn="ctr"/>
            <a:r>
              <a:rPr lang="en-US" altLang="pt-PT" sz="1700" i="1" dirty="0">
                <a:gradFill>
                  <a:gsLst>
                    <a:gs pos="0">
                      <a:srgbClr val="14CD68"/>
                    </a:gs>
                    <a:gs pos="100000">
                      <a:srgbClr val="035C7D"/>
                    </a:gs>
                  </a:gsLst>
                  <a:lin scaled="0"/>
                </a:gradFill>
              </a:rPr>
              <a:t>THE AFRICAN CONTINENT</a:t>
            </a:r>
          </a:p>
        </p:txBody>
      </p:sp>
      <p:pic>
        <p:nvPicPr>
          <p:cNvPr id="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6" name="Imagem 25" descr="logo"/>
          <p:cNvPicPr>
            <a:picLocks noChangeAspect="1"/>
          </p:cNvPicPr>
          <p:nvPr/>
        </p:nvPicPr>
        <p:blipFill>
          <a:blip r:embed="rId5"/>
          <a:stretch>
            <a:fillRect/>
          </a:stretch>
        </p:blipFill>
        <p:spPr>
          <a:xfrm>
            <a:off x="9074150" y="70485"/>
            <a:ext cx="3107055" cy="681990"/>
          </a:xfrm>
          <a:prstGeom prst="rect">
            <a:avLst/>
          </a:prstGeom>
        </p:spPr>
      </p:pic>
      <p:sp>
        <p:nvSpPr>
          <p:cNvPr id="7" name="CaixaDeTexto 67"/>
          <p:cNvSpPr txBox="1"/>
          <p:nvPr/>
        </p:nvSpPr>
        <p:spPr>
          <a:xfrm>
            <a:off x="8946515" y="654050"/>
            <a:ext cx="2729230" cy="1900555"/>
          </a:xfrm>
          <a:prstGeom prst="rect">
            <a:avLst/>
          </a:prstGeom>
          <a:noFill/>
        </p:spPr>
        <p:txBody>
          <a:bodyPr wrap="square" rtlCol="0">
            <a:noAutofit/>
          </a:bodyPr>
          <a:lstStyle/>
          <a:p>
            <a:pPr algn="ctr"/>
            <a:r>
              <a:rPr lang="pt-PT" sz="2400" dirty="0" smtClean="0">
                <a:solidFill>
                  <a:srgbClr val="008CBA"/>
                </a:solidFill>
                <a:sym typeface="+mn-ea"/>
              </a:rPr>
              <a:t>09-11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365" y="2531745"/>
            <a:ext cx="677545" cy="5619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ângulo Retângulo 26"/>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33" name="CaixaDeTexto 53"/>
          <p:cNvSpPr txBox="1"/>
          <p:nvPr/>
        </p:nvSpPr>
        <p:spPr>
          <a:xfrm>
            <a:off x="9911080" y="4582795"/>
            <a:ext cx="2099945" cy="1260475"/>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5"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8" name="Imagem 27" descr="logo"/>
          <p:cNvPicPr>
            <a:picLocks noChangeAspect="1"/>
          </p:cNvPicPr>
          <p:nvPr/>
        </p:nvPicPr>
        <p:blipFill>
          <a:blip r:embed="rId5"/>
          <a:stretch>
            <a:fillRect/>
          </a:stretch>
        </p:blipFill>
        <p:spPr>
          <a:xfrm>
            <a:off x="6985000" y="61595"/>
            <a:ext cx="5207000" cy="1143000"/>
          </a:xfrm>
          <a:prstGeom prst="rect">
            <a:avLst/>
          </a:prstGeom>
        </p:spPr>
      </p:pic>
      <p:sp>
        <p:nvSpPr>
          <p:cNvPr id="9"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4645" y="3507105"/>
            <a:ext cx="677545" cy="561975"/>
          </a:xfrm>
          <a:prstGeom prst="rect">
            <a:avLst/>
          </a:prstGeom>
        </p:spPr>
      </p:pic>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1" name="Imagem 10" descr="LOGO-Paises ecowas"/>
          <p:cNvPicPr>
            <a:picLocks noChangeAspect="1"/>
          </p:cNvPicPr>
          <p:nvPr/>
        </p:nvPicPr>
        <p:blipFill>
          <a:blip r:embed="rId2"/>
          <a:stretch>
            <a:fillRect/>
          </a:stretch>
        </p:blipFill>
        <p:spPr>
          <a:xfrm>
            <a:off x="946785" y="1587500"/>
            <a:ext cx="3897630" cy="3858260"/>
          </a:xfrm>
          <a:prstGeom prst="rect">
            <a:avLst/>
          </a:prstGeom>
        </p:spPr>
      </p:pic>
      <p:sp>
        <p:nvSpPr>
          <p:cNvPr id="4" name="CaixaDeTexto 3"/>
          <p:cNvSpPr txBox="1"/>
          <p:nvPr/>
        </p:nvSpPr>
        <p:spPr>
          <a:xfrm>
            <a:off x="4351020" y="30052"/>
            <a:ext cx="7498715" cy="6475619"/>
          </a:xfrm>
          <a:prstGeom prst="rect">
            <a:avLst/>
          </a:prstGeom>
          <a:noFill/>
        </p:spPr>
        <p:txBody>
          <a:bodyPr wrap="square">
            <a:spAutoFit/>
          </a:bodyPr>
          <a:lstStyle/>
          <a:p>
            <a:pPr algn="just">
              <a:lnSpc>
                <a:spcPts val="1200"/>
              </a:lnSpc>
            </a:pPr>
            <a:endParaRPr lang="pt-PT" sz="1200" b="1" i="1" dirty="0">
              <a:solidFill>
                <a:srgbClr val="3EA4BA"/>
              </a:solidFill>
              <a:latin typeface="Arial Narrow" panose="020B0606020202030204" pitchFamily="34" charset="0"/>
              <a:cs typeface="Times New Roman" panose="02020603050405020304" pitchFamily="18" charset="0"/>
              <a:sym typeface="+mn-ea"/>
            </a:endParaRPr>
          </a:p>
          <a:p>
            <a:pPr algn="just">
              <a:lnSpc>
                <a:spcPts val="1200"/>
              </a:lnSpc>
            </a:pPr>
            <a:r>
              <a:rPr lang="pt-PT" sz="1400" b="1" i="1" dirty="0">
                <a:solidFill>
                  <a:srgbClr val="3EA4BA"/>
                </a:solidFill>
                <a:latin typeface="Arial Narrow" panose="020B0606020202030204" pitchFamily="34" charset="0"/>
                <a:cs typeface="Times New Roman" panose="02020603050405020304" pitchFamily="18" charset="0"/>
                <a:sym typeface="+mn-ea"/>
              </a:rPr>
              <a:t>THE  ATLANTIC BUSINESS FORUM</a:t>
            </a:r>
            <a:endParaRPr lang="pt-PT" sz="1400" b="1" i="1" dirty="0">
              <a:solidFill>
                <a:schemeClr val="tx1"/>
              </a:solidFill>
              <a:latin typeface="Arial Narrow" panose="020B0606020202030204" pitchFamily="34" charset="0"/>
              <a:cs typeface="Times New Roman" panose="02020603050405020304" pitchFamily="18" charset="0"/>
              <a:sym typeface="+mn-ea"/>
            </a:endParaRPr>
          </a:p>
          <a:p>
            <a:pPr algn="just">
              <a:lnSpc>
                <a:spcPct val="75000"/>
              </a:lnSpc>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Date of the event: </a:t>
            </a:r>
            <a:r>
              <a:rPr lang="pt-PT" altLang="en-US" sz="1200" dirty="0">
                <a:solidFill>
                  <a:schemeClr val="tx1"/>
                </a:solidFill>
                <a:latin typeface="Arial Narrow" panose="020B0606020202030204" pitchFamily="34" charset="0"/>
                <a:cs typeface="Times New Roman" panose="02020603050405020304" pitchFamily="18" charset="0"/>
                <a:sym typeface="+mn-ea"/>
              </a:rPr>
              <a:t>09</a:t>
            </a:r>
            <a:r>
              <a:rPr lang="en-US" sz="1200" dirty="0">
                <a:solidFill>
                  <a:schemeClr val="tx1"/>
                </a:solidFill>
                <a:latin typeface="Arial Narrow" panose="020B0606020202030204" pitchFamily="34" charset="0"/>
                <a:cs typeface="Times New Roman" panose="02020603050405020304" pitchFamily="18" charset="0"/>
                <a:sym typeface="+mn-ea"/>
              </a:rPr>
              <a:t> - 1</a:t>
            </a:r>
            <a:r>
              <a:rPr lang="pt-PT" altLang="en-US" sz="1200" dirty="0">
                <a:solidFill>
                  <a:schemeClr val="tx1"/>
                </a:solidFill>
                <a:latin typeface="Arial Narrow" panose="020B0606020202030204" pitchFamily="34" charset="0"/>
                <a:cs typeface="Times New Roman" panose="02020603050405020304" pitchFamily="18" charset="0"/>
                <a:sym typeface="+mn-ea"/>
              </a:rPr>
              <a:t>1</a:t>
            </a:r>
            <a:r>
              <a:rPr lang="en-US" sz="1200" dirty="0">
                <a:solidFill>
                  <a:schemeClr val="tx1"/>
                </a:solidFill>
                <a:latin typeface="Arial Narrow" panose="020B0606020202030204" pitchFamily="34" charset="0"/>
                <a:cs typeface="Times New Roman" panose="02020603050405020304" pitchFamily="18" charset="0"/>
                <a:sym typeface="+mn-ea"/>
              </a:rPr>
              <a:t> </a:t>
            </a:r>
            <a:r>
              <a:rPr lang="pt-PT" altLang="en-US" sz="1200" dirty="0">
                <a:solidFill>
                  <a:schemeClr val="tx1"/>
                </a:solidFill>
                <a:latin typeface="Arial Narrow" panose="020B0606020202030204" pitchFamily="34" charset="0"/>
                <a:cs typeface="Times New Roman" panose="02020603050405020304" pitchFamily="18" charset="0"/>
                <a:sym typeface="+mn-ea"/>
              </a:rPr>
              <a:t>June</a:t>
            </a:r>
            <a:r>
              <a:rPr lang="en-US" sz="1200" dirty="0">
                <a:solidFill>
                  <a:schemeClr val="tx1"/>
                </a:solidFill>
                <a:latin typeface="Arial Narrow" panose="020B0606020202030204" pitchFamily="34" charset="0"/>
                <a:cs typeface="Times New Roman" panose="02020603050405020304" pitchFamily="18" charset="0"/>
                <a:sym typeface="+mn-ea"/>
              </a:rPr>
              <a:t> 202</a:t>
            </a:r>
            <a:r>
              <a:rPr lang="pt-PT" altLang="en-US" sz="1200" dirty="0">
                <a:solidFill>
                  <a:schemeClr val="tx1"/>
                </a:solidFill>
                <a:latin typeface="Arial Narrow" panose="020B0606020202030204" pitchFamily="34" charset="0"/>
                <a:cs typeface="Times New Roman" panose="02020603050405020304" pitchFamily="18" charset="0"/>
                <a:sym typeface="+mn-ea"/>
              </a:rPr>
              <a:t>1</a:t>
            </a:r>
            <a:endParaRPr lang="en-US" sz="1200" dirty="0">
              <a:solidFill>
                <a:schemeClr val="tx1"/>
              </a:solidFill>
              <a:latin typeface="Arial Narrow" panose="020B0606020202030204" pitchFamily="34" charset="0"/>
              <a:cs typeface="Times New Roman" panose="02020603050405020304" pitchFamily="18" charset="0"/>
              <a:sym typeface="+mn-ea"/>
            </a:endParaRP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Duration of the Event: 3 days </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Place: city of Praia - Santiago Island</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The final program will be adjusted according to the profile of the registered participants</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Entities involved: local authorities, Embassies, Investment agencies, Companies, National and International Financial Institutions, Local Chambers of Commerce and industry, Universities, Companies.</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Participation to the International Conference and to the relevant program, in particular:</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Business Round  on </a:t>
            </a:r>
            <a:r>
              <a:rPr lang="pt-PT" altLang="en-US" sz="1200" dirty="0">
                <a:solidFill>
                  <a:schemeClr val="tx1"/>
                </a:solidFill>
                <a:latin typeface="Arial Narrow" panose="020B0606020202030204" pitchFamily="34" charset="0"/>
                <a:cs typeface="Times New Roman" panose="02020603050405020304" pitchFamily="18" charset="0"/>
                <a:sym typeface="+mn-ea"/>
              </a:rPr>
              <a:t>09</a:t>
            </a:r>
            <a:r>
              <a:rPr lang="en-US" sz="1200" dirty="0">
                <a:solidFill>
                  <a:schemeClr val="tx1"/>
                </a:solidFill>
                <a:latin typeface="Arial Narrow" panose="020B0606020202030204" pitchFamily="34" charset="0"/>
                <a:cs typeface="Times New Roman" panose="02020603050405020304" pitchFamily="18" charset="0"/>
                <a:sym typeface="+mn-ea"/>
              </a:rPr>
              <a:t> </a:t>
            </a:r>
            <a:r>
              <a:rPr lang="pt-PT" altLang="en-US" sz="1200" dirty="0">
                <a:solidFill>
                  <a:schemeClr val="tx1"/>
                </a:solidFill>
                <a:latin typeface="Arial Narrow" panose="020B0606020202030204" pitchFamily="34" charset="0"/>
                <a:cs typeface="Times New Roman" panose="02020603050405020304" pitchFamily="18" charset="0"/>
                <a:sym typeface="+mn-ea"/>
              </a:rPr>
              <a:t>June</a:t>
            </a:r>
            <a:r>
              <a:rPr lang="en-US" sz="1200" dirty="0">
                <a:solidFill>
                  <a:schemeClr val="tx1"/>
                </a:solidFill>
                <a:latin typeface="Arial Narrow" panose="020B0606020202030204" pitchFamily="34" charset="0"/>
                <a:cs typeface="Times New Roman" panose="02020603050405020304" pitchFamily="18" charset="0"/>
                <a:sym typeface="+mn-ea"/>
              </a:rPr>
              <a:t> 202</a:t>
            </a:r>
            <a:r>
              <a:rPr lang="pt-PT" altLang="en-US" sz="1200" dirty="0">
                <a:solidFill>
                  <a:schemeClr val="tx1"/>
                </a:solidFill>
                <a:latin typeface="Arial Narrow" panose="020B0606020202030204" pitchFamily="34" charset="0"/>
                <a:cs typeface="Times New Roman" panose="02020603050405020304" pitchFamily="18" charset="0"/>
                <a:sym typeface="+mn-ea"/>
              </a:rPr>
              <a:t>1</a:t>
            </a:r>
            <a:r>
              <a:rPr lang="en-US" sz="1200" dirty="0">
                <a:solidFill>
                  <a:schemeClr val="tx1"/>
                </a:solidFill>
                <a:latin typeface="Arial Narrow" panose="020B0606020202030204" pitchFamily="34" charset="0"/>
                <a:cs typeface="Times New Roman" panose="02020603050405020304" pitchFamily="18" charset="0"/>
                <a:sym typeface="+mn-ea"/>
              </a:rPr>
              <a:t> from </a:t>
            </a:r>
            <a:r>
              <a:rPr lang="pt-PT" altLang="en-US" sz="1200" dirty="0">
                <a:solidFill>
                  <a:schemeClr val="tx1"/>
                </a:solidFill>
                <a:latin typeface="Arial Narrow" panose="020B0606020202030204" pitchFamily="34" charset="0"/>
                <a:cs typeface="Times New Roman" panose="02020603050405020304" pitchFamily="18" charset="0"/>
                <a:sym typeface="+mn-ea"/>
              </a:rPr>
              <a:t>08</a:t>
            </a:r>
            <a:r>
              <a:rPr lang="en-US" sz="1200" dirty="0">
                <a:solidFill>
                  <a:schemeClr val="tx1"/>
                </a:solidFill>
                <a:latin typeface="Arial Narrow" panose="020B0606020202030204" pitchFamily="34" charset="0"/>
                <a:cs typeface="Times New Roman" panose="02020603050405020304" pitchFamily="18" charset="0"/>
                <a:sym typeface="+mn-ea"/>
              </a:rPr>
              <a:t>:00 to 1</a:t>
            </a:r>
            <a:r>
              <a:rPr lang="pt-PT" altLang="en-US" sz="1200" dirty="0">
                <a:solidFill>
                  <a:schemeClr val="tx1"/>
                </a:solidFill>
                <a:latin typeface="Arial Narrow" panose="020B0606020202030204" pitchFamily="34" charset="0"/>
                <a:cs typeface="Times New Roman" panose="02020603050405020304" pitchFamily="18" charset="0"/>
                <a:sym typeface="+mn-ea"/>
              </a:rPr>
              <a:t>5</a:t>
            </a:r>
            <a:r>
              <a:rPr lang="en-US" sz="1200" dirty="0">
                <a:solidFill>
                  <a:schemeClr val="tx1"/>
                </a:solidFill>
                <a:latin typeface="Arial Narrow" panose="020B0606020202030204" pitchFamily="34" charset="0"/>
                <a:cs typeface="Times New Roman" panose="02020603050405020304" pitchFamily="18" charset="0"/>
                <a:sym typeface="+mn-ea"/>
              </a:rPr>
              <a:t>:</a:t>
            </a:r>
            <a:r>
              <a:rPr lang="pt-PT" altLang="en-US" sz="1200" dirty="0">
                <a:solidFill>
                  <a:schemeClr val="tx1"/>
                </a:solidFill>
                <a:latin typeface="Arial Narrow" panose="020B0606020202030204" pitchFamily="34" charset="0"/>
                <a:cs typeface="Times New Roman" panose="02020603050405020304" pitchFamily="18" charset="0"/>
                <a:sym typeface="+mn-ea"/>
              </a:rPr>
              <a:t>3</a:t>
            </a:r>
            <a:r>
              <a:rPr lang="en-US" sz="1200" dirty="0">
                <a:solidFill>
                  <a:schemeClr val="tx1"/>
                </a:solidFill>
                <a:latin typeface="Arial Narrow" panose="020B0606020202030204" pitchFamily="34" charset="0"/>
                <a:cs typeface="Times New Roman" panose="02020603050405020304" pitchFamily="18" charset="0"/>
                <a:sym typeface="+mn-ea"/>
              </a:rPr>
              <a:t>0;</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Networking Events;</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in each </a:t>
            </a:r>
            <a:r>
              <a:rPr lang="en-US" sz="1200" i="1" dirty="0">
                <a:solidFill>
                  <a:schemeClr val="tx1"/>
                </a:solidFill>
                <a:latin typeface="Arial Narrow" panose="020B0606020202030204" pitchFamily="34" charset="0"/>
                <a:cs typeface="Times New Roman" panose="02020603050405020304" pitchFamily="18" charset="0"/>
                <a:sym typeface="+mn-ea"/>
              </a:rPr>
              <a:t>ECOWAS</a:t>
            </a:r>
            <a:r>
              <a:rPr lang="en-US" sz="1200" dirty="0">
                <a:solidFill>
                  <a:schemeClr val="tx1"/>
                </a:solidFill>
                <a:latin typeface="Arial Narrow" panose="020B0606020202030204" pitchFamily="34" charset="0"/>
                <a:cs typeface="Times New Roman" panose="02020603050405020304" pitchFamily="18" charset="0"/>
                <a:sym typeface="+mn-ea"/>
              </a:rPr>
              <a:t> Country;</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with companies from different countries;</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Identification of business opportunities in the following sectors: commerce, industry, tourism, agriculture, logistics, agri-food and</a:t>
            </a:r>
            <a:r>
              <a:rPr lang="en-US" sz="1200" i="1" dirty="0">
                <a:solidFill>
                  <a:schemeClr val="tx1"/>
                </a:solidFill>
                <a:latin typeface="Arial Narrow" panose="020B0606020202030204" pitchFamily="34" charset="0"/>
                <a:cs typeface="Times New Roman" panose="02020603050405020304" pitchFamily="18" charset="0"/>
                <a:sym typeface="+mn-ea"/>
              </a:rPr>
              <a:t> ICT</a:t>
            </a:r>
            <a:r>
              <a:rPr lang="en-US" sz="1200" dirty="0">
                <a:solidFill>
                  <a:schemeClr val="tx1"/>
                </a:solidFill>
                <a:latin typeface="Arial Narrow" panose="020B0606020202030204" pitchFamily="34" charset="0"/>
                <a:cs typeface="Times New Roman" panose="02020603050405020304" pitchFamily="18" charset="0"/>
                <a:sym typeface="+mn-ea"/>
              </a:rPr>
              <a:t>;</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Local Chambers of Commerce and Industry.</a:t>
            </a:r>
          </a:p>
          <a:p>
            <a:pPr lvl="1" algn="just">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The Business Forum entitled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ATLANTIC BUSINESS FORUM</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is structured in:</a:t>
            </a:r>
          </a:p>
          <a:p>
            <a:pPr lvl="0" algn="l">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Five (5) Business Opportunities Presentation Sessions in each </a:t>
            </a:r>
            <a:r>
              <a:rPr lang="en-US" sz="1200" i="1" dirty="0">
                <a:solidFill>
                  <a:schemeClr val="tx1"/>
                </a:solidFill>
                <a:latin typeface="Arial Narrow" panose="020B0606020202030204" pitchFamily="34" charset="0"/>
                <a:cs typeface="Times New Roman" panose="02020603050405020304" pitchFamily="18" charset="0"/>
                <a:sym typeface="+mn-ea"/>
              </a:rPr>
              <a:t>ECOWAS </a:t>
            </a:r>
            <a:r>
              <a:rPr lang="en-US" sz="1200" dirty="0">
                <a:solidFill>
                  <a:schemeClr val="tx1"/>
                </a:solidFill>
                <a:latin typeface="Arial Narrow" panose="020B0606020202030204" pitchFamily="34" charset="0"/>
                <a:cs typeface="Times New Roman" panose="02020603050405020304" pitchFamily="18" charset="0"/>
                <a:sym typeface="+mn-ea"/>
              </a:rPr>
              <a:t>member country;</a:t>
            </a:r>
          </a:p>
          <a:p>
            <a:pPr lvl="0" algn="l">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a:lnSpc>
                <a:spcPct val="75000"/>
              </a:lnSpc>
            </a:pPr>
            <a:r>
              <a:rPr lang="en-US" sz="1200" dirty="0">
                <a:solidFill>
                  <a:schemeClr val="accent1"/>
                </a:solidFill>
                <a:latin typeface="Arial Narrow" panose="020B0606020202030204" pitchFamily="34" charset="0"/>
                <a:cs typeface="Times New Roman" panose="02020603050405020304" pitchFamily="18" charset="0"/>
                <a:sym typeface="+mn-ea"/>
              </a:rPr>
              <a:t>■ </a:t>
            </a:r>
            <a:r>
              <a:rPr lang="pt-PT" sz="1200" i="1" dirty="0" smtClean="0">
                <a:latin typeface="Arial Narrow" panose="020B0606020202030204" pitchFamily="34" charset="0"/>
                <a:sym typeface="+mn-ea"/>
              </a:rPr>
              <a:t>An </a:t>
            </a:r>
            <a:r>
              <a:rPr lang="pt-PT" sz="1200" i="1" dirty="0">
                <a:latin typeface="Arial Narrow" panose="020B0606020202030204" pitchFamily="34" charset="0"/>
                <a:sym typeface="+mn-ea"/>
              </a:rPr>
              <a:t>ECONOMIC WORKSHOP</a:t>
            </a:r>
            <a:r>
              <a:rPr lang="pt-PT" sz="1200" dirty="0">
                <a:latin typeface="Arial Narrow" panose="020B0606020202030204" pitchFamily="34" charset="0"/>
                <a:sym typeface="+mn-ea"/>
              </a:rPr>
              <a:t> </a:t>
            </a:r>
            <a:r>
              <a:rPr lang="pt-PT" sz="1200" dirty="0" smtClean="0">
                <a:latin typeface="Arial Narrow" panose="020B0606020202030204" pitchFamily="34" charset="0"/>
                <a:sym typeface="+mn-ea"/>
              </a:rPr>
              <a:t>with three</a:t>
            </a:r>
            <a:r>
              <a:rPr lang="en-US" sz="1200" dirty="0" smtClean="0">
                <a:solidFill>
                  <a:schemeClr val="tx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thematic panels</a:t>
            </a:r>
            <a:r>
              <a:rPr lang="en-US" sz="1200" dirty="0" smtClean="0">
                <a:solidFill>
                  <a:schemeClr val="tx1"/>
                </a:solidFill>
                <a:latin typeface="Arial Narrow" panose="020B0606020202030204" pitchFamily="34" charset="0"/>
                <a:cs typeface="Times New Roman" panose="02020603050405020304" pitchFamily="18" charset="0"/>
                <a:sym typeface="+mn-ea"/>
              </a:rPr>
              <a:t>:</a:t>
            </a:r>
          </a:p>
          <a:p>
            <a:pPr>
              <a:lnSpc>
                <a:spcPct val="75000"/>
              </a:lnSpc>
            </a:pPr>
            <a:r>
              <a:rPr lang="en-US" sz="1200" dirty="0" smtClean="0">
                <a:solidFill>
                  <a:schemeClr val="bg1"/>
                </a:solidFill>
                <a:latin typeface="Arial Narrow" panose="020B0606020202030204" pitchFamily="34" charset="0"/>
                <a:cs typeface="Times New Roman" panose="02020603050405020304" pitchFamily="18" charset="0"/>
                <a:sym typeface="+mn-ea"/>
              </a:rPr>
              <a:t>»	» </a:t>
            </a:r>
            <a:r>
              <a:rPr lang="en-US" sz="1200" dirty="0" smtClean="0">
                <a:latin typeface="Arial Narrow" panose="020B0606020202030204" pitchFamily="34" charset="0"/>
                <a:cs typeface="Times New Roman" panose="02020603050405020304" pitchFamily="18" charset="0"/>
                <a:sym typeface="+mn-ea"/>
              </a:rPr>
              <a:t>Panel </a:t>
            </a:r>
            <a:r>
              <a:rPr lang="en-US" sz="1200" dirty="0">
                <a:latin typeface="Arial Narrow" panose="020B0606020202030204" pitchFamily="34" charset="0"/>
                <a:cs typeface="Times New Roman" panose="02020603050405020304" pitchFamily="18" charset="0"/>
                <a:sym typeface="+mn-ea"/>
              </a:rPr>
              <a:t>I: </a:t>
            </a:r>
            <a:r>
              <a:rPr lang="pt-PT" altLang="en-US" sz="1200" dirty="0" smtClean="0">
                <a:latin typeface="Arial Narrow" panose="020B0606020202030204" pitchFamily="34" charset="0"/>
                <a:cs typeface="Times New Roman" panose="02020603050405020304" pitchFamily="18" charset="0"/>
                <a:sym typeface="+mn-ea"/>
              </a:rPr>
              <a:t>«</a:t>
            </a:r>
            <a:r>
              <a:rPr lang="en-US" sz="1200" i="1" dirty="0" smtClean="0">
                <a:latin typeface="Arial Narrow" panose="020B0606020202030204" pitchFamily="34" charset="0"/>
                <a:cs typeface="Times New Roman" panose="02020603050405020304" pitchFamily="18" charset="0"/>
                <a:sym typeface="+mn-ea"/>
              </a:rPr>
              <a:t>BRAZIL</a:t>
            </a:r>
            <a:r>
              <a:rPr lang="en-US" sz="1200" i="1" dirty="0">
                <a:latin typeface="Arial Narrow" panose="020B0606020202030204" pitchFamily="34" charset="0"/>
                <a:cs typeface="Times New Roman" panose="02020603050405020304" pitchFamily="18" charset="0"/>
                <a:sym typeface="+mn-ea"/>
              </a:rPr>
              <a:t>: The Potential and the Opportunity of Technical and Entrepreneurial </a:t>
            </a:r>
            <a:r>
              <a:rPr lang="en-US" sz="1200" i="1" dirty="0" smtClean="0">
                <a:latin typeface="Arial Narrow" panose="020B0606020202030204" pitchFamily="34" charset="0"/>
                <a:cs typeface="Times New Roman" panose="02020603050405020304" pitchFamily="18" charset="0"/>
                <a:sym typeface="+mn-ea"/>
              </a:rPr>
              <a:t>Cooperation»</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Panel </a:t>
            </a:r>
            <a:r>
              <a:rPr lang="en-US" sz="1200" dirty="0" smtClean="0">
                <a:solidFill>
                  <a:schemeClr val="tx1"/>
                </a:solidFill>
                <a:latin typeface="Arial Narrow" panose="020B0606020202030204" pitchFamily="34" charset="0"/>
                <a:cs typeface="Times New Roman" panose="02020603050405020304" pitchFamily="18" charset="0"/>
                <a:sym typeface="+mn-ea"/>
              </a:rPr>
              <a:t>II: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PRIVATE SECTOR FINANCING IN ECOWAS</a:t>
            </a:r>
            <a:r>
              <a:rPr lang="pt-PT" altLang="en-US" sz="1200" i="1"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a:t>
            </a:r>
            <a:r>
              <a:rPr lang="en-US" sz="1200" dirty="0" smtClean="0">
                <a:solidFill>
                  <a:schemeClr val="tx1"/>
                </a:solidFill>
                <a:latin typeface="Arial Narrow" panose="020B0606020202030204" pitchFamily="34" charset="0"/>
                <a:cs typeface="Times New Roman" panose="02020603050405020304" pitchFamily="18" charset="0"/>
                <a:sym typeface="+mn-ea"/>
              </a:rPr>
              <a:t>and</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nSpc>
                <a:spcPct val="75000"/>
              </a:lnSpc>
            </a:pPr>
            <a:r>
              <a:rPr lang="en-US" sz="1200" dirty="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cs typeface="Times New Roman" panose="02020603050405020304" pitchFamily="18" charset="0"/>
                <a:sym typeface="+mn-ea"/>
              </a:rPr>
              <a:t>Four </a:t>
            </a:r>
            <a:r>
              <a:rPr lang="en-US" sz="1200" dirty="0">
                <a:solidFill>
                  <a:schemeClr val="tx1"/>
                </a:solidFill>
                <a:latin typeface="Arial Narrow" panose="020B0606020202030204" pitchFamily="34" charset="0"/>
                <a:cs typeface="Times New Roman" panose="02020603050405020304" pitchFamily="18" charset="0"/>
                <a:sym typeface="+mn-ea"/>
              </a:rPr>
              <a:t>thematic conferences under the slogan: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CAPE VERDE A LINK WITH MARKETS OF EXCELLENCE</a:t>
            </a:r>
            <a:r>
              <a:rPr lang="pt-PT" altLang="en-US" sz="1200" dirty="0">
                <a:solidFill>
                  <a:schemeClr val="tx1"/>
                </a:solidFill>
                <a:latin typeface="Arial Narrow" panose="020B0606020202030204" pitchFamily="34" charset="0"/>
                <a:cs typeface="Times New Roman" panose="02020603050405020304" pitchFamily="18" charset="0"/>
                <a:sym typeface="+mn-ea"/>
              </a:rPr>
              <a:t>»:</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ACCESS TO THE PREFERENTIAL ECOWAS MARKET</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t>
            </a:r>
          </a:p>
          <a:p>
            <a:pPr lvl="1" algn="l">
              <a:lnSpc>
                <a:spcPct val="75000"/>
              </a:lnSpc>
              <a:spcBef>
                <a:spcPts val="0"/>
              </a:spcBef>
              <a:spcAft>
                <a:spcPts val="0"/>
              </a:spcAft>
            </a:pPr>
            <a:r>
              <a:rPr lang="en-US" sz="1200" b="1" dirty="0" smtClean="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II: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ACCESS TO THE PREFERENTIAL UNITED STATES MARKET</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a:t>
            </a:r>
            <a:endParaRPr lang="en-US" sz="1200" dirty="0" smtClean="0">
              <a:solidFill>
                <a:schemeClr val="tx1"/>
              </a:solidFill>
              <a:latin typeface="Arial Narrow" panose="020B0606020202030204" pitchFamily="34" charset="0"/>
              <a:cs typeface="Times New Roman" panose="02020603050405020304" pitchFamily="18" charset="0"/>
              <a:sym typeface="+mn-ea"/>
            </a:endParaRPr>
          </a:p>
          <a:p>
            <a:pPr lvl="1">
              <a:lnSpc>
                <a:spcPct val="75000"/>
              </a:lnSpc>
            </a:pPr>
            <a:r>
              <a:rPr lang="en-US" sz="1200" b="1" dirty="0" smtClean="0">
                <a:solidFill>
                  <a:schemeClr val="bg1"/>
                </a:solidFill>
                <a:latin typeface="Arial Narrow" panose="020B0606020202030204" pitchFamily="34" charset="0"/>
                <a:cs typeface="Times New Roman" panose="02020603050405020304" pitchFamily="18" charset="0"/>
                <a:sym typeface="+mn-ea"/>
              </a:rPr>
              <a:t>»</a:t>
            </a:r>
            <a:r>
              <a:rPr lang="en-US" sz="1200" dirty="0">
                <a:latin typeface="Arial Narrow" panose="020B0606020202030204" pitchFamily="34" charset="0"/>
                <a:cs typeface="Times New Roman" panose="02020603050405020304" pitchFamily="18" charset="0"/>
                <a:sym typeface="+mn-ea"/>
              </a:rPr>
              <a:t> Conference</a:t>
            </a:r>
            <a:r>
              <a:rPr lang="en-US" sz="1200" dirty="0" smtClean="0">
                <a:latin typeface="Arial Narrow" panose="020B0606020202030204" pitchFamily="34" charset="0"/>
                <a:cs typeface="Times New Roman" panose="02020603050405020304" pitchFamily="18" charset="0"/>
                <a:sym typeface="+mn-ea"/>
              </a:rPr>
              <a:t> </a:t>
            </a:r>
            <a:r>
              <a:rPr lang="en-US" sz="1200" dirty="0">
                <a:latin typeface="Arial Narrow" panose="020B0606020202030204" pitchFamily="34" charset="0"/>
                <a:cs typeface="Times New Roman" panose="02020603050405020304" pitchFamily="18" charset="0"/>
                <a:sym typeface="+mn-ea"/>
              </a:rPr>
              <a:t>III: </a:t>
            </a:r>
            <a:r>
              <a:rPr lang="pt-PT" altLang="en-US" sz="1200" dirty="0" smtClean="0">
                <a:latin typeface="Arial Narrow" panose="020B0606020202030204" pitchFamily="34" charset="0"/>
                <a:cs typeface="Times New Roman" panose="02020603050405020304" pitchFamily="18" charset="0"/>
                <a:sym typeface="+mn-ea"/>
              </a:rPr>
              <a:t>«</a:t>
            </a:r>
            <a:r>
              <a:rPr lang="en-US" sz="1200" i="1" dirty="0">
                <a:latin typeface="Arial Narrow" panose="020B0606020202030204" pitchFamily="34" charset="0"/>
                <a:sym typeface="+mn-ea"/>
              </a:rPr>
              <a:t>THE DEVELOPMENT OF THE DIGITAL ECONOMY IN </a:t>
            </a:r>
            <a:r>
              <a:rPr lang="en-US" sz="1200" i="1" dirty="0" smtClean="0">
                <a:latin typeface="Arial Narrow" panose="020B0606020202030204" pitchFamily="34" charset="0"/>
                <a:sym typeface="+mn-ea"/>
              </a:rPr>
              <a:t>ECOWAS: </a:t>
            </a:r>
            <a:r>
              <a:rPr lang="en-US" sz="1200" i="1" dirty="0">
                <a:latin typeface="Arial Narrow" panose="020B0606020202030204" pitchFamily="34" charset="0"/>
                <a:sym typeface="+mn-ea"/>
              </a:rPr>
              <a:t>The Importance of TIC in the </a:t>
            </a:r>
            <a:r>
              <a:rPr lang="en-US" sz="1200" i="1" dirty="0" err="1">
                <a:latin typeface="Arial Narrow" panose="020B0606020202030204" pitchFamily="34" charset="0"/>
                <a:sym typeface="+mn-ea"/>
              </a:rPr>
              <a:t>Develepment</a:t>
            </a:r>
            <a:r>
              <a:rPr lang="en-US" sz="1200" i="1" dirty="0">
                <a:latin typeface="Arial Narrow" panose="020B0606020202030204" pitchFamily="34" charset="0"/>
                <a:sym typeface="+mn-ea"/>
              </a:rPr>
              <a:t> of Start-Ups, Market Innovation and Regional Integration</a:t>
            </a:r>
            <a:r>
              <a:rPr lang="pt-PT" altLang="en-US" sz="1200" i="1" dirty="0" smtClean="0">
                <a:latin typeface="Arial Narrow" panose="020B0606020202030204" pitchFamily="34" charset="0"/>
                <a:cs typeface="Times New Roman" panose="02020603050405020304" pitchFamily="18" charset="0"/>
                <a:sym typeface="+mn-ea"/>
              </a:rPr>
              <a:t>»</a:t>
            </a:r>
            <a:r>
              <a:rPr lang="en-US" altLang="en-US" sz="1200" dirty="0" smtClean="0">
                <a:latin typeface="Arial Narrow" panose="020B0606020202030204" pitchFamily="34" charset="0"/>
                <a:cs typeface="Times New Roman" panose="02020603050405020304" pitchFamily="18" charset="0"/>
                <a:sym typeface="+mn-ea"/>
              </a:rPr>
              <a:t>; </a:t>
            </a:r>
            <a:r>
              <a:rPr lang="en-US" sz="1200" dirty="0">
                <a:latin typeface="Arial Narrow" panose="020B0606020202030204" pitchFamily="34" charset="0"/>
                <a:cs typeface="Times New Roman" panose="02020603050405020304" pitchFamily="18" charset="0"/>
                <a:sym typeface="+mn-ea"/>
              </a:rPr>
              <a:t>and</a:t>
            </a:r>
          </a:p>
          <a:p>
            <a:pPr lvl="1" algn="l">
              <a:lnSpc>
                <a:spcPct val="75000"/>
              </a:lnSpc>
              <a:spcBef>
                <a:spcPts val="0"/>
              </a:spcBef>
              <a:spcAft>
                <a:spcPts val="0"/>
              </a:spcAft>
            </a:pPr>
            <a:r>
              <a:rPr lang="en-US" sz="1200" b="1" dirty="0" smtClean="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a:t>
            </a:r>
            <a:r>
              <a:rPr lang="en-US" sz="1200" dirty="0" smtClean="0">
                <a:solidFill>
                  <a:schemeClr val="tx1"/>
                </a:solidFill>
                <a:latin typeface="Arial Narrow" panose="020B0606020202030204" pitchFamily="34" charset="0"/>
                <a:cs typeface="Times New Roman" panose="02020603050405020304" pitchFamily="18" charset="0"/>
                <a:sym typeface="+mn-ea"/>
              </a:rPr>
              <a:t>IV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ACCESS TO THE PREFERENTIAL MARKET OF THE EUROPEAN UNION</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b="1" dirty="0">
                <a:solidFill>
                  <a:srgbClr val="008C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A Business Round, scheduled in advance, namely the day of June 9, 2021.</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An Economic Workshop on the theme:</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BRAZIL</a:t>
            </a:r>
            <a:r>
              <a:rPr lang="en-US" sz="1200" dirty="0">
                <a:solidFill>
                  <a:schemeClr val="tx1"/>
                </a:solidFill>
                <a:latin typeface="Arial Narrow" panose="020B0606020202030204" pitchFamily="34" charset="0"/>
                <a:cs typeface="Times New Roman" panose="02020603050405020304" pitchFamily="18" charset="0"/>
                <a:sym typeface="+mn-ea"/>
              </a:rPr>
              <a:t>: The Potential and the Opportunity of Technical and Entrepreneurial Cooperation.</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In each edition of the Forum, there will be a specially invited country; for the 2021 edition it's Brazil.</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After the first interventions of the opening session of the Forum, on June 9, the Economic workshop will take place under the theme:</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latin typeface="Arial Narrow" panose="020B0606020202030204" pitchFamily="34" charset="0"/>
                <a:cs typeface="Times New Roman" panose="02020603050405020304" pitchFamily="18" charset="0"/>
                <a:sym typeface="+mn-ea"/>
              </a:rPr>
              <a:t>BRAZIL</a:t>
            </a:r>
            <a:r>
              <a:rPr lang="en-US" sz="1200" dirty="0">
                <a:latin typeface="Arial Narrow" panose="020B0606020202030204" pitchFamily="34" charset="0"/>
                <a:cs typeface="Times New Roman" panose="02020603050405020304" pitchFamily="18" charset="0"/>
                <a:sym typeface="+mn-ea"/>
              </a:rPr>
              <a:t>: The Potential and the Opportunity of Technical and Entrepreneurial Cooperation</a:t>
            </a:r>
            <a:r>
              <a:rPr lang="pt-PT" altLang="en-US" sz="1200" dirty="0">
                <a:solidFill>
                  <a:schemeClr val="tx1"/>
                </a:solidFill>
                <a:latin typeface="Arial Narrow" panose="020B0606020202030204" pitchFamily="34" charset="0"/>
                <a:cs typeface="Times New Roman" panose="02020603050405020304" pitchFamily="18" charset="0"/>
                <a:sym typeface="+mn-ea"/>
              </a:rPr>
              <a:t>». The June 10 session will begin with 3 blocks of presentations. Each block will be represented by 5 member countries of </a:t>
            </a:r>
            <a:r>
              <a:rPr lang="pt-PT" altLang="en-US" sz="1200" i="1" dirty="0">
                <a:solidFill>
                  <a:schemeClr val="tx1"/>
                </a:solidFill>
                <a:latin typeface="Arial Narrow" panose="020B0606020202030204" pitchFamily="34" charset="0"/>
                <a:cs typeface="Times New Roman" panose="02020603050405020304" pitchFamily="18" charset="0"/>
                <a:sym typeface="+mn-ea"/>
              </a:rPr>
              <a:t>ECOWAS</a:t>
            </a:r>
            <a:r>
              <a:rPr lang="pt-PT" altLang="en-US" sz="1200" dirty="0">
                <a:solidFill>
                  <a:schemeClr val="tx1"/>
                </a:solidFill>
                <a:latin typeface="Arial Narrow" panose="020B0606020202030204" pitchFamily="34" charset="0"/>
                <a:cs typeface="Times New Roman" panose="02020603050405020304" pitchFamily="18" charset="0"/>
                <a:sym typeface="+mn-ea"/>
              </a:rPr>
              <a:t> and will have a duration of 2 hours, with 24 minutes allocated to each country to present business opportunities and commercial partnerships in the market respective.</a:t>
            </a:r>
          </a:p>
          <a:p>
            <a:pPr lvl="0" algn="just">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A personalized service, managed via a specific web platform, will be permanently available to participants to allow access, regardless of the geographical location of the interested parties, before, during and after the event, whether it is .</a:t>
            </a:r>
          </a:p>
          <a:p>
            <a:pPr lvl="0" algn="just">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The </a:t>
            </a:r>
            <a:r>
              <a:rPr lang="en-US" sz="1200" i="1" dirty="0">
                <a:solidFill>
                  <a:schemeClr val="tx1"/>
                </a:solidFill>
                <a:latin typeface="Arial Narrow" panose="020B0606020202030204" pitchFamily="34" charset="0"/>
                <a:cs typeface="Times New Roman" panose="02020603050405020304" pitchFamily="18" charset="0"/>
                <a:sym typeface="+mn-ea"/>
              </a:rPr>
              <a:t>ATLANTIC BUSINESS FORUM</a:t>
            </a:r>
            <a:r>
              <a:rPr lang="en-US" sz="1200" dirty="0">
                <a:solidFill>
                  <a:schemeClr val="tx1"/>
                </a:solidFill>
                <a:latin typeface="Arial Narrow" panose="020B0606020202030204" pitchFamily="34" charset="0"/>
                <a:cs typeface="Times New Roman" panose="02020603050405020304" pitchFamily="18" charset="0"/>
                <a:sym typeface="+mn-ea"/>
              </a:rPr>
              <a:t> documentation includes, in addition to this document, the packages and the </a:t>
            </a:r>
            <a:r>
              <a:rPr lang="pt-PT" altLang="en-US" sz="1200" dirty="0">
                <a:solidFill>
                  <a:schemeClr val="tx1"/>
                </a:solidFill>
                <a:latin typeface="Arial Narrow" panose="020B0606020202030204" pitchFamily="34" charset="0"/>
                <a:cs typeface="Times New Roman" panose="02020603050405020304" pitchFamily="18" charset="0"/>
                <a:sym typeface="+mn-ea"/>
              </a:rPr>
              <a:t>conditions</a:t>
            </a:r>
            <a:r>
              <a:rPr lang="en-US" sz="1200" dirty="0">
                <a:solidFill>
                  <a:schemeClr val="tx1"/>
                </a:solidFill>
                <a:latin typeface="Arial Narrow" panose="020B0606020202030204" pitchFamily="34" charset="0"/>
                <a:cs typeface="Times New Roman" panose="02020603050405020304" pitchFamily="18" charset="0"/>
                <a:sym typeface="+mn-ea"/>
              </a:rPr>
              <a:t> of participation, two other documents: a specific document related to the functioning of the </a:t>
            </a:r>
            <a:r>
              <a:rPr lang="en-US" sz="1200" i="1" dirty="0">
                <a:solidFill>
                  <a:schemeClr val="tx1"/>
                </a:solidFill>
                <a:latin typeface="Arial Narrow" panose="020B0606020202030204" pitchFamily="34" charset="0"/>
                <a:cs typeface="Times New Roman" panose="02020603050405020304" pitchFamily="18" charset="0"/>
                <a:sym typeface="+mn-ea"/>
              </a:rPr>
              <a:t>BUSINESS ROUND</a:t>
            </a:r>
            <a:r>
              <a:rPr lang="en-US" sz="1200" dirty="0">
                <a:solidFill>
                  <a:schemeClr val="tx1"/>
                </a:solidFill>
                <a:latin typeface="Arial Narrow" panose="020B0606020202030204" pitchFamily="34" charset="0"/>
                <a:cs typeface="Times New Roman" panose="02020603050405020304" pitchFamily="18" charset="0"/>
                <a:sym typeface="+mn-ea"/>
              </a:rPr>
              <a:t> of June 9, 2021, and a presentation of </a:t>
            </a:r>
            <a:r>
              <a:rPr lang="en-US" sz="1200" i="1" dirty="0">
                <a:solidFill>
                  <a:schemeClr val="tx1"/>
                </a:solidFill>
                <a:latin typeface="Arial Narrow" panose="020B0606020202030204" pitchFamily="34" charset="0"/>
                <a:cs typeface="Times New Roman" panose="02020603050405020304" pitchFamily="18" charset="0"/>
                <a:sym typeface="+mn-ea"/>
              </a:rPr>
              <a:t>ECOWAS </a:t>
            </a:r>
            <a:r>
              <a:rPr lang="pt-PT" altLang="en-US" sz="1200" i="1" dirty="0">
                <a:solidFill>
                  <a:schemeClr val="tx1"/>
                </a:solidFill>
                <a:latin typeface="Arial Narrow" panose="020B0606020202030204" pitchFamily="34" charset="0"/>
                <a:cs typeface="Times New Roman" panose="02020603050405020304" pitchFamily="18" charset="0"/>
                <a:sym typeface="+mn-ea"/>
              </a:rPr>
              <a:t>Market (Overview)</a:t>
            </a:r>
            <a:r>
              <a:rPr lang="pt-PT" altLang="en-US" sz="1200" dirty="0">
                <a:solidFill>
                  <a:schemeClr val="tx1"/>
                </a:solidFill>
                <a:latin typeface="Arial Narrow" panose="020B0606020202030204" pitchFamily="34" charset="0"/>
                <a:cs typeface="Times New Roman" panose="02020603050405020304" pitchFamily="18" charset="0"/>
                <a:sym typeface="+mn-ea"/>
              </a:rPr>
              <a:t>.</a:t>
            </a:r>
          </a:p>
        </p:txBody>
      </p:sp>
      <p:pic>
        <p:nvPicPr>
          <p:cNvPr id="2" name="Imagem 1" descr="logForum"/>
          <p:cNvPicPr>
            <a:picLocks noChangeAspect="1"/>
          </p:cNvPicPr>
          <p:nvPr/>
        </p:nvPicPr>
        <p:blipFill>
          <a:blip r:embed="rId3"/>
          <a:stretch>
            <a:fillRect/>
          </a:stretch>
        </p:blipFill>
        <p:spPr>
          <a:xfrm>
            <a:off x="-22860" y="0"/>
            <a:ext cx="3207385" cy="1947545"/>
          </a:xfrm>
          <a:prstGeom prst="rect">
            <a:avLst/>
          </a:prstGeom>
        </p:spPr>
      </p:pic>
      <p:pic>
        <p:nvPicPr>
          <p:cNvPr id="7" name="Imagem 6" descr="logo"/>
          <p:cNvPicPr>
            <a:picLocks noChangeAspect="1"/>
          </p:cNvPicPr>
          <p:nvPr/>
        </p:nvPicPr>
        <p:blipFill>
          <a:blip r:embed="rId4"/>
          <a:stretch>
            <a:fillRect/>
          </a:stretch>
        </p:blipFill>
        <p:spPr>
          <a:xfrm>
            <a:off x="8028940" y="43815"/>
            <a:ext cx="4163060" cy="913765"/>
          </a:xfrm>
          <a:prstGeom prst="rect">
            <a:avLst/>
          </a:prstGeom>
        </p:spPr>
      </p:pic>
      <p:pic>
        <p:nvPicPr>
          <p:cNvPr id="15" name="Imagem9"/>
          <p:cNvPicPr>
            <a:picLocks noChangeAspect="1"/>
          </p:cNvPicPr>
          <p:nvPr/>
        </p:nvPicPr>
        <p:blipFill>
          <a:blip r:embed="rId5"/>
          <a:stretch>
            <a:fillRect/>
          </a:stretch>
        </p:blipFill>
        <p:spPr>
          <a:xfrm>
            <a:off x="11678285" y="6451600"/>
            <a:ext cx="502920" cy="389255"/>
          </a:xfrm>
          <a:prstGeom prst="rect">
            <a:avLst/>
          </a:prstGeom>
          <a:noFill/>
          <a:ln>
            <a:noFill/>
          </a:ln>
          <a:effectLst/>
        </p:spPr>
      </p:pic>
      <p:sp>
        <p:nvSpPr>
          <p:cNvPr id="16" name="Slide Number Placeholder 6"/>
          <p:cNvSpPr txBox="1"/>
          <p:nvPr/>
        </p:nvSpPr>
        <p:spPr bwMode="auto">
          <a:xfrm>
            <a:off x="6226206" y="65827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8" name="Imagem 17" descr="LOGO-Paises ecowas"/>
          <p:cNvPicPr>
            <a:picLocks noChangeAspect="1"/>
          </p:cNvPicPr>
          <p:nvPr/>
        </p:nvPicPr>
        <p:blipFill>
          <a:blip r:embed="rId2"/>
          <a:stretch>
            <a:fillRect/>
          </a:stretch>
        </p:blipFill>
        <p:spPr>
          <a:xfrm>
            <a:off x="1321435" y="1323340"/>
            <a:ext cx="3897630" cy="3858260"/>
          </a:xfrm>
          <a:prstGeom prst="rect">
            <a:avLst/>
          </a:prstGeom>
        </p:spPr>
      </p:pic>
      <p:sp>
        <p:nvSpPr>
          <p:cNvPr id="3" name="Rectangle 5"/>
          <p:cNvSpPr/>
          <p:nvPr/>
        </p:nvSpPr>
        <p:spPr>
          <a:xfrm>
            <a:off x="59355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4" name="Right Arrow 6"/>
          <p:cNvSpPr/>
          <p:nvPr/>
        </p:nvSpPr>
        <p:spPr>
          <a:xfrm>
            <a:off x="69489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 name="Rectangle 7"/>
          <p:cNvSpPr/>
          <p:nvPr/>
        </p:nvSpPr>
        <p:spPr>
          <a:xfrm>
            <a:off x="74947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Focused on business</a:t>
            </a:r>
            <a:endParaRPr lang="pt-PT" sz="1200" i="1" dirty="0">
              <a:solidFill>
                <a:schemeClr val="tx1"/>
              </a:solidFill>
              <a:latin typeface="Arial Narrow" panose="020B0606020202030204" pitchFamily="34" charset="0"/>
            </a:endParaRPr>
          </a:p>
        </p:txBody>
      </p:sp>
      <p:sp>
        <p:nvSpPr>
          <p:cNvPr id="6" name="Rectangle 20"/>
          <p:cNvSpPr/>
          <p:nvPr/>
        </p:nvSpPr>
        <p:spPr>
          <a:xfrm>
            <a:off x="74871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Opportunity</a:t>
            </a:r>
            <a:r>
              <a:rPr lang="pt-PT" sz="1200" i="1" dirty="0">
                <a:solidFill>
                  <a:schemeClr val="tx1"/>
                </a:solidFill>
                <a:latin typeface="Arial Narrow" panose="020B0606020202030204" pitchFamily="34" charset="0"/>
                <a:sym typeface="+mn-ea"/>
              </a:rPr>
              <a:t> </a:t>
            </a:r>
            <a:r>
              <a:rPr lang="pt-PT" sz="1200" i="1" dirty="0" err="1" smtClean="0">
                <a:solidFill>
                  <a:schemeClr val="tx1"/>
                </a:solidFill>
                <a:latin typeface="Arial Narrow" panose="020B0606020202030204" pitchFamily="34" charset="0"/>
                <a:sym typeface="+mn-ea"/>
              </a:rPr>
              <a:t>Centred</a:t>
            </a:r>
            <a:endParaRPr lang="pt-PT" sz="1200" i="1" dirty="0">
              <a:solidFill>
                <a:schemeClr val="tx1"/>
              </a:solidFill>
              <a:latin typeface="Arial Narrow" panose="020B0606020202030204" pitchFamily="34" charset="0"/>
            </a:endParaRPr>
          </a:p>
        </p:txBody>
      </p:sp>
      <p:sp>
        <p:nvSpPr>
          <p:cNvPr id="7" name="Rectangle 22"/>
          <p:cNvSpPr/>
          <p:nvPr/>
        </p:nvSpPr>
        <p:spPr>
          <a:xfrm>
            <a:off x="74799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Realistic</a:t>
            </a:r>
            <a:endParaRPr lang="pt-PT" sz="1200" i="1" dirty="0">
              <a:solidFill>
                <a:schemeClr val="tx1"/>
              </a:solidFill>
              <a:latin typeface="Arial Narrow" panose="020B0606020202030204" pitchFamily="34" charset="0"/>
            </a:endParaRPr>
          </a:p>
        </p:txBody>
      </p:sp>
      <p:sp>
        <p:nvSpPr>
          <p:cNvPr id="8" name="Rectangle 23"/>
          <p:cNvSpPr/>
          <p:nvPr/>
        </p:nvSpPr>
        <p:spPr>
          <a:xfrm>
            <a:off x="74952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Strategic</a:t>
            </a:r>
            <a:endParaRPr lang="pt-PT" sz="1200" i="1" dirty="0">
              <a:solidFill>
                <a:schemeClr val="tx1"/>
              </a:solidFill>
              <a:latin typeface="Arial Narrow" panose="020B0606020202030204" pitchFamily="34" charset="0"/>
            </a:endParaRPr>
          </a:p>
        </p:txBody>
      </p:sp>
      <p:sp>
        <p:nvSpPr>
          <p:cNvPr id="9" name="Rectangle 8"/>
          <p:cNvSpPr/>
          <p:nvPr/>
        </p:nvSpPr>
        <p:spPr>
          <a:xfrm>
            <a:off x="93117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90706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ectangle 25"/>
          <p:cNvSpPr/>
          <p:nvPr/>
        </p:nvSpPr>
        <p:spPr>
          <a:xfrm>
            <a:off x="109371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Results</a:t>
            </a:r>
          </a:p>
        </p:txBody>
      </p:sp>
      <p:sp>
        <p:nvSpPr>
          <p:cNvPr id="29" name="Right Arrow 26"/>
          <p:cNvSpPr/>
          <p:nvPr/>
        </p:nvSpPr>
        <p:spPr>
          <a:xfrm>
            <a:off x="104873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97210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56988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62861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latin typeface="Arial Narrow" panose="020B0606020202030204" pitchFamily="34" charset="0"/>
                <a:sym typeface="+mn-ea"/>
              </a:rPr>
              <a:t>Revaluation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4708882" y="1476508"/>
            <a:ext cx="6326262" cy="2125345"/>
          </a:xfrm>
          <a:prstGeom prst="rect">
            <a:avLst/>
          </a:prstGeom>
          <a:noFill/>
        </p:spPr>
        <p:txBody>
          <a:bodyPr wrap="square" rtlCol="0">
            <a:spAutoFit/>
          </a:bodyPr>
          <a:lstStyle/>
          <a:p>
            <a:pPr algn="just">
              <a:lnSpc>
                <a:spcPct val="85000"/>
              </a:lnSpc>
              <a:spcBef>
                <a:spcPts val="0"/>
              </a:spcBef>
              <a:spcAft>
                <a:spcPts val="0"/>
              </a:spcAft>
            </a:pPr>
            <a:r>
              <a:rPr lang="en-US" sz="1200" dirty="0">
                <a:solidFill>
                  <a:schemeClr val="tx1"/>
                </a:solidFill>
                <a:latin typeface="Arial Narrow" panose="020B0606020202030204" pitchFamily="34" charset="0"/>
              </a:rPr>
              <a:t>Cabo Verde has a privileged geographical </a:t>
            </a:r>
            <a:r>
              <a:rPr lang="en-US" sz="1200" dirty="0">
                <a:solidFill>
                  <a:schemeClr val="tx1"/>
                </a:solidFill>
                <a:latin typeface="Arial Narrow" panose="020B0606020202030204" pitchFamily="34" charset="0"/>
                <a:sym typeface="+mn-ea"/>
              </a:rPr>
              <a:t> </a:t>
            </a:r>
            <a:r>
              <a:rPr lang="en-US" sz="1200" dirty="0" smtClean="0">
                <a:solidFill>
                  <a:schemeClr val="tx1"/>
                </a:solidFill>
                <a:latin typeface="Arial Narrow" panose="020B0606020202030204" pitchFamily="34" charset="0"/>
                <a:sym typeface="+mn-ea"/>
              </a:rPr>
              <a:t>location</a:t>
            </a:r>
            <a:r>
              <a:rPr lang="en-US" sz="1200" dirty="0">
                <a:solidFill>
                  <a:schemeClr val="tx1"/>
                </a:solidFill>
                <a:latin typeface="Arial Narrow" panose="020B0606020202030204" pitchFamily="34" charset="0"/>
              </a:rPr>
              <a:t> at the confluence of 3 continents: Europe, Africa and America. Cabo Verde is less than one (1) hour of flight from the African continent, less than three (3) hours of flight from flight from the European continent and about four (4) hours of flight from the American continent.</a:t>
            </a:r>
          </a:p>
          <a:p>
            <a:pPr algn="just">
              <a:lnSpc>
                <a:spcPct val="85000"/>
              </a:lnSpc>
              <a:spcBef>
                <a:spcPts val="0"/>
              </a:spcBef>
              <a:spcAft>
                <a:spcPts val="0"/>
              </a:spcAft>
            </a:pPr>
            <a:r>
              <a:rPr lang="en-US" sz="1200" dirty="0">
                <a:solidFill>
                  <a:schemeClr val="tx1"/>
                </a:solidFill>
                <a:latin typeface="Arial Narrow" panose="020B0606020202030204" pitchFamily="34" charset="0"/>
              </a:rPr>
              <a:t> </a:t>
            </a:r>
          </a:p>
          <a:p>
            <a:pPr algn="just">
              <a:lnSpc>
                <a:spcPct val="85000"/>
              </a:lnSpc>
              <a:spcBef>
                <a:spcPts val="0"/>
              </a:spcBef>
              <a:spcAft>
                <a:spcPts val="0"/>
              </a:spcAft>
            </a:pPr>
            <a:r>
              <a:rPr lang="en-US" sz="1200" dirty="0">
                <a:solidFill>
                  <a:schemeClr val="tx1"/>
                </a:solidFill>
                <a:latin typeface="Arial Narrow" panose="020B0606020202030204" pitchFamily="34" charset="0"/>
              </a:rPr>
              <a:t>Cabo Verde has legislation that accommodates companies established in free-trade zones, the development of export and re-export activities, as well as special incentives, both in terms of taxation and customs, thus enabling industries and economic activities in general to take advantage of relevant markets in which Cabo Verde is an integral part, such as </a:t>
            </a:r>
            <a:r>
              <a:rPr lang="en-US" sz="1200" i="1" dirty="0">
                <a:solidFill>
                  <a:schemeClr val="tx1"/>
                </a:solidFill>
                <a:latin typeface="Arial Narrow" panose="020B0606020202030204" pitchFamily="34" charset="0"/>
              </a:rPr>
              <a:t>ECOWAS</a:t>
            </a:r>
            <a:r>
              <a:rPr lang="en-US" sz="1200" dirty="0">
                <a:solidFill>
                  <a:schemeClr val="tx1"/>
                </a:solidFill>
                <a:latin typeface="Arial Narrow" panose="020B0606020202030204" pitchFamily="34" charset="0"/>
              </a:rPr>
              <a:t>, with around 400 million consumers, or even benefiting from Special Partnership Agreements with the European Union</a:t>
            </a:r>
            <a:r>
              <a:rPr lang="en-US" sz="1200" i="1" dirty="0">
                <a:solidFill>
                  <a:schemeClr val="tx1"/>
                </a:solidFill>
                <a:latin typeface="Arial Narrow" panose="020B0606020202030204" pitchFamily="34" charset="0"/>
              </a:rPr>
              <a:t> (GSP+)</a:t>
            </a:r>
            <a:r>
              <a:rPr lang="en-US" sz="1200" dirty="0">
                <a:solidFill>
                  <a:schemeClr val="tx1"/>
                </a:solidFill>
                <a:latin typeface="Arial Narrow" panose="020B0606020202030204" pitchFamily="34" charset="0"/>
              </a:rPr>
              <a:t> and with the United States of America </a:t>
            </a:r>
            <a:r>
              <a:rPr lang="en-US" sz="1200" i="1" dirty="0">
                <a:solidFill>
                  <a:schemeClr val="tx1"/>
                </a:solidFill>
                <a:latin typeface="Arial Narrow" panose="020B0606020202030204" pitchFamily="34" charset="0"/>
              </a:rPr>
              <a:t>(AGOA)</a:t>
            </a:r>
            <a:r>
              <a:rPr lang="en-US" sz="1200" dirty="0">
                <a:solidFill>
                  <a:schemeClr val="tx1"/>
                </a:solidFill>
                <a:latin typeface="Arial Narrow" panose="020B0606020202030204" pitchFamily="34" charset="0"/>
              </a:rPr>
              <a:t>.</a:t>
            </a:r>
          </a:p>
          <a:p>
            <a:pPr algn="just">
              <a:lnSpc>
                <a:spcPct val="85000"/>
              </a:lnSpc>
              <a:spcBef>
                <a:spcPts val="0"/>
              </a:spcBef>
              <a:spcAft>
                <a:spcPts val="0"/>
              </a:spcAft>
            </a:pPr>
            <a:r>
              <a:rPr lang="en-US" sz="1200" dirty="0">
                <a:solidFill>
                  <a:schemeClr val="tx1"/>
                </a:solidFill>
                <a:latin typeface="Arial Narrow" panose="020B0606020202030204" pitchFamily="34" charset="0"/>
              </a:rPr>
              <a:t> </a:t>
            </a:r>
          </a:p>
          <a:p>
            <a:pPr algn="just">
              <a:lnSpc>
                <a:spcPct val="85000"/>
              </a:lnSpc>
              <a:spcBef>
                <a:spcPts val="0"/>
              </a:spcBef>
              <a:spcAft>
                <a:spcPts val="0"/>
              </a:spcAft>
            </a:pPr>
            <a:r>
              <a:rPr lang="en-US" sz="1200" dirty="0">
                <a:solidFill>
                  <a:schemeClr val="tx1"/>
                </a:solidFill>
                <a:latin typeface="Arial Narrow" panose="020B0606020202030204" pitchFamily="34" charset="0"/>
              </a:rPr>
              <a:t>Exporting and re-exporting from Cabo Verde based on the concept of trading hub under the legislation of Cabo Verde is an opportunity that companies and industries of any country can benefit with advantage and security.</a:t>
            </a:r>
          </a:p>
        </p:txBody>
      </p:sp>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Forum"/>
          <p:cNvPicPr>
            <a:picLocks noChangeAspect="1"/>
          </p:cNvPicPr>
          <p:nvPr/>
        </p:nvPicPr>
        <p:blipFill>
          <a:blip r:embed="rId4"/>
          <a:stretch>
            <a:fillRect/>
          </a:stretch>
        </p:blipFill>
        <p:spPr>
          <a:xfrm>
            <a:off x="0" y="0"/>
            <a:ext cx="4139565" cy="2513330"/>
          </a:xfrm>
          <a:prstGeom prst="rect">
            <a:avLst/>
          </a:prstGeom>
        </p:spPr>
      </p:pic>
      <p:pic>
        <p:nvPicPr>
          <p:cNvPr id="11" name="Imagem 10" descr="logo"/>
          <p:cNvPicPr>
            <a:picLocks noChangeAspect="1"/>
          </p:cNvPicPr>
          <p:nvPr/>
        </p:nvPicPr>
        <p:blipFill>
          <a:blip r:embed="rId5"/>
          <a:stretch>
            <a:fillRect/>
          </a:stretch>
        </p:blipFill>
        <p:spPr>
          <a:xfrm>
            <a:off x="6985000" y="109855"/>
            <a:ext cx="5207000" cy="1143000"/>
          </a:xfrm>
          <a:prstGeom prst="rect">
            <a:avLst/>
          </a:prstGeom>
        </p:spPr>
      </p:pic>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27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 name="TextBox 96"/>
          <p:cNvSpPr txBox="1"/>
          <p:nvPr/>
        </p:nvSpPr>
        <p:spPr>
          <a:xfrm>
            <a:off x="6254115" y="1637665"/>
            <a:ext cx="2862580" cy="3759200"/>
          </a:xfrm>
          <a:prstGeom prst="rect">
            <a:avLst/>
          </a:prstGeom>
          <a:noFill/>
        </p:spPr>
        <p:txBody>
          <a:bodyPr wrap="square" rtlCol="0">
            <a:spAutoFit/>
          </a:bodyPr>
          <a:lstStyle/>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 Member countries</a:t>
            </a:r>
          </a:p>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 Francophone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English-speaking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Portuguese speaking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Currency</a:t>
            </a:r>
          </a:p>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Regional market</a:t>
            </a:r>
          </a:p>
          <a:p>
            <a:pPr>
              <a:lnSpc>
                <a:spcPts val="1300"/>
              </a:lnSpc>
            </a:pPr>
            <a:r>
              <a:rPr lang="pt-PT" sz="1200" b="1">
                <a:solidFill>
                  <a:srgbClr val="00B0F0"/>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Area</a:t>
            </a:r>
          </a:p>
          <a:p>
            <a:pPr>
              <a:lnSpc>
                <a:spcPts val="1300"/>
              </a:lnSpc>
            </a:pPr>
            <a:r>
              <a:rPr lang="pt-PT" sz="1200" b="1">
                <a:solidFill>
                  <a:schemeClr val="accent1"/>
                </a:solidFill>
                <a:latin typeface="Arial Narrow" panose="020B0606020202030204" pitchFamily="34" charset="0"/>
                <a:sym typeface="+mn-ea"/>
              </a:rPr>
              <a:t>» </a:t>
            </a:r>
            <a:r>
              <a:rPr lang="pt-PT" sz="1200">
                <a:solidFill>
                  <a:schemeClr val="tx1"/>
                </a:solidFill>
                <a:latin typeface="Arial Narrow" panose="020B0606020202030204" pitchFamily="34" charset="0"/>
              </a:rPr>
              <a:t>GDP 2018</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Imports</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Exports</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Growth rate</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r>
              <a:rPr lang="pt-PT" sz="1200" b="1">
                <a:solidFill>
                  <a:schemeClr val="bg1"/>
                </a:solidFill>
                <a:latin typeface="Arial Narrow" panose="020B0606020202030204" pitchFamily="34" charset="0"/>
              </a:rPr>
              <a:t>»</a:t>
            </a:r>
            <a:r>
              <a:rPr lang="pt-PT" sz="1200">
                <a:solidFill>
                  <a:schemeClr val="tx1"/>
                </a:solidFill>
                <a:latin typeface="Arial Narrow" panose="020B0606020202030204" pitchFamily="34" charset="0"/>
              </a:rPr>
              <a:t>Integration objective in all areas:</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p:txBody>
      </p:sp>
      <p:sp>
        <p:nvSpPr>
          <p:cNvPr id="6" name="TextBox 97"/>
          <p:cNvSpPr txBox="1"/>
          <p:nvPr/>
        </p:nvSpPr>
        <p:spPr>
          <a:xfrm>
            <a:off x="8422005" y="1640205"/>
            <a:ext cx="2061210" cy="3925570"/>
          </a:xfrm>
          <a:prstGeom prst="rect">
            <a:avLst/>
          </a:prstGeom>
          <a:noFill/>
        </p:spPr>
        <p:txBody>
          <a:bodyPr wrap="square" rtlCol="0">
            <a:spAutoFit/>
          </a:bodyPr>
          <a:lstStyle/>
          <a:p>
            <a:pPr algn="just" defTabSz="0">
              <a:lnSpc>
                <a:spcPts val="1300"/>
              </a:lnSpc>
            </a:pPr>
            <a:r>
              <a:rPr lang="pt-PT" sz="1200">
                <a:solidFill>
                  <a:schemeClr val="tx1"/>
                </a:solidFill>
                <a:latin typeface="Arial Narrow" panose="020B0606020202030204" pitchFamily="34" charset="0"/>
              </a:rPr>
              <a:t>:15;</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5;</a:t>
            </a:r>
          </a:p>
          <a:p>
            <a:pPr marL="0" lvl="1" algn="just" defTabSz="0">
              <a:lnSpc>
                <a:spcPts val="1300"/>
              </a:lnSpc>
            </a:pPr>
            <a:r>
              <a:rPr lang="pt-PT" sz="1200">
                <a:solidFill>
                  <a:schemeClr val="tx1"/>
                </a:solidFill>
                <a:latin typeface="Arial Narrow" panose="020B0606020202030204" pitchFamily="34" charset="0"/>
              </a:rPr>
              <a:t>: 2;</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400 million consumers; </a:t>
            </a:r>
          </a:p>
          <a:p>
            <a:pPr marL="0" lvl="1" algn="just" defTabSz="0">
              <a:lnSpc>
                <a:spcPts val="1300"/>
              </a:lnSpc>
            </a:pPr>
            <a:r>
              <a:rPr lang="pt-PT" sz="1200">
                <a:solidFill>
                  <a:schemeClr val="tx1"/>
                </a:solidFill>
                <a:latin typeface="Arial Narrow" panose="020B0606020202030204" pitchFamily="34" charset="0"/>
              </a:rPr>
              <a:t>: 5.114.195 Km2; </a:t>
            </a:r>
          </a:p>
          <a:p>
            <a:pPr marL="0" lvl="1" algn="just" defTabSz="0">
              <a:lnSpc>
                <a:spcPts val="1300"/>
              </a:lnSpc>
            </a:pPr>
            <a:r>
              <a:rPr lang="pt-PT" sz="1200">
                <a:solidFill>
                  <a:schemeClr val="tx1"/>
                </a:solidFill>
                <a:latin typeface="Arial Narrow" panose="020B0606020202030204" pitchFamily="34" charset="0"/>
              </a:rPr>
              <a:t>: 629,5 billion dollars 2018;</a:t>
            </a: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80,4  billion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137  billion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6.1 % in 2014;</a:t>
            </a:r>
          </a:p>
          <a:p>
            <a:pPr marL="0" lvl="1" algn="just" defTabSz="0">
              <a:lnSpc>
                <a:spcPts val="1300"/>
              </a:lnSpc>
            </a:pPr>
            <a:r>
              <a:rPr lang="pt-PT" sz="1200">
                <a:solidFill>
                  <a:schemeClr val="tx1"/>
                </a:solidFill>
                <a:latin typeface="Arial Narrow" panose="020B0606020202030204" pitchFamily="34" charset="0"/>
              </a:rPr>
              <a:t>: 4,2% in 2015;</a:t>
            </a:r>
          </a:p>
          <a:p>
            <a:pPr marL="0" lvl="1" algn="just" defTabSz="0">
              <a:lnSpc>
                <a:spcPts val="1300"/>
              </a:lnSpc>
            </a:pPr>
            <a:r>
              <a:rPr lang="pt-PT" sz="1200">
                <a:solidFill>
                  <a:schemeClr val="tx1"/>
                </a:solidFill>
                <a:latin typeface="Arial Narrow" panose="020B0606020202030204" pitchFamily="34" charset="0"/>
              </a:rPr>
              <a:t>: 3.1% in 2018;</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Industry;</a:t>
            </a:r>
          </a:p>
          <a:p>
            <a:pPr marL="0" lvl="1" algn="just" defTabSz="0">
              <a:lnSpc>
                <a:spcPts val="1300"/>
              </a:lnSpc>
            </a:pPr>
            <a:r>
              <a:rPr lang="pt-PT" sz="1200">
                <a:solidFill>
                  <a:schemeClr val="tx1"/>
                </a:solidFill>
                <a:latin typeface="Arial Narrow" panose="020B0606020202030204" pitchFamily="34" charset="0"/>
              </a:rPr>
              <a:t>: Agriculture;</a:t>
            </a:r>
          </a:p>
          <a:p>
            <a:pPr marL="0" lvl="1" algn="just" defTabSz="0">
              <a:lnSpc>
                <a:spcPts val="1300"/>
              </a:lnSpc>
            </a:pPr>
            <a:r>
              <a:rPr lang="pt-PT" sz="1200">
                <a:solidFill>
                  <a:schemeClr val="tx1"/>
                </a:solidFill>
                <a:latin typeface="Arial Narrow" panose="020B0606020202030204" pitchFamily="34" charset="0"/>
              </a:rPr>
              <a:t>: The environmentt;</a:t>
            </a:r>
          </a:p>
          <a:p>
            <a:pPr marL="0" lvl="1" algn="just" defTabSz="0">
              <a:lnSpc>
                <a:spcPts val="1300"/>
              </a:lnSpc>
            </a:pP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Infrastructure;</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Health;</a:t>
            </a:r>
          </a:p>
          <a:p>
            <a:pPr marL="0" lvl="1" algn="just" defTabSz="0">
              <a:lnSpc>
                <a:spcPts val="1300"/>
              </a:lnSpc>
            </a:pPr>
            <a:r>
              <a:rPr lang="pt-PT" sz="1200">
                <a:solidFill>
                  <a:schemeClr val="tx1"/>
                </a:solidFill>
                <a:latin typeface="Arial Narrow" panose="020B0606020202030204" pitchFamily="34" charset="0"/>
              </a:rPr>
              <a:t>: Education;</a:t>
            </a:r>
          </a:p>
          <a:p>
            <a:pPr marL="0" lvl="1" algn="just" defTabSz="0">
              <a:lnSpc>
                <a:spcPts val="1300"/>
              </a:lnSpc>
            </a:pPr>
            <a:r>
              <a:rPr lang="pt-PT" sz="120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 </a:t>
            </a:r>
            <a:r>
              <a:rPr lang="pt-PT" sz="1200">
                <a:solidFill>
                  <a:schemeClr val="tx1"/>
                </a:solidFill>
                <a:latin typeface="Arial Narrow" panose="020B0606020202030204" pitchFamily="34" charset="0"/>
              </a:rPr>
              <a:t>Finances;</a:t>
            </a:r>
          </a:p>
          <a:p>
            <a:pPr marL="0" lvl="1" algn="just" defTabSz="0">
              <a:lnSpc>
                <a:spcPts val="1300"/>
              </a:lnSpc>
            </a:pPr>
            <a:r>
              <a:rPr lang="pt-PT" sz="1200">
                <a:solidFill>
                  <a:schemeClr val="tx1"/>
                </a:solidFill>
                <a:latin typeface="Arial Narrow" panose="020B0606020202030204" pitchFamily="34" charset="0"/>
              </a:rPr>
              <a:t>: The economy;</a:t>
            </a:r>
          </a:p>
          <a:p>
            <a:pPr marL="0" lvl="1" algn="just" defTabSz="0">
              <a:lnSpc>
                <a:spcPts val="1300"/>
              </a:lnSpc>
            </a:pPr>
            <a:r>
              <a:rPr lang="pt-PT" sz="1200">
                <a:solidFill>
                  <a:schemeClr val="tx1"/>
                </a:solidFill>
                <a:latin typeface="Arial Narrow" panose="020B0606020202030204" pitchFamily="34" charset="0"/>
              </a:rPr>
              <a:t>: Currency.</a:t>
            </a:r>
          </a:p>
        </p:txBody>
      </p:sp>
      <p:sp>
        <p:nvSpPr>
          <p:cNvPr id="7" name="CaixaDeTexto 1"/>
          <p:cNvSpPr txBox="1"/>
          <p:nvPr/>
        </p:nvSpPr>
        <p:spPr>
          <a:xfrm>
            <a:off x="6290310" y="1152525"/>
            <a:ext cx="2181225" cy="337185"/>
          </a:xfrm>
          <a:prstGeom prst="rect">
            <a:avLst/>
          </a:prstGeom>
          <a:noFill/>
        </p:spPr>
        <p:txBody>
          <a:bodyPr wrap="square" rtlCol="0">
            <a:spAutoFit/>
          </a:bodyPr>
          <a:lstStyle/>
          <a:p>
            <a:r>
              <a:rPr lang="pt-PT" sz="1600" i="1" dirty="0">
                <a:solidFill>
                  <a:schemeClr val="tx1"/>
                </a:solidFill>
                <a:latin typeface="Arial Narrow" panose="020B0606020202030204" pitchFamily="34" charset="0"/>
              </a:rPr>
              <a:t>ECOWAS - IN FIGURES</a:t>
            </a:r>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3"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11" name="Imagem 10"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pic>
        <p:nvPicPr>
          <p:cNvPr id="4" name="Imagem 3" descr="logForum"/>
          <p:cNvPicPr>
            <a:picLocks noChangeAspect="1"/>
          </p:cNvPicPr>
          <p:nvPr/>
        </p:nvPicPr>
        <p:blipFill>
          <a:blip r:embed="rId5"/>
          <a:stretch>
            <a:fillRect/>
          </a:stretch>
        </p:blipFill>
        <p:spPr>
          <a:xfrm>
            <a:off x="0" y="0"/>
            <a:ext cx="4139565" cy="2513330"/>
          </a:xfrm>
          <a:prstGeom prst="rect">
            <a:avLst/>
          </a:prstGeom>
        </p:spPr>
      </p:pic>
      <p:pic>
        <p:nvPicPr>
          <p:cNvPr id="10" name="Imagem 9" descr="LOGO-Paises ecowas"/>
          <p:cNvPicPr>
            <a:picLocks noChangeAspect="1"/>
          </p:cNvPicPr>
          <p:nvPr/>
        </p:nvPicPr>
        <p:blipFill>
          <a:blip r:embed="rId6"/>
          <a:stretch>
            <a:fillRect/>
          </a:stretch>
        </p:blipFill>
        <p:spPr>
          <a:xfrm>
            <a:off x="2439035" y="1750060"/>
            <a:ext cx="3897630" cy="38582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508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sp>
        <p:nvSpPr>
          <p:cNvPr id="7" name="CaixaDeTexto 1"/>
          <p:cNvSpPr txBox="1"/>
          <p:nvPr/>
        </p:nvSpPr>
        <p:spPr>
          <a:xfrm>
            <a:off x="5777865" y="1482725"/>
            <a:ext cx="4276725" cy="337185"/>
          </a:xfrm>
          <a:prstGeom prst="rect">
            <a:avLst/>
          </a:prstGeom>
          <a:noFill/>
        </p:spPr>
        <p:txBody>
          <a:bodyPr wrap="square" rtlCol="0">
            <a:spAutoFit/>
          </a:bodyPr>
          <a:lstStyle/>
          <a:p>
            <a:r>
              <a:rPr lang="pt-PT" sz="1600" b="1" i="1" dirty="0">
                <a:solidFill>
                  <a:schemeClr val="accent1"/>
                </a:solidFill>
                <a:latin typeface="Arial Narrow" panose="020B0606020202030204" pitchFamily="34" charset="0"/>
              </a:rPr>
              <a:t>MONETARY INTEGRATION N THE ECOWAS SPACE</a:t>
            </a:r>
          </a:p>
        </p:txBody>
      </p:sp>
      <p:pic>
        <p:nvPicPr>
          <p:cNvPr id="6"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8" name="Imagem 7"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580" y="5236845"/>
            <a:ext cx="677545" cy="561975"/>
          </a:xfrm>
          <a:prstGeom prst="rect">
            <a:avLst/>
          </a:prstGeom>
        </p:spPr>
      </p:pic>
      <p:pic>
        <p:nvPicPr>
          <p:cNvPr id="2" name="Marcador de Posição de Conteúdo 1" descr="logForum"/>
          <p:cNvPicPr>
            <a:picLocks noGrp="1" noChangeAspect="1"/>
          </p:cNvPicPr>
          <p:nvPr>
            <p:ph idx="1"/>
          </p:nvPr>
        </p:nvPicPr>
        <p:blipFill>
          <a:blip r:embed="rId5"/>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6"/>
          <a:stretch>
            <a:fillRect/>
          </a:stretch>
        </p:blipFill>
        <p:spPr>
          <a:xfrm>
            <a:off x="2626360" y="2037715"/>
            <a:ext cx="3897630" cy="3858260"/>
          </a:xfrm>
          <a:prstGeom prst="rect">
            <a:avLst/>
          </a:prstGeom>
        </p:spPr>
      </p:pic>
      <p:sp>
        <p:nvSpPr>
          <p:cNvPr id="5" name="TextBox 96"/>
          <p:cNvSpPr txBox="1"/>
          <p:nvPr/>
        </p:nvSpPr>
        <p:spPr>
          <a:xfrm>
            <a:off x="5863590" y="1971040"/>
            <a:ext cx="4015105" cy="1758315"/>
          </a:xfrm>
          <a:prstGeom prst="rect">
            <a:avLst/>
          </a:prstGeom>
          <a:noFill/>
        </p:spPr>
        <p:txBody>
          <a:bodyPr wrap="square" rtlCol="0">
            <a:spAutoFit/>
          </a:bodyPr>
          <a:lstStyle/>
          <a:p>
            <a:pPr algn="just">
              <a:lnSpc>
                <a:spcPts val="1300"/>
              </a:lnSpc>
            </a:pPr>
            <a:r>
              <a:rPr lang="pt-PT" sz="1200" dirty="0" smtClean="0">
                <a:solidFill>
                  <a:schemeClr val="tx1"/>
                </a:solidFill>
                <a:latin typeface="Arial Narrow" panose="020B0606020202030204" pitchFamily="34" charset="0"/>
              </a:rPr>
              <a:t>The project of the </a:t>
            </a:r>
            <a:r>
              <a:rPr lang="pt-PT" sz="1200" i="1" dirty="0" smtClean="0">
                <a:solidFill>
                  <a:schemeClr val="tx1"/>
                </a:solidFill>
                <a:latin typeface="Arial Narrow" panose="020B0606020202030204" pitchFamily="34" charset="0"/>
              </a:rPr>
              <a:t>ECOWAS</a:t>
            </a:r>
            <a:r>
              <a:rPr lang="pt-PT" sz="1200" dirty="0" smtClean="0">
                <a:solidFill>
                  <a:schemeClr val="tx1"/>
                </a:solidFill>
                <a:latin typeface="Arial Narrow" panose="020B0606020202030204" pitchFamily="34" charset="0"/>
              </a:rPr>
              <a:t> monetary integration has a great deal of fundamental interest in the context of economic and financial globalization.</a:t>
            </a:r>
          </a:p>
          <a:p>
            <a:pPr algn="just">
              <a:lnSpc>
                <a:spcPts val="1300"/>
              </a:lnSpc>
            </a:pPr>
            <a:endParaRPr lang="pt-PT" sz="1200" dirty="0" smtClean="0">
              <a:solidFill>
                <a:schemeClr val="tx1"/>
              </a:solidFill>
              <a:latin typeface="Arial Narrow" panose="020B0606020202030204" pitchFamily="34" charset="0"/>
            </a:endParaRPr>
          </a:p>
          <a:p>
            <a:pPr algn="just">
              <a:lnSpc>
                <a:spcPts val="1300"/>
              </a:lnSpc>
            </a:pPr>
            <a:r>
              <a:rPr lang="pt-PT" sz="1200" dirty="0" smtClean="0">
                <a:solidFill>
                  <a:schemeClr val="tx1"/>
                </a:solidFill>
                <a:latin typeface="Arial Narrow" panose="020B0606020202030204" pitchFamily="34" charset="0"/>
              </a:rPr>
              <a:t>It is indeed considered by Regional Authorities to be a decisive step towards an effective integration in the world economy.</a:t>
            </a:r>
          </a:p>
          <a:p>
            <a:pPr algn="just">
              <a:lnSpc>
                <a:spcPts val="1300"/>
              </a:lnSpc>
            </a:pPr>
            <a:endParaRPr lang="pt-PT" sz="1200" dirty="0" smtClean="0">
              <a:solidFill>
                <a:schemeClr val="tx1"/>
              </a:solidFill>
              <a:latin typeface="Arial Narrow" panose="020B0606020202030204" pitchFamily="34" charset="0"/>
            </a:endParaRPr>
          </a:p>
          <a:p>
            <a:pPr algn="just">
              <a:lnSpc>
                <a:spcPts val="1300"/>
              </a:lnSpc>
            </a:pPr>
            <a:r>
              <a:rPr lang="pt-PT" sz="1200" dirty="0" smtClean="0">
                <a:solidFill>
                  <a:schemeClr val="tx1"/>
                </a:solidFill>
                <a:latin typeface="Arial Narrow" panose="020B0606020202030204" pitchFamily="34" charset="0"/>
              </a:rPr>
              <a:t>The challenges are expressed in terms of growth in intra –regional trade and the construction of an attractive and stable macro economic space.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 name="TextBox 97"/>
          <p:cNvSpPr txBox="1"/>
          <p:nvPr/>
        </p:nvSpPr>
        <p:spPr>
          <a:xfrm>
            <a:off x="9106535" y="1768475"/>
            <a:ext cx="2979420" cy="4425950"/>
          </a:xfrm>
          <a:prstGeom prst="rect">
            <a:avLst/>
          </a:prstGeom>
          <a:noFill/>
        </p:spPr>
        <p:txBody>
          <a:bodyPr wrap="square" rtlCol="0">
            <a:spAutoFit/>
          </a:bodyPr>
          <a:lstStyle/>
          <a:p>
            <a:pPr algn="just" defTabSz="0">
              <a:lnSpc>
                <a:spcPts val="1300"/>
              </a:lnSpc>
            </a:pPr>
            <a:r>
              <a:rPr lang="pt-PT" sz="1400" b="1" i="1" dirty="0">
                <a:solidFill>
                  <a:schemeClr val="tx1"/>
                </a:solidFill>
                <a:latin typeface="Arial Narrow" panose="020B0606020202030204" pitchFamily="34" charset="0"/>
              </a:rPr>
              <a:t>Main Natural Resources of </a:t>
            </a:r>
            <a:r>
              <a:rPr lang="pt-PT" sz="1400" b="1" i="1" dirty="0">
                <a:solidFill>
                  <a:schemeClr val="tx1"/>
                </a:solidFill>
                <a:latin typeface="Arial Narrow" panose="020B0606020202030204" pitchFamily="34" charset="0"/>
                <a:sym typeface="+mn-ea"/>
              </a:rPr>
              <a:t>ECOWAS</a:t>
            </a:r>
            <a:r>
              <a:rPr lang="pt-PT" sz="1400" i="1"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Pozzolan;</a:t>
            </a:r>
          </a:p>
          <a:p>
            <a:pPr marL="0" lvl="1" algn="just" defTabSz="0">
              <a:lnSpc>
                <a:spcPts val="13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Fish;</a:t>
            </a:r>
          </a:p>
          <a:p>
            <a:pPr marL="0" lvl="1" algn="just" defTabSz="0">
              <a:lnSpc>
                <a:spcPts val="1300"/>
              </a:lnSpc>
            </a:pPr>
            <a:r>
              <a:rPr lang="pt-PT" sz="1200" dirty="0">
                <a:solidFill>
                  <a:schemeClr val="tx1"/>
                </a:solidFill>
                <a:latin typeface="Arial Narrow" panose="020B0606020202030204" pitchFamily="34" charset="0"/>
              </a:rPr>
              <a:t>» Titanium;</a:t>
            </a:r>
          </a:p>
          <a:p>
            <a:pPr marL="0" lvl="1" algn="just" defTabSz="0">
              <a:lnSpc>
                <a:spcPts val="1300"/>
              </a:lnSpc>
            </a:pPr>
            <a:r>
              <a:rPr lang="pt-PT" sz="1200" dirty="0">
                <a:solidFill>
                  <a:schemeClr val="tx1"/>
                </a:solidFill>
                <a:latin typeface="Arial Narrow" panose="020B0606020202030204" pitchFamily="34" charset="0"/>
              </a:rPr>
              <a:t>» Aluminum;</a:t>
            </a:r>
          </a:p>
          <a:p>
            <a:pPr marL="0" lvl="1" algn="just" defTabSz="0">
              <a:lnSpc>
                <a:spcPts val="1300"/>
              </a:lnSpc>
            </a:pPr>
            <a:r>
              <a:rPr lang="pt-PT" sz="1200" dirty="0">
                <a:solidFill>
                  <a:schemeClr val="tx1"/>
                </a:solidFill>
                <a:latin typeface="Arial Narrow" panose="020B0606020202030204" pitchFamily="34" charset="0"/>
              </a:rPr>
              <a:t>» Diamonds;</a:t>
            </a:r>
          </a:p>
          <a:p>
            <a:pPr marL="0" lvl="1" algn="just" defTabSz="0">
              <a:lnSpc>
                <a:spcPts val="1300"/>
              </a:lnSpc>
            </a:pPr>
            <a:r>
              <a:rPr lang="pt-PT" sz="1200" dirty="0">
                <a:solidFill>
                  <a:schemeClr val="tx1"/>
                </a:solidFill>
                <a:latin typeface="Arial Narrow" panose="020B0606020202030204" pitchFamily="34" charset="0"/>
              </a:rPr>
              <a:t>» Gold;</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Wood;</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Petroleum;</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Natural gas;</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Iron ore;</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Water;</a:t>
            </a:r>
          </a:p>
          <a:p>
            <a:pPr marL="0" lvl="1" algn="just" defTabSz="0">
              <a:lnSpc>
                <a:spcPts val="1300"/>
              </a:lnSpc>
            </a:pPr>
            <a:r>
              <a:rPr lang="pt-PT" sz="1200" dirty="0">
                <a:solidFill>
                  <a:schemeClr val="tx1"/>
                </a:solidFill>
                <a:latin typeface="Arial Narrow" panose="020B0606020202030204" pitchFamily="34" charset="0"/>
              </a:rPr>
              <a:t>» Forest;</a:t>
            </a:r>
          </a:p>
          <a:p>
            <a:pPr marL="0" lvl="1" algn="just" defTabSz="0">
              <a:lnSpc>
                <a:spcPts val="1300"/>
              </a:lnSpc>
            </a:pPr>
            <a:r>
              <a:rPr lang="pt-PT" sz="1200" dirty="0">
                <a:solidFill>
                  <a:schemeClr val="tx1"/>
                </a:solidFill>
                <a:latin typeface="Arial Narrow" panose="020B0606020202030204" pitchFamily="34" charset="0"/>
              </a:rPr>
              <a:t>» Arable land;</a:t>
            </a:r>
          </a:p>
          <a:p>
            <a:pPr marL="0" lvl="1" algn="just" defTabSz="0">
              <a:lnSpc>
                <a:spcPts val="1300"/>
              </a:lnSpc>
            </a:pPr>
            <a:r>
              <a:rPr lang="pt-PT" sz="1200" dirty="0">
                <a:solidFill>
                  <a:schemeClr val="tx1"/>
                </a:solidFill>
                <a:latin typeface="Arial Narrow" panose="020B0606020202030204" pitchFamily="34" charset="0"/>
              </a:rPr>
              <a:t>» Fauna.</a:t>
            </a:r>
          </a:p>
          <a:p>
            <a:pPr marL="0" lvl="1" algn="just" defTabSz="0">
              <a:lnSpc>
                <a:spcPts val="1300"/>
              </a:lnSpc>
            </a:pPr>
            <a:endParaRPr lang="pt-PT" sz="1200" dirty="0">
              <a:solidFill>
                <a:schemeClr val="tx1"/>
              </a:solidFill>
              <a:latin typeface="Arial Narrow" panose="020B0606020202030204" pitchFamily="34" charset="0"/>
            </a:endParaRPr>
          </a:p>
          <a:p>
            <a:pPr fontAlgn="base">
              <a:lnSpc>
                <a:spcPts val="1300"/>
              </a:lnSpc>
            </a:pPr>
            <a:r>
              <a:rPr lang="pt-PT" sz="1400" b="1" dirty="0">
                <a:solidFill>
                  <a:schemeClr val="tx1"/>
                </a:solidFill>
                <a:latin typeface="Arial Narrow" panose="020B0606020202030204" pitchFamily="34" charset="0"/>
              </a:rPr>
              <a:t>ECOWAS Sectors:</a:t>
            </a:r>
          </a:p>
          <a:p>
            <a:pPr fontAlgn="base">
              <a:lnSpc>
                <a:spcPts val="1300"/>
              </a:lnSpc>
            </a:pPr>
            <a:r>
              <a:rPr lang="pt-PT" sz="1200" dirty="0">
                <a:solidFill>
                  <a:schemeClr val="tx1"/>
                </a:solidFill>
                <a:latin typeface="Arial Narrow" panose="020B0606020202030204" pitchFamily="34" charset="0"/>
                <a:sym typeface="+mn-ea"/>
              </a:rPr>
              <a:t>»Energy:</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»Infrastructure;</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»Information and Communications Technologies;</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»Commerce;</a:t>
            </a:r>
          </a:p>
          <a:p>
            <a:pPr>
              <a:lnSpc>
                <a:spcPts val="1300"/>
              </a:lnSpc>
            </a:pPr>
            <a:r>
              <a:rPr lang="pt-PT" sz="1200" dirty="0">
                <a:solidFill>
                  <a:schemeClr val="tx1"/>
                </a:solidFill>
                <a:latin typeface="Arial Narrow" panose="020B0606020202030204" pitchFamily="34" charset="0"/>
                <a:sym typeface="+mn-ea"/>
              </a:rPr>
              <a:t>» Industry</a:t>
            </a:r>
          </a:p>
          <a:p>
            <a:pPr>
              <a:lnSpc>
                <a:spcPts val="1300"/>
              </a:lnSpc>
            </a:pPr>
            <a:r>
              <a:rPr lang="pt-PT" sz="1200" dirty="0">
                <a:solidFill>
                  <a:schemeClr val="tx1"/>
                </a:solidFill>
                <a:latin typeface="Arial Narrow" panose="020B0606020202030204" pitchFamily="34" charset="0"/>
                <a:sym typeface="+mn-ea"/>
              </a:rPr>
              <a:t>»Water;</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»Agriculture and Environment;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»Health;</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»Telecommunication</a:t>
            </a:r>
          </a:p>
        </p:txBody>
      </p:sp>
      <p:sp>
        <p:nvSpPr>
          <p:cNvPr id="5" name="CaixaDeTexto 1"/>
          <p:cNvSpPr txBox="1"/>
          <p:nvPr/>
        </p:nvSpPr>
        <p:spPr>
          <a:xfrm>
            <a:off x="6021070" y="1272540"/>
            <a:ext cx="4142991" cy="368300"/>
          </a:xfrm>
          <a:prstGeom prst="rect">
            <a:avLst/>
          </a:prstGeom>
          <a:noFill/>
        </p:spPr>
        <p:txBody>
          <a:bodyPr wrap="square" rtlCol="0">
            <a:spAutoFit/>
          </a:bodyPr>
          <a:lstStyle/>
          <a:p>
            <a:r>
              <a:rPr lang="pt-PT" b="1" i="1" dirty="0">
                <a:solidFill>
                  <a:schemeClr val="accent1"/>
                </a:solidFill>
                <a:latin typeface="Arial Narrow" panose="020B0606020202030204" pitchFamily="34" charset="0"/>
              </a:rPr>
              <a:t>ECOWAS - A SPACE OF OPPORTUNITIES</a:t>
            </a:r>
          </a:p>
        </p:txBody>
      </p:sp>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8"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2378075" y="2034540"/>
            <a:ext cx="3897630" cy="3858260"/>
          </a:xfrm>
          <a:prstGeom prst="rect">
            <a:avLst/>
          </a:prstGeom>
        </p:spPr>
      </p:pic>
      <p:sp>
        <p:nvSpPr>
          <p:cNvPr id="3" name="TextBox 96"/>
          <p:cNvSpPr txBox="1"/>
          <p:nvPr/>
        </p:nvSpPr>
        <p:spPr>
          <a:xfrm>
            <a:off x="5985155" y="1757788"/>
            <a:ext cx="3168352" cy="4425950"/>
          </a:xfrm>
          <a:prstGeom prst="rect">
            <a:avLst/>
          </a:prstGeom>
          <a:noFill/>
        </p:spPr>
        <p:txBody>
          <a:bodyPr wrap="square" rtlCol="0">
            <a:spAutoFit/>
          </a:bodyPr>
          <a:lstStyle/>
          <a:p>
            <a:pPr>
              <a:lnSpc>
                <a:spcPts val="13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Foundation: 28 May 1975</a:t>
            </a:r>
            <a:r>
              <a:rPr lang="pt-PT" sz="1200" dirty="0">
                <a:solidFill>
                  <a:schemeClr val="tx1"/>
                </a:solidFill>
                <a:latin typeface="Arial Narrow" panose="020B0606020202030204" pitchFamily="34" charset="0"/>
              </a:rPr>
              <a:t>;</a:t>
            </a:r>
          </a:p>
          <a:p>
            <a:pPr>
              <a:lnSpc>
                <a:spcPts val="1300"/>
              </a:lnSpc>
            </a:pPr>
            <a:r>
              <a:rPr lang="pt-PT" sz="1200" dirty="0">
                <a:solidFill>
                  <a:schemeClr val="tx1"/>
                </a:solidFill>
                <a:latin typeface="Arial Narrow" panose="020B0606020202030204" pitchFamily="34" charset="0"/>
                <a:sym typeface="+mn-ea"/>
              </a:rPr>
              <a:t>» </a:t>
            </a:r>
            <a:r>
              <a:rPr lang="pt-PT" sz="1200" dirty="0" smtClean="0">
                <a:solidFill>
                  <a:schemeClr val="tx1"/>
                </a:solidFill>
                <a:latin typeface="Arial Narrow" panose="020B0606020202030204" pitchFamily="34" charset="0"/>
                <a:sym typeface="+mn-ea"/>
              </a:rPr>
              <a:t>Surface: </a:t>
            </a:r>
            <a:r>
              <a:rPr lang="pt-PT" sz="1200" dirty="0">
                <a:solidFill>
                  <a:schemeClr val="tx1"/>
                </a:solidFill>
                <a:latin typeface="Arial Narrow" panose="020B0606020202030204" pitchFamily="34" charset="0"/>
                <a:sym typeface="+mn-ea"/>
              </a:rPr>
              <a:t>5,114,210 [km2];</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No. of countries: 15;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Population</a:t>
            </a:r>
            <a:r>
              <a:rPr lang="pt-PT" sz="1200" dirty="0">
                <a:solidFill>
                  <a:schemeClr val="tx1"/>
                </a:solidFill>
                <a:latin typeface="Arial Narrow" panose="020B0606020202030204" pitchFamily="34" charset="0"/>
              </a:rPr>
              <a:t>: 387,510,869 [ Est. 2019 ];</a:t>
            </a:r>
          </a:p>
          <a:p>
            <a:pPr>
              <a:lnSpc>
                <a:spcPts val="1300"/>
              </a:lnSpc>
            </a:pPr>
            <a:r>
              <a:rPr lang="pt-PT" sz="1200" dirty="0">
                <a:solidFill>
                  <a:schemeClr val="tx1"/>
                </a:solidFill>
                <a:latin typeface="Arial Narrow" panose="020B0606020202030204" pitchFamily="34" charset="0"/>
                <a:sym typeface="+mn-ea"/>
              </a:rPr>
              <a:t>» Internet users in </a:t>
            </a:r>
            <a:r>
              <a:rPr lang="pt-PT" sz="1200" dirty="0">
                <a:solidFill>
                  <a:schemeClr val="tx1"/>
                </a:solidFill>
                <a:latin typeface="Arial Narrow" panose="020B0606020202030204" pitchFamily="34" charset="0"/>
              </a:rPr>
              <a:t> 2000: </a:t>
            </a:r>
            <a:r>
              <a:rPr lang="pt-PT" sz="1200" i="1" dirty="0">
                <a:solidFill>
                  <a:schemeClr val="tx1"/>
                </a:solidFill>
                <a:latin typeface="Arial Narrow" panose="020B0606020202030204" pitchFamily="34" charset="0"/>
              </a:rPr>
              <a:t>485,800;</a:t>
            </a:r>
          </a:p>
          <a:p>
            <a:pPr>
              <a:lnSpc>
                <a:spcPts val="1300"/>
              </a:lnSpc>
            </a:pPr>
            <a:r>
              <a:rPr lang="pt-PT" sz="1200" dirty="0">
                <a:solidFill>
                  <a:schemeClr val="tx1"/>
                </a:solidFill>
                <a:latin typeface="Arial Narrow" panose="020B0606020202030204" pitchFamily="34" charset="0"/>
                <a:sym typeface="+mn-ea"/>
              </a:rPr>
              <a:t>» Internet users in </a:t>
            </a:r>
            <a:r>
              <a:rPr lang="pt-PT" sz="1200" dirty="0">
                <a:solidFill>
                  <a:schemeClr val="tx1"/>
                </a:solidFill>
                <a:latin typeface="Arial Narrow" panose="020B0606020202030204" pitchFamily="34" charset="0"/>
              </a:rPr>
              <a:t> 2019: </a:t>
            </a:r>
            <a:r>
              <a:rPr lang="pt-PT" sz="1200" i="1" dirty="0">
                <a:solidFill>
                  <a:schemeClr val="tx1"/>
                </a:solidFill>
                <a:latin typeface="Arial Narrow" panose="020B0606020202030204" pitchFamily="34" charset="0"/>
              </a:rPr>
              <a:t>187,527,756;</a:t>
            </a:r>
          </a:p>
          <a:p>
            <a:pPr>
              <a:lnSpc>
                <a:spcPts val="1300"/>
              </a:lnSpc>
            </a:pPr>
            <a:r>
              <a:rPr lang="pt-PT" sz="1200" dirty="0">
                <a:solidFill>
                  <a:schemeClr val="tx1"/>
                </a:solidFill>
                <a:latin typeface="Arial Narrow" panose="020B0606020202030204" pitchFamily="34" charset="0"/>
                <a:sym typeface="+mn-ea"/>
              </a:rPr>
              <a:t>» Annual trade: $ 208.1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Imports: $ 80.4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Exports: $ 137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Fuel exports: 75%;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cocoa and derived foods; 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Precious Stones: 3%;</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Cotton Exports: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Edible Fruits: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Rubber Exports: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Plastics: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Wood and Wood Products: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Fish and seafood: 1%;</a:t>
            </a:r>
            <a:endParaRPr lang="pt-PT" sz="1200" dirty="0">
              <a:solidFill>
                <a:schemeClr val="tx1"/>
              </a:solidFill>
              <a:latin typeface="Arial Narrow" panose="020B0606020202030204" pitchFamily="34" charset="0"/>
            </a:endParaRPr>
          </a:p>
          <a:p>
            <a:pPr>
              <a:lnSpc>
                <a:spcPts val="1300"/>
              </a:lnSpc>
            </a:pPr>
            <a:endParaRPr lang="pt-PT" sz="1200" dirty="0">
              <a:solidFill>
                <a:schemeClr val="tx1"/>
              </a:solidFill>
              <a:latin typeface="Arial Narrow" panose="020B0606020202030204" pitchFamily="34" charset="0"/>
            </a:endParaRPr>
          </a:p>
          <a:p>
            <a:pPr>
              <a:lnSpc>
                <a:spcPts val="1300"/>
              </a:lnSpc>
            </a:pPr>
            <a:endParaRPr lang="pt-PT" sz="1400" dirty="0">
              <a:solidFill>
                <a:schemeClr val="tx1"/>
              </a:solidFill>
              <a:latin typeface="Arial Narrow" panose="020B0606020202030204" pitchFamily="34" charset="0"/>
            </a:endParaRPr>
          </a:p>
          <a:p>
            <a:pPr>
              <a:lnSpc>
                <a:spcPts val="1300"/>
              </a:lnSpc>
            </a:pPr>
            <a:r>
              <a:rPr lang="pt-PT" sz="1400" b="1" dirty="0" smtClean="0">
                <a:solidFill>
                  <a:schemeClr val="tx1"/>
                </a:solidFill>
                <a:latin typeface="Arial Narrow" panose="020B0606020202030204" pitchFamily="34" charset="0"/>
                <a:sym typeface="+mn-ea"/>
              </a:rPr>
              <a:t>Main </a:t>
            </a:r>
            <a:r>
              <a:rPr lang="pt-PT" sz="1400" b="1" dirty="0">
                <a:solidFill>
                  <a:schemeClr val="tx1"/>
                </a:solidFill>
                <a:latin typeface="Arial Narrow" panose="020B0606020202030204" pitchFamily="34" charset="0"/>
              </a:rPr>
              <a:t>export destinations</a:t>
            </a:r>
            <a:r>
              <a:rPr lang="pt-PT" sz="1200" b="1" dirty="0">
                <a:solidFill>
                  <a:schemeClr val="tx1"/>
                </a:solidFill>
                <a:latin typeface="Arial Narrow" panose="020B0606020202030204" pitchFamily="34" charset="0"/>
              </a:rPr>
              <a:t>:</a:t>
            </a:r>
          </a:p>
          <a:p>
            <a:pPr>
              <a:lnSpc>
                <a:spcPts val="1300"/>
              </a:lnSpc>
            </a:pPr>
            <a:r>
              <a:rPr lang="pt-PT" sz="1200" dirty="0">
                <a:solidFill>
                  <a:schemeClr val="tx1"/>
                </a:solidFill>
                <a:latin typeface="Arial Narrow" panose="020B0606020202030204" pitchFamily="34" charset="0"/>
                <a:sym typeface="+mn-ea"/>
              </a:rPr>
              <a:t>»Europe: 28%;</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»European Union: 23%;</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»Americas: 40%;</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»Asia and Oceania: 16%;</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»Near and Middle East: 0.3%;</a:t>
            </a:r>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 name="TextBox 7"/>
          <p:cNvSpPr txBox="1"/>
          <p:nvPr/>
        </p:nvSpPr>
        <p:spPr>
          <a:xfrm>
            <a:off x="9030335" y="1828800"/>
            <a:ext cx="3138805" cy="4399915"/>
          </a:xfrm>
          <a:prstGeom prst="rect">
            <a:avLst/>
          </a:prstGeom>
          <a:noFill/>
        </p:spPr>
        <p:txBody>
          <a:bodyPr wrap="square" rtlCol="0">
            <a:spAutoFit/>
          </a:bodyPr>
          <a:lstStyle/>
          <a:p>
            <a:pPr marL="0" lvl="1" algn="just" defTabSz="0">
              <a:lnSpc>
                <a:spcPts val="1200"/>
              </a:lnSpc>
            </a:pPr>
            <a:r>
              <a:rPr lang="pt-PT" sz="1200" dirty="0">
                <a:solidFill>
                  <a:schemeClr val="tx1"/>
                </a:solidFill>
                <a:latin typeface="Arial Narrow" panose="020B0606020202030204" pitchFamily="34" charset="0"/>
              </a:rPr>
              <a:t>» Vegetable fats and oils; </a:t>
            </a:r>
          </a:p>
          <a:p>
            <a:pPr marL="0" lvl="1" algn="just" defTabSz="0">
              <a:lnSpc>
                <a:spcPts val="1200"/>
              </a:lnSpc>
            </a:pPr>
            <a:r>
              <a:rPr lang="pt-PT" sz="1200" dirty="0">
                <a:solidFill>
                  <a:schemeClr val="tx1"/>
                </a:solidFill>
                <a:latin typeface="Arial Narrow" panose="020B0606020202030204" pitchFamily="34" charset="0"/>
                <a:sym typeface="+mn-ea"/>
              </a:rPr>
              <a:t>» Paper and cardboard;</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Electronic machinery and apparatus;</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Plastic articles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Vehicle parts and accessories;</a:t>
            </a:r>
          </a:p>
          <a:p>
            <a:pPr marL="0" lvl="1" algn="just" defTabSz="0">
              <a:lnSpc>
                <a:spcPts val="1200"/>
              </a:lnSpc>
            </a:pPr>
            <a:r>
              <a:rPr lang="pt-PT" sz="1200" dirty="0">
                <a:solidFill>
                  <a:schemeClr val="tx1"/>
                </a:solidFill>
                <a:latin typeface="Arial Narrow" panose="020B0606020202030204" pitchFamily="34" charset="0"/>
                <a:sym typeface="+mn-ea"/>
              </a:rPr>
              <a:t>» Electricity machines and components;</a:t>
            </a:r>
          </a:p>
          <a:p>
            <a:pPr marL="0" lvl="1" algn="just" defTabSz="0">
              <a:lnSpc>
                <a:spcPts val="1200"/>
              </a:lnSpc>
            </a:pPr>
            <a:r>
              <a:rPr lang="pt-PT" sz="1200" dirty="0">
                <a:solidFill>
                  <a:schemeClr val="tx1"/>
                </a:solidFill>
                <a:latin typeface="Arial Narrow" panose="020B0606020202030204" pitchFamily="34" charset="0"/>
                <a:sym typeface="+mn-ea"/>
              </a:rPr>
              <a:t>» Fertilizers;</a:t>
            </a:r>
          </a:p>
          <a:p>
            <a:pPr marL="0" lvl="1" algn="just" defTabSz="0">
              <a:lnSpc>
                <a:spcPts val="1200"/>
              </a:lnSpc>
            </a:pPr>
            <a:r>
              <a:rPr lang="pt-PT" sz="1200" dirty="0">
                <a:solidFill>
                  <a:schemeClr val="tx1"/>
                </a:solidFill>
                <a:latin typeface="Arial Narrow" panose="020B0606020202030204" pitchFamily="34" charset="0"/>
                <a:sym typeface="+mn-ea"/>
              </a:rPr>
              <a:t>» Iron, steel, aluminum structures and parts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Printed material;</a:t>
            </a:r>
          </a:p>
          <a:p>
            <a:pPr marL="0" lvl="1" algn="just" defTabSz="0">
              <a:lnSpc>
                <a:spcPts val="1200"/>
              </a:lnSpc>
            </a:pPr>
            <a:r>
              <a:rPr lang="pt-PT" sz="1200" dirty="0">
                <a:solidFill>
                  <a:schemeClr val="tx1"/>
                </a:solidFill>
                <a:latin typeface="Arial Narrow" panose="020B0606020202030204" pitchFamily="34" charset="0"/>
              </a:rPr>
              <a:t>» Gas pumps and compressors and fans;</a:t>
            </a:r>
          </a:p>
          <a:p>
            <a:pPr marL="0" lvl="1" algn="just" defTabSz="0">
              <a:lnSpc>
                <a:spcPts val="1200"/>
              </a:lnSpc>
            </a:pPr>
            <a:r>
              <a:rPr lang="pt-PT" sz="1200" dirty="0">
                <a:solidFill>
                  <a:schemeClr val="tx1"/>
                </a:solidFill>
                <a:latin typeface="Arial Narrow" panose="020B0606020202030204" pitchFamily="34" charset="0"/>
              </a:rPr>
              <a:t>» Internal combustion engines and parts;</a:t>
            </a:r>
          </a:p>
          <a:p>
            <a:pPr marL="0" lvl="1" algn="just" defTabSz="0">
              <a:lnSpc>
                <a:spcPts val="1200"/>
              </a:lnSpc>
            </a:pPr>
            <a:r>
              <a:rPr lang="pt-PT" sz="1200" dirty="0">
                <a:solidFill>
                  <a:schemeClr val="tx1"/>
                </a:solidFill>
                <a:latin typeface="Arial Narrow" panose="020B0606020202030204" pitchFamily="34" charset="0"/>
              </a:rPr>
              <a:t>» Circuit board, board, panel;</a:t>
            </a:r>
          </a:p>
          <a:p>
            <a:pPr marL="0" lvl="1" algn="just" defTabSz="0">
              <a:lnSpc>
                <a:spcPts val="1200"/>
              </a:lnSpc>
            </a:pPr>
            <a:r>
              <a:rPr lang="pt-PT" sz="1200" dirty="0">
                <a:solidFill>
                  <a:schemeClr val="tx1"/>
                </a:solidFill>
                <a:latin typeface="Arial Narrow" panose="020B0606020202030204" pitchFamily="34" charset="0"/>
              </a:rPr>
              <a:t>» Measurement, analysis and control apparatus;</a:t>
            </a:r>
          </a:p>
          <a:p>
            <a:pPr marL="0" lvl="1" algn="just" defTabSz="0">
              <a:lnSpc>
                <a:spcPts val="1200"/>
              </a:lnSpc>
            </a:pPr>
            <a:r>
              <a:rPr lang="pt-PT" sz="1200" dirty="0">
                <a:solidFill>
                  <a:schemeClr val="tx1"/>
                </a:solidFill>
                <a:latin typeface="Arial Narrow" panose="020B0606020202030204" pitchFamily="34" charset="0"/>
              </a:rPr>
              <a:t>» Ethylene polymers in primary forms;</a:t>
            </a:r>
          </a:p>
          <a:p>
            <a:pPr marL="0" lvl="1" algn="just" defTabSz="0">
              <a:lnSpc>
                <a:spcPts val="1200"/>
              </a:lnSpc>
            </a:pPr>
            <a:r>
              <a:rPr lang="pt-PT" sz="1200" dirty="0">
                <a:solidFill>
                  <a:schemeClr val="tx1"/>
                </a:solidFill>
                <a:latin typeface="Arial Narrow" panose="020B0606020202030204" pitchFamily="34" charset="0"/>
              </a:rPr>
              <a:t>» Flat rolled iron, unalloyed steel, uncoated;</a:t>
            </a:r>
          </a:p>
          <a:p>
            <a:pPr marL="0" lvl="1" algn="just" defTabSz="0">
              <a:lnSpc>
                <a:spcPts val="1200"/>
              </a:lnSpc>
            </a:pPr>
            <a:r>
              <a:rPr lang="pt-PT" sz="1200" dirty="0">
                <a:solidFill>
                  <a:schemeClr val="tx1"/>
                </a:solidFill>
                <a:latin typeface="Arial Narrow" panose="020B0606020202030204" pitchFamily="34" charset="0"/>
              </a:rPr>
              <a:t>» Mechanical tools, others;</a:t>
            </a:r>
          </a:p>
          <a:p>
            <a:pPr marL="0" lvl="1" algn="just" defTabSz="0">
              <a:lnSpc>
                <a:spcPts val="1200"/>
              </a:lnSpc>
            </a:pPr>
            <a:r>
              <a:rPr lang="pt-PT" sz="1200" dirty="0">
                <a:solidFill>
                  <a:schemeClr val="tx1"/>
                </a:solidFill>
                <a:latin typeface="Arial Narrow" panose="020B0606020202030204" pitchFamily="34" charset="0"/>
              </a:rPr>
              <a:t>» Insecticides and similar products for retail sale;</a:t>
            </a:r>
          </a:p>
          <a:p>
            <a:pPr marL="0" lvl="1" algn="just" defTabSz="0">
              <a:lnSpc>
                <a:spcPts val="1200"/>
              </a:lnSpc>
            </a:pPr>
            <a:r>
              <a:rPr lang="pt-PT" sz="1200" dirty="0">
                <a:solidFill>
                  <a:schemeClr val="tx1"/>
                </a:solidFill>
                <a:latin typeface="Arial Narrow" panose="020B0606020202030204" pitchFamily="34" charset="0"/>
              </a:rPr>
              <a:t>» Heating and cooling equipment and parts thereof;</a:t>
            </a:r>
          </a:p>
          <a:p>
            <a:pPr marL="0" lvl="1" algn="just" defTabSz="0">
              <a:lnSpc>
                <a:spcPts val="1200"/>
              </a:lnSpc>
            </a:pPr>
            <a:r>
              <a:rPr lang="pt-PT" sz="1200" dirty="0">
                <a:solidFill>
                  <a:schemeClr val="tx1"/>
                </a:solidFill>
                <a:latin typeface="Arial Narrow" panose="020B0606020202030204" pitchFamily="34" charset="0"/>
              </a:rPr>
              <a:t>» Electricity distribution equipment;</a:t>
            </a:r>
          </a:p>
          <a:p>
            <a:pPr marL="0" lvl="1" algn="just" defTabSz="0">
              <a:lnSpc>
                <a:spcPts val="1200"/>
              </a:lnSpc>
            </a:pPr>
            <a:r>
              <a:rPr lang="pt-PT" sz="1200" dirty="0">
                <a:solidFill>
                  <a:schemeClr val="tx1"/>
                </a:solidFill>
                <a:latin typeface="Arial Narrow" panose="020B0606020202030204" pitchFamily="34" charset="0"/>
              </a:rPr>
              <a:t>» Aluminum;</a:t>
            </a:r>
          </a:p>
          <a:p>
            <a:pPr marL="0" lvl="1" algn="just" defTabSz="0">
              <a:lnSpc>
                <a:spcPts val="1200"/>
              </a:lnSpc>
            </a:pPr>
            <a:r>
              <a:rPr lang="pt-PT" sz="1200" dirty="0">
                <a:solidFill>
                  <a:schemeClr val="tx1"/>
                </a:solidFill>
                <a:latin typeface="Arial Narrow" panose="020B0606020202030204" pitchFamily="34" charset="0"/>
              </a:rPr>
              <a:t>» Plumbing apparatus, boilers, tanks, vats;</a:t>
            </a:r>
          </a:p>
          <a:p>
            <a:pPr marL="0" lvl="1" algn="just" defTabSz="0">
              <a:lnSpc>
                <a:spcPts val="1200"/>
              </a:lnSpc>
            </a:pPr>
            <a:r>
              <a:rPr lang="pt-PT" sz="1200" dirty="0">
                <a:solidFill>
                  <a:schemeClr val="tx1"/>
                </a:solidFill>
                <a:latin typeface="Arial Narrow" panose="020B0606020202030204" pitchFamily="34" charset="0"/>
              </a:rPr>
              <a:t>» Other plastics in primary forms;</a:t>
            </a:r>
          </a:p>
          <a:p>
            <a:pPr marL="0" lvl="1" algn="just" defTabSz="0">
              <a:lnSpc>
                <a:spcPts val="1200"/>
              </a:lnSpc>
            </a:pPr>
            <a:r>
              <a:rPr lang="pt-PT" sz="1200" dirty="0">
                <a:solidFill>
                  <a:schemeClr val="tx1"/>
                </a:solidFill>
                <a:latin typeface="Arial Narrow" panose="020B0606020202030204" pitchFamily="34" charset="0"/>
              </a:rPr>
              <a:t>» Miscellaneous products for the chemical industries;</a:t>
            </a:r>
          </a:p>
          <a:p>
            <a:pPr marL="0" lvl="1" algn="just" defTabSz="0">
              <a:lnSpc>
                <a:spcPts val="1200"/>
              </a:lnSpc>
            </a:pPr>
            <a:r>
              <a:rPr lang="pt-PT" sz="1200" dirty="0">
                <a:solidFill>
                  <a:schemeClr val="tx1"/>
                </a:solidFill>
                <a:latin typeface="Arial Narrow" panose="020B0606020202030204" pitchFamily="34" charset="0"/>
              </a:rPr>
              <a:t>» Data processing machines;</a:t>
            </a:r>
          </a:p>
          <a:p>
            <a:pPr marL="0" lvl="1" algn="just" defTabSz="0">
              <a:lnSpc>
                <a:spcPts val="1200"/>
              </a:lnSpc>
            </a:pPr>
            <a:r>
              <a:rPr lang="pt-PT" sz="1200" dirty="0">
                <a:solidFill>
                  <a:schemeClr val="tx1"/>
                </a:solidFill>
                <a:latin typeface="Arial Narrow" panose="020B0606020202030204" pitchFamily="34" charset="0"/>
              </a:rPr>
              <a:t>» Furniture and parts;</a:t>
            </a:r>
          </a:p>
          <a:p>
            <a:pPr marL="0" lvl="1" algn="just" defTabSz="0">
              <a:lnSpc>
                <a:spcPts val="1200"/>
              </a:lnSpc>
            </a:pPr>
            <a:r>
              <a:rPr lang="pt-PT" sz="1200" dirty="0">
                <a:solidFill>
                  <a:schemeClr val="tx1"/>
                </a:solidFill>
                <a:latin typeface="Arial Narrow" panose="020B0606020202030204" pitchFamily="34" charset="0"/>
              </a:rPr>
              <a:t>» Sheets, films, aluminum foil and plastic sheets.</a:t>
            </a:r>
          </a:p>
          <a:p>
            <a:pPr marL="0" lvl="1" algn="just" defTabSz="0">
              <a:lnSpc>
                <a:spcPts val="1200"/>
              </a:lnSpc>
            </a:pPr>
            <a:endParaRPr lang="en-US" sz="1200" b="1" dirty="0">
              <a:solidFill>
                <a:schemeClr val="tx1"/>
              </a:solidFill>
              <a:latin typeface="Arial Narrow" panose="020B0606020202030204" pitchFamily="34" charset="0"/>
            </a:endParaRPr>
          </a:p>
          <a:p>
            <a:pPr marL="0" lvl="1" algn="just" defTabSz="0">
              <a:lnSpc>
                <a:spcPts val="1200"/>
              </a:lnSpc>
            </a:pPr>
            <a:r>
              <a:rPr lang="pt-PT" altLang="en-US" sz="1200" b="1" i="1" dirty="0">
                <a:solidFill>
                  <a:schemeClr val="tx1"/>
                </a:solidFill>
                <a:latin typeface="Arial Narrow" panose="020B0606020202030204" pitchFamily="34" charset="0"/>
              </a:rPr>
              <a:t>Source</a:t>
            </a:r>
            <a:r>
              <a:rPr lang="en-US" sz="1200" dirty="0">
                <a:solidFill>
                  <a:schemeClr val="tx1"/>
                </a:solidFill>
                <a:latin typeface="Arial Narrow" panose="020B0606020202030204" pitchFamily="34" charset="0"/>
              </a:rPr>
              <a:t>: </a:t>
            </a:r>
            <a:r>
              <a:rPr lang="en-US" sz="1200" i="1" dirty="0" err="1">
                <a:solidFill>
                  <a:schemeClr val="tx1"/>
                </a:solidFill>
                <a:latin typeface="Arial Narrow" panose="020B0606020202030204" pitchFamily="34" charset="0"/>
              </a:rPr>
              <a:t>UNCTADStat</a:t>
            </a:r>
            <a:r>
              <a:rPr lang="en-US" sz="1200" i="1" dirty="0">
                <a:solidFill>
                  <a:schemeClr val="tx1"/>
                </a:solidFill>
                <a:latin typeface="Arial Narrow" panose="020B0606020202030204" pitchFamily="34" charset="0"/>
              </a:rPr>
              <a:t>.</a:t>
            </a:r>
          </a:p>
        </p:txBody>
      </p:sp>
      <p:sp>
        <p:nvSpPr>
          <p:cNvPr id="5" name="CaixaDeTexto 1"/>
          <p:cNvSpPr txBox="1"/>
          <p:nvPr/>
        </p:nvSpPr>
        <p:spPr>
          <a:xfrm>
            <a:off x="5490211" y="1212850"/>
            <a:ext cx="4218970" cy="368300"/>
          </a:xfrm>
          <a:prstGeom prst="rect">
            <a:avLst/>
          </a:prstGeom>
          <a:noFill/>
        </p:spPr>
        <p:txBody>
          <a:bodyPr wrap="square" rtlCol="0">
            <a:spAutoFit/>
          </a:bodyPr>
          <a:lstStyle/>
          <a:p>
            <a:r>
              <a:rPr lang="pt-PT" b="1" i="1" dirty="0">
                <a:solidFill>
                  <a:schemeClr val="tx2">
                    <a:lumMod val="60000"/>
                    <a:lumOff val="40000"/>
                  </a:schemeClr>
                </a:solidFill>
                <a:latin typeface="Arial Narrow" panose="020B0606020202030204" pitchFamily="34" charset="0"/>
              </a:rPr>
              <a:t>ECOWAS - A SPACE OF OPPORTUNITIES</a:t>
            </a: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11" name="Imagem 10" descr="LOGO-Paises ecowas"/>
          <p:cNvPicPr>
            <a:picLocks noChangeAspect="1"/>
          </p:cNvPicPr>
          <p:nvPr/>
        </p:nvPicPr>
        <p:blipFill>
          <a:blip r:embed="rId4"/>
          <a:stretch>
            <a:fillRect/>
          </a:stretch>
        </p:blipFill>
        <p:spPr>
          <a:xfrm>
            <a:off x="2103755" y="1993265"/>
            <a:ext cx="3897630" cy="3858260"/>
          </a:xfrm>
          <a:prstGeom prst="rect">
            <a:avLst/>
          </a:prstGeom>
        </p:spPr>
      </p:pic>
      <p:pic>
        <p:nvPicPr>
          <p:cNvPr id="8" name="Marcador de Posição de Conteúdo 7" descr="logForum"/>
          <p:cNvPicPr>
            <a:picLocks noGrp="1" noChangeAspect="1"/>
          </p:cNvPicPr>
          <p:nvPr>
            <p:ph idx="1"/>
          </p:nvPr>
        </p:nvPicPr>
        <p:blipFill>
          <a:blip r:embed="rId5"/>
          <a:stretch>
            <a:fillRect/>
          </a:stretch>
        </p:blipFill>
        <p:spPr>
          <a:xfrm>
            <a:off x="-1270" y="-3810"/>
            <a:ext cx="4370070" cy="2653665"/>
          </a:xfrm>
          <a:prstGeom prst="rect">
            <a:avLst/>
          </a:prstGeom>
        </p:spPr>
      </p:pic>
      <p:sp>
        <p:nvSpPr>
          <p:cNvPr id="3" name="TextBox 6"/>
          <p:cNvSpPr txBox="1"/>
          <p:nvPr/>
        </p:nvSpPr>
        <p:spPr>
          <a:xfrm>
            <a:off x="5472430" y="1569085"/>
            <a:ext cx="3582035" cy="4117975"/>
          </a:xfrm>
          <a:prstGeom prst="rect">
            <a:avLst/>
          </a:prstGeom>
          <a:noFill/>
        </p:spPr>
        <p:txBody>
          <a:bodyPr wrap="square" rtlCol="0">
            <a:spAutoFit/>
          </a:bodyPr>
          <a:lstStyle/>
          <a:p>
            <a:pPr algn="just" defTabSz="0">
              <a:lnSpc>
                <a:spcPts val="1200"/>
              </a:lnSpc>
            </a:pPr>
            <a:r>
              <a:rPr lang="pt-PT" sz="1200" b="1" i="1" dirty="0">
                <a:solidFill>
                  <a:schemeClr val="tx1"/>
                </a:solidFill>
                <a:latin typeface="Arial Narrow" panose="020B0606020202030204" pitchFamily="34" charset="0"/>
              </a:rPr>
              <a:t>Top 50 Imported Products in ECOWAS:</a:t>
            </a:r>
          </a:p>
          <a:p>
            <a:pPr marL="0" lvl="1" algn="just" defTabSz="0">
              <a:lnSpc>
                <a:spcPts val="1200"/>
              </a:lnSpc>
            </a:pP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Petroleum oils and oils obtained from bituminous minerals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Crude petroleum oils, shale oils, crude materials;</a:t>
            </a:r>
          </a:p>
          <a:p>
            <a:pPr marL="0" lvl="1" algn="just" defTabSz="0">
              <a:lnSpc>
                <a:spcPts val="1300"/>
              </a:lnSpc>
            </a:pPr>
            <a:r>
              <a:rPr lang="pt-PT" sz="1200" dirty="0">
                <a:solidFill>
                  <a:schemeClr val="tx1"/>
                </a:solidFill>
                <a:latin typeface="Arial Narrow" panose="020B0606020202030204" pitchFamily="34" charset="0"/>
                <a:sym typeface="+mn-ea"/>
              </a:rPr>
              <a:t>» Motor vehicles for the transport of persons;</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en-GB" altLang="pt-PT" sz="1200" dirty="0">
                <a:solidFill>
                  <a:schemeClr val="tx1"/>
                </a:solidFill>
                <a:latin typeface="Arial Narrow" panose="020B0606020202030204" pitchFamily="34" charset="0"/>
              </a:rPr>
              <a:t>Rice</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Food products and </a:t>
            </a:r>
            <a:r>
              <a:rPr lang="en-GB" altLang="pt-PT" sz="1200" dirty="0">
                <a:solidFill>
                  <a:schemeClr val="tx1"/>
                </a:solidFill>
                <a:latin typeface="Arial Narrow" panose="020B0606020202030204" pitchFamily="34" charset="0"/>
              </a:rPr>
              <a:t>food </a:t>
            </a:r>
            <a:r>
              <a:rPr lang="pt-PT" sz="1200" dirty="0">
                <a:solidFill>
                  <a:schemeClr val="tx1"/>
                </a:solidFill>
                <a:latin typeface="Arial Narrow" panose="020B0606020202030204" pitchFamily="34" charset="0"/>
              </a:rPr>
              <a:t>preparations; </a:t>
            </a:r>
          </a:p>
          <a:p>
            <a:pPr marL="0" lvl="1" algn="just" defTabSz="0">
              <a:lnSpc>
                <a:spcPts val="1200"/>
              </a:lnSpc>
            </a:pPr>
            <a:r>
              <a:rPr lang="pt-PT" sz="1200" dirty="0">
                <a:solidFill>
                  <a:schemeClr val="tx1"/>
                </a:solidFill>
                <a:latin typeface="Arial Narrow" panose="020B0606020202030204" pitchFamily="34" charset="0"/>
              </a:rPr>
              <a:t>» Vessels; </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Telecommunication equipmen</a:t>
            </a:r>
            <a:r>
              <a:rPr lang="en-GB" altLang="pt-PT" sz="1200" dirty="0">
                <a:solidFill>
                  <a:schemeClr val="tx1"/>
                </a:solidFill>
                <a:latin typeface="Arial Narrow" panose="020B0606020202030204" pitchFamily="34" charset="0"/>
                <a:sym typeface="+mn-ea"/>
              </a:rPr>
              <a:t>t</a:t>
            </a:r>
            <a:r>
              <a:rPr lang="pt-PT" altLang="pt-PT" sz="1200" dirty="0">
                <a:solidFill>
                  <a:schemeClr val="tx1"/>
                </a:solidFill>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Motor vehicles for the transport of goods; </a:t>
            </a:r>
            <a:r>
              <a:rPr lang="pt-PT" sz="1200" dirty="0">
                <a:solidFill>
                  <a:schemeClr val="tx1"/>
                </a:solidFill>
                <a:latin typeface="Arial Narrow" panose="020B0606020202030204" pitchFamily="34" charset="0"/>
              </a:rPr>
              <a:t> </a:t>
            </a:r>
          </a:p>
          <a:p>
            <a:pPr marL="0" lvl="1" algn="just" defTabSz="0">
              <a:lnSpc>
                <a:spcPts val="1200"/>
              </a:lnSpc>
            </a:pPr>
            <a:r>
              <a:rPr lang="pt-PT" sz="1200" dirty="0">
                <a:solidFill>
                  <a:schemeClr val="tx1"/>
                </a:solidFill>
                <a:latin typeface="Arial Narrow" panose="020B0606020202030204" pitchFamily="34" charset="0"/>
              </a:rPr>
              <a:t>» Wheat and rye grain;</a:t>
            </a:r>
          </a:p>
          <a:p>
            <a:pPr marL="0" lvl="1" algn="just" defTabSz="0">
              <a:lnSpc>
                <a:spcPts val="1200"/>
              </a:lnSpc>
            </a:pPr>
            <a:r>
              <a:rPr lang="pt-PT" sz="1200" dirty="0">
                <a:solidFill>
                  <a:schemeClr val="tx1"/>
                </a:solidFill>
                <a:latin typeface="Arial Narrow" panose="020B0606020202030204" pitchFamily="34" charset="0"/>
              </a:rPr>
              <a:t>» Construction machinery;</a:t>
            </a:r>
          </a:p>
          <a:p>
            <a:pPr marL="0" lvl="1" algn="just" defTabSz="0">
              <a:lnSpc>
                <a:spcPts val="1200"/>
              </a:lnSpc>
            </a:pPr>
            <a:r>
              <a:rPr lang="pt-PT" sz="1200" dirty="0">
                <a:solidFill>
                  <a:schemeClr val="tx1"/>
                </a:solidFill>
                <a:latin typeface="Arial Narrow" panose="020B0606020202030204" pitchFamily="34" charset="0"/>
              </a:rPr>
              <a:t>» Medicines (including veterinary medicines);</a:t>
            </a:r>
          </a:p>
          <a:p>
            <a:pPr marL="0" lvl="1" algn="just" defTabSz="0">
              <a:lnSpc>
                <a:spcPts val="1200"/>
              </a:lnSpc>
            </a:pPr>
            <a:r>
              <a:rPr lang="pt-PT" sz="1200" dirty="0">
                <a:solidFill>
                  <a:schemeClr val="tx1"/>
                </a:solidFill>
                <a:latin typeface="Arial Narrow" panose="020B0606020202030204" pitchFamily="34" charset="0"/>
              </a:rPr>
              <a:t>» Fresh or frozen fish; </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Building materials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Sugar, molasses and honey</a:t>
            </a:r>
            <a:r>
              <a:rPr lang="pt-PT" sz="1200" dirty="0">
                <a:solidFill>
                  <a:schemeClr val="tx1"/>
                </a:solidFill>
                <a:latin typeface="Arial Narrow" panose="020B0606020202030204" pitchFamily="34" charset="0"/>
              </a:rPr>
              <a:t>l; </a:t>
            </a:r>
          </a:p>
          <a:p>
            <a:pPr marL="0" lvl="1" algn="just" defTabSz="0">
              <a:lnSpc>
                <a:spcPts val="1200"/>
              </a:lnSpc>
            </a:pPr>
            <a:r>
              <a:rPr lang="pt-PT" sz="1200" dirty="0">
                <a:solidFill>
                  <a:schemeClr val="tx1"/>
                </a:solidFill>
                <a:latin typeface="Arial Narrow" panose="020B0606020202030204" pitchFamily="34" charset="0"/>
              </a:rPr>
              <a:t>» Cotton fabrics;</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Milk and milk products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Generators;</a:t>
            </a:r>
          </a:p>
          <a:p>
            <a:pPr marL="0" lvl="1" algn="just" defTabSz="0">
              <a:lnSpc>
                <a:spcPts val="1200"/>
              </a:lnSpc>
            </a:pPr>
            <a:r>
              <a:rPr lang="pt-PT" sz="1200" dirty="0">
                <a:solidFill>
                  <a:schemeClr val="tx1"/>
                </a:solidFill>
                <a:latin typeface="Arial Narrow" panose="020B0606020202030204" pitchFamily="34" charset="0"/>
              </a:rPr>
              <a:t>» Motorcycles and bicycles;</a:t>
            </a:r>
          </a:p>
          <a:p>
            <a:pPr marL="0" lvl="1" algn="just" defTabSz="0">
              <a:lnSpc>
                <a:spcPts val="1200"/>
              </a:lnSpc>
            </a:pPr>
            <a:r>
              <a:rPr lang="pt-PT" sz="1200" dirty="0">
                <a:solidFill>
                  <a:schemeClr val="tx1"/>
                </a:solidFill>
                <a:latin typeface="Arial Narrow" panose="020B0606020202030204" pitchFamily="34" charset="0"/>
              </a:rPr>
              <a:t>» Automobiles;</a:t>
            </a:r>
          </a:p>
          <a:p>
            <a:pPr marL="0" lvl="1" algn="just" defTabSz="0">
              <a:lnSpc>
                <a:spcPts val="1200"/>
              </a:lnSpc>
            </a:pPr>
            <a:r>
              <a:rPr lang="pt-PT" sz="1200" dirty="0">
                <a:solidFill>
                  <a:schemeClr val="tx1"/>
                </a:solidFill>
                <a:latin typeface="Arial Narrow" panose="020B0606020202030204" pitchFamily="34" charset="0"/>
              </a:rPr>
              <a:t>» Machines and apparatus for private industries;</a:t>
            </a:r>
          </a:p>
          <a:p>
            <a:pPr marL="0" lvl="1" algn="just" defTabSz="0">
              <a:lnSpc>
                <a:spcPts val="1200"/>
              </a:lnSpc>
            </a:pPr>
            <a:r>
              <a:rPr lang="pt-PT" sz="1200" dirty="0">
                <a:solidFill>
                  <a:schemeClr val="tx1"/>
                </a:solidFill>
                <a:latin typeface="Arial Narrow" panose="020B0606020202030204" pitchFamily="34" charset="0"/>
              </a:rPr>
              <a:t>» Hollow tubes and profiles, iron and steel fittings;</a:t>
            </a:r>
          </a:p>
          <a:p>
            <a:pPr marL="0" lvl="1" algn="just" defTabSz="0">
              <a:lnSpc>
                <a:spcPts val="1200"/>
              </a:lnSpc>
            </a:pPr>
            <a:r>
              <a:rPr lang="pt-PT" sz="1200" dirty="0">
                <a:solidFill>
                  <a:schemeClr val="tx1"/>
                </a:solidFill>
                <a:latin typeface="Arial Narrow" panose="020B0606020202030204" pitchFamily="34" charset="0"/>
              </a:rPr>
              <a:t>» Rubber Tires &amp; Inner Tubes;</a:t>
            </a:r>
          </a:p>
          <a:p>
            <a:pPr marL="0" lvl="1" algn="just" defTabSz="0">
              <a:lnSpc>
                <a:spcPts val="1200"/>
              </a:lnSpc>
            </a:pPr>
            <a:r>
              <a:rPr lang="pt-PT" sz="1200" dirty="0">
                <a:solidFill>
                  <a:schemeClr val="tx1"/>
                </a:solidFill>
                <a:latin typeface="Arial Narrow" panose="020B0606020202030204" pitchFamily="34" charset="0"/>
              </a:rPr>
              <a:t>» Iron and steel bars, angles, profiles and sections; </a:t>
            </a:r>
          </a:p>
          <a:p>
            <a:pPr marL="0" lvl="1" algn="just" defTabSz="0">
              <a:lnSpc>
                <a:spcPts val="1200"/>
              </a:lnSpc>
            </a:pPr>
            <a:r>
              <a:rPr lang="pt-PT" sz="1200" dirty="0">
                <a:solidFill>
                  <a:schemeClr val="tx1"/>
                </a:solidFill>
                <a:latin typeface="Arial Narrow" panose="020B0606020202030204" pitchFamily="34" charset="0"/>
              </a:rPr>
              <a:t>» Common metals;</a:t>
            </a:r>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0"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53"/>
          <p:cNvCxnSpPr/>
          <p:nvPr/>
        </p:nvCxnSpPr>
        <p:spPr>
          <a:xfrm>
            <a:off x="2588260"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exão Reta 54"/>
          <p:cNvCxnSpPr/>
          <p:nvPr/>
        </p:nvCxnSpPr>
        <p:spPr>
          <a:xfrm>
            <a:off x="287020" y="72644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78"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9</a:t>
            </a:fld>
            <a:endParaRPr lang="fr-FR" altLang="pt-PT" sz="1000" b="1" i="1" u="sng">
              <a:solidFill>
                <a:srgbClr val="008CBA"/>
              </a:solidFill>
            </a:endParaRPr>
          </a:p>
        </p:txBody>
      </p:sp>
      <p:pic>
        <p:nvPicPr>
          <p:cNvPr id="79" name="Shape 238" descr="C:\technopolys\technopolys\techno\technoW1\technoW2\images\home_banner_pager 16.png"/>
          <p:cNvPicPr preferRelativeResize="0"/>
          <p:nvPr/>
        </p:nvPicPr>
        <p:blipFill rotWithShape="1">
          <a:blip r:embed="rId2"/>
          <a:srcRect/>
          <a:stretch>
            <a:fillRect/>
          </a:stretch>
        </p:blipFill>
        <p:spPr>
          <a:xfrm>
            <a:off x="-4491" y="620008"/>
            <a:ext cx="559402" cy="559434"/>
          </a:xfrm>
          <a:prstGeom prst="rect">
            <a:avLst/>
          </a:prstGeom>
          <a:noFill/>
          <a:ln>
            <a:noFill/>
          </a:ln>
        </p:spPr>
      </p:pic>
      <p:sp>
        <p:nvSpPr>
          <p:cNvPr id="80" name="Rectângulo 59"/>
          <p:cNvSpPr/>
          <p:nvPr/>
        </p:nvSpPr>
        <p:spPr>
          <a:xfrm>
            <a:off x="9051290" y="1885315"/>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82"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83" name="Shape 238" descr="C:\technopolys\technopolys\techno\technoW1\technoW2\images\home_banner_pager 16.png"/>
          <p:cNvPicPr preferRelativeResize="0"/>
          <p:nvPr/>
        </p:nvPicPr>
        <p:blipFill rotWithShape="1">
          <a:blip r:embed="rId2"/>
          <a:srcRect/>
          <a:stretch>
            <a:fillRect/>
          </a:stretch>
        </p:blipFill>
        <p:spPr>
          <a:xfrm>
            <a:off x="2306274" y="599053"/>
            <a:ext cx="559402" cy="559434"/>
          </a:xfrm>
          <a:prstGeom prst="rect">
            <a:avLst/>
          </a:prstGeom>
          <a:noFill/>
          <a:ln>
            <a:noFill/>
          </a:ln>
        </p:spPr>
      </p:pic>
      <p:sp>
        <p:nvSpPr>
          <p:cNvPr id="84"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85" name="Shape 238" descr="C:\technopolys\technopolys\techno\technoW1\technoW2\images\home_banner_pager 16.png"/>
          <p:cNvPicPr preferRelativeResize="0"/>
          <p:nvPr/>
        </p:nvPicPr>
        <p:blipFill rotWithShape="1">
          <a:blip r:embed="rId2"/>
          <a:srcRect/>
          <a:stretch>
            <a:fillRect/>
          </a:stretch>
        </p:blipFill>
        <p:spPr>
          <a:xfrm>
            <a:off x="4579574" y="566033"/>
            <a:ext cx="559402" cy="559434"/>
          </a:xfrm>
          <a:prstGeom prst="rect">
            <a:avLst/>
          </a:prstGeom>
          <a:noFill/>
          <a:ln>
            <a:noFill/>
          </a:ln>
        </p:spPr>
      </p:pic>
      <p:pic>
        <p:nvPicPr>
          <p:cNvPr id="86" name="Shape 238" descr="C:\technopolys\technopolys\techno\technoW1\technoW2\images\home_banner_pager 16.png"/>
          <p:cNvPicPr preferRelativeResize="0"/>
          <p:nvPr/>
        </p:nvPicPr>
        <p:blipFill rotWithShape="1">
          <a:blip r:embed="rId2"/>
          <a:srcRect/>
          <a:stretch>
            <a:fillRect/>
          </a:stretch>
        </p:blipFill>
        <p:spPr>
          <a:xfrm>
            <a:off x="6915104" y="574288"/>
            <a:ext cx="559402" cy="559434"/>
          </a:xfrm>
          <a:prstGeom prst="rect">
            <a:avLst/>
          </a:prstGeom>
          <a:noFill/>
          <a:ln>
            <a:noFill/>
          </a:ln>
        </p:spPr>
      </p:pic>
      <p:cxnSp>
        <p:nvCxnSpPr>
          <p:cNvPr id="87" name="Conexão Reta 116"/>
          <p:cNvCxnSpPr/>
          <p:nvPr/>
        </p:nvCxnSpPr>
        <p:spPr>
          <a:xfrm>
            <a:off x="6853555" y="28549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88" name="Shape 238" descr="C:\technopolys\technopolys\techno\technoW1\technoW2\images\home_banner_pager 16.png"/>
          <p:cNvPicPr preferRelativeResize="0"/>
          <p:nvPr/>
        </p:nvPicPr>
        <p:blipFill rotWithShape="1">
          <a:blip r:embed="rId2"/>
          <a:srcRect/>
          <a:stretch>
            <a:fillRect/>
          </a:stretch>
        </p:blipFill>
        <p:spPr>
          <a:xfrm>
            <a:off x="6572839" y="2582793"/>
            <a:ext cx="559402" cy="559434"/>
          </a:xfrm>
          <a:prstGeom prst="rect">
            <a:avLst/>
          </a:prstGeom>
          <a:noFill/>
          <a:ln>
            <a:noFill/>
          </a:ln>
        </p:spPr>
      </p:pic>
      <p:sp>
        <p:nvSpPr>
          <p:cNvPr id="89" name="Caixa de Texto 119"/>
          <p:cNvSpPr txBox="1"/>
          <p:nvPr/>
        </p:nvSpPr>
        <p:spPr>
          <a:xfrm>
            <a:off x="10720705" y="40074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90" name="Caixa de Texto 120"/>
          <p:cNvSpPr txBox="1"/>
          <p:nvPr/>
        </p:nvSpPr>
        <p:spPr>
          <a:xfrm>
            <a:off x="8237220"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91" name="Conexão Reta 121"/>
          <p:cNvCxnSpPr/>
          <p:nvPr/>
        </p:nvCxnSpPr>
        <p:spPr>
          <a:xfrm>
            <a:off x="8891270" y="285369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92" name="Caixa de Texto 124"/>
          <p:cNvSpPr txBox="1"/>
          <p:nvPr/>
        </p:nvSpPr>
        <p:spPr>
          <a:xfrm>
            <a:off x="6314440" y="405955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93" name="Conexão Reta 125"/>
          <p:cNvCxnSpPr/>
          <p:nvPr/>
        </p:nvCxnSpPr>
        <p:spPr>
          <a:xfrm>
            <a:off x="4536440"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Shape 238" descr="C:\technopolys\technopolys\techno\technoW1\technoW2\images\home_banner_pager 16.png"/>
          <p:cNvPicPr preferRelativeResize="0"/>
          <p:nvPr/>
        </p:nvPicPr>
        <p:blipFill rotWithShape="1">
          <a:blip r:embed="rId2"/>
          <a:srcRect/>
          <a:stretch>
            <a:fillRect/>
          </a:stretch>
        </p:blipFill>
        <p:spPr>
          <a:xfrm>
            <a:off x="4255724" y="2591048"/>
            <a:ext cx="559402" cy="559434"/>
          </a:xfrm>
          <a:prstGeom prst="rect">
            <a:avLst/>
          </a:prstGeom>
          <a:noFill/>
          <a:ln>
            <a:noFill/>
          </a:ln>
        </p:spPr>
      </p:pic>
      <p:cxnSp>
        <p:nvCxnSpPr>
          <p:cNvPr id="95" name="Conexão Reta 131"/>
          <p:cNvCxnSpPr/>
          <p:nvPr/>
        </p:nvCxnSpPr>
        <p:spPr>
          <a:xfrm>
            <a:off x="2437130"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97" name="Shape 238" descr="C:\technopolys\technopolys\techno\technoW1\technoW2\images\home_banner_pager 16.png"/>
          <p:cNvPicPr preferRelativeResize="0"/>
          <p:nvPr/>
        </p:nvPicPr>
        <p:blipFill rotWithShape="1">
          <a:blip r:embed="rId2"/>
          <a:srcRect/>
          <a:stretch>
            <a:fillRect/>
          </a:stretch>
        </p:blipFill>
        <p:spPr>
          <a:xfrm>
            <a:off x="2156414" y="2587238"/>
            <a:ext cx="559402" cy="559434"/>
          </a:xfrm>
          <a:prstGeom prst="rect">
            <a:avLst/>
          </a:prstGeom>
          <a:noFill/>
          <a:ln>
            <a:noFill/>
          </a:ln>
        </p:spPr>
      </p:pic>
      <p:sp>
        <p:nvSpPr>
          <p:cNvPr id="98"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99"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00"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1" name="Conexão Reta 139"/>
          <p:cNvCxnSpPr/>
          <p:nvPr/>
        </p:nvCxnSpPr>
        <p:spPr>
          <a:xfrm>
            <a:off x="806323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4" name="Shape 257" descr="C:\technopolys\technopolys\techno\technoW1\technoW2\images\home_banner_pager.png"/>
          <p:cNvPicPr preferRelativeResize="0"/>
          <p:nvPr/>
        </p:nvPicPr>
        <p:blipFill rotWithShape="1">
          <a:blip r:embed="rId3"/>
          <a:srcRect/>
          <a:stretch>
            <a:fillRect/>
          </a:stretch>
        </p:blipFill>
        <p:spPr>
          <a:xfrm>
            <a:off x="158750" y="1809115"/>
            <a:ext cx="250825" cy="250825"/>
          </a:xfrm>
          <a:prstGeom prst="rect">
            <a:avLst/>
          </a:prstGeom>
          <a:noFill/>
          <a:ln>
            <a:noFill/>
          </a:ln>
        </p:spPr>
      </p:pic>
      <p:sp>
        <p:nvSpPr>
          <p:cNvPr id="105"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6" name="Shape 257" descr="C:\technopolys\technopolys\techno\technoW1\technoW2\images\home_banner_pager.png"/>
          <p:cNvPicPr preferRelativeResize="0"/>
          <p:nvPr/>
        </p:nvPicPr>
        <p:blipFill rotWithShape="1">
          <a:blip r:embed="rId3"/>
          <a:srcRect/>
          <a:stretch>
            <a:fillRect/>
          </a:stretch>
        </p:blipFill>
        <p:spPr>
          <a:xfrm>
            <a:off x="4754880" y="1825625"/>
            <a:ext cx="250825" cy="250825"/>
          </a:xfrm>
          <a:prstGeom prst="rect">
            <a:avLst/>
          </a:prstGeom>
          <a:noFill/>
          <a:ln>
            <a:noFill/>
          </a:ln>
        </p:spPr>
      </p:pic>
      <p:sp>
        <p:nvSpPr>
          <p:cNvPr id="107"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8" name="Shape 257" descr="C:\technopolys\technopolys\techno\technoW1\technoW2\images\home_banner_pager.png"/>
          <p:cNvPicPr preferRelativeResize="0"/>
          <p:nvPr/>
        </p:nvPicPr>
        <p:blipFill rotWithShape="1">
          <a:blip r:embed="rId3"/>
          <a:srcRect/>
          <a:stretch>
            <a:fillRect/>
          </a:stretch>
        </p:blipFill>
        <p:spPr>
          <a:xfrm>
            <a:off x="7066915" y="1812290"/>
            <a:ext cx="250825" cy="250825"/>
          </a:xfrm>
          <a:prstGeom prst="rect">
            <a:avLst/>
          </a:prstGeom>
          <a:noFill/>
          <a:ln>
            <a:noFill/>
          </a:ln>
        </p:spPr>
      </p:pic>
      <p:cxnSp>
        <p:nvCxnSpPr>
          <p:cNvPr id="109" name="Conexão Reta 149"/>
          <p:cNvCxnSpPr/>
          <p:nvPr/>
        </p:nvCxnSpPr>
        <p:spPr>
          <a:xfrm>
            <a:off x="603694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Conexão Reta 150"/>
          <p:cNvCxnSpPr/>
          <p:nvPr/>
        </p:nvCxnSpPr>
        <p:spPr>
          <a:xfrm>
            <a:off x="3603625" y="406209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Conexão Reta 151"/>
          <p:cNvCxnSpPr/>
          <p:nvPr/>
        </p:nvCxnSpPr>
        <p:spPr>
          <a:xfrm>
            <a:off x="1166284" y="405257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5" name="Shape 257" descr="C:\technopolys\technopolys\techno\technoW1\technoW2\images\home_banner_pager.png"/>
          <p:cNvPicPr preferRelativeResize="0"/>
          <p:nvPr/>
        </p:nvPicPr>
        <p:blipFill rotWithShape="1">
          <a:blip r:embed="rId3"/>
          <a:srcRect/>
          <a:stretch>
            <a:fillRect/>
          </a:stretch>
        </p:blipFill>
        <p:spPr>
          <a:xfrm>
            <a:off x="7908290" y="6052185"/>
            <a:ext cx="250825" cy="250825"/>
          </a:xfrm>
          <a:prstGeom prst="rect">
            <a:avLst/>
          </a:prstGeom>
          <a:noFill/>
          <a:ln>
            <a:noFill/>
          </a:ln>
        </p:spPr>
      </p:pic>
      <p:cxnSp>
        <p:nvCxnSpPr>
          <p:cNvPr id="116"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7" name="Shape 257" descr="C:\technopolys\technopolys\techno\technoW1\technoW2\images\home_banner_pager.png"/>
          <p:cNvPicPr preferRelativeResize="0"/>
          <p:nvPr/>
        </p:nvPicPr>
        <p:blipFill rotWithShape="1">
          <a:blip r:embed="rId3"/>
          <a:srcRect/>
          <a:stretch>
            <a:fillRect/>
          </a:stretch>
        </p:blipFill>
        <p:spPr>
          <a:xfrm>
            <a:off x="2472055" y="1807210"/>
            <a:ext cx="250825" cy="250825"/>
          </a:xfrm>
          <a:prstGeom prst="rect">
            <a:avLst/>
          </a:prstGeom>
          <a:noFill/>
          <a:ln>
            <a:noFill/>
          </a:ln>
        </p:spPr>
      </p:pic>
      <p:pic>
        <p:nvPicPr>
          <p:cNvPr id="118" name="Shape 257" descr="C:\technopolys\technopolys\techno\technoW1\technoW2\images\home_banner_pager.png"/>
          <p:cNvPicPr preferRelativeResize="0"/>
          <p:nvPr/>
        </p:nvPicPr>
        <p:blipFill rotWithShape="1">
          <a:blip r:embed="rId3"/>
          <a:srcRect/>
          <a:stretch>
            <a:fillRect/>
          </a:stretch>
        </p:blipFill>
        <p:spPr>
          <a:xfrm>
            <a:off x="6744970" y="3935095"/>
            <a:ext cx="250825" cy="250825"/>
          </a:xfrm>
          <a:prstGeom prst="rect">
            <a:avLst/>
          </a:prstGeom>
          <a:noFill/>
          <a:ln>
            <a:noFill/>
          </a:ln>
        </p:spPr>
      </p:pic>
      <p:pic>
        <p:nvPicPr>
          <p:cNvPr id="119" name="Shape 257" descr="C:\technopolys\technopolys\techno\technoW1\technoW2\images\home_banner_pager.png"/>
          <p:cNvPicPr preferRelativeResize="0"/>
          <p:nvPr/>
        </p:nvPicPr>
        <p:blipFill rotWithShape="1">
          <a:blip r:embed="rId3"/>
          <a:srcRect/>
          <a:stretch>
            <a:fillRect/>
          </a:stretch>
        </p:blipFill>
        <p:spPr>
          <a:xfrm>
            <a:off x="4407535" y="3912235"/>
            <a:ext cx="250825" cy="250825"/>
          </a:xfrm>
          <a:prstGeom prst="rect">
            <a:avLst/>
          </a:prstGeom>
          <a:noFill/>
          <a:ln>
            <a:noFill/>
          </a:ln>
        </p:spPr>
      </p:pic>
      <p:pic>
        <p:nvPicPr>
          <p:cNvPr id="120" name="Shape 257" descr="C:\technopolys\technopolys\techno\technoW1\technoW2\images\home_banner_pager.png"/>
          <p:cNvPicPr preferRelativeResize="0"/>
          <p:nvPr/>
        </p:nvPicPr>
        <p:blipFill rotWithShape="1">
          <a:blip r:embed="rId3"/>
          <a:srcRect/>
          <a:stretch>
            <a:fillRect/>
          </a:stretch>
        </p:blipFill>
        <p:spPr>
          <a:xfrm>
            <a:off x="1002665" y="6044565"/>
            <a:ext cx="250825" cy="250825"/>
          </a:xfrm>
          <a:prstGeom prst="rect">
            <a:avLst/>
          </a:prstGeom>
          <a:noFill/>
          <a:ln>
            <a:noFill/>
          </a:ln>
        </p:spPr>
      </p:pic>
      <p:sp>
        <p:nvSpPr>
          <p:cNvPr id="121" name="Rectângulo 166"/>
          <p:cNvSpPr/>
          <p:nvPr/>
        </p:nvSpPr>
        <p:spPr>
          <a:xfrm>
            <a:off x="1245023" y="4190802"/>
            <a:ext cx="1964055" cy="190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22" name="Shape 238" descr="C:\technopolys\technopolys\techno\technoW1\technoW2\images\home_banner_pager 16.png"/>
          <p:cNvPicPr preferRelativeResize="0"/>
          <p:nvPr/>
        </p:nvPicPr>
        <p:blipFill rotWithShape="1">
          <a:blip r:embed="rId2"/>
          <a:srcRect/>
          <a:stretch>
            <a:fillRect/>
          </a:stretch>
        </p:blipFill>
        <p:spPr>
          <a:xfrm>
            <a:off x="840059" y="4788148"/>
            <a:ext cx="559402" cy="559434"/>
          </a:xfrm>
          <a:prstGeom prst="rect">
            <a:avLst/>
          </a:prstGeom>
          <a:noFill/>
          <a:ln>
            <a:noFill/>
          </a:ln>
        </p:spPr>
      </p:pic>
      <p:sp>
        <p:nvSpPr>
          <p:cNvPr id="123" name="Caixa de Texto 168"/>
          <p:cNvSpPr txBox="1"/>
          <p:nvPr/>
        </p:nvSpPr>
        <p:spPr>
          <a:xfrm>
            <a:off x="1881082" y="4102103"/>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24" name="Caixa de Texto 169"/>
          <p:cNvSpPr txBox="1"/>
          <p:nvPr/>
        </p:nvSpPr>
        <p:spPr>
          <a:xfrm>
            <a:off x="398335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25" name="Caixa de Texto 171"/>
          <p:cNvSpPr txBox="1"/>
          <p:nvPr/>
        </p:nvSpPr>
        <p:spPr>
          <a:xfrm>
            <a:off x="9024620" y="19411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126" name="Conexão Reta 173"/>
          <p:cNvCxnSpPr/>
          <p:nvPr/>
        </p:nvCxnSpPr>
        <p:spPr>
          <a:xfrm>
            <a:off x="11276330" y="278511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2"/>
          <a:srcRect/>
          <a:stretch>
            <a:fillRect/>
          </a:stretch>
        </p:blipFill>
        <p:spPr>
          <a:xfrm>
            <a:off x="10984819" y="2516753"/>
            <a:ext cx="559402" cy="559434"/>
          </a:xfrm>
          <a:prstGeom prst="rect">
            <a:avLst/>
          </a:prstGeom>
          <a:noFill/>
          <a:ln>
            <a:noFill/>
          </a:ln>
        </p:spPr>
      </p:pic>
      <p:cxnSp>
        <p:nvCxnSpPr>
          <p:cNvPr id="128"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9" name="Shape 238" descr="C:\technopolys\technopolys\techno\technoW1\technoW2\images\home_banner_pager 16.png"/>
          <p:cNvPicPr preferRelativeResize="0"/>
          <p:nvPr/>
        </p:nvPicPr>
        <p:blipFill rotWithShape="1">
          <a:blip r:embed="rId2"/>
          <a:srcRect/>
          <a:stretch>
            <a:fillRect/>
          </a:stretch>
        </p:blipFill>
        <p:spPr>
          <a:xfrm>
            <a:off x="3162889" y="4810373"/>
            <a:ext cx="559402" cy="559434"/>
          </a:xfrm>
          <a:prstGeom prst="rect">
            <a:avLst/>
          </a:prstGeom>
          <a:noFill/>
          <a:ln>
            <a:noFill/>
          </a:ln>
        </p:spPr>
      </p:pic>
      <p:cxnSp>
        <p:nvCxnSpPr>
          <p:cNvPr id="130"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1" name="Shape 238" descr="C:\technopolys\technopolys\techno\technoW1\technoW2\images\home_banner_pager 16.png"/>
          <p:cNvPicPr preferRelativeResize="0"/>
          <p:nvPr/>
        </p:nvPicPr>
        <p:blipFill rotWithShape="1">
          <a:blip r:embed="rId2"/>
          <a:srcRect/>
          <a:stretch>
            <a:fillRect/>
          </a:stretch>
        </p:blipFill>
        <p:spPr>
          <a:xfrm>
            <a:off x="5462224" y="4802118"/>
            <a:ext cx="559402" cy="559434"/>
          </a:xfrm>
          <a:prstGeom prst="rect">
            <a:avLst/>
          </a:prstGeom>
          <a:noFill/>
          <a:ln>
            <a:noFill/>
          </a:ln>
        </p:spPr>
      </p:pic>
      <p:cxnSp>
        <p:nvCxnSpPr>
          <p:cNvPr id="132"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2"/>
          <a:srcRect/>
          <a:stretch>
            <a:fillRect/>
          </a:stretch>
        </p:blipFill>
        <p:spPr>
          <a:xfrm>
            <a:off x="7752669" y="4817358"/>
            <a:ext cx="559402" cy="559434"/>
          </a:xfrm>
          <a:prstGeom prst="rect">
            <a:avLst/>
          </a:prstGeom>
          <a:noFill/>
          <a:ln>
            <a:noFill/>
          </a:ln>
        </p:spPr>
      </p:pic>
      <p:sp>
        <p:nvSpPr>
          <p:cNvPr id="134"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35"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36" name="Shape 257" descr="C:\technopolys\technopolys\techno\technoW1\technoW2\images\home_banner_pager.png"/>
          <p:cNvPicPr preferRelativeResize="0"/>
          <p:nvPr/>
        </p:nvPicPr>
        <p:blipFill rotWithShape="1">
          <a:blip r:embed="rId3"/>
          <a:srcRect/>
          <a:stretch>
            <a:fillRect/>
          </a:stretch>
        </p:blipFill>
        <p:spPr>
          <a:xfrm>
            <a:off x="3325495" y="6042025"/>
            <a:ext cx="250825" cy="250825"/>
          </a:xfrm>
          <a:prstGeom prst="rect">
            <a:avLst/>
          </a:prstGeom>
          <a:noFill/>
          <a:ln>
            <a:noFill/>
          </a:ln>
        </p:spPr>
      </p:pic>
      <p:pic>
        <p:nvPicPr>
          <p:cNvPr id="137" name="Shape 257" descr="C:\technopolys\technopolys\techno\technoW1\technoW2\images\home_banner_pager.png"/>
          <p:cNvPicPr preferRelativeResize="0"/>
          <p:nvPr/>
        </p:nvPicPr>
        <p:blipFill rotWithShape="1">
          <a:blip r:embed="rId3"/>
          <a:srcRect/>
          <a:stretch>
            <a:fillRect/>
          </a:stretch>
        </p:blipFill>
        <p:spPr>
          <a:xfrm>
            <a:off x="5619750" y="6060440"/>
            <a:ext cx="250825" cy="250825"/>
          </a:xfrm>
          <a:prstGeom prst="rect">
            <a:avLst/>
          </a:prstGeom>
          <a:noFill/>
          <a:ln>
            <a:noFill/>
          </a:ln>
        </p:spPr>
      </p:pic>
      <p:cxnSp>
        <p:nvCxnSpPr>
          <p:cNvPr id="138"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9" name="Shape 238" descr="C:\technopolys\technopolys\techno\technoW1\technoW2\images\home_banner_pager 16.png"/>
          <p:cNvPicPr preferRelativeResize="0"/>
          <p:nvPr/>
        </p:nvPicPr>
        <p:blipFill rotWithShape="1">
          <a:blip r:embed="rId2"/>
          <a:srcRect/>
          <a:stretch>
            <a:fillRect/>
          </a:stretch>
        </p:blipFill>
        <p:spPr>
          <a:xfrm>
            <a:off x="10056449" y="4797673"/>
            <a:ext cx="559402" cy="559434"/>
          </a:xfrm>
          <a:prstGeom prst="rect">
            <a:avLst/>
          </a:prstGeom>
          <a:noFill/>
          <a:ln>
            <a:noFill/>
          </a:ln>
        </p:spPr>
      </p:pic>
      <p:cxnSp>
        <p:nvCxnSpPr>
          <p:cNvPr id="140"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1" name="Shape 238" descr="C:\technopolys\technopolys\techno\technoW1\technoW2\images\home_banner_pager 16.png"/>
          <p:cNvPicPr preferRelativeResize="0"/>
          <p:nvPr/>
        </p:nvPicPr>
        <p:blipFill rotWithShape="1">
          <a:blip r:embed="rId2"/>
          <a:srcRect/>
          <a:stretch>
            <a:fillRect/>
          </a:stretch>
        </p:blipFill>
        <p:spPr>
          <a:xfrm>
            <a:off x="9206184" y="569208"/>
            <a:ext cx="559402" cy="559434"/>
          </a:xfrm>
          <a:prstGeom prst="rect">
            <a:avLst/>
          </a:prstGeom>
          <a:noFill/>
          <a:ln>
            <a:noFill/>
          </a:ln>
        </p:spPr>
      </p:pic>
      <p:pic>
        <p:nvPicPr>
          <p:cNvPr id="142" name="Shape 257" descr="C:\technopolys\technopolys\techno\technoW1\technoW2\images\home_banner_pager.png"/>
          <p:cNvPicPr preferRelativeResize="0"/>
          <p:nvPr/>
        </p:nvPicPr>
        <p:blipFill rotWithShape="1">
          <a:blip r:embed="rId3"/>
          <a:srcRect/>
          <a:stretch>
            <a:fillRect/>
          </a:stretch>
        </p:blipFill>
        <p:spPr>
          <a:xfrm>
            <a:off x="9357995" y="1807210"/>
            <a:ext cx="250825" cy="250825"/>
          </a:xfrm>
          <a:prstGeom prst="rect">
            <a:avLst/>
          </a:prstGeom>
          <a:noFill/>
          <a:ln>
            <a:noFill/>
          </a:ln>
        </p:spPr>
      </p:pic>
      <p:sp>
        <p:nvSpPr>
          <p:cNvPr id="143" name="Caixa de Texto 200"/>
          <p:cNvSpPr txBox="1"/>
          <p:nvPr/>
        </p:nvSpPr>
        <p:spPr>
          <a:xfrm>
            <a:off x="6631940" y="194627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144" name="Oval 143"/>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3"/>
          <a:srcRect/>
          <a:stretch>
            <a:fillRect/>
          </a:stretch>
        </p:blipFill>
        <p:spPr>
          <a:xfrm>
            <a:off x="2319020" y="3898900"/>
            <a:ext cx="250825" cy="250825"/>
          </a:xfrm>
          <a:prstGeom prst="rect">
            <a:avLst/>
          </a:prstGeom>
          <a:noFill/>
          <a:ln>
            <a:noFill/>
          </a:ln>
        </p:spPr>
      </p:pic>
      <p:pic>
        <p:nvPicPr>
          <p:cNvPr id="146" name="Shape 257" descr="C:\technopolys\technopolys\techno\technoW1\technoW2\images\home_banner_pager.png"/>
          <p:cNvPicPr preferRelativeResize="0"/>
          <p:nvPr/>
        </p:nvPicPr>
        <p:blipFill rotWithShape="1">
          <a:blip r:embed="rId3"/>
          <a:srcRect/>
          <a:stretch>
            <a:fillRect/>
          </a:stretch>
        </p:blipFill>
        <p:spPr>
          <a:xfrm>
            <a:off x="11149330" y="3883025"/>
            <a:ext cx="250825" cy="250825"/>
          </a:xfrm>
          <a:prstGeom prst="rect">
            <a:avLst/>
          </a:prstGeom>
          <a:noFill/>
          <a:ln>
            <a:noFill/>
          </a:ln>
        </p:spPr>
      </p:pic>
      <p:sp>
        <p:nvSpPr>
          <p:cNvPr id="147"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48" name="Shape 257" descr="C:\technopolys\technopolys\techno\technoW1\technoW2\images\home_banner_pager.png"/>
          <p:cNvPicPr preferRelativeResize="0"/>
          <p:nvPr/>
        </p:nvPicPr>
        <p:blipFill rotWithShape="1">
          <a:blip r:embed="rId3"/>
          <a:srcRect/>
          <a:stretch>
            <a:fillRect/>
          </a:stretch>
        </p:blipFill>
        <p:spPr>
          <a:xfrm>
            <a:off x="10225405" y="6055360"/>
            <a:ext cx="250825" cy="250825"/>
          </a:xfrm>
          <a:prstGeom prst="rect">
            <a:avLst/>
          </a:prstGeom>
          <a:noFill/>
          <a:ln>
            <a:noFill/>
          </a:ln>
        </p:spPr>
      </p:pic>
      <p:sp>
        <p:nvSpPr>
          <p:cNvPr id="149"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151" name="Caixa de Texto 64"/>
          <p:cNvSpPr txBox="1"/>
          <p:nvPr/>
        </p:nvSpPr>
        <p:spPr>
          <a:xfrm>
            <a:off x="332105" y="710565"/>
            <a:ext cx="2139950" cy="569387"/>
          </a:xfrm>
          <a:prstGeom prst="rect">
            <a:avLst/>
          </a:prstGeom>
          <a:noFill/>
        </p:spPr>
        <p:txBody>
          <a:bodyPr wrap="square" rtlCol="0">
            <a:spAutoFit/>
          </a:bodyPr>
          <a:lstStyle/>
          <a:p>
            <a:pPr algn="just"/>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Constitution.</a:t>
            </a:r>
          </a:p>
          <a:p>
            <a:pPr algn="just"/>
            <a:r>
              <a:rPr lang="pt-PT" sz="1000" dirty="0" smtClean="0">
                <a:latin typeface="Arial Narrow" panose="020B0606020202030204" pitchFamily="34" charset="0"/>
              </a:rPr>
              <a:t>The ECOWAS </a:t>
            </a:r>
            <a:r>
              <a:rPr lang="pt-PT" sz="1000" dirty="0">
                <a:latin typeface="Arial Narrow" panose="020B0606020202030204" pitchFamily="34" charset="0"/>
              </a:rPr>
              <a:t>constitutional treaty was approved on the 28</a:t>
            </a:r>
            <a:r>
              <a:rPr lang="pt-PT" sz="1000" baseline="30000" dirty="0">
                <a:latin typeface="Arial Narrow" panose="020B0606020202030204" pitchFamily="34" charset="0"/>
              </a:rPr>
              <a:t>th</a:t>
            </a:r>
            <a:r>
              <a:rPr lang="pt-PT" sz="1000" dirty="0">
                <a:latin typeface="Arial Narrow" panose="020B0606020202030204" pitchFamily="34" charset="0"/>
              </a:rPr>
              <a:t> of May </a:t>
            </a:r>
            <a:r>
              <a:rPr lang="pt-PT" sz="1000" dirty="0" smtClean="0">
                <a:latin typeface="Arial Narrow" panose="020B0606020202030204" pitchFamily="34" charset="0"/>
              </a:rPr>
              <a:t>1975</a:t>
            </a:r>
            <a:r>
              <a:rPr lang="pt-PT" sz="1000" dirty="0">
                <a:latin typeface="Arial Narrow" panose="020B0606020202030204" pitchFamily="34" charset="0"/>
              </a:rPr>
              <a:t>.</a:t>
            </a:r>
          </a:p>
        </p:txBody>
      </p:sp>
      <p:sp>
        <p:nvSpPr>
          <p:cNvPr id="152" name="Caixa de Texto 75"/>
          <p:cNvSpPr txBox="1"/>
          <p:nvPr/>
        </p:nvSpPr>
        <p:spPr>
          <a:xfrm>
            <a:off x="2653030" y="716280"/>
            <a:ext cx="2101850" cy="1092607"/>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Membership of  Cape Verde</a:t>
            </a:r>
            <a:r>
              <a:rPr lang="pt-PT" sz="1100" dirty="0">
                <a:latin typeface="Arial Narrow" panose="020B0606020202030204" pitchFamily="34" charset="0"/>
              </a:rPr>
              <a:t>.</a:t>
            </a:r>
          </a:p>
          <a:p>
            <a:pPr algn="just"/>
            <a:r>
              <a:rPr lang="pt-PT" sz="1100" dirty="0">
                <a:latin typeface="Arial Narrow" panose="020B0606020202030204" pitchFamily="34" charset="0"/>
              </a:rPr>
              <a:t>Cape Verde became a member of ECOWAS in 1976, immediately after obtaining the status of independent and sovereign state on July 5, 1975.</a:t>
            </a:r>
          </a:p>
          <a:p>
            <a:endParaRPr lang="pt-PT" altLang="en-US" sz="1000" dirty="0"/>
          </a:p>
        </p:txBody>
      </p:sp>
      <p:sp>
        <p:nvSpPr>
          <p:cNvPr id="153" name="Caixa de Texto 111"/>
          <p:cNvSpPr txBox="1"/>
          <p:nvPr/>
        </p:nvSpPr>
        <p:spPr>
          <a:xfrm>
            <a:off x="4918074" y="713740"/>
            <a:ext cx="2148841" cy="1107996"/>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Liberalization of foreign trade.</a:t>
            </a:r>
          </a:p>
          <a:p>
            <a:pPr algn="just"/>
            <a:r>
              <a:rPr lang="pt-PT" sz="1100" dirty="0">
                <a:latin typeface="Arial Narrow" panose="020B0606020202030204" pitchFamily="34" charset="0"/>
              </a:rPr>
              <a:t>Cancellation of import and export customs duties and removal of non-tariff barriers between member states for agricultural products, crafts and crude oil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54" name="Caixa de Texto 201"/>
          <p:cNvSpPr txBox="1"/>
          <p:nvPr/>
        </p:nvSpPr>
        <p:spPr>
          <a:xfrm>
            <a:off x="185387" y="2675890"/>
            <a:ext cx="2080339" cy="877163"/>
          </a:xfrm>
          <a:prstGeom prst="rect">
            <a:avLst/>
          </a:prstGeom>
          <a:noFill/>
        </p:spPr>
        <p:txBody>
          <a:bodyPr wrap="square" rtlCol="0">
            <a:spAutoFit/>
          </a:bodyPr>
          <a:lstStyle/>
          <a:p>
            <a:pPr algn="just"/>
            <a:r>
              <a:rPr lang="pt-PT" sz="1100" i="1" dirty="0">
                <a:solidFill>
                  <a:srgbClr val="3FBBD7"/>
                </a:solidFill>
              </a:rPr>
              <a:t>Liberalization of foreign trade</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Cancellation of import and export customs duties and removal of non-tariff barriers between Member States of the industrial products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55" name="Caixa de Texto 123"/>
          <p:cNvSpPr txBox="1"/>
          <p:nvPr/>
        </p:nvSpPr>
        <p:spPr>
          <a:xfrm>
            <a:off x="7278370" y="708660"/>
            <a:ext cx="1858645" cy="938719"/>
          </a:xfrm>
          <a:prstGeom prst="rect">
            <a:avLst/>
          </a:prstGeom>
          <a:noFill/>
        </p:spPr>
        <p:txBody>
          <a:bodyPr wrap="square" rtlCol="0">
            <a:spAutoFit/>
          </a:bodyPr>
          <a:lstStyle/>
          <a:p>
            <a:pPr algn="just" defTabSz="1111250">
              <a:lnSpc>
                <a:spcPts val="1100"/>
              </a:lnSpc>
              <a:defRPr/>
            </a:pPr>
            <a:r>
              <a:rPr lang="pt-PT" sz="1100" dirty="0">
                <a:solidFill>
                  <a:srgbClr val="3FBBD7"/>
                </a:solidFill>
              </a:rPr>
              <a:t>Single currency</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Idea of ​​creation of the single currency of ECOWAS launched by the Conference of Heads of State and Government. Decision A / Dec6 / 12/85</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56" name="Caixa de Texto 188"/>
          <p:cNvSpPr txBox="1"/>
          <p:nvPr/>
        </p:nvSpPr>
        <p:spPr>
          <a:xfrm>
            <a:off x="9615170" y="746125"/>
            <a:ext cx="1649350" cy="656590"/>
          </a:xfrm>
          <a:prstGeom prst="rect">
            <a:avLst/>
          </a:prstGeom>
          <a:noFill/>
        </p:spPr>
        <p:txBody>
          <a:bodyPr wrap="square" rtlCol="0">
            <a:spAutoFit/>
          </a:bodyPr>
          <a:lstStyle/>
          <a:p>
            <a:pPr algn="just" defTabSz="1111250">
              <a:lnSpc>
                <a:spcPts val="1100"/>
              </a:lnSpc>
              <a:defRPr/>
            </a:pPr>
            <a:r>
              <a:rPr lang="pt-PT" sz="1100" dirty="0" smtClean="0">
                <a:solidFill>
                  <a:srgbClr val="3FBBD7"/>
                </a:solidFill>
              </a:rPr>
              <a:t>Monetary cooperation</a:t>
            </a:r>
            <a:r>
              <a:rPr lang="fr-FR" sz="1100" b="1" dirty="0" smtClean="0">
                <a:solidFill>
                  <a:srgbClr val="3FBBD7"/>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ts val="1100"/>
              </a:lnSpc>
              <a:defRPr/>
            </a:pPr>
            <a:r>
              <a:rPr lang="pt-PT" sz="1000" dirty="0" smtClean="0">
                <a:latin typeface="Arial Narrow" panose="020B0606020202030204" pitchFamily="34" charset="0"/>
              </a:rPr>
              <a:t>Adoption </a:t>
            </a:r>
            <a:r>
              <a:rPr lang="pt-PT" sz="1000" dirty="0">
                <a:latin typeface="Arial Narrow" panose="020B0606020202030204" pitchFamily="34" charset="0"/>
              </a:rPr>
              <a:t>of an ECOWAS monetary cooperation program (PCMC</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57" name="Caixa de Texto 191"/>
          <p:cNvSpPr txBox="1"/>
          <p:nvPr/>
        </p:nvSpPr>
        <p:spPr>
          <a:xfrm>
            <a:off x="2599101" y="2660015"/>
            <a:ext cx="186622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Convergence criteria</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rPr>
              <a:t>Adoption of the </a:t>
            </a:r>
            <a:r>
              <a:rPr lang="pt-PT" sz="1000" i="1" dirty="0">
                <a:latin typeface="Arial Narrow" panose="020B0606020202030204" pitchFamily="34" charset="0"/>
              </a:rPr>
              <a:t>ECOWAS</a:t>
            </a:r>
            <a:r>
              <a:rPr lang="pt-PT" sz="1000" dirty="0">
                <a:latin typeface="Arial Narrow" panose="020B0606020202030204" pitchFamily="34" charset="0"/>
              </a:rPr>
              <a:t> macroeconomic convergence criteria</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58" name="Caixa de Texto 133"/>
          <p:cNvSpPr txBox="1"/>
          <p:nvPr/>
        </p:nvSpPr>
        <p:spPr>
          <a:xfrm>
            <a:off x="4723766" y="2651760"/>
            <a:ext cx="2011044" cy="1184940"/>
          </a:xfrm>
          <a:prstGeom prst="rect">
            <a:avLst/>
          </a:prstGeom>
          <a:noFill/>
        </p:spPr>
        <p:txBody>
          <a:bodyPr wrap="square" rtlCol="0">
            <a:spAutoFit/>
          </a:bodyPr>
          <a:lstStyle/>
          <a:p>
            <a:pPr algn="just" defTabSz="1111250">
              <a:spcAft>
                <a:spcPts val="35"/>
              </a:spcAft>
              <a:defRPr/>
            </a:pPr>
            <a:r>
              <a:rPr lang="pt-PT" sz="1100" i="1" dirty="0">
                <a:solidFill>
                  <a:srgbClr val="3FBBD7"/>
                </a:solidFill>
              </a:rPr>
              <a:t>Accra Declaration</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April 30, the Heads of State and Government of 6 countries declared the institutionalization of the West African Monetary Zone (WAMZ), within the framework of the objective of the single currency zone of ECOWAS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59" name="Caixa de Texto 118"/>
          <p:cNvSpPr txBox="1"/>
          <p:nvPr/>
        </p:nvSpPr>
        <p:spPr>
          <a:xfrm>
            <a:off x="6990715" y="2618740"/>
            <a:ext cx="1781175" cy="877163"/>
          </a:xfrm>
          <a:prstGeom prst="rect">
            <a:avLst/>
          </a:prstGeom>
          <a:noFill/>
        </p:spPr>
        <p:txBody>
          <a:bodyPr wrap="square" rtlCol="0">
            <a:spAutoFit/>
          </a:bodyPr>
          <a:lstStyle/>
          <a:p>
            <a:pPr algn="just"/>
            <a:r>
              <a:rPr lang="pt-PT" sz="1100" i="1" dirty="0">
                <a:solidFill>
                  <a:srgbClr val="3FBBD7"/>
                </a:solidFill>
              </a:rPr>
              <a:t>ZMAO Agreement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December 15, 2000, in Bamako, capital of Mali, 5 heads of state and government signed the WAMZ Agreement.</a:t>
            </a:r>
          </a:p>
        </p:txBody>
      </p:sp>
      <p:sp>
        <p:nvSpPr>
          <p:cNvPr id="160" name="Caixa de Texto 189"/>
          <p:cNvSpPr txBox="1"/>
          <p:nvPr/>
        </p:nvSpPr>
        <p:spPr>
          <a:xfrm>
            <a:off x="9116139" y="2623185"/>
            <a:ext cx="2115741" cy="1338828"/>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Monitoring mechanism</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spcAft>
                <a:spcPts val="35"/>
              </a:spcAft>
              <a:defRPr/>
            </a:pPr>
            <a:r>
              <a:rPr lang="pt-PT" sz="1000" dirty="0">
                <a:latin typeface="Arial Narrow" panose="020B0606020202030204" pitchFamily="34" charset="0"/>
              </a:rPr>
              <a:t>Adoption of a multilateral supervision mechanism within the framework of the coordination of the economic and financial policies of the Member States as a precondition for the creation of the Economic and Monetary Union (decision A (dec / 7/12/01</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61" name="Caixa de Texto 183"/>
          <p:cNvSpPr txBox="1"/>
          <p:nvPr/>
        </p:nvSpPr>
        <p:spPr>
          <a:xfrm>
            <a:off x="1196339" y="4911725"/>
            <a:ext cx="1870757"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Free movement of people</a:t>
            </a:r>
            <a:r>
              <a:rPr lang="fr-FR" sz="11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Recognition of the right to free movement of people and to work in ECOWAS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62" name="Caixa de Texto 184"/>
          <p:cNvSpPr txBox="1"/>
          <p:nvPr/>
        </p:nvSpPr>
        <p:spPr>
          <a:xfrm>
            <a:off x="3512184" y="4918075"/>
            <a:ext cx="1721531"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Effective free movement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Effective visa-free movement in the region, for ECOWAS citizens limited to 90 </a:t>
            </a:r>
            <a:r>
              <a:rPr lang="pt-PT" sz="1000" dirty="0" smtClean="0">
                <a:latin typeface="Arial Narrow" panose="020B0606020202030204" pitchFamily="34" charset="0"/>
              </a:rPr>
              <a:t>days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63" name="Caixa de Texto 205"/>
          <p:cNvSpPr txBox="1"/>
          <p:nvPr/>
        </p:nvSpPr>
        <p:spPr>
          <a:xfrm>
            <a:off x="5796914" y="4909820"/>
            <a:ext cx="1937385"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Vision 2020</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lnSpc>
                <a:spcPct val="100000"/>
              </a:lnSpc>
              <a:spcBef>
                <a:spcPts val="0"/>
              </a:spcBef>
              <a:spcAft>
                <a:spcPts val="35"/>
              </a:spcAft>
              <a:defRPr/>
            </a:pPr>
            <a:r>
              <a:rPr lang="pt-PT" sz="1000" dirty="0">
                <a:latin typeface="Arial Narrow" panose="020B0606020202030204" pitchFamily="34" charset="0"/>
              </a:rPr>
              <a:t>The adoption of the constitutive principles, which consists in the conversion of an ECOWAS of States into an ECOWAS of citizens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64" name="Caixa de Texto 207"/>
          <p:cNvSpPr txBox="1"/>
          <p:nvPr/>
        </p:nvSpPr>
        <p:spPr>
          <a:xfrm>
            <a:off x="8110855" y="4914265"/>
            <a:ext cx="2038985" cy="861774"/>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i="1" dirty="0">
                <a:solidFill>
                  <a:srgbClr val="3FBBD7"/>
                </a:solidFill>
              </a:rPr>
              <a:t>Single currency of ECOWAS [ECO]</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Adoption by the ECOWAS Convergence Council on May 25, 2009 of a “roadmap” for the ECOWAS single currency program [ECO] in 2020</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65" name="Caixa de Texto 195"/>
          <p:cNvSpPr txBox="1"/>
          <p:nvPr/>
        </p:nvSpPr>
        <p:spPr>
          <a:xfrm>
            <a:off x="10404475" y="4915535"/>
            <a:ext cx="1762046" cy="938719"/>
          </a:xfrm>
          <a:prstGeom prst="rect">
            <a:avLst/>
          </a:prstGeom>
          <a:noFill/>
        </p:spPr>
        <p:txBody>
          <a:bodyPr wrap="square" rtlCol="0">
            <a:spAutoFit/>
          </a:bodyPr>
          <a:lstStyle/>
          <a:p>
            <a:pPr algn="just" defTabSz="1111250">
              <a:lnSpc>
                <a:spcPts val="1100"/>
              </a:lnSpc>
              <a:defRPr/>
            </a:pPr>
            <a:r>
              <a:rPr lang="pt-PT" sz="1000" i="1" dirty="0">
                <a:solidFill>
                  <a:srgbClr val="3FBBD7"/>
                </a:solidFill>
              </a:rPr>
              <a:t>Free trade area</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 free trade zone was created with the adoption of the ECOWAS Common External Tariff (CET) on October 25, 2013 in Dakar, applicable from January 2015</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66" name="CaixaDeTexto 6"/>
          <p:cNvSpPr txBox="1">
            <a:spLocks noChangeArrowheads="1"/>
          </p:cNvSpPr>
          <p:nvPr/>
        </p:nvSpPr>
        <p:spPr bwMode="auto">
          <a:xfrm>
            <a:off x="3699510" y="304165"/>
            <a:ext cx="4589780" cy="338554"/>
          </a:xfrm>
          <a:prstGeom prst="rect">
            <a:avLst/>
          </a:prstGeom>
          <a:noFill/>
          <a:ln w="9525">
            <a:noFill/>
            <a:miter lim="800000"/>
          </a:ln>
        </p:spPr>
        <p:txBody>
          <a:bodyPr wrap="square">
            <a:spAutoFit/>
          </a:bodyPr>
          <a:lstStyle/>
          <a:p>
            <a:pPr algn="ctr">
              <a:defRPr/>
            </a:pPr>
            <a:r>
              <a:rPr lang="pt-PT" sz="1600" b="1" i="1" dirty="0" smtClean="0">
                <a:gradFill>
                  <a:gsLst>
                    <a:gs pos="0">
                      <a:srgbClr val="14CD68"/>
                    </a:gs>
                    <a:gs pos="100000">
                      <a:srgbClr val="035C7D"/>
                    </a:gs>
                  </a:gsLst>
                  <a:lin scaled="0"/>
                </a:gradFill>
                <a:latin typeface="Arial Narrow" panose="020B0606020202030204" pitchFamily="34" charset="0"/>
                <a:cs typeface="Arial" panose="020B0604020202020204" pitchFamily="34" charset="0"/>
              </a:rPr>
              <a:t>A FEW STEPS OF REGIONAL INTEGRATION</a:t>
            </a:r>
            <a:endParaRPr lang="pt-PT" sz="1600" b="1" i="1" dirty="0">
              <a:gradFill>
                <a:gsLst>
                  <a:gs pos="0">
                    <a:srgbClr val="14CD68"/>
                  </a:gs>
                  <a:gs pos="100000">
                    <a:srgbClr val="035C7D"/>
                  </a:gs>
                </a:gsLst>
                <a:lin scaled="0"/>
              </a:gradFill>
              <a:latin typeface="Arial Narrow" panose="020B0606020202030204" pitchFamily="34" charset="0"/>
              <a:cs typeface="Arial" panose="020B0604020202020204" pitchFamily="34" charset="0"/>
            </a:endParaRPr>
          </a:p>
        </p:txBody>
      </p:sp>
      <p:pic>
        <p:nvPicPr>
          <p:cNvPr id="167"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168" name="Shape 238" descr="C:\technopolys\technopolys\techno\technoW1\technoW2\images\home_banner_pager 16.png"/>
          <p:cNvPicPr preferRelativeResize="0"/>
          <p:nvPr/>
        </p:nvPicPr>
        <p:blipFill rotWithShape="1">
          <a:blip r:embed="rId2"/>
          <a:srcRect/>
          <a:stretch>
            <a:fillRect/>
          </a:stretch>
        </p:blipFill>
        <p:spPr>
          <a:xfrm>
            <a:off x="8599759" y="2580888"/>
            <a:ext cx="559402" cy="559434"/>
          </a:xfrm>
          <a:prstGeom prst="rect">
            <a:avLst/>
          </a:prstGeom>
          <a:noFill/>
          <a:ln>
            <a:noFill/>
          </a:ln>
        </p:spPr>
      </p:pic>
      <p:pic>
        <p:nvPicPr>
          <p:cNvPr id="169" name="Shape 257" descr="C:\technopolys\technopolys\techno\technoW1\technoW2\images\home_banner_pager.png"/>
          <p:cNvPicPr preferRelativeResize="0"/>
          <p:nvPr/>
        </p:nvPicPr>
        <p:blipFill rotWithShape="1">
          <a:blip r:embed="rId3"/>
          <a:srcRect/>
          <a:stretch>
            <a:fillRect/>
          </a:stretch>
        </p:blipFill>
        <p:spPr>
          <a:xfrm>
            <a:off x="8767445" y="3928110"/>
            <a:ext cx="250825" cy="250825"/>
          </a:xfrm>
          <a:prstGeom prst="rect">
            <a:avLst/>
          </a:prstGeom>
          <a:noFill/>
          <a:ln>
            <a:noFill/>
          </a:ln>
        </p:spPr>
      </p:pic>
      <p:sp>
        <p:nvSpPr>
          <p:cNvPr id="170" name="Rectangle 169"/>
          <p:cNvSpPr/>
          <p:nvPr/>
        </p:nvSpPr>
        <p:spPr>
          <a:xfrm>
            <a:off x="1028700" y="4105077"/>
            <a:ext cx="987742" cy="33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1" name="TextBox 17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9590" y="85722"/>
            <a:ext cx="836910" cy="7651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2169</TotalTime>
  <Words>5627</Words>
  <Application>Microsoft Office PowerPoint</Application>
  <PresentationFormat>Custom</PresentationFormat>
  <Paragraphs>1819</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1030</cp:revision>
  <dcterms:created xsi:type="dcterms:W3CDTF">2019-09-10T11:20:00Z</dcterms:created>
  <dcterms:modified xsi:type="dcterms:W3CDTF">2021-05-23T14:30:22Z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