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0" r:id="rId3"/>
    <p:sldId id="307" r:id="rId4"/>
    <p:sldId id="263" r:id="rId5"/>
    <p:sldId id="349" r:id="rId6"/>
    <p:sldId id="368" r:id="rId7"/>
    <p:sldId id="366" r:id="rId8"/>
    <p:sldId id="352" r:id="rId9"/>
    <p:sldId id="353" r:id="rId10"/>
    <p:sldId id="367" r:id="rId11"/>
    <p:sldId id="355" r:id="rId12"/>
    <p:sldId id="361" r:id="rId13"/>
    <p:sldId id="362" r:id="rId14"/>
    <p:sldId id="356" r:id="rId15"/>
    <p:sldId id="365" r:id="rId16"/>
    <p:sldId id="294" r:id="rId17"/>
    <p:sldId id="34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36">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BA"/>
    <a:srgbClr val="00B4B2"/>
    <a:srgbClr val="C7F3F3"/>
    <a:srgbClr val="FFFFFF"/>
    <a:srgbClr val="F8FEAC"/>
    <a:srgbClr val="EBFBFB"/>
    <a:srgbClr val="00FFFF"/>
    <a:srgbClr val="008CBA"/>
    <a:srgbClr val="416D1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038" autoAdjust="0"/>
    <p:restoredTop sz="94660"/>
  </p:normalViewPr>
  <p:slideViewPr>
    <p:cSldViewPr snapToGrid="0">
      <p:cViewPr>
        <p:scale>
          <a:sx n="100" d="100"/>
          <a:sy n="100" d="100"/>
        </p:scale>
        <p:origin x="734" y="398"/>
      </p:cViewPr>
      <p:guideLst>
        <p:guide orient="horz" pos="2236"/>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13-06-2022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171894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13-06-2022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13-06-2022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13-06-2022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13-06-2022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13-06-2022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13-06-2022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13-06-2022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13-06-2022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13-06-2022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13-06-2022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13-06-2022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13-06-2022</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1" name="Imagem 10" descr="LOGO-Paises ecowas"/>
          <p:cNvPicPr>
            <a:picLocks noChangeAspect="1"/>
          </p:cNvPicPr>
          <p:nvPr/>
        </p:nvPicPr>
        <p:blipFill>
          <a:blip r:embed="rId2"/>
          <a:stretch>
            <a:fillRect/>
          </a:stretch>
        </p:blipFill>
        <p:spPr>
          <a:xfrm>
            <a:off x="4122420" y="172720"/>
            <a:ext cx="3897630" cy="3858260"/>
          </a:xfrm>
          <a:prstGeom prst="rect">
            <a:avLst/>
          </a:prstGeom>
        </p:spPr>
      </p:pic>
      <p:sp>
        <p:nvSpPr>
          <p:cNvPr id="3" name="Rectangle 2"/>
          <p:cNvSpPr txBox="1">
            <a:spLocks noChangeArrowheads="1"/>
          </p:cNvSpPr>
          <p:nvPr/>
        </p:nvSpPr>
        <p:spPr>
          <a:xfrm>
            <a:off x="3183121" y="4972050"/>
            <a:ext cx="7093218" cy="121412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  </a:t>
            </a:r>
          </a:p>
          <a:p>
            <a:pPr algn="ctr">
              <a:defRPr/>
            </a:pPr>
            <a:r>
              <a:rPr lang="pt-PT" altLang="pt-PT" sz="2400" b="1" dirty="0">
                <a:solidFill>
                  <a:schemeClr val="bg1"/>
                </a:solidFill>
                <a:effectLst>
                  <a:outerShdw blurRad="38100" dist="38100" dir="2700000" algn="tl">
                    <a:srgbClr val="000000"/>
                  </a:outerShdw>
                </a:effectLst>
                <a:latin typeface="Calisto MT" panose="02040603050505030304" pitchFamily="18" charset="0"/>
              </a:rPr>
              <a:t>A</a:t>
            </a: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LINK WITH MARKETS OF EXCELLENCE</a:t>
            </a: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p:txBody>
      </p:sp>
      <p:sp>
        <p:nvSpPr>
          <p:cNvPr id="22" name="Rectangle 2"/>
          <p:cNvSpPr txBox="1">
            <a:spLocks noChangeArrowheads="1"/>
          </p:cNvSpPr>
          <p:nvPr/>
        </p:nvSpPr>
        <p:spPr>
          <a:xfrm>
            <a:off x="0" y="204089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16 - 18 MARCH</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SANTIAGO ISLAND</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856" y="3893185"/>
            <a:ext cx="1024255" cy="849630"/>
          </a:xfrm>
          <a:prstGeom prst="rect">
            <a:avLst/>
          </a:prstGeom>
        </p:spPr>
      </p:pic>
      <p:sp>
        <p:nvSpPr>
          <p:cNvPr id="20"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3" name="Rectangle 2"/>
          <p:cNvSpPr txBox="1">
            <a:spLocks noChangeArrowheads="1"/>
          </p:cNvSpPr>
          <p:nvPr/>
        </p:nvSpPr>
        <p:spPr>
          <a:xfrm>
            <a:off x="3343275" y="4547870"/>
            <a:ext cx="651510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ATLANTIC BUSINESS FORUM</a:t>
            </a:r>
          </a:p>
        </p:txBody>
      </p:sp>
      <p:pic>
        <p:nvPicPr>
          <p:cNvPr id="25" name="Imagem 1" descr="ecowas-map"/>
          <p:cNvPicPr>
            <a:picLocks noChangeAspect="1"/>
          </p:cNvPicPr>
          <p:nvPr/>
        </p:nvPicPr>
        <p:blipFill>
          <a:blip r:embed="rId4"/>
          <a:stretch>
            <a:fillRect/>
          </a:stretch>
        </p:blipFill>
        <p:spPr>
          <a:xfrm>
            <a:off x="8131602" y="1328608"/>
            <a:ext cx="4065050" cy="281394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9"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1" name="TextBox 2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3" name="Imagem 1" descr="LOGO-Paises ecowas"/>
          <p:cNvPicPr>
            <a:picLocks noChangeAspect="1"/>
          </p:cNvPicPr>
          <p:nvPr/>
        </p:nvPicPr>
        <p:blipFill>
          <a:blip r:embed="rId2"/>
          <a:stretch>
            <a:fillRect/>
          </a:stretch>
        </p:blipFill>
        <p:spPr>
          <a:xfrm>
            <a:off x="0" y="3028315"/>
            <a:ext cx="3296285" cy="3263265"/>
          </a:xfrm>
          <a:prstGeom prst="rect">
            <a:avLst/>
          </a:prstGeom>
        </p:spPr>
      </p:pic>
      <p:sp>
        <p:nvSpPr>
          <p:cNvPr id="66" name="Rounded Rectangle 1"/>
          <p:cNvSpPr/>
          <p:nvPr/>
        </p:nvSpPr>
        <p:spPr>
          <a:xfrm>
            <a:off x="3108498" y="265291"/>
            <a:ext cx="5277567" cy="652743"/>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pt-PT" sz="1600" b="1" dirty="0" smtClean="0">
                <a:ln>
                  <a:noFill/>
                </a:ln>
                <a:solidFill>
                  <a:schemeClr val="bg1"/>
                </a:solidFill>
                <a:effectLst/>
                <a:uLnTx/>
                <a:uFillTx/>
                <a:latin typeface="Felix Titling" panose="04060505060202020A04" pitchFamily="82" charset="0"/>
                <a:cs typeface="Times New Roman" panose="02020603050405020304" pitchFamily="18" charset="0"/>
                <a:sym typeface="+mn-ea"/>
              </a:rPr>
              <a:t>CABO VERDE</a:t>
            </a:r>
          </a:p>
          <a:p>
            <a:pPr lvl="0" algn="ctr" defTabSz="914400" eaLnBrk="0" fontAlgn="base" hangingPunct="0">
              <a:spcBef>
                <a:spcPct val="0"/>
              </a:spcBef>
              <a:spcAft>
                <a:spcPct val="0"/>
              </a:spcAft>
              <a:defRPr/>
            </a:pPr>
            <a:r>
              <a:rPr lang="fr-FR" sz="1600" b="1" dirty="0">
                <a:solidFill>
                  <a:schemeClr val="bg1"/>
                </a:solidFill>
                <a:latin typeface="Felix Titling" panose="04060505060202020A04" pitchFamily="82" charset="0"/>
                <a:cs typeface="Times New Roman" panose="02020603050405020304" pitchFamily="18" charset="0"/>
                <a:sym typeface="+mn-ea"/>
              </a:rPr>
              <a:t>UN LIEN AVEC DES MARCHÉS </a:t>
            </a:r>
            <a:r>
              <a:rPr lang="fr-FR" sz="1600" b="1" dirty="0" smtClean="0">
                <a:solidFill>
                  <a:schemeClr val="bg1"/>
                </a:solidFill>
                <a:latin typeface="Felix Titling" panose="04060505060202020A04" pitchFamily="82" charset="0"/>
                <a:cs typeface="Times New Roman" panose="02020603050405020304" pitchFamily="18" charset="0"/>
                <a:sym typeface="+mn-ea"/>
              </a:rPr>
              <a:t>D'EXCELLENCES</a:t>
            </a:r>
            <a:endParaRPr kumimoji="0" lang="pt-PT" sz="1600" b="1" i="0" u="none" strike="noStrike" kern="1200" cap="none" spc="0" normalizeH="0" baseline="0" noProof="1">
              <a:ln>
                <a:noFill/>
              </a:ln>
              <a:solidFill>
                <a:schemeClr val="bg1"/>
              </a:solidFill>
              <a:effectLst/>
              <a:uLnTx/>
              <a:uFillTx/>
              <a:latin typeface="Felix Titling" panose="04060505060202020A04" pitchFamily="82" charset="0"/>
              <a:cs typeface="Times New Roman" panose="02020603050405020304" pitchFamily="18" charset="0"/>
            </a:endParaRPr>
          </a:p>
        </p:txBody>
      </p:sp>
      <p:sp>
        <p:nvSpPr>
          <p:cNvPr id="81" name="Slide Number Placeholder 6"/>
          <p:cNvSpPr txBox="1"/>
          <p:nvPr/>
        </p:nvSpPr>
        <p:spPr bwMode="auto">
          <a:xfrm>
            <a:off x="7032126" y="6664814"/>
            <a:ext cx="611716" cy="16805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00B4B2"/>
                </a:solidFill>
              </a:rPr>
              <a:t>Page </a:t>
            </a:r>
            <a:fld id="{6B4155F8-E49E-4B59-B69C-02A46830878C}" type="slidenum">
              <a:rPr lang="fr-FR" altLang="pt-PT" sz="1000" b="1" i="1" u="sng" dirty="0">
                <a:solidFill>
                  <a:srgbClr val="00B4B2"/>
                </a:solidFill>
              </a:rPr>
              <a:t>10</a:t>
            </a:fld>
            <a:endParaRPr lang="fr-FR" altLang="pt-PT" sz="1000" b="1" i="1" u="sng" dirty="0">
              <a:solidFill>
                <a:srgbClr val="00B4B2"/>
              </a:solidFill>
            </a:endParaRPr>
          </a:p>
        </p:txBody>
      </p:sp>
      <p:pic>
        <p:nvPicPr>
          <p:cNvPr id="10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2266844"/>
            <a:ext cx="1024255" cy="849630"/>
          </a:xfrm>
          <a:prstGeom prst="rect">
            <a:avLst/>
          </a:prstGeom>
        </p:spPr>
      </p:pic>
      <p:sp>
        <p:nvSpPr>
          <p:cNvPr id="4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45" name="object 32"/>
          <p:cNvSpPr/>
          <p:nvPr/>
        </p:nvSpPr>
        <p:spPr>
          <a:xfrm>
            <a:off x="3004820" y="1002654"/>
            <a:ext cx="4435475" cy="5478566"/>
          </a:xfrm>
          <a:custGeom>
            <a:avLst/>
            <a:gdLst/>
            <a:ahLst/>
            <a:cxnLst/>
            <a:rect l="l" t="t" r="r" b="b"/>
            <a:pathLst>
              <a:path w="5486400" h="1214145">
                <a:moveTo>
                  <a:pt x="0" y="1214145"/>
                </a:moveTo>
                <a:lnTo>
                  <a:pt x="5486400" y="1214145"/>
                </a:lnTo>
                <a:lnTo>
                  <a:pt x="5486400" y="0"/>
                </a:lnTo>
                <a:lnTo>
                  <a:pt x="0" y="0"/>
                </a:lnTo>
                <a:lnTo>
                  <a:pt x="0" y="1214145"/>
                </a:ln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p:spPr>
        <p:txBody>
          <a:bodyPr wrap="square" lIns="0" tIns="0" rIns="0" bIns="0" rtlCol="0">
            <a:noAutofit/>
          </a:bodyPr>
          <a:lstStyle/>
          <a:p>
            <a:pPr algn="just" fontAlgn="auto">
              <a:lnSpc>
                <a:spcPts val="600"/>
              </a:lnSpc>
            </a:pPr>
            <a:endParaRPr lang="pt-PT" sz="1200" i="1" spc="-1" dirty="0" smtClean="0">
              <a:solidFill>
                <a:schemeClr val="bg1"/>
              </a:solidFill>
              <a:latin typeface="Georgia" panose="02040502050405020303"/>
              <a:cs typeface="Georgia" panose="02040502050405020303"/>
              <a:sym typeface="+mn-ea"/>
            </a:endParaRPr>
          </a:p>
          <a:p>
            <a:pPr algn="just" fontAlgn="auto">
              <a:lnSpc>
                <a:spcPts val="1200"/>
              </a:lnSpc>
            </a:pPr>
            <a:r>
              <a:rPr lang="pt-PT" sz="1200" i="1" spc="-1" dirty="0">
                <a:solidFill>
                  <a:schemeClr val="bg1"/>
                </a:solidFill>
                <a:latin typeface="Georgia" panose="02040502050405020303"/>
                <a:cs typeface="Georgia" panose="02040502050405020303"/>
                <a:sym typeface="+mn-ea"/>
              </a:rPr>
              <a:t>BLOCS ÉCONOMIQUES RÉGIONAUX </a:t>
            </a:r>
            <a:r>
              <a:rPr lang="pt-PT" sz="1200" i="1" spc="-1" dirty="0" smtClean="0">
                <a:solidFill>
                  <a:schemeClr val="bg1"/>
                </a:solidFill>
                <a:latin typeface="Georgia" panose="02040502050405020303"/>
                <a:cs typeface="Georgia" panose="02040502050405020303"/>
                <a:sym typeface="+mn-ea"/>
              </a:rPr>
              <a:t> CORE:</a:t>
            </a:r>
          </a:p>
          <a:p>
            <a:pPr algn="just" fontAlgn="auto">
              <a:lnSpc>
                <a:spcPts val="1200"/>
              </a:lnSpc>
            </a:pPr>
            <a:r>
              <a:rPr sz="800" dirty="0" smtClean="0">
                <a:solidFill>
                  <a:schemeClr val="bg1"/>
                </a:solidFill>
                <a:latin typeface="Georgia" panose="02040502050405020303" charset="0"/>
                <a:cs typeface="Georgia" panose="02040502050405020303" charset="0"/>
                <a:sym typeface="+mn-ea"/>
              </a:rPr>
              <a:t>■ </a:t>
            </a:r>
            <a:r>
              <a:rPr lang="pt-PT" sz="1200" dirty="0">
                <a:solidFill>
                  <a:schemeClr val="bg1"/>
                </a:solidFill>
                <a:latin typeface="Georgia" panose="02040502050405020303"/>
                <a:cs typeface="Georgia" panose="02040502050405020303"/>
              </a:rPr>
              <a:t>CEDEAO:</a:t>
            </a:r>
          </a:p>
          <a:p>
            <a:pPr lvl="1" fontAlgn="auto">
              <a:lnSpc>
                <a:spcPts val="1200"/>
              </a:lnSpc>
              <a:spcBef>
                <a:spcPts val="0"/>
              </a:spcBef>
              <a:spcAft>
                <a:spcPts val="0"/>
              </a:spcAft>
            </a:pPr>
            <a:r>
              <a:rPr lang="pt-PT" altLang="en-US" sz="1200" i="1" dirty="0">
                <a:solidFill>
                  <a:schemeClr val="bg1"/>
                </a:solidFill>
                <a:latin typeface="Arial Narrow" panose="020B0606020202030204" pitchFamily="34" charset="0"/>
                <a:cs typeface="Arial Narrow" panose="020B0606020202030204" pitchFamily="34" charset="0"/>
                <a:sym typeface="+mn-ea"/>
              </a:rPr>
              <a:t>»15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Pays</a:t>
            </a:r>
            <a:endParaRPr lang="pt-PT" altLang="en-US" sz="1200" i="1" dirty="0">
              <a:solidFill>
                <a:schemeClr val="bg1"/>
              </a:solidFill>
              <a:latin typeface="Arial Narrow" panose="020B0606020202030204" pitchFamily="34" charset="0"/>
              <a:cs typeface="Arial Narrow" panose="020B0606020202030204" pitchFamily="34" charset="0"/>
            </a:endParaRPr>
          </a:p>
          <a:p>
            <a:pPr lvl="1" fontAlgn="auto">
              <a:lnSpc>
                <a:spcPts val="1200"/>
              </a:lnSpc>
              <a:spcBef>
                <a:spcPts val="0"/>
              </a:spcBef>
              <a:spcAft>
                <a:spcPts val="0"/>
              </a:spcAft>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»397.205.519 habitants</a:t>
            </a:r>
          </a:p>
          <a:p>
            <a:pPr lvl="1">
              <a:lnSpc>
                <a:spcPts val="1200"/>
              </a:lnSpc>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a:t>
            </a:r>
            <a:r>
              <a:rPr lang="pt-PT" altLang="en-US" sz="1200" i="1" dirty="0">
                <a:solidFill>
                  <a:schemeClr val="bg1"/>
                </a:solidFill>
                <a:latin typeface="Arial Narrow" panose="020B0606020202030204" pitchFamily="34" charset="0"/>
                <a:cs typeface="Arial Narrow" panose="020B0606020202030204" pitchFamily="34" charset="0"/>
                <a:sym typeface="+mn-ea"/>
              </a:rPr>
              <a:t>188.423.476 utilisateurs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d'Internet</a:t>
            </a:r>
          </a:p>
          <a:p>
            <a:pPr lvl="1">
              <a:lnSpc>
                <a:spcPts val="1200"/>
              </a:lnSpc>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a:t>
            </a:r>
            <a:r>
              <a:rPr lang="pt-PT" altLang="en-US" sz="1200" i="1" dirty="0">
                <a:solidFill>
                  <a:schemeClr val="bg1"/>
                </a:solidFill>
                <a:latin typeface="Arial Narrow" panose="020B0606020202030204" pitchFamily="34" charset="0"/>
                <a:cs typeface="Arial Narrow" panose="020B0606020202030204" pitchFamily="34" charset="0"/>
                <a:sym typeface="+mn-ea"/>
              </a:rPr>
              <a:t>47.4 % Pénétration [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Population]</a:t>
            </a:r>
          </a:p>
          <a:p>
            <a:pPr lvl="1" algn="l"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sym typeface="+mn-ea"/>
            </a:endParaRPr>
          </a:p>
          <a:p>
            <a:pPr lvl="1" algn="l" fontAlgn="auto">
              <a:lnSpc>
                <a:spcPts val="1200"/>
              </a:lnSpc>
            </a:pPr>
            <a:endParaRPr lang="pt-PT" altLang="en-US" sz="1200" i="1" dirty="0">
              <a:solidFill>
                <a:schemeClr val="bg1"/>
              </a:solidFill>
              <a:latin typeface="Arial Narrow" panose="020B0606020202030204" pitchFamily="34" charset="0"/>
              <a:cs typeface="Arial Narrow" panose="020B0606020202030204" pitchFamily="34" charset="0"/>
            </a:endParaRPr>
          </a:p>
          <a:p>
            <a:pPr algn="just" fontAlgn="auto">
              <a:lnSpc>
                <a:spcPts val="1200"/>
              </a:lnSpc>
            </a:pPr>
            <a:r>
              <a:rPr sz="800" dirty="0" smtClean="0">
                <a:solidFill>
                  <a:schemeClr val="bg1"/>
                </a:solidFill>
                <a:latin typeface="Georgia" panose="02040502050405020303" charset="0"/>
                <a:cs typeface="Georgia" panose="02040502050405020303" charset="0"/>
                <a:sym typeface="+mn-ea"/>
              </a:rPr>
              <a:t>■ </a:t>
            </a:r>
            <a:r>
              <a:rPr lang="pt-PT" sz="1200" dirty="0">
                <a:solidFill>
                  <a:schemeClr val="bg1"/>
                </a:solidFill>
                <a:latin typeface="Georgia" panose="02040502050405020303"/>
                <a:cs typeface="Georgia" panose="02040502050405020303"/>
              </a:rPr>
              <a:t>UE / SPG+:</a:t>
            </a:r>
          </a:p>
          <a:p>
            <a:pPr lvl="1" fontAlgn="auto">
              <a:lnSpc>
                <a:spcPts val="1200"/>
              </a:lnSpc>
              <a:spcBef>
                <a:spcPts val="0"/>
              </a:spcBef>
              <a:spcAft>
                <a:spcPts val="0"/>
              </a:spcAft>
            </a:pPr>
            <a:r>
              <a:rPr lang="pt-PT" altLang="en-US" sz="1200" i="1" dirty="0">
                <a:solidFill>
                  <a:schemeClr val="bg1"/>
                </a:solidFill>
                <a:latin typeface="Arial Narrow" panose="020B0606020202030204" pitchFamily="34" charset="0"/>
                <a:cs typeface="Arial Narrow" panose="020B0606020202030204" pitchFamily="34" charset="0"/>
                <a:sym typeface="+mn-ea"/>
              </a:rPr>
              <a:t>»27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Pays</a:t>
            </a:r>
            <a:endParaRPr lang="pt-PT" altLang="en-US" sz="1200" i="1" dirty="0">
              <a:solidFill>
                <a:schemeClr val="bg1"/>
              </a:solidFill>
              <a:latin typeface="Arial Narrow" panose="020B0606020202030204" pitchFamily="34" charset="0"/>
              <a:cs typeface="Arial Narrow" panose="020B0606020202030204" pitchFamily="34" charset="0"/>
            </a:endParaRPr>
          </a:p>
          <a:p>
            <a:pPr lvl="1" fontAlgn="auto">
              <a:lnSpc>
                <a:spcPts val="1200"/>
              </a:lnSpc>
              <a:spcBef>
                <a:spcPts val="0"/>
              </a:spcBef>
              <a:spcAft>
                <a:spcPts val="0"/>
              </a:spcAft>
            </a:pPr>
            <a:r>
              <a:rPr lang="pt-PT" altLang="en-US" sz="1200" i="1" dirty="0">
                <a:solidFill>
                  <a:schemeClr val="bg1"/>
                </a:solidFill>
                <a:latin typeface="Arial Narrow" panose="020B0606020202030204" pitchFamily="34" charset="0"/>
                <a:cs typeface="Arial Narrow" panose="020B0606020202030204" pitchFamily="34" charset="0"/>
                <a:sym typeface="+mn-ea"/>
              </a:rPr>
              <a:t>»513.635.012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habitants</a:t>
            </a:r>
            <a:endParaRPr lang="pt-PT" altLang="en-US" sz="1200" i="1" dirty="0">
              <a:solidFill>
                <a:schemeClr val="bg1"/>
              </a:solidFill>
              <a:latin typeface="Arial Narrow" panose="020B0606020202030204" pitchFamily="34" charset="0"/>
              <a:cs typeface="Arial Narrow" panose="020B0606020202030204" pitchFamily="34" charset="0"/>
            </a:endParaRP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»461.255.831 utilisateurs d'Internet</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»90.4 % Pénétration [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Population]</a:t>
            </a:r>
          </a:p>
          <a:p>
            <a:pPr lvl="1" algn="just"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sym typeface="+mn-ea"/>
            </a:endParaRPr>
          </a:p>
          <a:p>
            <a:pPr lvl="1" algn="just" fontAlgn="auto">
              <a:lnSpc>
                <a:spcPts val="1200"/>
              </a:lnSpc>
            </a:pPr>
            <a:endParaRPr lang="pt-PT" sz="1200" dirty="0">
              <a:solidFill>
                <a:schemeClr val="bg1"/>
              </a:solidFill>
              <a:latin typeface="Arial Narrow" panose="020B0606020202030204" pitchFamily="34" charset="0"/>
              <a:cs typeface="Arial Narrow" panose="020B0606020202030204" pitchFamily="34" charset="0"/>
            </a:endParaRPr>
          </a:p>
          <a:p>
            <a:pPr algn="just" fontAlgn="auto">
              <a:lnSpc>
                <a:spcPts val="1200"/>
              </a:lnSpc>
            </a:pPr>
            <a:r>
              <a:rPr sz="800" dirty="0" smtClean="0">
                <a:solidFill>
                  <a:schemeClr val="bg1"/>
                </a:solidFill>
                <a:latin typeface="Georgia" panose="02040502050405020303" charset="0"/>
                <a:cs typeface="Georgia" panose="02040502050405020303" charset="0"/>
                <a:sym typeface="+mn-ea"/>
              </a:rPr>
              <a:t>■ </a:t>
            </a:r>
            <a:r>
              <a:rPr lang="pt-PT" sz="1200" dirty="0">
                <a:solidFill>
                  <a:schemeClr val="bg1"/>
                </a:solidFill>
                <a:latin typeface="Georgia" panose="02040502050405020303"/>
                <a:cs typeface="Georgia" panose="02040502050405020303"/>
              </a:rPr>
              <a:t>AGOA: </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»333.812.486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habitants</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»292.892.868 utilisateurs d'Internet</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»89.0 % Pénétration [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Population]</a:t>
            </a:r>
          </a:p>
          <a:p>
            <a:pPr lvl="1" algn="just"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endParaRPr>
          </a:p>
          <a:p>
            <a:pPr lvl="1" algn="just"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endParaRPr>
          </a:p>
          <a:p>
            <a:pPr lvl="1" algn="just" fontAlgn="auto">
              <a:lnSpc>
                <a:spcPts val="1200"/>
              </a:lnSpc>
            </a:pPr>
            <a:endParaRPr lang="pt-PT" altLang="en-US" sz="1200" i="1" dirty="0" smtClean="0">
              <a:solidFill>
                <a:schemeClr val="bg1"/>
              </a:solidFill>
              <a:latin typeface="Arial Narrow" panose="020B0606020202030204" pitchFamily="34" charset="0"/>
              <a:cs typeface="Arial Narrow" panose="020B0606020202030204" pitchFamily="34" charset="0"/>
            </a:endParaRPr>
          </a:p>
          <a:p>
            <a:pPr lvl="1" algn="just" fontAlgn="auto">
              <a:lnSpc>
                <a:spcPts val="600"/>
              </a:lnSpc>
            </a:pPr>
            <a:endParaRPr lang="pt-PT" altLang="en-US" sz="1200" i="1" dirty="0">
              <a:solidFill>
                <a:schemeClr val="bg1"/>
              </a:solidFill>
              <a:latin typeface="Arial Narrow" panose="020B0606020202030204" pitchFamily="34" charset="0"/>
              <a:cs typeface="Arial Narrow" panose="020B0606020202030204" pitchFamily="34" charset="0"/>
            </a:endParaRPr>
          </a:p>
          <a:p>
            <a:pPr algn="just" fontAlgn="auto">
              <a:lnSpc>
                <a:spcPts val="1200"/>
              </a:lnSpc>
            </a:pPr>
            <a:r>
              <a:rPr sz="1200" dirty="0" smtClean="0">
                <a:solidFill>
                  <a:schemeClr val="bg1"/>
                </a:solidFill>
                <a:latin typeface="Georgia" panose="02040502050405020303" charset="0"/>
                <a:cs typeface="Georgia" panose="02040502050405020303" charset="0"/>
                <a:sym typeface="+mn-ea"/>
              </a:rPr>
              <a:t>■ </a:t>
            </a:r>
            <a:r>
              <a:rPr lang="pt-PT" sz="1200" dirty="0" smtClean="0">
                <a:solidFill>
                  <a:schemeClr val="bg1"/>
                </a:solidFill>
                <a:latin typeface="Georgia" panose="02040502050405020303"/>
                <a:cs typeface="Georgia" panose="02040502050405020303"/>
                <a:sym typeface="+mn-ea"/>
              </a:rPr>
              <a:t>BRÉSIL</a:t>
            </a:r>
            <a:r>
              <a:rPr lang="pt-PT" sz="1200" dirty="0">
                <a:solidFill>
                  <a:schemeClr val="bg1"/>
                </a:solidFill>
                <a:latin typeface="Georgia" panose="02040502050405020303"/>
                <a:cs typeface="Georgia" panose="02040502050405020303"/>
                <a:sym typeface="+mn-ea"/>
              </a:rPr>
              <a:t>: </a:t>
            </a:r>
          </a:p>
          <a:p>
            <a:pPr algn="just" fontAlgn="auto">
              <a:lnSpc>
                <a:spcPts val="1200"/>
              </a:lnSpc>
            </a:pPr>
            <a:r>
              <a:rPr lang="pt-PT" sz="1200" dirty="0">
                <a:solidFill>
                  <a:schemeClr val="bg1"/>
                </a:solidFill>
                <a:latin typeface="Georgia" panose="02040502050405020303"/>
                <a:cs typeface="Georgia" panose="02040502050405020303"/>
                <a:sym typeface="+mn-ea"/>
              </a:rPr>
              <a:t>	</a:t>
            </a:r>
            <a:r>
              <a:rPr lang="pt-PT" altLang="en-US" sz="1200" i="1" dirty="0">
                <a:solidFill>
                  <a:schemeClr val="bg1"/>
                </a:solidFill>
                <a:latin typeface="Arial Narrow" panose="020B0606020202030204" pitchFamily="34" charset="0"/>
                <a:cs typeface="Arial Narrow" panose="020B0606020202030204" pitchFamily="34" charset="0"/>
                <a:sym typeface="+mn-ea"/>
              </a:rPr>
              <a:t>»210.867.954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habitants </a:t>
            </a:r>
            <a:r>
              <a:rPr lang="pt-PT" altLang="en-US" sz="1200" i="1" dirty="0">
                <a:solidFill>
                  <a:schemeClr val="bg1"/>
                </a:solidFill>
                <a:latin typeface="Arial Narrow" panose="020B0606020202030204" pitchFamily="34" charset="0"/>
                <a:cs typeface="Arial Narrow" panose="020B0606020202030204" pitchFamily="34" charset="0"/>
                <a:sym typeface="+mn-ea"/>
              </a:rPr>
              <a:t>[ 2017 ]</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»149.057.635 utilisateurs d'Internet  [ 2017 ]</a:t>
            </a:r>
          </a:p>
          <a:p>
            <a:pPr lvl="1" algn="just" fontAlgn="auto">
              <a:lnSpc>
                <a:spcPts val="1200"/>
              </a:lnSpc>
            </a:pPr>
            <a:r>
              <a:rPr lang="pt-PT" altLang="en-US" sz="1200" i="1" dirty="0">
                <a:solidFill>
                  <a:schemeClr val="bg1"/>
                </a:solidFill>
                <a:latin typeface="Arial Narrow" panose="020B0606020202030204" pitchFamily="34" charset="0"/>
                <a:cs typeface="Arial Narrow" panose="020B0606020202030204" pitchFamily="34" charset="0"/>
                <a:sym typeface="+mn-ea"/>
              </a:rPr>
              <a:t>»70.7 % Pénétration [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Population ] </a:t>
            </a:r>
            <a:r>
              <a:rPr lang="pt-PT" altLang="en-US" sz="1200" i="1" dirty="0">
                <a:solidFill>
                  <a:schemeClr val="bg1"/>
                </a:solidFill>
                <a:latin typeface="Arial Narrow" panose="020B0606020202030204" pitchFamily="34" charset="0"/>
                <a:cs typeface="Arial Narrow" panose="020B0606020202030204" pitchFamily="34" charset="0"/>
                <a:sym typeface="+mn-ea"/>
              </a:rPr>
              <a:t>[ 2017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a:t>
            </a:r>
          </a:p>
          <a:p>
            <a:pPr lvl="1" algn="just" fontAlgn="auto">
              <a:lnSpc>
                <a:spcPts val="1200"/>
              </a:lnSpc>
            </a:pPr>
            <a:endParaRPr lang="pt-PT" altLang="en-US" sz="1200" i="1" dirty="0">
              <a:solidFill>
                <a:schemeClr val="bg1"/>
              </a:solidFill>
              <a:latin typeface="Arial Narrow" panose="020B0606020202030204" pitchFamily="34" charset="0"/>
              <a:cs typeface="Arial Narrow" panose="020B0606020202030204" pitchFamily="34" charset="0"/>
              <a:sym typeface="+mn-ea"/>
            </a:endParaRPr>
          </a:p>
          <a:p>
            <a:pPr lvl="1" algn="just" fontAlgn="auto">
              <a:lnSpc>
                <a:spcPts val="1200"/>
              </a:lnSpc>
              <a:spcBef>
                <a:spcPts val="0"/>
              </a:spcBef>
              <a:spcAft>
                <a:spcPts val="0"/>
              </a:spcAft>
            </a:pPr>
            <a:endParaRPr lang="pt-PT" altLang="en-US" sz="1200" i="1" dirty="0" smtClean="0">
              <a:solidFill>
                <a:schemeClr val="bg1"/>
              </a:solidFill>
            </a:endParaRPr>
          </a:p>
          <a:p>
            <a:pPr lvl="1" algn="just" fontAlgn="auto">
              <a:lnSpc>
                <a:spcPts val="1200"/>
              </a:lnSpc>
              <a:spcBef>
                <a:spcPts val="0"/>
              </a:spcBef>
              <a:spcAft>
                <a:spcPts val="0"/>
              </a:spcAft>
            </a:pPr>
            <a:endParaRPr lang="pt-PT" altLang="en-US" sz="1200" i="1" dirty="0" smtClean="0">
              <a:solidFill>
                <a:schemeClr val="bg1"/>
              </a:solidFill>
            </a:endParaRPr>
          </a:p>
          <a:p>
            <a:pPr lvl="1" algn="just" fontAlgn="auto">
              <a:lnSpc>
                <a:spcPts val="500"/>
              </a:lnSpc>
              <a:spcBef>
                <a:spcPts val="0"/>
              </a:spcBef>
              <a:spcAft>
                <a:spcPts val="0"/>
              </a:spcAft>
            </a:pPr>
            <a:endParaRPr lang="pt-PT" altLang="en-US" sz="1200" i="1" dirty="0">
              <a:solidFill>
                <a:schemeClr val="bg1"/>
              </a:solidFill>
            </a:endParaRPr>
          </a:p>
          <a:p>
            <a:pPr algn="just" fontAlgn="auto">
              <a:lnSpc>
                <a:spcPts val="1200"/>
              </a:lnSpc>
            </a:pPr>
            <a:r>
              <a:rPr sz="1200" dirty="0" smtClean="0">
                <a:solidFill>
                  <a:schemeClr val="bg1"/>
                </a:solidFill>
                <a:latin typeface="Georgia" panose="02040502050405020303" charset="0"/>
                <a:cs typeface="Georgia" panose="02040502050405020303" charset="0"/>
                <a:sym typeface="+mn-ea"/>
              </a:rPr>
              <a:t>■ </a:t>
            </a:r>
            <a:r>
              <a:rPr lang="pt-PT" sz="1200" dirty="0" smtClean="0">
                <a:solidFill>
                  <a:schemeClr val="bg1"/>
                </a:solidFill>
                <a:latin typeface="Georgia" panose="02040502050405020303"/>
                <a:cs typeface="Georgia" panose="02040502050405020303"/>
                <a:sym typeface="+mn-ea"/>
              </a:rPr>
              <a:t>CANADA: </a:t>
            </a:r>
            <a:endParaRPr lang="pt-PT" sz="1200" dirty="0">
              <a:solidFill>
                <a:schemeClr val="bg1"/>
              </a:solidFill>
              <a:latin typeface="Georgia" panose="02040502050405020303"/>
              <a:cs typeface="Georgia" panose="02040502050405020303"/>
              <a:sym typeface="+mn-ea"/>
            </a:endParaRPr>
          </a:p>
          <a:p>
            <a:pPr algn="just" fontAlgn="auto">
              <a:lnSpc>
                <a:spcPts val="1200"/>
              </a:lnSpc>
            </a:pPr>
            <a:r>
              <a:rPr lang="pt-PT" sz="1200" dirty="0">
                <a:solidFill>
                  <a:schemeClr val="bg1"/>
                </a:solidFill>
                <a:latin typeface="Georgia" panose="02040502050405020303"/>
                <a:cs typeface="Georgia" panose="02040502050405020303"/>
                <a:sym typeface="+mn-ea"/>
              </a:rPr>
              <a:t>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a:t>
            </a:r>
            <a:r>
              <a:rPr lang="en-US" dirty="0">
                <a:solidFill>
                  <a:schemeClr val="bg1"/>
                </a:solidFill>
              </a:rPr>
              <a:t> </a:t>
            </a:r>
            <a:r>
              <a:rPr lang="en-US" sz="1200" dirty="0">
                <a:solidFill>
                  <a:schemeClr val="bg1"/>
                </a:solidFill>
                <a:latin typeface="Arial Narrow" panose="020B0606020202030204" pitchFamily="34" charset="0"/>
              </a:rPr>
              <a:t>37,742,154</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habitants </a:t>
            </a:r>
            <a:r>
              <a:rPr lang="pt-PT" altLang="en-US" sz="1200" i="1" dirty="0">
                <a:solidFill>
                  <a:schemeClr val="bg1"/>
                </a:solidFill>
                <a:latin typeface="Arial Narrow" panose="020B0606020202030204" pitchFamily="34" charset="0"/>
                <a:cs typeface="Arial Narrow" panose="020B0606020202030204" pitchFamily="34" charset="0"/>
                <a:sym typeface="+mn-ea"/>
              </a:rPr>
              <a:t>[ 2017 ]</a:t>
            </a:r>
          </a:p>
          <a:p>
            <a:pPr lvl="1" algn="just" fontAlgn="auto">
              <a:lnSpc>
                <a:spcPts val="1200"/>
              </a:lnSpc>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a:t>
            </a:r>
            <a:r>
              <a:rPr lang="en-US" sz="1200" b="1" dirty="0">
                <a:solidFill>
                  <a:schemeClr val="bg1"/>
                </a:solidFill>
                <a:latin typeface="Arial Narrow" panose="020B0606020202030204" pitchFamily="34" charset="0"/>
              </a:rPr>
              <a:t> </a:t>
            </a:r>
            <a:r>
              <a:rPr lang="en-US" sz="1200" dirty="0">
                <a:solidFill>
                  <a:schemeClr val="bg1"/>
                </a:solidFill>
                <a:latin typeface="Arial Narrow" panose="020B0606020202030204" pitchFamily="34" charset="0"/>
              </a:rPr>
              <a:t>35,477,625</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 </a:t>
            </a:r>
            <a:r>
              <a:rPr lang="pt-PT" altLang="en-US" sz="1200" i="1" dirty="0">
                <a:solidFill>
                  <a:schemeClr val="bg1"/>
                </a:solidFill>
                <a:latin typeface="Arial Narrow" panose="020B0606020202030204" pitchFamily="34" charset="0"/>
                <a:cs typeface="Arial Narrow" panose="020B0606020202030204" pitchFamily="34" charset="0"/>
                <a:sym typeface="+mn-ea"/>
              </a:rPr>
              <a:t>utilisateurs d'Internet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2019 </a:t>
            </a:r>
            <a:r>
              <a:rPr lang="pt-PT" altLang="en-US" sz="1200" i="1" dirty="0">
                <a:solidFill>
                  <a:schemeClr val="bg1"/>
                </a:solidFill>
                <a:latin typeface="Arial Narrow" panose="020B0606020202030204" pitchFamily="34" charset="0"/>
                <a:cs typeface="Arial Narrow" panose="020B0606020202030204" pitchFamily="34" charset="0"/>
                <a:sym typeface="+mn-ea"/>
              </a:rPr>
              <a:t>]</a:t>
            </a:r>
          </a:p>
          <a:p>
            <a:pPr lvl="1" algn="just" fontAlgn="auto">
              <a:lnSpc>
                <a:spcPts val="1200"/>
              </a:lnSpc>
            </a:pPr>
            <a:r>
              <a:rPr lang="pt-PT" altLang="en-US" sz="1200" i="1" dirty="0" smtClean="0">
                <a:solidFill>
                  <a:schemeClr val="bg1"/>
                </a:solidFill>
                <a:latin typeface="Arial Narrow" panose="020B0606020202030204" pitchFamily="34" charset="0"/>
                <a:cs typeface="Arial Narrow" panose="020B0606020202030204" pitchFamily="34" charset="0"/>
                <a:sym typeface="+mn-ea"/>
              </a:rPr>
              <a:t>» 94.0 </a:t>
            </a:r>
            <a:r>
              <a:rPr lang="pt-PT" altLang="en-US" sz="1200" i="1" dirty="0">
                <a:solidFill>
                  <a:schemeClr val="bg1"/>
                </a:solidFill>
                <a:latin typeface="Arial Narrow" panose="020B0606020202030204" pitchFamily="34" charset="0"/>
                <a:cs typeface="Arial Narrow" panose="020B0606020202030204" pitchFamily="34" charset="0"/>
                <a:sym typeface="+mn-ea"/>
              </a:rPr>
              <a:t>% Pénétration [ %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Population ] </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pt-PT" altLang="en-US" sz="1200" i="1" dirty="0" smtClean="0">
                <a:solidFill>
                  <a:schemeClr val="bg1"/>
                </a:solidFill>
                <a:latin typeface="Arial Narrow" panose="020B0606020202030204" pitchFamily="34" charset="0"/>
                <a:cs typeface="Arial Narrow" panose="020B0606020202030204" pitchFamily="34" charset="0"/>
                <a:sym typeface="+mn-ea"/>
              </a:rPr>
              <a:t>2019 </a:t>
            </a:r>
            <a:r>
              <a:rPr lang="pt-PT" altLang="en-US" sz="1200" i="1" dirty="0">
                <a:solidFill>
                  <a:schemeClr val="bg1"/>
                </a:solidFill>
                <a:latin typeface="Arial Narrow" panose="020B0606020202030204" pitchFamily="34" charset="0"/>
                <a:cs typeface="Arial Narrow" panose="020B0606020202030204" pitchFamily="34" charset="0"/>
                <a:sym typeface="+mn-ea"/>
              </a:rPr>
              <a:t>]</a:t>
            </a:r>
          </a:p>
          <a:p>
            <a:pPr algn="just" fontAlgn="auto">
              <a:lnSpc>
                <a:spcPts val="1200"/>
              </a:lnSpc>
            </a:pPr>
            <a:endParaRPr lang="pt-PT" altLang="en-US" sz="1200" i="1" dirty="0">
              <a:solidFill>
                <a:schemeClr val="bg1"/>
              </a:solidFill>
            </a:endParaRPr>
          </a:p>
          <a:p>
            <a:pPr algn="just" fontAlgn="auto">
              <a:lnSpc>
                <a:spcPts val="1200"/>
              </a:lnSpc>
            </a:pPr>
            <a:endParaRPr lang="pt-PT" altLang="en-US" sz="1200" i="1" dirty="0">
              <a:solidFill>
                <a:schemeClr val="bg1"/>
              </a:solidFill>
            </a:endParaRPr>
          </a:p>
          <a:p>
            <a:pPr algn="just"/>
            <a:endParaRPr lang="pt-PT" sz="1200" dirty="0">
              <a:solidFill>
                <a:schemeClr val="bg1"/>
              </a:solidFill>
              <a:latin typeface="Georgia" panose="02040502050405020303"/>
              <a:cs typeface="Georgia" panose="02040502050405020303"/>
            </a:endParaRPr>
          </a:p>
        </p:txBody>
      </p:sp>
      <p:grpSp>
        <p:nvGrpSpPr>
          <p:cNvPr id="47" name="Agrupar 1040"/>
          <p:cNvGrpSpPr/>
          <p:nvPr/>
        </p:nvGrpSpPr>
        <p:grpSpPr>
          <a:xfrm>
            <a:off x="7743825" y="1585377"/>
            <a:ext cx="260985" cy="193040"/>
            <a:chOff x="4920" y="3209"/>
            <a:chExt cx="1080" cy="304"/>
          </a:xfrm>
        </p:grpSpPr>
        <p:cxnSp>
          <p:nvCxnSpPr>
            <p:cNvPr id="48" name="Conexão Reta 1038"/>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exão Reta 1039"/>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 name="Agrupar 1041"/>
          <p:cNvGrpSpPr/>
          <p:nvPr/>
        </p:nvGrpSpPr>
        <p:grpSpPr>
          <a:xfrm>
            <a:off x="7740015" y="3686972"/>
            <a:ext cx="261620" cy="193040"/>
            <a:chOff x="4920" y="3209"/>
            <a:chExt cx="1080" cy="304"/>
          </a:xfrm>
        </p:grpSpPr>
        <p:cxnSp>
          <p:nvCxnSpPr>
            <p:cNvPr id="51" name="Conexão Reta 1042"/>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Conexão Reta 1043"/>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6" name="Agrupar 9"/>
          <p:cNvGrpSpPr/>
          <p:nvPr/>
        </p:nvGrpSpPr>
        <p:grpSpPr>
          <a:xfrm>
            <a:off x="7748270" y="5746101"/>
            <a:ext cx="261620" cy="193040"/>
            <a:chOff x="4920" y="3209"/>
            <a:chExt cx="1080" cy="304"/>
          </a:xfrm>
        </p:grpSpPr>
        <p:cxnSp>
          <p:nvCxnSpPr>
            <p:cNvPr id="57" name="Conexão Reta 10"/>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xão Reta 11"/>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object 21"/>
          <p:cNvSpPr/>
          <p:nvPr/>
        </p:nvSpPr>
        <p:spPr>
          <a:xfrm>
            <a:off x="8061960" y="1308603"/>
            <a:ext cx="3903980" cy="751032"/>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fr-FR" sz="1000" dirty="0">
                <a:latin typeface="Arial Narrow" panose="020B0606020202030204" pitchFamily="34" charset="0"/>
              </a:rPr>
              <a:t>Le Cap-Vert est devenu membre à part entière des droits et devoirs de </a:t>
            </a:r>
            <a:r>
              <a:rPr lang="fr-FR" sz="1000" dirty="0" smtClean="0">
                <a:latin typeface="Arial Narrow" panose="020B0606020202030204" pitchFamily="34" charset="0"/>
              </a:rPr>
              <a:t>la </a:t>
            </a:r>
            <a:r>
              <a:rPr lang="fr-FR" sz="1000" i="1" dirty="0" smtClean="0">
                <a:latin typeface="Arial Narrow" panose="020B0606020202030204" pitchFamily="34" charset="0"/>
              </a:rPr>
              <a:t>CEDEAO</a:t>
            </a:r>
            <a:r>
              <a:rPr lang="fr-FR" sz="1000" dirty="0" smtClean="0">
                <a:latin typeface="Arial Narrow" panose="020B0606020202030204" pitchFamily="34" charset="0"/>
              </a:rPr>
              <a:t> </a:t>
            </a:r>
            <a:r>
              <a:rPr lang="fr-FR" sz="1000" dirty="0">
                <a:latin typeface="Arial Narrow" panose="020B0606020202030204" pitchFamily="34" charset="0"/>
              </a:rPr>
              <a:t>en 1976, immédiatement après avoir obtenu le statut </a:t>
            </a:r>
            <a:r>
              <a:rPr lang="fr-FR" sz="1000" dirty="0" smtClean="0">
                <a:latin typeface="Arial Narrow" panose="020B0606020202030204" pitchFamily="34" charset="0"/>
              </a:rPr>
              <a:t>d'État indépendant </a:t>
            </a:r>
            <a:r>
              <a:rPr lang="fr-FR" sz="1000" dirty="0">
                <a:latin typeface="Arial Narrow" panose="020B0606020202030204" pitchFamily="34" charset="0"/>
              </a:rPr>
              <a:t>et souverain le 5 juillet 1975. Actuellement, il est l'un des 15 pays membres de cette communauté pertinente de pays et de peuples</a:t>
            </a:r>
            <a:r>
              <a:rPr lang="fr-FR" sz="1000" dirty="0" smtClean="0">
                <a:latin typeface="Arial Narrow" panose="020B0606020202030204" pitchFamily="34" charset="0"/>
              </a:rPr>
              <a:t>.</a:t>
            </a:r>
            <a:endParaRPr lang="pt-PT" sz="1000" dirty="0" smtClean="0">
              <a:solidFill>
                <a:schemeClr val="bg1"/>
              </a:solidFill>
              <a:latin typeface="Arial Narrow" panose="020B0606020202030204" pitchFamily="34" charset="0"/>
              <a:cs typeface="Georgia" panose="02040502050405020303" charset="0"/>
              <a:sym typeface="+mn-ea"/>
            </a:endParaRPr>
          </a:p>
          <a:p>
            <a:pPr marL="287020" marR="287655" algn="just">
              <a:lnSpc>
                <a:spcPts val="1540"/>
              </a:lnSpc>
            </a:pPr>
            <a:endParaRPr lang="pt-PT" sz="1000" dirty="0" smtClean="0">
              <a:solidFill>
                <a:schemeClr val="bg1"/>
              </a:solidFill>
              <a:latin typeface="Arial Narrow" panose="020B0606020202030204" pitchFamily="34" charset="0"/>
              <a:cs typeface="Georgia" panose="02040502050405020303" charset="0"/>
              <a:sym typeface="+mn-ea"/>
            </a:endParaRPr>
          </a:p>
        </p:txBody>
      </p:sp>
      <p:grpSp>
        <p:nvGrpSpPr>
          <p:cNvPr id="61" name="Agrupar 1040"/>
          <p:cNvGrpSpPr/>
          <p:nvPr/>
        </p:nvGrpSpPr>
        <p:grpSpPr>
          <a:xfrm>
            <a:off x="7743825" y="2604933"/>
            <a:ext cx="260985" cy="193040"/>
            <a:chOff x="4920" y="3209"/>
            <a:chExt cx="1080" cy="304"/>
          </a:xfrm>
        </p:grpSpPr>
        <p:cxnSp>
          <p:nvCxnSpPr>
            <p:cNvPr id="62" name="Conexão Reta 1038"/>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Conexão Reta 1039"/>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object 21"/>
          <p:cNvSpPr/>
          <p:nvPr/>
        </p:nvSpPr>
        <p:spPr>
          <a:xfrm>
            <a:off x="8069580" y="2166445"/>
            <a:ext cx="3903980" cy="1083605"/>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fr-FR" sz="1000" dirty="0">
                <a:latin typeface="Arial Narrow" panose="020B0606020202030204" pitchFamily="34" charset="0"/>
              </a:rPr>
              <a:t>Dans le contexte de la coopération économique, de l'intégration régionale et du commerce, le Cap-Vert a adhéré en 2007 à l'accord de partenariat spécial </a:t>
            </a:r>
            <a:r>
              <a:rPr lang="fr-FR" sz="1000" i="1" dirty="0">
                <a:latin typeface="Arial Narrow" panose="020B0606020202030204" pitchFamily="34" charset="0"/>
              </a:rPr>
              <a:t>(APE) </a:t>
            </a:r>
            <a:r>
              <a:rPr lang="fr-FR" sz="1000" dirty="0">
                <a:latin typeface="Arial Narrow" panose="020B0606020202030204" pitchFamily="34" charset="0"/>
              </a:rPr>
              <a:t>avec l'Union européenne </a:t>
            </a:r>
            <a:r>
              <a:rPr lang="fr-FR" sz="1000" i="1" dirty="0">
                <a:latin typeface="Arial Narrow" panose="020B0606020202030204" pitchFamily="34" charset="0"/>
              </a:rPr>
              <a:t>(UE) </a:t>
            </a:r>
            <a:r>
              <a:rPr lang="fr-FR" sz="1000" dirty="0">
                <a:latin typeface="Arial Narrow" panose="020B0606020202030204" pitchFamily="34" charset="0"/>
              </a:rPr>
              <a:t>pour promouvoir la coopération, le commerce et les investissements, notamment par le biais du système généralisé de préférences (SPG +) . L'Union européenne est actuellement l'un des partenaires de développement du Cap-Vert les plus </a:t>
            </a:r>
            <a:r>
              <a:rPr lang="fr-FR" sz="1000" dirty="0" smtClean="0">
                <a:latin typeface="Arial Narrow" panose="020B0606020202030204" pitchFamily="34" charset="0"/>
              </a:rPr>
              <a:t>important</a:t>
            </a:r>
            <a:endParaRPr lang="pt-PT" sz="1000" dirty="0">
              <a:latin typeface="Arial Narrow" panose="020B0606020202030204" pitchFamily="34" charset="0"/>
            </a:endParaRPr>
          </a:p>
        </p:txBody>
      </p:sp>
      <p:sp>
        <p:nvSpPr>
          <p:cNvPr id="94" name="object 21"/>
          <p:cNvSpPr/>
          <p:nvPr/>
        </p:nvSpPr>
        <p:spPr>
          <a:xfrm>
            <a:off x="8075676" y="3300056"/>
            <a:ext cx="3903980" cy="960141"/>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fr-FR" sz="1000" dirty="0">
                <a:latin typeface="Arial Narrow" panose="020B0606020202030204" pitchFamily="34" charset="0"/>
              </a:rPr>
              <a:t>L'</a:t>
            </a:r>
            <a:r>
              <a:rPr lang="fr-FR" sz="1000" dirty="0" err="1">
                <a:latin typeface="Arial Narrow" panose="020B0606020202030204" pitchFamily="34" charset="0"/>
              </a:rPr>
              <a:t>African</a:t>
            </a:r>
            <a:r>
              <a:rPr lang="fr-FR" sz="1000" dirty="0">
                <a:latin typeface="Arial Narrow" panose="020B0606020202030204" pitchFamily="34" charset="0"/>
              </a:rPr>
              <a:t> </a:t>
            </a:r>
            <a:r>
              <a:rPr lang="fr-FR" sz="1000" dirty="0" err="1">
                <a:latin typeface="Arial Narrow" panose="020B0606020202030204" pitchFamily="34" charset="0"/>
              </a:rPr>
              <a:t>Growth</a:t>
            </a:r>
            <a:r>
              <a:rPr lang="fr-FR" sz="1000" dirty="0">
                <a:latin typeface="Arial Narrow" panose="020B0606020202030204" pitchFamily="34" charset="0"/>
              </a:rPr>
              <a:t> and </a:t>
            </a:r>
            <a:r>
              <a:rPr lang="fr-FR" sz="1000" dirty="0" err="1">
                <a:latin typeface="Arial Narrow" panose="020B0606020202030204" pitchFamily="34" charset="0"/>
              </a:rPr>
              <a:t>Opportunity</a:t>
            </a:r>
            <a:r>
              <a:rPr lang="fr-FR" sz="1000" dirty="0">
                <a:latin typeface="Arial Narrow" panose="020B0606020202030204" pitchFamily="34" charset="0"/>
              </a:rPr>
              <a:t> </a:t>
            </a:r>
            <a:r>
              <a:rPr lang="fr-FR" sz="1000" dirty="0" err="1">
                <a:latin typeface="Arial Narrow" panose="020B0606020202030204" pitchFamily="34" charset="0"/>
              </a:rPr>
              <a:t>Act</a:t>
            </a:r>
            <a:r>
              <a:rPr lang="fr-FR" sz="1000" dirty="0">
                <a:latin typeface="Arial Narrow" panose="020B0606020202030204" pitchFamily="34" charset="0"/>
              </a:rPr>
              <a:t> </a:t>
            </a:r>
            <a:r>
              <a:rPr lang="fr-FR" sz="1000" i="1" dirty="0">
                <a:latin typeface="Arial Narrow" panose="020B0606020202030204" pitchFamily="34" charset="0"/>
              </a:rPr>
              <a:t>(AGOA) </a:t>
            </a:r>
            <a:r>
              <a:rPr lang="fr-FR" sz="1000" dirty="0">
                <a:latin typeface="Arial Narrow" panose="020B0606020202030204" pitchFamily="34" charset="0"/>
              </a:rPr>
              <a:t>offre un accès préférentiel aux États-Unis d'Amérique pour une variété de produits hors taxes en provenance du Cap-Vert. Les États-Unis étant l'un des principaux partenaires du Cap-Vert, la communauté de la diaspora capverdienne qui y réside est estimée </a:t>
            </a:r>
            <a:r>
              <a:rPr lang="fr-FR" sz="1000" dirty="0" smtClean="0"/>
              <a:t>supérieure</a:t>
            </a:r>
            <a:r>
              <a:rPr lang="fr-FR" sz="1000" dirty="0" smtClean="0">
                <a:latin typeface="Arial Narrow" panose="020B0606020202030204" pitchFamily="34" charset="0"/>
              </a:rPr>
              <a:t> </a:t>
            </a:r>
            <a:r>
              <a:rPr lang="fr-FR" sz="1000" dirty="0">
                <a:latin typeface="Arial Narrow" panose="020B0606020202030204" pitchFamily="34" charset="0"/>
              </a:rPr>
              <a:t>à la population résidant au Cap-Vert</a:t>
            </a:r>
            <a:r>
              <a:rPr lang="pt-PT" sz="1000" dirty="0">
                <a:latin typeface="Arial Narrow" panose="020B0606020202030204" pitchFamily="34" charset="0"/>
              </a:rPr>
              <a:t>.</a:t>
            </a:r>
          </a:p>
        </p:txBody>
      </p:sp>
      <p:sp>
        <p:nvSpPr>
          <p:cNvPr id="102" name="object 21"/>
          <p:cNvSpPr/>
          <p:nvPr/>
        </p:nvSpPr>
        <p:spPr>
          <a:xfrm>
            <a:off x="8083296" y="4315655"/>
            <a:ext cx="3903980" cy="901667"/>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r>
              <a:rPr lang="fr-FR" sz="1000" dirty="0">
                <a:latin typeface="Arial Narrow" panose="020B0606020202030204" pitchFamily="34" charset="0"/>
              </a:rPr>
              <a:t>Le Cap-Vert et le Brésil font partie d'un même bloc économique et culturel, la Communauté des pays de langue portugaise </a:t>
            </a:r>
            <a:r>
              <a:rPr lang="fr-FR" sz="1000" i="1" dirty="0">
                <a:latin typeface="Arial Narrow" panose="020B0606020202030204" pitchFamily="34" charset="0"/>
              </a:rPr>
              <a:t>(CPLP), </a:t>
            </a:r>
            <a:r>
              <a:rPr lang="fr-FR" sz="1000" dirty="0">
                <a:latin typeface="Arial Narrow" panose="020B0606020202030204" pitchFamily="34" charset="0"/>
              </a:rPr>
              <a:t>partagent la même langue, ainsi qu'un parcours historique commun. Le potentiel de partage entre le Cap-Vert et le Brésil s'étend à plusieurs domaines, à savoir, économique, commercial, scientifique et technologique</a:t>
            </a:r>
            <a:endParaRPr lang="pt-PT" sz="1000" dirty="0">
              <a:latin typeface="Arial Narrow" panose="020B0606020202030204" pitchFamily="34" charset="0"/>
            </a:endParaRPr>
          </a:p>
        </p:txBody>
      </p:sp>
      <p:grpSp>
        <p:nvGrpSpPr>
          <p:cNvPr id="103" name="Agrupar 1041"/>
          <p:cNvGrpSpPr/>
          <p:nvPr/>
        </p:nvGrpSpPr>
        <p:grpSpPr>
          <a:xfrm>
            <a:off x="7740015" y="4622532"/>
            <a:ext cx="261620" cy="193040"/>
            <a:chOff x="4920" y="3209"/>
            <a:chExt cx="1080" cy="304"/>
          </a:xfrm>
        </p:grpSpPr>
        <p:cxnSp>
          <p:nvCxnSpPr>
            <p:cNvPr id="104" name="Conexão Reta 1042"/>
            <p:cNvCxnSpPr/>
            <p:nvPr/>
          </p:nvCxnSpPr>
          <p:spPr>
            <a:xfrm>
              <a:off x="4920" y="3360"/>
              <a:ext cx="1080"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exão Reta 1043"/>
            <p:cNvCxnSpPr/>
            <p:nvPr/>
          </p:nvCxnSpPr>
          <p:spPr>
            <a:xfrm>
              <a:off x="5995" y="3209"/>
              <a:ext cx="5" cy="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6" name="object 21"/>
          <p:cNvSpPr/>
          <p:nvPr/>
        </p:nvSpPr>
        <p:spPr>
          <a:xfrm>
            <a:off x="8090916" y="5300751"/>
            <a:ext cx="3903980" cy="1077748"/>
          </a:xfrm>
          <a:custGeom>
            <a:avLst/>
            <a:gdLst/>
            <a:ahLst/>
            <a:cxnLst/>
            <a:rect l="l" t="t" r="r" b="b"/>
            <a:pathLst>
              <a:path w="1905000" h="1447800">
                <a:moveTo>
                  <a:pt x="0" y="241300"/>
                </a:moveTo>
                <a:lnTo>
                  <a:pt x="0" y="1206500"/>
                </a:lnTo>
                <a:lnTo>
                  <a:pt x="799" y="1226284"/>
                </a:lnTo>
                <a:lnTo>
                  <a:pt x="7013" y="1264473"/>
                </a:lnTo>
                <a:lnTo>
                  <a:pt x="26934" y="1317372"/>
                </a:lnTo>
                <a:lnTo>
                  <a:pt x="58086" y="1363517"/>
                </a:lnTo>
                <a:lnTo>
                  <a:pt x="98793" y="1401230"/>
                </a:lnTo>
                <a:lnTo>
                  <a:pt x="147377" y="1428831"/>
                </a:lnTo>
                <a:lnTo>
                  <a:pt x="202161" y="1444640"/>
                </a:lnTo>
                <a:lnTo>
                  <a:pt x="241300" y="1447800"/>
                </a:lnTo>
                <a:lnTo>
                  <a:pt x="1663700" y="1447800"/>
                </a:lnTo>
                <a:lnTo>
                  <a:pt x="1702829" y="1444640"/>
                </a:lnTo>
                <a:lnTo>
                  <a:pt x="1739952" y="1435494"/>
                </a:lnTo>
                <a:lnTo>
                  <a:pt x="1790787" y="1411637"/>
                </a:lnTo>
                <a:lnTo>
                  <a:pt x="1834308" y="1377108"/>
                </a:lnTo>
                <a:lnTo>
                  <a:pt x="1868837" y="1333587"/>
                </a:lnTo>
                <a:lnTo>
                  <a:pt x="1892694" y="1282752"/>
                </a:lnTo>
                <a:lnTo>
                  <a:pt x="1901840" y="1245629"/>
                </a:lnTo>
                <a:lnTo>
                  <a:pt x="1905000" y="1206500"/>
                </a:lnTo>
                <a:lnTo>
                  <a:pt x="1905000" y="241300"/>
                </a:lnTo>
                <a:lnTo>
                  <a:pt x="1901840" y="202170"/>
                </a:lnTo>
                <a:lnTo>
                  <a:pt x="1892694" y="165047"/>
                </a:lnTo>
                <a:lnTo>
                  <a:pt x="1868837" y="114212"/>
                </a:lnTo>
                <a:lnTo>
                  <a:pt x="1834308" y="70691"/>
                </a:lnTo>
                <a:lnTo>
                  <a:pt x="1790787" y="36162"/>
                </a:lnTo>
                <a:lnTo>
                  <a:pt x="1739952" y="12305"/>
                </a:lnTo>
                <a:lnTo>
                  <a:pt x="1702829" y="3159"/>
                </a:lnTo>
                <a:lnTo>
                  <a:pt x="1663700" y="0"/>
                </a:lnTo>
                <a:lnTo>
                  <a:pt x="241300" y="0"/>
                </a:lnTo>
                <a:lnTo>
                  <a:pt x="202161" y="3159"/>
                </a:lnTo>
                <a:lnTo>
                  <a:pt x="165032" y="12305"/>
                </a:lnTo>
                <a:lnTo>
                  <a:pt x="114195" y="36162"/>
                </a:lnTo>
                <a:lnTo>
                  <a:pt x="70677" y="70691"/>
                </a:lnTo>
                <a:lnTo>
                  <a:pt x="36153" y="114212"/>
                </a:lnTo>
                <a:lnTo>
                  <a:pt x="12302" y="165047"/>
                </a:lnTo>
                <a:lnTo>
                  <a:pt x="3158" y="202170"/>
                </a:lnTo>
                <a:lnTo>
                  <a:pt x="0" y="241300"/>
                </a:lnTo>
                <a:close/>
              </a:path>
            </a:pathLst>
          </a:custGeom>
          <a:gradFill flip="none" rotWithShape="1">
            <a:gsLst>
              <a:gs pos="0">
                <a:srgbClr val="C7F3F3">
                  <a:shade val="30000"/>
                  <a:satMod val="115000"/>
                </a:srgbClr>
              </a:gs>
              <a:gs pos="50000">
                <a:srgbClr val="C7F3F3">
                  <a:shade val="67500"/>
                  <a:satMod val="115000"/>
                </a:srgbClr>
              </a:gs>
              <a:gs pos="100000">
                <a:srgbClr val="C7F3F3">
                  <a:shade val="100000"/>
                  <a:satMod val="115000"/>
                </a:srgbClr>
              </a:gs>
            </a:gsLst>
            <a:path path="circle">
              <a:fillToRect l="50000" t="50000" r="50000" b="50000"/>
            </a:path>
            <a:tileRect/>
          </a:gradFill>
        </p:spPr>
        <p:txBody>
          <a:bodyPr wrap="square" lIns="108000" tIns="72000" rIns="108000" bIns="72000" rtlCol="0">
            <a:noAutofit/>
          </a:bodyPr>
          <a:lstStyle/>
          <a:p>
            <a:pPr algn="just">
              <a:lnSpc>
                <a:spcPts val="1100"/>
              </a:lnSpc>
            </a:pPr>
            <a:r>
              <a:rPr lang="fr-FR" sz="1000" dirty="0">
                <a:latin typeface="Arial Narrow" panose="020B0606020202030204" pitchFamily="34" charset="0"/>
              </a:rPr>
              <a:t>Par le biais du programme Nouvelles Opportunités pour l'Afrique et d'autres instruments de coopération dont dispose le Canada, en plus du commerce, c'est peut-être dans le domaine scientifique et technologique, impliquant des institutions universitaires au Canada et au Cap-Vert, que le potentiel et les opportunités sont le mieux présentés en bref terme, en particulier dans la valorisation d'une des ressources naturelles les plus importantes du Cap-Vert: les roches basaltiques.</a:t>
            </a:r>
            <a:endParaRPr lang="pt-PT" sz="1000" dirty="0">
              <a:latin typeface="Arial Narrow" panose="020B0606020202030204" pitchFamily="34" charset="0"/>
            </a:endParaRPr>
          </a:p>
        </p:txBody>
      </p:sp>
      <p:sp>
        <p:nvSpPr>
          <p:cNvPr id="2" name="Isosceles Triangle 1"/>
          <p:cNvSpPr/>
          <p:nvPr/>
        </p:nvSpPr>
        <p:spPr>
          <a:xfrm rot="5400000">
            <a:off x="7185660" y="5746101"/>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Isosceles Triangle 107"/>
          <p:cNvSpPr/>
          <p:nvPr/>
        </p:nvSpPr>
        <p:spPr>
          <a:xfrm rot="5400000">
            <a:off x="7185660" y="4625961"/>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9" name="Isosceles Triangle 108"/>
          <p:cNvSpPr/>
          <p:nvPr/>
        </p:nvSpPr>
        <p:spPr>
          <a:xfrm rot="5400000">
            <a:off x="7185660" y="3682781"/>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0" name="Isosceles Triangle 109"/>
          <p:cNvSpPr/>
          <p:nvPr/>
        </p:nvSpPr>
        <p:spPr>
          <a:xfrm rot="5400000">
            <a:off x="7185660" y="2610902"/>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1" name="Isosceles Triangle 110"/>
          <p:cNvSpPr/>
          <p:nvPr/>
        </p:nvSpPr>
        <p:spPr>
          <a:xfrm rot="5400000">
            <a:off x="7185660" y="1589822"/>
            <a:ext cx="307975" cy="18986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39"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42" name="TextBox 4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6"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6052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82" name="Imagem 1" descr="LOGO-Paises ecowas"/>
          <p:cNvPicPr>
            <a:picLocks noChangeAspect="1"/>
          </p:cNvPicPr>
          <p:nvPr/>
        </p:nvPicPr>
        <p:blipFill>
          <a:blip r:embed="rId2"/>
          <a:stretch>
            <a:fillRect/>
          </a:stretch>
        </p:blipFill>
        <p:spPr>
          <a:xfrm>
            <a:off x="-3175" y="4229100"/>
            <a:ext cx="1960880" cy="1941830"/>
          </a:xfrm>
          <a:prstGeom prst="rect">
            <a:avLst/>
          </a:prstGeom>
        </p:spPr>
      </p:pic>
      <p:pic>
        <p:nvPicPr>
          <p:cNvPr id="183" name="Picture 82" descr="cape_verde"/>
          <p:cNvPicPr>
            <a:picLocks noChangeAspect="1" noChangeArrowheads="1"/>
          </p:cNvPicPr>
          <p:nvPr/>
        </p:nvPicPr>
        <p:blipFill>
          <a:blip r:embed="rId3"/>
          <a:srcRect/>
          <a:stretch>
            <a:fillRect/>
          </a:stretch>
        </p:blipFill>
        <p:spPr bwMode="auto">
          <a:xfrm>
            <a:off x="4355465" y="575310"/>
            <a:ext cx="6222365" cy="4210050"/>
          </a:xfrm>
          <a:prstGeom prst="rect">
            <a:avLst/>
          </a:prstGeom>
          <a:noFill/>
          <a:ln w="9525">
            <a:noFill/>
            <a:miter lim="800000"/>
            <a:headEnd/>
            <a:tailEnd/>
          </a:ln>
        </p:spPr>
      </p:pic>
      <p:sp>
        <p:nvSpPr>
          <p:cNvPr id="184" name="Anel 2"/>
          <p:cNvSpPr/>
          <p:nvPr/>
        </p:nvSpPr>
        <p:spPr>
          <a:xfrm>
            <a:off x="2881630" y="190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185" name="Conexão Reta 75"/>
          <p:cNvCxnSpPr>
            <a:endCxn id="212" idx="3"/>
          </p:cNvCxnSpPr>
          <p:nvPr/>
        </p:nvCxnSpPr>
        <p:spPr>
          <a:xfrm>
            <a:off x="5055235" y="4083367"/>
            <a:ext cx="66041" cy="476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Conexão Reta 62"/>
          <p:cNvCxnSpPr/>
          <p:nvPr/>
        </p:nvCxnSpPr>
        <p:spPr>
          <a:xfrm flipV="1">
            <a:off x="4418330" y="4564380"/>
            <a:ext cx="702945" cy="2028190"/>
          </a:xfrm>
          <a:prstGeom prst="line">
            <a:avLst/>
          </a:prstGeom>
        </p:spPr>
        <p:style>
          <a:lnRef idx="1">
            <a:schemeClr val="accent1"/>
          </a:lnRef>
          <a:fillRef idx="0">
            <a:schemeClr val="accent1"/>
          </a:fillRef>
          <a:effectRef idx="0">
            <a:schemeClr val="accent1"/>
          </a:effectRef>
          <a:fontRef idx="minor">
            <a:schemeClr val="tx1"/>
          </a:fontRef>
        </p:style>
      </p:cxnSp>
      <p:sp>
        <p:nvSpPr>
          <p:cNvPr id="187"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B4B2"/>
                </a:solidFill>
              </a:rPr>
              <a:t>Page </a:t>
            </a:r>
            <a:fld id="{6B4155F8-E49E-4B59-B69C-02A46830878C}" type="slidenum">
              <a:rPr lang="fr-FR" altLang="pt-PT" sz="1200" b="1" i="1" dirty="0">
                <a:solidFill>
                  <a:srgbClr val="00B4B2"/>
                </a:solidFill>
              </a:rPr>
              <a:t>11</a:t>
            </a:fld>
            <a:endParaRPr lang="fr-FR" altLang="pt-PT" sz="1200" b="1" i="1" dirty="0">
              <a:solidFill>
                <a:srgbClr val="00B4B2"/>
              </a:solidFill>
            </a:endParaRPr>
          </a:p>
        </p:txBody>
      </p:sp>
      <p:sp>
        <p:nvSpPr>
          <p:cNvPr id="188" name="Line 83"/>
          <p:cNvSpPr>
            <a:spLocks noChangeShapeType="1"/>
          </p:cNvSpPr>
          <p:nvPr/>
        </p:nvSpPr>
        <p:spPr bwMode="auto">
          <a:xfrm>
            <a:off x="6328410" y="3370580"/>
            <a:ext cx="3103880" cy="95885"/>
          </a:xfrm>
          <a:prstGeom prst="line">
            <a:avLst/>
          </a:prstGeom>
          <a:noFill/>
          <a:ln w="19050">
            <a:solidFill>
              <a:srgbClr val="00B050"/>
            </a:solidFill>
            <a:round/>
            <a:headEnd type="triangle" w="med" len="med"/>
            <a:tailEnd type="triangle" w="med" len="med"/>
          </a:ln>
        </p:spPr>
        <p:txBody>
          <a:bodyPr/>
          <a:lstStyle/>
          <a:p>
            <a:endParaRPr lang="en-US"/>
          </a:p>
        </p:txBody>
      </p:sp>
      <p:sp>
        <p:nvSpPr>
          <p:cNvPr id="189"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90" name="Conexão Reta 15"/>
          <p:cNvCxnSpPr/>
          <p:nvPr/>
        </p:nvCxnSpPr>
        <p:spPr>
          <a:xfrm flipV="1">
            <a:off x="7923972"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91" name="Caixa de Texto 16"/>
          <p:cNvSpPr txBox="1"/>
          <p:nvPr/>
        </p:nvSpPr>
        <p:spPr>
          <a:xfrm>
            <a:off x="8330372" y="80010"/>
            <a:ext cx="2662555" cy="374461"/>
          </a:xfrm>
          <a:prstGeom prst="rect">
            <a:avLst/>
          </a:prstGeom>
          <a:noFill/>
        </p:spPr>
        <p:txBody>
          <a:bodyPr wrap="square" rtlCol="0">
            <a:spAutoFit/>
          </a:bodyPr>
          <a:lstStyle/>
          <a:p>
            <a:pPr marL="12700">
              <a:lnSpc>
                <a:spcPts val="2160"/>
              </a:lnSpc>
            </a:pPr>
            <a:r>
              <a:rPr sz="1200" b="1" spc="-1" dirty="0" smtClean="0">
                <a:solidFill>
                  <a:srgbClr val="008CBA"/>
                </a:solidFill>
                <a:latin typeface="Arial Narrow" panose="020B0606020202030204" pitchFamily="34" charset="0"/>
                <a:cs typeface="Arial Narrow" panose="020B0606020202030204" pitchFamily="34" charset="0"/>
                <a:sym typeface="+mn-ea"/>
              </a:rPr>
              <a:t> </a:t>
            </a:r>
            <a:r>
              <a:rPr lang="pt-PT" sz="1200" b="1" spc="-1" dirty="0">
                <a:solidFill>
                  <a:srgbClr val="008CBA"/>
                </a:solidFill>
                <a:latin typeface="Arial Narrow" panose="020B0606020202030204" pitchFamily="34" charset="0"/>
                <a:cs typeface="Arial Narrow" panose="020B0606020202030204" pitchFamily="34" charset="0"/>
                <a:sym typeface="+mn-ea"/>
              </a:rPr>
              <a:t>L'importance des marchés </a:t>
            </a:r>
            <a:r>
              <a:rPr lang="pt-PT" sz="1200" b="1" spc="-1" dirty="0" smtClean="0">
                <a:solidFill>
                  <a:srgbClr val="008CBA"/>
                </a:solidFill>
                <a:latin typeface="Arial Narrow" panose="020B0606020202030204" pitchFamily="34" charset="0"/>
                <a:cs typeface="Arial Narrow" panose="020B0606020202030204" pitchFamily="34" charset="0"/>
                <a:sym typeface="+mn-ea"/>
              </a:rPr>
              <a:t>régionaux:</a:t>
            </a:r>
            <a:endParaRPr lang="pt-PT" altLang="en-US" sz="1200" b="1" i="1" spc="-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92" name="Caixa de Texto 17"/>
          <p:cNvSpPr txBox="1"/>
          <p:nvPr/>
        </p:nvSpPr>
        <p:spPr>
          <a:xfrm>
            <a:off x="8209087" y="422910"/>
            <a:ext cx="2470785" cy="275590"/>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cs typeface="Arial Narrow" panose="020B0606020202030204" pitchFamily="34" charset="0"/>
                <a:sym typeface="+mn-ea"/>
              </a:rPr>
              <a:t>Élimination des barrières douanières,</a:t>
            </a:r>
            <a:endParaRPr lang="pt-PT" altLang="en-US" sz="1200" i="1" dirty="0">
              <a:solidFill>
                <a:srgbClr val="00B0F0"/>
              </a:solidFill>
            </a:endParaRPr>
          </a:p>
        </p:txBody>
      </p:sp>
      <p:cxnSp>
        <p:nvCxnSpPr>
          <p:cNvPr id="193" name="Conexão Reta 18"/>
          <p:cNvCxnSpPr/>
          <p:nvPr/>
        </p:nvCxnSpPr>
        <p:spPr>
          <a:xfrm>
            <a:off x="8383712"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Caixa de Texto 23"/>
          <p:cNvSpPr txBox="1"/>
          <p:nvPr/>
        </p:nvSpPr>
        <p:spPr>
          <a:xfrm>
            <a:off x="8043987" y="633730"/>
            <a:ext cx="3912870"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cs typeface="Arial Narrow" panose="020B0606020202030204" pitchFamily="34" charset="0"/>
                <a:sym typeface="+mn-ea"/>
              </a:rPr>
              <a:t>Facilitation de </a:t>
            </a:r>
            <a:r>
              <a:rPr lang="fr-FR" sz="1200" dirty="0">
                <a:latin typeface="Arial Narrow" panose="020B0606020202030204" pitchFamily="34" charset="0"/>
                <a:cs typeface="Arial Narrow" panose="020B0606020202030204" pitchFamily="34" charset="0"/>
                <a:sym typeface="+mn-ea"/>
              </a:rPr>
              <a:t>libre circulation des personnes et des biens</a:t>
            </a:r>
            <a:r>
              <a:rPr lang="pt-PT" sz="1200" dirty="0" smtClean="0">
                <a:latin typeface="Arial Narrow" panose="020B0606020202030204" pitchFamily="34" charset="0"/>
                <a:cs typeface="Arial Narrow" panose="020B0606020202030204" pitchFamily="34" charset="0"/>
                <a:sym typeface="+mn-ea"/>
              </a:rPr>
              <a:t>,</a:t>
            </a:r>
            <a:endParaRPr lang="pt-PT" altLang="en-US" sz="1200" i="1" dirty="0">
              <a:solidFill>
                <a:srgbClr val="00B0F0"/>
              </a:solidFill>
            </a:endParaRPr>
          </a:p>
        </p:txBody>
      </p:sp>
      <p:sp>
        <p:nvSpPr>
          <p:cNvPr id="195" name="Caixa de Texto 26"/>
          <p:cNvSpPr txBox="1"/>
          <p:nvPr/>
        </p:nvSpPr>
        <p:spPr>
          <a:xfrm>
            <a:off x="7858567" y="1194435"/>
            <a:ext cx="2616835"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cs typeface="Arial Narrow" panose="020B0606020202030204" pitchFamily="34" charset="0"/>
                <a:sym typeface="+mn-ea"/>
              </a:rPr>
              <a:t>Avantages fiscaux et douaniers.</a:t>
            </a:r>
            <a:endParaRPr lang="pt-PT" altLang="en-US" sz="1200" i="1" dirty="0">
              <a:solidFill>
                <a:srgbClr val="00B0F0"/>
              </a:solidFill>
            </a:endParaRPr>
          </a:p>
        </p:txBody>
      </p:sp>
      <p:sp>
        <p:nvSpPr>
          <p:cNvPr id="196" name="Oval 195"/>
          <p:cNvSpPr/>
          <p:nvPr/>
        </p:nvSpPr>
        <p:spPr>
          <a:xfrm>
            <a:off x="8306242"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97" name="Conexão Reta 33"/>
          <p:cNvCxnSpPr/>
          <p:nvPr/>
        </p:nvCxnSpPr>
        <p:spPr>
          <a:xfrm>
            <a:off x="8230042"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Conexão Reta 34"/>
          <p:cNvCxnSpPr/>
          <p:nvPr/>
        </p:nvCxnSpPr>
        <p:spPr>
          <a:xfrm>
            <a:off x="8163367"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Conexão Reta 35"/>
          <p:cNvCxnSpPr/>
          <p:nvPr/>
        </p:nvCxnSpPr>
        <p:spPr>
          <a:xfrm>
            <a:off x="8063037"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0" name="object 12"/>
          <p:cNvSpPr txBox="1"/>
          <p:nvPr/>
        </p:nvSpPr>
        <p:spPr>
          <a:xfrm>
            <a:off x="132080" y="860390"/>
            <a:ext cx="7933372" cy="635964"/>
          </a:xfrm>
          <a:prstGeom prst="rect">
            <a:avLst/>
          </a:prstGeom>
        </p:spPr>
        <p:txBody>
          <a:bodyPr wrap="square" lIns="0" tIns="16287" rIns="0" bIns="0" rtlCol="0">
            <a:noAutofit/>
          </a:bodyPr>
          <a:lstStyle/>
          <a:p>
            <a:pPr marL="12700">
              <a:lnSpc>
                <a:spcPts val="2565"/>
              </a:lnSpc>
            </a:pPr>
            <a:r>
              <a:rPr lang="fr-FR" sz="2400" b="1" i="1" dirty="0">
                <a:solidFill>
                  <a:srgbClr val="00B4B2"/>
                </a:solidFill>
                <a:latin typeface="Georgia" panose="02040502050405020303"/>
                <a:cs typeface="Georgia" panose="02040502050405020303"/>
              </a:rPr>
              <a:t>Position dans la région d'intégration </a:t>
            </a:r>
            <a:r>
              <a:rPr lang="fr-FR" sz="2400" b="1" i="1" dirty="0" smtClean="0">
                <a:solidFill>
                  <a:srgbClr val="00B4B2"/>
                </a:solidFill>
                <a:latin typeface="Georgia" panose="02040502050405020303"/>
                <a:cs typeface="Georgia" panose="02040502050405020303"/>
              </a:rPr>
              <a:t>économique</a:t>
            </a:r>
          </a:p>
          <a:p>
            <a:pPr marL="12700">
              <a:lnSpc>
                <a:spcPts val="2565"/>
              </a:lnSpc>
            </a:pPr>
            <a:r>
              <a:rPr lang="fr-FR" sz="2000" i="1" dirty="0">
                <a:latin typeface="Georgia" panose="02040502050405020303"/>
                <a:cs typeface="Georgia" panose="02040502050405020303"/>
              </a:rPr>
              <a:t>Le Cap-Vert est un pays membre</a:t>
            </a:r>
            <a:endParaRPr lang="pt-PT" sz="2000" i="1" dirty="0">
              <a:latin typeface="Georgia" panose="02040502050405020303"/>
              <a:cs typeface="Georgia" panose="02040502050405020303"/>
            </a:endParaRPr>
          </a:p>
        </p:txBody>
      </p:sp>
      <p:cxnSp>
        <p:nvCxnSpPr>
          <p:cNvPr id="201" name="Conexão Reta 37"/>
          <p:cNvCxnSpPr/>
          <p:nvPr/>
        </p:nvCxnSpPr>
        <p:spPr>
          <a:xfrm flipV="1">
            <a:off x="5280660" y="48641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Caixa de Texto 38"/>
          <p:cNvSpPr txBox="1"/>
          <p:nvPr/>
        </p:nvSpPr>
        <p:spPr>
          <a:xfrm>
            <a:off x="5537200" y="5118100"/>
            <a:ext cx="4711700" cy="276999"/>
          </a:xfrm>
          <a:prstGeom prst="rect">
            <a:avLst/>
          </a:prstGeom>
          <a:noFill/>
        </p:spPr>
        <p:txBody>
          <a:bodyPr wrap="square" rtlCol="0">
            <a:spAutoFit/>
          </a:bodyPr>
          <a:lstStyle/>
          <a:p>
            <a:pPr marL="104140" marR="262890">
              <a:lnSpc>
                <a:spcPct val="100000"/>
              </a:lnSpc>
              <a:spcBef>
                <a:spcPts val="280"/>
              </a:spcBef>
              <a:spcAft>
                <a:spcPts val="0"/>
              </a:spcAft>
            </a:pPr>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fr-FR" altLang="pt-PT" sz="1200" dirty="0">
                <a:latin typeface="Arial Narrow" panose="020B0606020202030204" pitchFamily="34" charset="0"/>
                <a:cs typeface="Arial Narrow" panose="020B0606020202030204" pitchFamily="34" charset="0"/>
                <a:sym typeface="+mn-ea"/>
              </a:rPr>
              <a:t>Réduction de l'impôt sur le revenu au cours des 5 premières années</a:t>
            </a:r>
            <a:endParaRPr lang="pt-PT" altLang="en-US" sz="1200" i="1" dirty="0">
              <a:solidFill>
                <a:srgbClr val="00B0F0"/>
              </a:solidFill>
            </a:endParaRPr>
          </a:p>
        </p:txBody>
      </p:sp>
      <p:sp>
        <p:nvSpPr>
          <p:cNvPr id="203" name="Caixa de Texto 39"/>
          <p:cNvSpPr txBox="1"/>
          <p:nvPr/>
        </p:nvSpPr>
        <p:spPr>
          <a:xfrm>
            <a:off x="5546724" y="5418455"/>
            <a:ext cx="6663055" cy="284693"/>
          </a:xfrm>
          <a:prstGeom prst="rect">
            <a:avLst/>
          </a:prstGeom>
          <a:noFill/>
        </p:spPr>
        <p:txBody>
          <a:bodyPr wrap="square" rtlCol="0">
            <a:spAutoFit/>
          </a:bodyPr>
          <a:lstStyle/>
          <a:p>
            <a:pPr marL="12700">
              <a:lnSpc>
                <a:spcPts val="1500"/>
              </a:lnSpc>
              <a:spcBef>
                <a:spcPts val="0"/>
              </a:spcBef>
              <a:spcAft>
                <a:spcPts val="0"/>
              </a:spcAft>
            </a:pPr>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Importation et exportation vers et depuis le vaste marché de 400 millions de consommateurs hors taxes</a:t>
            </a:r>
            <a:endParaRPr lang="pt-PT" altLang="en-US" sz="1200" i="1" dirty="0">
              <a:solidFill>
                <a:srgbClr val="00B0F0"/>
              </a:solidFill>
            </a:endParaRPr>
          </a:p>
        </p:txBody>
      </p:sp>
      <p:cxnSp>
        <p:nvCxnSpPr>
          <p:cNvPr id="204" name="Conexão Reta 40"/>
          <p:cNvCxnSpPr/>
          <p:nvPr/>
        </p:nvCxnSpPr>
        <p:spPr>
          <a:xfrm>
            <a:off x="5655945" y="53562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205" name="Caixa de Texto 41"/>
          <p:cNvSpPr txBox="1"/>
          <p:nvPr/>
        </p:nvSpPr>
        <p:spPr>
          <a:xfrm>
            <a:off x="5446395" y="5690870"/>
            <a:ext cx="3743960"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Libre e</a:t>
            </a:r>
            <a:r>
              <a:rPr lang="en-US" altLang="pt-PT" sz="1200" dirty="0" err="1" smtClean="0">
                <a:latin typeface="Arial Narrow" panose="020B0606020202030204" pitchFamily="34" charset="0"/>
                <a:cs typeface="Arial Narrow" panose="020B0606020202030204" pitchFamily="34" charset="0"/>
                <a:sym typeface="+mn-ea"/>
              </a:rPr>
              <a:t>xportation</a:t>
            </a:r>
            <a:r>
              <a:rPr lang="en-US" altLang="pt-PT" sz="1200" dirty="0" smtClean="0">
                <a:latin typeface="Arial Narrow" panose="020B0606020202030204" pitchFamily="34" charset="0"/>
                <a:cs typeface="Arial Narrow" panose="020B0606020202030204" pitchFamily="34" charset="0"/>
                <a:sym typeface="+mn-ea"/>
              </a:rPr>
              <a:t> </a:t>
            </a:r>
            <a:r>
              <a:rPr lang="en-US" altLang="pt-PT" sz="1200" dirty="0">
                <a:latin typeface="Arial Narrow" panose="020B0606020202030204" pitchFamily="34" charset="0"/>
                <a:cs typeface="Arial Narrow" panose="020B0606020202030204" pitchFamily="34" charset="0"/>
                <a:sym typeface="+mn-ea"/>
              </a:rPr>
              <a:t>des </a:t>
            </a:r>
            <a:r>
              <a:rPr lang="en-US" altLang="pt-PT" sz="1200" dirty="0" err="1">
                <a:latin typeface="Arial Narrow" panose="020B0606020202030204" pitchFamily="34" charset="0"/>
                <a:cs typeface="Arial Narrow" panose="020B0606020202030204" pitchFamily="34" charset="0"/>
                <a:sym typeface="+mn-ea"/>
              </a:rPr>
              <a:t>produits</a:t>
            </a:r>
            <a:endParaRPr lang="pt-PT" altLang="en-US" sz="1200" i="1" dirty="0">
              <a:solidFill>
                <a:srgbClr val="00B0F0"/>
              </a:solidFill>
            </a:endParaRPr>
          </a:p>
        </p:txBody>
      </p:sp>
      <p:sp>
        <p:nvSpPr>
          <p:cNvPr id="206" name="Oval 205"/>
          <p:cNvSpPr/>
          <p:nvPr/>
        </p:nvSpPr>
        <p:spPr>
          <a:xfrm>
            <a:off x="5783580" y="47967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207" name="Oval 206"/>
          <p:cNvSpPr/>
          <p:nvPr/>
        </p:nvSpPr>
        <p:spPr>
          <a:xfrm>
            <a:off x="5074285" y="45072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208" name="Conexão Reta 13"/>
          <p:cNvCxnSpPr/>
          <p:nvPr/>
        </p:nvCxnSpPr>
        <p:spPr>
          <a:xfrm>
            <a:off x="7974137"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9" name="Caixa de Texto 19"/>
          <p:cNvSpPr txBox="1"/>
          <p:nvPr/>
        </p:nvSpPr>
        <p:spPr>
          <a:xfrm>
            <a:off x="8047797" y="917575"/>
            <a:ext cx="3662680" cy="275590"/>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cs typeface="Arial Narrow" panose="020B0606020202030204" pitchFamily="34" charset="0"/>
                <a:sym typeface="+mn-ea"/>
              </a:rPr>
              <a:t>Opportunités </a:t>
            </a:r>
            <a:r>
              <a:rPr lang="fr-FR" sz="1200" dirty="0">
                <a:latin typeface="Arial Narrow" panose="020B0606020202030204" pitchFamily="34" charset="0"/>
                <a:cs typeface="Arial Narrow" panose="020B0606020202030204" pitchFamily="34" charset="0"/>
                <a:sym typeface="+mn-ea"/>
              </a:rPr>
              <a:t>réciproques pour tous les pays et entreprises</a:t>
            </a:r>
            <a:endParaRPr lang="pt-PT" altLang="en-US" sz="1200" dirty="0"/>
          </a:p>
        </p:txBody>
      </p:sp>
      <p:sp>
        <p:nvSpPr>
          <p:cNvPr id="210" name="Caixa de Texto 21"/>
          <p:cNvSpPr txBox="1"/>
          <p:nvPr/>
        </p:nvSpPr>
        <p:spPr>
          <a:xfrm>
            <a:off x="5815330" y="4759325"/>
            <a:ext cx="2894330" cy="276999"/>
          </a:xfrm>
          <a:prstGeom prst="rect">
            <a:avLst/>
          </a:prstGeom>
          <a:noFill/>
        </p:spPr>
        <p:txBody>
          <a:bodyPr wrap="square" rtlCol="0">
            <a:spAutoFit/>
          </a:bodyPr>
          <a:lstStyle/>
          <a:p>
            <a:r>
              <a:rPr lang="pt-PT" altLang="en-US" sz="1200" b="1" i="1" dirty="0">
                <a:solidFill>
                  <a:srgbClr val="008CBA"/>
                </a:solidFill>
              </a:rPr>
              <a:t>L'exportation et la réexportation</a:t>
            </a:r>
          </a:p>
        </p:txBody>
      </p:sp>
      <p:sp>
        <p:nvSpPr>
          <p:cNvPr id="211" name="Caixa de Texto 22"/>
          <p:cNvSpPr txBox="1"/>
          <p:nvPr/>
        </p:nvSpPr>
        <p:spPr>
          <a:xfrm>
            <a:off x="5349875" y="6014720"/>
            <a:ext cx="5462905"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fr-FR" altLang="pt-PT" sz="1200" dirty="0">
                <a:latin typeface="Arial Narrow" panose="020B0606020202030204" pitchFamily="34" charset="0"/>
                <a:cs typeface="Arial Narrow" panose="020B0606020202030204" pitchFamily="34" charset="0"/>
                <a:sym typeface="+mn-ea"/>
              </a:rPr>
              <a:t>Importation de matières premières dans la </a:t>
            </a:r>
            <a:r>
              <a:rPr lang="fr-FR" altLang="pt-PT" sz="1200" i="1" dirty="0">
                <a:latin typeface="Arial Narrow" panose="020B0606020202030204" pitchFamily="34" charset="0"/>
                <a:cs typeface="Arial Narrow" panose="020B0606020202030204" pitchFamily="34" charset="0"/>
                <a:sym typeface="+mn-ea"/>
              </a:rPr>
              <a:t>CEDEAO</a:t>
            </a:r>
            <a:r>
              <a:rPr lang="fr-FR" altLang="pt-PT" sz="1200" dirty="0">
                <a:latin typeface="Arial Narrow" panose="020B0606020202030204" pitchFamily="34" charset="0"/>
                <a:cs typeface="Arial Narrow" panose="020B0606020202030204" pitchFamily="34" charset="0"/>
                <a:sym typeface="+mn-ea"/>
              </a:rPr>
              <a:t> en franchise de droits et taxes</a:t>
            </a:r>
            <a:endParaRPr lang="pt-PT" altLang="en-US" sz="1200" i="1" dirty="0">
              <a:solidFill>
                <a:srgbClr val="00B0F0"/>
              </a:solidFill>
            </a:endParaRPr>
          </a:p>
        </p:txBody>
      </p:sp>
      <p:sp>
        <p:nvSpPr>
          <p:cNvPr id="212" name="object 7"/>
          <p:cNvSpPr txBox="1"/>
          <p:nvPr/>
        </p:nvSpPr>
        <p:spPr>
          <a:xfrm>
            <a:off x="2817496" y="4419600"/>
            <a:ext cx="2303780" cy="280035"/>
          </a:xfrm>
          <a:prstGeom prst="rect">
            <a:avLst/>
          </a:prstGeom>
        </p:spPr>
        <p:txBody>
          <a:bodyPr wrap="square" lIns="0" tIns="13716" rIns="0" bIns="0" rtlCol="0">
            <a:noAutofit/>
          </a:bodyPr>
          <a:lstStyle/>
          <a:p>
            <a:pPr marL="12700">
              <a:lnSpc>
                <a:spcPts val="2160"/>
              </a:lnSpc>
            </a:pPr>
            <a:r>
              <a:rPr lang="pt-PT" sz="1400" b="1" spc="-1" dirty="0">
                <a:solidFill>
                  <a:srgbClr val="008CBA"/>
                </a:solidFill>
                <a:latin typeface="Arial Narrow" panose="020B0606020202030204" pitchFamily="34" charset="0"/>
                <a:cs typeface="Arial Narrow" panose="020B0606020202030204" pitchFamily="34" charset="0"/>
              </a:rPr>
              <a:t>Caractérisation et information</a:t>
            </a:r>
            <a:endParaRPr sz="1400" b="1" spc="-1" dirty="0" smtClean="0">
              <a:solidFill>
                <a:srgbClr val="008CBA"/>
              </a:solidFill>
              <a:latin typeface="Arial Narrow" panose="020B0606020202030204" pitchFamily="34" charset="0"/>
              <a:cs typeface="Arial Narrow" panose="020B0606020202030204" pitchFamily="34" charset="0"/>
            </a:endParaRPr>
          </a:p>
        </p:txBody>
      </p:sp>
      <p:cxnSp>
        <p:nvCxnSpPr>
          <p:cNvPr id="213" name="Conexão Reta 25"/>
          <p:cNvCxnSpPr/>
          <p:nvPr/>
        </p:nvCxnSpPr>
        <p:spPr>
          <a:xfrm flipV="1">
            <a:off x="1796415" y="514540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Caixa de Texto 27"/>
          <p:cNvSpPr txBox="1"/>
          <p:nvPr/>
        </p:nvSpPr>
        <p:spPr>
          <a:xfrm>
            <a:off x="1677034" y="4889500"/>
            <a:ext cx="2421731"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cs typeface="Arial Narrow" panose="020B0606020202030204" pitchFamily="34" charset="0"/>
                <a:sym typeface="+mn-ea"/>
              </a:rPr>
              <a:t>Développement </a:t>
            </a:r>
            <a:r>
              <a:rPr lang="fr-FR" sz="1200" dirty="0">
                <a:latin typeface="Arial Narrow" panose="020B0606020202030204" pitchFamily="34" charset="0"/>
                <a:cs typeface="Times New Roman" panose="02020603050405020304" pitchFamily="18" charset="0"/>
                <a:sym typeface="+mn-ea"/>
              </a:rPr>
              <a:t>entrepreneurial</a:t>
            </a:r>
            <a:endParaRPr lang="pt-PT" altLang="en-US" sz="1200" dirty="0"/>
          </a:p>
        </p:txBody>
      </p:sp>
      <p:cxnSp>
        <p:nvCxnSpPr>
          <p:cNvPr id="215" name="Conexão Reta 29"/>
          <p:cNvCxnSpPr/>
          <p:nvPr/>
        </p:nvCxnSpPr>
        <p:spPr>
          <a:xfrm flipV="1">
            <a:off x="1664335" y="550989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16" name="Caixa de Texto 32"/>
          <p:cNvSpPr txBox="1"/>
          <p:nvPr/>
        </p:nvSpPr>
        <p:spPr>
          <a:xfrm>
            <a:off x="1685289" y="5264785"/>
            <a:ext cx="2985135"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spc="-1" dirty="0">
                <a:latin typeface="Arial Narrow" panose="020B0606020202030204" pitchFamily="34" charset="0"/>
                <a:cs typeface="Arial Narrow" panose="020B0606020202030204" pitchFamily="34" charset="0"/>
                <a:sym typeface="+mn-ea"/>
              </a:rPr>
              <a:t>Fonctionnement et coopération </a:t>
            </a:r>
            <a:r>
              <a:rPr lang="fr-FR" sz="1200" spc="-1" dirty="0" smtClean="0">
                <a:latin typeface="Arial Narrow" panose="020B0606020202030204" pitchFamily="34" charset="0"/>
                <a:cs typeface="Arial Narrow" panose="020B0606020202030204" pitchFamily="34" charset="0"/>
                <a:sym typeface="+mn-ea"/>
              </a:rPr>
              <a:t>en </a:t>
            </a:r>
            <a:r>
              <a:rPr lang="fr-FR" sz="1200" spc="-1" dirty="0">
                <a:latin typeface="Arial Narrow" panose="020B0606020202030204" pitchFamily="34" charset="0"/>
                <a:cs typeface="Arial Narrow" panose="020B0606020202030204" pitchFamily="34" charset="0"/>
                <a:sym typeface="+mn-ea"/>
              </a:rPr>
              <a:t>réseau</a:t>
            </a:r>
            <a:endParaRPr lang="pt-PT" altLang="en-US" sz="1200" dirty="0"/>
          </a:p>
        </p:txBody>
      </p:sp>
      <p:sp>
        <p:nvSpPr>
          <p:cNvPr id="217" name="Caixa de Texto 42"/>
          <p:cNvSpPr txBox="1"/>
          <p:nvPr/>
        </p:nvSpPr>
        <p:spPr>
          <a:xfrm>
            <a:off x="1671955" y="5629275"/>
            <a:ext cx="261302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cs typeface="Arial Narrow" panose="020B0606020202030204" pitchFamily="34" charset="0"/>
                <a:sym typeface="+mn-ea"/>
              </a:rPr>
              <a:t>Instruments </a:t>
            </a:r>
            <a:r>
              <a:rPr lang="pt-PT" sz="1200" dirty="0">
                <a:latin typeface="Arial Narrow" panose="020B0606020202030204" pitchFamily="34" charset="0"/>
              </a:rPr>
              <a:t>publics </a:t>
            </a:r>
            <a:r>
              <a:rPr lang="pt-PT" sz="1200" dirty="0" smtClean="0">
                <a:latin typeface="Arial Narrow" panose="020B0606020202030204" pitchFamily="34" charset="0"/>
                <a:cs typeface="Arial Narrow" panose="020B0606020202030204" pitchFamily="34" charset="0"/>
                <a:sym typeface="+mn-ea"/>
              </a:rPr>
              <a:t> de facilitation</a:t>
            </a:r>
            <a:endParaRPr lang="pt-PT" altLang="en-US" sz="1200" dirty="0"/>
          </a:p>
        </p:txBody>
      </p:sp>
      <p:cxnSp>
        <p:nvCxnSpPr>
          <p:cNvPr id="218" name="Conexão Reta 44"/>
          <p:cNvCxnSpPr/>
          <p:nvPr/>
        </p:nvCxnSpPr>
        <p:spPr>
          <a:xfrm flipV="1">
            <a:off x="1543050" y="5874385"/>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Conexão Reta 45"/>
          <p:cNvCxnSpPr/>
          <p:nvPr/>
        </p:nvCxnSpPr>
        <p:spPr>
          <a:xfrm flipV="1">
            <a:off x="3710940" y="2279650"/>
            <a:ext cx="702945" cy="2028190"/>
          </a:xfrm>
          <a:prstGeom prst="line">
            <a:avLst/>
          </a:prstGeom>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4358640" y="2234565"/>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221" name="object 7"/>
          <p:cNvSpPr txBox="1"/>
          <p:nvPr/>
        </p:nvSpPr>
        <p:spPr>
          <a:xfrm>
            <a:off x="1082040" y="2363470"/>
            <a:ext cx="2810510" cy="280035"/>
          </a:xfrm>
          <a:prstGeom prst="rect">
            <a:avLst/>
          </a:prstGeom>
        </p:spPr>
        <p:txBody>
          <a:bodyPr wrap="square" lIns="0" tIns="13716" rIns="0" bIns="0" rtlCol="0">
            <a:noAutofit/>
          </a:bodyPr>
          <a:lstStyle/>
          <a:p>
            <a:pPr marL="12700">
              <a:lnSpc>
                <a:spcPts val="2160"/>
              </a:lnSpc>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spc="-1" dirty="0">
                <a:latin typeface="Arial Narrow" panose="020B0606020202030204" pitchFamily="34" charset="0"/>
                <a:cs typeface="Arial Narrow" panose="020B0606020202030204" pitchFamily="34" charset="0"/>
              </a:rPr>
              <a:t>Stockage avec suspension des droits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22" name="Conexão Reta 50"/>
          <p:cNvCxnSpPr/>
          <p:nvPr/>
        </p:nvCxnSpPr>
        <p:spPr>
          <a:xfrm flipV="1">
            <a:off x="1011555" y="2654935"/>
            <a:ext cx="3273425" cy="4445"/>
          </a:xfrm>
          <a:prstGeom prst="line">
            <a:avLst/>
          </a:prstGeom>
        </p:spPr>
        <p:style>
          <a:lnRef idx="1">
            <a:schemeClr val="accent1"/>
          </a:lnRef>
          <a:fillRef idx="0">
            <a:schemeClr val="accent1"/>
          </a:fillRef>
          <a:effectRef idx="0">
            <a:schemeClr val="accent1"/>
          </a:effectRef>
          <a:fontRef idx="minor">
            <a:schemeClr val="tx1"/>
          </a:fontRef>
        </p:style>
      </p:cxnSp>
      <p:sp>
        <p:nvSpPr>
          <p:cNvPr id="223" name="Caixa de Texto 51"/>
          <p:cNvSpPr txBox="1"/>
          <p:nvPr/>
        </p:nvSpPr>
        <p:spPr>
          <a:xfrm>
            <a:off x="1560830" y="2136775"/>
            <a:ext cx="3060700" cy="306705"/>
          </a:xfrm>
          <a:prstGeom prst="rect">
            <a:avLst/>
          </a:prstGeom>
          <a:noFill/>
        </p:spPr>
        <p:txBody>
          <a:bodyPr wrap="square" rtlCol="0">
            <a:spAutoFit/>
          </a:bodyPr>
          <a:lstStyle/>
          <a:p>
            <a:r>
              <a:rPr lang="pt-PT" sz="1400" b="1" dirty="0">
                <a:solidFill>
                  <a:srgbClr val="008CBA"/>
                </a:solidFill>
                <a:latin typeface="Arial Narrow" panose="020B0606020202030204" pitchFamily="34" charset="0"/>
                <a:cs typeface="Arial Narrow" panose="020B0606020202030204" pitchFamily="34" charset="0"/>
                <a:sym typeface="+mn-ea"/>
              </a:rPr>
              <a:t>Espace de stockage temporaire</a:t>
            </a:r>
            <a:endParaRPr lang="pt-PT" sz="1400" b="1" dirty="0" smtClean="0">
              <a:solidFill>
                <a:srgbClr val="008CBA"/>
              </a:solidFill>
              <a:latin typeface="Arial Narrow" panose="020B0606020202030204" pitchFamily="34" charset="0"/>
              <a:cs typeface="Arial Narrow" panose="020B0606020202030204" pitchFamily="34" charset="0"/>
              <a:sym typeface="+mn-ea"/>
            </a:endParaRPr>
          </a:p>
        </p:txBody>
      </p:sp>
      <p:cxnSp>
        <p:nvCxnSpPr>
          <p:cNvPr id="224" name="Conexão Reta 52"/>
          <p:cNvCxnSpPr/>
          <p:nvPr/>
        </p:nvCxnSpPr>
        <p:spPr>
          <a:xfrm flipV="1">
            <a:off x="1021715" y="301053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5" name="object 7"/>
          <p:cNvSpPr txBox="1"/>
          <p:nvPr/>
        </p:nvSpPr>
        <p:spPr>
          <a:xfrm>
            <a:off x="1081405" y="2719070"/>
            <a:ext cx="2328545" cy="280035"/>
          </a:xfrm>
          <a:prstGeom prst="rect">
            <a:avLst/>
          </a:prstGeom>
        </p:spPr>
        <p:txBody>
          <a:bodyPr wrap="square" lIns="0" tIns="13716" rIns="0" bIns="0" rtlCol="0">
            <a:noAutofit/>
          </a:bodyPr>
          <a:lstStyle/>
          <a:p>
            <a:pPr marL="12700">
              <a:lnSpc>
                <a:spcPts val="2160"/>
              </a:lnSpc>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altLang="pt-PT" sz="1200" dirty="0">
                <a:latin typeface="Arial Narrow" panose="020B0606020202030204" pitchFamily="34" charset="0"/>
                <a:cs typeface="Arial Narrow" panose="020B0606020202030204" pitchFamily="34" charset="0"/>
                <a:sym typeface="+mn-ea"/>
              </a:rPr>
              <a:t>Exportation hors taxes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26" name="Conexão Reta 54"/>
          <p:cNvCxnSpPr/>
          <p:nvPr/>
        </p:nvCxnSpPr>
        <p:spPr>
          <a:xfrm flipV="1">
            <a:off x="920115" y="335470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7" name="object 7"/>
          <p:cNvSpPr txBox="1"/>
          <p:nvPr/>
        </p:nvSpPr>
        <p:spPr>
          <a:xfrm>
            <a:off x="1101090" y="3154680"/>
            <a:ext cx="3127375" cy="189230"/>
          </a:xfrm>
          <a:prstGeom prst="rect">
            <a:avLst/>
          </a:prstGeom>
        </p:spPr>
        <p:txBody>
          <a:bodyPr wrap="square" lIns="0" tIns="13716" rIns="0" bIns="0" rtlCol="0">
            <a:noAutofit/>
          </a:bodyPr>
          <a:lstStyle/>
          <a:p>
            <a:pPr lvl="0">
              <a:lnSpc>
                <a:spcPts val="1280"/>
              </a:lnSpc>
              <a:spcBef>
                <a:spcPct val="60000"/>
              </a:spcBef>
              <a:buClr>
                <a:srgbClr val="E8FB35"/>
              </a:buClr>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altLang="pt-PT" sz="1200" dirty="0">
                <a:latin typeface="Calisto MT" panose="02040603050505030304" pitchFamily="18" charset="0"/>
                <a:sym typeface="+mn-ea"/>
              </a:rPr>
              <a:t>Exonération totale des impôts indirects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28" name="Conexão Reta 56"/>
          <p:cNvCxnSpPr/>
          <p:nvPr/>
        </p:nvCxnSpPr>
        <p:spPr>
          <a:xfrm flipV="1">
            <a:off x="738505" y="385889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29" name="object 7"/>
          <p:cNvSpPr txBox="1"/>
          <p:nvPr/>
        </p:nvSpPr>
        <p:spPr>
          <a:xfrm>
            <a:off x="977265" y="3430270"/>
            <a:ext cx="3127375" cy="395605"/>
          </a:xfrm>
          <a:prstGeom prst="rect">
            <a:avLst/>
          </a:prstGeom>
        </p:spPr>
        <p:txBody>
          <a:bodyPr wrap="square" lIns="0" tIns="13716" rIns="0" bIns="0" rtlCol="0">
            <a:noAutofit/>
          </a:bodyPr>
          <a:lstStyle/>
          <a:p>
            <a:pPr lvl="0" algn="just" fontAlgn="auto">
              <a:lnSpc>
                <a:spcPct val="100000"/>
              </a:lnSpc>
              <a:spcBef>
                <a:spcPts val="0"/>
              </a:spcBef>
              <a:spcAft>
                <a:spcPts val="0"/>
              </a:spcAft>
              <a:buClr>
                <a:srgbClr val="E8FB35"/>
              </a:buClr>
              <a:buSzTx/>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altLang="pt-PT" sz="1200" dirty="0">
                <a:latin typeface="Arial Narrow" panose="020B0606020202030204" pitchFamily="34" charset="0"/>
                <a:cs typeface="Arial Narrow" panose="020B0606020202030204" pitchFamily="34" charset="0"/>
                <a:sym typeface="+mn-ea"/>
              </a:rPr>
              <a:t>Exonération totale d'impôts sur le revenu </a:t>
            </a:r>
            <a:r>
              <a:rPr lang="fr-FR" altLang="pt-PT" sz="1200" dirty="0" smtClean="0">
                <a:latin typeface="Arial Narrow" panose="020B0606020202030204" pitchFamily="34" charset="0"/>
                <a:cs typeface="Arial Narrow" panose="020B0606020202030204" pitchFamily="34" charset="0"/>
                <a:sym typeface="+mn-ea"/>
              </a:rPr>
              <a:t>et</a:t>
            </a:r>
          </a:p>
          <a:p>
            <a:pPr lvl="0" algn="just" fontAlgn="auto">
              <a:lnSpc>
                <a:spcPct val="100000"/>
              </a:lnSpc>
              <a:spcBef>
                <a:spcPts val="0"/>
              </a:spcBef>
              <a:spcAft>
                <a:spcPts val="0"/>
              </a:spcAft>
              <a:buClr>
                <a:srgbClr val="E8FB35"/>
              </a:buClr>
              <a:buSzTx/>
            </a:pPr>
            <a:r>
              <a:rPr lang="fr-FR" altLang="pt-PT" sz="1200" dirty="0" smtClean="0">
                <a:latin typeface="Arial Narrow" panose="020B0606020202030204" pitchFamily="34" charset="0"/>
                <a:cs typeface="Arial Narrow" panose="020B0606020202030204" pitchFamily="34" charset="0"/>
                <a:sym typeface="+mn-ea"/>
              </a:rPr>
              <a:t> </a:t>
            </a:r>
            <a:r>
              <a:rPr lang="fr-FR" altLang="pt-PT" sz="1200" dirty="0">
                <a:latin typeface="Arial Narrow" panose="020B0606020202030204" pitchFamily="34" charset="0"/>
                <a:cs typeface="Arial Narrow" panose="020B0606020202030204" pitchFamily="34" charset="0"/>
                <a:sym typeface="+mn-ea"/>
              </a:rPr>
              <a:t>les dividendes au cours des 10 premières années.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30" name="Conexão Reta 58"/>
          <p:cNvCxnSpPr/>
          <p:nvPr/>
        </p:nvCxnSpPr>
        <p:spPr>
          <a:xfrm flipV="1">
            <a:off x="614045" y="4225925"/>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31" name="object 7"/>
          <p:cNvSpPr txBox="1"/>
          <p:nvPr/>
        </p:nvSpPr>
        <p:spPr>
          <a:xfrm>
            <a:off x="1088390" y="3943350"/>
            <a:ext cx="2328545" cy="280035"/>
          </a:xfrm>
          <a:prstGeom prst="rect">
            <a:avLst/>
          </a:prstGeom>
        </p:spPr>
        <p:txBody>
          <a:bodyPr wrap="square" lIns="0" tIns="13716" rIns="0" bIns="0" rtlCol="0">
            <a:noAutofit/>
          </a:bodyPr>
          <a:lstStyle/>
          <a:p>
            <a:pPr marL="12700">
              <a:lnSpc>
                <a:spcPts val="2160"/>
              </a:lnSpc>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altLang="pt-PT" sz="1200" dirty="0">
                <a:latin typeface="Arial Narrow" panose="020B0606020202030204" pitchFamily="34" charset="0"/>
                <a:cs typeface="Arial Narrow" panose="020B0606020202030204" pitchFamily="34" charset="0"/>
                <a:sym typeface="+mn-ea"/>
              </a:rPr>
              <a:t>Incitations douanières</a:t>
            </a:r>
            <a:endParaRPr lang="pt-PT" sz="1200" spc="-1" dirty="0" smtClean="0">
              <a:solidFill>
                <a:schemeClr val="tx1"/>
              </a:solidFill>
              <a:latin typeface="Arial Narrow" panose="020B0606020202030204" pitchFamily="34" charset="0"/>
              <a:cs typeface="Arial Narrow" panose="020B0606020202030204" pitchFamily="34" charset="0"/>
            </a:endParaRPr>
          </a:p>
        </p:txBody>
      </p:sp>
      <p:cxnSp>
        <p:nvCxnSpPr>
          <p:cNvPr id="232" name="Conexão Reta 61"/>
          <p:cNvCxnSpPr/>
          <p:nvPr/>
        </p:nvCxnSpPr>
        <p:spPr>
          <a:xfrm>
            <a:off x="5556250" y="56883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Conexão Reta 71"/>
          <p:cNvCxnSpPr/>
          <p:nvPr/>
        </p:nvCxnSpPr>
        <p:spPr>
          <a:xfrm>
            <a:off x="5434965" y="60096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Conexão Reta 72"/>
          <p:cNvCxnSpPr/>
          <p:nvPr/>
        </p:nvCxnSpPr>
        <p:spPr>
          <a:xfrm>
            <a:off x="5316220" y="63442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Conexão Reta 60"/>
          <p:cNvCxnSpPr/>
          <p:nvPr/>
        </p:nvCxnSpPr>
        <p:spPr>
          <a:xfrm>
            <a:off x="5565457" y="4419600"/>
            <a:ext cx="282258" cy="445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Conexão Reta 77"/>
          <p:cNvCxnSpPr/>
          <p:nvPr/>
        </p:nvCxnSpPr>
        <p:spPr>
          <a:xfrm flipV="1">
            <a:off x="4438015" y="2125345"/>
            <a:ext cx="803275" cy="17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Conexão Reta 63"/>
          <p:cNvCxnSpPr/>
          <p:nvPr/>
        </p:nvCxnSpPr>
        <p:spPr>
          <a:xfrm flipV="1">
            <a:off x="7404735" y="3409950"/>
            <a:ext cx="161290" cy="372110"/>
          </a:xfrm>
          <a:prstGeom prst="line">
            <a:avLst/>
          </a:prstGeom>
        </p:spPr>
        <p:style>
          <a:lnRef idx="1">
            <a:schemeClr val="accent1"/>
          </a:lnRef>
          <a:fillRef idx="0">
            <a:schemeClr val="accent1"/>
          </a:fillRef>
          <a:effectRef idx="0">
            <a:schemeClr val="accent1"/>
          </a:effectRef>
          <a:fontRef idx="minor">
            <a:schemeClr val="tx1"/>
          </a:fontRef>
        </p:style>
      </p:cxnSp>
      <p:sp>
        <p:nvSpPr>
          <p:cNvPr id="240" name="Caixa de Texto 66"/>
          <p:cNvSpPr txBox="1"/>
          <p:nvPr/>
        </p:nvSpPr>
        <p:spPr>
          <a:xfrm>
            <a:off x="7352030" y="2769870"/>
            <a:ext cx="2896870" cy="276999"/>
          </a:xfrm>
          <a:prstGeom prst="rect">
            <a:avLst/>
          </a:prstGeom>
          <a:noFill/>
        </p:spPr>
        <p:txBody>
          <a:bodyPr wrap="square" rtlCol="0">
            <a:spAutoFit/>
          </a:bodyPr>
          <a:lstStyle/>
          <a:p>
            <a:r>
              <a:rPr lang="fr-FR" altLang="en-US" sz="1200" dirty="0" smtClean="0">
                <a:solidFill>
                  <a:srgbClr val="FFC000"/>
                </a:solidFill>
                <a:latin typeface="Arial Narrow" panose="020B0606020202030204" pitchFamily="34" charset="0"/>
                <a:cs typeface="Arial Narrow" panose="020B0606020202030204" pitchFamily="34" charset="0"/>
                <a:sym typeface="+mn-ea"/>
              </a:rPr>
              <a:t>Marché de 400 </a:t>
            </a:r>
            <a:r>
              <a:rPr lang="fr-FR" altLang="en-US" sz="1200" dirty="0">
                <a:solidFill>
                  <a:srgbClr val="FFC000"/>
                </a:solidFill>
                <a:latin typeface="Arial Narrow" panose="020B0606020202030204" pitchFamily="34" charset="0"/>
                <a:cs typeface="Arial Narrow" panose="020B0606020202030204" pitchFamily="34" charset="0"/>
                <a:sym typeface="+mn-ea"/>
              </a:rPr>
              <a:t>millions </a:t>
            </a:r>
            <a:r>
              <a:rPr lang="fr-FR" altLang="en-US" sz="1200" dirty="0" smtClean="0">
                <a:solidFill>
                  <a:srgbClr val="FFC000"/>
                </a:solidFill>
                <a:latin typeface="Arial Narrow" panose="020B0606020202030204" pitchFamily="34" charset="0"/>
                <a:cs typeface="Arial Narrow" panose="020B0606020202030204" pitchFamily="34" charset="0"/>
                <a:sym typeface="+mn-ea"/>
              </a:rPr>
              <a:t>des </a:t>
            </a:r>
            <a:r>
              <a:rPr lang="fr-FR" altLang="en-US" sz="1200" dirty="0">
                <a:solidFill>
                  <a:srgbClr val="FFC000"/>
                </a:solidFill>
                <a:latin typeface="Arial Narrow" panose="020B0606020202030204" pitchFamily="34" charset="0"/>
                <a:cs typeface="Arial Narrow" panose="020B0606020202030204" pitchFamily="34" charset="0"/>
                <a:sym typeface="+mn-ea"/>
              </a:rPr>
              <a:t>consommateurs</a:t>
            </a:r>
            <a:endParaRPr lang="pt-PT" altLang="en-US" sz="1200" dirty="0">
              <a:solidFill>
                <a:srgbClr val="FFC000"/>
              </a:solidFill>
              <a:latin typeface="Arial Narrow" panose="020B0606020202030204" pitchFamily="34" charset="0"/>
              <a:cs typeface="Arial Narrow" panose="020B0606020202030204" pitchFamily="34" charset="0"/>
              <a:sym typeface="+mn-ea"/>
            </a:endParaRPr>
          </a:p>
        </p:txBody>
      </p:sp>
      <p:sp>
        <p:nvSpPr>
          <p:cNvPr id="242" name="Caixa de Texto 68"/>
          <p:cNvSpPr txBox="1"/>
          <p:nvPr/>
        </p:nvSpPr>
        <p:spPr>
          <a:xfrm>
            <a:off x="4902835" y="3631565"/>
            <a:ext cx="2420620" cy="275590"/>
          </a:xfrm>
          <a:prstGeom prst="rect">
            <a:avLst/>
          </a:prstGeom>
          <a:noFill/>
        </p:spPr>
        <p:txBody>
          <a:bodyPr wrap="square" rtlCol="0">
            <a:spAutoFit/>
          </a:bodyPr>
          <a:lstStyle/>
          <a:p>
            <a:r>
              <a:rPr lang="pt-PT" altLang="en-US" sz="1200" dirty="0">
                <a:solidFill>
                  <a:srgbClr val="FFC000"/>
                </a:solidFill>
                <a:latin typeface="Arial Narrow" panose="020B0606020202030204" pitchFamily="34" charset="0"/>
                <a:cs typeface="Arial Narrow" panose="020B0606020202030204" pitchFamily="34" charset="0"/>
              </a:rPr>
              <a:t>188.423.476 des utilisateurs d'Internet</a:t>
            </a:r>
          </a:p>
        </p:txBody>
      </p:sp>
      <p:cxnSp>
        <p:nvCxnSpPr>
          <p:cNvPr id="243" name="Conexão Reta 69"/>
          <p:cNvCxnSpPr/>
          <p:nvPr/>
        </p:nvCxnSpPr>
        <p:spPr>
          <a:xfrm>
            <a:off x="7205980" y="3775075"/>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Conexão Reta 64"/>
          <p:cNvCxnSpPr/>
          <p:nvPr/>
        </p:nvCxnSpPr>
        <p:spPr>
          <a:xfrm flipV="1">
            <a:off x="7082155" y="2925228"/>
            <a:ext cx="112395" cy="47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Conexão Reta 65"/>
          <p:cNvCxnSpPr/>
          <p:nvPr/>
        </p:nvCxnSpPr>
        <p:spPr>
          <a:xfrm>
            <a:off x="7186930" y="2923540"/>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Conexão Reta 67"/>
          <p:cNvCxnSpPr/>
          <p:nvPr/>
        </p:nvCxnSpPr>
        <p:spPr>
          <a:xfrm flipH="1">
            <a:off x="7393940" y="2822575"/>
            <a:ext cx="1270" cy="191135"/>
          </a:xfrm>
          <a:prstGeom prst="line">
            <a:avLst/>
          </a:prstGeom>
        </p:spPr>
        <p:style>
          <a:lnRef idx="1">
            <a:schemeClr val="accent1"/>
          </a:lnRef>
          <a:fillRef idx="0">
            <a:schemeClr val="accent1"/>
          </a:fillRef>
          <a:effectRef idx="0">
            <a:schemeClr val="accent1"/>
          </a:effectRef>
          <a:fontRef idx="minor">
            <a:schemeClr val="tx1"/>
          </a:fontRef>
        </p:style>
      </p:cxnSp>
      <p:sp>
        <p:nvSpPr>
          <p:cNvPr id="244" name="Oval 243"/>
          <p:cNvSpPr/>
          <p:nvPr/>
        </p:nvSpPr>
        <p:spPr>
          <a:xfrm>
            <a:off x="7057390" y="336613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245" name="Oval 244"/>
          <p:cNvSpPr/>
          <p:nvPr/>
        </p:nvSpPr>
        <p:spPr>
          <a:xfrm>
            <a:off x="7532370" y="3374390"/>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cxnSp>
        <p:nvCxnSpPr>
          <p:cNvPr id="246" name="Conexão Reta 78"/>
          <p:cNvCxnSpPr/>
          <p:nvPr/>
        </p:nvCxnSpPr>
        <p:spPr>
          <a:xfrm>
            <a:off x="7202805" y="3674110"/>
            <a:ext cx="10160" cy="197485"/>
          </a:xfrm>
          <a:prstGeom prst="line">
            <a:avLst/>
          </a:prstGeom>
        </p:spPr>
        <p:style>
          <a:lnRef idx="1">
            <a:schemeClr val="accent1"/>
          </a:lnRef>
          <a:fillRef idx="0">
            <a:schemeClr val="accent1"/>
          </a:fillRef>
          <a:effectRef idx="0">
            <a:schemeClr val="accent1"/>
          </a:effectRef>
          <a:fontRef idx="minor">
            <a:schemeClr val="tx1"/>
          </a:fontRef>
        </p:style>
      </p:cxnSp>
      <p:sp>
        <p:nvSpPr>
          <p:cNvPr id="74" name="Caixa de Texto 14"/>
          <p:cNvSpPr txBox="1"/>
          <p:nvPr/>
        </p:nvSpPr>
        <p:spPr>
          <a:xfrm>
            <a:off x="10498455" y="208"/>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89" name="Caixa de Texto 14"/>
          <p:cNvSpPr txBox="1"/>
          <p:nvPr/>
        </p:nvSpPr>
        <p:spPr>
          <a:xfrm>
            <a:off x="8088629" y="3014345"/>
            <a:ext cx="1790507" cy="276999"/>
          </a:xfrm>
          <a:prstGeom prst="rect">
            <a:avLst/>
          </a:prstGeom>
          <a:noFill/>
        </p:spPr>
        <p:txBody>
          <a:bodyPr wrap="square" rtlCol="0">
            <a:spAutoFit/>
          </a:bodyPr>
          <a:lstStyle/>
          <a:p>
            <a:r>
              <a:rPr lang="pt-PT" altLang="en-US" sz="1200" i="1" dirty="0">
                <a:solidFill>
                  <a:schemeClr val="bg1"/>
                </a:solidFill>
                <a:latin typeface="Arial Narrow" panose="020B0606020202030204" pitchFamily="34" charset="0"/>
                <a:sym typeface="+mn-ea"/>
              </a:rPr>
              <a:t>36 heures </a:t>
            </a:r>
            <a:r>
              <a:rPr lang="pt-PT" altLang="en-US" sz="1200" i="1" dirty="0" smtClean="0">
                <a:solidFill>
                  <a:schemeClr val="bg1"/>
                </a:solidFill>
                <a:latin typeface="Arial Narrow" panose="020B0606020202030204" pitchFamily="34" charset="0"/>
                <a:sym typeface="+mn-ea"/>
              </a:rPr>
              <a:t>par voie maritime</a:t>
            </a:r>
            <a:endParaRPr lang="pt-PT" altLang="en-US" sz="1200" i="1" dirty="0">
              <a:solidFill>
                <a:schemeClr val="bg1"/>
              </a:solidFill>
              <a:latin typeface="Arial Narrow" panose="020B0606020202030204" pitchFamily="34" charset="0"/>
              <a:sym typeface="+mn-ea"/>
            </a:endParaRPr>
          </a:p>
        </p:txBody>
      </p:sp>
      <p:cxnSp>
        <p:nvCxnSpPr>
          <p:cNvPr id="90" name="Straight Arrow Connector 89"/>
          <p:cNvCxnSpPr/>
          <p:nvPr/>
        </p:nvCxnSpPr>
        <p:spPr>
          <a:xfrm flipV="1">
            <a:off x="7940040" y="3255010"/>
            <a:ext cx="933450" cy="153036"/>
          </a:xfrm>
          <a:prstGeom prst="straightConnector1">
            <a:avLst/>
          </a:prstGeom>
          <a:ln>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Caixa de Texto 15"/>
          <p:cNvSpPr txBox="1"/>
          <p:nvPr/>
        </p:nvSpPr>
        <p:spPr>
          <a:xfrm>
            <a:off x="7723505" y="3743960"/>
            <a:ext cx="1938144" cy="276999"/>
          </a:xfrm>
          <a:prstGeom prst="rect">
            <a:avLst/>
          </a:prstGeom>
          <a:noFill/>
        </p:spPr>
        <p:txBody>
          <a:bodyPr wrap="square" rtlCol="0">
            <a:spAutoFit/>
          </a:bodyPr>
          <a:lstStyle/>
          <a:p>
            <a:r>
              <a:rPr lang="pt-PT" altLang="en-US" sz="1200" i="1" dirty="0" smtClean="0">
                <a:solidFill>
                  <a:schemeClr val="bg1"/>
                </a:solidFill>
                <a:latin typeface="Arial Narrow" panose="020B0606020202030204" pitchFamily="34" charset="0"/>
                <a:sym typeface="+mn-ea"/>
              </a:rPr>
              <a:t>50 minutes par voie aérienne</a:t>
            </a:r>
            <a:endParaRPr lang="pt-PT" altLang="en-US" sz="1200" i="1" dirty="0">
              <a:solidFill>
                <a:schemeClr val="bg1"/>
              </a:solidFill>
              <a:latin typeface="Arial Narrow" panose="020B0606020202030204" pitchFamily="34" charset="0"/>
              <a:sym typeface="+mn-ea"/>
            </a:endParaRPr>
          </a:p>
        </p:txBody>
      </p:sp>
      <p:cxnSp>
        <p:nvCxnSpPr>
          <p:cNvPr id="92" name="Straight Arrow Connector 91"/>
          <p:cNvCxnSpPr/>
          <p:nvPr/>
        </p:nvCxnSpPr>
        <p:spPr>
          <a:xfrm rot="840000">
            <a:off x="7705725" y="3527425"/>
            <a:ext cx="933450" cy="153036"/>
          </a:xfrm>
          <a:prstGeom prst="straightConnector1">
            <a:avLst/>
          </a:prstGeom>
          <a:ln>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Caixa de Texto 42"/>
          <p:cNvSpPr txBox="1"/>
          <p:nvPr/>
        </p:nvSpPr>
        <p:spPr>
          <a:xfrm>
            <a:off x="1519555" y="6057900"/>
            <a:ext cx="2595880"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Robustesse et </a:t>
            </a:r>
            <a:r>
              <a:rPr lang="fr-FR" sz="1200" dirty="0">
                <a:latin typeface="Arial Narrow" panose="020B0606020202030204" pitchFamily="34" charset="0"/>
                <a:sym typeface="+mn-ea"/>
              </a:rPr>
              <a:t>échelle</a:t>
            </a:r>
            <a:r>
              <a:rPr lang="fr-FR" sz="1200" dirty="0" smtClean="0">
                <a:latin typeface="Arial Narrow" panose="020B0606020202030204" pitchFamily="34" charset="0"/>
                <a:cs typeface="Arial Narrow" panose="020B0606020202030204" pitchFamily="34" charset="0"/>
                <a:sym typeface="+mn-ea"/>
              </a:rPr>
              <a:t> dans les affaires</a:t>
            </a:r>
            <a:endParaRPr lang="pt-PT" altLang="en-US" sz="1200" dirty="0"/>
          </a:p>
        </p:txBody>
      </p:sp>
      <p:cxnSp>
        <p:nvCxnSpPr>
          <p:cNvPr id="94" name="Conexão Reta 44"/>
          <p:cNvCxnSpPr/>
          <p:nvPr/>
        </p:nvCxnSpPr>
        <p:spPr>
          <a:xfrm flipV="1">
            <a:off x="1390650" y="6303010"/>
            <a:ext cx="3127375" cy="254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80"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81" name="TextBox 8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2"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3239465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 name="Imagem 96" descr="page_13"/>
          <p:cNvPicPr>
            <a:picLocks noChangeAspect="1"/>
          </p:cNvPicPr>
          <p:nvPr/>
        </p:nvPicPr>
        <p:blipFill>
          <a:blip r:embed="rId2"/>
          <a:stretch>
            <a:fillRect/>
          </a:stretch>
        </p:blipFill>
        <p:spPr>
          <a:xfrm>
            <a:off x="1814830" y="1869440"/>
            <a:ext cx="3584575" cy="2703195"/>
          </a:xfrm>
          <a:prstGeom prst="rect">
            <a:avLst/>
          </a:prstGeom>
        </p:spPr>
      </p:pic>
      <p:sp>
        <p:nvSpPr>
          <p:cNvPr id="4" name="Anel 8"/>
          <p:cNvSpPr/>
          <p:nvPr/>
        </p:nvSpPr>
        <p:spPr>
          <a:xfrm>
            <a:off x="762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5" name="Rectângulo 11"/>
          <p:cNvSpPr/>
          <p:nvPr/>
        </p:nvSpPr>
        <p:spPr>
          <a:xfrm>
            <a:off x="18605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8" name="TextBox 28"/>
          <p:cNvSpPr txBox="1"/>
          <p:nvPr/>
        </p:nvSpPr>
        <p:spPr>
          <a:xfrm>
            <a:off x="7406640" y="1843679"/>
            <a:ext cx="4676140" cy="1200329"/>
          </a:xfrm>
          <a:prstGeom prst="rect">
            <a:avLst/>
          </a:prstGeom>
          <a:noFill/>
        </p:spPr>
        <p:txBody>
          <a:bodyPr wrap="square" rtlCol="0">
            <a:spAutoFit/>
          </a:bodyPr>
          <a:lstStyle/>
          <a:p>
            <a:pPr algn="r"/>
            <a:r>
              <a:rPr lang="fr-FR" altLang="en-US" sz="1200" dirty="0">
                <a:latin typeface="Arial Narrow" panose="020B0606020202030204" pitchFamily="34" charset="0"/>
                <a:cs typeface="Arial Narrow" panose="020B0606020202030204" pitchFamily="34" charset="0"/>
              </a:rPr>
              <a:t>Dans le cadre de la coopération économique, de l'intégration régionale et du commerce, le Cap-Vert a rejoint, en 2007, l'Accord de partenariat spécial </a:t>
            </a:r>
            <a:r>
              <a:rPr lang="fr-FR" altLang="en-US" sz="1200" i="1" dirty="0">
                <a:latin typeface="Arial Narrow" panose="020B0606020202030204" pitchFamily="34" charset="0"/>
                <a:cs typeface="Arial Narrow" panose="020B0606020202030204" pitchFamily="34" charset="0"/>
              </a:rPr>
              <a:t>(APE) </a:t>
            </a:r>
            <a:r>
              <a:rPr lang="fr-FR" altLang="en-US" sz="1200" dirty="0">
                <a:latin typeface="Arial Narrow" panose="020B0606020202030204" pitchFamily="34" charset="0"/>
                <a:cs typeface="Arial Narrow" panose="020B0606020202030204" pitchFamily="34" charset="0"/>
              </a:rPr>
              <a:t>avec l'Union européenne </a:t>
            </a:r>
            <a:r>
              <a:rPr lang="fr-FR" altLang="en-US" sz="1200" i="1" dirty="0">
                <a:latin typeface="Arial Narrow" panose="020B0606020202030204" pitchFamily="34" charset="0"/>
                <a:cs typeface="Arial Narrow" panose="020B0606020202030204" pitchFamily="34" charset="0"/>
              </a:rPr>
              <a:t>(UE) </a:t>
            </a:r>
            <a:r>
              <a:rPr lang="fr-FR" altLang="en-US" sz="1200" dirty="0">
                <a:latin typeface="Arial Narrow" panose="020B0606020202030204" pitchFamily="34" charset="0"/>
                <a:cs typeface="Arial Narrow" panose="020B0606020202030204" pitchFamily="34" charset="0"/>
              </a:rPr>
              <a:t>pour promouvoir la coopération, le commerce et les investissements, notamment par le biais du système de préférences généralisées </a:t>
            </a:r>
            <a:r>
              <a:rPr lang="fr-FR" altLang="en-US" sz="1200" i="1" dirty="0">
                <a:latin typeface="Arial Narrow" panose="020B0606020202030204" pitchFamily="34" charset="0"/>
                <a:cs typeface="Arial Narrow" panose="020B0606020202030204" pitchFamily="34" charset="0"/>
              </a:rPr>
              <a:t>(SPG </a:t>
            </a:r>
            <a:r>
              <a:rPr lang="fr-FR" altLang="en-US" sz="1200" i="1" dirty="0" smtClean="0">
                <a:latin typeface="Arial Narrow" panose="020B0606020202030204" pitchFamily="34" charset="0"/>
                <a:cs typeface="Arial Narrow" panose="020B0606020202030204" pitchFamily="34" charset="0"/>
              </a:rPr>
              <a:t>+)</a:t>
            </a:r>
            <a:r>
              <a:rPr lang="fr-FR" altLang="en-US" sz="1200" dirty="0" smtClean="0">
                <a:latin typeface="Arial Narrow" panose="020B0606020202030204" pitchFamily="34" charset="0"/>
                <a:cs typeface="Arial Narrow" panose="020B0606020202030204" pitchFamily="34" charset="0"/>
              </a:rPr>
              <a:t>. Le </a:t>
            </a:r>
            <a:r>
              <a:rPr lang="fr-FR" altLang="en-US" sz="1200" i="1" dirty="0">
                <a:latin typeface="Arial Narrow" panose="020B0606020202030204" pitchFamily="34" charset="0"/>
                <a:cs typeface="Arial Narrow" panose="020B0606020202030204" pitchFamily="34" charset="0"/>
              </a:rPr>
              <a:t>SPG </a:t>
            </a:r>
            <a:r>
              <a:rPr lang="fr-FR" altLang="en-US" sz="1200" dirty="0">
                <a:latin typeface="Arial Narrow" panose="020B0606020202030204" pitchFamily="34" charset="0"/>
                <a:cs typeface="Arial Narrow" panose="020B0606020202030204" pitchFamily="34" charset="0"/>
              </a:rPr>
              <a:t>+ permet un accès préférentiel aux produits capverdiens exportés vers le marché de l'</a:t>
            </a:r>
            <a:r>
              <a:rPr lang="fr-FR" altLang="en-US" sz="1200" i="1" dirty="0">
                <a:latin typeface="Arial Narrow" panose="020B0606020202030204" pitchFamily="34" charset="0"/>
                <a:cs typeface="Arial Narrow" panose="020B0606020202030204" pitchFamily="34" charset="0"/>
              </a:rPr>
              <a:t>UE</a:t>
            </a:r>
            <a:r>
              <a:rPr lang="fr-FR" altLang="en-US" sz="1200" dirty="0">
                <a:latin typeface="Arial Narrow" panose="020B0606020202030204" pitchFamily="34" charset="0"/>
                <a:cs typeface="Arial Narrow" panose="020B0606020202030204" pitchFamily="34" charset="0"/>
              </a:rPr>
              <a:t>, exempts de contingents et de tarifs</a:t>
            </a:r>
            <a:endParaRPr lang="pt-PT" sz="1200" spc="-1" dirty="0" smtClean="0">
              <a:ln>
                <a:noFill/>
              </a:ln>
              <a:solidFill>
                <a:schemeClr val="tx1"/>
              </a:solidFill>
              <a:latin typeface="Arial Narrow" panose="020B0606020202030204" pitchFamily="34" charset="0"/>
              <a:cs typeface="Arial Narrow" panose="020B0606020202030204" pitchFamily="34" charset="0"/>
              <a:sym typeface="+mn-ea"/>
            </a:endParaRPr>
          </a:p>
        </p:txBody>
      </p:sp>
      <p:sp>
        <p:nvSpPr>
          <p:cNvPr id="9" name="TextBox 28"/>
          <p:cNvSpPr txBox="1"/>
          <p:nvPr/>
        </p:nvSpPr>
        <p:spPr>
          <a:xfrm>
            <a:off x="7406640" y="3371123"/>
            <a:ext cx="4657090" cy="791210"/>
          </a:xfrm>
          <a:prstGeom prst="rect">
            <a:avLst/>
          </a:prstGeom>
          <a:noFill/>
        </p:spPr>
        <p:txBody>
          <a:bodyPr wrap="square" rtlCol="0">
            <a:spAutoFit/>
          </a:bodyPr>
          <a:lstStyle/>
          <a:p>
            <a:pPr algn="r">
              <a:lnSpc>
                <a:spcPct val="95000"/>
              </a:lnSpc>
              <a:spcBef>
                <a:spcPts val="0"/>
              </a:spcBef>
              <a:spcAft>
                <a:spcPts val="0"/>
              </a:spcAft>
            </a:pPr>
            <a:r>
              <a:rPr lang="pt-PT" sz="1200" spc="-1" dirty="0" smtClean="0">
                <a:ln>
                  <a:noFill/>
                </a:ln>
                <a:latin typeface="Arial Narrow" panose="020B0606020202030204" pitchFamily="34" charset="0"/>
                <a:cs typeface="Arial Narrow" panose="020B0606020202030204" pitchFamily="34" charset="0"/>
                <a:sym typeface="+mn-ea"/>
              </a:rPr>
              <a:t> </a:t>
            </a:r>
            <a:r>
              <a:rPr lang="fr-FR" sz="1200" spc="-1" dirty="0">
                <a:latin typeface="Arial Narrow" panose="020B0606020202030204" pitchFamily="34" charset="0"/>
                <a:cs typeface="Arial Narrow" panose="020B0606020202030204" pitchFamily="34" charset="0"/>
                <a:sym typeface="+mn-ea"/>
              </a:rPr>
              <a:t>Dans ce contexte, la relation entre le Cap-Vert et le Brésil, à différents niveaux, se présente comme une opportunité primordiale, avec des avantages et des bénéfices incontestables pour les opérateurs économiques, agents scientifiques et technologiques respectifs.</a:t>
            </a:r>
            <a:r>
              <a:rPr lang="pt-PT" sz="1200" spc="-1" dirty="0" smtClean="0">
                <a:ln>
                  <a:noFill/>
                </a:ln>
                <a:latin typeface="Arial Narrow" panose="020B0606020202030204" pitchFamily="34" charset="0"/>
                <a:cs typeface="Arial Narrow" panose="020B0606020202030204" pitchFamily="34" charset="0"/>
                <a:sym typeface="+mn-ea"/>
              </a:rPr>
              <a:t>. </a:t>
            </a:r>
            <a:endParaRPr lang="pt-PT" sz="1300" spc="-1" dirty="0" smtClean="0">
              <a:ln>
                <a:noFill/>
              </a:ln>
              <a:solidFill>
                <a:schemeClr val="tx1"/>
              </a:solidFill>
              <a:latin typeface="Arial Narrow" panose="020B0606020202030204" pitchFamily="34" charset="0"/>
              <a:cs typeface="Arial Narrow" panose="020B0606020202030204" pitchFamily="34" charset="0"/>
              <a:sym typeface="+mn-ea"/>
            </a:endParaRPr>
          </a:p>
        </p:txBody>
      </p:sp>
      <p:sp>
        <p:nvSpPr>
          <p:cNvPr id="11" name="Caixa de Texto 19"/>
          <p:cNvSpPr txBox="1"/>
          <p:nvPr/>
        </p:nvSpPr>
        <p:spPr>
          <a:xfrm>
            <a:off x="5826125" y="4439374"/>
            <a:ext cx="6243955" cy="1015663"/>
          </a:xfrm>
          <a:prstGeom prst="rect">
            <a:avLst/>
          </a:prstGeom>
          <a:noFill/>
        </p:spPr>
        <p:txBody>
          <a:bodyPr wrap="square" rtlCol="0">
            <a:spAutoFit/>
          </a:bodyPr>
          <a:lstStyle/>
          <a:p>
            <a:pPr algn="r"/>
            <a:r>
              <a:rPr lang="fr-FR" altLang="en-US" sz="1200" dirty="0">
                <a:latin typeface="Arial Narrow" panose="020B0606020202030204" pitchFamily="34" charset="0"/>
                <a:cs typeface="Arial Narrow" panose="020B0606020202030204" pitchFamily="34" charset="0"/>
              </a:rPr>
              <a:t>Le programme de libéralisation des échanges de la </a:t>
            </a:r>
            <a:r>
              <a:rPr lang="fr-FR" altLang="en-US" sz="1200" i="1" dirty="0">
                <a:latin typeface="Arial Narrow" panose="020B0606020202030204" pitchFamily="34" charset="0"/>
                <a:cs typeface="Arial Narrow" panose="020B0606020202030204" pitchFamily="34" charset="0"/>
              </a:rPr>
              <a:t>CEDEAO (ELTC) </a:t>
            </a:r>
            <a:r>
              <a:rPr lang="fr-FR" altLang="en-US" sz="1200" dirty="0">
                <a:latin typeface="Arial Narrow" panose="020B0606020202030204" pitchFamily="34" charset="0"/>
                <a:cs typeface="Arial Narrow" panose="020B0606020202030204" pitchFamily="34" charset="0"/>
              </a:rPr>
              <a:t>prévoit l'élimination des droits de douane, taxes et mesures d'effet équivalent pour les produits exportés du Cap-Vert vers les 14 autres pays membres de la </a:t>
            </a:r>
            <a:r>
              <a:rPr lang="fr-FR" altLang="en-US" sz="1200" i="1" dirty="0">
                <a:latin typeface="Arial Narrow" panose="020B0606020202030204" pitchFamily="34" charset="0"/>
                <a:cs typeface="Arial Narrow" panose="020B0606020202030204" pitchFamily="34" charset="0"/>
              </a:rPr>
              <a:t>CEDEAO</a:t>
            </a:r>
            <a:r>
              <a:rPr lang="fr-FR" altLang="en-US" sz="1200" dirty="0">
                <a:latin typeface="Arial Narrow" panose="020B0606020202030204" pitchFamily="34" charset="0"/>
                <a:cs typeface="Arial Narrow" panose="020B0606020202030204" pitchFamily="34" charset="0"/>
              </a:rPr>
              <a:t>. En tant que marché de 400 millions de consommateurs et riche en matières premières, le Cap-Vert peut importer ces intrants de l'espace </a:t>
            </a:r>
            <a:r>
              <a:rPr lang="fr-FR" altLang="en-US" sz="1200" i="1" dirty="0">
                <a:latin typeface="Arial Narrow" panose="020B0606020202030204" pitchFamily="34" charset="0"/>
                <a:cs typeface="Arial Narrow" panose="020B0606020202030204" pitchFamily="34" charset="0"/>
              </a:rPr>
              <a:t>CEDEAO</a:t>
            </a:r>
            <a:r>
              <a:rPr lang="fr-FR" altLang="en-US" sz="1200" dirty="0">
                <a:latin typeface="Arial Narrow" panose="020B0606020202030204" pitchFamily="34" charset="0"/>
                <a:cs typeface="Arial Narrow" panose="020B0606020202030204" pitchFamily="34" charset="0"/>
              </a:rPr>
              <a:t> sans frais, les transformer et exporter des produits finis vers ce marché exempt de taxes et de redevances.</a:t>
            </a:r>
            <a:endParaRPr lang="pt-PT" altLang="en-US" sz="1200" dirty="0">
              <a:latin typeface="Arial Narrow" panose="020B0606020202030204" pitchFamily="34" charset="0"/>
              <a:cs typeface="Arial Narrow" panose="020B0606020202030204" pitchFamily="34" charset="0"/>
            </a:endParaRPr>
          </a:p>
        </p:txBody>
      </p:sp>
      <p:sp>
        <p:nvSpPr>
          <p:cNvPr id="12" name="Caixa de Texto 20"/>
          <p:cNvSpPr txBox="1"/>
          <p:nvPr/>
        </p:nvSpPr>
        <p:spPr>
          <a:xfrm>
            <a:off x="5918378" y="5528396"/>
            <a:ext cx="6112516" cy="461665"/>
          </a:xfrm>
          <a:prstGeom prst="rect">
            <a:avLst/>
          </a:prstGeom>
          <a:noFill/>
        </p:spPr>
        <p:txBody>
          <a:bodyPr wrap="square" rtlCol="0">
            <a:spAutoFit/>
          </a:bodyPr>
          <a:lstStyle/>
          <a:p>
            <a:pPr algn="just"/>
            <a:r>
              <a:rPr lang="fr-FR" altLang="en-US" sz="1200" dirty="0">
                <a:latin typeface="Arial Narrow" panose="020B0606020202030204" pitchFamily="34" charset="0"/>
                <a:cs typeface="Arial Narrow" panose="020B0606020202030204" pitchFamily="34" charset="0"/>
              </a:rPr>
              <a:t>L'</a:t>
            </a:r>
            <a:r>
              <a:rPr lang="fr-FR" altLang="en-US" sz="1200" dirty="0" err="1">
                <a:latin typeface="Arial Narrow" panose="020B0606020202030204" pitchFamily="34" charset="0"/>
                <a:cs typeface="Arial Narrow" panose="020B0606020202030204" pitchFamily="34" charset="0"/>
              </a:rPr>
              <a:t>Africa</a:t>
            </a:r>
            <a:r>
              <a:rPr lang="fr-FR" altLang="en-US" sz="1200" dirty="0">
                <a:latin typeface="Arial Narrow" panose="020B0606020202030204" pitchFamily="34" charset="0"/>
                <a:cs typeface="Arial Narrow" panose="020B0606020202030204" pitchFamily="34" charset="0"/>
              </a:rPr>
              <a:t> </a:t>
            </a:r>
            <a:r>
              <a:rPr lang="fr-FR" altLang="en-US" sz="1200" dirty="0" err="1">
                <a:latin typeface="Arial Narrow" panose="020B0606020202030204" pitchFamily="34" charset="0"/>
                <a:cs typeface="Arial Narrow" panose="020B0606020202030204" pitchFamily="34" charset="0"/>
              </a:rPr>
              <a:t>Growth</a:t>
            </a:r>
            <a:r>
              <a:rPr lang="fr-FR" altLang="en-US" sz="1200" dirty="0">
                <a:latin typeface="Arial Narrow" panose="020B0606020202030204" pitchFamily="34" charset="0"/>
                <a:cs typeface="Arial Narrow" panose="020B0606020202030204" pitchFamily="34" charset="0"/>
              </a:rPr>
              <a:t> and </a:t>
            </a:r>
            <a:r>
              <a:rPr lang="fr-FR" altLang="en-US" sz="1200" dirty="0" err="1">
                <a:latin typeface="Arial Narrow" panose="020B0606020202030204" pitchFamily="34" charset="0"/>
                <a:cs typeface="Arial Narrow" panose="020B0606020202030204" pitchFamily="34" charset="0"/>
              </a:rPr>
              <a:t>Opportunity</a:t>
            </a:r>
            <a:r>
              <a:rPr lang="fr-FR" altLang="en-US" sz="1200" dirty="0">
                <a:latin typeface="Arial Narrow" panose="020B0606020202030204" pitchFamily="34" charset="0"/>
                <a:cs typeface="Arial Narrow" panose="020B0606020202030204" pitchFamily="34" charset="0"/>
              </a:rPr>
              <a:t> </a:t>
            </a:r>
            <a:r>
              <a:rPr lang="fr-FR" altLang="en-US" sz="1200" dirty="0" err="1">
                <a:latin typeface="Arial Narrow" panose="020B0606020202030204" pitchFamily="34" charset="0"/>
                <a:cs typeface="Arial Narrow" panose="020B0606020202030204" pitchFamily="34" charset="0"/>
              </a:rPr>
              <a:t>Act</a:t>
            </a:r>
            <a:r>
              <a:rPr lang="fr-FR" altLang="en-US" sz="1200" dirty="0">
                <a:latin typeface="Arial Narrow" panose="020B0606020202030204" pitchFamily="34" charset="0"/>
                <a:cs typeface="Arial Narrow" panose="020B0606020202030204" pitchFamily="34" charset="0"/>
              </a:rPr>
              <a:t> </a:t>
            </a:r>
            <a:r>
              <a:rPr lang="fr-FR" altLang="en-US" sz="1200" i="1" dirty="0">
                <a:latin typeface="Arial Narrow" panose="020B0606020202030204" pitchFamily="34" charset="0"/>
                <a:cs typeface="Arial Narrow" panose="020B0606020202030204" pitchFamily="34" charset="0"/>
              </a:rPr>
              <a:t>(AGOA) </a:t>
            </a:r>
            <a:r>
              <a:rPr lang="fr-FR" altLang="en-US" sz="1200" dirty="0">
                <a:latin typeface="Arial Narrow" panose="020B0606020202030204" pitchFamily="34" charset="0"/>
                <a:cs typeface="Arial Narrow" panose="020B0606020202030204" pitchFamily="34" charset="0"/>
              </a:rPr>
              <a:t>offre un accès préférentiel aux États-Unis d'Amérique pour une variété de produits du Cap-Vert, sans taxes ni quotas.</a:t>
            </a:r>
            <a:endParaRPr lang="pt-PT" altLang="en-US" sz="1200" dirty="0" smtClean="0">
              <a:latin typeface="Arial Narrow" panose="020B0606020202030204" pitchFamily="34" charset="0"/>
              <a:cs typeface="Arial Narrow" panose="020B0606020202030204" pitchFamily="34" charset="0"/>
            </a:endParaRPr>
          </a:p>
        </p:txBody>
      </p:sp>
      <p:sp>
        <p:nvSpPr>
          <p:cNvPr id="13" name="Slide Number Placeholder 6"/>
          <p:cNvSpPr txBox="1"/>
          <p:nvPr/>
        </p:nvSpPr>
        <p:spPr bwMode="auto">
          <a:xfrm>
            <a:off x="5377846" y="65573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latin typeface="Arial Narrow" panose="020B0606020202030204" pitchFamily="34" charset="0"/>
                <a:cs typeface="Arial Narrow" panose="020B0606020202030204" pitchFamily="34" charset="0"/>
              </a:rPr>
              <a:t>Pag </a:t>
            </a:r>
            <a:fld id="{6C07E9C5-6E20-4A25-9F31-81ECFC5683B7}" type="slidenum">
              <a:rPr lang="fr-FR" altLang="pt-PT" sz="1200" b="1" i="1" u="sng" dirty="0" smtClean="0">
                <a:solidFill>
                  <a:srgbClr val="00B4B2"/>
                </a:solidFill>
                <a:latin typeface="Arial Narrow" panose="020B0606020202030204" pitchFamily="34" charset="0"/>
                <a:cs typeface="Arial Narrow" panose="020B0606020202030204" pitchFamily="34" charset="0"/>
              </a:rPr>
              <a:t>12</a:t>
            </a:fld>
            <a:endParaRPr lang="fr-FR" altLang="pt-PT" sz="1200" b="1" i="1" u="sng" dirty="0" smtClean="0">
              <a:solidFill>
                <a:srgbClr val="00B4B2"/>
              </a:solidFill>
              <a:latin typeface="Arial Narrow" panose="020B0606020202030204" pitchFamily="34" charset="0"/>
              <a:cs typeface="Arial Narrow" panose="020B0606020202030204" pitchFamily="34" charset="0"/>
            </a:endParaRPr>
          </a:p>
        </p:txBody>
      </p:sp>
      <p:sp>
        <p:nvSpPr>
          <p:cNvPr id="14" name="Caixa de Texto 22"/>
          <p:cNvSpPr txBox="1"/>
          <p:nvPr/>
        </p:nvSpPr>
        <p:spPr>
          <a:xfrm>
            <a:off x="4281171" y="346526"/>
            <a:ext cx="7749722" cy="1191095"/>
          </a:xfrm>
          <a:prstGeom prst="rect">
            <a:avLst/>
          </a:prstGeom>
          <a:noFill/>
        </p:spPr>
        <p:txBody>
          <a:bodyPr wrap="square" rtlCol="0">
            <a:spAutoFit/>
          </a:bodyPr>
          <a:lstStyle/>
          <a:p>
            <a:pPr algn="just">
              <a:lnSpc>
                <a:spcPct val="85000"/>
              </a:lnSpc>
            </a:pPr>
            <a:r>
              <a:rPr lang="fr-FR" sz="1200" spc="-1" dirty="0">
                <a:latin typeface="Arial Narrow" panose="020B0606020202030204" pitchFamily="34" charset="0"/>
                <a:cs typeface="Arial Narrow" panose="020B0606020202030204" pitchFamily="34" charset="0"/>
                <a:sym typeface="+mn-ea"/>
              </a:rPr>
              <a:t>Le Cap-Vert bénéficie d'une situation géographique stratégique, située au milieu de l'océan Atlantique, à l'ouest du Sénégal, sur la côte ouest africaine et présente des conditions exceptionnelles pour des partenariats privilégiés pour le développement des affaires </a:t>
            </a:r>
            <a:r>
              <a:rPr lang="fr-FR" sz="1200" spc="-1" dirty="0" smtClean="0">
                <a:latin typeface="Arial Narrow" panose="020B0606020202030204" pitchFamily="34" charset="0"/>
                <a:cs typeface="Arial Narrow" panose="020B0606020202030204" pitchFamily="34" charset="0"/>
                <a:sym typeface="+mn-ea"/>
              </a:rPr>
              <a:t>dans la </a:t>
            </a:r>
            <a:r>
              <a:rPr lang="fr-FR" sz="1200" i="1" spc="-1" dirty="0">
                <a:latin typeface="Arial Narrow" panose="020B0606020202030204" pitchFamily="34" charset="0"/>
                <a:cs typeface="Arial Narrow" panose="020B0606020202030204" pitchFamily="34" charset="0"/>
                <a:sym typeface="+mn-ea"/>
              </a:rPr>
              <a:t>CEDEAO</a:t>
            </a:r>
            <a:r>
              <a:rPr lang="fr-FR" sz="1200" spc="-1" dirty="0">
                <a:latin typeface="Arial Narrow" panose="020B0606020202030204" pitchFamily="34" charset="0"/>
                <a:cs typeface="Arial Narrow" panose="020B0606020202030204" pitchFamily="34" charset="0"/>
                <a:sym typeface="+mn-ea"/>
              </a:rPr>
              <a:t>, avec le Brésil, avec l'Union </a:t>
            </a:r>
            <a:r>
              <a:rPr lang="fr-FR" sz="1200" spc="-1" dirty="0" smtClean="0">
                <a:latin typeface="Arial Narrow" panose="020B0606020202030204" pitchFamily="34" charset="0"/>
                <a:cs typeface="Arial Narrow" panose="020B0606020202030204" pitchFamily="34" charset="0"/>
                <a:sym typeface="+mn-ea"/>
              </a:rPr>
              <a:t>Européenne</a:t>
            </a:r>
            <a:r>
              <a:rPr lang="fr-FR" sz="1200" spc="-1" dirty="0">
                <a:latin typeface="Arial Narrow" panose="020B0606020202030204" pitchFamily="34" charset="0"/>
                <a:cs typeface="Arial Narrow" panose="020B0606020202030204" pitchFamily="34" charset="0"/>
                <a:sym typeface="+mn-ea"/>
              </a:rPr>
              <a:t>, et avec les États-Unis d’Amérique dans le cadre de l’</a:t>
            </a:r>
            <a:r>
              <a:rPr lang="fr-FR" sz="1200" i="1" spc="-1" dirty="0">
                <a:latin typeface="Arial Narrow" panose="020B0606020202030204" pitchFamily="34" charset="0"/>
                <a:cs typeface="Arial Narrow" panose="020B0606020202030204" pitchFamily="34" charset="0"/>
                <a:sym typeface="+mn-ea"/>
              </a:rPr>
              <a:t>AGOA</a:t>
            </a:r>
            <a:r>
              <a:rPr lang="fr-FR" sz="1200" spc="-1" dirty="0" smtClean="0">
                <a:latin typeface="Arial Narrow" panose="020B0606020202030204" pitchFamily="34" charset="0"/>
                <a:cs typeface="Arial Narrow" panose="020B0606020202030204" pitchFamily="34" charset="0"/>
                <a:sym typeface="+mn-ea"/>
              </a:rPr>
              <a:t>.</a:t>
            </a:r>
          </a:p>
          <a:p>
            <a:pPr algn="just">
              <a:lnSpc>
                <a:spcPct val="85000"/>
              </a:lnSpc>
            </a:pPr>
            <a:endParaRPr lang="fr-FR" sz="1200" spc="-1" dirty="0">
              <a:latin typeface="Arial Narrow" panose="020B0606020202030204" pitchFamily="34" charset="0"/>
              <a:cs typeface="Arial Narrow" panose="020B0606020202030204" pitchFamily="34" charset="0"/>
              <a:sym typeface="+mn-ea"/>
            </a:endParaRPr>
          </a:p>
          <a:p>
            <a:pPr algn="just">
              <a:lnSpc>
                <a:spcPct val="85000"/>
              </a:lnSpc>
            </a:pPr>
            <a:r>
              <a:rPr lang="fr-FR" sz="1200" dirty="0">
                <a:latin typeface="Arial Narrow" panose="020B0606020202030204" pitchFamily="34" charset="0"/>
              </a:rPr>
              <a:t>C'est pourquoi, une stratégie qui favorise l'exportation et la réexportation depuis le Cap-Vert trouve une accommodation fiable et fiscalement avantageuse dans la législation capverdienne, à savoir: le concept de Centre d‘Affaires International (CIN) et le concept de Centre International de Prestation de Services </a:t>
            </a:r>
            <a:r>
              <a:rPr lang="fr-FR" sz="1200" i="1" dirty="0">
                <a:latin typeface="Arial Narrow" panose="020B0606020202030204" pitchFamily="34" charset="0"/>
              </a:rPr>
              <a:t>(CIPS</a:t>
            </a:r>
            <a:r>
              <a:rPr lang="fr-FR" sz="1200" i="1" dirty="0" smtClean="0">
                <a:latin typeface="Arial Narrow" panose="020B0606020202030204" pitchFamily="34" charset="0"/>
              </a:rPr>
              <a:t>).</a:t>
            </a:r>
            <a:endParaRPr lang="pt-PT" sz="1200" i="1" dirty="0">
              <a:latin typeface="Arial Narrow" panose="020B0606020202030204" pitchFamily="34" charset="0"/>
            </a:endParaRPr>
          </a:p>
        </p:txBody>
      </p:sp>
      <p:pic>
        <p:nvPicPr>
          <p:cNvPr id="15" name="Imagem 36" descr="LOGO-Paises ecowas"/>
          <p:cNvPicPr>
            <a:picLocks noChangeAspect="1"/>
          </p:cNvPicPr>
          <p:nvPr/>
        </p:nvPicPr>
        <p:blipFill>
          <a:blip r:embed="rId3"/>
          <a:stretch>
            <a:fillRect/>
          </a:stretch>
        </p:blipFill>
        <p:spPr>
          <a:xfrm>
            <a:off x="10795" y="1102360"/>
            <a:ext cx="2164080" cy="2143125"/>
          </a:xfrm>
          <a:prstGeom prst="rect">
            <a:avLst/>
          </a:prstGeom>
        </p:spPr>
      </p:pic>
      <p:cxnSp>
        <p:nvCxnSpPr>
          <p:cNvPr id="16" name="Conexão Reta 2"/>
          <p:cNvCxnSpPr/>
          <p:nvPr/>
        </p:nvCxnSpPr>
        <p:spPr>
          <a:xfrm flipV="1">
            <a:off x="2310130" y="1362075"/>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3"/>
          <p:cNvSpPr txBox="1"/>
          <p:nvPr/>
        </p:nvSpPr>
        <p:spPr>
          <a:xfrm>
            <a:off x="2760980" y="1504950"/>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Pays membres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18" name="Caixa de Texto 4"/>
          <p:cNvSpPr txBox="1"/>
          <p:nvPr/>
        </p:nvSpPr>
        <p:spPr>
          <a:xfrm>
            <a:off x="2736850" y="1707515"/>
            <a:ext cx="154495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397.205.519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habitants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19" name="Caixa de Texto 7"/>
          <p:cNvSpPr txBox="1"/>
          <p:nvPr/>
        </p:nvSpPr>
        <p:spPr>
          <a:xfrm>
            <a:off x="2680335" y="1953260"/>
            <a:ext cx="2341245" cy="400110"/>
          </a:xfrm>
          <a:prstGeom prst="rect">
            <a:avLst/>
          </a:prstGeom>
          <a:noFill/>
        </p:spPr>
        <p:txBody>
          <a:bodyPr wrap="square" rtlCol="0">
            <a:spAutoFit/>
          </a:bodyPr>
          <a:lstStyle/>
          <a:p>
            <a:pPr>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utilisateurs d’internet</a:t>
            </a:r>
            <a:endParaRPr lang="pt-PT" altLang="en-US" sz="1200" i="1" dirty="0">
              <a:solidFill>
                <a:srgbClr val="00B0F0"/>
              </a:solidFill>
              <a:latin typeface="Arial Narrow" panose="020B0606020202030204" pitchFamily="34" charset="0"/>
              <a:cs typeface="Arial Narrow" panose="020B0606020202030204" pitchFamily="34" charset="0"/>
              <a:sym typeface="+mn-ea"/>
            </a:endParaRPr>
          </a:p>
          <a:p>
            <a:pPr lvl="0" algn="l" fontAlgn="auto">
              <a:lnSpc>
                <a:spcPts val="1200"/>
              </a:lnSpc>
            </a:pP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20" name="Caixa de Texto 37"/>
          <p:cNvSpPr txBox="1"/>
          <p:nvPr/>
        </p:nvSpPr>
        <p:spPr>
          <a:xfrm>
            <a:off x="2656205" y="2122805"/>
            <a:ext cx="2211070" cy="276999"/>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Penetration </a:t>
            </a:r>
            <a:r>
              <a:rPr lang="pt-PT" altLang="en-US" sz="1200" i="1" dirty="0">
                <a:solidFill>
                  <a:srgbClr val="3EA4BA"/>
                </a:solidFill>
                <a:latin typeface="Arial Narrow" panose="020B0606020202030204" pitchFamily="34" charset="0"/>
                <a:cs typeface="Arial Narrow" panose="020B0606020202030204" pitchFamily="34" charset="0"/>
                <a:sym typeface="+mn-ea"/>
              </a:rPr>
              <a:t>[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Population]</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cxnSp>
        <p:nvCxnSpPr>
          <p:cNvPr id="21" name="Conexão Reta 43"/>
          <p:cNvCxnSpPr/>
          <p:nvPr/>
        </p:nvCxnSpPr>
        <p:spPr>
          <a:xfrm flipV="1">
            <a:off x="5092065" y="1955165"/>
            <a:ext cx="425450" cy="12503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44"/>
          <p:cNvSpPr txBox="1"/>
          <p:nvPr/>
        </p:nvSpPr>
        <p:spPr>
          <a:xfrm>
            <a:off x="5489575" y="1826260"/>
            <a:ext cx="1805940" cy="276999"/>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MARCHÉ DE L’ </a:t>
            </a:r>
            <a:r>
              <a:rPr lang="pt-PT" altLang="en-US" sz="1200" i="1" dirty="0">
                <a:solidFill>
                  <a:srgbClr val="FFC000"/>
                </a:solidFill>
                <a:latin typeface="Arial Narrow" panose="020B0606020202030204" pitchFamily="34" charset="0"/>
                <a:cs typeface="Arial Narrow" panose="020B0606020202030204" pitchFamily="34" charset="0"/>
              </a:rPr>
              <a:t>UE / SPG</a:t>
            </a:r>
            <a:r>
              <a:rPr lang="pt-PT" altLang="en-US" sz="1400" i="1" baseline="30000" dirty="0">
                <a:solidFill>
                  <a:srgbClr val="FFC000"/>
                </a:solidFill>
                <a:latin typeface="Arial Narrow" panose="020B0606020202030204" pitchFamily="34" charset="0"/>
                <a:cs typeface="Arial Narrow" panose="020B0606020202030204" pitchFamily="34" charset="0"/>
              </a:rPr>
              <a:t>+</a:t>
            </a:r>
          </a:p>
        </p:txBody>
      </p:sp>
      <p:sp>
        <p:nvSpPr>
          <p:cNvPr id="23" name="Caixa de Texto 45"/>
          <p:cNvSpPr txBox="1"/>
          <p:nvPr/>
        </p:nvSpPr>
        <p:spPr>
          <a:xfrm>
            <a:off x="5627370" y="2082800"/>
            <a:ext cx="99758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27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Pays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24" name="Caixa de Texto 46"/>
          <p:cNvSpPr txBox="1"/>
          <p:nvPr/>
        </p:nvSpPr>
        <p:spPr>
          <a:xfrm>
            <a:off x="5592445" y="2328545"/>
            <a:ext cx="189674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513.635.012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habitants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25" name="Caixa de Texto 47"/>
          <p:cNvSpPr txBox="1"/>
          <p:nvPr/>
        </p:nvSpPr>
        <p:spPr>
          <a:xfrm>
            <a:off x="5535930" y="2595880"/>
            <a:ext cx="2137410" cy="461665"/>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461.255.831 utilisateurs d’internet</a:t>
            </a:r>
            <a:endParaRPr lang="pt-PT" altLang="en-US" sz="1200" i="1" dirty="0">
              <a:solidFill>
                <a:srgbClr val="00B0F0"/>
              </a:solidFill>
              <a:latin typeface="Arial Narrow" panose="020B0606020202030204" pitchFamily="34" charset="0"/>
              <a:cs typeface="Arial Narrow" panose="020B0606020202030204" pitchFamily="34" charset="0"/>
              <a:sym typeface="+mn-ea"/>
            </a:endParaRPr>
          </a:p>
          <a:p>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26" name="Caixa de Texto 48"/>
          <p:cNvSpPr txBox="1"/>
          <p:nvPr/>
        </p:nvSpPr>
        <p:spPr>
          <a:xfrm>
            <a:off x="2682875" y="1256665"/>
            <a:ext cx="1843405" cy="276999"/>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MARCHÉ DE LA </a:t>
            </a:r>
            <a:r>
              <a:rPr lang="pt-PT" altLang="en-US" sz="1200" i="1" dirty="0">
                <a:solidFill>
                  <a:srgbClr val="FFC000"/>
                </a:solidFill>
                <a:latin typeface="Arial Narrow" panose="020B0606020202030204" pitchFamily="34" charset="0"/>
                <a:cs typeface="Arial Narrow" panose="020B0606020202030204" pitchFamily="34" charset="0"/>
              </a:rPr>
              <a:t>CEDEAO</a:t>
            </a:r>
          </a:p>
        </p:txBody>
      </p:sp>
      <p:grpSp>
        <p:nvGrpSpPr>
          <p:cNvPr id="27" name="Agrupar 59"/>
          <p:cNvGrpSpPr/>
          <p:nvPr/>
        </p:nvGrpSpPr>
        <p:grpSpPr>
          <a:xfrm>
            <a:off x="2602230" y="1526540"/>
            <a:ext cx="254000" cy="142240"/>
            <a:chOff x="6427" y="3849"/>
            <a:chExt cx="400" cy="224"/>
          </a:xfrm>
        </p:grpSpPr>
        <p:cxnSp>
          <p:nvCxnSpPr>
            <p:cNvPr id="28"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0" name="Agrupar 60"/>
          <p:cNvGrpSpPr/>
          <p:nvPr/>
        </p:nvGrpSpPr>
        <p:grpSpPr>
          <a:xfrm>
            <a:off x="2556510" y="1772285"/>
            <a:ext cx="264795" cy="142240"/>
            <a:chOff x="6321" y="4253"/>
            <a:chExt cx="417" cy="224"/>
          </a:xfrm>
        </p:grpSpPr>
        <p:cxnSp>
          <p:nvCxnSpPr>
            <p:cNvPr id="31"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Agrupar 61"/>
          <p:cNvGrpSpPr/>
          <p:nvPr/>
        </p:nvGrpSpPr>
        <p:grpSpPr>
          <a:xfrm>
            <a:off x="2480310" y="1996440"/>
            <a:ext cx="284480" cy="142240"/>
            <a:chOff x="6286" y="4402"/>
            <a:chExt cx="448" cy="224"/>
          </a:xfrm>
        </p:grpSpPr>
        <p:cxnSp>
          <p:nvCxnSpPr>
            <p:cNvPr id="34"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Agrupar 62"/>
          <p:cNvGrpSpPr/>
          <p:nvPr/>
        </p:nvGrpSpPr>
        <p:grpSpPr>
          <a:xfrm>
            <a:off x="2442845" y="2188210"/>
            <a:ext cx="287020" cy="142240"/>
            <a:chOff x="6159" y="4840"/>
            <a:chExt cx="452" cy="224"/>
          </a:xfrm>
        </p:grpSpPr>
        <p:cxnSp>
          <p:nvCxnSpPr>
            <p:cNvPr id="37"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Agrupar 29"/>
          <p:cNvGrpSpPr/>
          <p:nvPr/>
        </p:nvGrpSpPr>
        <p:grpSpPr>
          <a:xfrm>
            <a:off x="5431155" y="2139315"/>
            <a:ext cx="272415" cy="142240"/>
            <a:chOff x="7363" y="6616"/>
            <a:chExt cx="429" cy="224"/>
          </a:xfrm>
        </p:grpSpPr>
        <p:cxnSp>
          <p:nvCxnSpPr>
            <p:cNvPr id="40" name="Conexão Reta 72"/>
            <p:cNvCxnSpPr/>
            <p:nvPr/>
          </p:nvCxnSpPr>
          <p:spPr>
            <a:xfrm>
              <a:off x="7363" y="6705"/>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xão Reta 73"/>
            <p:cNvCxnSpPr/>
            <p:nvPr/>
          </p:nvCxnSpPr>
          <p:spPr>
            <a:xfrm flipV="1">
              <a:off x="7740" y="6616"/>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Agrupar 30"/>
          <p:cNvGrpSpPr/>
          <p:nvPr/>
        </p:nvGrpSpPr>
        <p:grpSpPr>
          <a:xfrm>
            <a:off x="5340985" y="2395855"/>
            <a:ext cx="327660" cy="142240"/>
            <a:chOff x="7221" y="7020"/>
            <a:chExt cx="516" cy="224"/>
          </a:xfrm>
        </p:grpSpPr>
        <p:cxnSp>
          <p:nvCxnSpPr>
            <p:cNvPr id="43" name="Conexão Reta 75"/>
            <p:cNvCxnSpPr/>
            <p:nvPr/>
          </p:nvCxnSpPr>
          <p:spPr>
            <a:xfrm>
              <a:off x="7221" y="7111"/>
              <a:ext cx="465" cy="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xão Reta 76"/>
            <p:cNvCxnSpPr/>
            <p:nvPr/>
          </p:nvCxnSpPr>
          <p:spPr>
            <a:xfrm flipV="1">
              <a:off x="7685" y="702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Agrupar 23"/>
          <p:cNvGrpSpPr/>
          <p:nvPr/>
        </p:nvGrpSpPr>
        <p:grpSpPr>
          <a:xfrm>
            <a:off x="5240655" y="2663190"/>
            <a:ext cx="382270" cy="142240"/>
            <a:chOff x="7063" y="7441"/>
            <a:chExt cx="602" cy="224"/>
          </a:xfrm>
        </p:grpSpPr>
        <p:cxnSp>
          <p:nvCxnSpPr>
            <p:cNvPr id="46" name="Conexão Reta 78"/>
            <p:cNvCxnSpPr/>
            <p:nvPr/>
          </p:nvCxnSpPr>
          <p:spPr>
            <a:xfrm flipV="1">
              <a:off x="7063" y="7544"/>
              <a:ext cx="55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xão Reta 79"/>
            <p:cNvCxnSpPr/>
            <p:nvPr/>
          </p:nvCxnSpPr>
          <p:spPr>
            <a:xfrm flipV="1">
              <a:off x="7613" y="7441"/>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2618105" y="129667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49" name="Oval 48"/>
          <p:cNvSpPr/>
          <p:nvPr/>
        </p:nvSpPr>
        <p:spPr>
          <a:xfrm>
            <a:off x="5443855" y="1887855"/>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grpSp>
        <p:nvGrpSpPr>
          <p:cNvPr id="50" name="Agrupar 24"/>
          <p:cNvGrpSpPr/>
          <p:nvPr/>
        </p:nvGrpSpPr>
        <p:grpSpPr>
          <a:xfrm>
            <a:off x="5173345" y="2887345"/>
            <a:ext cx="382270" cy="142240"/>
            <a:chOff x="7063" y="7441"/>
            <a:chExt cx="602" cy="224"/>
          </a:xfrm>
        </p:grpSpPr>
        <p:cxnSp>
          <p:nvCxnSpPr>
            <p:cNvPr id="51" name="Conexão Reta 25"/>
            <p:cNvCxnSpPr/>
            <p:nvPr/>
          </p:nvCxnSpPr>
          <p:spPr>
            <a:xfrm flipV="1">
              <a:off x="7063" y="7544"/>
              <a:ext cx="551" cy="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xão Reta 26"/>
            <p:cNvCxnSpPr/>
            <p:nvPr/>
          </p:nvCxnSpPr>
          <p:spPr>
            <a:xfrm flipV="1">
              <a:off x="7613" y="7441"/>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Caixa de Texto 27"/>
          <p:cNvSpPr txBox="1"/>
          <p:nvPr/>
        </p:nvSpPr>
        <p:spPr>
          <a:xfrm>
            <a:off x="5479415" y="2874010"/>
            <a:ext cx="2289175" cy="246221"/>
          </a:xfrm>
          <a:prstGeom prst="rect">
            <a:avLst/>
          </a:prstGeom>
          <a:noFill/>
        </p:spPr>
        <p:txBody>
          <a:bodyPr wrap="square" rtlCol="0">
            <a:spAutoFit/>
          </a:bodyPr>
          <a:lstStyle/>
          <a:p>
            <a:pPr lvl="0" algn="l"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90.4 %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Penetration </a:t>
            </a:r>
            <a:r>
              <a:rPr lang="pt-PT" altLang="en-US" sz="1200" i="1" dirty="0">
                <a:solidFill>
                  <a:srgbClr val="3EA4BA"/>
                </a:solidFill>
                <a:latin typeface="Arial Narrow" panose="020B0606020202030204" pitchFamily="34" charset="0"/>
                <a:cs typeface="Arial Narrow" panose="020B0606020202030204" pitchFamily="34" charset="0"/>
                <a:sym typeface="+mn-ea"/>
              </a:rPr>
              <a:t>[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Population]</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54" name="Caixa de Texto 31"/>
          <p:cNvSpPr txBox="1"/>
          <p:nvPr/>
        </p:nvSpPr>
        <p:spPr>
          <a:xfrm>
            <a:off x="1432560" y="3528060"/>
            <a:ext cx="2154555" cy="276999"/>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MARCHÉ D’AMÉRIQUE</a:t>
            </a:r>
            <a:r>
              <a:rPr lang="pt-PT" altLang="en-US" sz="1400" b="1" i="1" baseline="30000" dirty="0" smtClean="0">
                <a:solidFill>
                  <a:srgbClr val="FF0000"/>
                </a:solidFill>
                <a:latin typeface="Arial Narrow" panose="020B0606020202030204" pitchFamily="34" charset="0"/>
                <a:cs typeface="Arial Narrow" panose="020B0606020202030204" pitchFamily="34" charset="0"/>
              </a:rPr>
              <a:t>1</a:t>
            </a:r>
            <a:endParaRPr lang="pt-PT" altLang="en-US" sz="1400" b="1" i="1" baseline="30000" dirty="0">
              <a:solidFill>
                <a:srgbClr val="FF0000"/>
              </a:solidFill>
              <a:latin typeface="Arial Narrow" panose="020B0606020202030204" pitchFamily="34" charset="0"/>
              <a:cs typeface="Arial Narrow" panose="020B0606020202030204" pitchFamily="34" charset="0"/>
            </a:endParaRPr>
          </a:p>
        </p:txBody>
      </p:sp>
      <p:sp>
        <p:nvSpPr>
          <p:cNvPr id="55" name="Oval 54"/>
          <p:cNvSpPr/>
          <p:nvPr/>
        </p:nvSpPr>
        <p:spPr>
          <a:xfrm>
            <a:off x="3414395" y="358267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56" name="Conexão Reta 33"/>
          <p:cNvCxnSpPr/>
          <p:nvPr/>
        </p:nvCxnSpPr>
        <p:spPr>
          <a:xfrm flipV="1">
            <a:off x="3049270" y="3658235"/>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Agrupar 42"/>
          <p:cNvGrpSpPr/>
          <p:nvPr/>
        </p:nvGrpSpPr>
        <p:grpSpPr>
          <a:xfrm>
            <a:off x="3131185" y="3842385"/>
            <a:ext cx="248920" cy="142240"/>
            <a:chOff x="5866" y="6527"/>
            <a:chExt cx="392" cy="224"/>
          </a:xfrm>
        </p:grpSpPr>
        <p:cxnSp>
          <p:nvCxnSpPr>
            <p:cNvPr id="58"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Caixa de Texto 40"/>
          <p:cNvSpPr txBox="1"/>
          <p:nvPr/>
        </p:nvSpPr>
        <p:spPr>
          <a:xfrm>
            <a:off x="2537460" y="3753485"/>
            <a:ext cx="70294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3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Pays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61" name="Caixa de Texto 41"/>
          <p:cNvSpPr txBox="1"/>
          <p:nvPr/>
        </p:nvSpPr>
        <p:spPr>
          <a:xfrm>
            <a:off x="1655445" y="3984625"/>
            <a:ext cx="158432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582.422.594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habitants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2" name="Agrupar 56"/>
          <p:cNvGrpSpPr/>
          <p:nvPr/>
        </p:nvGrpSpPr>
        <p:grpSpPr>
          <a:xfrm>
            <a:off x="3063875" y="4077335"/>
            <a:ext cx="248920" cy="142240"/>
            <a:chOff x="5866" y="6527"/>
            <a:chExt cx="392" cy="224"/>
          </a:xfrm>
        </p:grpSpPr>
        <p:cxnSp>
          <p:nvCxnSpPr>
            <p:cNvPr id="63"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Caixa de Texto 69"/>
          <p:cNvSpPr txBox="1"/>
          <p:nvPr/>
        </p:nvSpPr>
        <p:spPr>
          <a:xfrm>
            <a:off x="770255" y="4288155"/>
            <a:ext cx="2319020" cy="276999"/>
          </a:xfrm>
          <a:prstGeom prst="rect">
            <a:avLst/>
          </a:prstGeom>
          <a:noFill/>
        </p:spPr>
        <p:txBody>
          <a:bodyPr wrap="square" rtlCol="0">
            <a:spAutoFit/>
          </a:bodyPr>
          <a:lstStyle/>
          <a:p>
            <a:r>
              <a:rPr lang="pt-PT" altLang="en-US" sz="1200" i="1" dirty="0" smtClean="0">
                <a:solidFill>
                  <a:srgbClr val="3EA4BA"/>
                </a:solidFill>
                <a:latin typeface="Arial Narrow" panose="020B0606020202030204" pitchFamily="34" charset="0"/>
                <a:cs typeface="Arial Narrow" panose="020B0606020202030204" pitchFamily="34" charset="0"/>
                <a:sym typeface="+mn-ea"/>
              </a:rPr>
              <a:t>461.255.831 utilisateurs d’internet</a:t>
            </a:r>
            <a:endParaRPr lang="pt-PT" altLang="en-US" sz="1200" i="1" dirty="0">
              <a:solidFill>
                <a:srgbClr val="00B0F0"/>
              </a:solidFill>
              <a:latin typeface="Arial Narrow" panose="020B0606020202030204" pitchFamily="34" charset="0"/>
              <a:cs typeface="Arial Narrow" panose="020B0606020202030204" pitchFamily="34" charset="0"/>
              <a:sym typeface="+mn-ea"/>
            </a:endParaRPr>
          </a:p>
        </p:txBody>
      </p:sp>
      <p:grpSp>
        <p:nvGrpSpPr>
          <p:cNvPr id="66" name="Agrupar 81"/>
          <p:cNvGrpSpPr/>
          <p:nvPr/>
        </p:nvGrpSpPr>
        <p:grpSpPr>
          <a:xfrm>
            <a:off x="2964180" y="4366260"/>
            <a:ext cx="248920" cy="142240"/>
            <a:chOff x="5866" y="6527"/>
            <a:chExt cx="392" cy="224"/>
          </a:xfrm>
        </p:grpSpPr>
        <p:cxnSp>
          <p:nvCxnSpPr>
            <p:cNvPr id="6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9" name="Caixa de Texto 85"/>
          <p:cNvSpPr txBox="1"/>
          <p:nvPr/>
        </p:nvSpPr>
        <p:spPr>
          <a:xfrm>
            <a:off x="770255" y="4533900"/>
            <a:ext cx="2289175" cy="246221"/>
          </a:xfrm>
          <a:prstGeom prst="rect">
            <a:avLst/>
          </a:prstGeom>
          <a:noFill/>
        </p:spPr>
        <p:txBody>
          <a:bodyPr wrap="square" rtlCol="0">
            <a:spAutoFit/>
          </a:bodyPr>
          <a:lstStyle/>
          <a:p>
            <a:pPr lvl="0" algn="l"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+80.0 %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Penetration </a:t>
            </a:r>
            <a:r>
              <a:rPr lang="pt-PT" altLang="en-US" sz="1200" i="1" dirty="0">
                <a:solidFill>
                  <a:srgbClr val="3EA4BA"/>
                </a:solidFill>
                <a:latin typeface="Arial Narrow" panose="020B0606020202030204" pitchFamily="34" charset="0"/>
                <a:cs typeface="Arial Narrow" panose="020B0606020202030204" pitchFamily="34" charset="0"/>
                <a:sym typeface="+mn-ea"/>
              </a:rPr>
              <a:t>[ % </a:t>
            </a:r>
            <a:r>
              <a:rPr lang="pt-PT" altLang="en-US" sz="1200" i="1" dirty="0" smtClean="0">
                <a:solidFill>
                  <a:srgbClr val="3EA4BA"/>
                </a:solidFill>
                <a:latin typeface="Arial Narrow" panose="020B0606020202030204" pitchFamily="34" charset="0"/>
                <a:cs typeface="Arial Narrow" panose="020B0606020202030204" pitchFamily="34" charset="0"/>
                <a:sym typeface="+mn-ea"/>
              </a:rPr>
              <a:t>Population]</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0" name="Agrupar 92"/>
          <p:cNvGrpSpPr/>
          <p:nvPr/>
        </p:nvGrpSpPr>
        <p:grpSpPr>
          <a:xfrm>
            <a:off x="2886075" y="4590415"/>
            <a:ext cx="248920" cy="142240"/>
            <a:chOff x="5866" y="6527"/>
            <a:chExt cx="392" cy="224"/>
          </a:xfrm>
        </p:grpSpPr>
        <p:cxnSp>
          <p:nvCxnSpPr>
            <p:cNvPr id="71"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Caixa de Texto 97"/>
          <p:cNvSpPr txBox="1"/>
          <p:nvPr/>
        </p:nvSpPr>
        <p:spPr>
          <a:xfrm>
            <a:off x="154305" y="4952365"/>
            <a:ext cx="1783715" cy="245110"/>
          </a:xfrm>
          <a:prstGeom prst="rect">
            <a:avLst/>
          </a:prstGeom>
          <a:noFill/>
        </p:spPr>
        <p:txBody>
          <a:bodyPr wrap="square" rtlCol="0">
            <a:spAutoFit/>
          </a:bodyPr>
          <a:lstStyle/>
          <a:p>
            <a:r>
              <a:rPr lang="pt-PT" altLang="en-US" sz="1400" b="1" i="1" baseline="30000" dirty="0">
                <a:solidFill>
                  <a:srgbClr val="FF0000"/>
                </a:solidFill>
                <a:latin typeface="Arial Narrow" panose="020B0606020202030204" pitchFamily="34" charset="0"/>
                <a:cs typeface="Arial Narrow" panose="020B0606020202030204" pitchFamily="34" charset="0"/>
                <a:sym typeface="+mn-ea"/>
              </a:rPr>
              <a:t>1 </a:t>
            </a:r>
            <a:r>
              <a:rPr lang="pt-PT" altLang="en-US" sz="1000" i="1" dirty="0">
                <a:solidFill>
                  <a:srgbClr val="FFC000"/>
                </a:solidFill>
              </a:rPr>
              <a:t>AGOA + </a:t>
            </a:r>
            <a:r>
              <a:rPr lang="pt-PT" altLang="en-US" sz="1000" i="1" dirty="0" smtClean="0">
                <a:solidFill>
                  <a:srgbClr val="FFC000"/>
                </a:solidFill>
              </a:rPr>
              <a:t>Brésil </a:t>
            </a:r>
            <a:r>
              <a:rPr lang="pt-PT" altLang="en-US" sz="1000" i="1" dirty="0">
                <a:solidFill>
                  <a:srgbClr val="FFC000"/>
                </a:solidFill>
              </a:rPr>
              <a:t>+ </a:t>
            </a:r>
            <a:r>
              <a:rPr lang="pt-PT" altLang="en-US" sz="1000" i="1" dirty="0" smtClean="0">
                <a:solidFill>
                  <a:srgbClr val="FFC000"/>
                </a:solidFill>
              </a:rPr>
              <a:t>Canada</a:t>
            </a:r>
            <a:endParaRPr lang="pt-PT" altLang="en-US" sz="1000" i="1" dirty="0">
              <a:solidFill>
                <a:srgbClr val="FFC000"/>
              </a:solidFill>
            </a:endParaRPr>
          </a:p>
        </p:txBody>
      </p:sp>
      <p:sp>
        <p:nvSpPr>
          <p:cNvPr id="74" name="Rectângulo 98"/>
          <p:cNvSpPr/>
          <p:nvPr/>
        </p:nvSpPr>
        <p:spPr>
          <a:xfrm>
            <a:off x="582612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85" name="Rectangle 2"/>
          <p:cNvSpPr txBox="1">
            <a:spLocks noChangeArrowheads="1"/>
          </p:cNvSpPr>
          <p:nvPr/>
        </p:nvSpPr>
        <p:spPr>
          <a:xfrm>
            <a:off x="60961" y="884922"/>
            <a:ext cx="1877060" cy="3645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MARChés</a:t>
            </a: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8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86" name="TextBox 8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7"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159841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 name="Picture 82" descr="cape_verde"/>
          <p:cNvPicPr>
            <a:picLocks noChangeAspect="1" noChangeArrowheads="1"/>
          </p:cNvPicPr>
          <p:nvPr/>
        </p:nvPicPr>
        <p:blipFill>
          <a:blip r:embed="rId2"/>
          <a:srcRect/>
          <a:stretch>
            <a:fillRect/>
          </a:stretch>
        </p:blipFill>
        <p:spPr bwMode="auto">
          <a:xfrm>
            <a:off x="1459865" y="975360"/>
            <a:ext cx="6222365" cy="4210050"/>
          </a:xfrm>
          <a:prstGeom prst="rect">
            <a:avLst/>
          </a:prstGeom>
          <a:noFill/>
          <a:ln w="9525">
            <a:noFill/>
            <a:miter lim="800000"/>
            <a:headEnd/>
            <a:tailEnd/>
          </a:ln>
        </p:spPr>
      </p:pic>
      <p:sp>
        <p:nvSpPr>
          <p:cNvPr id="3" name="Rectângulo 11"/>
          <p:cNvSpPr/>
          <p:nvPr/>
        </p:nvSpPr>
        <p:spPr>
          <a:xfrm>
            <a:off x="18605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4" name="Anel 8"/>
          <p:cNvSpPr/>
          <p:nvPr/>
        </p:nvSpPr>
        <p:spPr>
          <a:xfrm>
            <a:off x="7620" y="4019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5" name="Line 83"/>
          <p:cNvSpPr>
            <a:spLocks noChangeShapeType="1"/>
          </p:cNvSpPr>
          <p:nvPr/>
        </p:nvSpPr>
        <p:spPr bwMode="auto">
          <a:xfrm>
            <a:off x="3388360" y="3789045"/>
            <a:ext cx="3153410" cy="33655"/>
          </a:xfrm>
          <a:prstGeom prst="line">
            <a:avLst/>
          </a:prstGeom>
          <a:noFill/>
          <a:ln w="19050">
            <a:solidFill>
              <a:srgbClr val="00B050"/>
            </a:solidFill>
            <a:round/>
            <a:headEnd type="triangle" w="med" len="med"/>
            <a:tailEnd type="triangle" w="med" len="med"/>
          </a:ln>
        </p:spPr>
        <p:txBody>
          <a:bodyPr/>
          <a:lstStyle/>
          <a:p>
            <a:endParaRPr lang="en-US"/>
          </a:p>
        </p:txBody>
      </p:sp>
      <p:cxnSp>
        <p:nvCxnSpPr>
          <p:cNvPr id="6" name="Conexão Reta 23"/>
          <p:cNvCxnSpPr/>
          <p:nvPr/>
        </p:nvCxnSpPr>
        <p:spPr>
          <a:xfrm flipV="1">
            <a:off x="3726815" y="2117090"/>
            <a:ext cx="445770" cy="1674495"/>
          </a:xfrm>
          <a:prstGeom prst="line">
            <a:avLst/>
          </a:prstGeom>
        </p:spPr>
        <p:style>
          <a:lnRef idx="1">
            <a:schemeClr val="accent1"/>
          </a:lnRef>
          <a:fillRef idx="0">
            <a:schemeClr val="accent1"/>
          </a:fillRef>
          <a:effectRef idx="0">
            <a:schemeClr val="accent1"/>
          </a:effectRef>
          <a:fontRef idx="minor">
            <a:schemeClr val="tx1"/>
          </a:fontRef>
        </p:style>
      </p:cxnSp>
      <p:sp>
        <p:nvSpPr>
          <p:cNvPr id="7" name="Caixa de Texto 24"/>
          <p:cNvSpPr txBox="1"/>
          <p:nvPr/>
        </p:nvSpPr>
        <p:spPr>
          <a:xfrm>
            <a:off x="4272280" y="2227580"/>
            <a:ext cx="1914525" cy="461665"/>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36 heures par voie maritime</a:t>
            </a:r>
            <a:endParaRPr lang="pt-PT" altLang="en-US" sz="1200" i="1" dirty="0">
              <a:solidFill>
                <a:schemeClr val="bg1"/>
              </a:solidFill>
              <a:latin typeface="Arial Narrow" panose="020B0606020202030204" pitchFamily="34" charset="0"/>
              <a:sym typeface="+mn-ea"/>
            </a:endParaRPr>
          </a:p>
          <a:p>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8" name="Caixa de Texto 25"/>
          <p:cNvSpPr txBox="1"/>
          <p:nvPr/>
        </p:nvSpPr>
        <p:spPr>
          <a:xfrm>
            <a:off x="4248150" y="2430145"/>
            <a:ext cx="2362835" cy="276999"/>
          </a:xfrm>
          <a:prstGeom prst="rect">
            <a:avLst/>
          </a:prstGeom>
          <a:noFill/>
        </p:spPr>
        <p:txBody>
          <a:bodyPr wrap="square" rtlCol="0">
            <a:spAutoFit/>
          </a:bodyPr>
          <a:lstStyle/>
          <a:p>
            <a:r>
              <a:rPr lang="pt-PT" altLang="en-US" sz="1200" i="1" dirty="0" smtClean="0">
                <a:solidFill>
                  <a:srgbClr val="FFC000"/>
                </a:solidFill>
                <a:latin typeface="Arial Narrow" panose="020B0606020202030204" pitchFamily="34" charset="0"/>
                <a:cs typeface="Arial Narrow" panose="020B0606020202030204" pitchFamily="34" charset="0"/>
              </a:rPr>
              <a:t>50 minutes par voie aérienne</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9" name="Caixa de Texto 27"/>
          <p:cNvSpPr txBox="1"/>
          <p:nvPr/>
        </p:nvSpPr>
        <p:spPr>
          <a:xfrm>
            <a:off x="4202430" y="2643505"/>
            <a:ext cx="3038475" cy="276999"/>
          </a:xfrm>
          <a:prstGeom prst="rect">
            <a:avLst/>
          </a:prstGeom>
          <a:noFill/>
        </p:spPr>
        <p:txBody>
          <a:bodyPr wrap="square" rtlCol="0">
            <a:spAutoFit/>
          </a:bodyPr>
          <a:lstStyle/>
          <a:p>
            <a:r>
              <a:rPr lang="fr-FR" altLang="en-US" sz="1200" dirty="0">
                <a:solidFill>
                  <a:srgbClr val="FFC000"/>
                </a:solidFill>
                <a:latin typeface="Arial Narrow" panose="020B0606020202030204" pitchFamily="34" charset="0"/>
                <a:cs typeface="Arial Narrow" panose="020B0606020202030204" pitchFamily="34" charset="0"/>
                <a:sym typeface="+mn-ea"/>
              </a:rPr>
              <a:t>Marché de 400 millions des consommateurs</a:t>
            </a:r>
            <a:endParaRPr lang="pt-PT" altLang="en-US" sz="1200" dirty="0">
              <a:solidFill>
                <a:srgbClr val="FFC000"/>
              </a:solidFill>
              <a:latin typeface="Arial Narrow" panose="020B0606020202030204" pitchFamily="34" charset="0"/>
              <a:cs typeface="Arial Narrow" panose="020B0606020202030204" pitchFamily="34" charset="0"/>
              <a:sym typeface="+mn-ea"/>
            </a:endParaRPr>
          </a:p>
        </p:txBody>
      </p:sp>
      <p:sp>
        <p:nvSpPr>
          <p:cNvPr id="10" name="Caixa de Texto 28"/>
          <p:cNvSpPr txBox="1"/>
          <p:nvPr/>
        </p:nvSpPr>
        <p:spPr>
          <a:xfrm>
            <a:off x="4156709" y="2877820"/>
            <a:ext cx="2454275"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Abondance en matières premières</a:t>
            </a:r>
          </a:p>
        </p:txBody>
      </p:sp>
      <p:cxnSp>
        <p:nvCxnSpPr>
          <p:cNvPr id="11" name="Conexão Reta 30"/>
          <p:cNvCxnSpPr/>
          <p:nvPr/>
        </p:nvCxnSpPr>
        <p:spPr>
          <a:xfrm flipV="1">
            <a:off x="4379595" y="3800475"/>
            <a:ext cx="425450" cy="1250315"/>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ixa de Texto 38"/>
          <p:cNvSpPr txBox="1"/>
          <p:nvPr/>
        </p:nvSpPr>
        <p:spPr>
          <a:xfrm>
            <a:off x="4917440" y="3822700"/>
            <a:ext cx="2039620"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8 pays </a:t>
            </a:r>
            <a:r>
              <a:rPr lang="fr-FR" altLang="en-US" sz="1200" i="1" dirty="0">
                <a:solidFill>
                  <a:srgbClr val="FFC000"/>
                </a:solidFill>
                <a:latin typeface="Arial Narrow" panose="020B0606020202030204" pitchFamily="34" charset="0"/>
                <a:cs typeface="Arial Narrow" panose="020B0606020202030204" pitchFamily="34" charset="0"/>
              </a:rPr>
              <a:t>de langue</a:t>
            </a:r>
            <a:r>
              <a:rPr lang="pt-PT" altLang="en-US" sz="1200" i="1" dirty="0" smtClean="0">
                <a:solidFill>
                  <a:srgbClr val="FFC000"/>
                </a:solidFill>
                <a:latin typeface="Arial Narrow" panose="020B0606020202030204" pitchFamily="34" charset="0"/>
                <a:cs typeface="Arial Narrow" panose="020B0606020202030204" pitchFamily="34" charset="0"/>
              </a:rPr>
              <a:t> </a:t>
            </a:r>
            <a:r>
              <a:rPr lang="pt-PT" altLang="en-US" sz="1200" i="1" dirty="0">
                <a:solidFill>
                  <a:srgbClr val="FFC000"/>
                </a:solidFill>
                <a:latin typeface="Arial Narrow" panose="020B0606020202030204" pitchFamily="34" charset="0"/>
                <a:cs typeface="Arial Narrow" panose="020B0606020202030204" pitchFamily="34" charset="0"/>
              </a:rPr>
              <a:t>française</a:t>
            </a:r>
          </a:p>
        </p:txBody>
      </p:sp>
      <p:sp>
        <p:nvSpPr>
          <p:cNvPr id="13" name="Caixa de Texto 39"/>
          <p:cNvSpPr txBox="1"/>
          <p:nvPr/>
        </p:nvSpPr>
        <p:spPr>
          <a:xfrm>
            <a:off x="4871720" y="4068445"/>
            <a:ext cx="1782445" cy="275590"/>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sym typeface="+mn-ea"/>
              </a:rPr>
              <a:t>5 pays </a:t>
            </a:r>
            <a:r>
              <a:rPr lang="fr-FR" altLang="en-US" sz="1200" i="1" dirty="0">
                <a:solidFill>
                  <a:srgbClr val="FFC000"/>
                </a:solidFill>
                <a:latin typeface="Arial Narrow" panose="020B0606020202030204" pitchFamily="34" charset="0"/>
                <a:cs typeface="Arial Narrow" panose="020B0606020202030204" pitchFamily="34" charset="0"/>
              </a:rPr>
              <a:t>de langue a</a:t>
            </a:r>
            <a:r>
              <a:rPr lang="fr-FR" altLang="en-US" sz="1200" i="1" dirty="0" smtClean="0">
                <a:solidFill>
                  <a:srgbClr val="FFC000"/>
                </a:solidFill>
                <a:latin typeface="Arial Narrow" panose="020B0606020202030204" pitchFamily="34" charset="0"/>
                <a:cs typeface="Arial Narrow" panose="020B0606020202030204" pitchFamily="34" charset="0"/>
              </a:rPr>
              <a:t>nglaise</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4" name="Caixa de Texto 2"/>
          <p:cNvSpPr txBox="1"/>
          <p:nvPr/>
        </p:nvSpPr>
        <p:spPr>
          <a:xfrm>
            <a:off x="4826000" y="4314190"/>
            <a:ext cx="1896745" cy="275590"/>
          </a:xfrm>
          <a:prstGeom prst="rect">
            <a:avLst/>
          </a:prstGeom>
          <a:noFill/>
        </p:spPr>
        <p:txBody>
          <a:bodyPr wrap="square" rtlCol="0">
            <a:spAutoFit/>
          </a:bodyPr>
          <a:lstStyle/>
          <a:p>
            <a:r>
              <a:rPr lang="fr-FR" altLang="en-US" sz="1200" i="1" dirty="0">
                <a:solidFill>
                  <a:srgbClr val="FFC000"/>
                </a:solidFill>
                <a:latin typeface="Arial Narrow" panose="020B0606020202030204" pitchFamily="34" charset="0"/>
                <a:cs typeface="Arial Narrow" panose="020B0606020202030204" pitchFamily="34" charset="0"/>
              </a:rPr>
              <a:t>2 pays de langue portugaise</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5" name="Caixa de Texto 42"/>
          <p:cNvSpPr txBox="1"/>
          <p:nvPr/>
        </p:nvSpPr>
        <p:spPr>
          <a:xfrm>
            <a:off x="4791075" y="4581525"/>
            <a:ext cx="1146175" cy="276999"/>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8 </a:t>
            </a:r>
            <a:r>
              <a:rPr lang="pt-PT" altLang="en-US" sz="1200" i="1" dirty="0" smtClean="0">
                <a:solidFill>
                  <a:srgbClr val="FFC000"/>
                </a:solidFill>
                <a:latin typeface="Arial Narrow" panose="020B0606020202030204" pitchFamily="34" charset="0"/>
                <a:cs typeface="Arial Narrow" panose="020B0606020202030204" pitchFamily="34" charset="0"/>
              </a:rPr>
              <a:t>monnaies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sp>
        <p:nvSpPr>
          <p:cNvPr id="16" name="Caixa de Texto 32"/>
          <p:cNvSpPr txBox="1"/>
          <p:nvPr/>
        </p:nvSpPr>
        <p:spPr>
          <a:xfrm>
            <a:off x="4302125" y="2011680"/>
            <a:ext cx="1416685" cy="275590"/>
          </a:xfrm>
          <a:prstGeom prst="rect">
            <a:avLst/>
          </a:prstGeom>
          <a:noFill/>
        </p:spPr>
        <p:txBody>
          <a:bodyPr wrap="square" rtlCol="0">
            <a:spAutoFit/>
          </a:bodyPr>
          <a:lstStyle/>
          <a:p>
            <a:r>
              <a:rPr lang="pt-PT" altLang="en-US" sz="1200" i="1" dirty="0">
                <a:solidFill>
                  <a:srgbClr val="FFC000"/>
                </a:solidFill>
                <a:latin typeface="Arial Narrow" panose="020B0606020202030204" pitchFamily="34" charset="0"/>
                <a:cs typeface="Arial Narrow" panose="020B0606020202030204" pitchFamily="34" charset="0"/>
              </a:rPr>
              <a:t>15 </a:t>
            </a:r>
            <a:r>
              <a:rPr lang="pt-PT" altLang="en-US" sz="1200" i="1" dirty="0" smtClean="0">
                <a:solidFill>
                  <a:srgbClr val="FFC000"/>
                </a:solidFill>
                <a:latin typeface="Arial Narrow" panose="020B0606020202030204" pitchFamily="34" charset="0"/>
                <a:cs typeface="Arial Narrow" panose="020B0606020202030204" pitchFamily="34" charset="0"/>
              </a:rPr>
              <a:t>pays membres</a:t>
            </a:r>
            <a:endParaRPr lang="pt-PT" altLang="en-US" sz="1200" i="1" dirty="0">
              <a:solidFill>
                <a:srgbClr val="FFC000"/>
              </a:solidFill>
              <a:latin typeface="Arial Narrow" panose="020B0606020202030204" pitchFamily="34" charset="0"/>
              <a:cs typeface="Arial Narrow" panose="020B0606020202030204" pitchFamily="34" charset="0"/>
            </a:endParaRPr>
          </a:p>
        </p:txBody>
      </p:sp>
      <p:pic>
        <p:nvPicPr>
          <p:cNvPr id="17" name="Imagem 36" descr="LOGO-Paises ecowas"/>
          <p:cNvPicPr>
            <a:picLocks noChangeAspect="1"/>
          </p:cNvPicPr>
          <p:nvPr/>
        </p:nvPicPr>
        <p:blipFill>
          <a:blip r:embed="rId3"/>
          <a:stretch>
            <a:fillRect/>
          </a:stretch>
        </p:blipFill>
        <p:spPr>
          <a:xfrm>
            <a:off x="-8255" y="4239260"/>
            <a:ext cx="2164080" cy="2143125"/>
          </a:xfrm>
          <a:prstGeom prst="rect">
            <a:avLst/>
          </a:prstGeom>
        </p:spPr>
      </p:pic>
      <p:sp>
        <p:nvSpPr>
          <p:cNvPr id="19" name="Slide Number Placeholder 6"/>
          <p:cNvSpPr txBox="1"/>
          <p:nvPr/>
        </p:nvSpPr>
        <p:spPr bwMode="auto">
          <a:xfrm>
            <a:off x="5541041" y="6706939"/>
            <a:ext cx="648072" cy="11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000" i="1" dirty="0" smtClean="0">
                <a:solidFill>
                  <a:srgbClr val="00B4B2"/>
                </a:solidFill>
              </a:rPr>
              <a:t>Pag </a:t>
            </a:r>
            <a:fld id="{6C07E9C5-6E20-4A25-9F31-81ECFC5683B7}" type="slidenum">
              <a:rPr lang="fr-FR" altLang="pt-PT" sz="1000" b="1" i="1" u="sng" dirty="0" smtClean="0">
                <a:solidFill>
                  <a:srgbClr val="00B4B2"/>
                </a:solidFill>
              </a:rPr>
              <a:t>13</a:t>
            </a:fld>
            <a:endParaRPr lang="fr-FR" altLang="pt-PT" sz="1000" b="1" i="1" u="sng" dirty="0" smtClean="0">
              <a:solidFill>
                <a:srgbClr val="00B4B2"/>
              </a:solidFill>
            </a:endParaRPr>
          </a:p>
        </p:txBody>
      </p:sp>
      <p:cxnSp>
        <p:nvCxnSpPr>
          <p:cNvPr id="21" name="Conexão Reta 12"/>
          <p:cNvCxnSpPr/>
          <p:nvPr/>
        </p:nvCxnSpPr>
        <p:spPr>
          <a:xfrm flipV="1">
            <a:off x="4392930" y="3797935"/>
            <a:ext cx="161290" cy="372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xão Reta 13"/>
          <p:cNvCxnSpPr/>
          <p:nvPr/>
        </p:nvCxnSpPr>
        <p:spPr>
          <a:xfrm flipV="1">
            <a:off x="4070350" y="3463925"/>
            <a:ext cx="112395" cy="327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xão Reta 14"/>
          <p:cNvCxnSpPr/>
          <p:nvPr/>
        </p:nvCxnSpPr>
        <p:spPr>
          <a:xfrm>
            <a:off x="4175125" y="3463925"/>
            <a:ext cx="20828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15"/>
          <p:cNvSpPr txBox="1"/>
          <p:nvPr/>
        </p:nvSpPr>
        <p:spPr>
          <a:xfrm>
            <a:off x="4318635" y="3329305"/>
            <a:ext cx="2922270" cy="276999"/>
          </a:xfrm>
          <a:prstGeom prst="rect">
            <a:avLst/>
          </a:prstGeom>
          <a:noFill/>
        </p:spPr>
        <p:txBody>
          <a:bodyPr wrap="square" rtlCol="0">
            <a:spAutoFit/>
          </a:bodyPr>
          <a:lstStyle/>
          <a:p>
            <a:r>
              <a:rPr lang="pt-PT" altLang="en-US" sz="1200" dirty="0">
                <a:solidFill>
                  <a:srgbClr val="FFC000"/>
                </a:solidFill>
                <a:latin typeface="Arial Narrow" panose="020B0606020202030204" pitchFamily="34" charset="0"/>
                <a:cs typeface="Arial Narrow" panose="020B0606020202030204" pitchFamily="34" charset="0"/>
              </a:rPr>
              <a:t>Importations de </a:t>
            </a:r>
            <a:r>
              <a:rPr lang="pt-PT" altLang="en-US" sz="1200" dirty="0" smtClean="0">
                <a:solidFill>
                  <a:srgbClr val="FFC000"/>
                </a:solidFill>
                <a:latin typeface="Arial Narrow" panose="020B0606020202030204" pitchFamily="34" charset="0"/>
                <a:cs typeface="Arial Narrow" panose="020B0606020202030204" pitchFamily="34" charset="0"/>
              </a:rPr>
              <a:t>biens: </a:t>
            </a:r>
            <a:r>
              <a:rPr lang="pt-PT" altLang="en-US" sz="1200" dirty="0">
                <a:solidFill>
                  <a:srgbClr val="FFC000"/>
                </a:solidFill>
                <a:latin typeface="Arial Narrow" panose="020B0606020202030204" pitchFamily="34" charset="0"/>
                <a:ea typeface="SimSun" panose="02010600030101010101" pitchFamily="2" charset="-122"/>
                <a:cs typeface="Arial Narrow" panose="020B0606020202030204" pitchFamily="34" charset="0"/>
              </a:rPr>
              <a:t>＄</a:t>
            </a:r>
            <a:r>
              <a:rPr lang="pt-PT" altLang="en-US" sz="1200" dirty="0">
                <a:solidFill>
                  <a:srgbClr val="FFC000"/>
                </a:solidFill>
                <a:latin typeface="Arial Narrow" panose="020B0606020202030204" pitchFamily="34" charset="0"/>
                <a:cs typeface="Arial Narrow" panose="020B0606020202030204" pitchFamily="34" charset="0"/>
              </a:rPr>
              <a:t>113,440,000,000</a:t>
            </a:r>
          </a:p>
        </p:txBody>
      </p:sp>
      <p:cxnSp>
        <p:nvCxnSpPr>
          <p:cNvPr id="25" name="Conexão Reta 17"/>
          <p:cNvCxnSpPr/>
          <p:nvPr/>
        </p:nvCxnSpPr>
        <p:spPr>
          <a:xfrm flipH="1">
            <a:off x="4371340" y="3362960"/>
            <a:ext cx="1270" cy="191135"/>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ixa de Texto 18"/>
          <p:cNvSpPr txBox="1"/>
          <p:nvPr/>
        </p:nvSpPr>
        <p:spPr>
          <a:xfrm>
            <a:off x="1966595" y="4019550"/>
            <a:ext cx="2420620" cy="275590"/>
          </a:xfrm>
          <a:prstGeom prst="rect">
            <a:avLst/>
          </a:prstGeom>
          <a:noFill/>
        </p:spPr>
        <p:txBody>
          <a:bodyPr wrap="square" rtlCol="0">
            <a:spAutoFit/>
          </a:bodyPr>
          <a:lstStyle/>
          <a:p>
            <a:r>
              <a:rPr lang="pt-PT" altLang="en-US" sz="1200" dirty="0" smtClean="0">
                <a:solidFill>
                  <a:srgbClr val="FFC000"/>
                </a:solidFill>
                <a:latin typeface="Arial Narrow" panose="020B0606020202030204" pitchFamily="34" charset="0"/>
                <a:cs typeface="Arial Narrow" panose="020B0606020202030204" pitchFamily="34" charset="0"/>
              </a:rPr>
              <a:t>Exportations </a:t>
            </a:r>
            <a:r>
              <a:rPr lang="pt-PT" altLang="en-US" sz="1200" dirty="0">
                <a:solidFill>
                  <a:srgbClr val="FFC000"/>
                </a:solidFill>
                <a:latin typeface="Arial Narrow" panose="020B0606020202030204" pitchFamily="34" charset="0"/>
                <a:cs typeface="Arial Narrow" panose="020B0606020202030204" pitchFamily="34" charset="0"/>
              </a:rPr>
              <a:t>de </a:t>
            </a:r>
            <a:r>
              <a:rPr lang="pt-PT" altLang="en-US" sz="1200" dirty="0" smtClean="0">
                <a:solidFill>
                  <a:srgbClr val="FFC000"/>
                </a:solidFill>
                <a:latin typeface="Arial Narrow" panose="020B0606020202030204" pitchFamily="34" charset="0"/>
                <a:cs typeface="Arial Narrow" panose="020B0606020202030204" pitchFamily="34" charset="0"/>
              </a:rPr>
              <a:t>biens: </a:t>
            </a:r>
            <a:r>
              <a:rPr lang="pt-PT" altLang="en-US" sz="1200" dirty="0">
                <a:solidFill>
                  <a:srgbClr val="FFC000"/>
                </a:solidFill>
                <a:latin typeface="Arial Narrow" panose="020B0606020202030204" pitchFamily="34" charset="0"/>
                <a:cs typeface="Arial Narrow" panose="020B0606020202030204" pitchFamily="34" charset="0"/>
              </a:rPr>
              <a:t>113,062,000,000</a:t>
            </a:r>
          </a:p>
        </p:txBody>
      </p:sp>
      <p:cxnSp>
        <p:nvCxnSpPr>
          <p:cNvPr id="27" name="Conexão Reta 20"/>
          <p:cNvCxnSpPr/>
          <p:nvPr/>
        </p:nvCxnSpPr>
        <p:spPr>
          <a:xfrm>
            <a:off x="4194175" y="4163060"/>
            <a:ext cx="208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xão Reta 21"/>
          <p:cNvCxnSpPr/>
          <p:nvPr/>
        </p:nvCxnSpPr>
        <p:spPr>
          <a:xfrm>
            <a:off x="4201795" y="4062095"/>
            <a:ext cx="10160" cy="197485"/>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694430" y="374586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0" name="Oval 29"/>
          <p:cNvSpPr/>
          <p:nvPr/>
        </p:nvSpPr>
        <p:spPr>
          <a:xfrm>
            <a:off x="4026535" y="3754120"/>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1" name="Oval 30"/>
          <p:cNvSpPr/>
          <p:nvPr/>
        </p:nvSpPr>
        <p:spPr>
          <a:xfrm>
            <a:off x="4509770" y="376237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sp>
        <p:nvSpPr>
          <p:cNvPr id="32" name="Oval 31"/>
          <p:cNvSpPr/>
          <p:nvPr/>
        </p:nvSpPr>
        <p:spPr>
          <a:xfrm>
            <a:off x="4755515" y="3759835"/>
            <a:ext cx="78105"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latin typeface="Arial Narrow" panose="020B0606020202030204" pitchFamily="34" charset="0"/>
              <a:cs typeface="Arial Narrow" panose="020B0606020202030204" pitchFamily="34" charset="0"/>
            </a:endParaRPr>
          </a:p>
        </p:txBody>
      </p:sp>
      <p:grpSp>
        <p:nvGrpSpPr>
          <p:cNvPr id="33" name="Agrupar 91"/>
          <p:cNvGrpSpPr/>
          <p:nvPr/>
        </p:nvGrpSpPr>
        <p:grpSpPr>
          <a:xfrm>
            <a:off x="4161790" y="2057400"/>
            <a:ext cx="240665" cy="142240"/>
            <a:chOff x="6520" y="3513"/>
            <a:chExt cx="379" cy="224"/>
          </a:xfrm>
        </p:grpSpPr>
        <p:cxnSp>
          <p:nvCxnSpPr>
            <p:cNvPr id="34" name="Conexão Reta 70"/>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86"/>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Agrupar 7"/>
          <p:cNvGrpSpPr/>
          <p:nvPr/>
        </p:nvGrpSpPr>
        <p:grpSpPr>
          <a:xfrm>
            <a:off x="4102735" y="2281555"/>
            <a:ext cx="254000" cy="142240"/>
            <a:chOff x="6427" y="3849"/>
            <a:chExt cx="400" cy="224"/>
          </a:xfrm>
        </p:grpSpPr>
        <p:cxnSp>
          <p:nvCxnSpPr>
            <p:cNvPr id="37"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Agrupar 10"/>
          <p:cNvGrpSpPr/>
          <p:nvPr/>
        </p:nvGrpSpPr>
        <p:grpSpPr>
          <a:xfrm>
            <a:off x="4057015" y="2505710"/>
            <a:ext cx="264795" cy="142240"/>
            <a:chOff x="6321" y="4253"/>
            <a:chExt cx="417" cy="224"/>
          </a:xfrm>
        </p:grpSpPr>
        <p:cxnSp>
          <p:nvCxnSpPr>
            <p:cNvPr id="40"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Agrupar 26"/>
          <p:cNvGrpSpPr/>
          <p:nvPr/>
        </p:nvGrpSpPr>
        <p:grpSpPr>
          <a:xfrm>
            <a:off x="3991610" y="2719070"/>
            <a:ext cx="284480" cy="142240"/>
            <a:chOff x="6286" y="4402"/>
            <a:chExt cx="448" cy="224"/>
          </a:xfrm>
        </p:grpSpPr>
        <p:cxnSp>
          <p:nvCxnSpPr>
            <p:cNvPr id="43"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Agrupar 22"/>
          <p:cNvGrpSpPr/>
          <p:nvPr/>
        </p:nvGrpSpPr>
        <p:grpSpPr>
          <a:xfrm>
            <a:off x="3943350" y="2943225"/>
            <a:ext cx="287020" cy="142240"/>
            <a:chOff x="6159" y="4840"/>
            <a:chExt cx="452" cy="224"/>
          </a:xfrm>
        </p:grpSpPr>
        <p:cxnSp>
          <p:nvCxnSpPr>
            <p:cNvPr id="46"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29"/>
          <p:cNvGrpSpPr/>
          <p:nvPr/>
        </p:nvGrpSpPr>
        <p:grpSpPr>
          <a:xfrm>
            <a:off x="4763770" y="3879215"/>
            <a:ext cx="240665" cy="142240"/>
            <a:chOff x="6520" y="3513"/>
            <a:chExt cx="379" cy="224"/>
          </a:xfrm>
        </p:grpSpPr>
        <p:cxnSp>
          <p:nvCxnSpPr>
            <p:cNvPr id="49" name="Conexão Reta 31"/>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xão Reta 33"/>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1" name="Conexão Reta 35"/>
          <p:cNvCxnSpPr/>
          <p:nvPr/>
        </p:nvCxnSpPr>
        <p:spPr>
          <a:xfrm>
            <a:off x="4675505" y="418147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xão Reta 40"/>
          <p:cNvCxnSpPr/>
          <p:nvPr/>
        </p:nvCxnSpPr>
        <p:spPr>
          <a:xfrm flipV="1">
            <a:off x="4914900" y="412496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43"/>
          <p:cNvCxnSpPr/>
          <p:nvPr/>
        </p:nvCxnSpPr>
        <p:spPr>
          <a:xfrm>
            <a:off x="4585335" y="443928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44"/>
          <p:cNvCxnSpPr/>
          <p:nvPr/>
        </p:nvCxnSpPr>
        <p:spPr>
          <a:xfrm flipV="1">
            <a:off x="4879975" y="438150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46"/>
          <p:cNvCxnSpPr/>
          <p:nvPr/>
        </p:nvCxnSpPr>
        <p:spPr>
          <a:xfrm flipV="1">
            <a:off x="4485005" y="471424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xão Reta 47"/>
          <p:cNvCxnSpPr/>
          <p:nvPr/>
        </p:nvCxnSpPr>
        <p:spPr>
          <a:xfrm flipV="1">
            <a:off x="4834255" y="4648835"/>
            <a:ext cx="33020" cy="14224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abo Verde Airlines divulga novo mapa de rotas com as conexões saindo do  Bras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007" y="1801857"/>
            <a:ext cx="3578136" cy="3578136"/>
          </a:xfrm>
          <a:prstGeom prst="rect">
            <a:avLst/>
          </a:prstGeom>
          <a:noFill/>
          <a:extLst>
            <a:ext uri="{909E8E84-426E-40DD-AFC4-6F175D3DCCD1}">
              <a14:hiddenFill xmlns:a14="http://schemas.microsoft.com/office/drawing/2010/main">
                <a:solidFill>
                  <a:srgbClr val="FFFFFF"/>
                </a:solidFill>
              </a14:hiddenFill>
            </a:ext>
          </a:extLst>
        </p:spPr>
      </p:pic>
      <p:sp>
        <p:nvSpPr>
          <p:cNvPr id="62" name="Donut 61"/>
          <p:cNvSpPr/>
          <p:nvPr/>
        </p:nvSpPr>
        <p:spPr>
          <a:xfrm>
            <a:off x="7758430" y="1495425"/>
            <a:ext cx="4334859" cy="4572000"/>
          </a:xfrm>
          <a:prstGeom prst="donut">
            <a:avLst>
              <a:gd name="adj" fmla="val 173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63" name="Rectangle 62"/>
          <p:cNvSpPr/>
          <p:nvPr/>
        </p:nvSpPr>
        <p:spPr>
          <a:xfrm>
            <a:off x="7553325" y="1051560"/>
            <a:ext cx="4638675" cy="117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4" name="Rectangle 1023"/>
          <p:cNvSpPr/>
          <p:nvPr/>
        </p:nvSpPr>
        <p:spPr>
          <a:xfrm>
            <a:off x="7315200" y="1330642"/>
            <a:ext cx="1257300" cy="1248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5" name="Rectangle 1024"/>
          <p:cNvSpPr/>
          <p:nvPr/>
        </p:nvSpPr>
        <p:spPr>
          <a:xfrm>
            <a:off x="11344275" y="1764030"/>
            <a:ext cx="529939"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7" name="Rectangle 1026"/>
          <p:cNvSpPr/>
          <p:nvPr/>
        </p:nvSpPr>
        <p:spPr>
          <a:xfrm>
            <a:off x="7924800" y="4933315"/>
            <a:ext cx="885825" cy="75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8" name="Rectangle 1027"/>
          <p:cNvSpPr/>
          <p:nvPr/>
        </p:nvSpPr>
        <p:spPr>
          <a:xfrm>
            <a:off x="11344275" y="4933315"/>
            <a:ext cx="529939" cy="75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9" name="TextBox 28"/>
          <p:cNvSpPr txBox="1"/>
          <p:nvPr/>
        </p:nvSpPr>
        <p:spPr>
          <a:xfrm>
            <a:off x="4356735" y="345983"/>
            <a:ext cx="6901815" cy="1846659"/>
          </a:xfrm>
          <a:prstGeom prst="rect">
            <a:avLst/>
          </a:prstGeom>
          <a:noFill/>
        </p:spPr>
        <p:txBody>
          <a:bodyPr wrap="square" rtlCol="0">
            <a:spAutoFit/>
          </a:bodyPr>
          <a:lstStyle/>
          <a:p>
            <a:pPr algn="r">
              <a:lnSpc>
                <a:spcPct val="95000"/>
              </a:lnSpc>
            </a:pPr>
            <a:r>
              <a:rPr lang="pt-PT" sz="1200" spc="-1" dirty="0" smtClean="0">
                <a:ln>
                  <a:noFill/>
                </a:ln>
                <a:latin typeface="Arial Narrow" panose="020B0606020202030204" pitchFamily="34" charset="0"/>
                <a:cs typeface="Arial Narrow" panose="020B0606020202030204" pitchFamily="34" charset="0"/>
                <a:sym typeface="+mn-ea"/>
              </a:rPr>
              <a:t> </a:t>
            </a:r>
            <a:r>
              <a:rPr lang="fr-FR" sz="1200" dirty="0" smtClean="0">
                <a:latin typeface="Arial Narrow" panose="020B0606020202030204" pitchFamily="34" charset="0"/>
                <a:sym typeface="+mn-ea"/>
              </a:rPr>
              <a:t>Dans chaque édition de </a:t>
            </a:r>
            <a:r>
              <a:rPr lang="fr-FR" sz="1200" i="1" dirty="0" smtClean="0">
                <a:solidFill>
                  <a:srgbClr val="00B0F0"/>
                </a:solidFill>
                <a:latin typeface="Arial Narrow" panose="020B0606020202030204" pitchFamily="34" charset="0"/>
                <a:sym typeface="+mn-ea"/>
              </a:rPr>
              <a:t>«Atlantic Business Forum», </a:t>
            </a:r>
            <a:r>
              <a:rPr lang="fr-FR" sz="1200" dirty="0" smtClean="0">
                <a:latin typeface="Arial Narrow" panose="020B0606020202030204" pitchFamily="34" charset="0"/>
                <a:sym typeface="+mn-ea"/>
              </a:rPr>
              <a:t>un pays extérieur à l'espace </a:t>
            </a:r>
            <a:r>
              <a:rPr lang="fr-FR" sz="1200" i="1" dirty="0" smtClean="0">
                <a:latin typeface="Arial Narrow" panose="020B0606020202030204" pitchFamily="34" charset="0"/>
                <a:sym typeface="+mn-ea"/>
              </a:rPr>
              <a:t>CEDEAO </a:t>
            </a:r>
            <a:r>
              <a:rPr lang="fr-FR" sz="1200" dirty="0" smtClean="0">
                <a:latin typeface="Arial Narrow" panose="020B0606020202030204" pitchFamily="34" charset="0"/>
                <a:sym typeface="+mn-ea"/>
              </a:rPr>
              <a:t>sera spécialement invité à participer. Dans l'édition 2022, le Brésil est le pays invité. Le Cap-Vert et le Brésil font partie intégrante d'un même bloc économique, la Communauté des pays de langue portugaise </a:t>
            </a:r>
            <a:r>
              <a:rPr lang="fr-FR" sz="1200" i="1" dirty="0" smtClean="0">
                <a:latin typeface="Arial Narrow" panose="020B0606020202030204" pitchFamily="34" charset="0"/>
                <a:sym typeface="+mn-ea"/>
              </a:rPr>
              <a:t>(CPLP), </a:t>
            </a:r>
            <a:r>
              <a:rPr lang="fr-FR" sz="1200" dirty="0" smtClean="0">
                <a:latin typeface="Arial Narrow" panose="020B0606020202030204" pitchFamily="34" charset="0"/>
                <a:sym typeface="+mn-ea"/>
              </a:rPr>
              <a:t>partagent une langue commune, la langue portugaise, ainsi qu'un parcours historique commun.</a:t>
            </a:r>
          </a:p>
          <a:p>
            <a:pPr algn="r">
              <a:lnSpc>
                <a:spcPct val="95000"/>
              </a:lnSpc>
            </a:pPr>
            <a:endParaRPr lang="fr-FR" sz="1200" dirty="0">
              <a:latin typeface="Arial Narrow" panose="020B0606020202030204" pitchFamily="34" charset="0"/>
              <a:sym typeface="+mn-ea"/>
            </a:endParaRPr>
          </a:p>
          <a:p>
            <a:pPr algn="r">
              <a:lnSpc>
                <a:spcPct val="95000"/>
              </a:lnSpc>
            </a:pPr>
            <a:r>
              <a:rPr lang="fr-FR" sz="1200" dirty="0" smtClean="0">
                <a:latin typeface="Arial Narrow" panose="020B0606020202030204" pitchFamily="34" charset="0"/>
                <a:sym typeface="+mn-ea"/>
              </a:rPr>
              <a:t>La </a:t>
            </a:r>
            <a:r>
              <a:rPr lang="fr-FR" sz="1200" dirty="0">
                <a:latin typeface="Arial Narrow" panose="020B0606020202030204" pitchFamily="34" charset="0"/>
                <a:sym typeface="+mn-ea"/>
              </a:rPr>
              <a:t>relation entre le Cap-Vert et le Brésil, à différents niveaux et dimensions, se présente comme une opportunité de premier ordre, avec des avantages et des bénéfices incontestables pour les opérateurs économiques respectifs, agents scientifiques et technologiques, qui, en raison de leur </a:t>
            </a:r>
            <a:r>
              <a:rPr lang="fr-FR" sz="1200" dirty="0" smtClean="0">
                <a:latin typeface="Arial Narrow" panose="020B0606020202030204" pitchFamily="34" charset="0"/>
                <a:sym typeface="+mn-ea"/>
              </a:rPr>
              <a:t>dimension </a:t>
            </a:r>
            <a:r>
              <a:rPr lang="fr-FR" sz="1200" dirty="0">
                <a:latin typeface="Arial Narrow" panose="020B0606020202030204" pitchFamily="34" charset="0"/>
                <a:sym typeface="+mn-ea"/>
              </a:rPr>
              <a:t>et de leurs caractéristiques, constituent une opportunité importante </a:t>
            </a:r>
            <a:r>
              <a:rPr lang="fr-FR" sz="1200" dirty="0" smtClean="0">
                <a:latin typeface="Arial Narrow" panose="020B0606020202030204" pitchFamily="34" charset="0"/>
                <a:sym typeface="+mn-ea"/>
              </a:rPr>
              <a:t>comme </a:t>
            </a:r>
            <a:r>
              <a:rPr lang="fr-FR" sz="1200" dirty="0">
                <a:latin typeface="Arial Narrow" panose="020B0606020202030204" pitchFamily="34" charset="0"/>
                <a:sym typeface="+mn-ea"/>
              </a:rPr>
              <a:t>l'un des moyens possibles de donner du muscle et de l'échelle aux entreprises capverdiennes, dans leur positionnement concurrentiel sur le marché </a:t>
            </a:r>
            <a:r>
              <a:rPr lang="fr-FR" sz="1200" dirty="0" smtClean="0">
                <a:latin typeface="Arial Narrow" panose="020B0606020202030204" pitchFamily="34" charset="0"/>
                <a:sym typeface="+mn-ea"/>
              </a:rPr>
              <a:t>international.</a:t>
            </a:r>
            <a:endParaRPr lang="pt-PT" sz="1300" spc="-1" dirty="0" smtClean="0">
              <a:ln>
                <a:noFill/>
              </a:ln>
              <a:solidFill>
                <a:schemeClr val="tx1"/>
              </a:solidFill>
              <a:latin typeface="Arial Narrow" panose="020B0606020202030204" pitchFamily="34" charset="0"/>
              <a:cs typeface="Arial Narrow" panose="020B0606020202030204" pitchFamily="34" charset="0"/>
              <a:sym typeface="+mn-ea"/>
            </a:endParaRPr>
          </a:p>
        </p:txBody>
      </p:sp>
      <p:sp>
        <p:nvSpPr>
          <p:cNvPr id="72" name="Caixa de Texto 14"/>
          <p:cNvSpPr txBox="1"/>
          <p:nvPr/>
        </p:nvSpPr>
        <p:spPr>
          <a:xfrm>
            <a:off x="10498455" y="7048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0" name="TextBox 19"/>
          <p:cNvSpPr txBox="1"/>
          <p:nvPr/>
        </p:nvSpPr>
        <p:spPr>
          <a:xfrm>
            <a:off x="2078194" y="5204733"/>
            <a:ext cx="9531050" cy="1361911"/>
          </a:xfrm>
          <a:prstGeom prst="rect">
            <a:avLst/>
          </a:prstGeom>
          <a:noFill/>
        </p:spPr>
        <p:txBody>
          <a:bodyPr wrap="square" rtlCol="0">
            <a:spAutoFit/>
          </a:bodyPr>
          <a:lstStyle/>
          <a:p>
            <a:pPr algn="just">
              <a:lnSpc>
                <a:spcPts val="1100"/>
              </a:lnSpc>
            </a:pPr>
            <a:r>
              <a:rPr lang="fr-FR" sz="1200" dirty="0">
                <a:latin typeface="Arial Narrow" panose="020B0606020202030204" pitchFamily="34" charset="0"/>
              </a:rPr>
              <a:t>Actuellement, le Brésil compte plus de 210 867 954 habitants; plus de 149 057 635</a:t>
            </a:r>
            <a:r>
              <a:rPr lang="fr-FR" sz="1200" i="1" dirty="0">
                <a:latin typeface="Arial Narrow" panose="020B0606020202030204" pitchFamily="34" charset="0"/>
              </a:rPr>
              <a:t> </a:t>
            </a:r>
            <a:r>
              <a:rPr lang="pt-PT" altLang="en-US" sz="1200" i="1" dirty="0">
                <a:latin typeface="Arial Narrow" panose="020B0606020202030204" pitchFamily="34" charset="0"/>
                <a:cs typeface="Arial Narrow" panose="020B0606020202030204" pitchFamily="34" charset="0"/>
                <a:sym typeface="+mn-ea"/>
              </a:rPr>
              <a:t>utilisateurs </a:t>
            </a:r>
            <a:r>
              <a:rPr lang="pt-PT" altLang="en-US" sz="1200" i="1" dirty="0" smtClean="0">
                <a:latin typeface="Arial Narrow" panose="020B0606020202030204" pitchFamily="34" charset="0"/>
                <a:cs typeface="Arial Narrow" panose="020B0606020202030204" pitchFamily="34" charset="0"/>
                <a:sym typeface="+mn-ea"/>
              </a:rPr>
              <a:t>d’internet</a:t>
            </a:r>
            <a:r>
              <a:rPr lang="fr-FR" sz="1200" dirty="0" smtClean="0">
                <a:latin typeface="Arial Narrow" panose="020B0606020202030204" pitchFamily="34" charset="0"/>
              </a:rPr>
              <a:t>, </a:t>
            </a:r>
            <a:r>
              <a:rPr lang="fr-FR" sz="1200" dirty="0">
                <a:latin typeface="Arial Narrow" panose="020B0606020202030204" pitchFamily="34" charset="0"/>
              </a:rPr>
              <a:t>ce qui correspond à plus de 70,7% de pénétration [% population]; 26 États, également désignés comme unités de la fédération et un district fédéral, qui abrite la capitale du </a:t>
            </a:r>
            <a:r>
              <a:rPr lang="fr-FR" sz="1200" dirty="0" smtClean="0">
                <a:latin typeface="Arial Narrow" panose="020B0606020202030204" pitchFamily="34" charset="0"/>
              </a:rPr>
              <a:t>Pays</a:t>
            </a:r>
            <a:r>
              <a:rPr lang="fr-FR" sz="1200" dirty="0">
                <a:latin typeface="Arial Narrow" panose="020B0606020202030204" pitchFamily="34" charset="0"/>
              </a:rPr>
              <a:t>, la ville de Brasilia</a:t>
            </a:r>
            <a:r>
              <a:rPr lang="fr-FR" sz="1200" dirty="0" smtClean="0">
                <a:latin typeface="Arial Narrow" panose="020B0606020202030204" pitchFamily="34" charset="0"/>
              </a:rPr>
              <a:t>.</a:t>
            </a:r>
          </a:p>
          <a:p>
            <a:pPr algn="just">
              <a:lnSpc>
                <a:spcPts val="1100"/>
              </a:lnSpc>
            </a:pPr>
            <a:endParaRPr lang="fr-FR" sz="1200" dirty="0">
              <a:latin typeface="Arial Narrow" panose="020B0606020202030204" pitchFamily="34" charset="0"/>
            </a:endParaRPr>
          </a:p>
          <a:p>
            <a:pPr algn="just">
              <a:lnSpc>
                <a:spcPts val="1100"/>
              </a:lnSpc>
            </a:pPr>
            <a:r>
              <a:rPr lang="fr-FR" sz="1200" dirty="0" smtClean="0">
                <a:latin typeface="Arial Narrow" panose="020B0606020202030204" pitchFamily="34" charset="0"/>
              </a:rPr>
              <a:t>L'émergence </a:t>
            </a:r>
            <a:r>
              <a:rPr lang="fr-FR" sz="1200" dirty="0">
                <a:latin typeface="Arial Narrow" panose="020B0606020202030204" pitchFamily="34" charset="0"/>
              </a:rPr>
              <a:t>des premières industries au Brésil a eu lieu en 1810. L'organisation du secteur industriel brésilien a commencé vers 1827. </a:t>
            </a:r>
            <a:r>
              <a:rPr lang="fr-FR" sz="1200" dirty="0" smtClean="0">
                <a:latin typeface="Arial Narrow" panose="020B0606020202030204" pitchFamily="34" charset="0"/>
              </a:rPr>
              <a:t>En </a:t>
            </a:r>
            <a:r>
              <a:rPr lang="fr-FR" sz="1200" dirty="0">
                <a:latin typeface="Arial Narrow" panose="020B0606020202030204" pitchFamily="34" charset="0"/>
              </a:rPr>
              <a:t>1889, le Brésil comptait environ 600 industries privées, avec des activités principalement dans le secteur des biens de consommation. L'industrie brésilienne génère actuellement plus de 1,2 billion de </a:t>
            </a:r>
            <a:r>
              <a:rPr lang="fr-FR" sz="1200" dirty="0" err="1">
                <a:latin typeface="Arial Narrow" panose="020B0606020202030204" pitchFamily="34" charset="0"/>
              </a:rPr>
              <a:t>reais</a:t>
            </a:r>
            <a:r>
              <a:rPr lang="fr-FR" sz="1200" dirty="0">
                <a:latin typeface="Arial Narrow" panose="020B0606020202030204" pitchFamily="34" charset="0"/>
              </a:rPr>
              <a:t> (environ 229,099 millions de dollars) pour son économie; il participe à environ 21,6% du PIB du Brésil; représente 51% des exportations brésiliennes; emploie plus de 12 millions de personnes. Selon la carte des entreprises au Brésil, mise à disposition fin 2020 par le </a:t>
            </a:r>
            <a:r>
              <a:rPr lang="fr-FR" sz="1200" dirty="0" smtClean="0">
                <a:latin typeface="Arial Narrow" panose="020B0606020202030204" pitchFamily="34" charset="0"/>
              </a:rPr>
              <a:t>Ministère </a:t>
            </a:r>
            <a:r>
              <a:rPr lang="fr-FR" sz="1200" dirty="0">
                <a:latin typeface="Arial Narrow" panose="020B0606020202030204" pitchFamily="34" charset="0"/>
              </a:rPr>
              <a:t>de l'Économie, le Brésil comptait 19,7 millions d'entreprises actives. Chaque État fédéral a une Fédération des industries et une Fédération du commerce, regroupant la majorité des industries et des établissements commerciaux du Brésil.</a:t>
            </a:r>
            <a:endParaRPr lang="pt-PT" sz="1200" dirty="0">
              <a:latin typeface="Arial Narrow" panose="020B0606020202030204" pitchFamily="34" charset="0"/>
            </a:endParaRPr>
          </a:p>
        </p:txBody>
      </p:sp>
      <p:sp>
        <p:nvSpPr>
          <p:cNvPr id="74" name="Rectangle 2"/>
          <p:cNvSpPr txBox="1">
            <a:spLocks noChangeArrowheads="1"/>
          </p:cNvSpPr>
          <p:nvPr/>
        </p:nvSpPr>
        <p:spPr>
          <a:xfrm>
            <a:off x="60960" y="1009650"/>
            <a:ext cx="3115945" cy="41127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solidFill>
                <a:effectLst>
                  <a:outerShdw blurRad="38100" dist="38100" dir="2700000" algn="tl">
                    <a:srgbClr val="000000"/>
                  </a:outerShdw>
                </a:effectLst>
                <a:latin typeface="Calisto MT" panose="02040603050505030304" pitchFamily="18" charset="0"/>
              </a:rPr>
              <a:t>Le pays invité</a:t>
            </a: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71"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76" name="TextBox 7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7"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1029271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366" name="Retângulo Arredondado 224"/>
          <p:cNvSpPr/>
          <p:nvPr/>
        </p:nvSpPr>
        <p:spPr>
          <a:xfrm>
            <a:off x="4444" y="2394585"/>
            <a:ext cx="1464311" cy="1363345"/>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sym typeface="+mn-ea"/>
              </a:rPr>
              <a:t>■Union Européenne</a:t>
            </a:r>
          </a:p>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sym typeface="+mn-ea"/>
              </a:rPr>
              <a:t>■</a:t>
            </a:r>
            <a:r>
              <a:rPr lang="pt-PT" altLang="en-US" sz="1100" dirty="0">
                <a:ln>
                  <a:noFill/>
                </a:ln>
                <a:solidFill>
                  <a:srgbClr val="008CBA"/>
                </a:solidFill>
                <a:latin typeface="Arial Narrow" panose="020B0606020202030204" pitchFamily="34" charset="0"/>
                <a:cs typeface="Arial Narrow" panose="020B0606020202030204" pitchFamily="34" charset="0"/>
              </a:rPr>
              <a:t>ASEAN</a:t>
            </a:r>
          </a:p>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sym typeface="+mn-ea"/>
              </a:rPr>
              <a:t>■</a:t>
            </a:r>
            <a:r>
              <a:rPr lang="pt-PT" altLang="en-US" sz="1100" dirty="0">
                <a:ln>
                  <a:noFill/>
                </a:ln>
                <a:solidFill>
                  <a:srgbClr val="008CBA"/>
                </a:solidFill>
                <a:latin typeface="Arial Narrow" panose="020B0606020202030204" pitchFamily="34" charset="0"/>
                <a:cs typeface="Arial Narrow" panose="020B0606020202030204" pitchFamily="34" charset="0"/>
              </a:rPr>
              <a:t>MERCOSUR</a:t>
            </a:r>
          </a:p>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rPr>
              <a:t>■SADC</a:t>
            </a:r>
          </a:p>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sym typeface="+mn-ea"/>
              </a:rPr>
              <a:t>■</a:t>
            </a:r>
            <a:r>
              <a:rPr lang="pt-PT" altLang="en-US" sz="1100" dirty="0">
                <a:ln>
                  <a:noFill/>
                </a:ln>
                <a:solidFill>
                  <a:srgbClr val="008CBA"/>
                </a:solidFill>
                <a:latin typeface="Arial Narrow" panose="020B0606020202030204" pitchFamily="34" charset="0"/>
                <a:cs typeface="Arial Narrow" panose="020B0606020202030204" pitchFamily="34" charset="0"/>
              </a:rPr>
              <a:t>CEEAC</a:t>
            </a:r>
          </a:p>
          <a:p>
            <a:pPr algn="l">
              <a:lnSpc>
                <a:spcPts val="1300"/>
              </a:lnSpc>
            </a:pPr>
            <a:r>
              <a:rPr lang="pt-PT" altLang="en-US" sz="1100" dirty="0">
                <a:ln>
                  <a:noFill/>
                </a:ln>
                <a:solidFill>
                  <a:srgbClr val="008CBA"/>
                </a:solidFill>
                <a:latin typeface="Arial Narrow" panose="020B0606020202030204" pitchFamily="34" charset="0"/>
                <a:cs typeface="Arial Narrow" panose="020B0606020202030204" pitchFamily="34" charset="0"/>
                <a:sym typeface="+mn-ea"/>
              </a:rPr>
              <a:t>■</a:t>
            </a:r>
            <a:r>
              <a:rPr lang="pt-PT" altLang="en-US" sz="1100" dirty="0">
                <a:ln>
                  <a:noFill/>
                </a:ln>
                <a:solidFill>
                  <a:srgbClr val="008CBA"/>
                </a:solidFill>
                <a:latin typeface="Arial Narrow" panose="020B0606020202030204" pitchFamily="34" charset="0"/>
                <a:cs typeface="Arial Narrow" panose="020B0606020202030204" pitchFamily="34" charset="0"/>
              </a:rPr>
              <a:t>CEMAC</a:t>
            </a:r>
          </a:p>
        </p:txBody>
      </p:sp>
      <p:sp>
        <p:nvSpPr>
          <p:cNvPr id="363" name="Rectângulo 265"/>
          <p:cNvSpPr/>
          <p:nvPr/>
        </p:nvSpPr>
        <p:spPr>
          <a:xfrm>
            <a:off x="5487670" y="0"/>
            <a:ext cx="3277870" cy="724535"/>
          </a:xfrm>
          <a:prstGeom prst="rect">
            <a:avLst/>
          </a:prstGeom>
          <a:solidFill>
            <a:schemeClr val="accent3">
              <a:lumMod val="9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et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Guinée Équatoriale</a:t>
            </a:r>
            <a:endParaRPr lang="pt-PT" altLang="en-US" sz="1200"/>
          </a:p>
        </p:txBody>
      </p:sp>
      <p:sp>
        <p:nvSpPr>
          <p:cNvPr id="124" name="Rectângulo 4"/>
          <p:cNvSpPr/>
          <p:nvPr/>
        </p:nvSpPr>
        <p:spPr>
          <a:xfrm>
            <a:off x="-9525" y="3651250"/>
            <a:ext cx="6028055" cy="320929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5" name="Oval 124"/>
          <p:cNvSpPr/>
          <p:nvPr/>
        </p:nvSpPr>
        <p:spPr>
          <a:xfrm>
            <a:off x="3154315" y="1205060"/>
            <a:ext cx="5737790" cy="5666346"/>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26" name="Oval 125"/>
          <p:cNvSpPr/>
          <p:nvPr/>
        </p:nvSpPr>
        <p:spPr>
          <a:xfrm>
            <a:off x="4067175" y="1842135"/>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27" name="Oval 126"/>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28" name="CaixaDeTexto 143"/>
          <p:cNvSpPr txBox="1"/>
          <p:nvPr/>
        </p:nvSpPr>
        <p:spPr>
          <a:xfrm>
            <a:off x="3841750" y="4599305"/>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129" name="CaixaDeTexto 147"/>
          <p:cNvSpPr txBox="1"/>
          <p:nvPr/>
        </p:nvSpPr>
        <p:spPr>
          <a:xfrm>
            <a:off x="8242386" y="3822700"/>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UE  / SPG+</a:t>
            </a:r>
          </a:p>
        </p:txBody>
      </p:sp>
      <p:cxnSp>
        <p:nvCxnSpPr>
          <p:cNvPr id="130" name="Conexão recta 42"/>
          <p:cNvCxnSpPr/>
          <p:nvPr/>
        </p:nvCxnSpPr>
        <p:spPr>
          <a:xfrm>
            <a:off x="6031258" y="1223198"/>
            <a:ext cx="1849" cy="580015"/>
          </a:xfrm>
          <a:prstGeom prst="line">
            <a:avLst/>
          </a:prstGeom>
          <a:ln w="57150">
            <a:solidFill>
              <a:srgbClr val="C7F3F3"/>
            </a:solidFill>
          </a:ln>
        </p:spPr>
        <p:style>
          <a:lnRef idx="1">
            <a:schemeClr val="accent1"/>
          </a:lnRef>
          <a:fillRef idx="0">
            <a:schemeClr val="accent1"/>
          </a:fillRef>
          <a:effectRef idx="0">
            <a:schemeClr val="accent1"/>
          </a:effectRef>
          <a:fontRef idx="minor">
            <a:schemeClr val="tx1"/>
          </a:fontRef>
        </p:style>
      </p:cxnSp>
      <p:sp>
        <p:nvSpPr>
          <p:cNvPr id="131" name="CaixaDeTexto 194"/>
          <p:cNvSpPr txBox="1"/>
          <p:nvPr/>
        </p:nvSpPr>
        <p:spPr>
          <a:xfrm>
            <a:off x="7667918" y="2577242"/>
            <a:ext cx="706755" cy="265009"/>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smtClean="0">
                <a:gradFill>
                  <a:gsLst>
                    <a:gs pos="0">
                      <a:srgbClr val="E30000"/>
                    </a:gs>
                    <a:gs pos="100000">
                      <a:srgbClr val="760303"/>
                    </a:gs>
                  </a:gsLst>
                  <a:lin scaled="0"/>
                </a:gradFill>
                <a:latin typeface="Arial Narrow" panose="020B0606020202030204" pitchFamily="34" charset="0"/>
              </a:rPr>
              <a:t>CEDEAO</a:t>
            </a:r>
            <a:endParaRPr lang="pt-PT" sz="1000" b="1" i="1" dirty="0">
              <a:gradFill>
                <a:gsLst>
                  <a:gs pos="0">
                    <a:srgbClr val="E30000"/>
                  </a:gs>
                  <a:gs pos="100000">
                    <a:srgbClr val="760303"/>
                  </a:gs>
                </a:gsLst>
                <a:lin scaled="0"/>
              </a:gradFill>
              <a:latin typeface="Arial Narrow" panose="020B0606020202030204" pitchFamily="34" charset="0"/>
            </a:endParaRPr>
          </a:p>
        </p:txBody>
      </p:sp>
      <p:sp>
        <p:nvSpPr>
          <p:cNvPr id="132" name="CaixaDeTexto 10"/>
          <p:cNvSpPr txBox="1"/>
          <p:nvPr/>
        </p:nvSpPr>
        <p:spPr>
          <a:xfrm>
            <a:off x="4288155" y="2261235"/>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sp>
        <p:nvSpPr>
          <p:cNvPr id="133" name="CaixaDeTexto 147"/>
          <p:cNvSpPr txBox="1"/>
          <p:nvPr/>
        </p:nvSpPr>
        <p:spPr>
          <a:xfrm>
            <a:off x="7253605" y="455422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134" name="Conexão Reta 19"/>
          <p:cNvCxnSpPr/>
          <p:nvPr/>
        </p:nvCxnSpPr>
        <p:spPr>
          <a:xfrm flipV="1">
            <a:off x="7785912" y="1062413"/>
            <a:ext cx="1958129" cy="1620123"/>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36" name="Conexão Reta 20"/>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137" name="Caixa de Texto 21"/>
          <p:cNvSpPr txBox="1"/>
          <p:nvPr/>
        </p:nvSpPr>
        <p:spPr>
          <a:xfrm>
            <a:off x="7580172" y="2498386"/>
            <a:ext cx="411480" cy="368300"/>
          </a:xfrm>
          <a:prstGeom prst="rect">
            <a:avLst/>
          </a:prstGeom>
          <a:noFill/>
        </p:spPr>
        <p:txBody>
          <a:bodyPr wrap="none" rtlCol="0" anchor="t">
            <a:spAutoFit/>
          </a:bodyPr>
          <a:lstStyle/>
          <a:p>
            <a:r>
              <a:rPr lang="pt-PT" altLang="en-US" dirty="0">
                <a:solidFill>
                  <a:srgbClr val="FF0000"/>
                </a:solidFill>
                <a:latin typeface="Arial Narrow" panose="020B0606020202030204" pitchFamily="34" charset="0"/>
              </a:rPr>
              <a:t>■</a:t>
            </a:r>
          </a:p>
        </p:txBody>
      </p:sp>
      <p:cxnSp>
        <p:nvCxnSpPr>
          <p:cNvPr id="138" name="Conexão Reta 22"/>
          <p:cNvCxnSpPr/>
          <p:nvPr/>
        </p:nvCxnSpPr>
        <p:spPr>
          <a:xfrm>
            <a:off x="2345055" y="1203960"/>
            <a:ext cx="2017395" cy="11830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39" name="Conexão Reta 23"/>
          <p:cNvCxnSpPr/>
          <p:nvPr/>
        </p:nvCxnSpPr>
        <p:spPr>
          <a:xfrm>
            <a:off x="2078355" y="120396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40" name="Conexão Reta 24"/>
          <p:cNvCxnSpPr/>
          <p:nvPr/>
        </p:nvCxnSpPr>
        <p:spPr>
          <a:xfrm>
            <a:off x="3935730" y="4816475"/>
            <a:ext cx="422275" cy="24066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41" name="Conexão Reta 25"/>
          <p:cNvCxnSpPr/>
          <p:nvPr/>
        </p:nvCxnSpPr>
        <p:spPr>
          <a:xfrm flipH="1">
            <a:off x="9750541" y="1043363"/>
            <a:ext cx="276225" cy="1905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142" name="Imagem 26"/>
          <p:cNvPicPr>
            <a:picLocks noChangeAspect="1"/>
          </p:cNvPicPr>
          <p:nvPr/>
        </p:nvPicPr>
        <p:blipFill>
          <a:blip r:embed="rId2"/>
          <a:stretch>
            <a:fillRect/>
          </a:stretch>
        </p:blipFill>
        <p:spPr>
          <a:xfrm>
            <a:off x="5199380" y="4237990"/>
            <a:ext cx="1346835" cy="1127760"/>
          </a:xfrm>
          <a:prstGeom prst="rect">
            <a:avLst/>
          </a:prstGeom>
        </p:spPr>
      </p:pic>
      <p:sp>
        <p:nvSpPr>
          <p:cNvPr id="143" name="Anel 27"/>
          <p:cNvSpPr/>
          <p:nvPr/>
        </p:nvSpPr>
        <p:spPr>
          <a:xfrm>
            <a:off x="5012690" y="379920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44" name="Caixa de Texto 28"/>
          <p:cNvSpPr txBox="1"/>
          <p:nvPr/>
        </p:nvSpPr>
        <p:spPr>
          <a:xfrm>
            <a:off x="5066031" y="1941195"/>
            <a:ext cx="2239580" cy="830997"/>
          </a:xfrm>
          <a:prstGeom prst="rect">
            <a:avLst/>
          </a:prstGeom>
          <a:noFill/>
        </p:spPr>
        <p:txBody>
          <a:bodyPr wrap="square" rtlCol="0">
            <a:spAutoFit/>
          </a:bodyPr>
          <a:lstStyle/>
          <a:p>
            <a:pPr algn="ctr"/>
            <a:r>
              <a:rPr lang="pt-PT" altLang="en-US" sz="1600" i="1" dirty="0" smtClean="0">
                <a:solidFill>
                  <a:srgbClr val="008CBA"/>
                </a:solidFill>
              </a:rPr>
              <a:t>DIMENSION </a:t>
            </a:r>
            <a:r>
              <a:rPr lang="pt-PT" altLang="en-US" sz="1600" i="1" dirty="0">
                <a:solidFill>
                  <a:srgbClr val="008CBA"/>
                </a:solidFill>
              </a:rPr>
              <a:t>GÉOÉCONOMIQUE</a:t>
            </a:r>
          </a:p>
          <a:p>
            <a:pPr algn="ctr"/>
            <a:r>
              <a:rPr lang="pt-PT" altLang="en-US" sz="1600" i="1" smtClean="0">
                <a:solidFill>
                  <a:srgbClr val="008CBA"/>
                </a:solidFill>
              </a:rPr>
              <a:t>DE </a:t>
            </a:r>
            <a:r>
              <a:rPr lang="pt-PT" altLang="en-US" sz="1600" i="1" dirty="0" smtClean="0">
                <a:solidFill>
                  <a:srgbClr val="008CBA"/>
                </a:solidFill>
              </a:rPr>
              <a:t>CABO VERDE</a:t>
            </a:r>
            <a:endParaRPr lang="pt-PT" altLang="en-US" sz="1600" i="1" dirty="0">
              <a:solidFill>
                <a:srgbClr val="008CBA"/>
              </a:solidFill>
            </a:endParaRPr>
          </a:p>
        </p:txBody>
      </p:sp>
      <p:sp>
        <p:nvSpPr>
          <p:cNvPr id="145" name="Retângulo Arredondado 29"/>
          <p:cNvSpPr/>
          <p:nvPr/>
        </p:nvSpPr>
        <p:spPr>
          <a:xfrm>
            <a:off x="3589655" y="105410"/>
            <a:ext cx="896620" cy="591820"/>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endParaRPr lang="pt-PT" altLang="en-US" sz="1200">
              <a:ln>
                <a:noFill/>
              </a:ln>
              <a:solidFill>
                <a:srgbClr val="008CBA"/>
              </a:solidFill>
            </a:endParaRPr>
          </a:p>
        </p:txBody>
      </p:sp>
      <p:cxnSp>
        <p:nvCxnSpPr>
          <p:cNvPr id="146" name="Conexão Reta 30"/>
          <p:cNvCxnSpPr/>
          <p:nvPr/>
        </p:nvCxnSpPr>
        <p:spPr>
          <a:xfrm>
            <a:off x="4093845" y="955675"/>
            <a:ext cx="253365" cy="1374140"/>
          </a:xfrm>
          <a:prstGeom prst="line">
            <a:avLst/>
          </a:prstGeom>
          <a:ln w="3175">
            <a:solidFill>
              <a:srgbClr val="008C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265" name="Caixa de Texto 34"/>
          <p:cNvSpPr txBox="1"/>
          <p:nvPr/>
        </p:nvSpPr>
        <p:spPr>
          <a:xfrm>
            <a:off x="426085" y="3775710"/>
            <a:ext cx="147637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Position sur le marché</a:t>
            </a:r>
          </a:p>
        </p:txBody>
      </p:sp>
      <p:cxnSp>
        <p:nvCxnSpPr>
          <p:cNvPr id="266" name="Conexão Reta 35"/>
          <p:cNvCxnSpPr/>
          <p:nvPr/>
        </p:nvCxnSpPr>
        <p:spPr>
          <a:xfrm flipH="1">
            <a:off x="3874135" y="3492500"/>
            <a:ext cx="1743710" cy="1269365"/>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7" name="Conexão Reta 37"/>
          <p:cNvCxnSpPr/>
          <p:nvPr/>
        </p:nvCxnSpPr>
        <p:spPr>
          <a:xfrm rot="10800000">
            <a:off x="4389755" y="2435225"/>
            <a:ext cx="1310640" cy="643255"/>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8" name="Conexão Reta 41"/>
          <p:cNvCxnSpPr/>
          <p:nvPr/>
        </p:nvCxnSpPr>
        <p:spPr>
          <a:xfrm rot="10800000" flipH="1">
            <a:off x="6548807" y="2751806"/>
            <a:ext cx="1128343" cy="658547"/>
          </a:xfrm>
          <a:prstGeom prst="line">
            <a:avLst/>
          </a:prstGeom>
          <a:ln>
            <a:solidFill>
              <a:srgbClr val="008CBA"/>
            </a:solidFill>
            <a:headEnd type="diamond"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69" name="Conexão Reta 42"/>
          <p:cNvCxnSpPr/>
          <p:nvPr/>
        </p:nvCxnSpPr>
        <p:spPr>
          <a:xfrm>
            <a:off x="6372225" y="3574415"/>
            <a:ext cx="1997710" cy="334010"/>
          </a:xfrm>
          <a:prstGeom prst="line">
            <a:avLst/>
          </a:prstGeom>
          <a:ln>
            <a:solidFill>
              <a:srgbClr val="0070C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0" name="Caixa de Texto 44"/>
          <p:cNvSpPr txBox="1"/>
          <p:nvPr/>
        </p:nvSpPr>
        <p:spPr>
          <a:xfrm>
            <a:off x="7363342" y="2984845"/>
            <a:ext cx="2655514" cy="400110"/>
          </a:xfrm>
          <a:prstGeom prst="rect">
            <a:avLst/>
          </a:prstGeom>
          <a:noFill/>
        </p:spPr>
        <p:txBody>
          <a:bodyPr wrap="square" rtlCol="0">
            <a:spAutoFit/>
          </a:bodyPr>
          <a:lstStyle/>
          <a:p>
            <a:r>
              <a:rPr lang="pt-PT" altLang="en-US" sz="1000" i="1" dirty="0">
                <a:solidFill>
                  <a:srgbClr val="00B4B2"/>
                </a:solidFill>
                <a:latin typeface="AR JULIAN" panose="02000000000000000000" pitchFamily="2" charset="0"/>
                <a:cs typeface="Arial Narrow" panose="020B0606020202030204" pitchFamily="34" charset="0"/>
              </a:rPr>
              <a:t>» </a:t>
            </a:r>
            <a:r>
              <a:rPr lang="fr-FR" altLang="en-US" sz="1000" i="1" dirty="0" smtClean="0">
                <a:solidFill>
                  <a:srgbClr val="00B4B2"/>
                </a:solidFill>
                <a:latin typeface="AR JULIAN" panose="02000000000000000000" pitchFamily="2" charset="0"/>
                <a:cs typeface="Arial Narrow" panose="020B0606020202030204" pitchFamily="34" charset="0"/>
              </a:rPr>
              <a:t>Cabo Verde </a:t>
            </a:r>
            <a:r>
              <a:rPr lang="fr-FR" altLang="en-US" sz="1000" i="1" dirty="0">
                <a:solidFill>
                  <a:srgbClr val="00B4B2"/>
                </a:solidFill>
                <a:latin typeface="AR JULIAN" panose="02000000000000000000" pitchFamily="2" charset="0"/>
                <a:cs typeface="Arial Narrow" panose="020B0606020202030204" pitchFamily="34" charset="0"/>
              </a:rPr>
              <a:t>est un pays membre </a:t>
            </a:r>
            <a:r>
              <a:rPr lang="fr-FR" altLang="en-US" sz="1000" i="1" dirty="0" smtClean="0">
                <a:solidFill>
                  <a:srgbClr val="00B4B2"/>
                </a:solidFill>
                <a:latin typeface="AR JULIAN" panose="02000000000000000000" pitchFamily="2" charset="0"/>
                <a:cs typeface="Arial Narrow" panose="020B0606020202030204" pitchFamily="34" charset="0"/>
              </a:rPr>
              <a:t>de la</a:t>
            </a:r>
            <a:r>
              <a:rPr lang="pt-PT" altLang="en-US" sz="1000" i="1" dirty="0" smtClean="0">
                <a:solidFill>
                  <a:srgbClr val="00B4B2"/>
                </a:solidFill>
                <a:latin typeface="AR JULIAN" panose="02000000000000000000" pitchFamily="2" charset="0"/>
                <a:cs typeface="Arial Narrow" panose="020B0606020202030204" pitchFamily="34" charset="0"/>
              </a:rPr>
              <a:t> CEDEAO</a:t>
            </a:r>
            <a:endParaRPr lang="pt-PT" altLang="en-US" sz="1000" i="1" dirty="0">
              <a:solidFill>
                <a:srgbClr val="00B4B2"/>
              </a:solidFill>
              <a:latin typeface="AR JULIAN" panose="02000000000000000000" pitchFamily="2" charset="0"/>
              <a:cs typeface="Arial Narrow" panose="020B0606020202030204" pitchFamily="34" charset="0"/>
            </a:endParaRPr>
          </a:p>
        </p:txBody>
      </p:sp>
      <p:cxnSp>
        <p:nvCxnSpPr>
          <p:cNvPr id="271" name="Conexão Reta 45"/>
          <p:cNvCxnSpPr/>
          <p:nvPr/>
        </p:nvCxnSpPr>
        <p:spPr>
          <a:xfrm>
            <a:off x="6051550" y="3653790"/>
            <a:ext cx="1983105" cy="963930"/>
          </a:xfrm>
          <a:prstGeom prst="line">
            <a:avLst/>
          </a:prstGeom>
          <a:ln>
            <a:solidFill>
              <a:srgbClr val="0070C0"/>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Conexão Reta 48"/>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73" name="Caixa de Texto 54"/>
          <p:cNvSpPr txBox="1"/>
          <p:nvPr/>
        </p:nvSpPr>
        <p:spPr>
          <a:xfrm>
            <a:off x="8248015" y="370205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274" name="Caixa de Texto 55"/>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275" name="Conexão Reta 56"/>
          <p:cNvCxnSpPr/>
          <p:nvPr/>
        </p:nvCxnSpPr>
        <p:spPr>
          <a:xfrm>
            <a:off x="10014066" y="939858"/>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76" name="Conexão Reta 57"/>
          <p:cNvCxnSpPr/>
          <p:nvPr/>
        </p:nvCxnSpPr>
        <p:spPr>
          <a:xfrm flipH="1">
            <a:off x="9930765" y="3234690"/>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77" name="Conexão Reta 58"/>
          <p:cNvCxnSpPr/>
          <p:nvPr/>
        </p:nvCxnSpPr>
        <p:spPr>
          <a:xfrm>
            <a:off x="10194290" y="313118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78" name="Conexão Reta 59"/>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79" name="Conexão Reta 60"/>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280" name="Conexão Reta 61"/>
          <p:cNvCxnSpPr/>
          <p:nvPr/>
        </p:nvCxnSpPr>
        <p:spPr>
          <a:xfrm rot="5400000">
            <a:off x="327025" y="390271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81" name="Conexão Reta 62"/>
          <p:cNvCxnSpPr/>
          <p:nvPr/>
        </p:nvCxnSpPr>
        <p:spPr>
          <a:xfrm rot="5400000">
            <a:off x="448310" y="364617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82" name="Conexão Reta 63"/>
          <p:cNvCxnSpPr/>
          <p:nvPr/>
        </p:nvCxnSpPr>
        <p:spPr>
          <a:xfrm>
            <a:off x="455295" y="4048125"/>
            <a:ext cx="3387725" cy="70231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83" name="Conexão Reta 64"/>
          <p:cNvCxnSpPr/>
          <p:nvPr/>
        </p:nvCxnSpPr>
        <p:spPr>
          <a:xfrm>
            <a:off x="2902585" y="4349394"/>
            <a:ext cx="949960" cy="379451"/>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84" name="Conexão Reta 65"/>
          <p:cNvCxnSpPr/>
          <p:nvPr/>
        </p:nvCxnSpPr>
        <p:spPr>
          <a:xfrm>
            <a:off x="2900680" y="415290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285" name="Caixa de Texto 66"/>
          <p:cNvSpPr txBox="1"/>
          <p:nvPr/>
        </p:nvSpPr>
        <p:spPr>
          <a:xfrm>
            <a:off x="3679825" y="45650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86" name="Conexão Reta 67"/>
          <p:cNvCxnSpPr/>
          <p:nvPr/>
        </p:nvCxnSpPr>
        <p:spPr>
          <a:xfrm rot="5400000">
            <a:off x="289052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88" name="Conexão Reta 75"/>
          <p:cNvCxnSpPr/>
          <p:nvPr/>
        </p:nvCxnSpPr>
        <p:spPr>
          <a:xfrm>
            <a:off x="4097020" y="774065"/>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89" name="Conexão Reta 76"/>
          <p:cNvCxnSpPr/>
          <p:nvPr/>
        </p:nvCxnSpPr>
        <p:spPr>
          <a:xfrm rot="5400000">
            <a:off x="4076700" y="65849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1" name="Conexão Reta 78"/>
          <p:cNvCxnSpPr/>
          <p:nvPr/>
        </p:nvCxnSpPr>
        <p:spPr>
          <a:xfrm>
            <a:off x="7143115" y="122301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92" name="Conexão Reta 79"/>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4" name="Conexão Reta 81"/>
          <p:cNvCxnSpPr/>
          <p:nvPr/>
        </p:nvCxnSpPr>
        <p:spPr>
          <a:xfrm flipH="1">
            <a:off x="4334510" y="1402080"/>
            <a:ext cx="2810510" cy="96647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95" name="Conexão Reta 82"/>
          <p:cNvCxnSpPr/>
          <p:nvPr/>
        </p:nvCxnSpPr>
        <p:spPr>
          <a:xfrm flipH="1">
            <a:off x="4307867" y="204470"/>
            <a:ext cx="1259151"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6" name="Conexão Reta 83"/>
          <p:cNvCxnSpPr/>
          <p:nvPr/>
        </p:nvCxnSpPr>
        <p:spPr>
          <a:xfrm flipH="1">
            <a:off x="4385454" y="391160"/>
            <a:ext cx="1196686" cy="2095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297" name="Conexão Reta 84"/>
          <p:cNvCxnSpPr/>
          <p:nvPr/>
        </p:nvCxnSpPr>
        <p:spPr>
          <a:xfrm flipH="1">
            <a:off x="4346575" y="563245"/>
            <a:ext cx="1224280"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00" name="Conexão Reta 87"/>
          <p:cNvCxnSpPr/>
          <p:nvPr/>
        </p:nvCxnSpPr>
        <p:spPr>
          <a:xfrm>
            <a:off x="2082165" y="108204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301" name="Imagem 88" descr="250px-Palop.svg"/>
          <p:cNvPicPr>
            <a:picLocks noChangeAspect="1"/>
          </p:cNvPicPr>
          <p:nvPr/>
        </p:nvPicPr>
        <p:blipFill>
          <a:blip r:embed="rId3"/>
          <a:stretch>
            <a:fillRect/>
          </a:stretch>
        </p:blipFill>
        <p:spPr>
          <a:xfrm>
            <a:off x="211083" y="438413"/>
            <a:ext cx="1967975" cy="1967975"/>
          </a:xfrm>
          <a:prstGeom prst="rect">
            <a:avLst/>
          </a:prstGeom>
        </p:spPr>
      </p:pic>
      <p:sp>
        <p:nvSpPr>
          <p:cNvPr id="302" name="Caixa de Texto 89"/>
          <p:cNvSpPr txBox="1"/>
          <p:nvPr/>
        </p:nvSpPr>
        <p:spPr>
          <a:xfrm>
            <a:off x="-8890" y="4523740"/>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cs typeface="+mn-lt"/>
                <a:sym typeface="+mn-ea"/>
              </a:rPr>
              <a:t>68 </a:t>
            </a:r>
            <a:r>
              <a:rPr lang="pt-PT" altLang="en-US" sz="1200" i="1" dirty="0">
                <a:solidFill>
                  <a:schemeClr val="bg1">
                    <a:lumMod val="50000"/>
                  </a:schemeClr>
                </a:solidFill>
                <a:latin typeface="Arial Narrow" panose="020B0606020202030204" pitchFamily="34" charset="0"/>
                <a:sym typeface="+mn-ea"/>
              </a:rPr>
              <a:t>P</a:t>
            </a:r>
            <a:r>
              <a:rPr lang="pt-PT" altLang="en-US" sz="1200" i="1" dirty="0" smtClean="0">
                <a:solidFill>
                  <a:schemeClr val="bg1">
                    <a:lumMod val="50000"/>
                  </a:schemeClr>
                </a:solidFill>
                <a:latin typeface="Arial Narrow" panose="020B0606020202030204" pitchFamily="34" charset="0"/>
                <a:sym typeface="+mn-ea"/>
              </a:rPr>
              <a:t>ays</a:t>
            </a:r>
            <a:endParaRPr lang="en-US" sz="1200" i="1" dirty="0">
              <a:solidFill>
                <a:schemeClr val="bg1">
                  <a:lumMod val="50000"/>
                </a:schemeClr>
              </a:solidFill>
              <a:latin typeface="Arial Narrow" panose="020B0606020202030204" pitchFamily="34" charset="0"/>
              <a:cs typeface="+mn-lt"/>
              <a:sym typeface="+mn-ea"/>
            </a:endParaRPr>
          </a:p>
          <a:p>
            <a:pPr>
              <a:lnSpc>
                <a:spcPct val="80000"/>
              </a:lnSpc>
              <a:spcBef>
                <a:spcPts val="0"/>
              </a:spcBef>
              <a:spcAft>
                <a:spcPts val="0"/>
              </a:spcAft>
            </a:pPr>
            <a:r>
              <a:rPr lang="en-US" sz="1200" i="1" dirty="0">
                <a:solidFill>
                  <a:schemeClr val="bg1">
                    <a:lumMod val="50000"/>
                  </a:schemeClr>
                </a:solidFill>
                <a:latin typeface="Arial Narrow" panose="020B0606020202030204" pitchFamily="34" charset="0"/>
                <a:cs typeface="+mn-lt"/>
                <a:sym typeface="+mn-ea"/>
              </a:rPr>
              <a:t>2.033.955.651 </a:t>
            </a:r>
            <a:r>
              <a:rPr lang="pt-PT" altLang="en-US" sz="1200" i="1" dirty="0">
                <a:solidFill>
                  <a:schemeClr val="bg1">
                    <a:lumMod val="50000"/>
                  </a:schemeClr>
                </a:solidFill>
                <a:latin typeface="Arial Narrow" panose="020B0606020202030204" pitchFamily="34" charset="0"/>
                <a:cs typeface="+mn-lt"/>
                <a:sym typeface="+mn-ea"/>
              </a:rPr>
              <a:t>habitants</a:t>
            </a:r>
          </a:p>
        </p:txBody>
      </p:sp>
      <p:cxnSp>
        <p:nvCxnSpPr>
          <p:cNvPr id="303" name="Conexão Reta 90"/>
          <p:cNvCxnSpPr/>
          <p:nvPr/>
        </p:nvCxnSpPr>
        <p:spPr>
          <a:xfrm flipH="1">
            <a:off x="244475" y="3639185"/>
            <a:ext cx="26670" cy="87630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04" name="Fluxograma: Conexão 91"/>
          <p:cNvSpPr/>
          <p:nvPr/>
        </p:nvSpPr>
        <p:spPr>
          <a:xfrm>
            <a:off x="199390" y="35909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305" name="Conexão Reta 92"/>
          <p:cNvCxnSpPr/>
          <p:nvPr/>
        </p:nvCxnSpPr>
        <p:spPr>
          <a:xfrm rot="5400000">
            <a:off x="250190" y="442087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06" name="Conexão Reta 93"/>
          <p:cNvCxnSpPr/>
          <p:nvPr/>
        </p:nvCxnSpPr>
        <p:spPr>
          <a:xfrm rot="-3600000" flipV="1">
            <a:off x="6033770" y="4925060"/>
            <a:ext cx="660300" cy="1148320"/>
          </a:xfrm>
          <a:prstGeom prst="line">
            <a:avLst/>
          </a:prstGeom>
          <a:ln>
            <a:solidFill>
              <a:srgbClr val="008CBA"/>
            </a:solidFill>
            <a:headEnd type="oval"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07" name="Rectângulo 95"/>
          <p:cNvSpPr/>
          <p:nvPr/>
        </p:nvSpPr>
        <p:spPr>
          <a:xfrm>
            <a:off x="-13335" y="4734546"/>
            <a:ext cx="3865880" cy="1693401"/>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CEDEAO</a:t>
            </a:r>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Communauté Économique des États de l'Afrique de l'Ouest</a:t>
            </a:r>
            <a:endParaRPr lang="pt-PT" altLang="en-US" sz="1000" dirty="0">
              <a:solidFill>
                <a:schemeClr val="bg1">
                  <a:lumMod val="50000"/>
                </a:schemeClr>
              </a:solidFill>
              <a:latin typeface="Arial Narrow" panose="020B0606020202030204" pitchFamily="34" charset="0"/>
              <a:cs typeface="Arial Narrow" panose="020B0606020202030204" pitchFamily="34" charset="0"/>
            </a:endParaRP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PALOP</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Pays Africains de Langue Officielle Portugaise</a:t>
            </a: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CPLP</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Communauté des Pays de Langue Portugaise</a:t>
            </a:r>
          </a:p>
          <a:p>
            <a:pPr>
              <a:lnSpc>
                <a:spcPts val="1100"/>
              </a:lnSpc>
            </a:pPr>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SADC</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Communauté de Développement de l'Afrique Australe </a:t>
            </a:r>
            <a:endParaRPr lang="pt-PT" altLang="en-US" sz="1000" dirty="0" smtClean="0">
              <a:solidFill>
                <a:schemeClr val="bg1">
                  <a:lumMod val="50000"/>
                </a:schemeClr>
              </a:solidFill>
              <a:latin typeface="Arial Narrow" panose="020B0606020202030204" pitchFamily="34" charset="0"/>
              <a:cs typeface="Arial Narrow" panose="020B0606020202030204" pitchFamily="34" charset="0"/>
              <a:sym typeface="+mn-ea"/>
            </a:endParaRP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ASEAN</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Association des Nations de l'Asie du Sud-Est</a:t>
            </a:r>
          </a:p>
          <a:p>
            <a:pPr>
              <a:lnSpc>
                <a:spcPts val="1100"/>
              </a:lnSpc>
            </a:pPr>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CEEAC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Communauté Économique des États de l'Afrique Centrale </a:t>
            </a:r>
            <a:endParaRPr lang="pt-PT" altLang="en-US" sz="1000" dirty="0" smtClean="0">
              <a:solidFill>
                <a:schemeClr val="bg1">
                  <a:lumMod val="50000"/>
                </a:schemeClr>
              </a:solidFill>
              <a:latin typeface="Arial Narrow" panose="020B0606020202030204" pitchFamily="34" charset="0"/>
              <a:cs typeface="Arial Narrow" panose="020B0606020202030204" pitchFamily="34" charset="0"/>
              <a:sym typeface="+mn-ea"/>
            </a:endParaRP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CEMAC</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Communauté Économique et Monétaire de l'Afrique Centrale</a:t>
            </a: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EU / SPG+ </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Système de Préférences Généralisées de l'Union Européenne</a:t>
            </a: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ln>
                  <a:noFill/>
                </a:ln>
                <a:solidFill>
                  <a:schemeClr val="bg1">
                    <a:lumMod val="50000"/>
                  </a:schemeClr>
                </a:solidFill>
                <a:latin typeface="Arial Narrow" panose="020B0606020202030204" pitchFamily="34" charset="0"/>
                <a:cs typeface="Arial Narrow" panose="020B0606020202030204" pitchFamily="34" charset="0"/>
                <a:sym typeface="+mn-ea"/>
              </a:rPr>
              <a:t>USA / AGOA</a:t>
            </a:r>
            <a:r>
              <a:rPr lang="pt-PT" altLang="en-US" sz="1000" dirty="0">
                <a:ln>
                  <a:noFill/>
                </a:ln>
                <a:solidFill>
                  <a:schemeClr val="bg1">
                    <a:lumMod val="50000"/>
                  </a:schemeClr>
                </a:solidFill>
                <a:latin typeface="Arial Narrow" panose="020B0606020202030204" pitchFamily="34" charset="0"/>
                <a:cs typeface="Arial Narrow" panose="020B0606020202030204" pitchFamily="34" charset="0"/>
                <a:sym typeface="+mn-ea"/>
              </a:rPr>
              <a:t> - </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Loi sur la Croissance et les Opportunités en Afrique des </a:t>
            </a:r>
            <a:r>
              <a:rPr lang="pt-PT" altLang="en-US" sz="1000" i="1" dirty="0">
                <a:solidFill>
                  <a:schemeClr val="bg1">
                    <a:lumMod val="50000"/>
                  </a:schemeClr>
                </a:solidFill>
                <a:latin typeface="Arial Narrow" panose="020B0606020202030204" pitchFamily="34" charset="0"/>
                <a:cs typeface="Arial Narrow" panose="020B0606020202030204" pitchFamily="34" charset="0"/>
                <a:sym typeface="+mn-ea"/>
              </a:rPr>
              <a:t>EUA</a:t>
            </a:r>
            <a:endPar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endParaRPr>
          </a:p>
          <a:p>
            <a:r>
              <a:rPr lang="pt-PT" altLang="en-US" sz="1000" dirty="0" smtClean="0">
                <a:ln>
                  <a:noFill/>
                </a:ln>
                <a:solidFill>
                  <a:schemeClr val="bg1">
                    <a:lumMod val="50000"/>
                  </a:schemeClr>
                </a:solidFill>
                <a:latin typeface="Arial Narrow" panose="020B0606020202030204" pitchFamily="34" charset="0"/>
                <a:cs typeface="Arial Narrow" panose="020B0606020202030204" pitchFamily="34" charset="0"/>
                <a:sym typeface="+mn-ea"/>
              </a:rPr>
              <a:t>■ </a:t>
            </a:r>
            <a:r>
              <a:rPr lang="pt-PT" altLang="en-US" sz="1000" i="1" dirty="0">
                <a:solidFill>
                  <a:schemeClr val="bg1">
                    <a:lumMod val="50000"/>
                  </a:schemeClr>
                </a:solidFill>
                <a:latin typeface="Arial Narrow" panose="020B0606020202030204" pitchFamily="34" charset="0"/>
                <a:cs typeface="Arial Narrow" panose="020B0606020202030204" pitchFamily="34" charset="0"/>
                <a:sym typeface="+mn-ea"/>
              </a:rPr>
              <a:t>MERCOSUR</a:t>
            </a:r>
            <a:r>
              <a:rPr lang="pt-PT" altLang="en-US" sz="1000" dirty="0">
                <a:solidFill>
                  <a:schemeClr val="bg1">
                    <a:lumMod val="50000"/>
                  </a:schemeClr>
                </a:solidFill>
                <a:latin typeface="Arial Narrow" panose="020B0606020202030204" pitchFamily="34" charset="0"/>
                <a:cs typeface="Arial Narrow" panose="020B0606020202030204" pitchFamily="34" charset="0"/>
                <a:sym typeface="+mn-ea"/>
              </a:rPr>
              <a:t> - Le Marché Commun du Sud</a:t>
            </a:r>
          </a:p>
        </p:txBody>
      </p:sp>
      <p:sp>
        <p:nvSpPr>
          <p:cNvPr id="308" name="Caixa de Texto 96"/>
          <p:cNvSpPr txBox="1"/>
          <p:nvPr/>
        </p:nvSpPr>
        <p:spPr>
          <a:xfrm>
            <a:off x="1805940" y="497840"/>
            <a:ext cx="1757045"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cs typeface="+mn-lt"/>
                <a:sym typeface="+mn-ea"/>
              </a:rPr>
              <a:t>26 P</a:t>
            </a:r>
            <a:r>
              <a:rPr lang="pt-PT" altLang="en-US" sz="1200" i="1" dirty="0" smtClean="0">
                <a:solidFill>
                  <a:schemeClr val="bg1">
                    <a:lumMod val="50000"/>
                  </a:schemeClr>
                </a:solidFill>
                <a:latin typeface="Arial Narrow" panose="020B0606020202030204" pitchFamily="34" charset="0"/>
                <a:cs typeface="+mn-lt"/>
                <a:sym typeface="+mn-ea"/>
              </a:rPr>
              <a:t>ays</a:t>
            </a:r>
            <a:endParaRPr lang="en-US" sz="1200" i="1" dirty="0">
              <a:solidFill>
                <a:schemeClr val="bg1">
                  <a:lumMod val="50000"/>
                </a:schemeClr>
              </a:solidFill>
              <a:latin typeface="Arial Narrow" panose="020B0606020202030204" pitchFamily="34" charset="0"/>
              <a:cs typeface="+mn-lt"/>
              <a:sym typeface="+mn-ea"/>
            </a:endParaRPr>
          </a:p>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cs typeface="+mn-lt"/>
                <a:sym typeface="+mn-ea"/>
              </a:rPr>
              <a:t>554</a:t>
            </a:r>
            <a:r>
              <a:rPr lang="en-US" sz="1200" i="1" dirty="0">
                <a:solidFill>
                  <a:schemeClr val="bg1">
                    <a:lumMod val="50000"/>
                  </a:schemeClr>
                </a:solidFill>
                <a:latin typeface="Arial Narrow" panose="020B0606020202030204" pitchFamily="34" charset="0"/>
                <a:cs typeface="+mn-lt"/>
                <a:sym typeface="+mn-ea"/>
              </a:rPr>
              <a:t>.</a:t>
            </a:r>
            <a:r>
              <a:rPr lang="pt-PT" altLang="en-US" sz="1200" i="1" dirty="0">
                <a:solidFill>
                  <a:schemeClr val="bg1">
                    <a:lumMod val="50000"/>
                  </a:schemeClr>
                </a:solidFill>
                <a:latin typeface="Arial Narrow" panose="020B0606020202030204" pitchFamily="34" charset="0"/>
                <a:cs typeface="+mn-lt"/>
                <a:sym typeface="+mn-ea"/>
              </a:rPr>
              <a:t>714</a:t>
            </a:r>
            <a:r>
              <a:rPr lang="en-US" sz="1200" i="1" dirty="0">
                <a:solidFill>
                  <a:schemeClr val="bg1">
                    <a:lumMod val="50000"/>
                  </a:schemeClr>
                </a:solidFill>
                <a:latin typeface="Arial Narrow" panose="020B0606020202030204" pitchFamily="34" charset="0"/>
                <a:cs typeface="+mn-lt"/>
                <a:sym typeface="+mn-ea"/>
              </a:rPr>
              <a:t>.</a:t>
            </a:r>
            <a:r>
              <a:rPr lang="pt-PT" altLang="en-US" sz="1200" i="1" dirty="0">
                <a:solidFill>
                  <a:schemeClr val="bg1">
                    <a:lumMod val="50000"/>
                  </a:schemeClr>
                </a:solidFill>
                <a:latin typeface="Arial Narrow" panose="020B0606020202030204" pitchFamily="34" charset="0"/>
                <a:cs typeface="+mn-lt"/>
                <a:sym typeface="+mn-ea"/>
              </a:rPr>
              <a:t>746</a:t>
            </a:r>
            <a:r>
              <a:rPr lang="en-US" sz="1200" i="1" dirty="0">
                <a:solidFill>
                  <a:schemeClr val="bg1">
                    <a:lumMod val="50000"/>
                  </a:schemeClr>
                </a:solidFill>
                <a:latin typeface="Arial Narrow" panose="020B0606020202030204" pitchFamily="34" charset="0"/>
                <a:cs typeface="+mn-lt"/>
                <a:sym typeface="+mn-ea"/>
              </a:rPr>
              <a:t> </a:t>
            </a:r>
            <a:r>
              <a:rPr lang="pt-PT" altLang="en-US" sz="1200" i="1" dirty="0" smtClean="0">
                <a:solidFill>
                  <a:schemeClr val="bg1">
                    <a:lumMod val="50000"/>
                  </a:schemeClr>
                </a:solidFill>
                <a:latin typeface="Arial Narrow" panose="020B0606020202030204" pitchFamily="34" charset="0"/>
                <a:cs typeface="+mn-lt"/>
                <a:sym typeface="+mn-ea"/>
              </a:rPr>
              <a:t>habitantes</a:t>
            </a:r>
            <a:endParaRPr lang="pt-PT" altLang="en-US" sz="1200" i="1" dirty="0">
              <a:solidFill>
                <a:schemeClr val="bg1">
                  <a:lumMod val="50000"/>
                </a:schemeClr>
              </a:solidFill>
              <a:latin typeface="Arial Narrow" panose="020B0606020202030204" pitchFamily="34" charset="0"/>
              <a:cs typeface="+mn-lt"/>
              <a:sym typeface="+mn-ea"/>
            </a:endParaRPr>
          </a:p>
        </p:txBody>
      </p:sp>
      <p:cxnSp>
        <p:nvCxnSpPr>
          <p:cNvPr id="309" name="Conexão Reta 97"/>
          <p:cNvCxnSpPr/>
          <p:nvPr/>
        </p:nvCxnSpPr>
        <p:spPr>
          <a:xfrm rot="5400000">
            <a:off x="2638425" y="97663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10" name="Conexão Reta 98"/>
          <p:cNvCxnSpPr/>
          <p:nvPr/>
        </p:nvCxnSpPr>
        <p:spPr>
          <a:xfrm rot="5400000">
            <a:off x="2759710" y="727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311" name="Conexão Reta 99"/>
          <p:cNvCxnSpPr/>
          <p:nvPr/>
        </p:nvCxnSpPr>
        <p:spPr>
          <a:xfrm flipV="1">
            <a:off x="2782887" y="534036"/>
            <a:ext cx="877253" cy="578484"/>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12" name="Fluxograma: Conexão 100"/>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13" name="Caixa de Texto 101"/>
          <p:cNvSpPr txBox="1"/>
          <p:nvPr/>
        </p:nvSpPr>
        <p:spPr>
          <a:xfrm>
            <a:off x="6678830" y="5804224"/>
            <a:ext cx="2519680" cy="5078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75000"/>
              </a:lnSpc>
              <a:spcBef>
                <a:spcPts val="0"/>
              </a:spcBef>
              <a:spcAft>
                <a:spcPts val="0"/>
              </a:spcAft>
            </a:pPr>
            <a:r>
              <a:rPr lang="pt-PT" altLang="en-US" sz="1200" dirty="0">
                <a:solidFill>
                  <a:srgbClr val="008CBA"/>
                </a:solidFill>
                <a:latin typeface="Arial Narrow" panose="020B0606020202030204" pitchFamily="34" charset="0"/>
              </a:rPr>
              <a:t>Par mer, air et le canal numérique le Cap-Vert relie vos affaires à 2,8 milliards de consommateurs sur 4 continents.</a:t>
            </a:r>
          </a:p>
        </p:txBody>
      </p:sp>
      <p:cxnSp>
        <p:nvCxnSpPr>
          <p:cNvPr id="314" name="Conexão Reta 102"/>
          <p:cNvCxnSpPr/>
          <p:nvPr/>
        </p:nvCxnSpPr>
        <p:spPr>
          <a:xfrm rot="5400000" flipH="1" flipV="1">
            <a:off x="4232275" y="51879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315" name="Conexão Reta 103"/>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316" name="Caixa de Texto 104"/>
          <p:cNvSpPr txBox="1"/>
          <p:nvPr/>
        </p:nvSpPr>
        <p:spPr>
          <a:xfrm>
            <a:off x="252730" y="4297045"/>
            <a:ext cx="146875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Position sur le marché</a:t>
            </a:r>
          </a:p>
        </p:txBody>
      </p:sp>
      <p:cxnSp>
        <p:nvCxnSpPr>
          <p:cNvPr id="317" name="Conexão recta 42"/>
          <p:cNvCxnSpPr/>
          <p:nvPr/>
        </p:nvCxnSpPr>
        <p:spPr>
          <a:xfrm>
            <a:off x="6032500" y="6155055"/>
            <a:ext cx="1905" cy="670560"/>
          </a:xfrm>
          <a:prstGeom prst="line">
            <a:avLst/>
          </a:prstGeom>
          <a:ln w="57150">
            <a:solidFill>
              <a:srgbClr val="C7F3F3"/>
            </a:solidFill>
          </a:ln>
        </p:spPr>
        <p:style>
          <a:lnRef idx="1">
            <a:schemeClr val="accent1"/>
          </a:lnRef>
          <a:fillRef idx="0">
            <a:schemeClr val="accent1"/>
          </a:fillRef>
          <a:effectRef idx="0">
            <a:schemeClr val="accent1"/>
          </a:effectRef>
          <a:fontRef idx="minor">
            <a:schemeClr val="tx1"/>
          </a:fontRef>
        </p:style>
      </p:cxnSp>
      <p:sp>
        <p:nvSpPr>
          <p:cNvPr id="318" name="Caixa de Texto 106"/>
          <p:cNvSpPr txBox="1"/>
          <p:nvPr/>
        </p:nvSpPr>
        <p:spPr>
          <a:xfrm>
            <a:off x="2047240" y="1744980"/>
            <a:ext cx="2377440" cy="681355"/>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6 </a:t>
            </a:r>
            <a:r>
              <a:rPr lang="pt-PT" altLang="en-US" sz="1200" i="1" dirty="0" smtClean="0">
                <a:solidFill>
                  <a:schemeClr val="bg1">
                    <a:lumMod val="50000"/>
                  </a:schemeClr>
                </a:solidFill>
                <a:latin typeface="Arial Narrow" panose="020B0606020202030204" pitchFamily="34" charset="0"/>
              </a:rPr>
              <a:t>Pays</a:t>
            </a:r>
            <a:endParaRPr lang="pt-PT" altLang="en-US" sz="1200" i="1" dirty="0">
              <a:solidFill>
                <a:schemeClr val="bg1">
                  <a:lumMod val="50000"/>
                </a:schemeClr>
              </a:solidFill>
              <a:latin typeface="Arial Narrow" panose="020B0606020202030204" pitchFamily="34" charset="0"/>
            </a:endParaRPr>
          </a:p>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68.267.839 </a:t>
            </a:r>
            <a:r>
              <a:rPr lang="pt-PT" altLang="en-US" sz="1200" i="1" dirty="0" smtClean="0">
                <a:solidFill>
                  <a:schemeClr val="bg1">
                    <a:lumMod val="50000"/>
                  </a:schemeClr>
                </a:solidFill>
                <a:latin typeface="Arial Narrow" panose="020B0606020202030204" pitchFamily="34" charset="0"/>
              </a:rPr>
              <a:t>habitants</a:t>
            </a:r>
          </a:p>
          <a:p>
            <a:pPr>
              <a:lnSpc>
                <a:spcPct val="80000"/>
              </a:lnSpc>
              <a:spcBef>
                <a:spcPts val="0"/>
              </a:spcBef>
              <a:spcAft>
                <a:spcPts val="0"/>
              </a:spcAft>
            </a:pPr>
            <a:r>
              <a:rPr lang="pt-PT" altLang="en-US" sz="1200" i="1" dirty="0" smtClean="0">
                <a:solidFill>
                  <a:schemeClr val="bg1">
                    <a:lumMod val="50000"/>
                  </a:schemeClr>
                </a:solidFill>
                <a:latin typeface="Arial Narrow" panose="020B0606020202030204" pitchFamily="34" charset="0"/>
                <a:sym typeface="+mn-ea"/>
              </a:rPr>
              <a:t>14.624.555 Utiliss. </a:t>
            </a:r>
            <a:r>
              <a:rPr lang="pt-PT" altLang="en-US" sz="1200" i="1" dirty="0">
                <a:solidFill>
                  <a:schemeClr val="bg1">
                    <a:lumMod val="50000"/>
                  </a:schemeClr>
                </a:solidFill>
                <a:latin typeface="Arial Narrow" panose="020B0606020202030204" pitchFamily="34" charset="0"/>
                <a:sym typeface="+mn-ea"/>
              </a:rPr>
              <a:t>de Internet</a:t>
            </a:r>
          </a:p>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sym typeface="+mn-ea"/>
              </a:rPr>
              <a:t>21.0 % </a:t>
            </a:r>
            <a:r>
              <a:rPr lang="pt-PT" altLang="en-US" sz="1200" i="1" dirty="0">
                <a:solidFill>
                  <a:schemeClr val="bg1">
                    <a:lumMod val="50000"/>
                  </a:schemeClr>
                </a:solidFill>
                <a:latin typeface="Arial Narrow" panose="020B0606020202030204" pitchFamily="34" charset="0"/>
              </a:rPr>
              <a:t>Penetration</a:t>
            </a:r>
            <a:r>
              <a:rPr lang="pt-PT" altLang="en-US" sz="1200" i="1" dirty="0" smtClean="0">
                <a:solidFill>
                  <a:schemeClr val="bg1">
                    <a:lumMod val="50000"/>
                  </a:schemeClr>
                </a:solidFill>
                <a:latin typeface="Arial Narrow" panose="020B0606020202030204" pitchFamily="34" charset="0"/>
                <a:sym typeface="+mn-ea"/>
              </a:rPr>
              <a:t> </a:t>
            </a:r>
            <a:r>
              <a:rPr lang="pt-PT" altLang="en-US" sz="1200" i="1" dirty="0">
                <a:solidFill>
                  <a:schemeClr val="bg1">
                    <a:lumMod val="50000"/>
                  </a:schemeClr>
                </a:solidFill>
                <a:latin typeface="Arial Narrow" panose="020B0606020202030204" pitchFamily="34" charset="0"/>
                <a:sym typeface="+mn-ea"/>
              </a:rPr>
              <a:t>[ % Pop.]</a:t>
            </a:r>
          </a:p>
        </p:txBody>
      </p:sp>
      <p:sp>
        <p:nvSpPr>
          <p:cNvPr id="319" name="Caixa de Texto 108"/>
          <p:cNvSpPr txBox="1"/>
          <p:nvPr/>
        </p:nvSpPr>
        <p:spPr>
          <a:xfrm>
            <a:off x="9959975" y="1386205"/>
            <a:ext cx="1919605" cy="757130"/>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15 </a:t>
            </a:r>
            <a:r>
              <a:rPr lang="pt-PT" altLang="en-US" sz="1200" i="1" dirty="0" smtClean="0">
                <a:solidFill>
                  <a:schemeClr val="bg1">
                    <a:lumMod val="50000"/>
                  </a:schemeClr>
                </a:solidFill>
                <a:latin typeface="Arial Narrow" panose="020B0606020202030204" pitchFamily="34" charset="0"/>
              </a:rPr>
              <a:t>Pays</a:t>
            </a:r>
            <a:endParaRPr lang="pt-PT" altLang="en-US" sz="1200" i="1" dirty="0">
              <a:solidFill>
                <a:schemeClr val="bg1">
                  <a:lumMod val="50000"/>
                </a:schemeClr>
              </a:solidFill>
              <a:latin typeface="Arial Narrow" panose="020B0606020202030204" pitchFamily="34" charset="0"/>
            </a:endParaRPr>
          </a:p>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397.205.519 habitants</a:t>
            </a:r>
            <a:endParaRPr lang="pt-PT" altLang="en-US" sz="1200" i="1" dirty="0" smtClean="0">
              <a:solidFill>
                <a:schemeClr val="bg1">
                  <a:lumMod val="50000"/>
                </a:schemeClr>
              </a:solidFill>
              <a:latin typeface="Arial Narrow" panose="020B0606020202030204" pitchFamily="34" charset="0"/>
            </a:endParaRPr>
          </a:p>
          <a:p>
            <a:pPr algn="l"/>
            <a:r>
              <a:rPr lang="pt-PT" altLang="en-US" sz="1200" i="1" dirty="0" smtClean="0">
                <a:solidFill>
                  <a:schemeClr val="bg1">
                    <a:lumMod val="50000"/>
                  </a:schemeClr>
                </a:solidFill>
                <a:latin typeface="Arial Narrow" panose="020B0606020202030204" pitchFamily="34" charset="0"/>
              </a:rPr>
              <a:t>188.423.476 Utilis. </a:t>
            </a:r>
            <a:r>
              <a:rPr lang="pt-PT" altLang="en-US" sz="1200" i="1" dirty="0">
                <a:solidFill>
                  <a:schemeClr val="bg1">
                    <a:lumMod val="50000"/>
                  </a:schemeClr>
                </a:solidFill>
                <a:latin typeface="Arial Narrow" panose="020B0606020202030204" pitchFamily="34" charset="0"/>
              </a:rPr>
              <a:t>de Internet</a:t>
            </a:r>
          </a:p>
          <a:p>
            <a:r>
              <a:rPr lang="pt-PT" altLang="en-US" sz="1200" i="1" dirty="0">
                <a:solidFill>
                  <a:schemeClr val="bg1">
                    <a:lumMod val="50000"/>
                  </a:schemeClr>
                </a:solidFill>
                <a:latin typeface="Arial Narrow" panose="020B0606020202030204" pitchFamily="34" charset="0"/>
              </a:rPr>
              <a:t>47</a:t>
            </a:r>
            <a:r>
              <a:rPr lang="pt-PT" altLang="en-US" sz="1200" i="1" dirty="0">
                <a:solidFill>
                  <a:schemeClr val="bg1">
                    <a:lumMod val="50000"/>
                  </a:schemeClr>
                </a:solidFill>
                <a:latin typeface="Arial Narrow" panose="020B0606020202030204" pitchFamily="34" charset="0"/>
                <a:sym typeface="+mn-ea"/>
              </a:rPr>
              <a:t>.4 % </a:t>
            </a:r>
            <a:r>
              <a:rPr lang="pt-PT" altLang="en-US" sz="1200" i="1" dirty="0">
                <a:solidFill>
                  <a:schemeClr val="bg1">
                    <a:lumMod val="50000"/>
                  </a:schemeClr>
                </a:solidFill>
                <a:latin typeface="Arial Narrow" panose="020B0606020202030204" pitchFamily="34" charset="0"/>
              </a:rPr>
              <a:t>Penetration</a:t>
            </a:r>
            <a:r>
              <a:rPr lang="pt-PT" altLang="en-US" sz="1200" i="1" dirty="0" smtClean="0">
                <a:solidFill>
                  <a:schemeClr val="bg1">
                    <a:lumMod val="50000"/>
                  </a:schemeClr>
                </a:solidFill>
                <a:latin typeface="Arial Narrow" panose="020B0606020202030204" pitchFamily="34" charset="0"/>
                <a:sym typeface="+mn-ea"/>
              </a:rPr>
              <a:t> </a:t>
            </a:r>
            <a:r>
              <a:rPr lang="pt-PT" altLang="en-US" sz="1200" i="1" dirty="0">
                <a:solidFill>
                  <a:schemeClr val="bg1">
                    <a:lumMod val="50000"/>
                  </a:schemeClr>
                </a:solidFill>
                <a:latin typeface="Arial Narrow" panose="020B0606020202030204" pitchFamily="34" charset="0"/>
                <a:sym typeface="+mn-ea"/>
              </a:rPr>
              <a:t>[ % Pop.]</a:t>
            </a:r>
            <a:endParaRPr lang="pt-PT" altLang="en-US" sz="1200" i="1" dirty="0">
              <a:solidFill>
                <a:schemeClr val="bg1">
                  <a:lumMod val="50000"/>
                </a:schemeClr>
              </a:solidFill>
              <a:latin typeface="Arial Narrow" panose="020B0606020202030204" pitchFamily="34" charset="0"/>
            </a:endParaRPr>
          </a:p>
        </p:txBody>
      </p:sp>
      <p:sp>
        <p:nvSpPr>
          <p:cNvPr id="320" name="Caixa de Texto 110"/>
          <p:cNvSpPr txBox="1"/>
          <p:nvPr/>
        </p:nvSpPr>
        <p:spPr>
          <a:xfrm>
            <a:off x="10030470" y="4091716"/>
            <a:ext cx="1877060" cy="720197"/>
          </a:xfrm>
          <a:prstGeom prst="rect">
            <a:avLst/>
          </a:prstGeom>
          <a:noFill/>
        </p:spPr>
        <p:txBody>
          <a:bodyPr wrap="square" rtlCol="0">
            <a:spAutoFit/>
          </a:bodyPr>
          <a:lstStyle/>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27 </a:t>
            </a:r>
            <a:r>
              <a:rPr lang="pt-PT" altLang="en-US" sz="1200" i="1" dirty="0" smtClean="0">
                <a:solidFill>
                  <a:schemeClr val="bg1">
                    <a:lumMod val="50000"/>
                  </a:schemeClr>
                </a:solidFill>
                <a:latin typeface="Arial Narrow" panose="020B0606020202030204" pitchFamily="34" charset="0"/>
              </a:rPr>
              <a:t>Pays</a:t>
            </a:r>
            <a:endParaRPr lang="pt-PT" altLang="en-US" sz="1200" i="1" dirty="0">
              <a:solidFill>
                <a:schemeClr val="bg1">
                  <a:lumMod val="50000"/>
                </a:schemeClr>
              </a:solidFill>
              <a:latin typeface="Arial Narrow" panose="020B0606020202030204" pitchFamily="34" charset="0"/>
            </a:endParaRPr>
          </a:p>
          <a:p>
            <a:pPr>
              <a:lnSpc>
                <a:spcPct val="80000"/>
              </a:lnSpc>
              <a:spcBef>
                <a:spcPts val="0"/>
              </a:spcBef>
              <a:spcAft>
                <a:spcPts val="0"/>
              </a:spcAft>
            </a:pPr>
            <a:r>
              <a:rPr lang="pt-PT" altLang="en-US" sz="1200" i="1" dirty="0">
                <a:solidFill>
                  <a:schemeClr val="bg1">
                    <a:lumMod val="50000"/>
                  </a:schemeClr>
                </a:solidFill>
                <a:latin typeface="Arial Narrow" panose="020B0606020202030204" pitchFamily="34" charset="0"/>
              </a:rPr>
              <a:t>513.635.012 </a:t>
            </a:r>
            <a:r>
              <a:rPr lang="pt-PT" altLang="en-US" sz="1200" i="1" dirty="0" smtClean="0">
                <a:solidFill>
                  <a:schemeClr val="bg1">
                    <a:lumMod val="50000"/>
                  </a:schemeClr>
                </a:solidFill>
                <a:latin typeface="Arial Narrow" panose="020B0606020202030204" pitchFamily="34" charset="0"/>
              </a:rPr>
              <a:t>habitants</a:t>
            </a:r>
          </a:p>
          <a:p>
            <a:pPr>
              <a:lnSpc>
                <a:spcPct val="80000"/>
              </a:lnSpc>
              <a:spcBef>
                <a:spcPts val="0"/>
              </a:spcBef>
              <a:spcAft>
                <a:spcPts val="0"/>
              </a:spcAft>
            </a:pPr>
            <a:r>
              <a:rPr lang="pt-PT" altLang="en-US" sz="1200" i="1" dirty="0" smtClean="0">
                <a:solidFill>
                  <a:schemeClr val="bg1">
                    <a:lumMod val="50000"/>
                  </a:schemeClr>
                </a:solidFill>
                <a:latin typeface="Arial Narrow" panose="020B0606020202030204" pitchFamily="34" charset="0"/>
              </a:rPr>
              <a:t>461.255.831</a:t>
            </a:r>
            <a:r>
              <a:rPr lang="pt-PT" altLang="en-US" sz="1200" i="1" dirty="0" smtClean="0">
                <a:solidFill>
                  <a:schemeClr val="bg1">
                    <a:lumMod val="50000"/>
                  </a:schemeClr>
                </a:solidFill>
                <a:latin typeface="Arial Narrow" panose="020B0606020202030204" pitchFamily="34" charset="0"/>
                <a:sym typeface="+mn-ea"/>
              </a:rPr>
              <a:t>Utilis. </a:t>
            </a:r>
            <a:r>
              <a:rPr lang="pt-PT" altLang="en-US" sz="1200" i="1" dirty="0">
                <a:solidFill>
                  <a:schemeClr val="bg1">
                    <a:lumMod val="50000"/>
                  </a:schemeClr>
                </a:solidFill>
                <a:latin typeface="Arial Narrow" panose="020B0606020202030204" pitchFamily="34" charset="0"/>
                <a:sym typeface="+mn-ea"/>
              </a:rPr>
              <a:t>de Internet</a:t>
            </a:r>
          </a:p>
          <a:p>
            <a:r>
              <a:rPr lang="pt-PT" altLang="en-US" sz="1200" i="1" dirty="0">
                <a:solidFill>
                  <a:schemeClr val="bg1">
                    <a:lumMod val="50000"/>
                  </a:schemeClr>
                </a:solidFill>
                <a:latin typeface="Arial Narrow" panose="020B0606020202030204" pitchFamily="34" charset="0"/>
              </a:rPr>
              <a:t>90.4 % Penetration [ % Pop.]</a:t>
            </a:r>
          </a:p>
        </p:txBody>
      </p:sp>
      <p:sp>
        <p:nvSpPr>
          <p:cNvPr id="321" name="Caixa de Texto 112"/>
          <p:cNvSpPr txBox="1"/>
          <p:nvPr/>
        </p:nvSpPr>
        <p:spPr>
          <a:xfrm>
            <a:off x="9737982" y="6217459"/>
            <a:ext cx="1962951" cy="507831"/>
          </a:xfrm>
          <a:prstGeom prst="rect">
            <a:avLst/>
          </a:prstGeom>
          <a:noFill/>
        </p:spPr>
        <p:txBody>
          <a:bodyPr wrap="square" rtlCol="0">
            <a:spAutoFit/>
          </a:bodyPr>
          <a:lstStyle/>
          <a:p>
            <a:pPr>
              <a:lnSpc>
                <a:spcPct val="75000"/>
              </a:lnSpc>
            </a:pPr>
            <a:r>
              <a:rPr lang="pt-PT" altLang="en-US" sz="1200" i="1" dirty="0">
                <a:solidFill>
                  <a:schemeClr val="bg1">
                    <a:lumMod val="50000"/>
                  </a:schemeClr>
                </a:solidFill>
                <a:latin typeface="Arial Narrow" panose="020B0606020202030204" pitchFamily="34" charset="0"/>
              </a:rPr>
              <a:t>333 812 486 habitants</a:t>
            </a:r>
            <a:endParaRPr lang="pt-PT" altLang="en-US" sz="1200" i="1" dirty="0" smtClean="0">
              <a:solidFill>
                <a:schemeClr val="bg1">
                  <a:lumMod val="50000"/>
                </a:schemeClr>
              </a:solidFill>
              <a:latin typeface="Arial Narrow" panose="020B0606020202030204" pitchFamily="34" charset="0"/>
            </a:endParaRPr>
          </a:p>
          <a:p>
            <a:pPr algn="l">
              <a:lnSpc>
                <a:spcPct val="75000"/>
              </a:lnSpc>
              <a:spcBef>
                <a:spcPts val="0"/>
              </a:spcBef>
              <a:spcAft>
                <a:spcPts val="0"/>
              </a:spcAft>
            </a:pPr>
            <a:r>
              <a:rPr lang="pt-PT" altLang="en-US" sz="1200" i="1" dirty="0" smtClean="0">
                <a:solidFill>
                  <a:schemeClr val="bg1">
                    <a:lumMod val="50000"/>
                  </a:schemeClr>
                </a:solidFill>
                <a:latin typeface="Arial Narrow" panose="020B0606020202030204" pitchFamily="34" charset="0"/>
              </a:rPr>
              <a:t>292.892.868 </a:t>
            </a:r>
            <a:r>
              <a:rPr lang="pt-PT" altLang="en-US" sz="1200" i="1" dirty="0" smtClean="0">
                <a:solidFill>
                  <a:schemeClr val="bg1">
                    <a:lumMod val="50000"/>
                  </a:schemeClr>
                </a:solidFill>
                <a:latin typeface="Arial Narrow" panose="020B0606020202030204" pitchFamily="34" charset="0"/>
                <a:sym typeface="+mn-ea"/>
              </a:rPr>
              <a:t>Utilis. </a:t>
            </a:r>
            <a:r>
              <a:rPr lang="pt-PT" altLang="en-US" sz="1200" i="1" dirty="0">
                <a:solidFill>
                  <a:schemeClr val="bg1">
                    <a:lumMod val="50000"/>
                  </a:schemeClr>
                </a:solidFill>
                <a:latin typeface="Arial Narrow" panose="020B0606020202030204" pitchFamily="34" charset="0"/>
                <a:sym typeface="+mn-ea"/>
              </a:rPr>
              <a:t>de Internet</a:t>
            </a:r>
            <a:endParaRPr lang="pt-PT" altLang="en-US" sz="1200" i="1" dirty="0">
              <a:solidFill>
                <a:schemeClr val="bg1">
                  <a:lumMod val="50000"/>
                </a:schemeClr>
              </a:solidFill>
              <a:latin typeface="Arial Narrow" panose="020B0606020202030204" pitchFamily="34" charset="0"/>
            </a:endParaRPr>
          </a:p>
          <a:p>
            <a:pPr>
              <a:lnSpc>
                <a:spcPct val="75000"/>
              </a:lnSpc>
            </a:pPr>
            <a:r>
              <a:rPr lang="pt-PT" altLang="en-US" sz="1200" i="1" dirty="0">
                <a:solidFill>
                  <a:schemeClr val="bg1">
                    <a:lumMod val="50000"/>
                  </a:schemeClr>
                </a:solidFill>
                <a:latin typeface="Arial Narrow" panose="020B0606020202030204" pitchFamily="34" charset="0"/>
                <a:sym typeface="+mn-ea"/>
              </a:rPr>
              <a:t>89.0 % </a:t>
            </a:r>
            <a:r>
              <a:rPr lang="pt-PT" altLang="en-US" sz="1200" i="1" dirty="0">
                <a:solidFill>
                  <a:schemeClr val="bg1">
                    <a:lumMod val="50000"/>
                  </a:schemeClr>
                </a:solidFill>
                <a:latin typeface="Arial Narrow" panose="020B0606020202030204" pitchFamily="34" charset="0"/>
              </a:rPr>
              <a:t>Penetration</a:t>
            </a:r>
            <a:r>
              <a:rPr lang="pt-PT" altLang="en-US" sz="1200" i="1" dirty="0" smtClean="0">
                <a:solidFill>
                  <a:schemeClr val="bg1">
                    <a:lumMod val="50000"/>
                  </a:schemeClr>
                </a:solidFill>
                <a:latin typeface="Arial Narrow" panose="020B0606020202030204" pitchFamily="34" charset="0"/>
                <a:sym typeface="+mn-ea"/>
              </a:rPr>
              <a:t> </a:t>
            </a:r>
            <a:r>
              <a:rPr lang="pt-PT" altLang="en-US" sz="1200" i="1" dirty="0">
                <a:solidFill>
                  <a:schemeClr val="bg1">
                    <a:lumMod val="50000"/>
                  </a:schemeClr>
                </a:solidFill>
                <a:latin typeface="Arial Narrow" panose="020B0606020202030204" pitchFamily="34" charset="0"/>
                <a:sym typeface="+mn-ea"/>
              </a:rPr>
              <a:t>[ % Pop.]</a:t>
            </a:r>
            <a:endParaRPr lang="pt-PT" altLang="en-US" sz="1200" i="1" dirty="0">
              <a:solidFill>
                <a:schemeClr val="bg1">
                  <a:lumMod val="50000"/>
                </a:schemeClr>
              </a:solidFill>
              <a:latin typeface="Arial Narrow" panose="020B0606020202030204" pitchFamily="34" charset="0"/>
            </a:endParaRPr>
          </a:p>
        </p:txBody>
      </p:sp>
      <p:pic>
        <p:nvPicPr>
          <p:cNvPr id="322" name="Imagem 113" descr="cplp map"/>
          <p:cNvPicPr>
            <a:picLocks noChangeAspect="1"/>
          </p:cNvPicPr>
          <p:nvPr/>
        </p:nvPicPr>
        <p:blipFill>
          <a:blip r:embed="rId4"/>
          <a:stretch>
            <a:fillRect/>
          </a:stretch>
        </p:blipFill>
        <p:spPr>
          <a:xfrm>
            <a:off x="3293745" y="5046980"/>
            <a:ext cx="2357120" cy="1407795"/>
          </a:xfrm>
          <a:prstGeom prst="rect">
            <a:avLst/>
          </a:prstGeom>
        </p:spPr>
      </p:pic>
      <p:sp>
        <p:nvSpPr>
          <p:cNvPr id="323" name="Caixa de Texto 114"/>
          <p:cNvSpPr txBox="1"/>
          <p:nvPr/>
        </p:nvSpPr>
        <p:spPr>
          <a:xfrm>
            <a:off x="3928110" y="6189345"/>
            <a:ext cx="1982787" cy="609398"/>
          </a:xfrm>
          <a:prstGeom prst="rect">
            <a:avLst/>
          </a:prstGeom>
          <a:noFill/>
        </p:spPr>
        <p:txBody>
          <a:bodyPr wrap="square" rtlCol="0">
            <a:spAutoFit/>
          </a:bodyPr>
          <a:lstStyle/>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rPr>
              <a:t>9 </a:t>
            </a:r>
            <a:r>
              <a:rPr lang="pt-PT" altLang="en-US" sz="1200" i="1" dirty="0" smtClean="0">
                <a:solidFill>
                  <a:schemeClr val="bg1">
                    <a:lumMod val="50000"/>
                  </a:schemeClr>
                </a:solidFill>
                <a:latin typeface="Arial Narrow" panose="020B0606020202030204" pitchFamily="34" charset="0"/>
              </a:rPr>
              <a:t>Pays</a:t>
            </a:r>
            <a:endParaRPr lang="pt-PT" altLang="en-US" sz="1200" i="1" dirty="0">
              <a:solidFill>
                <a:schemeClr val="bg1">
                  <a:lumMod val="50000"/>
                </a:schemeClr>
              </a:solidFill>
              <a:latin typeface="Arial Narrow" panose="020B0606020202030204" pitchFamily="34" charset="0"/>
            </a:endParaRPr>
          </a:p>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rPr>
              <a:t>292.111.889 habitants</a:t>
            </a:r>
          </a:p>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rPr>
              <a:t>172.107.709 </a:t>
            </a:r>
            <a:r>
              <a:rPr lang="pt-PT" altLang="en-US" sz="1200" i="1" dirty="0" smtClean="0">
                <a:solidFill>
                  <a:schemeClr val="bg1">
                    <a:lumMod val="50000"/>
                  </a:schemeClr>
                </a:solidFill>
                <a:latin typeface="Arial Narrow" panose="020B0606020202030204" pitchFamily="34" charset="0"/>
                <a:sym typeface="+mn-ea"/>
              </a:rPr>
              <a:t>Utilis. </a:t>
            </a:r>
            <a:r>
              <a:rPr lang="pt-PT" altLang="en-US" sz="1200" i="1" dirty="0">
                <a:solidFill>
                  <a:schemeClr val="bg1">
                    <a:lumMod val="50000"/>
                  </a:schemeClr>
                </a:solidFill>
                <a:latin typeface="Arial Narrow" panose="020B0606020202030204" pitchFamily="34" charset="0"/>
                <a:sym typeface="+mn-ea"/>
              </a:rPr>
              <a:t>de Internet</a:t>
            </a:r>
            <a:endParaRPr lang="pt-PT" altLang="en-US" sz="1200" i="1" dirty="0">
              <a:solidFill>
                <a:schemeClr val="bg1">
                  <a:lumMod val="50000"/>
                </a:schemeClr>
              </a:solidFill>
              <a:latin typeface="Arial Narrow" panose="020B0606020202030204" pitchFamily="34" charset="0"/>
            </a:endParaRPr>
          </a:p>
          <a:p>
            <a:pPr>
              <a:lnSpc>
                <a:spcPct val="70000"/>
              </a:lnSpc>
              <a:spcBef>
                <a:spcPts val="0"/>
              </a:spcBef>
              <a:spcAft>
                <a:spcPts val="0"/>
              </a:spcAft>
            </a:pPr>
            <a:r>
              <a:rPr lang="pt-PT" altLang="en-US" sz="1200" i="1" dirty="0">
                <a:solidFill>
                  <a:schemeClr val="bg1">
                    <a:lumMod val="50000"/>
                  </a:schemeClr>
                </a:solidFill>
                <a:latin typeface="Arial Narrow" panose="020B0606020202030204" pitchFamily="34" charset="0"/>
                <a:sym typeface="+mn-ea"/>
              </a:rPr>
              <a:t>61.4 % </a:t>
            </a:r>
            <a:r>
              <a:rPr lang="pt-PT" altLang="en-US" sz="1200" i="1" dirty="0" smtClean="0">
                <a:solidFill>
                  <a:schemeClr val="bg1">
                    <a:lumMod val="50000"/>
                  </a:schemeClr>
                </a:solidFill>
                <a:latin typeface="Arial Narrow" panose="020B0606020202030204" pitchFamily="34" charset="0"/>
              </a:rPr>
              <a:t>Penetration</a:t>
            </a:r>
            <a:r>
              <a:rPr lang="pt-PT" altLang="en-US" sz="1200" i="1" dirty="0" smtClean="0">
                <a:solidFill>
                  <a:schemeClr val="bg1">
                    <a:lumMod val="50000"/>
                  </a:schemeClr>
                </a:solidFill>
              </a:rPr>
              <a:t> </a:t>
            </a:r>
            <a:r>
              <a:rPr lang="pt-PT" altLang="en-US" sz="1200" i="1" dirty="0" smtClean="0">
                <a:solidFill>
                  <a:schemeClr val="bg1">
                    <a:lumMod val="50000"/>
                  </a:schemeClr>
                </a:solidFill>
                <a:latin typeface="Arial Narrow" panose="020B0606020202030204" pitchFamily="34" charset="0"/>
                <a:sym typeface="+mn-ea"/>
              </a:rPr>
              <a:t>[ </a:t>
            </a:r>
            <a:r>
              <a:rPr lang="pt-PT" altLang="en-US" sz="1200" i="1" dirty="0">
                <a:solidFill>
                  <a:schemeClr val="bg1">
                    <a:lumMod val="50000"/>
                  </a:schemeClr>
                </a:solidFill>
                <a:latin typeface="Arial Narrow" panose="020B0606020202030204" pitchFamily="34" charset="0"/>
                <a:sym typeface="+mn-ea"/>
              </a:rPr>
              <a:t>% Pop.]</a:t>
            </a:r>
            <a:endParaRPr lang="pt-PT" altLang="en-US" sz="1200" i="1" dirty="0">
              <a:solidFill>
                <a:schemeClr val="bg1">
                  <a:lumMod val="50000"/>
                </a:schemeClr>
              </a:solidFill>
              <a:latin typeface="Arial Narrow" panose="020B0606020202030204" pitchFamily="34" charset="0"/>
            </a:endParaRPr>
          </a:p>
        </p:txBody>
      </p:sp>
      <p:pic>
        <p:nvPicPr>
          <p:cNvPr id="324" name="Marcador de Posição de Conteúdo 9" descr="map"/>
          <p:cNvPicPr>
            <a:picLocks noChangeAspect="1"/>
          </p:cNvPicPr>
          <p:nvPr/>
        </p:nvPicPr>
        <p:blipFill>
          <a:blip r:embed="rId5"/>
          <a:stretch>
            <a:fillRect/>
          </a:stretch>
        </p:blipFill>
        <p:spPr>
          <a:xfrm>
            <a:off x="9770110" y="47752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325" name="Marcador de Posição de Conteúdo 11" descr="map"/>
          <p:cNvPicPr>
            <a:picLocks noChangeAspect="1"/>
          </p:cNvPicPr>
          <p:nvPr/>
        </p:nvPicPr>
        <p:blipFill>
          <a:blip r:embed="rId6"/>
          <a:stretch>
            <a:fillRect/>
          </a:stretch>
        </p:blipFill>
        <p:spPr>
          <a:xfrm>
            <a:off x="9897745" y="1987550"/>
            <a:ext cx="2301875" cy="2170430"/>
          </a:xfrm>
          <a:prstGeom prst="rect">
            <a:avLst/>
          </a:prstGeom>
        </p:spPr>
      </p:pic>
      <p:sp>
        <p:nvSpPr>
          <p:cNvPr id="326" name="Caixa de Texto 32"/>
          <p:cNvSpPr txBox="1"/>
          <p:nvPr/>
        </p:nvSpPr>
        <p:spPr>
          <a:xfrm>
            <a:off x="4197350" y="21774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328" name="Conexão Reta 1"/>
          <p:cNvCxnSpPr/>
          <p:nvPr/>
        </p:nvCxnSpPr>
        <p:spPr>
          <a:xfrm rot="-1080000">
            <a:off x="9850755" y="283210"/>
            <a:ext cx="207010" cy="251460"/>
          </a:xfrm>
          <a:prstGeom prst="line">
            <a:avLst/>
          </a:prstGeom>
          <a:ln>
            <a:solidFill>
              <a:srgbClr val="3EA4BA"/>
            </a:solidFill>
            <a:headEnd type="oval"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29" name="Conexão Reta 397"/>
          <p:cNvCxnSpPr/>
          <p:nvPr/>
        </p:nvCxnSpPr>
        <p:spPr>
          <a:xfrm>
            <a:off x="9733915" y="45021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30" name="Caixa de Texto 398"/>
          <p:cNvSpPr txBox="1"/>
          <p:nvPr/>
        </p:nvSpPr>
        <p:spPr>
          <a:xfrm>
            <a:off x="8811260" y="213360"/>
            <a:ext cx="1087755" cy="245110"/>
          </a:xfrm>
          <a:prstGeom prst="rect">
            <a:avLst/>
          </a:prstGeom>
          <a:noFill/>
        </p:spPr>
        <p:txBody>
          <a:bodyPr wrap="square" rtlCol="0">
            <a:spAutoFit/>
          </a:bodyPr>
          <a:lstStyle/>
          <a:p>
            <a:r>
              <a:rPr lang="pt-PT" altLang="en-US" sz="1000" b="1" dirty="0">
                <a:gradFill>
                  <a:gsLst>
                    <a:gs pos="0">
                      <a:srgbClr val="FE4444"/>
                    </a:gs>
                    <a:gs pos="100000">
                      <a:srgbClr val="832B2B"/>
                    </a:gs>
                  </a:gsLst>
                  <a:lin scaled="0"/>
                </a:gradFill>
              </a:rPr>
              <a:t>CABO VERDE</a:t>
            </a:r>
          </a:p>
        </p:txBody>
      </p:sp>
      <p:sp>
        <p:nvSpPr>
          <p:cNvPr id="331" name="Caixa de Texto 399"/>
          <p:cNvSpPr txBox="1"/>
          <p:nvPr/>
        </p:nvSpPr>
        <p:spPr>
          <a:xfrm>
            <a:off x="8790940" y="727075"/>
            <a:ext cx="1276350" cy="275590"/>
          </a:xfrm>
          <a:prstGeom prst="rect">
            <a:avLst/>
          </a:prstGeom>
          <a:noFill/>
        </p:spPr>
        <p:txBody>
          <a:bodyPr wrap="square" rtlCol="0">
            <a:spAutoFit/>
          </a:bodyPr>
          <a:lstStyle/>
          <a:p>
            <a:r>
              <a:rPr lang="pt-PT" altLang="en-US" sz="1200" i="1" dirty="0">
                <a:solidFill>
                  <a:srgbClr val="00B4B2"/>
                </a:solidFill>
                <a:latin typeface="Arial Narrow" panose="020B0606020202030204" pitchFamily="34" charset="0"/>
                <a:cs typeface="Arial Narrow" panose="020B0606020202030204" pitchFamily="34" charset="0"/>
              </a:rPr>
              <a:t>ZEE: 734.265 Km2</a:t>
            </a:r>
          </a:p>
        </p:txBody>
      </p:sp>
      <p:cxnSp>
        <p:nvCxnSpPr>
          <p:cNvPr id="332" name="Conexão Reta Unidirecional 2"/>
          <p:cNvCxnSpPr/>
          <p:nvPr/>
        </p:nvCxnSpPr>
        <p:spPr>
          <a:xfrm rot="-360000" flipH="1">
            <a:off x="9340215" y="636702"/>
            <a:ext cx="741025" cy="106883"/>
          </a:xfrm>
          <a:prstGeom prst="straightConnector1">
            <a:avLst/>
          </a:prstGeom>
          <a:ln>
            <a:solidFill>
              <a:srgbClr val="008CBA"/>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3" name="Caixa de Texto 44"/>
          <p:cNvSpPr txBox="1"/>
          <p:nvPr/>
        </p:nvSpPr>
        <p:spPr>
          <a:xfrm>
            <a:off x="8026593" y="4105639"/>
            <a:ext cx="2143151" cy="507831"/>
          </a:xfrm>
          <a:prstGeom prst="rect">
            <a:avLst/>
          </a:prstGeom>
          <a:noFill/>
        </p:spPr>
        <p:txBody>
          <a:bodyPr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fr-FR" altLang="en-US" sz="900" i="1" dirty="0" smtClean="0">
                <a:solidFill>
                  <a:srgbClr val="00B4B2"/>
                </a:solidFill>
                <a:latin typeface="AR JULIAN" panose="02000000000000000000" pitchFamily="2" charset="0"/>
                <a:cs typeface="Arial Narrow" panose="020B0606020202030204" pitchFamily="34" charset="0"/>
              </a:rPr>
              <a:t>CABO VERDE </a:t>
            </a:r>
            <a:r>
              <a:rPr lang="fr-FR" altLang="en-US" sz="900" i="1" dirty="0">
                <a:solidFill>
                  <a:srgbClr val="00B4B2"/>
                </a:solidFill>
                <a:latin typeface="AR JULIAN" panose="02000000000000000000" pitchFamily="2" charset="0"/>
                <a:cs typeface="Arial Narrow" panose="020B0606020202030204" pitchFamily="34" charset="0"/>
              </a:rPr>
              <a:t>ET L'UNION EUROPÉENNEONT DES ACCORDS DE PARTENARIAT SPÉCIAUX</a:t>
            </a:r>
            <a:endParaRPr lang="pt-PT" altLang="en-US" sz="900" i="1" dirty="0">
              <a:solidFill>
                <a:srgbClr val="00B4B2"/>
              </a:solidFill>
              <a:latin typeface="AR JULIAN" panose="02000000000000000000" pitchFamily="2" charset="0"/>
              <a:cs typeface="Arial Narrow" panose="020B0606020202030204" pitchFamily="34" charset="0"/>
            </a:endParaRPr>
          </a:p>
        </p:txBody>
      </p:sp>
      <p:sp>
        <p:nvSpPr>
          <p:cNvPr id="335" name="Caixa de Texto 44"/>
          <p:cNvSpPr txBox="1"/>
          <p:nvPr/>
        </p:nvSpPr>
        <p:spPr>
          <a:xfrm>
            <a:off x="2939774" y="4075318"/>
            <a:ext cx="1476348" cy="400110"/>
          </a:xfrm>
          <a:prstGeom prst="rect">
            <a:avLst/>
          </a:prstGeom>
          <a:noFill/>
        </p:spPr>
        <p:txBody>
          <a:bodyPr vert="horz" wrap="square" rtlCol="0">
            <a:spAutoFit/>
          </a:bodyPr>
          <a:lstStyle/>
          <a:p>
            <a:r>
              <a:rPr lang="pt-PT" altLang="en-US" sz="1000" i="1" dirty="0" smtClean="0">
                <a:solidFill>
                  <a:srgbClr val="00B4B2"/>
                </a:solidFill>
                <a:latin typeface="AR JULIAN" panose="02000000000000000000" pitchFamily="2" charset="0"/>
                <a:cs typeface="Arial Narrow" panose="020B0606020202030204" pitchFamily="34" charset="0"/>
              </a:rPr>
              <a:t>» </a:t>
            </a:r>
            <a:r>
              <a:rPr lang="fr-FR" altLang="en-US" sz="1000" i="1" dirty="0">
                <a:solidFill>
                  <a:srgbClr val="00B4B2"/>
                </a:solidFill>
                <a:latin typeface="AR JULIAN" panose="02000000000000000000" pitchFamily="2" charset="0"/>
                <a:cs typeface="Arial Narrow" panose="020B0606020202030204" pitchFamily="34" charset="0"/>
              </a:rPr>
              <a:t>Cabo Verde est un pays membre</a:t>
            </a:r>
            <a:r>
              <a:rPr lang="pt-PT" altLang="en-US" sz="1000" i="1" dirty="0" smtClean="0">
                <a:solidFill>
                  <a:srgbClr val="00B4B2"/>
                </a:solidFill>
                <a:latin typeface="AR JULIAN" panose="02000000000000000000" pitchFamily="2" charset="0"/>
                <a:cs typeface="Arial Narrow" panose="020B0606020202030204" pitchFamily="34" charset="0"/>
              </a:rPr>
              <a:t> de cplp</a:t>
            </a:r>
            <a:endParaRPr lang="pt-PT" altLang="en-US" sz="1000" i="1" dirty="0">
              <a:solidFill>
                <a:srgbClr val="00B4B2"/>
              </a:solidFill>
              <a:latin typeface="AR JULIAN" panose="02000000000000000000" pitchFamily="2" charset="0"/>
              <a:cs typeface="Arial Narrow" panose="020B0606020202030204" pitchFamily="34" charset="0"/>
            </a:endParaRPr>
          </a:p>
        </p:txBody>
      </p:sp>
      <p:cxnSp>
        <p:nvCxnSpPr>
          <p:cNvPr id="337" name="Straight Arrow Connector 336"/>
          <p:cNvCxnSpPr/>
          <p:nvPr/>
        </p:nvCxnSpPr>
        <p:spPr>
          <a:xfrm flipV="1">
            <a:off x="4124057" y="2442152"/>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rot="4020000">
            <a:off x="3763859" y="4575674"/>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flipV="1">
            <a:off x="7678420" y="2773157"/>
            <a:ext cx="167519" cy="236108"/>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rot="-1440000" flipV="1">
            <a:off x="8224859" y="4007672"/>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p:nvPr/>
        </p:nvCxnSpPr>
        <p:spPr>
          <a:xfrm rot="-1440000" flipV="1">
            <a:off x="7892369" y="4776575"/>
            <a:ext cx="164504" cy="93534"/>
          </a:xfrm>
          <a:prstGeom prst="straightConnector1">
            <a:avLst/>
          </a:prstGeom>
          <a:ln>
            <a:solidFill>
              <a:srgbClr val="00B4B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2" name="Imagem 1" descr="ecowas-map"/>
          <p:cNvPicPr>
            <a:picLocks noChangeAspect="1"/>
          </p:cNvPicPr>
          <p:nvPr/>
        </p:nvPicPr>
        <p:blipFill>
          <a:blip r:embed="rId7"/>
          <a:stretch>
            <a:fillRect/>
          </a:stretch>
        </p:blipFill>
        <p:spPr>
          <a:xfrm>
            <a:off x="10130339" y="280897"/>
            <a:ext cx="1896376" cy="1312724"/>
          </a:xfrm>
          <a:prstGeom prst="rect">
            <a:avLst/>
          </a:prstGeom>
        </p:spPr>
      </p:pic>
      <p:pic>
        <p:nvPicPr>
          <p:cNvPr id="349" name="Picture 3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sp>
        <p:nvSpPr>
          <p:cNvPr id="350" name="Caixa de Texto 14"/>
          <p:cNvSpPr txBox="1"/>
          <p:nvPr/>
        </p:nvSpPr>
        <p:spPr>
          <a:xfrm>
            <a:off x="10607937" y="5956"/>
            <a:ext cx="1577450" cy="237009"/>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351" name="Picture 2" descr="Cabo Verde Pavilhão Mapa - Gráfico vetorial grátis no Pixab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7046" y="2800536"/>
            <a:ext cx="929979" cy="863863"/>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3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353" name="Picture 2" descr="E:\DOSSIER 2020\bconference\logos\unicv\logotipo_unicv_final-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181" y="6270802"/>
            <a:ext cx="1133835" cy="601435"/>
          </a:xfrm>
          <a:prstGeom prst="rect">
            <a:avLst/>
          </a:prstGeom>
          <a:noFill/>
          <a:extLst>
            <a:ext uri="{909E8E84-426E-40DD-AFC4-6F175D3DCCD1}">
              <a14:hiddenFill xmlns:a14="http://schemas.microsoft.com/office/drawing/2010/main">
                <a:solidFill>
                  <a:srgbClr val="FFFFFF"/>
                </a:solidFill>
              </a14:hiddenFill>
            </a:ext>
          </a:extLst>
        </p:spPr>
      </p:pic>
      <p:pic>
        <p:nvPicPr>
          <p:cNvPr id="354" name="Imagem9"/>
          <p:cNvPicPr>
            <a:picLocks noChangeAspect="1"/>
          </p:cNvPicPr>
          <p:nvPr/>
        </p:nvPicPr>
        <p:blipFill>
          <a:blip r:embed="rId12"/>
          <a:stretch>
            <a:fillRect/>
          </a:stretch>
        </p:blipFill>
        <p:spPr>
          <a:xfrm>
            <a:off x="11830049" y="6569065"/>
            <a:ext cx="351155" cy="271790"/>
          </a:xfrm>
          <a:prstGeom prst="rect">
            <a:avLst/>
          </a:prstGeom>
          <a:noFill/>
          <a:ln>
            <a:noFill/>
          </a:ln>
          <a:effectLst/>
        </p:spPr>
      </p:pic>
      <p:sp>
        <p:nvSpPr>
          <p:cNvPr id="355" name="TextBox 35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358" name="Triângulo Isósceles 262"/>
          <p:cNvSpPr/>
          <p:nvPr/>
        </p:nvSpPr>
        <p:spPr>
          <a:xfrm>
            <a:off x="2807970"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sp>
        <p:nvSpPr>
          <p:cNvPr id="359" name="Cortar Retângulo de Canto Simples 274"/>
          <p:cNvSpPr/>
          <p:nvPr/>
        </p:nvSpPr>
        <p:spPr>
          <a:xfrm>
            <a:off x="1774825" y="3778885"/>
            <a:ext cx="2446020"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dirty="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sp>
        <p:nvSpPr>
          <p:cNvPr id="360" name="Caixa de Texto 222"/>
          <p:cNvSpPr txBox="1"/>
          <p:nvPr/>
        </p:nvSpPr>
        <p:spPr>
          <a:xfrm>
            <a:off x="4077970" y="760095"/>
            <a:ext cx="146875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Position sur le marché</a:t>
            </a:r>
          </a:p>
        </p:txBody>
      </p:sp>
      <p:sp>
        <p:nvSpPr>
          <p:cNvPr id="361" name="Triângulo Isósceles 268"/>
          <p:cNvSpPr/>
          <p:nvPr/>
        </p:nvSpPr>
        <p:spPr>
          <a:xfrm>
            <a:off x="6897370" y="73596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62" name="Cortar Retângulo de Canto Simples 273"/>
          <p:cNvSpPr/>
          <p:nvPr/>
        </p:nvSpPr>
        <p:spPr>
          <a:xfrm>
            <a:off x="5905500" y="870585"/>
            <a:ext cx="24644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Positions dans les régions économiques</a:t>
            </a:r>
          </a:p>
        </p:txBody>
      </p:sp>
      <p:sp>
        <p:nvSpPr>
          <p:cNvPr id="364" name="Rectângulo 200"/>
          <p:cNvSpPr/>
          <p:nvPr/>
        </p:nvSpPr>
        <p:spPr>
          <a:xfrm>
            <a:off x="1468756" y="2425065"/>
            <a:ext cx="2627803" cy="1181735"/>
          </a:xfrm>
          <a:prstGeom prst="rect">
            <a:avLst/>
          </a:prstGeom>
          <a:solidFill>
            <a:schemeClr val="accent3">
              <a:lumMod val="9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1300"/>
              </a:lnSpc>
            </a:pPr>
            <a:endParaRPr lang="pt-PT" altLang="en-US" sz="800" dirty="0">
              <a:ln>
                <a:noFill/>
              </a:ln>
              <a:solidFill>
                <a:srgbClr val="FF0000"/>
              </a:solidFill>
              <a:latin typeface="Arial Narrow" panose="020B0606020202030204" pitchFamily="34" charset="0"/>
              <a:cs typeface="Arial Narrow" panose="020B0606020202030204" pitchFamily="34" charset="0"/>
              <a:sym typeface="+mn-ea"/>
            </a:endParaRPr>
          </a:p>
          <a:p>
            <a:pPr algn="l">
              <a:lnSpc>
                <a:spcPts val="1300"/>
              </a:lnSpc>
            </a:pPr>
            <a:endParaRPr lang="pt-PT" altLang="en-US" sz="800" dirty="0">
              <a:ln>
                <a:noFill/>
              </a:ln>
              <a:solidFill>
                <a:srgbClr val="FF0000"/>
              </a:solidFill>
              <a:latin typeface="Arial Narrow" panose="020B0606020202030204" pitchFamily="34" charset="0"/>
              <a:cs typeface="Arial Narrow" panose="020B0606020202030204" pitchFamily="34" charset="0"/>
              <a:sym typeface="+mn-ea"/>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Brésil</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G. Équatoriale </a:t>
            </a:r>
            <a:r>
              <a:rPr lang="pt-PT" altLang="en-US" sz="1200" b="1"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S. T. et Príncipe</a:t>
            </a:r>
            <a:endParaRPr lang="pt-PT" altLang="en-US" sz="1200" dirty="0">
              <a:ln>
                <a:noFill/>
              </a:ln>
              <a:solidFill>
                <a:srgbClr val="008CBA"/>
              </a:solidFill>
              <a:latin typeface="Arial Narrow" panose="020B0606020202030204" pitchFamily="34" charset="0"/>
              <a:cs typeface="Arial Narrow" panose="020B0606020202030204" pitchFamily="34" charset="0"/>
            </a:endParaRPr>
          </a:p>
          <a:p>
            <a:pPr algn="l">
              <a:lnSpc>
                <a:spcPts val="1300"/>
              </a:lnSpc>
            </a:pPr>
            <a:r>
              <a:rPr lang="pt-PT" altLang="en-US" sz="1200" dirty="0">
                <a:ln>
                  <a:noFill/>
                </a:ln>
                <a:solidFill>
                  <a:srgbClr val="FF0000"/>
                </a:solidFill>
                <a:latin typeface="Arial Narrow" panose="020B0606020202030204" pitchFamily="34" charset="0"/>
                <a:cs typeface="Arial Narrow" panose="020B0606020202030204" pitchFamily="34" charset="0"/>
                <a:sym typeface="+mn-ea"/>
              </a:rPr>
              <a:t>■ </a:t>
            </a:r>
            <a:r>
              <a:rPr lang="pt-PT" altLang="en-US" sz="1200" dirty="0">
                <a:ln>
                  <a:noFill/>
                </a:ln>
                <a:solidFill>
                  <a:srgbClr val="008CBA"/>
                </a:solidFill>
                <a:latin typeface="Arial Narrow" panose="020B0606020202030204" pitchFamily="34" charset="0"/>
                <a:cs typeface="Arial Narrow" panose="020B0606020202030204" pitchFamily="34" charset="0"/>
                <a:sym typeface="+mn-ea"/>
              </a:rPr>
              <a:t>Guinée Équatoriale</a:t>
            </a:r>
          </a:p>
          <a:p>
            <a:pPr algn="ctr">
              <a:lnSpc>
                <a:spcPts val="1300"/>
              </a:lnSpc>
            </a:pPr>
            <a:endParaRPr lang="pt-PT" altLang="en-US" sz="1200" dirty="0"/>
          </a:p>
        </p:txBody>
      </p:sp>
      <p:sp>
        <p:nvSpPr>
          <p:cNvPr id="336" name="Caixa de Texto 44"/>
          <p:cNvSpPr txBox="1"/>
          <p:nvPr/>
        </p:nvSpPr>
        <p:spPr>
          <a:xfrm>
            <a:off x="3490251" y="2549079"/>
            <a:ext cx="1502119" cy="369332"/>
          </a:xfrm>
          <a:prstGeom prst="rect">
            <a:avLst/>
          </a:prstGeom>
          <a:noFill/>
        </p:spPr>
        <p:txBody>
          <a:bodyPr vert="horz"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fr-FR" altLang="en-US" sz="900" i="1" dirty="0" smtClean="0">
                <a:solidFill>
                  <a:srgbClr val="00B4B2"/>
                </a:solidFill>
                <a:latin typeface="AR JULIAN" panose="02000000000000000000" pitchFamily="2" charset="0"/>
                <a:cs typeface="Arial Narrow" panose="020B0606020202030204" pitchFamily="34" charset="0"/>
              </a:rPr>
              <a:t>Cabo Verde </a:t>
            </a:r>
            <a:r>
              <a:rPr lang="fr-FR" altLang="en-US" sz="900" i="1" dirty="0">
                <a:solidFill>
                  <a:srgbClr val="00B4B2"/>
                </a:solidFill>
                <a:latin typeface="AR JULIAN" panose="02000000000000000000" pitchFamily="2" charset="0"/>
                <a:cs typeface="Arial Narrow" panose="020B0606020202030204" pitchFamily="34" charset="0"/>
              </a:rPr>
              <a:t>est un pays membre du PALOP</a:t>
            </a:r>
            <a:endParaRPr lang="pt-PT" altLang="en-US" sz="900" i="1" dirty="0">
              <a:solidFill>
                <a:srgbClr val="00B4B2"/>
              </a:solidFill>
              <a:latin typeface="AR JULIAN" panose="02000000000000000000" pitchFamily="2" charset="0"/>
              <a:cs typeface="Arial Narrow" panose="020B0606020202030204" pitchFamily="34" charset="0"/>
            </a:endParaRPr>
          </a:p>
        </p:txBody>
      </p:sp>
      <p:cxnSp>
        <p:nvCxnSpPr>
          <p:cNvPr id="343" name="Conexão Reta 73"/>
          <p:cNvCxnSpPr/>
          <p:nvPr/>
        </p:nvCxnSpPr>
        <p:spPr>
          <a:xfrm rot="-120000" flipH="1" flipV="1">
            <a:off x="700782" y="3512377"/>
            <a:ext cx="848245" cy="18984"/>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44" name="Conexão Reta 68"/>
          <p:cNvCxnSpPr/>
          <p:nvPr/>
        </p:nvCxnSpPr>
        <p:spPr>
          <a:xfrm rot="120000" flipH="1">
            <a:off x="1266029" y="2686050"/>
            <a:ext cx="304489" cy="12136"/>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45" name="Conexão Reta 69"/>
          <p:cNvCxnSpPr/>
          <p:nvPr/>
        </p:nvCxnSpPr>
        <p:spPr>
          <a:xfrm rot="60000" flipH="1">
            <a:off x="864544" y="2860452"/>
            <a:ext cx="709314" cy="14193"/>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46" name="Conexão Reta 70"/>
          <p:cNvCxnSpPr/>
          <p:nvPr/>
        </p:nvCxnSpPr>
        <p:spPr>
          <a:xfrm rot="-60000" flipH="1">
            <a:off x="972371" y="3032125"/>
            <a:ext cx="594943"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47" name="Conexão Reta 71"/>
          <p:cNvCxnSpPr/>
          <p:nvPr/>
        </p:nvCxnSpPr>
        <p:spPr>
          <a:xfrm flipH="1">
            <a:off x="624705" y="3183891"/>
            <a:ext cx="932771" cy="1"/>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48" name="Conexão Reta 72"/>
          <p:cNvCxnSpPr/>
          <p:nvPr/>
        </p:nvCxnSpPr>
        <p:spPr>
          <a:xfrm flipH="1">
            <a:off x="668232" y="3359786"/>
            <a:ext cx="880959" cy="1"/>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4" name="Rectangle 3"/>
          <p:cNvSpPr/>
          <p:nvPr/>
        </p:nvSpPr>
        <p:spPr>
          <a:xfrm>
            <a:off x="8307111" y="4860688"/>
            <a:ext cx="327619" cy="3272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4" name="Caixa de Texto 44"/>
          <p:cNvSpPr txBox="1"/>
          <p:nvPr/>
        </p:nvSpPr>
        <p:spPr>
          <a:xfrm>
            <a:off x="7216517" y="4860688"/>
            <a:ext cx="2527524" cy="369332"/>
          </a:xfrm>
          <a:prstGeom prst="rect">
            <a:avLst/>
          </a:prstGeom>
          <a:noFill/>
        </p:spPr>
        <p:txBody>
          <a:bodyPr wrap="square" rtlCol="0">
            <a:spAutoFit/>
          </a:bodyPr>
          <a:lstStyle/>
          <a:p>
            <a:r>
              <a:rPr lang="pt-PT" altLang="en-US" sz="900" i="1" dirty="0" smtClean="0">
                <a:solidFill>
                  <a:srgbClr val="00B4B2"/>
                </a:solidFill>
                <a:latin typeface="AR JULIAN" panose="02000000000000000000" pitchFamily="2" charset="0"/>
                <a:cs typeface="Arial Narrow" panose="020B0606020202030204" pitchFamily="34" charset="0"/>
              </a:rPr>
              <a:t>» </a:t>
            </a:r>
            <a:r>
              <a:rPr lang="fr-FR" altLang="en-US" sz="900" i="1" dirty="0">
                <a:solidFill>
                  <a:srgbClr val="00B4B2"/>
                </a:solidFill>
                <a:latin typeface="AR JULIAN" panose="02000000000000000000" pitchFamily="2" charset="0"/>
                <a:cs typeface="Arial Narrow" panose="020B0606020202030204" pitchFamily="34" charset="0"/>
              </a:rPr>
              <a:t>Le Cap-Vert intègre un accord de système préférentiel avec les États-Unis</a:t>
            </a:r>
            <a:endParaRPr lang="pt-PT" altLang="en-US" sz="900" i="1" dirty="0">
              <a:solidFill>
                <a:srgbClr val="00B4B2"/>
              </a:solidFill>
              <a:latin typeface="AR JULIAN" panose="02000000000000000000" pitchFamily="2" charset="0"/>
              <a:cs typeface="Arial Narrow" panose="020B0606020202030204" pitchFamily="34" charset="0"/>
            </a:endParaRPr>
          </a:p>
        </p:txBody>
      </p:sp>
    </p:spTree>
    <p:extLst>
      <p:ext uri="{BB962C8B-B14F-4D97-AF65-F5344CB8AC3E}">
        <p14:creationId xmlns:p14="http://schemas.microsoft.com/office/powerpoint/2010/main" val="675557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3" name="Slide Number Placeholder 6"/>
          <p:cNvSpPr txBox="1"/>
          <p:nvPr/>
        </p:nvSpPr>
        <p:spPr bwMode="auto">
          <a:xfrm>
            <a:off x="5968047" y="6479812"/>
            <a:ext cx="73046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8CBA"/>
                </a:solidFill>
              </a:rPr>
              <a:t>Page </a:t>
            </a:r>
            <a:fld id="{6B4155F8-E49E-4B59-B69C-02A46830878C}" type="slidenum">
              <a:rPr lang="fr-FR" altLang="pt-PT" sz="1200" b="1" i="1" u="sng" dirty="0">
                <a:solidFill>
                  <a:srgbClr val="008CBA"/>
                </a:solidFill>
              </a:rPr>
              <a:t>15</a:t>
            </a:fld>
            <a:endParaRPr lang="fr-FR" altLang="pt-PT" sz="1200" b="1" i="1" u="sng" dirty="0">
              <a:solidFill>
                <a:srgbClr val="008CBA"/>
              </a:solidFill>
            </a:endParaRPr>
          </a:p>
        </p:txBody>
      </p:sp>
      <p:grpSp>
        <p:nvGrpSpPr>
          <p:cNvPr id="2" name="Group 1"/>
          <p:cNvGrpSpPr/>
          <p:nvPr/>
        </p:nvGrpSpPr>
        <p:grpSpPr>
          <a:xfrm>
            <a:off x="3232352" y="942178"/>
            <a:ext cx="8950543" cy="5855815"/>
            <a:chOff x="3232352" y="942178"/>
            <a:chExt cx="8950543" cy="5855815"/>
          </a:xfrm>
        </p:grpSpPr>
        <p:grpSp>
          <p:nvGrpSpPr>
            <p:cNvPr id="5" name="Grupo 49"/>
            <p:cNvGrpSpPr/>
            <p:nvPr/>
          </p:nvGrpSpPr>
          <p:grpSpPr>
            <a:xfrm>
              <a:off x="3232352" y="942178"/>
              <a:ext cx="8512088" cy="5855815"/>
              <a:chOff x="300070" y="1009588"/>
              <a:chExt cx="8512796" cy="5856350"/>
            </a:xfrm>
          </p:grpSpPr>
          <p:grpSp>
            <p:nvGrpSpPr>
              <p:cNvPr id="6" name="Grupo 25"/>
              <p:cNvGrpSpPr/>
              <p:nvPr/>
            </p:nvGrpSpPr>
            <p:grpSpPr>
              <a:xfrm>
                <a:off x="300070" y="1009588"/>
                <a:ext cx="8512796" cy="5856350"/>
                <a:chOff x="0" y="773050"/>
                <a:chExt cx="8512796" cy="5856350"/>
              </a:xfrm>
            </p:grpSpPr>
            <p:sp>
              <p:nvSpPr>
                <p:cNvPr id="11" name="Rectangle 2"/>
                <p:cNvSpPr/>
                <p:nvPr/>
              </p:nvSpPr>
              <p:spPr>
                <a:xfrm>
                  <a:off x="0" y="3352800"/>
                  <a:ext cx="4267200" cy="3276600"/>
                </a:xfrm>
                <a:prstGeom prst="rect">
                  <a:avLst/>
                </a:prstGeom>
                <a:noFill/>
                <a:ln w="9525">
                  <a:noFill/>
                </a:ln>
              </p:spPr>
              <p:txBody>
                <a:bodyPr wrap="none" anchor="ctr"/>
                <a:lstStyle/>
                <a:p>
                  <a:pPr eaLnBrk="1" hangingPunct="1">
                    <a:lnSpc>
                      <a:spcPts val="2000"/>
                    </a:lnSpc>
                  </a:pPr>
                  <a:endParaRPr lang="pt-PT" altLang="pt-PT" sz="1400" dirty="0">
                    <a:latin typeface="Arial" panose="020B0604020202020204" pitchFamily="34" charset="0"/>
                  </a:endParaRPr>
                </a:p>
              </p:txBody>
            </p:sp>
            <p:sp>
              <p:nvSpPr>
                <p:cNvPr id="12" name="AutoShape 4"/>
                <p:cNvSpPr>
                  <a:spLocks noChangeArrowheads="1"/>
                </p:cNvSpPr>
                <p:nvPr/>
              </p:nvSpPr>
              <p:spPr bwMode="auto">
                <a:xfrm>
                  <a:off x="2743227" y="1675948"/>
                  <a:ext cx="3572172" cy="2337013"/>
                </a:xfrm>
                <a:prstGeom prst="triangle">
                  <a:avLst>
                    <a:gd name="adj" fmla="val 49991"/>
                  </a:avLst>
                </a:prstGeom>
                <a:gradFill rotWithShape="0">
                  <a:gsLst>
                    <a:gs pos="0">
                      <a:srgbClr val="FF6600"/>
                    </a:gs>
                    <a:gs pos="100000">
                      <a:srgbClr val="000000"/>
                    </a:gs>
                  </a:gsLst>
                  <a:path path="shape">
                    <a:fillToRect l="50000" t="50000" r="50000" b="50000"/>
                  </a:path>
                </a:gradFill>
                <a:ln w="12700">
                  <a:solidFill>
                    <a:schemeClr val="bg1"/>
                  </a:solidFill>
                  <a:miter lim="800000"/>
                </a:ln>
              </p:spPr>
              <p:txBody>
                <a:bodyPr wrap="none" lIns="111125" tIns="53975" rIns="111125" bIns="53975" anchor="ctr"/>
                <a:lstStyle/>
                <a:p>
                  <a:pPr marL="411480" lvl="0" indent="-411480" algn="ctr" defTabSz="1097280" eaLnBrk="0" fontAlgn="base" hangingPunct="0">
                    <a:lnSpc>
                      <a:spcPts val="2000"/>
                    </a:lnSpc>
                    <a:spcBef>
                      <a:spcPct val="0"/>
                    </a:spcBef>
                    <a:spcAft>
                      <a:spcPct val="0"/>
                    </a:spcAft>
                    <a:defRPr/>
                  </a:pPr>
                  <a:r>
                    <a:rPr lang="fr-FR" sz="1400" b="1" dirty="0">
                      <a:solidFill>
                        <a:schemeClr val="bg1">
                          <a:lumMod val="75000"/>
                        </a:schemeClr>
                      </a:solidFill>
                      <a:latin typeface="Arial" panose="020B0604020202020204" pitchFamily="34" charset="0"/>
                      <a:cs typeface="Arial" panose="020B0604020202020204" pitchFamily="34" charset="0"/>
                    </a:rPr>
                    <a:t>FOCUS SUR </a:t>
                  </a:r>
                  <a:endParaRPr lang="fr-FR" sz="1400" b="1" dirty="0" smtClean="0">
                    <a:solidFill>
                      <a:schemeClr val="bg1">
                        <a:lumMod val="75000"/>
                      </a:schemeClr>
                    </a:solidFill>
                    <a:latin typeface="Arial" panose="020B0604020202020204" pitchFamily="34" charset="0"/>
                    <a:cs typeface="Arial" panose="020B0604020202020204" pitchFamily="34" charset="0"/>
                  </a:endParaRPr>
                </a:p>
                <a:p>
                  <a:pPr marL="411480" lvl="0" indent="-411480" algn="ctr" defTabSz="1097280" eaLnBrk="0" fontAlgn="base" hangingPunct="0">
                    <a:lnSpc>
                      <a:spcPts val="2000"/>
                    </a:lnSpc>
                    <a:spcBef>
                      <a:spcPct val="0"/>
                    </a:spcBef>
                    <a:spcAft>
                      <a:spcPct val="0"/>
                    </a:spcAft>
                    <a:defRPr/>
                  </a:pPr>
                  <a:r>
                    <a:rPr lang="fr-FR" sz="1400" b="1" dirty="0" smtClean="0">
                      <a:solidFill>
                        <a:schemeClr val="bg1">
                          <a:lumMod val="75000"/>
                        </a:schemeClr>
                      </a:solidFill>
                      <a:latin typeface="Arial" panose="020B0604020202020204" pitchFamily="34" charset="0"/>
                      <a:cs typeface="Arial" panose="020B0604020202020204" pitchFamily="34" charset="0"/>
                    </a:rPr>
                    <a:t>LE </a:t>
                  </a:r>
                  <a:r>
                    <a:rPr lang="fr-FR" sz="1400" b="1" dirty="0">
                      <a:solidFill>
                        <a:schemeClr val="bg1">
                          <a:lumMod val="75000"/>
                        </a:schemeClr>
                      </a:solidFill>
                      <a:latin typeface="Arial" panose="020B0604020202020204" pitchFamily="34" charset="0"/>
                      <a:cs typeface="Arial" panose="020B0604020202020204" pitchFamily="34" charset="0"/>
                    </a:rPr>
                    <a:t>MARCHÉ RÉGIONAL</a:t>
                  </a:r>
                  <a:endParaRPr kumimoji="0" lang="pt-BR" sz="14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p:txBody>
            </p:sp>
            <p:sp>
              <p:nvSpPr>
                <p:cNvPr id="13" name="Text Box 5"/>
                <p:cNvSpPr txBox="1"/>
                <p:nvPr/>
              </p:nvSpPr>
              <p:spPr>
                <a:xfrm>
                  <a:off x="2911724" y="1037869"/>
                  <a:ext cx="1633356" cy="325568"/>
                </a:xfrm>
                <a:prstGeom prst="rect">
                  <a:avLst/>
                </a:prstGeom>
                <a:noFill/>
                <a:ln w="12700">
                  <a:noFill/>
                </a:ln>
              </p:spPr>
              <p:txBody>
                <a:bodyPr wrap="square">
                  <a:spAutoFit/>
                </a:bodyPr>
                <a:lstStyle/>
                <a:p>
                  <a:pPr algn="ctr" defTabSz="762000">
                    <a:lnSpc>
                      <a:spcPts val="2000"/>
                    </a:lnSpc>
                    <a:spcBef>
                      <a:spcPct val="50000"/>
                    </a:spcBef>
                  </a:pPr>
                  <a:r>
                    <a:rPr lang="pt-BR" altLang="pt-PT" sz="1400" b="1" i="1" dirty="0" smtClean="0">
                      <a:solidFill>
                        <a:srgbClr val="008CBA"/>
                      </a:solidFill>
                      <a:latin typeface="Arial" panose="020B0604020202020204" pitchFamily="34" charset="0"/>
                    </a:rPr>
                    <a:t>COMMERCE</a:t>
                  </a:r>
                </a:p>
              </p:txBody>
            </p:sp>
            <p:sp>
              <p:nvSpPr>
                <p:cNvPr id="14" name="Text Box 6"/>
                <p:cNvSpPr txBox="1"/>
                <p:nvPr/>
              </p:nvSpPr>
              <p:spPr>
                <a:xfrm>
                  <a:off x="1" y="3668241"/>
                  <a:ext cx="2656791" cy="582072"/>
                </a:xfrm>
                <a:prstGeom prst="rect">
                  <a:avLst/>
                </a:prstGeom>
                <a:noFill/>
                <a:ln w="12700">
                  <a:noFill/>
                </a:ln>
              </p:spPr>
              <p:txBody>
                <a:bodyPr wrap="square">
                  <a:spAutoFit/>
                </a:bodyPr>
                <a:lstStyle/>
                <a:p>
                  <a:pPr defTabSz="762000">
                    <a:lnSpc>
                      <a:spcPts val="2000"/>
                    </a:lnSpc>
                    <a:spcBef>
                      <a:spcPct val="50000"/>
                    </a:spcBef>
                  </a:pPr>
                  <a:r>
                    <a:rPr lang="pt-BR" altLang="pt-PT" sz="1400" b="1" i="1" dirty="0">
                      <a:solidFill>
                        <a:srgbClr val="008CBA"/>
                      </a:solidFill>
                      <a:latin typeface="Arial" panose="020B0604020202020204" pitchFamily="34" charset="0"/>
                    </a:rPr>
                    <a:t>EQUILIBRE DE BALANCE DE </a:t>
                  </a:r>
                  <a:r>
                    <a:rPr lang="pt-BR" altLang="pt-PT" sz="1400" b="1" i="1" dirty="0" smtClean="0">
                      <a:solidFill>
                        <a:srgbClr val="008CBA"/>
                      </a:solidFill>
                      <a:latin typeface="Arial" panose="020B0604020202020204" pitchFamily="34" charset="0"/>
                    </a:rPr>
                    <a:t>PAIEMENT</a:t>
                  </a:r>
                </a:p>
              </p:txBody>
            </p:sp>
            <p:sp>
              <p:nvSpPr>
                <p:cNvPr id="15" name="Text Box 7"/>
                <p:cNvSpPr txBox="1"/>
                <p:nvPr/>
              </p:nvSpPr>
              <p:spPr>
                <a:xfrm>
                  <a:off x="5753885" y="4325931"/>
                  <a:ext cx="1322876" cy="325568"/>
                </a:xfrm>
                <a:prstGeom prst="rect">
                  <a:avLst/>
                </a:prstGeom>
                <a:noFill/>
                <a:ln w="12700">
                  <a:noFill/>
                </a:ln>
              </p:spPr>
              <p:txBody>
                <a:bodyPr>
                  <a:spAutoFit/>
                </a:bodyPr>
                <a:lstStyle/>
                <a:p>
                  <a:pPr defTabSz="762000">
                    <a:lnSpc>
                      <a:spcPts val="2000"/>
                    </a:lnSpc>
                    <a:spcBef>
                      <a:spcPct val="50000"/>
                    </a:spcBef>
                  </a:pPr>
                  <a:r>
                    <a:rPr lang="pt-BR" altLang="pt-PT" sz="1400" b="1" i="1" dirty="0">
                      <a:solidFill>
                        <a:srgbClr val="008CBA"/>
                      </a:solidFill>
                      <a:latin typeface="Arial" panose="020B0604020202020204" pitchFamily="34" charset="0"/>
                    </a:rPr>
                    <a:t>EXTENSION</a:t>
                  </a:r>
                </a:p>
              </p:txBody>
            </p:sp>
            <p:sp>
              <p:nvSpPr>
                <p:cNvPr id="16" name="Text Box 8"/>
                <p:cNvSpPr txBox="1"/>
                <p:nvPr/>
              </p:nvSpPr>
              <p:spPr>
                <a:xfrm>
                  <a:off x="4128310" y="5715000"/>
                  <a:ext cx="2514598" cy="477098"/>
                </a:xfrm>
                <a:prstGeom prst="rect">
                  <a:avLst/>
                </a:prstGeom>
                <a:noFill/>
                <a:ln w="12700">
                  <a:noFill/>
                </a:ln>
              </p:spPr>
              <p:txBody>
                <a:bodyPr>
                  <a:spAutoFit/>
                </a:bodyPr>
                <a:lstStyle/>
                <a:p>
                  <a:pPr algn="ctr" defTabSz="762000">
                    <a:lnSpc>
                      <a:spcPts val="1500"/>
                    </a:lnSpc>
                    <a:spcBef>
                      <a:spcPct val="50000"/>
                    </a:spcBef>
                  </a:pPr>
                  <a:r>
                    <a:rPr lang="fr-FR" altLang="pt-PT" sz="1400" b="1" dirty="0">
                      <a:solidFill>
                        <a:srgbClr val="008CBA"/>
                      </a:solidFill>
                      <a:latin typeface="Arial" panose="020B0604020202020204" pitchFamily="34" charset="0"/>
                    </a:rPr>
                    <a:t>Développement et expansion du marché</a:t>
                  </a:r>
                  <a:endParaRPr lang="pt-BR" altLang="pt-PT" sz="1400" b="1" dirty="0">
                    <a:solidFill>
                      <a:srgbClr val="008CBA"/>
                    </a:solidFill>
                    <a:latin typeface="Arial" panose="020B0604020202020204" pitchFamily="34" charset="0"/>
                  </a:endParaRPr>
                </a:p>
              </p:txBody>
            </p:sp>
            <p:sp>
              <p:nvSpPr>
                <p:cNvPr id="17" name="Text Box 9"/>
                <p:cNvSpPr txBox="1"/>
                <p:nvPr/>
              </p:nvSpPr>
              <p:spPr>
                <a:xfrm>
                  <a:off x="7085528" y="5642325"/>
                  <a:ext cx="1080902" cy="325568"/>
                </a:xfrm>
                <a:prstGeom prst="rect">
                  <a:avLst/>
                </a:prstGeom>
                <a:noFill/>
                <a:ln w="12700">
                  <a:noFill/>
                </a:ln>
              </p:spPr>
              <p:txBody>
                <a:bodyPr wrap="square">
                  <a:spAutoFit/>
                </a:bodyPr>
                <a:lstStyle/>
                <a:p>
                  <a:pPr defTabSz="762000">
                    <a:lnSpc>
                      <a:spcPts val="2000"/>
                    </a:lnSpc>
                    <a:spcBef>
                      <a:spcPct val="50000"/>
                    </a:spcBef>
                  </a:pPr>
                  <a:r>
                    <a:rPr lang="pt-BR" altLang="pt-PT" sz="1400" b="1" dirty="0" smtClean="0">
                      <a:solidFill>
                        <a:srgbClr val="008CBA"/>
                      </a:solidFill>
                      <a:latin typeface="Arial" panose="020B0604020202020204" pitchFamily="34" charset="0"/>
                    </a:rPr>
                    <a:t>Marchés</a:t>
                  </a:r>
                  <a:endParaRPr lang="pt-BR" altLang="pt-PT" sz="1400" b="1" dirty="0">
                    <a:solidFill>
                      <a:srgbClr val="008CBA"/>
                    </a:solidFill>
                    <a:latin typeface="Arial" panose="020B0604020202020204" pitchFamily="34" charset="0"/>
                  </a:endParaRPr>
                </a:p>
              </p:txBody>
            </p:sp>
            <p:sp>
              <p:nvSpPr>
                <p:cNvPr id="18" name="Freeform 10"/>
                <p:cNvSpPr/>
                <p:nvPr/>
              </p:nvSpPr>
              <p:spPr>
                <a:xfrm>
                  <a:off x="928666" y="4191000"/>
                  <a:ext cx="1128734" cy="1371600"/>
                </a:xfrm>
                <a:custGeom>
                  <a:avLst/>
                  <a:gdLst>
                    <a:gd name="txL" fmla="*/ 0 w 3120"/>
                    <a:gd name="txT" fmla="*/ 0 h 1072"/>
                    <a:gd name="txR" fmla="*/ 3120 w 3120"/>
                    <a:gd name="txB" fmla="*/ 1072 h 1072"/>
                  </a:gdLst>
                  <a:ahLst/>
                  <a:cxnLst>
                    <a:cxn ang="0">
                      <a:pos x="0" y="0"/>
                    </a:cxn>
                    <a:cxn ang="0">
                      <a:pos x="2147483647" y="2147483647"/>
                    </a:cxn>
                    <a:cxn ang="0">
                      <a:pos x="2147483647" y="2147483647"/>
                    </a:cxn>
                  </a:cxnLst>
                  <a:rect l="txL" t="txT" r="txR" b="txB"/>
                  <a:pathLst>
                    <a:path w="3120" h="1072">
                      <a:moveTo>
                        <a:pt x="0" y="0"/>
                      </a:moveTo>
                      <a:cubicBezTo>
                        <a:pt x="220" y="376"/>
                        <a:pt x="440" y="752"/>
                        <a:pt x="960" y="912"/>
                      </a:cubicBezTo>
                      <a:cubicBezTo>
                        <a:pt x="1480" y="1072"/>
                        <a:pt x="2760" y="952"/>
                        <a:pt x="3120" y="960"/>
                      </a:cubicBezTo>
                    </a:path>
                  </a:pathLst>
                </a:custGeom>
                <a:noFill/>
                <a:ln w="25400" cap="flat" cmpd="sng">
                  <a:solidFill>
                    <a:srgbClr val="3EA4BA">
                      <a:alpha val="100000"/>
                    </a:srgbClr>
                  </a:solidFill>
                  <a:prstDash val="dash"/>
                  <a:round/>
                  <a:headEnd type="none" w="sm" len="sm"/>
                  <a:tailEnd type="none" w="sm" len="sm"/>
                </a:ln>
              </p:spPr>
              <p:txBody>
                <a:bodyPr/>
                <a:lstStyle/>
                <a:p>
                  <a:pPr>
                    <a:lnSpc>
                      <a:spcPts val="2000"/>
                    </a:lnSpc>
                  </a:pPr>
                  <a:endParaRPr lang="pt-PT" altLang="en-US"/>
                </a:p>
              </p:txBody>
            </p:sp>
            <p:sp>
              <p:nvSpPr>
                <p:cNvPr id="19" name="Text Box 12"/>
                <p:cNvSpPr txBox="1"/>
                <p:nvPr/>
              </p:nvSpPr>
              <p:spPr>
                <a:xfrm>
                  <a:off x="5128048" y="2318202"/>
                  <a:ext cx="1515526" cy="325568"/>
                </a:xfrm>
                <a:prstGeom prst="rect">
                  <a:avLst/>
                </a:prstGeom>
                <a:noFill/>
                <a:ln w="12700">
                  <a:noFill/>
                </a:ln>
              </p:spPr>
              <p:txBody>
                <a:bodyPr wrap="square">
                  <a:spAutoFit/>
                </a:bodyPr>
                <a:lstStyle/>
                <a:p>
                  <a:pPr defTabSz="762000">
                    <a:lnSpc>
                      <a:spcPts val="2000"/>
                    </a:lnSpc>
                    <a:spcBef>
                      <a:spcPct val="50000"/>
                    </a:spcBef>
                  </a:pPr>
                  <a:r>
                    <a:rPr lang="pt-BR" sz="1400" dirty="0">
                      <a:solidFill>
                        <a:srgbClr val="008CBA"/>
                      </a:solidFill>
                      <a:latin typeface="Arial" panose="020B0604020202020204" pitchFamily="34" charset="0"/>
                      <a:cs typeface="Arial" panose="020B0604020202020204" pitchFamily="34" charset="0"/>
                    </a:rPr>
                    <a:t>COOPÉRATION</a:t>
                  </a:r>
                  <a:endParaRPr lang="pt-BR" altLang="pt-PT" sz="1400" b="1" i="1" dirty="0" smtClean="0">
                    <a:solidFill>
                      <a:srgbClr val="008CBA"/>
                    </a:solidFill>
                    <a:latin typeface="Arial" panose="020B0604020202020204" pitchFamily="34" charset="0"/>
                  </a:endParaRPr>
                </a:p>
              </p:txBody>
            </p:sp>
            <p:sp>
              <p:nvSpPr>
                <p:cNvPr id="20" name="Freeform 13"/>
                <p:cNvSpPr/>
                <p:nvPr/>
              </p:nvSpPr>
              <p:spPr>
                <a:xfrm>
                  <a:off x="5257801" y="1620811"/>
                  <a:ext cx="2381186" cy="4094189"/>
                </a:xfrm>
                <a:custGeom>
                  <a:avLst/>
                  <a:gdLst>
                    <a:gd name="txL" fmla="*/ 0 w 1968"/>
                    <a:gd name="txT" fmla="*/ 0 h 2400"/>
                    <a:gd name="txR" fmla="*/ 1968 w 1968"/>
                    <a:gd name="txB" fmla="*/ 2400 h 2400"/>
                  </a:gdLst>
                  <a:ahLst/>
                  <a:cxnLst>
                    <a:cxn ang="0">
                      <a:pos x="0" y="0"/>
                    </a:cxn>
                    <a:cxn ang="0">
                      <a:pos x="2147483647" y="2147483647"/>
                    </a:cxn>
                    <a:cxn ang="0">
                      <a:pos x="2147483647" y="2147483647"/>
                    </a:cxn>
                  </a:cxnLst>
                  <a:rect l="txL" t="txT" r="txR" b="txB"/>
                  <a:pathLst>
                    <a:path w="1968" h="2400">
                      <a:moveTo>
                        <a:pt x="0" y="0"/>
                      </a:moveTo>
                      <a:cubicBezTo>
                        <a:pt x="532" y="88"/>
                        <a:pt x="1064" y="176"/>
                        <a:pt x="1392" y="576"/>
                      </a:cubicBezTo>
                      <a:cubicBezTo>
                        <a:pt x="1720" y="976"/>
                        <a:pt x="1872" y="2096"/>
                        <a:pt x="1968" y="2400"/>
                      </a:cubicBezTo>
                    </a:path>
                  </a:pathLst>
                </a:custGeom>
                <a:noFill/>
                <a:ln w="25400" cap="flat" cmpd="sng">
                  <a:solidFill>
                    <a:srgbClr val="3EA4BA">
                      <a:alpha val="100000"/>
                    </a:srgbClr>
                  </a:solidFill>
                  <a:prstDash val="dash"/>
                  <a:round/>
                  <a:headEnd type="none" w="sm" len="sm"/>
                  <a:tailEnd type="none" w="sm" len="sm"/>
                </a:ln>
              </p:spPr>
              <p:txBody>
                <a:bodyPr/>
                <a:lstStyle/>
                <a:p>
                  <a:pPr>
                    <a:lnSpc>
                      <a:spcPts val="2000"/>
                    </a:lnSpc>
                  </a:pPr>
                  <a:endParaRPr lang="pt-PT" altLang="en-US"/>
                </a:p>
              </p:txBody>
            </p:sp>
            <p:sp>
              <p:nvSpPr>
                <p:cNvPr id="21" name="Line 14"/>
                <p:cNvSpPr/>
                <p:nvPr/>
              </p:nvSpPr>
              <p:spPr>
                <a:xfrm flipV="1">
                  <a:off x="5423709" y="4648200"/>
                  <a:ext cx="990600" cy="99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sp>
            <p:sp>
              <p:nvSpPr>
                <p:cNvPr id="22" name="Line 15"/>
                <p:cNvSpPr/>
                <p:nvPr/>
              </p:nvSpPr>
              <p:spPr>
                <a:xfrm>
                  <a:off x="6414308" y="4648200"/>
                  <a:ext cx="1066800" cy="10668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sp>
            <p:sp>
              <p:nvSpPr>
                <p:cNvPr id="23" name="Text Box 16"/>
                <p:cNvSpPr txBox="1"/>
                <p:nvPr/>
              </p:nvSpPr>
              <p:spPr>
                <a:xfrm>
                  <a:off x="1993437" y="5231158"/>
                  <a:ext cx="2134873" cy="348845"/>
                </a:xfrm>
                <a:prstGeom prst="rect">
                  <a:avLst/>
                </a:prstGeom>
                <a:noFill/>
                <a:ln w="12700">
                  <a:noFill/>
                </a:ln>
              </p:spPr>
              <p:txBody>
                <a:bodyPr wrap="square">
                  <a:spAutoFit/>
                </a:bodyPr>
                <a:lstStyle/>
                <a:p>
                  <a:pPr algn="ctr" defTabSz="762000">
                    <a:lnSpc>
                      <a:spcPts val="2000"/>
                    </a:lnSpc>
                    <a:spcBef>
                      <a:spcPct val="50000"/>
                    </a:spcBef>
                  </a:pPr>
                  <a:r>
                    <a:rPr lang="pt-BR" altLang="pt-PT" sz="1400" b="1" i="1" dirty="0">
                      <a:solidFill>
                        <a:srgbClr val="008CBA"/>
                      </a:solidFill>
                      <a:latin typeface="Arial" panose="020B0604020202020204" pitchFamily="34" charset="0"/>
                    </a:rPr>
                    <a:t>INDUSTRIALISATION</a:t>
                  </a:r>
                </a:p>
              </p:txBody>
            </p:sp>
            <p:sp>
              <p:nvSpPr>
                <p:cNvPr id="24" name="AutoShape 17"/>
                <p:cNvSpPr/>
                <p:nvPr/>
              </p:nvSpPr>
              <p:spPr>
                <a:xfrm rot="-2571027">
                  <a:off x="5811851" y="1462523"/>
                  <a:ext cx="761968" cy="457219"/>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pPr>
                    <a:lnSpc>
                      <a:spcPts val="2000"/>
                    </a:lnSpc>
                  </a:pPr>
                  <a:endParaRPr lang="pt-PT" altLang="en-US"/>
                </a:p>
              </p:txBody>
            </p:sp>
            <p:sp>
              <p:nvSpPr>
                <p:cNvPr id="25" name="Text Box 18"/>
                <p:cNvSpPr txBox="1"/>
                <p:nvPr/>
              </p:nvSpPr>
              <p:spPr>
                <a:xfrm>
                  <a:off x="6036296" y="773050"/>
                  <a:ext cx="2476500" cy="425797"/>
                </a:xfrm>
                <a:prstGeom prst="rect">
                  <a:avLst/>
                </a:prstGeom>
                <a:noFill/>
                <a:ln w="12700">
                  <a:noFill/>
                </a:ln>
              </p:spPr>
              <p:txBody>
                <a:bodyPr>
                  <a:spAutoFit/>
                </a:bodyPr>
                <a:lstStyle/>
                <a:p>
                  <a:pPr algn="ctr" defTabSz="762000">
                    <a:lnSpc>
                      <a:spcPts val="1300"/>
                    </a:lnSpc>
                    <a:spcBef>
                      <a:spcPct val="50000"/>
                    </a:spcBef>
                  </a:pPr>
                  <a:r>
                    <a:rPr lang="pt-BR" altLang="pt-PT" sz="1400" b="1" i="1" dirty="0">
                      <a:solidFill>
                        <a:srgbClr val="008CBA"/>
                      </a:solidFill>
                      <a:latin typeface="Arial" panose="020B0604020202020204" pitchFamily="34" charset="0"/>
                    </a:rPr>
                    <a:t>DÉVELOPPEMENT DU MARCHÉ </a:t>
                  </a:r>
                  <a:r>
                    <a:rPr lang="pt-BR" altLang="pt-PT" sz="1400" b="1" i="1" dirty="0" smtClean="0">
                      <a:solidFill>
                        <a:srgbClr val="008CBA"/>
                      </a:solidFill>
                      <a:latin typeface="Arial" panose="020B0604020202020204" pitchFamily="34" charset="0"/>
                    </a:rPr>
                    <a:t>RÉGIONAL</a:t>
                  </a:r>
                  <a:endParaRPr lang="pt-BR" altLang="pt-PT" sz="1400" b="1" i="1" dirty="0">
                    <a:solidFill>
                      <a:srgbClr val="008CBA"/>
                    </a:solidFill>
                    <a:latin typeface="Arial" panose="020B0604020202020204" pitchFamily="34" charset="0"/>
                  </a:endParaRPr>
                </a:p>
              </p:txBody>
            </p:sp>
          </p:grpSp>
          <p:sp>
            <p:nvSpPr>
              <p:cNvPr id="7" name="Text Box 16"/>
              <p:cNvSpPr txBox="1">
                <a:spLocks noChangeArrowheads="1"/>
              </p:cNvSpPr>
              <p:nvPr/>
            </p:nvSpPr>
            <p:spPr bwMode="auto">
              <a:xfrm>
                <a:off x="300070" y="2000240"/>
                <a:ext cx="2857500" cy="492488"/>
              </a:xfrm>
              <a:prstGeom prst="rect">
                <a:avLst/>
              </a:prstGeom>
              <a:solidFill>
                <a:schemeClr val="accent6">
                  <a:lumMod val="20000"/>
                  <a:lumOff val="80000"/>
                </a:schemeClr>
              </a:solidFill>
              <a:ln w="12700">
                <a:noFill/>
                <a:miter lim="800000"/>
                <a:headEnd type="none" w="sm" len="sm"/>
                <a:tailEnd type="none" w="sm" len="sm"/>
              </a:ln>
            </p:spPr>
            <p:txBody>
              <a:bodyPr>
                <a:spAutoFit/>
              </a:bodyPr>
              <a:lstStyle/>
              <a:p>
                <a:pPr marR="0" algn="ctr" defTabSz="762000">
                  <a:lnSpc>
                    <a:spcPts val="1200"/>
                  </a:lnSpc>
                  <a:spcBef>
                    <a:spcPct val="50000"/>
                  </a:spcBef>
                  <a:buClrTx/>
                  <a:buSzTx/>
                  <a:buFontTx/>
                  <a:defRPr/>
                </a:pPr>
                <a:r>
                  <a:rPr lang="pt-BR" sz="1200" dirty="0">
                    <a:solidFill>
                      <a:srgbClr val="008CBA"/>
                    </a:solidFill>
                    <a:latin typeface="Arial" panose="020B0604020202020204" pitchFamily="34" charset="0"/>
                    <a:cs typeface="Arial" panose="020B0604020202020204" pitchFamily="34" charset="0"/>
                  </a:rPr>
                  <a:t>COOPÉRATION ÉCONOMIQUE </a:t>
                </a:r>
                <a:endParaRPr lang="pt-BR" sz="1200" dirty="0" smtClean="0">
                  <a:solidFill>
                    <a:srgbClr val="008CBA"/>
                  </a:solidFill>
                  <a:latin typeface="Arial" panose="020B0604020202020204" pitchFamily="34" charset="0"/>
                  <a:cs typeface="Arial" panose="020B0604020202020204" pitchFamily="34" charset="0"/>
                </a:endParaRPr>
              </a:p>
              <a:p>
                <a:pPr marR="0" algn="ctr" defTabSz="762000">
                  <a:lnSpc>
                    <a:spcPts val="1200"/>
                  </a:lnSpc>
                  <a:spcBef>
                    <a:spcPct val="50000"/>
                  </a:spcBef>
                  <a:buClrTx/>
                  <a:buSzTx/>
                  <a:buFontTx/>
                  <a:defRPr/>
                </a:pPr>
                <a:r>
                  <a:rPr lang="pt-BR" sz="1200" dirty="0" smtClean="0">
                    <a:solidFill>
                      <a:srgbClr val="008CBA"/>
                    </a:solidFill>
                    <a:latin typeface="Arial" panose="020B0604020202020204" pitchFamily="34" charset="0"/>
                    <a:cs typeface="Arial" panose="020B0604020202020204" pitchFamily="34" charset="0"/>
                  </a:rPr>
                  <a:t>ET </a:t>
                </a:r>
                <a:r>
                  <a:rPr lang="pt-BR" sz="1200" dirty="0">
                    <a:solidFill>
                      <a:srgbClr val="008CBA"/>
                    </a:solidFill>
                    <a:latin typeface="Arial" panose="020B0604020202020204" pitchFamily="34" charset="0"/>
                    <a:cs typeface="Arial" panose="020B0604020202020204" pitchFamily="34" charset="0"/>
                  </a:rPr>
                  <a:t>COMMERCIALE</a:t>
                </a:r>
                <a:endParaRPr kumimoji="0" lang="pt-BR" sz="1200" kern="1200" cap="none" spc="0" normalizeH="0" baseline="0" noProof="0" dirty="0" smtClean="0">
                  <a:solidFill>
                    <a:srgbClr val="008CBA"/>
                  </a:solidFill>
                  <a:latin typeface="Arial" panose="020B0604020202020204" pitchFamily="34" charset="0"/>
                  <a:ea typeface="+mn-ea"/>
                  <a:cs typeface="Arial" panose="020B0604020202020204" pitchFamily="34" charset="0"/>
                </a:endParaRPr>
              </a:p>
            </p:txBody>
          </p:sp>
          <p:sp>
            <p:nvSpPr>
              <p:cNvPr id="8" name="Freeform 10"/>
              <p:cNvSpPr/>
              <p:nvPr/>
            </p:nvSpPr>
            <p:spPr bwMode="auto">
              <a:xfrm>
                <a:off x="657236" y="2529212"/>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Freeform 10"/>
              <p:cNvSpPr/>
              <p:nvPr/>
            </p:nvSpPr>
            <p:spPr bwMode="auto">
              <a:xfrm rot="-2280000">
                <a:off x="2696266" y="2055755"/>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Freeform 10"/>
              <p:cNvSpPr/>
              <p:nvPr/>
            </p:nvSpPr>
            <p:spPr bwMode="auto">
              <a:xfrm rot="60000" flipV="1">
                <a:off x="2517629" y="1583628"/>
                <a:ext cx="2114524" cy="363653"/>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ts val="2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26" name="Freeform 10"/>
            <p:cNvSpPr/>
            <p:nvPr/>
          </p:nvSpPr>
          <p:spPr bwMode="auto">
            <a:xfrm rot="20400000">
              <a:off x="9069310" y="2900377"/>
              <a:ext cx="1143000" cy="1447800"/>
            </a:xfrm>
            <a:custGeom>
              <a:avLst/>
              <a:gdLst>
                <a:gd name="T0" fmla="*/ 0 w 3120"/>
                <a:gd name="T1" fmla="*/ 0 h 1072"/>
                <a:gd name="T2" fmla="*/ 2147483647 w 3120"/>
                <a:gd name="T3" fmla="*/ 2147483647 h 1072"/>
                <a:gd name="T4" fmla="*/ 2147483647 w 3120"/>
                <a:gd name="T5" fmla="*/ 2147483647 h 1072"/>
                <a:gd name="T6" fmla="*/ 0 60000 65536"/>
                <a:gd name="T7" fmla="*/ 0 60000 65536"/>
                <a:gd name="T8" fmla="*/ 0 60000 65536"/>
                <a:gd name="T9" fmla="*/ 0 w 3120"/>
                <a:gd name="T10" fmla="*/ 0 h 1072"/>
                <a:gd name="T11" fmla="*/ 3120 w 3120"/>
                <a:gd name="T12" fmla="*/ 1072 h 1072"/>
              </a:gdLst>
              <a:ahLst/>
              <a:cxnLst>
                <a:cxn ang="T6">
                  <a:pos x="T0" y="T1"/>
                </a:cxn>
                <a:cxn ang="T7">
                  <a:pos x="T2" y="T3"/>
                </a:cxn>
                <a:cxn ang="T8">
                  <a:pos x="T4" y="T5"/>
                </a:cxn>
              </a:cxnLst>
              <a:rect l="T9" t="T10" r="T11" b="T12"/>
              <a:pathLst>
                <a:path w="3120" h="1072">
                  <a:moveTo>
                    <a:pt x="0" y="0"/>
                  </a:moveTo>
                  <a:cubicBezTo>
                    <a:pt x="220" y="376"/>
                    <a:pt x="440" y="752"/>
                    <a:pt x="960" y="912"/>
                  </a:cubicBezTo>
                  <a:cubicBezTo>
                    <a:pt x="1480" y="1072"/>
                    <a:pt x="2760" y="952"/>
                    <a:pt x="3120" y="960"/>
                  </a:cubicBezTo>
                </a:path>
              </a:pathLst>
            </a:custGeom>
            <a:noFill/>
            <a:ln w="28575" cap="flat" cmpd="sng">
              <a:solidFill>
                <a:schemeClr val="tx1"/>
              </a:solidFill>
              <a:prstDash val="dash"/>
              <a:round/>
              <a:headEnd type="triangle" w="med" len="med"/>
              <a:tailEnd type="triangle" w="med" len="med"/>
            </a:ln>
            <a:scene3d>
              <a:camera prst="orthographicFront"/>
              <a:lightRig rig="threePt" dir="t"/>
            </a:scene3d>
            <a:sp3d>
              <a:bevelT prst="slope"/>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pt-PT"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AutoShape 17"/>
            <p:cNvSpPr/>
            <p:nvPr/>
          </p:nvSpPr>
          <p:spPr>
            <a:xfrm rot="-5400000">
              <a:off x="10350500" y="1775143"/>
              <a:ext cx="596900" cy="4572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endParaRPr lang="pt-PT" altLang="en-US"/>
            </a:p>
          </p:txBody>
        </p:sp>
        <p:sp>
          <p:nvSpPr>
            <p:cNvPr id="28" name="Text Box 16"/>
            <p:cNvSpPr txBox="1">
              <a:spLocks noChangeArrowheads="1"/>
            </p:cNvSpPr>
            <p:nvPr/>
          </p:nvSpPr>
          <p:spPr bwMode="auto">
            <a:xfrm>
              <a:off x="9772749" y="2377336"/>
              <a:ext cx="2410146" cy="646331"/>
            </a:xfrm>
            <a:prstGeom prst="rect">
              <a:avLst/>
            </a:prstGeom>
            <a:solidFill>
              <a:schemeClr val="accent6">
                <a:lumMod val="20000"/>
                <a:lumOff val="80000"/>
              </a:schemeClr>
            </a:solidFill>
            <a:ln w="12700">
              <a:noFill/>
              <a:miter lim="800000"/>
              <a:headEnd type="none" w="sm" len="sm"/>
              <a:tailEnd type="none" w="sm" len="sm"/>
            </a:ln>
          </p:spPr>
          <p:txBody>
            <a:bodyPr>
              <a:spAutoFit/>
            </a:bodyPr>
            <a:lstStyle/>
            <a:p>
              <a:pPr marR="0" algn="ctr" defTabSz="762000">
                <a:spcBef>
                  <a:spcPct val="50000"/>
                </a:spcBef>
                <a:buClrTx/>
                <a:buSzTx/>
                <a:buFontTx/>
                <a:defRPr/>
              </a:pPr>
              <a:r>
                <a:rPr lang="fr-FR" altLang="pt-PT" sz="1200" dirty="0">
                  <a:solidFill>
                    <a:srgbClr val="008CBA"/>
                  </a:solidFill>
                  <a:latin typeface="Arial" panose="020B0604020202020204" pitchFamily="34" charset="0"/>
                  <a:cs typeface="Arial" panose="020B0604020202020204" pitchFamily="34" charset="0"/>
                </a:rPr>
                <a:t>PLATEFORME TECHNOLOGIQUE LOGISTIQUE ET MARITIME</a:t>
              </a:r>
              <a:endParaRPr kumimoji="0" lang="pt-BR" altLang="pt-PT" sz="1200" kern="1200" cap="none" spc="0" normalizeH="0" baseline="0" noProof="0" dirty="0" smtClean="0">
                <a:solidFill>
                  <a:srgbClr val="008CBA"/>
                </a:solidFill>
                <a:latin typeface="Arial" panose="020B0604020202020204" pitchFamily="34" charset="0"/>
                <a:ea typeface="+mn-ea"/>
                <a:cs typeface="Arial" panose="020B0604020202020204" pitchFamily="34" charset="0"/>
              </a:endParaRPr>
            </a:p>
          </p:txBody>
        </p:sp>
        <p:sp>
          <p:nvSpPr>
            <p:cNvPr id="29" name="AutoShape 17"/>
            <p:cNvSpPr/>
            <p:nvPr/>
          </p:nvSpPr>
          <p:spPr>
            <a:xfrm rot="-3820575">
              <a:off x="10242550" y="3153093"/>
              <a:ext cx="762000" cy="457200"/>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28575" cap="flat" cmpd="sng">
              <a:solidFill>
                <a:srgbClr val="006666">
                  <a:alpha val="100000"/>
                </a:srgbClr>
              </a:solidFill>
              <a:prstDash val="solid"/>
              <a:miter lim="800000"/>
              <a:headEnd type="none" w="med" len="med"/>
              <a:tailEnd type="none" w="med" len="med"/>
            </a:ln>
          </p:spPr>
          <p:txBody>
            <a:bodyPr/>
            <a:lstStyle/>
            <a:p>
              <a:endParaRPr lang="pt-PT" altLang="en-US"/>
            </a:p>
          </p:txBody>
        </p:sp>
      </p:grpSp>
      <p:pic>
        <p:nvPicPr>
          <p:cNvPr id="30" name="Imagem 1" descr="LOGO-Paises ecowas"/>
          <p:cNvPicPr>
            <a:picLocks noChangeAspect="1"/>
          </p:cNvPicPr>
          <p:nvPr/>
        </p:nvPicPr>
        <p:blipFill>
          <a:blip r:embed="rId2"/>
          <a:stretch>
            <a:fillRect/>
          </a:stretch>
        </p:blipFill>
        <p:spPr>
          <a:xfrm>
            <a:off x="-475" y="4346440"/>
            <a:ext cx="1963922" cy="1944249"/>
          </a:xfrm>
          <a:prstGeom prst="rect">
            <a:avLst/>
          </a:prstGeom>
        </p:spPr>
      </p:pic>
      <p:pic>
        <p:nvPicPr>
          <p:cNvPr id="3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62" y="3788512"/>
            <a:ext cx="1024255" cy="849630"/>
          </a:xfrm>
          <a:prstGeom prst="rect">
            <a:avLst/>
          </a:prstGeom>
        </p:spPr>
      </p:pic>
      <p:sp>
        <p:nvSpPr>
          <p:cNvPr id="39"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41" name="Rectangle 2"/>
          <p:cNvSpPr txBox="1">
            <a:spLocks noChangeArrowheads="1"/>
          </p:cNvSpPr>
          <p:nvPr/>
        </p:nvSpPr>
        <p:spPr>
          <a:xfrm>
            <a:off x="7621" y="400526"/>
            <a:ext cx="5439093" cy="11289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solidFill>
                <a:effectLst>
                  <a:outerShdw blurRad="38100" dist="38100" dir="2700000" algn="tl">
                    <a:srgbClr val="000000"/>
                  </a:outerShdw>
                </a:effectLst>
                <a:latin typeface="Calisto MT" panose="02040603050505030304" pitchFamily="18" charset="0"/>
              </a:rPr>
              <a:t>COOPÉRATION </a:t>
            </a: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ET </a:t>
            </a: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DÉVELOPPEMENT entrepreneurial</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38"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43" name="TextBox 4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4"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254469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367915" y="816610"/>
            <a:ext cx="3897630" cy="3858260"/>
          </a:xfrm>
          <a:prstGeom prst="rect">
            <a:avLst/>
          </a:prstGeom>
        </p:spPr>
      </p:pic>
      <p:sp>
        <p:nvSpPr>
          <p:cNvPr id="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16</a:t>
            </a:fld>
            <a:endParaRPr lang="fr-FR" altLang="pt-PT" sz="1200" b="1" i="1" u="sng" dirty="0" smtClean="0">
              <a:solidFill>
                <a:srgbClr val="00B4B2"/>
              </a:solidFill>
            </a:endParaRPr>
          </a:p>
        </p:txBody>
      </p:sp>
      <p:sp>
        <p:nvSpPr>
          <p:cNvPr id="20"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21"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390" y="1814441"/>
            <a:ext cx="991994" cy="822788"/>
          </a:xfrm>
          <a:prstGeom prst="rect">
            <a:avLst/>
          </a:prstGeom>
        </p:spPr>
      </p:pic>
      <p:sp>
        <p:nvSpPr>
          <p:cNvPr id="23" name="Rectangle 2"/>
          <p:cNvSpPr txBox="1">
            <a:spLocks noChangeArrowheads="1"/>
          </p:cNvSpPr>
          <p:nvPr/>
        </p:nvSpPr>
        <p:spPr>
          <a:xfrm>
            <a:off x="8572500" y="387096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16 - 18 MARS</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sp>
        <p:nvSpPr>
          <p:cNvPr id="14" name="CaixaDeTexto 1"/>
          <p:cNvSpPr txBox="1"/>
          <p:nvPr/>
        </p:nvSpPr>
        <p:spPr>
          <a:xfrm>
            <a:off x="5541010" y="309880"/>
            <a:ext cx="3031490" cy="369332"/>
          </a:xfrm>
          <a:prstGeom prst="rect">
            <a:avLst/>
          </a:prstGeom>
          <a:noFill/>
        </p:spPr>
        <p:txBody>
          <a:bodyPr wrap="square" rtlCol="0">
            <a:spAutoFit/>
          </a:bodyPr>
          <a:lstStyle/>
          <a:p>
            <a:pPr algn="ctr"/>
            <a:r>
              <a:rPr lang="pt-PT" i="1" dirty="0">
                <a:solidFill>
                  <a:schemeClr val="accent1"/>
                </a:solidFill>
                <a:latin typeface="AR JULIAN" panose="02000000000000000000" pitchFamily="2" charset="0"/>
                <a:sym typeface="+mn-ea"/>
              </a:rPr>
              <a:t>COMMENT PARTICIPER</a:t>
            </a:r>
          </a:p>
        </p:txBody>
      </p:sp>
      <p:sp>
        <p:nvSpPr>
          <p:cNvPr id="17" name="CaixaDeTexto 2"/>
          <p:cNvSpPr txBox="1"/>
          <p:nvPr/>
        </p:nvSpPr>
        <p:spPr>
          <a:xfrm>
            <a:off x="5706219" y="696303"/>
            <a:ext cx="6106511" cy="2893100"/>
          </a:xfrm>
          <a:prstGeom prst="rect">
            <a:avLst/>
          </a:prstGeom>
          <a:noFill/>
        </p:spPr>
        <p:txBody>
          <a:bodyPr wrap="square" rtlCol="0">
            <a:spAutoFit/>
          </a:bodyPr>
          <a:lstStyle/>
          <a:p>
            <a:pPr algn="just"/>
            <a:r>
              <a:rPr lang="fr-FR" sz="1400" dirty="0" smtClean="0">
                <a:solidFill>
                  <a:schemeClr val="tx1"/>
                </a:solidFill>
                <a:latin typeface="Arial Narrow" panose="020B0606020202030204" pitchFamily="34" charset="0"/>
                <a:sym typeface="+mn-ea"/>
              </a:rPr>
              <a:t>Toutes les parties intéressées sont invitées à participer au Forum des Entreprises sur le thème: «</a:t>
            </a:r>
            <a:r>
              <a:rPr lang="fr-FR" sz="1400" i="1" dirty="0" smtClean="0">
                <a:latin typeface="Arial Narrow" panose="020B0606020202030204" pitchFamily="34" charset="0"/>
                <a:sym typeface="+mn-ea"/>
              </a:rPr>
              <a:t>Cap-Vert un lien avec les marchés d'Excellences</a:t>
            </a:r>
            <a:r>
              <a:rPr lang="fr-FR" sz="1400" dirty="0" smtClean="0">
                <a:solidFill>
                  <a:schemeClr val="tx1"/>
                </a:solidFill>
                <a:latin typeface="Arial Narrow" panose="020B0606020202030204" pitchFamily="34" charset="0"/>
                <a:sym typeface="+mn-ea"/>
              </a:rPr>
              <a:t>».</a:t>
            </a:r>
            <a:endParaRPr lang="fr-FR" sz="1400" dirty="0" smtClean="0">
              <a:solidFill>
                <a:schemeClr val="tx1"/>
              </a:solidFill>
              <a:latin typeface="Arial Narrow" panose="020B0606020202030204" pitchFamily="34" charset="0"/>
            </a:endParaRPr>
          </a:p>
          <a:p>
            <a:pPr algn="just"/>
            <a:endParaRPr lang="pt-PT" sz="1400" dirty="0" smtClean="0">
              <a:solidFill>
                <a:schemeClr val="tx1"/>
              </a:solidFill>
              <a:latin typeface="Arial Narrow" panose="020B0606020202030204" pitchFamily="34" charset="0"/>
            </a:endParaRPr>
          </a:p>
          <a:p>
            <a:pPr algn="just"/>
            <a:r>
              <a:rPr lang="fr-FR" sz="1400" i="1" dirty="0" smtClean="0">
                <a:solidFill>
                  <a:schemeClr val="tx1"/>
                </a:solidFill>
                <a:latin typeface="Arial Narrow" panose="020B0606020202030204" pitchFamily="34" charset="0"/>
                <a:sym typeface="+mn-ea"/>
              </a:rPr>
              <a:t>Pour participer au Forum, vous devez vous inscrire à l'avance, ce qui peut se faire de l'une des manières suivantes: </a:t>
            </a:r>
            <a:r>
              <a:rPr lang="pt-PT" sz="1400" i="1" dirty="0" smtClean="0">
                <a:solidFill>
                  <a:schemeClr val="tx1"/>
                </a:solidFill>
                <a:latin typeface="Arial Narrow" panose="020B0606020202030204" pitchFamily="34" charset="0"/>
                <a:sym typeface="+mn-ea"/>
              </a:rPr>
              <a:t> </a:t>
            </a:r>
            <a:endParaRPr lang="pt-PT" sz="1400" i="1" dirty="0" smtClean="0">
              <a:solidFill>
                <a:schemeClr val="tx1"/>
              </a:solidFill>
              <a:latin typeface="Arial Narrow" panose="020B0606020202030204" pitchFamily="34" charset="0"/>
            </a:endParaRPr>
          </a:p>
          <a:p>
            <a:pPr algn="just"/>
            <a:endParaRPr lang="pt-PT" sz="1400" i="1" dirty="0" smtClean="0">
              <a:solidFill>
                <a:schemeClr val="tx1"/>
              </a:solidFill>
              <a:latin typeface="Arial Narrow" panose="020B0606020202030204" pitchFamily="34" charset="0"/>
            </a:endParaRPr>
          </a:p>
          <a:p>
            <a:pPr lvl="1" algn="just"/>
            <a:r>
              <a:rPr lang="pt-PT" sz="1400" i="1" dirty="0" smtClean="0">
                <a:solidFill>
                  <a:schemeClr val="tx1"/>
                </a:solidFill>
                <a:latin typeface="Arial Narrow" panose="020B0606020202030204" pitchFamily="34" charset="0"/>
                <a:sym typeface="+mn-ea"/>
              </a:rPr>
              <a:t>1. </a:t>
            </a:r>
            <a:r>
              <a:rPr lang="fr-FR" sz="1400" i="1" dirty="0" smtClean="0">
                <a:solidFill>
                  <a:schemeClr val="tx1"/>
                </a:solidFill>
                <a:latin typeface="Arial Narrow" panose="020B0606020202030204" pitchFamily="34" charset="0"/>
                <a:sym typeface="+mn-ea"/>
              </a:rPr>
              <a:t>Inscription en ligne via la plateforme: www.atlanticbusiness</a:t>
            </a:r>
            <a:r>
              <a:rPr lang="pt-PT" altLang="fr-FR" sz="1400" i="1" dirty="0" smtClean="0">
                <a:solidFill>
                  <a:schemeClr val="tx1"/>
                </a:solidFill>
                <a:latin typeface="Arial Narrow" panose="020B0606020202030204" pitchFamily="34" charset="0"/>
                <a:sym typeface="+mn-ea"/>
              </a:rPr>
              <a:t>forum</a:t>
            </a:r>
            <a:r>
              <a:rPr lang="fr-FR" sz="1400" i="1" dirty="0" smtClean="0">
                <a:solidFill>
                  <a:schemeClr val="tx1"/>
                </a:solidFill>
                <a:latin typeface="Arial Narrow" panose="020B0606020202030204" pitchFamily="34" charset="0"/>
                <a:sym typeface="+mn-ea"/>
              </a:rPr>
              <a:t>.</a:t>
            </a:r>
            <a:r>
              <a:rPr lang="fr-FR" sz="1400" i="1" dirty="0" err="1" smtClean="0">
                <a:solidFill>
                  <a:schemeClr val="tx1"/>
                </a:solidFill>
                <a:latin typeface="Arial Narrow" panose="020B0606020202030204" pitchFamily="34" charset="0"/>
                <a:sym typeface="+mn-ea"/>
              </a:rPr>
              <a:t>com</a:t>
            </a:r>
            <a:r>
              <a:rPr lang="pt-PT" sz="1400" i="1" dirty="0" smtClean="0">
                <a:solidFill>
                  <a:schemeClr val="tx1"/>
                </a:solidFill>
                <a:latin typeface="Arial Narrow" panose="020B0606020202030204" pitchFamily="34" charset="0"/>
                <a:sym typeface="+mn-ea"/>
              </a:rPr>
              <a:t>; ou</a:t>
            </a:r>
            <a:endParaRPr lang="pt-PT" sz="1400" i="1" dirty="0" smtClean="0">
              <a:solidFill>
                <a:schemeClr val="tx1"/>
              </a:solidFill>
              <a:latin typeface="Arial Narrow" panose="020B0606020202030204" pitchFamily="34" charset="0"/>
            </a:endParaRPr>
          </a:p>
          <a:p>
            <a:pPr lvl="1" algn="just"/>
            <a:endParaRPr lang="pt-PT" sz="1400" i="1" dirty="0" smtClean="0">
              <a:solidFill>
                <a:schemeClr val="tx1"/>
              </a:solidFill>
              <a:latin typeface="Arial Narrow" panose="020B0606020202030204" pitchFamily="34" charset="0"/>
            </a:endParaRPr>
          </a:p>
          <a:p>
            <a:pPr lvl="1" algn="just"/>
            <a:r>
              <a:rPr lang="pt-PT" sz="1400" i="1" dirty="0" smtClean="0">
                <a:solidFill>
                  <a:schemeClr val="tx1"/>
                </a:solidFill>
                <a:latin typeface="Arial Narrow" panose="020B0606020202030204" pitchFamily="34" charset="0"/>
                <a:sym typeface="+mn-ea"/>
              </a:rPr>
              <a:t>2. </a:t>
            </a:r>
            <a:r>
              <a:rPr lang="fr-FR" sz="1400" i="1" dirty="0" smtClean="0">
                <a:solidFill>
                  <a:schemeClr val="tx1"/>
                </a:solidFill>
                <a:latin typeface="Arial Narrow" panose="020B0606020202030204" pitchFamily="34" charset="0"/>
                <a:sym typeface="+mn-ea"/>
              </a:rPr>
              <a:t>L'envoi d'un formulaire d’inscription </a:t>
            </a:r>
            <a:r>
              <a:rPr lang="fr-FR" sz="1400" i="1" dirty="0" err="1" smtClean="0">
                <a:solidFill>
                  <a:schemeClr val="tx1"/>
                </a:solidFill>
                <a:latin typeface="Arial Narrow" panose="020B0606020202030204" pitchFamily="34" charset="0"/>
                <a:sym typeface="+mn-ea"/>
              </a:rPr>
              <a:t>dûment</a:t>
            </a:r>
            <a:r>
              <a:rPr lang="fr-FR" sz="1400" i="1" dirty="0" smtClean="0">
                <a:solidFill>
                  <a:schemeClr val="tx1"/>
                </a:solidFill>
                <a:latin typeface="Arial Narrow" panose="020B0606020202030204" pitchFamily="34" charset="0"/>
                <a:sym typeface="+mn-ea"/>
              </a:rPr>
              <a:t> rempli qui peut être téléchargé sur ladite </a:t>
            </a:r>
            <a:r>
              <a:rPr lang="fr-FR" sz="1400" i="1" dirty="0" err="1" smtClean="0">
                <a:solidFill>
                  <a:schemeClr val="tx1"/>
                </a:solidFill>
                <a:latin typeface="Arial Narrow" panose="020B0606020202030204" pitchFamily="34" charset="0"/>
                <a:sym typeface="+mn-ea"/>
              </a:rPr>
              <a:t>plate-forme</a:t>
            </a:r>
            <a:r>
              <a:rPr lang="pt-PT" sz="1400" i="1" dirty="0" smtClean="0">
                <a:solidFill>
                  <a:schemeClr val="tx1"/>
                </a:solidFill>
                <a:latin typeface="Arial Narrow" panose="020B0606020202030204" pitchFamily="34" charset="0"/>
                <a:sym typeface="+mn-ea"/>
              </a:rPr>
              <a:t>.</a:t>
            </a:r>
            <a:endParaRPr lang="pt-PT" sz="1400" i="1" dirty="0" smtClean="0">
              <a:solidFill>
                <a:schemeClr val="tx1"/>
              </a:solidFill>
              <a:latin typeface="Arial Narrow" panose="020B0606020202030204" pitchFamily="34" charset="0"/>
            </a:endParaRPr>
          </a:p>
          <a:p>
            <a:pPr algn="just"/>
            <a:endParaRPr lang="pt-PT" sz="1400" i="1" dirty="0" smtClean="0">
              <a:solidFill>
                <a:schemeClr val="tx1"/>
              </a:solidFill>
              <a:latin typeface="Arial Narrow" panose="020B0606020202030204" pitchFamily="34" charset="0"/>
            </a:endParaRPr>
          </a:p>
          <a:p>
            <a:pPr algn="just"/>
            <a:r>
              <a:rPr lang="fr-FR" sz="1400" i="1" dirty="0" smtClean="0">
                <a:solidFill>
                  <a:schemeClr val="tx1"/>
                </a:solidFill>
                <a:latin typeface="Arial Narrow" panose="020B0606020202030204" pitchFamily="34" charset="0"/>
                <a:sym typeface="+mn-ea"/>
              </a:rPr>
              <a:t>Aux fins d'inscription, toutes les instructions saisies doivent être strictement suivies, soit dans le règlement de l'</a:t>
            </a:r>
            <a:r>
              <a:rPr lang="fr-FR" sz="1400" i="1" dirty="0" err="1" smtClean="0">
                <a:solidFill>
                  <a:schemeClr val="tx1"/>
                </a:solidFill>
                <a:latin typeface="Arial Narrow" panose="020B0606020202030204" pitchFamily="34" charset="0"/>
                <a:sym typeface="+mn-ea"/>
              </a:rPr>
              <a:t>événement</a:t>
            </a:r>
            <a:r>
              <a:rPr lang="fr-FR" sz="1400" i="1" dirty="0" smtClean="0">
                <a:solidFill>
                  <a:schemeClr val="tx1"/>
                </a:solidFill>
                <a:latin typeface="Arial Narrow" panose="020B0606020202030204" pitchFamily="34" charset="0"/>
                <a:sym typeface="+mn-ea"/>
              </a:rPr>
              <a:t>, soit dans le formulaire d'inscription</a:t>
            </a:r>
            <a:r>
              <a:rPr lang="pt-PT" sz="1400" i="1" dirty="0" smtClean="0">
                <a:solidFill>
                  <a:schemeClr val="tx1"/>
                </a:solidFill>
                <a:latin typeface="Arial Narrow" panose="020B0606020202030204" pitchFamily="34" charset="0"/>
                <a:sym typeface="+mn-ea"/>
              </a:rPr>
              <a: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9"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4" name="TextBox 2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5"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0" name="CaixaDeTexto 1"/>
          <p:cNvSpPr txBox="1"/>
          <p:nvPr/>
        </p:nvSpPr>
        <p:spPr>
          <a:xfrm>
            <a:off x="9640569" y="4084330"/>
            <a:ext cx="1734893" cy="368300"/>
          </a:xfrm>
          <a:prstGeom prst="rect">
            <a:avLst/>
          </a:prstGeom>
          <a:noFill/>
        </p:spPr>
        <p:txBody>
          <a:bodyPr wrap="square" rtlCol="0">
            <a:spAutoFit/>
          </a:bodyPr>
          <a:lstStyle/>
          <a:p>
            <a:pPr algn="ctr"/>
            <a:r>
              <a:rPr lang="pt-PT" i="1" dirty="0" smtClean="0">
                <a:solidFill>
                  <a:srgbClr val="008CBA"/>
                </a:solidFill>
                <a:latin typeface="Arial Narrow" panose="020B0606020202030204" pitchFamily="34" charset="0"/>
              </a:rPr>
              <a:t>CONTACTS</a:t>
            </a:r>
            <a:endParaRPr lang="pt-PT" i="1" dirty="0">
              <a:solidFill>
                <a:srgbClr val="008CBA"/>
              </a:solidFill>
              <a:latin typeface="Arial Narrow" panose="020B0606020202030204" pitchFamily="34" charset="0"/>
            </a:endParaRPr>
          </a:p>
        </p:txBody>
      </p:sp>
      <p:sp>
        <p:nvSpPr>
          <p:cNvPr id="11"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17</a:t>
            </a:fld>
            <a:endParaRPr lang="fr-FR" altLang="pt-PT" sz="1200" b="1" i="1" u="sng" dirty="0" smtClean="0">
              <a:solidFill>
                <a:srgbClr val="00B4B2"/>
              </a:solidFill>
            </a:endParaRPr>
          </a:p>
        </p:txBody>
      </p:sp>
      <p:sp>
        <p:nvSpPr>
          <p:cNvPr id="2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24" name="CaixaDeTexto 53"/>
          <p:cNvSpPr txBox="1"/>
          <p:nvPr/>
        </p:nvSpPr>
        <p:spPr>
          <a:xfrm>
            <a:off x="9906000" y="4328795"/>
            <a:ext cx="2277427" cy="2185214"/>
          </a:xfrm>
          <a:prstGeom prst="rect">
            <a:avLst/>
          </a:prstGeom>
          <a:noFill/>
        </p:spPr>
        <p:txBody>
          <a:bodyPr wrap="square" rtlCol="0">
            <a:spAutoFit/>
          </a:bodyPr>
          <a:lstStyle/>
          <a:p>
            <a:r>
              <a:rPr lang="en-US" sz="1600" b="1" i="1" dirty="0" smtClean="0">
                <a:solidFill>
                  <a:srgbClr val="3EA4BA"/>
                </a:solidFill>
              </a:rPr>
              <a:t>EVENT</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sp>
        <p:nvSpPr>
          <p:cNvPr id="33" name="Rectangle 2"/>
          <p:cNvSpPr txBox="1">
            <a:spLocks noChangeArrowheads="1"/>
          </p:cNvSpPr>
          <p:nvPr/>
        </p:nvSpPr>
        <p:spPr>
          <a:xfrm>
            <a:off x="8572500" y="145034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16 - 18 MARS</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28" name="Imagem 12" descr="LOGO-Paises ecowas"/>
          <p:cNvPicPr>
            <a:picLocks noChangeAspect="1"/>
          </p:cNvPicPr>
          <p:nvPr/>
        </p:nvPicPr>
        <p:blipFill>
          <a:blip r:embed="rId3"/>
          <a:stretch>
            <a:fillRect/>
          </a:stretch>
        </p:blipFill>
        <p:spPr>
          <a:xfrm>
            <a:off x="2367915" y="816610"/>
            <a:ext cx="3897630" cy="3858260"/>
          </a:xfrm>
          <a:prstGeom prst="rect">
            <a:avLst/>
          </a:prstGeom>
        </p:spPr>
      </p:pic>
      <p:pic>
        <p:nvPicPr>
          <p:cNvPr id="30"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2390" y="1814441"/>
            <a:ext cx="991994" cy="822788"/>
          </a:xfrm>
          <a:prstGeom prst="rect">
            <a:avLst/>
          </a:prstGeom>
        </p:spPr>
      </p:pic>
      <p:pic>
        <p:nvPicPr>
          <p:cNvPr id="14"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15" name="TextBox 1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6"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0" name="Imagem 9" descr="LOGO-Paises ecowas"/>
          <p:cNvPicPr>
            <a:picLocks noChangeAspect="1"/>
          </p:cNvPicPr>
          <p:nvPr/>
        </p:nvPicPr>
        <p:blipFill>
          <a:blip r:embed="rId2"/>
          <a:stretch>
            <a:fillRect/>
          </a:stretch>
        </p:blipFill>
        <p:spPr>
          <a:xfrm>
            <a:off x="3789680" y="219075"/>
            <a:ext cx="3897630" cy="3858260"/>
          </a:xfrm>
          <a:prstGeom prst="rect">
            <a:avLst/>
          </a:prstGeom>
        </p:spPr>
      </p:pic>
      <p:graphicFrame>
        <p:nvGraphicFramePr>
          <p:cNvPr id="3" name="Tabela 2"/>
          <p:cNvGraphicFramePr/>
          <p:nvPr>
            <p:extLst>
              <p:ext uri="{D42A27DB-BD31-4B8C-83A1-F6EECF244321}">
                <p14:modId xmlns:p14="http://schemas.microsoft.com/office/powerpoint/2010/main" val="682568364"/>
              </p:ext>
            </p:extLst>
          </p:nvPr>
        </p:nvGraphicFramePr>
        <p:xfrm>
          <a:off x="2005330" y="3397250"/>
          <a:ext cx="8641080" cy="2538730"/>
        </p:xfrm>
        <a:graphic>
          <a:graphicData uri="http://schemas.openxmlformats.org/drawingml/2006/table">
            <a:tbl>
              <a:tblPr firstRow="1" bandRow="1">
                <a:tableStyleId>{5C22544A-7EE6-4342-B048-85BDC9FD1C3A}</a:tableStyleId>
              </a:tblPr>
              <a:tblGrid>
                <a:gridCol w="3258820">
                  <a:extLst>
                    <a:ext uri="{9D8B030D-6E8A-4147-A177-3AD203B41FA5}">
                      <a16:colId xmlns="" xmlns:a16="http://schemas.microsoft.com/office/drawing/2014/main" val="20000"/>
                    </a:ext>
                  </a:extLst>
                </a:gridCol>
                <a:gridCol w="614045">
                  <a:extLst>
                    <a:ext uri="{9D8B030D-6E8A-4147-A177-3AD203B41FA5}">
                      <a16:colId xmlns="" xmlns:a16="http://schemas.microsoft.com/office/drawing/2014/main" val="20001"/>
                    </a:ext>
                  </a:extLst>
                </a:gridCol>
                <a:gridCol w="3886200">
                  <a:extLst>
                    <a:ext uri="{9D8B030D-6E8A-4147-A177-3AD203B41FA5}">
                      <a16:colId xmlns="" xmlns:a16="http://schemas.microsoft.com/office/drawing/2014/main" val="20002"/>
                    </a:ext>
                  </a:extLst>
                </a:gridCol>
                <a:gridCol w="882015">
                  <a:extLst>
                    <a:ext uri="{9D8B030D-6E8A-4147-A177-3AD203B41FA5}">
                      <a16:colId xmlns="" xmlns:a16="http://schemas.microsoft.com/office/drawing/2014/main" val="20003"/>
                    </a:ext>
                  </a:extLst>
                </a:gridCol>
              </a:tblGrid>
              <a:tr h="241300">
                <a:tc>
                  <a:txBody>
                    <a:bodyPr/>
                    <a:lstStyle/>
                    <a:p>
                      <a:pPr indent="0" algn="ctr">
                        <a:buNone/>
                      </a:pPr>
                      <a:r>
                        <a:rPr lang="pt-PT" altLang="en-US" sz="1200" b="1" dirty="0" smtClean="0">
                          <a:solidFill>
                            <a:schemeClr val="tx1"/>
                          </a:solidFill>
                          <a:latin typeface="Calibri" panose="020F0502020204030204" charset="-122"/>
                        </a:rPr>
                        <a:t>Index</a:t>
                      </a:r>
                      <a:endParaRPr lang="pt-PT" altLang="en-US" sz="1200" b="1" dirty="0">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dirty="0" smtClean="0">
                          <a:solidFill>
                            <a:schemeClr val="tx1"/>
                          </a:solidFill>
                          <a:latin typeface="Calibri" panose="020F0502020204030204" charset="-122"/>
                        </a:rPr>
                        <a:t>Index</a:t>
                      </a:r>
                      <a:endParaRPr lang="pt-PT" altLang="en-US" sz="1200" b="1" dirty="0">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extLst>
                  <a:ext uri="{0D108BD9-81ED-4DB2-BD59-A6C34878D82A}">
                    <a16:rowId xmlns="" xmlns:a16="http://schemas.microsoft.com/office/drawing/2014/main" val="10000"/>
                  </a:ext>
                </a:extLst>
              </a:tr>
              <a:tr h="285750">
                <a:tc>
                  <a:txBody>
                    <a:bodyPr/>
                    <a:lstStyle/>
                    <a:p>
                      <a:pPr indent="0">
                        <a:buNone/>
                      </a:pPr>
                      <a:r>
                        <a:rPr lang="en-US" sz="1200" dirty="0" smtClean="0">
                          <a:solidFill>
                            <a:schemeClr val="tx1"/>
                          </a:solidFill>
                          <a:latin typeface="Arial Narrow" panose="020B0606020202030204" pitchFamily="34" charset="0"/>
                          <a:cs typeface="Arial Narrow" panose="020B0606020202030204" pitchFamily="34" charset="0"/>
                          <a:sym typeface="+mn-ea"/>
                        </a:rPr>
                        <a:t>Résumé d</a:t>
                      </a:r>
                      <a:r>
                        <a:rPr lang="pt-PT" altLang="en-US" sz="1200" dirty="0" smtClean="0">
                          <a:solidFill>
                            <a:schemeClr val="tx1"/>
                          </a:solidFill>
                          <a:latin typeface="Arial Narrow" panose="020B0606020202030204" pitchFamily="34" charset="0"/>
                          <a:cs typeface="Arial Narrow" panose="020B0606020202030204" pitchFamily="34" charset="0"/>
                          <a:sym typeface="+mn-ea"/>
                        </a:rPr>
                        <a:t>'Atlantic Business</a:t>
                      </a:r>
                      <a:r>
                        <a:rPr lang="en-US" sz="1200" dirty="0" smtClean="0">
                          <a:solidFill>
                            <a:schemeClr val="tx1"/>
                          </a:solidFill>
                          <a:latin typeface="Arial Narrow" panose="020B0606020202030204" pitchFamily="34" charset="0"/>
                          <a:cs typeface="Arial Narrow" panose="020B0606020202030204" pitchFamily="34" charset="0"/>
                          <a:sym typeface="+mn-ea"/>
                        </a:rPr>
                        <a:t> </a:t>
                      </a:r>
                      <a:r>
                        <a:rPr lang="pt-PT" altLang="en-US" sz="1200" dirty="0" smtClean="0">
                          <a:solidFill>
                            <a:schemeClr val="tx1"/>
                          </a:solidFill>
                          <a:latin typeface="Arial Narrow" panose="020B0606020202030204" pitchFamily="34" charset="0"/>
                          <a:cs typeface="Arial Narrow" panose="020B0606020202030204" pitchFamily="34" charset="0"/>
                          <a:sym typeface="+mn-ea"/>
                        </a:rPr>
                        <a:t>F</a:t>
                      </a:r>
                      <a:r>
                        <a:rPr lang="en-US" sz="1200" dirty="0" err="1" smtClean="0">
                          <a:solidFill>
                            <a:schemeClr val="tx1"/>
                          </a:solidFill>
                          <a:latin typeface="Arial Narrow" panose="020B0606020202030204" pitchFamily="34" charset="0"/>
                          <a:cs typeface="Arial Narrow" panose="020B0606020202030204" pitchFamily="34" charset="0"/>
                          <a:sym typeface="+mn-ea"/>
                        </a:rPr>
                        <a:t>orum</a:t>
                      </a:r>
                      <a:endParaRPr lang="pt-PT" altLang="en-US" sz="1200" b="0" dirty="0">
                        <a:solidFill>
                          <a:schemeClr val="tx1"/>
                        </a:solidFill>
                        <a:effectLst/>
                        <a:latin typeface="Arial Narrow" panose="020B0606020202030204" pitchFamily="34" charset="0"/>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3</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baseline="0" dirty="0" smtClean="0">
                          <a:solidFill>
                            <a:schemeClr val="tx1"/>
                          </a:solidFill>
                          <a:latin typeface="Arial Narrow" panose="020B0606020202030204" pitchFamily="34" charset="0"/>
                          <a:cs typeface="Arial Narrow" panose="020B0606020202030204" pitchFamily="34" charset="0"/>
                          <a:sym typeface="+mn-ea"/>
                        </a:rPr>
                        <a:t>Marchés</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1</a:t>
                      </a:r>
                      <a:r>
                        <a:rPr lang="pt-PT" sz="1200" b="0" dirty="0" smtClean="0">
                          <a:solidFill>
                            <a:schemeClr val="tx1"/>
                          </a:solidFill>
                          <a:latin typeface="Arial Narrow" panose="020B0606020202030204" pitchFamily="34" charset="0"/>
                          <a:cs typeface="Arial Narrow" panose="020B0606020202030204" pitchFamily="34" charset="0"/>
                        </a:rPr>
                        <a:t>1</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41300">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fr-FR" sz="1200" dirty="0" smtClean="0">
                          <a:solidFill>
                            <a:schemeClr val="tx1"/>
                          </a:solidFill>
                          <a:effectLst/>
                          <a:latin typeface="Arial Narrow" panose="020B0606020202030204" pitchFamily="34" charset="0"/>
                          <a:sym typeface="+mn-ea"/>
                        </a:rPr>
                        <a:t>Programme d</a:t>
                      </a:r>
                      <a:r>
                        <a:rPr lang="pt-PT" altLang="fr-FR" sz="1200" dirty="0" smtClean="0">
                          <a:solidFill>
                            <a:schemeClr val="tx1"/>
                          </a:solidFill>
                          <a:effectLst/>
                          <a:latin typeface="Arial Narrow" panose="020B0606020202030204" pitchFamily="34" charset="0"/>
                          <a:sym typeface="+mn-ea"/>
                        </a:rPr>
                        <a:t>'</a:t>
                      </a:r>
                      <a:r>
                        <a:rPr lang="pt-PT" altLang="en-US" sz="1200" dirty="0" smtClean="0">
                          <a:solidFill>
                            <a:schemeClr val="tx1"/>
                          </a:solidFill>
                          <a:effectLst/>
                          <a:latin typeface="Arial Narrow" panose="020B0606020202030204" pitchFamily="34" charset="0"/>
                          <a:sym typeface="+mn-ea"/>
                        </a:rPr>
                        <a:t>Atlantic </a:t>
                      </a:r>
                      <a:r>
                        <a:rPr lang="en-US" sz="1200" dirty="0" smtClean="0">
                          <a:solidFill>
                            <a:schemeClr val="tx1"/>
                          </a:solidFill>
                          <a:effectLst/>
                          <a:latin typeface="Arial Narrow" panose="020B0606020202030204" pitchFamily="34" charset="0"/>
                          <a:sym typeface="+mn-ea"/>
                        </a:rPr>
                        <a:t>Business Forum</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a:solidFill>
                            <a:schemeClr val="tx1"/>
                          </a:solidFill>
                          <a:latin typeface="Arial Narrow" panose="020B0606020202030204" pitchFamily="34" charset="0"/>
                          <a:cs typeface="Arial Narrow" panose="020B0606020202030204" pitchFamily="34" charset="0"/>
                        </a:rPr>
                        <a:t> </a:t>
                      </a:r>
                      <a:r>
                        <a:rPr lang="pt-PT" altLang="en-US" sz="1200" b="0" dirty="0" smtClean="0">
                          <a:solidFill>
                            <a:schemeClr val="tx1"/>
                          </a:solidFill>
                          <a:latin typeface="Arial Narrow" panose="020B0606020202030204" pitchFamily="34" charset="0"/>
                          <a:cs typeface="Arial Narrow" panose="020B0606020202030204" pitchFamily="34" charset="0"/>
                        </a:rPr>
                        <a:t>4</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dirty="0" smtClean="0">
                          <a:solidFill>
                            <a:schemeClr val="tx1"/>
                          </a:solidFill>
                          <a:latin typeface="Arial Narrow" panose="020B0606020202030204" pitchFamily="34" charset="0"/>
                          <a:cs typeface="Arial Narrow" panose="020B0606020202030204" pitchFamily="34" charset="0"/>
                          <a:sym typeface="+mn-ea"/>
                        </a:rPr>
                        <a:t>Le Pays</a:t>
                      </a:r>
                      <a:r>
                        <a:rPr lang="en-US" sz="1200" baseline="0" dirty="0" smtClean="0">
                          <a:solidFill>
                            <a:schemeClr val="tx1"/>
                          </a:solidFill>
                          <a:latin typeface="Arial Narrow" panose="020B0606020202030204" pitchFamily="34" charset="0"/>
                          <a:cs typeface="Arial Narrow" panose="020B0606020202030204" pitchFamily="34" charset="0"/>
                          <a:sym typeface="+mn-ea"/>
                        </a:rPr>
                        <a:t> </a:t>
                      </a:r>
                      <a:r>
                        <a:rPr lang="en-US" sz="1200" baseline="0" dirty="0" err="1" smtClean="0">
                          <a:solidFill>
                            <a:schemeClr val="tx1"/>
                          </a:solidFill>
                          <a:latin typeface="Arial Narrow" panose="020B0606020202030204" pitchFamily="34" charset="0"/>
                          <a:cs typeface="Arial Narrow" panose="020B0606020202030204" pitchFamily="34" charset="0"/>
                          <a:sym typeface="+mn-ea"/>
                        </a:rPr>
                        <a:t>i</a:t>
                      </a:r>
                      <a:r>
                        <a:rPr lang="pt-PT" sz="1200" dirty="0" smtClean="0">
                          <a:solidFill>
                            <a:schemeClr val="tx1"/>
                          </a:solidFill>
                          <a:latin typeface="Arial Narrow" panose="020B0606020202030204" pitchFamily="34" charset="0"/>
                          <a:cs typeface="Arial Narrow" panose="020B0606020202030204" pitchFamily="34" charset="0"/>
                          <a:sym typeface="+mn-ea"/>
                        </a:rPr>
                        <a:t>nvité</a:t>
                      </a:r>
                      <a:endParaRPr 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dirty="0" smtClean="0">
                          <a:solidFill>
                            <a:schemeClr val="tx1"/>
                          </a:solidFill>
                          <a:latin typeface="Arial Narrow" panose="020B0606020202030204" pitchFamily="34" charset="0"/>
                          <a:cs typeface="Arial Narrow" panose="020B0606020202030204" pitchFamily="34" charset="0"/>
                        </a:rPr>
                        <a:t>12</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41300">
                <a:tc>
                  <a:txBody>
                    <a:bodyPr/>
                    <a:lstStyle/>
                    <a:p>
                      <a:pPr algn="l" rtl="0" fontAlgn="ctr"/>
                      <a:r>
                        <a:rPr lang="fr-FR" sz="1200" dirty="0" smtClean="0">
                          <a:solidFill>
                            <a:schemeClr val="tx1"/>
                          </a:solidFill>
                          <a:effectLst/>
                          <a:latin typeface="Arial Narrow" panose="020B0606020202030204" pitchFamily="34" charset="0"/>
                          <a:sym typeface="+mn-ea"/>
                        </a:rPr>
                        <a:t>Les délais d'expression d'intérêt et de l'enregistrement</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dirty="0" smtClean="0">
                          <a:solidFill>
                            <a:srgbClr val="000000"/>
                          </a:solidFill>
                          <a:latin typeface="Arial Narrow" panose="020B0606020202030204" pitchFamily="34" charset="0"/>
                          <a:cs typeface="Arial Narrow" panose="020B0606020202030204" pitchFamily="34" charset="0"/>
                          <a:sym typeface="+mn-ea"/>
                        </a:rPr>
                        <a:t>La dimension </a:t>
                      </a:r>
                      <a:r>
                        <a:rPr lang="fr-FR" sz="1200" dirty="0" err="1" smtClean="0">
                          <a:solidFill>
                            <a:srgbClr val="000000"/>
                          </a:solidFill>
                          <a:latin typeface="Arial Narrow" panose="020B0606020202030204" pitchFamily="34" charset="0"/>
                          <a:cs typeface="Arial Narrow" panose="020B0606020202030204" pitchFamily="34" charset="0"/>
                          <a:sym typeface="+mn-ea"/>
                        </a:rPr>
                        <a:t>géo-économique</a:t>
                      </a:r>
                      <a:r>
                        <a:rPr lang="fr-FR" sz="1200" dirty="0" smtClean="0">
                          <a:solidFill>
                            <a:srgbClr val="000000"/>
                          </a:solidFill>
                          <a:latin typeface="Arial Narrow" panose="020B0606020202030204" pitchFamily="34" charset="0"/>
                          <a:cs typeface="Arial Narrow" panose="020B0606020202030204" pitchFamily="34" charset="0"/>
                          <a:sym typeface="+mn-ea"/>
                        </a:rPr>
                        <a:t> du Cap-Vert</a:t>
                      </a:r>
                      <a:endParaRPr lang="pt-PT" sz="1200" b="0" i="1"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13</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41300">
                <a:tc>
                  <a:txBody>
                    <a:bodyPr/>
                    <a:lstStyle/>
                    <a:p>
                      <a:pPr algn="l" rtl="0" fontAlgn="ctr"/>
                      <a:r>
                        <a:rPr lang="pt-PT" sz="1200" dirty="0" smtClean="0">
                          <a:solidFill>
                            <a:schemeClr val="tx1"/>
                          </a:solidFill>
                          <a:effectLst/>
                          <a:latin typeface="Arial Narrow" panose="020B0606020202030204" pitchFamily="34" charset="0"/>
                          <a:sym typeface="+mn-ea"/>
                        </a:rPr>
                        <a:t>Étapes d'intégration régionale </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6 </a:t>
                      </a:r>
                      <a:r>
                        <a:rPr lang="pt-PT" altLang="en-US" sz="1200" b="0" dirty="0" smtClean="0">
                          <a:solidFill>
                            <a:schemeClr val="tx1"/>
                          </a:solidFill>
                          <a:latin typeface="Arial Narrow" panose="020B0606020202030204" pitchFamily="34" charset="0"/>
                          <a:cs typeface="Arial Narrow" panose="020B0606020202030204" pitchFamily="34" charset="0"/>
                        </a:rPr>
                        <a:t>- 7</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fr-FR" sz="1200" dirty="0" smtClean="0">
                          <a:solidFill>
                            <a:srgbClr val="000000"/>
                          </a:solidFill>
                          <a:latin typeface="Arial Narrow" panose="020B0606020202030204" pitchFamily="34" charset="0"/>
                          <a:cs typeface="Arial Narrow" panose="020B0606020202030204" pitchFamily="34" charset="0"/>
                          <a:sym typeface="+mn-ea"/>
                        </a:rPr>
                        <a:t>Coopération et développement des Entreprises</a:t>
                      </a:r>
                      <a:endParaRPr lang="en-US"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14</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41300">
                <a:tc>
                  <a:txBody>
                    <a:bodyPr/>
                    <a:lstStyle/>
                    <a:p>
                      <a:pPr indent="0">
                        <a:buNone/>
                      </a:pPr>
                      <a:r>
                        <a:rPr lang="fr-FR" sz="1200" dirty="0" smtClean="0">
                          <a:solidFill>
                            <a:schemeClr val="tx1"/>
                          </a:solidFill>
                          <a:latin typeface="Arial Narrow" panose="020B0606020202030204" pitchFamily="34" charset="0"/>
                          <a:cs typeface="Arial Narrow" panose="020B0606020202030204" pitchFamily="34" charset="0"/>
                          <a:sym typeface="+mn-ea"/>
                        </a:rPr>
                        <a:t>Cap Vert un lien</a:t>
                      </a:r>
                      <a:r>
                        <a:rPr lang="fr-FR" sz="1200" baseline="0" dirty="0" smtClean="0">
                          <a:solidFill>
                            <a:schemeClr val="tx1"/>
                          </a:solidFill>
                          <a:latin typeface="Arial Narrow" panose="020B0606020202030204" pitchFamily="34" charset="0"/>
                          <a:cs typeface="Arial Narrow" panose="020B0606020202030204" pitchFamily="34" charset="0"/>
                          <a:sym typeface="+mn-ea"/>
                        </a:rPr>
                        <a:t> avec les marchés d’excellences</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dirty="0" smtClean="0">
                          <a:solidFill>
                            <a:schemeClr val="tx1"/>
                          </a:solidFill>
                          <a:latin typeface="Arial Narrow" panose="020B0606020202030204" pitchFamily="34" charset="0"/>
                          <a:cs typeface="Arial Narrow" panose="020B0606020202030204" pitchFamily="34" charset="0"/>
                        </a:rPr>
                        <a:t>8 - 9</a:t>
                      </a: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sz="1200" dirty="0" smtClean="0">
                          <a:solidFill>
                            <a:schemeClr val="tx1"/>
                          </a:solidFill>
                          <a:effectLst/>
                          <a:latin typeface="Arial Narrow" panose="020B0606020202030204" pitchFamily="34" charset="0"/>
                          <a:sym typeface="+mn-ea"/>
                        </a:rPr>
                        <a:t>Comment participer</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200" b="0" dirty="0" smtClean="0">
                          <a:solidFill>
                            <a:schemeClr val="tx1"/>
                          </a:solidFill>
                          <a:latin typeface="Arial Narrow" panose="020B0606020202030204" pitchFamily="34" charset="0"/>
                          <a:cs typeface="Arial Narrow" panose="020B0606020202030204" pitchFamily="34" charset="0"/>
                        </a:rPr>
                        <a:t>15</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51130">
                <a:tc>
                  <a:txBody>
                    <a:bodyPr/>
                    <a:lstStyle/>
                    <a:p>
                      <a:pPr marL="12700">
                        <a:lnSpc>
                          <a:spcPts val="2565"/>
                        </a:lnSpc>
                      </a:pPr>
                      <a:r>
                        <a:rPr lang="fr-FR" sz="1200" b="0" i="0" spc="0" dirty="0" smtClean="0">
                          <a:solidFill>
                            <a:schemeClr val="tx1"/>
                          </a:solidFill>
                          <a:latin typeface="Arial Narrow" panose="020B0606020202030204" pitchFamily="34" charset="0"/>
                          <a:cs typeface="Georgia" panose="02040502050405020303"/>
                        </a:rPr>
                        <a:t>Position dans la région d'intégration économique</a:t>
                      </a:r>
                      <a:endParaRPr lang="pt-PT" sz="1200" b="0" i="0" dirty="0">
                        <a:solidFill>
                          <a:schemeClr val="tx1"/>
                        </a:solidFill>
                        <a:latin typeface="Arial Narrow" panose="020B0606020202030204" pitchFamily="34" charset="0"/>
                        <a:cs typeface="Georgia" panose="02040502050405020303"/>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10</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200" dirty="0" smtClean="0">
                          <a:solidFill>
                            <a:srgbClr val="000000"/>
                          </a:solidFill>
                          <a:latin typeface="Arial Narrow" panose="020B0606020202030204" pitchFamily="34" charset="0"/>
                          <a:cs typeface="Arial Narrow" panose="020B0606020202030204" pitchFamily="34" charset="0"/>
                          <a:sym typeface="+mn-ea"/>
                        </a:rPr>
                        <a:t>Points </a:t>
                      </a:r>
                      <a:r>
                        <a:rPr lang="en-US" sz="1200" dirty="0" err="1" smtClean="0">
                          <a:solidFill>
                            <a:srgbClr val="000000"/>
                          </a:solidFill>
                          <a:latin typeface="Arial Narrow" panose="020B0606020202030204" pitchFamily="34" charset="0"/>
                          <a:cs typeface="Arial Narrow" panose="020B0606020202030204" pitchFamily="34" charset="0"/>
                          <a:sym typeface="+mn-ea"/>
                        </a:rPr>
                        <a:t>focaux</a:t>
                      </a:r>
                      <a:endParaRPr lang="pt-PT" sz="1200" b="0"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sz="1200" b="0" dirty="0" smtClean="0">
                          <a:solidFill>
                            <a:schemeClr val="tx1"/>
                          </a:solidFill>
                          <a:latin typeface="Arial Narrow" panose="020B0606020202030204" pitchFamily="34" charset="0"/>
                          <a:cs typeface="Arial Narrow" panose="020B0606020202030204" pitchFamily="34" charset="0"/>
                        </a:rPr>
                        <a:t>16</a:t>
                      </a: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41300">
                <a:tc>
                  <a:txBody>
                    <a:bodyPr/>
                    <a:lstStyle/>
                    <a:p>
                      <a:pPr indent="0">
                        <a:buNone/>
                      </a:pP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pt-PT" altLang="en-US" sz="1200" b="0" i="1" dirty="0" err="1"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16560">
                <a:tc>
                  <a:txBody>
                    <a:bodyPr/>
                    <a:lstStyle/>
                    <a:p>
                      <a:pPr algn="l" rtl="0" fontAlgn="ct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3" name="Rectangle 2"/>
          <p:cNvSpPr txBox="1">
            <a:spLocks noChangeArrowheads="1"/>
          </p:cNvSpPr>
          <p:nvPr/>
        </p:nvSpPr>
        <p:spPr>
          <a:xfrm>
            <a:off x="8572500" y="629285"/>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16 - 18 MARS</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7346" y="857885"/>
            <a:ext cx="1024255" cy="849630"/>
          </a:xfrm>
          <a:prstGeom prst="rect">
            <a:avLst/>
          </a:prstGeom>
        </p:spPr>
      </p:pic>
      <p:sp>
        <p:nvSpPr>
          <p:cNvPr id="19"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4"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16" name="TextBox 1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8"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6" name="Slide Number Placeholder 6"/>
          <p:cNvSpPr txBox="1"/>
          <p:nvPr/>
        </p:nvSpPr>
        <p:spPr bwMode="auto">
          <a:xfrm>
            <a:off x="6264306" y="663860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7" name="Imagem 10" descr="LOGO-Paises ecowas"/>
          <p:cNvPicPr>
            <a:picLocks noChangeAspect="1"/>
          </p:cNvPicPr>
          <p:nvPr/>
        </p:nvPicPr>
        <p:blipFill>
          <a:blip r:embed="rId3"/>
          <a:stretch>
            <a:fillRect/>
          </a:stretch>
        </p:blipFill>
        <p:spPr>
          <a:xfrm>
            <a:off x="23882" y="1587500"/>
            <a:ext cx="3897630" cy="3858260"/>
          </a:xfrm>
          <a:prstGeom prst="rect">
            <a:avLst/>
          </a:prstGeom>
        </p:spPr>
      </p:pic>
      <p:pic>
        <p:nvPicPr>
          <p:cNvPr id="2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83" y="1630856"/>
            <a:ext cx="1024255" cy="849630"/>
          </a:xfrm>
          <a:prstGeom prst="rect">
            <a:avLst/>
          </a:prstGeom>
        </p:spPr>
      </p:pic>
      <p:sp>
        <p:nvSpPr>
          <p:cNvPr id="3" name="CaixaDeTexto 3"/>
          <p:cNvSpPr txBox="1"/>
          <p:nvPr/>
        </p:nvSpPr>
        <p:spPr>
          <a:xfrm>
            <a:off x="3253740" y="221615"/>
            <a:ext cx="8782051" cy="6488956"/>
          </a:xfrm>
          <a:prstGeom prst="rect">
            <a:avLst/>
          </a:prstGeom>
          <a:noFill/>
        </p:spPr>
        <p:txBody>
          <a:bodyPr wrap="square">
            <a:spAutoFit/>
          </a:bodyPr>
          <a:lstStyle/>
          <a:p>
            <a:r>
              <a:rPr lang="pt-PT" sz="1400" i="1" dirty="0">
                <a:solidFill>
                  <a:srgbClr val="3EA4BA"/>
                </a:solidFill>
              </a:rPr>
              <a:t>RÉSUMÉ EXÉCUTIF DU PROGRAMME</a:t>
            </a:r>
            <a:endParaRPr lang="pt-PT" sz="1400" dirty="0">
              <a:solidFill>
                <a:srgbClr val="3EA4BA"/>
              </a:solidFill>
            </a:endParaRPr>
          </a:p>
          <a:p>
            <a:pPr>
              <a:lnSpc>
                <a:spcPts val="1200"/>
              </a:lnSpc>
            </a:pPr>
            <a:r>
              <a:rPr lang="fr-FR" sz="1200" dirty="0">
                <a:latin typeface="Arial Narrow" panose="020B0606020202030204" pitchFamily="34" charset="0"/>
              </a:rPr>
              <a:t>En mars 2022, le Cap-Vert accueille un Forum International des Entreprises, intitulé «</a:t>
            </a:r>
            <a:r>
              <a:rPr lang="fr-FR" sz="1200" i="1" dirty="0">
                <a:latin typeface="Arial Narrow" panose="020B0606020202030204" pitchFamily="34" charset="0"/>
              </a:rPr>
              <a:t>Atlantic Business Forum</a:t>
            </a:r>
            <a:r>
              <a:rPr lang="fr-FR" sz="1200" dirty="0">
                <a:latin typeface="Arial Narrow" panose="020B0606020202030204" pitchFamily="34" charset="0"/>
              </a:rPr>
              <a:t>», sous le slogan: «</a:t>
            </a:r>
            <a:r>
              <a:rPr lang="fr-FR" sz="1200" i="1" dirty="0">
                <a:solidFill>
                  <a:srgbClr val="3EA4BA"/>
                </a:solidFill>
                <a:latin typeface="Arial Narrow" panose="020B0606020202030204" pitchFamily="34" charset="0"/>
              </a:rPr>
              <a:t>Le Cap-Vert -un lien avec des marchés d'excellence</a:t>
            </a:r>
            <a:r>
              <a:rPr lang="fr-FR" sz="1200" dirty="0">
                <a:latin typeface="Arial Narrow" panose="020B0606020202030204" pitchFamily="34" charset="0"/>
              </a:rPr>
              <a:t>»</a:t>
            </a:r>
            <a:r>
              <a:rPr lang="pt-PT" sz="1200" dirty="0">
                <a:latin typeface="Arial Narrow" panose="020B0606020202030204" pitchFamily="34" charset="0"/>
              </a:rPr>
              <a:t>. </a:t>
            </a:r>
            <a:r>
              <a:rPr lang="fr-FR" sz="1200" dirty="0">
                <a:latin typeface="Arial Narrow" panose="020B0606020202030204" pitchFamily="34" charset="0"/>
              </a:rPr>
              <a:t>Dans chaque édition du Forum, il y aura un </a:t>
            </a:r>
            <a:r>
              <a:rPr lang="fr-FR" sz="1200" dirty="0" smtClean="0">
                <a:latin typeface="Arial Narrow" panose="020B0606020202030204" pitchFamily="34" charset="0"/>
              </a:rPr>
              <a:t>pays spécialement </a:t>
            </a:r>
            <a:r>
              <a:rPr lang="fr-FR" sz="1200" dirty="0">
                <a:latin typeface="Arial Narrow" panose="020B0606020202030204" pitchFamily="34" charset="0"/>
              </a:rPr>
              <a:t>invité. Dans l'édition 2022 c'est le Brésil.</a:t>
            </a:r>
            <a:endParaRPr lang="pt-PT" sz="1200" dirty="0">
              <a:latin typeface="Arial Narrow" panose="020B0606020202030204" pitchFamily="34" charset="0"/>
            </a:endParaRPr>
          </a:p>
          <a:p>
            <a:pPr algn="just" defTabSz="360000">
              <a:lnSpc>
                <a:spcPts val="700"/>
              </a:lnSpc>
            </a:pPr>
            <a:endParaRPr lang="pt-PT" sz="1200" dirty="0">
              <a:latin typeface="Arial Narrow" panose="020B0606020202030204" pitchFamily="34" charset="0"/>
              <a:sym typeface="+mn-ea"/>
            </a:endParaRPr>
          </a:p>
          <a:p>
            <a:pPr>
              <a:lnSpc>
                <a:spcPts val="1200"/>
              </a:lnSpc>
            </a:pPr>
            <a:r>
              <a:rPr lang="pt-PT" sz="1200" dirty="0" smtClean="0">
                <a:solidFill>
                  <a:srgbClr val="3EA4BA"/>
                </a:solidFill>
                <a:latin typeface="Arial Narrow" panose="020B0606020202030204" pitchFamily="34" charset="0"/>
              </a:rPr>
              <a:t>■ </a:t>
            </a:r>
            <a:r>
              <a:rPr lang="pt-PT" sz="1200" dirty="0">
                <a:latin typeface="Arial Narrow" panose="020B0606020202030204" pitchFamily="34" charset="0"/>
              </a:rPr>
              <a:t>Date de l'événement</a:t>
            </a:r>
            <a:r>
              <a:rPr lang="pt-PT" sz="1200" dirty="0" smtClean="0">
                <a:latin typeface="Arial Narrow" panose="020B0606020202030204" pitchFamily="34" charset="0"/>
              </a:rPr>
              <a:t>: </a:t>
            </a:r>
            <a:r>
              <a:rPr lang="pt-PT" sz="1200" dirty="0">
                <a:latin typeface="Arial Narrow" panose="020B0606020202030204" pitchFamily="34" charset="0"/>
              </a:rPr>
              <a:t>16 - 18 Mars 2022;</a:t>
            </a: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Durée de l'</a:t>
            </a:r>
            <a:r>
              <a:rPr lang="fr-FR" sz="1200" dirty="0" err="1">
                <a:latin typeface="Arial Narrow" panose="020B0606020202030204" pitchFamily="34" charset="0"/>
              </a:rPr>
              <a:t>événement</a:t>
            </a:r>
            <a:r>
              <a:rPr lang="fr-FR" sz="1200" dirty="0">
                <a:latin typeface="Arial Narrow" panose="020B0606020202030204" pitchFamily="34" charset="0"/>
              </a:rPr>
              <a:t>: 3 jours;</a:t>
            </a:r>
            <a:endParaRPr lang="pt-PT" sz="1200" dirty="0">
              <a:latin typeface="Arial Narrow" panose="020B0606020202030204" pitchFamily="34" charset="0"/>
            </a:endParaRPr>
          </a:p>
          <a:p>
            <a:pPr>
              <a:lnSpc>
                <a:spcPts val="1200"/>
              </a:lnSpc>
            </a:pPr>
            <a:r>
              <a:rPr lang="pt-PT" sz="1200" dirty="0">
                <a:solidFill>
                  <a:srgbClr val="3EA4BA"/>
                </a:solidFill>
                <a:latin typeface="Arial Narrow" panose="020B0606020202030204" pitchFamily="34" charset="0"/>
              </a:rPr>
              <a:t>■ </a:t>
            </a:r>
            <a:r>
              <a:rPr lang="pt-PT" sz="1200" dirty="0">
                <a:latin typeface="Arial Narrow" panose="020B0606020202030204" pitchFamily="34" charset="0"/>
              </a:rPr>
              <a:t>Lieu: Ville de Praia - Île de Santiago - Cap Vert;</a:t>
            </a: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Le programme final sera ajusté en fonction du profil des participants inscrits</a:t>
            </a:r>
            <a:r>
              <a:rPr lang="pt-PT" sz="1200" dirty="0">
                <a:latin typeface="Arial Narrow" panose="020B0606020202030204" pitchFamily="34" charset="0"/>
              </a:rPr>
              <a:t>;</a:t>
            </a: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Entités impliquées: autorités locales, Ambassades, agences d'investissement, entreprises, institutions financières nationales et internationales, chambres de commerce et d’industrie locales et externes, universités, institutions scientifiques et technologiques; Agences de Coopération et de Développement; opérateurs économiques, en général, dans tous les secteurs d'activité économique et entrepreneurial.</a:t>
            </a:r>
            <a:endParaRPr lang="pt-PT" sz="1200" dirty="0">
              <a:latin typeface="Arial Narrow" panose="020B0606020202030204" pitchFamily="34" charset="0"/>
            </a:endParaRP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Participation au Forum International des Entreprises</a:t>
            </a:r>
            <a:r>
              <a:rPr lang="fr-FR" sz="1200" dirty="0" smtClean="0">
                <a:latin typeface="Arial Narrow" panose="020B0606020202030204" pitchFamily="34" charset="0"/>
              </a:rPr>
              <a:t>, </a:t>
            </a:r>
            <a:r>
              <a:rPr lang="fr-FR" sz="1200" dirty="0">
                <a:latin typeface="Arial Narrow" panose="020B0606020202030204" pitchFamily="34" charset="0"/>
              </a:rPr>
              <a:t>y compris</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Business Round le 16 Mars 2022 de 8h15 à 19h00;</a:t>
            </a:r>
            <a:endParaRPr lang="pt-PT" sz="1200" dirty="0">
              <a:latin typeface="Arial Narrow" panose="020B0606020202030204" pitchFamily="34" charset="0"/>
            </a:endParaRPr>
          </a:p>
          <a:p>
            <a:pPr lvl="1">
              <a:lnSpc>
                <a:spcPts val="1200"/>
              </a:lnSpc>
            </a:pPr>
            <a:r>
              <a:rPr lang="pt-PT" sz="1200" b="1" dirty="0">
                <a:solidFill>
                  <a:srgbClr val="3EA4BA"/>
                </a:solidFill>
                <a:latin typeface="Arial Narrow" panose="020B0606020202030204" pitchFamily="34" charset="0"/>
              </a:rPr>
              <a:t>» </a:t>
            </a:r>
            <a:r>
              <a:rPr lang="fr-FR" sz="1200" dirty="0" err="1">
                <a:latin typeface="Arial Narrow" panose="020B0606020202030204" pitchFamily="34" charset="0"/>
              </a:rPr>
              <a:t>Événements</a:t>
            </a:r>
            <a:r>
              <a:rPr lang="fr-FR" sz="1200" dirty="0">
                <a:latin typeface="Arial Narrow" panose="020B0606020202030204" pitchFamily="34" charset="0"/>
              </a:rPr>
              <a:t> de mise en réseau</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Séances de présentation des produits et services par les entreprises participantes</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Présentation des opportunités d'affaires et de partenariat dans chaque pays de la </a:t>
            </a:r>
            <a:r>
              <a:rPr lang="fr-FR" sz="1200" i="1" dirty="0">
                <a:latin typeface="Arial Narrow" panose="020B0606020202030204" pitchFamily="34" charset="0"/>
              </a:rPr>
              <a:t>CEDEAO</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Présentation d'opportunités d'affaires et de partenariats commerciaux avec les entreprises participantes</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Identification des opportunités d’affaires dans les secteurs suivants: commerce, industrie, tourisme, agriculture, logistique, industrie agroalimentaire et TIC</a:t>
            </a:r>
            <a:r>
              <a:rPr lang="pt-PT" sz="1200" dirty="0">
                <a:latin typeface="Arial Narrow" panose="020B0606020202030204" pitchFamily="34" charset="0"/>
              </a:rPr>
              <a:t>;</a:t>
            </a: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Interaction avec les chambres de commerce et d'industrie participantes</a:t>
            </a:r>
            <a:r>
              <a:rPr lang="pt-PT" sz="1200" dirty="0" smtClean="0">
                <a:latin typeface="Arial Narrow" panose="020B0606020202030204" pitchFamily="34" charset="0"/>
              </a:rPr>
              <a:t>.</a:t>
            </a:r>
          </a:p>
          <a:p>
            <a:pPr algn="just" defTabSz="360000">
              <a:lnSpc>
                <a:spcPts val="700"/>
              </a:lnSpc>
            </a:pPr>
            <a:endParaRPr lang="pt-PT" sz="1200" dirty="0">
              <a:latin typeface="Arial Narrow" panose="020B0606020202030204" pitchFamily="34" charset="0"/>
              <a:sym typeface="+mn-ea"/>
            </a:endParaRPr>
          </a:p>
          <a:p>
            <a:pPr>
              <a:lnSpc>
                <a:spcPts val="1200"/>
              </a:lnSpc>
            </a:pPr>
            <a:r>
              <a:rPr lang="fr-FR" sz="1200" dirty="0" smtClean="0">
                <a:latin typeface="Arial Narrow" panose="020B0606020202030204" pitchFamily="34" charset="0"/>
              </a:rPr>
              <a:t>Le </a:t>
            </a:r>
            <a:r>
              <a:rPr lang="fr-FR" sz="1200" dirty="0">
                <a:latin typeface="Arial Narrow" panose="020B0606020202030204" pitchFamily="34" charset="0"/>
              </a:rPr>
              <a:t>Forum des Entreprises intitulé «</a:t>
            </a:r>
            <a:r>
              <a:rPr lang="fr-FR" sz="1200" i="1" dirty="0">
                <a:solidFill>
                  <a:srgbClr val="3EA4BA"/>
                </a:solidFill>
                <a:latin typeface="Arial Narrow" panose="020B0606020202030204" pitchFamily="34" charset="0"/>
              </a:rPr>
              <a:t>Atlantic Business Forum</a:t>
            </a:r>
            <a:r>
              <a:rPr lang="fr-FR" sz="1200" dirty="0">
                <a:latin typeface="Arial Narrow" panose="020B0606020202030204" pitchFamily="34" charset="0"/>
              </a:rPr>
              <a:t>» est structuré en</a:t>
            </a:r>
            <a:r>
              <a:rPr lang="fr-FR" sz="1200" dirty="0" smtClean="0">
                <a:latin typeface="Arial Narrow" panose="020B0606020202030204" pitchFamily="34" charset="0"/>
              </a:rPr>
              <a:t>:</a:t>
            </a:r>
            <a:endParaRPr lang="pt-PT" sz="1200" dirty="0">
              <a:latin typeface="Arial Narrow" panose="020B0606020202030204" pitchFamily="34" charset="0"/>
            </a:endParaRP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Trois (3) Sessions de Présentation des Opportunités d’Affaires dans chaque Pays membre de la </a:t>
            </a:r>
            <a:r>
              <a:rPr lang="fr-FR" sz="1200" i="1" dirty="0">
                <a:latin typeface="Arial Narrow" panose="020B0606020202030204" pitchFamily="34" charset="0"/>
              </a:rPr>
              <a:t>CEDEAO</a:t>
            </a:r>
            <a:r>
              <a:rPr lang="pt-PT" sz="1200" dirty="0">
                <a:latin typeface="Arial Narrow" panose="020B0606020202030204" pitchFamily="34" charset="0"/>
              </a:rPr>
              <a:t>;</a:t>
            </a:r>
          </a:p>
          <a:p>
            <a:pPr>
              <a:lnSpc>
                <a:spcPts val="1200"/>
              </a:lnSpc>
            </a:pPr>
            <a:r>
              <a:rPr lang="pt-PT" sz="1200" dirty="0">
                <a:solidFill>
                  <a:srgbClr val="3EA4BA"/>
                </a:solidFill>
                <a:latin typeface="Arial Narrow" panose="020B0606020202030204" pitchFamily="34" charset="0"/>
              </a:rPr>
              <a:t>■ </a:t>
            </a:r>
            <a:r>
              <a:rPr lang="fr-FR" sz="1200" dirty="0">
                <a:latin typeface="Arial Narrow" panose="020B0606020202030204" pitchFamily="34" charset="0"/>
              </a:rPr>
              <a:t>Un atelier économique, financier et entrepreneurial avec deux (2) panels thématiques </a:t>
            </a:r>
            <a:r>
              <a:rPr lang="pt-PT" sz="1200" dirty="0">
                <a:latin typeface="Arial Narrow" panose="020B0606020202030204" pitchFamily="34" charset="0"/>
              </a:rPr>
              <a:t>:</a:t>
            </a:r>
          </a:p>
          <a:p>
            <a:pPr lvl="1">
              <a:lnSpc>
                <a:spcPts val="1200"/>
              </a:lnSpc>
            </a:pPr>
            <a:r>
              <a:rPr lang="fr-FR" sz="1200" b="1" dirty="0">
                <a:solidFill>
                  <a:srgbClr val="3EA4BA"/>
                </a:solidFill>
                <a:latin typeface="Arial Narrow" panose="020B0606020202030204" pitchFamily="34" charset="0"/>
              </a:rPr>
              <a:t>» </a:t>
            </a:r>
            <a:r>
              <a:rPr lang="fr-FR" sz="1200" dirty="0">
                <a:latin typeface="Arial Narrow" panose="020B0606020202030204" pitchFamily="34" charset="0"/>
              </a:rPr>
              <a:t>Panel I: «Financement du secteur privé dans la </a:t>
            </a:r>
            <a:r>
              <a:rPr lang="fr-FR" sz="1200" i="1" dirty="0">
                <a:latin typeface="Arial Narrow" panose="020B0606020202030204" pitchFamily="34" charset="0"/>
              </a:rPr>
              <a:t>CEDEAO</a:t>
            </a:r>
            <a:r>
              <a:rPr lang="fr-FR" sz="1200" dirty="0">
                <a:latin typeface="Arial Narrow" panose="020B0606020202030204" pitchFamily="34" charset="0"/>
              </a:rPr>
              <a:t>».</a:t>
            </a:r>
            <a:endParaRPr lang="pt-PT" sz="1200" dirty="0">
              <a:latin typeface="Arial Narrow" panose="020B0606020202030204" pitchFamily="34" charset="0"/>
            </a:endParaRPr>
          </a:p>
          <a:p>
            <a:pPr lvl="1">
              <a:lnSpc>
                <a:spcPts val="1200"/>
              </a:lnSpc>
            </a:pPr>
            <a:r>
              <a:rPr lang="pt-PT" sz="1200" b="1" dirty="0">
                <a:solidFill>
                  <a:srgbClr val="3EA4BA"/>
                </a:solidFill>
                <a:latin typeface="Arial Narrow" panose="020B0606020202030204" pitchFamily="34" charset="0"/>
              </a:rPr>
              <a:t>» </a:t>
            </a:r>
            <a:r>
              <a:rPr lang="fr-FR" sz="1200" dirty="0">
                <a:latin typeface="Arial Narrow" panose="020B0606020202030204" pitchFamily="34" charset="0"/>
              </a:rPr>
              <a:t>Panel I: </a:t>
            </a:r>
            <a:r>
              <a:rPr lang="pt-PT" sz="1200" dirty="0" smtClean="0">
                <a:latin typeface="Arial Narrow" panose="020B0606020202030204" pitchFamily="34" charset="0"/>
              </a:rPr>
              <a:t>«</a:t>
            </a:r>
            <a:r>
              <a:rPr lang="pt-PT" sz="1200" i="1" dirty="0">
                <a:latin typeface="Arial Narrow" panose="020B0606020202030204" pitchFamily="34" charset="0"/>
              </a:rPr>
              <a:t>BRÉSIL</a:t>
            </a:r>
            <a:r>
              <a:rPr lang="pt-PT" sz="1200" dirty="0">
                <a:latin typeface="Arial Narrow" panose="020B0606020202030204" pitchFamily="34" charset="0"/>
              </a:rPr>
              <a:t>: Le Potentiel et l'Opportunité de Coopération Technique et Entrepreneuriale»;</a:t>
            </a:r>
          </a:p>
          <a:p>
            <a:pPr algn="just" defTabSz="360000">
              <a:lnSpc>
                <a:spcPts val="700"/>
              </a:lnSpc>
            </a:pPr>
            <a:endParaRPr lang="pt-PT" sz="1200" dirty="0">
              <a:latin typeface="Arial Narrow" panose="020B0606020202030204" pitchFamily="34" charset="0"/>
              <a:sym typeface="+mn-ea"/>
            </a:endParaRPr>
          </a:p>
          <a:p>
            <a:pPr>
              <a:lnSpc>
                <a:spcPts val="1200"/>
              </a:lnSpc>
            </a:pPr>
            <a:r>
              <a:rPr lang="fr-FR" sz="1200" dirty="0" smtClean="0">
                <a:solidFill>
                  <a:srgbClr val="3EA4BA"/>
                </a:solidFill>
                <a:latin typeface="Arial Narrow" panose="020B0606020202030204" pitchFamily="34" charset="0"/>
              </a:rPr>
              <a:t>■ </a:t>
            </a:r>
            <a:r>
              <a:rPr lang="fr-FR" sz="1200" dirty="0">
                <a:latin typeface="Arial Narrow" panose="020B0606020202030204" pitchFamily="34" charset="0"/>
              </a:rPr>
              <a:t>Quatre (4) conférences thématiques sous le Slogan: «</a:t>
            </a:r>
            <a:r>
              <a:rPr lang="fr-FR" sz="1200" i="1" dirty="0">
                <a:latin typeface="Arial Narrow" panose="020B0606020202030204" pitchFamily="34" charset="0"/>
              </a:rPr>
              <a:t>CAP VERT UN LIEN AVEC LES MARCHÉS D'EXCELLENCES</a:t>
            </a:r>
            <a:r>
              <a:rPr lang="fr-FR" sz="1200" dirty="0">
                <a:latin typeface="Arial Narrow" panose="020B0606020202030204" pitchFamily="34" charset="0"/>
              </a:rPr>
              <a:t>»</a:t>
            </a:r>
            <a:r>
              <a:rPr lang="pt-PT" sz="1200" dirty="0">
                <a:latin typeface="Arial Narrow" panose="020B0606020202030204" pitchFamily="34" charset="0"/>
              </a:rPr>
              <a:t>:</a:t>
            </a:r>
          </a:p>
          <a:p>
            <a:pPr lvl="1">
              <a:lnSpc>
                <a:spcPts val="1200"/>
              </a:lnSpc>
            </a:pPr>
            <a:r>
              <a:rPr lang="fr-FR" sz="1200" dirty="0">
                <a:solidFill>
                  <a:srgbClr val="3EA4BA"/>
                </a:solidFill>
                <a:latin typeface="Arial Narrow" panose="020B0606020202030204" pitchFamily="34" charset="0"/>
              </a:rPr>
              <a:t>»</a:t>
            </a:r>
            <a:r>
              <a:rPr lang="fr-FR" sz="1200" dirty="0">
                <a:latin typeface="Arial Narrow" panose="020B0606020202030204" pitchFamily="34" charset="0"/>
              </a:rPr>
              <a:t> Conférence I: «Accès au marché préférentiel de la </a:t>
            </a:r>
            <a:r>
              <a:rPr lang="fr-FR" sz="1200" i="1" dirty="0">
                <a:latin typeface="Arial Narrow" panose="020B0606020202030204" pitchFamily="34" charset="0"/>
              </a:rPr>
              <a:t>CEDEAO</a:t>
            </a:r>
            <a:r>
              <a:rPr lang="fr-FR" sz="1200" dirty="0">
                <a:latin typeface="Arial Narrow" panose="020B0606020202030204" pitchFamily="34" charset="0"/>
              </a:rPr>
              <a:t>»; </a:t>
            </a:r>
            <a:endParaRPr lang="pt-PT" sz="1200" dirty="0">
              <a:latin typeface="Arial Narrow" panose="020B0606020202030204" pitchFamily="34" charset="0"/>
            </a:endParaRPr>
          </a:p>
          <a:p>
            <a:pPr lvl="1">
              <a:lnSpc>
                <a:spcPts val="1200"/>
              </a:lnSpc>
            </a:pPr>
            <a:r>
              <a:rPr lang="fr-FR" sz="1200" dirty="0">
                <a:solidFill>
                  <a:srgbClr val="3EA4BA"/>
                </a:solidFill>
                <a:latin typeface="Arial Narrow" panose="020B0606020202030204" pitchFamily="34" charset="0"/>
              </a:rPr>
              <a:t>»</a:t>
            </a:r>
            <a:r>
              <a:rPr lang="fr-FR" sz="1200" dirty="0">
                <a:latin typeface="Arial Narrow" panose="020B0606020202030204" pitchFamily="34" charset="0"/>
              </a:rPr>
              <a:t> Conférence II: «Accès au marché préférentiel des États-Unis d'Amérique»;</a:t>
            </a:r>
            <a:endParaRPr lang="pt-PT" sz="1200" dirty="0">
              <a:latin typeface="Arial Narrow" panose="020B0606020202030204" pitchFamily="34" charset="0"/>
            </a:endParaRPr>
          </a:p>
          <a:p>
            <a:pPr lvl="1">
              <a:lnSpc>
                <a:spcPts val="1200"/>
              </a:lnSpc>
            </a:pPr>
            <a:r>
              <a:rPr lang="pt-PT" sz="1200" dirty="0">
                <a:solidFill>
                  <a:srgbClr val="3EA4BA"/>
                </a:solidFill>
                <a:latin typeface="Arial Narrow" panose="020B0606020202030204" pitchFamily="34" charset="0"/>
              </a:rPr>
              <a:t>»</a:t>
            </a:r>
            <a:r>
              <a:rPr lang="pt-PT" sz="1200" dirty="0">
                <a:latin typeface="Arial Narrow" panose="020B0606020202030204" pitchFamily="34" charset="0"/>
              </a:rPr>
              <a:t> </a:t>
            </a:r>
            <a:r>
              <a:rPr lang="fr-FR" sz="1200" dirty="0">
                <a:latin typeface="Arial Narrow" panose="020B0606020202030204" pitchFamily="34" charset="0"/>
              </a:rPr>
              <a:t>Conférence III: «Développement de l'économie numérique dans la </a:t>
            </a:r>
            <a:r>
              <a:rPr lang="fr-FR" sz="1200" i="1" dirty="0">
                <a:latin typeface="Arial Narrow" panose="020B0606020202030204" pitchFamily="34" charset="0"/>
              </a:rPr>
              <a:t>CEDEAO</a:t>
            </a:r>
            <a:r>
              <a:rPr lang="fr-FR" sz="1200" dirty="0">
                <a:latin typeface="Arial Narrow" panose="020B0606020202030204" pitchFamily="34" charset="0"/>
              </a:rPr>
              <a:t>: une opportunité pour la transition numérique dans le développement entrepreneurial, l'innovation des marchés et l'intégration régionale»; et</a:t>
            </a:r>
            <a:endParaRPr lang="pt-PT" sz="1200" dirty="0">
              <a:latin typeface="Arial Narrow" panose="020B0606020202030204" pitchFamily="34" charset="0"/>
            </a:endParaRPr>
          </a:p>
          <a:p>
            <a:pPr lvl="1">
              <a:lnSpc>
                <a:spcPts val="1200"/>
              </a:lnSpc>
            </a:pPr>
            <a:r>
              <a:rPr lang="fr-FR" sz="1200" dirty="0">
                <a:solidFill>
                  <a:srgbClr val="3EA4BA"/>
                </a:solidFill>
                <a:latin typeface="Arial Narrow" panose="020B0606020202030204" pitchFamily="34" charset="0"/>
              </a:rPr>
              <a:t>»</a:t>
            </a:r>
            <a:r>
              <a:rPr lang="fr-FR" sz="1200" dirty="0">
                <a:latin typeface="Arial Narrow" panose="020B0606020202030204" pitchFamily="34" charset="0"/>
              </a:rPr>
              <a:t> Conférence IV: «Accès au marché préférentiel de l'Union européenne».</a:t>
            </a:r>
            <a:endParaRPr lang="pt-PT" sz="1200" dirty="0">
              <a:latin typeface="Arial Narrow" panose="020B0606020202030204" pitchFamily="34" charset="0"/>
            </a:endParaRPr>
          </a:p>
          <a:p>
            <a:pPr algn="just" defTabSz="360000">
              <a:lnSpc>
                <a:spcPts val="700"/>
              </a:lnSpc>
            </a:pPr>
            <a:endParaRPr lang="pt-PT" sz="1200" dirty="0">
              <a:latin typeface="Arial Narrow" panose="020B0606020202030204" pitchFamily="34" charset="0"/>
              <a:sym typeface="+mn-ea"/>
            </a:endParaRPr>
          </a:p>
          <a:p>
            <a:pPr>
              <a:lnSpc>
                <a:spcPts val="1200"/>
              </a:lnSpc>
            </a:pPr>
            <a:r>
              <a:rPr lang="pt-PT" sz="1200" dirty="0" smtClean="0">
                <a:solidFill>
                  <a:srgbClr val="3EA4BA"/>
                </a:solidFill>
                <a:latin typeface="Arial Narrow" panose="020B0606020202030204" pitchFamily="34" charset="0"/>
              </a:rPr>
              <a:t>■ </a:t>
            </a:r>
            <a:r>
              <a:rPr lang="pt-PT" sz="1200" dirty="0" smtClean="0">
                <a:latin typeface="Arial Narrow" panose="020B0606020202030204" pitchFamily="34" charset="0"/>
              </a:rPr>
              <a:t> </a:t>
            </a:r>
            <a:r>
              <a:rPr lang="fr-FR" sz="1200" dirty="0">
                <a:latin typeface="Arial Narrow" panose="020B0606020202030204" pitchFamily="34" charset="0"/>
              </a:rPr>
              <a:t>Un Business Round, préalablement programmé, aura lieu le 16 mars 2022. Chaque entreprise participante disposera d'un délai, préalablement défini, pour la présentation des produits, services et opportunités de partenariat d’affaires qu’elle souhaite  soumettre aux autres </a:t>
            </a:r>
            <a:r>
              <a:rPr lang="fr-FR" sz="1200" dirty="0" smtClean="0">
                <a:latin typeface="Arial Narrow" panose="020B0606020202030204" pitchFamily="34" charset="0"/>
              </a:rPr>
              <a:t>participants.</a:t>
            </a:r>
            <a:endParaRPr lang="pt-PT" sz="1200" dirty="0">
              <a:latin typeface="Arial Narrow" panose="020B0606020202030204" pitchFamily="34" charset="0"/>
            </a:endParaRPr>
          </a:p>
          <a:p>
            <a:pPr algn="just" defTabSz="360000">
              <a:lnSpc>
                <a:spcPts val="700"/>
              </a:lnSpc>
            </a:pPr>
            <a:endParaRPr lang="pt-PT" sz="1200" dirty="0">
              <a:latin typeface="Arial Narrow" panose="020B0606020202030204" pitchFamily="34" charset="0"/>
              <a:sym typeface="+mn-ea"/>
            </a:endParaRPr>
          </a:p>
          <a:p>
            <a:pPr>
              <a:lnSpc>
                <a:spcPts val="1200"/>
              </a:lnSpc>
            </a:pPr>
            <a:r>
              <a:rPr lang="fr-FR" sz="1200" dirty="0" smtClean="0">
                <a:latin typeface="Arial Narrow" panose="020B0606020202030204" pitchFamily="34" charset="0"/>
              </a:rPr>
              <a:t>Lors </a:t>
            </a:r>
            <a:r>
              <a:rPr lang="fr-FR" sz="1200" dirty="0">
                <a:latin typeface="Arial Narrow" panose="020B0606020202030204" pitchFamily="34" charset="0"/>
              </a:rPr>
              <a:t>de la préparation, de l'exécution et des initiatives après Business Forum, il sera tenu compte de l'importance des universités et des entreprises travaillant en réseau en tant que vecteur de transfert de technologie et d'innovations technologiques vers le secteur entrepreneurial</a:t>
            </a:r>
            <a:r>
              <a:rPr lang="pt-PT" sz="1200" dirty="0">
                <a:latin typeface="Arial Narrow" panose="020B0606020202030204" pitchFamily="34" charset="0"/>
              </a:rPr>
              <a:t>.</a:t>
            </a:r>
          </a:p>
          <a:p>
            <a:pPr algn="just" defTabSz="360000">
              <a:lnSpc>
                <a:spcPts val="700"/>
              </a:lnSpc>
            </a:pPr>
            <a:endParaRPr lang="pt-PT" sz="1200" dirty="0">
              <a:latin typeface="Arial Narrow" panose="020B0606020202030204" pitchFamily="34" charset="0"/>
              <a:sym typeface="+mn-ea"/>
            </a:endParaRPr>
          </a:p>
          <a:p>
            <a:pPr>
              <a:lnSpc>
                <a:spcPts val="1200"/>
              </a:lnSpc>
            </a:pPr>
            <a:r>
              <a:rPr lang="fr-FR" sz="1200" dirty="0">
                <a:latin typeface="Arial Narrow" panose="020B0606020202030204" pitchFamily="34" charset="0"/>
              </a:rPr>
              <a:t>La session du 17 mars débutera par la séance d'ouverture solennelle du Forum, qui sera suivie de 3 blocs de présentations. Chaque bloc sera représenté par 5 pays membres de la </a:t>
            </a:r>
            <a:r>
              <a:rPr lang="fr-FR" sz="1200" i="1" dirty="0">
                <a:latin typeface="Arial Narrow" panose="020B0606020202030204" pitchFamily="34" charset="0"/>
              </a:rPr>
              <a:t>CEDEAO</a:t>
            </a:r>
            <a:r>
              <a:rPr lang="fr-FR" sz="1200" dirty="0">
                <a:latin typeface="Arial Narrow" panose="020B0606020202030204" pitchFamily="34" charset="0"/>
              </a:rPr>
              <a:t>. Chaque bloc durera 2 heures, laissant chaque pays 24 minutes pour présenter les opportunités d'affaires et les partenariats entrepreneurials sur le marché respectif</a:t>
            </a:r>
            <a:r>
              <a:rPr lang="pt-PT" sz="1200" dirty="0" smtClean="0">
                <a:latin typeface="Arial Narrow" panose="020B0606020202030204" pitchFamily="34" charset="0"/>
              </a:rPr>
              <a:t>.</a:t>
            </a:r>
            <a:endParaRPr lang="pt-PT" sz="1200" dirty="0">
              <a:latin typeface="Arial Narrow" panose="020B0606020202030204" pitchFamily="34" charset="0"/>
            </a:endParaRPr>
          </a:p>
        </p:txBody>
      </p:sp>
      <p:pic>
        <p:nvPicPr>
          <p:cNvPr id="2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4"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26" name="Rectangle 25"/>
          <p:cNvSpPr/>
          <p:nvPr/>
        </p:nvSpPr>
        <p:spPr>
          <a:xfrm>
            <a:off x="10968" y="1128395"/>
            <a:ext cx="1675444" cy="57208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8" name="Conexão Reta 1"/>
          <p:cNvCxnSpPr/>
          <p:nvPr/>
        </p:nvCxnSpPr>
        <p:spPr>
          <a:xfrm>
            <a:off x="841491" y="975995"/>
            <a:ext cx="5080" cy="5405755"/>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Rounded Corners 209"/>
          <p:cNvSpPr/>
          <p:nvPr/>
        </p:nvSpPr>
        <p:spPr>
          <a:xfrm>
            <a:off x="6196159" y="1111683"/>
            <a:ext cx="872832" cy="4150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09:</a:t>
            </a:r>
            <a:r>
              <a:rPr lang="pt-PT" sz="1200" dirty="0" smtClean="0">
                <a:latin typeface="Arial Narrow" panose="020B0606020202030204" pitchFamily="34" charset="0"/>
                <a:ea typeface="Century Gothic" panose="020B0502020202020204" pitchFamily="2" charset="0"/>
                <a:cs typeface="Century Gothic" panose="020B0502020202020204" pitchFamily="2" charset="0"/>
              </a:rPr>
              <a:t>15</a:t>
            </a: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 </a:t>
            </a:r>
            <a:r>
              <a:rPr lang="en-US" sz="1200" dirty="0">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dirty="0" smtClean="0">
                <a:latin typeface="Arial Narrow" panose="020B0606020202030204" pitchFamily="34" charset="0"/>
                <a:ea typeface="Century Gothic" panose="020B0502020202020204" pitchFamily="2" charset="0"/>
                <a:cs typeface="Century Gothic" panose="020B0502020202020204" pitchFamily="2" charset="0"/>
              </a:rPr>
              <a:t>09</a:t>
            </a:r>
            <a:r>
              <a:rPr lang="en-US" sz="1200" dirty="0" smtClean="0">
                <a:latin typeface="Arial Narrow" panose="020B0606020202030204" pitchFamily="34" charset="0"/>
                <a:ea typeface="Century Gothic" panose="020B0502020202020204" pitchFamily="2" charset="0"/>
                <a:cs typeface="Century Gothic" panose="020B0502020202020204" pitchFamily="2" charset="0"/>
              </a:rPr>
              <a:t>:</a:t>
            </a:r>
            <a:r>
              <a:rPr lang="pt-PT" sz="1200" dirty="0" smtClean="0">
                <a:latin typeface="Arial Narrow" panose="020B0606020202030204" pitchFamily="34" charset="0"/>
                <a:ea typeface="Century Gothic" panose="020B0502020202020204" pitchFamily="2" charset="0"/>
                <a:cs typeface="Century Gothic" panose="020B0502020202020204" pitchFamily="2" charset="0"/>
              </a:rPr>
              <a:t>30</a:t>
            </a:r>
            <a:endParaRPr lang="en-US" sz="12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4" name="Linha2"/>
          <p:cNvSpPr/>
          <p:nvPr/>
        </p:nvSpPr>
        <p:spPr>
          <a:xfrm>
            <a:off x="3009265" y="3373756"/>
            <a:ext cx="220980" cy="0"/>
          </a:xfrm>
          <a:prstGeom prst="line">
            <a:avLst/>
          </a:prstGeom>
          <a:noFill/>
          <a:ln w="19050" cap="flat" cmpd="sng" algn="ctr">
            <a:solidFill>
              <a:schemeClr val="bg1"/>
            </a:solidFill>
            <a:prstDash val="solid"/>
            <a:headEnd type="none"/>
            <a:tailEnd type="triangle" w="med" len="med"/>
          </a:ln>
          <a:effectLst/>
        </p:spPr>
      </p:sp>
      <p:grpSp>
        <p:nvGrpSpPr>
          <p:cNvPr id="35" name="Agrupar 2"/>
          <p:cNvGrpSpPr/>
          <p:nvPr/>
        </p:nvGrpSpPr>
        <p:grpSpPr>
          <a:xfrm>
            <a:off x="2757805" y="2460626"/>
            <a:ext cx="1153160" cy="1165860"/>
            <a:chOff x="3447" y="3520"/>
            <a:chExt cx="1816" cy="1836"/>
          </a:xfrm>
          <a:scene3d>
            <a:camera prst="orthographicFront">
              <a:rot lat="0" lon="0" rev="0"/>
            </a:camera>
            <a:lightRig rig="contrasting" dir="t">
              <a:rot lat="0" lon="0" rev="1500000"/>
            </a:lightRig>
          </a:scene3d>
        </p:grpSpPr>
        <p:sp>
          <p:nvSpPr>
            <p:cNvPr id="36"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Mars</a:t>
              </a:r>
              <a:endParaRPr lang="pt-PT" sz="11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37" name="TextBox 110"/>
            <p:cNvSpPr/>
            <p:nvPr/>
          </p:nvSpPr>
          <p:spPr>
            <a:xfrm>
              <a:off x="3614" y="4935"/>
              <a:ext cx="1482" cy="391"/>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grpSp>
        <p:nvGrpSpPr>
          <p:cNvPr id="38" name="Agrupar 3"/>
          <p:cNvGrpSpPr/>
          <p:nvPr/>
        </p:nvGrpSpPr>
        <p:grpSpPr>
          <a:xfrm>
            <a:off x="4976495" y="2327910"/>
            <a:ext cx="1153160" cy="1165860"/>
            <a:chOff x="8101" y="3527"/>
            <a:chExt cx="1816" cy="1836"/>
          </a:xfrm>
          <a:scene3d>
            <a:camera prst="orthographicFront">
              <a:rot lat="0" lon="0" rev="0"/>
            </a:camera>
            <a:lightRig rig="contrasting" dir="t">
              <a:rot lat="0" lon="0" rev="1500000"/>
            </a:lightRig>
          </a:scene3d>
        </p:grpSpPr>
        <p:sp>
          <p:nvSpPr>
            <p:cNvPr id="39"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Mars</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40" name="TextBox 124"/>
            <p:cNvSpPr/>
            <p:nvPr/>
          </p:nvSpPr>
          <p:spPr>
            <a:xfrm>
              <a:off x="8301" y="4909"/>
              <a:ext cx="1375" cy="391"/>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41" name="Rectangle: Rounded Corners 125"/>
          <p:cNvSpPr/>
          <p:nvPr/>
        </p:nvSpPr>
        <p:spPr>
          <a:xfrm>
            <a:off x="4521200" y="847999"/>
            <a:ext cx="1567180" cy="1157692"/>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b="1" dirty="0">
                <a:solidFill>
                  <a:srgbClr val="00B4B2"/>
                </a:solidFill>
                <a:latin typeface="Arial Narrow" panose="020B0606020202030204" pitchFamily="34" charset="0"/>
                <a:sym typeface="+mn-ea"/>
              </a:rPr>
              <a:t>PRÉSENTATION DES </a:t>
            </a:r>
            <a:r>
              <a:rPr lang="pt-PT" sz="1000" b="1" dirty="0" smtClean="0">
                <a:solidFill>
                  <a:srgbClr val="00B4B2"/>
                </a:solidFill>
                <a:latin typeface="Arial Narrow" panose="020B0606020202030204" pitchFamily="34" charset="0"/>
                <a:sym typeface="+mn-ea"/>
              </a:rPr>
              <a:t>OPPORTUNITÉS</a:t>
            </a:r>
            <a:r>
              <a:rPr lang="pt-PT" altLang="en-US" sz="1000" dirty="0" smtClean="0">
                <a:solidFill>
                  <a:schemeClr val="tx1"/>
                </a:solidFill>
                <a:latin typeface="Arial Narrow" panose="020B0606020202030204" pitchFamily="34" charset="0"/>
                <a:sym typeface="+mn-ea"/>
              </a:rPr>
              <a:t>:</a:t>
            </a:r>
            <a:endParaRPr lang="pt-PT" sz="10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2" name="Rectangle: Rounded Corners 137"/>
          <p:cNvSpPr/>
          <p:nvPr/>
        </p:nvSpPr>
        <p:spPr>
          <a:xfrm>
            <a:off x="1733550" y="3044826"/>
            <a:ext cx="1007745" cy="52959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dirty="0">
                <a:latin typeface="Arial Narrow" panose="020B0606020202030204" pitchFamily="34" charset="0"/>
                <a:ea typeface="Century Gothic" panose="020B0502020202020204" pitchFamily="2" charset="0"/>
                <a:cs typeface="Arial" panose="020B0604020202020204" pitchFamily="34" charset="0"/>
              </a:rPr>
              <a:t>10:30 – 11:00</a:t>
            </a:r>
          </a:p>
          <a:p>
            <a:pPr algn="ctr">
              <a:defRPr lang="en-US">
                <a:solidFill>
                  <a:srgbClr val="0099CC"/>
                </a:solidFill>
              </a:defRPr>
            </a:pPr>
            <a:endParaRPr lang="pt-PT" sz="1200" b="1" dirty="0">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3" name="Agrupar 4"/>
          <p:cNvGrpSpPr/>
          <p:nvPr/>
        </p:nvGrpSpPr>
        <p:grpSpPr>
          <a:xfrm>
            <a:off x="2761615" y="3977641"/>
            <a:ext cx="1153160" cy="1165860"/>
            <a:chOff x="3453" y="5909"/>
            <a:chExt cx="1816" cy="1836"/>
          </a:xfrm>
          <a:scene3d>
            <a:camera prst="orthographicFront">
              <a:rot lat="0" lon="0" rev="0"/>
            </a:camera>
            <a:lightRig rig="contrasting" dir="t">
              <a:rot lat="0" lon="0" rev="1500000"/>
            </a:lightRig>
          </a:scene3d>
        </p:grpSpPr>
        <p:sp>
          <p:nvSpPr>
            <p:cNvPr id="4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Mars</a:t>
              </a:r>
              <a:endParaRPr lang="pt-PT" sz="11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45" name="TextBox 167"/>
            <p:cNvSpPr/>
            <p:nvPr/>
          </p:nvSpPr>
          <p:spPr>
            <a:xfrm>
              <a:off x="3671" y="7261"/>
              <a:ext cx="1361" cy="388"/>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46" name="Forma automática5"/>
          <p:cNvSpPr/>
          <p:nvPr/>
        </p:nvSpPr>
        <p:spPr>
          <a:xfrm>
            <a:off x="1731010" y="4328161"/>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latin typeface="Arial Narrow" panose="020B0606020202030204" pitchFamily="34" charset="0"/>
                <a:ea typeface="Century Gothic" panose="020B0502020202020204" pitchFamily="2" charset="0"/>
                <a:cs typeface="Century Gothic" panose="020B0502020202020204" pitchFamily="2" charset="0"/>
                <a:sym typeface="+mn-ea"/>
              </a:rPr>
              <a:t>Déjeuner</a:t>
            </a: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13:00 </a:t>
            </a:r>
            <a:r>
              <a:rPr lang="pt-PT" sz="1200" dirty="0">
                <a:latin typeface="Arial Narrow" panose="020B0606020202030204" pitchFamily="34" charset="0"/>
                <a:ea typeface="Century Gothic" panose="020B0502020202020204" pitchFamily="2" charset="0"/>
                <a:cs typeface="Arial" panose="020B0604020202020204" pitchFamily="34" charset="0"/>
              </a:rPr>
              <a:t>– 14:30</a:t>
            </a: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7" name="Forma automática3"/>
          <p:cNvSpPr/>
          <p:nvPr/>
        </p:nvSpPr>
        <p:spPr>
          <a:xfrm>
            <a:off x="8500110" y="3289496"/>
            <a:ext cx="3644265" cy="1584248"/>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050" b="1" i="1" dirty="0">
                <a:solidFill>
                  <a:srgbClr val="008CBA"/>
                </a:solidFill>
                <a:sym typeface="+mn-ea"/>
              </a:rPr>
              <a:t>ATELIER ÉCONOMIQUE ET FINANCIER </a:t>
            </a:r>
            <a:endParaRPr lang="pt-PT" sz="1050" b="1" i="1" dirty="0" smtClean="0">
              <a:solidFill>
                <a:srgbClr val="008CBA"/>
              </a:solidFill>
              <a:sym typeface="+mn-ea"/>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b="1" dirty="0" smtClean="0">
                <a:solidFill>
                  <a:srgbClr val="008CBA"/>
                </a:solidFill>
                <a:sym typeface="+mn-ea"/>
              </a:rPr>
              <a:t>Panel I</a:t>
            </a:r>
            <a:endParaRPr lang="pt-PT" sz="1100" b="1" dirty="0" smtClean="0">
              <a:solidFill>
                <a:srgbClr val="008CBA"/>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fr-FR" sz="1000" i="1" dirty="0" smtClean="0">
                <a:solidFill>
                  <a:srgbClr val="3EA4BA"/>
                </a:solidFill>
                <a:sym typeface="+mn-ea"/>
              </a:rPr>
              <a:t>«FINANCEMENT </a:t>
            </a:r>
            <a:r>
              <a:rPr lang="fr-FR" sz="1000" i="1" dirty="0">
                <a:solidFill>
                  <a:srgbClr val="3EA4BA"/>
                </a:solidFill>
                <a:sym typeface="+mn-ea"/>
              </a:rPr>
              <a:t>DU SECTEUR PRIVÉ DANS LA </a:t>
            </a:r>
            <a:r>
              <a:rPr lang="fr-FR" sz="1000" i="1" dirty="0" smtClean="0">
                <a:solidFill>
                  <a:srgbClr val="3EA4BA"/>
                </a:solidFill>
                <a:sym typeface="+mn-ea"/>
              </a:rPr>
              <a:t>CEDEAO»</a:t>
            </a:r>
          </a:p>
          <a:p>
            <a:pP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fr-FR" sz="1000" b="1" dirty="0" smtClean="0">
                <a:solidFill>
                  <a:srgbClr val="008CBA"/>
                </a:solidFill>
                <a:latin typeface="Arial Narrow" panose="020B0606020202030204" pitchFamily="34" charset="0"/>
                <a:cs typeface="Arial Narrow" panose="020B0606020202030204" pitchFamily="34" charset="0"/>
                <a:sym typeface="+mn-ea"/>
              </a:rPr>
              <a:t>Modérateur</a:t>
            </a:r>
            <a:r>
              <a:rPr lang="fr-FR" sz="1000" b="1" i="1" dirty="0">
                <a:latin typeface="Arial Narrow" panose="020B0606020202030204" pitchFamily="34" charset="0"/>
                <a:cs typeface="Arial Narrow" panose="020B0606020202030204" pitchFamily="34" charset="0"/>
                <a:sym typeface="+mn-ea"/>
              </a:rPr>
              <a:t>:</a:t>
            </a:r>
            <a:r>
              <a:rPr lang="fr-FR" sz="1000" i="1" dirty="0">
                <a:latin typeface="Arial Narrow" panose="020B0606020202030204" pitchFamily="34" charset="0"/>
                <a:cs typeface="Arial Narrow" panose="020B0606020202030204" pitchFamily="34" charset="0"/>
                <a:sym typeface="+mn-ea"/>
              </a:rPr>
              <a:t> </a:t>
            </a:r>
            <a:r>
              <a:rPr lang="fr-FR" sz="1000" i="1" dirty="0">
                <a:solidFill>
                  <a:srgbClr val="3EA4BA"/>
                </a:solidFill>
                <a:latin typeface="Arial Narrow" panose="020B0606020202030204" pitchFamily="34" charset="0"/>
                <a:cs typeface="Arial Narrow" panose="020B0606020202030204" pitchFamily="34" charset="0"/>
                <a:sym typeface="+mn-ea"/>
              </a:rPr>
              <a:t>Cabo Verde</a:t>
            </a:r>
            <a:endParaRPr lang="fr-FR" sz="1000" i="1" dirty="0">
              <a:solidFill>
                <a:srgbClr val="3EA4BA"/>
              </a:solidFill>
              <a:latin typeface="Arial Narrow" panose="020B0606020202030204" pitchFamily="34" charset="0"/>
              <a:cs typeface="Arial Narrow" panose="020B0606020202030204" pitchFamily="34" charset="0"/>
            </a:endParaRPr>
          </a:p>
          <a:p>
            <a:pPr>
              <a:lnSpc>
                <a:spcPts val="1200"/>
              </a:lnSpc>
              <a:defRPr lang="en-US"/>
            </a:pPr>
            <a:r>
              <a:rPr lang="fr-FR" sz="1000" b="1" i="1" dirty="0">
                <a:solidFill>
                  <a:srgbClr val="008CBA"/>
                </a:solidFill>
                <a:latin typeface="Arial Narrow" panose="020B0606020202030204" pitchFamily="34" charset="0"/>
                <a:cs typeface="Arial Narrow" panose="020B0606020202030204" pitchFamily="34" charset="0"/>
                <a:sym typeface="+mn-ea"/>
              </a:rPr>
              <a:t>Orateurs</a:t>
            </a:r>
            <a:r>
              <a:rPr lang="fr-FR" sz="1000" b="1" i="1" dirty="0">
                <a:latin typeface="Arial Narrow" panose="020B0606020202030204" pitchFamily="34" charset="0"/>
                <a:sym typeface="+mn-ea"/>
              </a:rPr>
              <a:t> </a:t>
            </a:r>
            <a:r>
              <a:rPr lang="fr-FR" sz="1000" b="1" i="1" dirty="0">
                <a:latin typeface="Arial Narrow" panose="020B0606020202030204" pitchFamily="34" charset="0"/>
                <a:cs typeface="Arial Narrow" panose="020B0606020202030204" pitchFamily="34" charset="0"/>
                <a:sym typeface="+mn-ea"/>
              </a:rPr>
              <a:t>:</a:t>
            </a:r>
          </a:p>
          <a:p>
            <a:pPr>
              <a:lnSpc>
                <a:spcPct val="80000"/>
              </a:lnSpc>
            </a:pPr>
            <a:r>
              <a:rPr lang="fr-FR" sz="1000" dirty="0">
                <a:solidFill>
                  <a:srgbClr val="3EA4BA"/>
                </a:solidFill>
                <a:latin typeface="Arial Narrow" panose="020B0606020202030204" pitchFamily="34" charset="0"/>
                <a:sym typeface="+mn-ea"/>
              </a:rPr>
              <a:t>■ </a:t>
            </a:r>
            <a:r>
              <a:rPr lang="fr-FR" altLang="en-US" sz="1000" dirty="0">
                <a:solidFill>
                  <a:srgbClr val="3EA4BA"/>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lang="fr-FR" sz="1000" dirty="0">
                <a:solidFill>
                  <a:srgbClr val="3EA4BA"/>
                </a:solidFill>
                <a:latin typeface="Arial Narrow" panose="020B0606020202030204" pitchFamily="34" charset="0"/>
                <a:cs typeface="Arial Narrow" panose="020B0606020202030204" pitchFamily="34" charset="0"/>
                <a:sym typeface="+mn-ea"/>
              </a:rPr>
              <a:t>■ Fonds Africain de Garantie et de </a:t>
            </a:r>
            <a:r>
              <a:rPr lang="fr-FR" sz="1000" dirty="0" err="1">
                <a:solidFill>
                  <a:srgbClr val="3EA4BA"/>
                </a:solidFill>
                <a:latin typeface="Arial Narrow" panose="020B0606020202030204" pitchFamily="34" charset="0"/>
                <a:cs typeface="Arial Narrow" panose="020B0606020202030204" pitchFamily="34" charset="0"/>
                <a:sym typeface="+mn-ea"/>
              </a:rPr>
              <a:t>Cooperation</a:t>
            </a:r>
            <a:r>
              <a:rPr lang="fr-FR" sz="1000" dirty="0">
                <a:solidFill>
                  <a:srgbClr val="3EA4BA"/>
                </a:solidFill>
                <a:latin typeface="Arial Narrow" panose="020B0606020202030204" pitchFamily="34" charset="0"/>
                <a:cs typeface="Arial Narrow" panose="020B0606020202030204" pitchFamily="34" charset="0"/>
                <a:sym typeface="+mn-ea"/>
              </a:rPr>
              <a:t> </a:t>
            </a:r>
            <a:r>
              <a:rPr lang="fr-FR" sz="1000" dirty="0" err="1">
                <a:solidFill>
                  <a:srgbClr val="3EA4BA"/>
                </a:solidFill>
                <a:latin typeface="Arial Narrow" panose="020B0606020202030204" pitchFamily="34" charset="0"/>
                <a:cs typeface="Arial Narrow" panose="020B0606020202030204" pitchFamily="34" charset="0"/>
                <a:sym typeface="+mn-ea"/>
              </a:rPr>
              <a:t>Economique</a:t>
            </a:r>
            <a:endParaRPr lang="fr-FR" sz="1000" dirty="0">
              <a:solidFill>
                <a:srgbClr val="3EA4BA"/>
              </a:solidFill>
              <a:latin typeface="Arial Narrow" panose="020B0606020202030204" pitchFamily="34" charset="0"/>
              <a:cs typeface="Arial Narrow" panose="020B0606020202030204" pitchFamily="34" charset="0"/>
              <a:sym typeface="+mn-ea"/>
            </a:endParaRPr>
          </a:p>
          <a:p>
            <a:pPr>
              <a:lnSpc>
                <a:spcPct val="80000"/>
              </a:lnSpc>
            </a:pPr>
            <a:r>
              <a:rPr lang="fr-FR" sz="1000" dirty="0">
                <a:solidFill>
                  <a:srgbClr val="3EA4BA"/>
                </a:solidFill>
                <a:latin typeface="Arial Narrow" panose="020B0606020202030204" pitchFamily="34" charset="0"/>
                <a:cs typeface="Arial Narrow" panose="020B0606020202030204" pitchFamily="34" charset="0"/>
                <a:sym typeface="+mn-ea"/>
              </a:rPr>
              <a:t>■ Banque Africaine de Développement - </a:t>
            </a:r>
            <a:r>
              <a:rPr lang="fr-FR" sz="1000" dirty="0" err="1">
                <a:solidFill>
                  <a:srgbClr val="3EA4BA"/>
                </a:solidFill>
                <a:latin typeface="Arial Narrow" panose="020B0606020202030204" pitchFamily="34" charset="0"/>
                <a:cs typeface="Arial Narrow" panose="020B0606020202030204" pitchFamily="34" charset="0"/>
                <a:sym typeface="+mn-ea"/>
              </a:rPr>
              <a:t>BfAD</a:t>
            </a:r>
            <a:endParaRPr lang="fr-FR" sz="1000" dirty="0">
              <a:solidFill>
                <a:srgbClr val="3EA4BA"/>
              </a:solidFill>
              <a:latin typeface="Arial Narrow" panose="020B0606020202030204" pitchFamily="34" charset="0"/>
              <a:cs typeface="Arial Narrow" panose="020B0606020202030204" pitchFamily="34" charset="0"/>
              <a:sym typeface="+mn-ea"/>
            </a:endParaRPr>
          </a:p>
          <a:p>
            <a:pPr>
              <a:lnSpc>
                <a:spcPct val="80000"/>
              </a:lnSpc>
            </a:pPr>
            <a:r>
              <a:rPr lang="fr-FR" sz="1000" dirty="0">
                <a:solidFill>
                  <a:srgbClr val="3EA4BA"/>
                </a:solidFill>
                <a:latin typeface="Arial Narrow" panose="020B0606020202030204" pitchFamily="34" charset="0"/>
                <a:cs typeface="Arial Narrow" panose="020B0606020202030204" pitchFamily="34" charset="0"/>
                <a:sym typeface="+mn-ea"/>
              </a:rPr>
              <a:t>■ Société Financière </a:t>
            </a:r>
            <a:r>
              <a:rPr lang="fr-FR" sz="1000" dirty="0" err="1">
                <a:solidFill>
                  <a:srgbClr val="3EA4BA"/>
                </a:solidFill>
                <a:latin typeface="Arial Narrow" panose="020B0606020202030204" pitchFamily="34" charset="0"/>
                <a:cs typeface="Arial Narrow" panose="020B0606020202030204" pitchFamily="34" charset="0"/>
                <a:sym typeface="+mn-ea"/>
              </a:rPr>
              <a:t>Iinternationale</a:t>
            </a:r>
            <a:r>
              <a:rPr lang="fr-FR" sz="1000" dirty="0">
                <a:solidFill>
                  <a:srgbClr val="3EA4BA"/>
                </a:solidFill>
                <a:latin typeface="Arial Narrow" panose="020B0606020202030204" pitchFamily="34" charset="0"/>
                <a:cs typeface="Arial Narrow" panose="020B0606020202030204" pitchFamily="34" charset="0"/>
                <a:sym typeface="+mn-ea"/>
              </a:rPr>
              <a:t> – SFI</a:t>
            </a:r>
          </a:p>
          <a:p>
            <a:pPr>
              <a:lnSpc>
                <a:spcPct val="80000"/>
              </a:lnSpc>
            </a:pPr>
            <a:r>
              <a:rPr lang="fr-FR" sz="1000" dirty="0">
                <a:solidFill>
                  <a:srgbClr val="3EA4BA"/>
                </a:solidFill>
                <a:latin typeface="Arial Narrow" panose="020B0606020202030204" pitchFamily="34" charset="0"/>
                <a:cs typeface="Arial Narrow" panose="020B0606020202030204" pitchFamily="34" charset="0"/>
                <a:sym typeface="+mn-ea"/>
              </a:rPr>
              <a:t>■ Agence Française de Développement . AFD</a:t>
            </a: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8" name="Forma automática4"/>
          <p:cNvSpPr/>
          <p:nvPr/>
        </p:nvSpPr>
        <p:spPr>
          <a:xfrm>
            <a:off x="3941445" y="2442210"/>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16:30 </a:t>
            </a:r>
            <a:r>
              <a:rPr lang="pt-PT" sz="1200" dirty="0">
                <a:latin typeface="Arial Narrow" panose="020B0606020202030204" pitchFamily="34" charset="0"/>
                <a:ea typeface="Century Gothic" panose="020B0502020202020204" pitchFamily="2" charset="0"/>
                <a:cs typeface="Arial" panose="020B0604020202020204" pitchFamily="34" charset="0"/>
              </a:rPr>
              <a:t>– 17:00</a:t>
            </a:r>
          </a:p>
          <a:p>
            <a:pPr algn="ctr">
              <a:defRPr lang="en-US">
                <a:solidFill>
                  <a:srgbClr val="0099CC"/>
                </a:solidFill>
              </a:defRPr>
            </a:pPr>
            <a:endParaRPr lang="pt-PT" sz="12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9" name="Linha7"/>
          <p:cNvSpPr/>
          <p:nvPr/>
        </p:nvSpPr>
        <p:spPr>
          <a:xfrm rot="16200000">
            <a:off x="2922905" y="3866516"/>
            <a:ext cx="809625" cy="6350"/>
          </a:xfrm>
          <a:prstGeom prst="line">
            <a:avLst/>
          </a:prstGeom>
          <a:noFill/>
          <a:ln w="9525" cap="flat" cmpd="sng" algn="ctr">
            <a:solidFill>
              <a:srgbClr val="008CBA"/>
            </a:solidFill>
            <a:prstDash val="solid"/>
            <a:headEnd type="none"/>
            <a:tailEnd type="none" w="med" len="med"/>
          </a:ln>
          <a:effectLst/>
        </p:spPr>
      </p:sp>
      <p:sp>
        <p:nvSpPr>
          <p:cNvPr id="50" name="Rectangle: Rounded Corners 205"/>
          <p:cNvSpPr/>
          <p:nvPr/>
        </p:nvSpPr>
        <p:spPr>
          <a:xfrm>
            <a:off x="3982085" y="3730625"/>
            <a:ext cx="1007745" cy="539115"/>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latin typeface="Arial Narrow" panose="020B0606020202030204" pitchFamily="34" charset="0"/>
              </a:rPr>
              <a:t>Temps Libre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altLang="en-US" sz="1200" dirty="0" smtClean="0">
                <a:latin typeface="Arial Narrow" panose="020B0606020202030204" pitchFamily="34" charset="0"/>
                <a:ea typeface="Century Gothic" panose="020B0502020202020204" pitchFamily="2" charset="0"/>
                <a:cs typeface="Arial" panose="020B0604020202020204" pitchFamily="34" charset="0"/>
              </a:rPr>
              <a:t>&gt; </a:t>
            </a:r>
            <a:r>
              <a:rPr lang="en-US" sz="1200" dirty="0">
                <a:latin typeface="Arial Narrow" panose="020B0606020202030204" pitchFamily="34" charset="0"/>
                <a:ea typeface="Century Gothic" panose="020B0502020202020204" pitchFamily="2" charset="0"/>
                <a:cs typeface="Arial" panose="020B0604020202020204" pitchFamily="34" charset="0"/>
              </a:rPr>
              <a:t>1</a:t>
            </a:r>
            <a:r>
              <a:rPr lang="pt-PT" altLang="en-US" sz="1200" dirty="0">
                <a:latin typeface="Arial Narrow" panose="020B0606020202030204" pitchFamily="34" charset="0"/>
                <a:ea typeface="Century Gothic" panose="020B0502020202020204" pitchFamily="2" charset="0"/>
                <a:cs typeface="Arial" panose="020B0604020202020204" pitchFamily="34" charset="0"/>
              </a:rPr>
              <a:t>8</a:t>
            </a:r>
            <a:r>
              <a:rPr lang="en-US" sz="1200" dirty="0">
                <a:latin typeface="Arial Narrow" panose="020B0606020202030204" pitchFamily="34" charset="0"/>
                <a:ea typeface="Century Gothic" panose="020B0502020202020204" pitchFamily="2" charset="0"/>
                <a:cs typeface="Arial" panose="020B0604020202020204" pitchFamily="34" charset="0"/>
              </a:rPr>
              <a:t>:</a:t>
            </a:r>
            <a:r>
              <a:rPr lang="pt-PT" altLang="en-US" sz="1200" dirty="0">
                <a:latin typeface="Arial Narrow" panose="020B0606020202030204" pitchFamily="34" charset="0"/>
                <a:ea typeface="Century Gothic" panose="020B0502020202020204" pitchFamily="2" charset="0"/>
                <a:cs typeface="Arial" panose="020B0604020202020204" pitchFamily="34" charset="0"/>
              </a:rPr>
              <a:t>3</a:t>
            </a:r>
            <a:r>
              <a:rPr lang="en-US" sz="1200" dirty="0">
                <a:latin typeface="Arial Narrow" panose="020B0606020202030204" pitchFamily="34" charset="0"/>
                <a:ea typeface="Century Gothic" panose="020B0502020202020204" pitchFamily="2" charset="0"/>
                <a:cs typeface="Arial" panose="020B0604020202020204" pitchFamily="34" charset="0"/>
              </a:rPr>
              <a:t>0</a:t>
            </a:r>
          </a:p>
          <a:p>
            <a:pPr algn="ctr">
              <a:defRPr lang="en-US">
                <a:solidFill>
                  <a:srgbClr val="0099CC"/>
                </a:solidFill>
              </a:defRPr>
            </a:pPr>
            <a:endParaRPr lang="pt-PT" sz="1200" dirty="0" smtClean="0">
              <a:ln>
                <a:noFill/>
              </a:ln>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51" name="Rectangle: Rounded Corners 177"/>
          <p:cNvSpPr/>
          <p:nvPr/>
        </p:nvSpPr>
        <p:spPr>
          <a:xfrm>
            <a:off x="8518525" y="1310005"/>
            <a:ext cx="3654425" cy="1022985"/>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cene3d>
            <a:camera prst="orthographicFront">
              <a:rot lat="0" lon="0" rev="0"/>
            </a:camera>
            <a:lightRig rig="glow" dir="t">
              <a:rot lat="0" lon="0" rev="14100000"/>
            </a:lightRig>
          </a:scene3d>
          <a:sp3d prstMaterial="softEdge">
            <a:bevelT w="127000" prst="artDeco"/>
          </a:sp3d>
        </p:spPr>
        <p:txBody>
          <a:bodyPr vert="horz" wrap="square" lIns="72000" tIns="45720" rIns="0" bIns="45720" numCol="1" spcCol="215900" anchor="t"/>
          <a:lstStyle/>
          <a:p>
            <a:pPr algn="ctr">
              <a:lnSpc>
                <a:spcPts val="1100"/>
              </a:lnSpc>
              <a:spcBef>
                <a:spcPts val="0"/>
              </a:spcBef>
              <a:spcAft>
                <a:spcPts val="0"/>
              </a:spcAft>
              <a:defRPr lang="en-US">
                <a:solidFill>
                  <a:srgbClr val="FFFFFF"/>
                </a:solidFill>
              </a:defRPr>
            </a:pPr>
            <a:r>
              <a:rPr lang="fr-FR" altLang="en-US" sz="1200" dirty="0">
                <a:solidFill>
                  <a:srgbClr val="008CBA"/>
                </a:solidFill>
                <a:latin typeface="Arial Narrow" panose="020B0606020202030204" pitchFamily="34" charset="0"/>
                <a:sym typeface="+mn-ea"/>
              </a:rPr>
              <a:t>Conférence</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 </a:t>
            </a:r>
            <a:r>
              <a:rPr lang="pt-PT" altLang="en-US" sz="1200" b="1" dirty="0">
                <a:solidFill>
                  <a:srgbClr val="008CBA"/>
                </a:solidFill>
                <a:latin typeface="Arial Narrow" panose="020B0606020202030204" pitchFamily="34" charset="0"/>
                <a:cs typeface="Arial Narrow" panose="020B0606020202030204" pitchFamily="34" charset="0"/>
                <a:sym typeface="+mn-ea"/>
              </a:rPr>
              <a:t>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altLang="it-IT" dirty="0" smtClean="0">
                <a:solidFill>
                  <a:srgbClr val="3EA4BA"/>
                </a:solidFill>
                <a:sym typeface="+mn-ea"/>
              </a:rPr>
              <a:t>«</a:t>
            </a:r>
            <a:r>
              <a:rPr lang="fr-FR" sz="1100" dirty="0">
                <a:solidFill>
                  <a:srgbClr val="3EA4BA"/>
                </a:solidFill>
                <a:latin typeface="Arial Narrow" panose="020B0606020202030204" pitchFamily="34" charset="0"/>
                <a:cs typeface="Arial Narrow" panose="020B0606020202030204" pitchFamily="34" charset="0"/>
                <a:sym typeface="+mn-ea"/>
              </a:rPr>
              <a:t>Développement de l'économie numérique dans la </a:t>
            </a:r>
            <a:r>
              <a:rPr lang="fr-FR" sz="1100" i="1" dirty="0">
                <a:solidFill>
                  <a:srgbClr val="3EA4BA"/>
                </a:solidFill>
                <a:latin typeface="Arial Narrow" panose="020B0606020202030204" pitchFamily="34" charset="0"/>
                <a:cs typeface="Arial Narrow" panose="020B0606020202030204" pitchFamily="34" charset="0"/>
                <a:sym typeface="+mn-ea"/>
              </a:rPr>
              <a:t>CEDEAO</a:t>
            </a:r>
            <a:r>
              <a:rPr lang="fr-FR" sz="1100" dirty="0">
                <a:solidFill>
                  <a:srgbClr val="3EA4BA"/>
                </a:solidFill>
                <a:latin typeface="Arial Narrow" panose="020B0606020202030204" pitchFamily="34" charset="0"/>
                <a:cs typeface="Arial Narrow" panose="020B0606020202030204" pitchFamily="34" charset="0"/>
                <a:sym typeface="+mn-ea"/>
              </a:rPr>
              <a:t>: une opportunité pour la transition numérique dans le développement </a:t>
            </a:r>
            <a:r>
              <a:rPr lang="fr-FR" sz="1100" dirty="0">
                <a:solidFill>
                  <a:srgbClr val="3EA4BA"/>
                </a:solidFill>
                <a:latin typeface="Arial Narrow" panose="020B0606020202030204" pitchFamily="34" charset="0"/>
                <a:cs typeface="Times New Roman" panose="02020603050405020304" pitchFamily="18" charset="0"/>
                <a:sym typeface="+mn-ea"/>
              </a:rPr>
              <a:t>entrepreneurial</a:t>
            </a:r>
            <a:r>
              <a:rPr lang="fr-FR" sz="1100" dirty="0">
                <a:solidFill>
                  <a:srgbClr val="3EA4BA"/>
                </a:solidFill>
                <a:latin typeface="Arial Narrow" panose="020B0606020202030204" pitchFamily="34" charset="0"/>
                <a:cs typeface="Arial Narrow" panose="020B0606020202030204" pitchFamily="34" charset="0"/>
                <a:sym typeface="+mn-ea"/>
              </a:rPr>
              <a:t>, l'innovation des marchés et </a:t>
            </a:r>
            <a:r>
              <a:rPr lang="fr-FR" sz="1100" dirty="0" smtClean="0">
                <a:solidFill>
                  <a:srgbClr val="3EA4BA"/>
                </a:solidFill>
                <a:latin typeface="Arial Narrow" panose="020B0606020202030204" pitchFamily="34" charset="0"/>
                <a:cs typeface="Arial Narrow" panose="020B0606020202030204" pitchFamily="34" charset="0"/>
                <a:sym typeface="+mn-ea"/>
              </a:rPr>
              <a:t>l'intégration régionale</a:t>
            </a:r>
            <a:r>
              <a:rPr altLang="it-IT" i="1" dirty="0" smtClean="0">
                <a:solidFill>
                  <a:srgbClr val="3EA4BA"/>
                </a:solidFill>
                <a:cs typeface="Arial Narrow" panose="020B0606020202030204" pitchFamily="34" charset="0"/>
                <a:sym typeface="+mn-ea"/>
              </a:rPr>
              <a:t>»</a:t>
            </a:r>
          </a:p>
          <a:p>
            <a:pPr>
              <a:lnSpc>
                <a:spcPts val="1200"/>
              </a:lnSpc>
              <a:defRPr lang="en-US"/>
            </a:pPr>
            <a:r>
              <a:rPr lang="pt-PT" sz="1100" dirty="0">
                <a:solidFill>
                  <a:srgbClr val="3EA4BA"/>
                </a:solidFill>
                <a:latin typeface="Arial Narrow" panose="020B0606020202030204" pitchFamily="34" charset="0"/>
                <a:cs typeface="Arial Narrow" panose="020B0606020202030204" pitchFamily="34" charset="0"/>
                <a:sym typeface="+mn-ea"/>
              </a:rPr>
              <a:t>Moderador</a:t>
            </a:r>
            <a:r>
              <a:rPr lang="pt-PT" sz="900" b="1" i="1" dirty="0">
                <a:solidFill>
                  <a:srgbClr val="3EA4BA"/>
                </a:solidFill>
                <a:latin typeface="Arial Narrow" panose="020B0606020202030204" pitchFamily="34" charset="0"/>
                <a:cs typeface="Arial Narrow" panose="020B0606020202030204" pitchFamily="34" charset="0"/>
                <a:sym typeface="+mn-ea"/>
              </a:rPr>
              <a:t>:</a:t>
            </a:r>
            <a:r>
              <a:rPr lang="pt-PT" sz="900" i="1" dirty="0">
                <a:solidFill>
                  <a:srgbClr val="3EA4BA"/>
                </a:solidFill>
                <a:latin typeface="Arial Narrow" panose="020B0606020202030204" pitchFamily="34" charset="0"/>
                <a:cs typeface="Arial Narrow" panose="020B0606020202030204" pitchFamily="34" charset="0"/>
                <a:sym typeface="+mn-ea"/>
              </a:rPr>
              <a:t> Cabo Verde</a:t>
            </a:r>
            <a:endParaRPr lang="pt-PT" sz="900" i="1" dirty="0">
              <a:solidFill>
                <a:srgbClr val="3EA4BA"/>
              </a:solidFill>
              <a:latin typeface="Arial Narrow" panose="020B0606020202030204" pitchFamily="34" charset="0"/>
              <a:cs typeface="Arial Narrow" panose="020B0606020202030204" pitchFamily="34" charset="0"/>
            </a:endParaRPr>
          </a:p>
          <a:p>
            <a:pPr>
              <a:lnSpc>
                <a:spcPts val="1200"/>
              </a:lnSpc>
              <a:defRPr lang="en-US"/>
            </a:pPr>
            <a:r>
              <a:rPr lang="pt-PT" altLang="en-US" sz="1100" i="1" dirty="0">
                <a:solidFill>
                  <a:srgbClr val="3EA4BA"/>
                </a:solidFill>
                <a:latin typeface="Arial Narrow" panose="020B0606020202030204" pitchFamily="34" charset="0"/>
                <a:cs typeface="Arial Narrow" panose="020B0606020202030204" pitchFamily="34" charset="0"/>
                <a:sym typeface="+mn-ea"/>
              </a:rPr>
              <a:t>Conferencista</a:t>
            </a:r>
            <a:r>
              <a:rPr lang="pt-BR" sz="1050" b="1" i="1" dirty="0">
                <a:solidFill>
                  <a:srgbClr val="3EA4BA"/>
                </a:solidFill>
                <a:latin typeface="Arial Narrow" panose="020B0606020202030204" pitchFamily="34" charset="0"/>
                <a:cs typeface="Arial Narrow" panose="020B0606020202030204" pitchFamily="34" charset="0"/>
                <a:sym typeface="+mn-ea"/>
              </a:rPr>
              <a:t>: </a:t>
            </a:r>
            <a:r>
              <a:rPr lang="pt-PT" altLang="en-US" sz="1100" i="1" dirty="0">
                <a:solidFill>
                  <a:srgbClr val="3EA4BA"/>
                </a:solidFill>
                <a:latin typeface="Arial Narrow" panose="020B0606020202030204" pitchFamily="34" charset="0"/>
                <a:cs typeface="Arial Narrow" panose="020B0606020202030204" pitchFamily="34" charset="0"/>
                <a:sym typeface="+mn-ea"/>
              </a:rPr>
              <a:t>CEDEAO</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dirty="0" smtClean="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52" name="Rectangle: Rounded Corners 198"/>
          <p:cNvSpPr/>
          <p:nvPr/>
        </p:nvSpPr>
        <p:spPr>
          <a:xfrm>
            <a:off x="8524557" y="518801"/>
            <a:ext cx="3647440" cy="721982"/>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fr-FR" altLang="en-US" sz="1200" dirty="0">
                <a:solidFill>
                  <a:srgbClr val="008CBA"/>
                </a:solidFill>
                <a:latin typeface="Arial Narrow" panose="020B0606020202030204" pitchFamily="34" charset="0"/>
                <a:sym typeface="+mn-ea"/>
              </a:rPr>
              <a:t>Conférence</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 </a:t>
            </a:r>
            <a:r>
              <a:rPr lang="pt-PT" altLang="en-US" sz="1200" b="1" dirty="0">
                <a:solidFill>
                  <a:srgbClr val="008CBA"/>
                </a:solidFill>
                <a:latin typeface="Arial Narrow" panose="020B0606020202030204" pitchFamily="34" charset="0"/>
                <a:cs typeface="Arial Narrow" panose="020B0606020202030204" pitchFamily="34" charset="0"/>
                <a:sym typeface="+mn-ea"/>
              </a:rPr>
              <a:t>II </a:t>
            </a:r>
          </a:p>
          <a:p>
            <a:pPr algn="ctr">
              <a:lnSpc>
                <a:spcPts val="1100"/>
              </a:lnSpc>
              <a:spcBef>
                <a:spcPts val="0"/>
              </a:spcBef>
              <a:spcAft>
                <a:spcPts val="0"/>
              </a:spcAft>
              <a:defRPr lang="en-US">
                <a:solidFill>
                  <a:srgbClr val="FFFFFF"/>
                </a:solidFill>
              </a:defRPr>
            </a:pPr>
            <a:r>
              <a:rPr lang="pt-PT" altLang="en-US" sz="1000" b="1" i="1" dirty="0" smtClean="0">
                <a:solidFill>
                  <a:srgbClr val="3EA4BA"/>
                </a:solidFill>
                <a:latin typeface="Arial Narrow" panose="020B0606020202030204" pitchFamily="34" charset="0"/>
                <a:cs typeface="Arial Narrow" panose="020B0606020202030204" pitchFamily="34" charset="0"/>
                <a:sym typeface="+mn-ea"/>
              </a:rPr>
              <a:t>«</a:t>
            </a:r>
            <a:r>
              <a:rPr lang="fr-FR" sz="1000" i="1" dirty="0">
                <a:solidFill>
                  <a:srgbClr val="3EA4BA"/>
                </a:solidFill>
                <a:latin typeface="Arial Narrow" panose="020B0606020202030204" pitchFamily="34" charset="0"/>
                <a:cs typeface="Arial Narrow" panose="020B0606020202030204" pitchFamily="34" charset="0"/>
                <a:sym typeface="+mn-ea"/>
              </a:rPr>
              <a:t>ACCÈS AU MARCHÉ PRÉFÉRENTIEL DES ÉTATS - UNIS</a:t>
            </a:r>
            <a:r>
              <a:rPr lang="pt-PT" altLang="en-US" sz="1000" b="1" i="1" dirty="0" smtClean="0">
                <a:solidFill>
                  <a:srgbClr val="3EA4BA"/>
                </a:solidFill>
                <a:latin typeface="Arial Narrow" panose="020B0606020202030204" pitchFamily="34" charset="0"/>
                <a:cs typeface="Arial Narrow" panose="020B0606020202030204" pitchFamily="34" charset="0"/>
                <a:sym typeface="+mn-ea"/>
              </a:rPr>
              <a:t>»</a:t>
            </a:r>
          </a:p>
          <a:p>
            <a:pPr>
              <a:lnSpc>
                <a:spcPct val="80000"/>
              </a:lnSpc>
            </a:pPr>
            <a:r>
              <a:rPr lang="pt-PT" sz="1000" b="1" dirty="0">
                <a:solidFill>
                  <a:srgbClr val="3EA4BA"/>
                </a:solidFill>
                <a:latin typeface="Arial Narrow" panose="020B0606020202030204" pitchFamily="34" charset="0"/>
                <a:cs typeface="Arial Narrow" panose="020B0606020202030204" pitchFamily="34" charset="0"/>
                <a:sym typeface="+mn-ea"/>
              </a:rPr>
              <a:t>Modérateur</a:t>
            </a:r>
            <a:r>
              <a:rPr lang="pt-PT" sz="1000" dirty="0">
                <a:solidFill>
                  <a:srgbClr val="3EA4BA"/>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000" b="1" i="1" dirty="0">
                <a:solidFill>
                  <a:srgbClr val="3EA4BA"/>
                </a:solidFill>
                <a:latin typeface="Arial Narrow" panose="020B0606020202030204" pitchFamily="34" charset="0"/>
                <a:cs typeface="Arial Narrow" panose="020B0606020202030204" pitchFamily="34" charset="0"/>
                <a:sym typeface="+mn-ea"/>
              </a:rPr>
              <a:t>Conférencier</a:t>
            </a:r>
            <a:r>
              <a:rPr lang="pt-PT" sz="1000" i="1" dirty="0">
                <a:solidFill>
                  <a:srgbClr val="3EA4BA"/>
                </a:solidFill>
                <a:latin typeface="Arial Narrow" panose="020B0606020202030204" pitchFamily="34" charset="0"/>
                <a:cs typeface="Arial Narrow" panose="020B0606020202030204" pitchFamily="34" charset="0"/>
                <a:sym typeface="+mn-ea"/>
              </a:rPr>
              <a:t>: </a:t>
            </a:r>
            <a:r>
              <a:rPr lang="pt-PT" sz="1000" i="1" dirty="0">
                <a:solidFill>
                  <a:srgbClr val="3EA4BA"/>
                </a:solidFill>
                <a:latin typeface="Arial Narrow" panose="020B0606020202030204" pitchFamily="34" charset="0"/>
                <a:sym typeface="+mn-ea"/>
              </a:rPr>
              <a:t>USA / AGOA </a:t>
            </a:r>
            <a:r>
              <a:rPr lang="pt-PT" sz="1000" i="1" dirty="0">
                <a:solidFill>
                  <a:srgbClr val="3EA4BA"/>
                </a:solidFill>
                <a:latin typeface="Arial Narrow" panose="020B0606020202030204" pitchFamily="34" charset="0"/>
                <a:cs typeface="Arial Narrow" panose="020B0606020202030204" pitchFamily="34" charset="0"/>
                <a:sym typeface="+mn-ea"/>
              </a:rPr>
              <a:t> </a:t>
            </a:r>
            <a:endParaRPr lang="pt-PT" altLang="en-US" sz="1000" i="1" dirty="0">
              <a:solidFill>
                <a:srgbClr val="3EA4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tx1"/>
              </a:solidFill>
              <a:latin typeface="Arial Narrow" panose="020B0606020202030204" pitchFamily="34" charset="0"/>
              <a:cs typeface="Arial Narrow" panose="020B0606020202030204" pitchFamily="34" charset="0"/>
            </a:endParaRPr>
          </a:p>
        </p:txBody>
      </p:sp>
      <p:sp>
        <p:nvSpPr>
          <p:cNvPr id="53" name="Rectangle: Rounded Corners 125"/>
          <p:cNvSpPr/>
          <p:nvPr/>
        </p:nvSpPr>
        <p:spPr>
          <a:xfrm>
            <a:off x="8539480" y="2627872"/>
            <a:ext cx="3630930" cy="630706"/>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fr-FR" altLang="en-US" sz="1200" dirty="0">
                <a:solidFill>
                  <a:srgbClr val="008CBA"/>
                </a:solidFill>
                <a:latin typeface="Arial Narrow" panose="020B0606020202030204" pitchFamily="34" charset="0"/>
                <a:sym typeface="+mn-ea"/>
              </a:rPr>
              <a:t>Conférence</a:t>
            </a:r>
            <a:r>
              <a:rPr lang="pt-PT" altLang="en-US" sz="1200" b="1" dirty="0" smtClean="0">
                <a:solidFill>
                  <a:srgbClr val="008CBA"/>
                </a:solidFill>
                <a:latin typeface="Arial Narrow" panose="020B0606020202030204" pitchFamily="34" charset="0"/>
                <a:cs typeface="Arial Narrow" panose="020B0606020202030204" pitchFamily="34" charset="0"/>
                <a:sym typeface="+mn-ea"/>
              </a:rPr>
              <a:t> IV</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100"/>
              </a:lnSpc>
              <a:defRPr lang="en-US">
                <a:solidFill>
                  <a:srgbClr val="FFFFFF"/>
                </a:solidFill>
              </a:defRPr>
            </a:pPr>
            <a:r>
              <a:rPr lang="pt-PT" altLang="en-US" sz="1000" b="1" i="1" dirty="0" smtClean="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lang="fr-FR" sz="1000" b="1" i="1" dirty="0">
                <a:solidFill>
                  <a:srgbClr val="3EA4BA"/>
                </a:solidFill>
                <a:latin typeface="Arial Narrow" panose="020B0606020202030204" pitchFamily="34" charset="0"/>
                <a:cs typeface="Arial Narrow" panose="020B0606020202030204" pitchFamily="34" charset="0"/>
                <a:sym typeface="+mn-ea"/>
              </a:rPr>
              <a:t>ACCÈS AU MARCHÉ PRÉFÉRENTIEL DE L'</a:t>
            </a:r>
            <a:r>
              <a:rPr lang="fr-FR" sz="1000" b="1" dirty="0">
                <a:solidFill>
                  <a:srgbClr val="3EA4BA"/>
                </a:solidFill>
                <a:latin typeface="Arial Narrow" panose="020B0606020202030204" pitchFamily="34" charset="0"/>
                <a:cs typeface="Arial Narrow" panose="020B0606020202030204" pitchFamily="34" charset="0"/>
                <a:sym typeface="+mn-ea"/>
              </a:rPr>
              <a:t>UNION EUROPÉENNE</a:t>
            </a:r>
            <a:r>
              <a:rPr lang="pt-PT" altLang="en-US" sz="1000" b="1" i="1" dirty="0" smtClean="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nSpc>
                <a:spcPct val="80000"/>
              </a:lnSpc>
            </a:pPr>
            <a:r>
              <a:rPr lang="pt-PT" sz="1000" dirty="0">
                <a:solidFill>
                  <a:srgbClr val="3EA4BA"/>
                </a:solidFill>
                <a:latin typeface="Arial Narrow" panose="020B0606020202030204" pitchFamily="34" charset="0"/>
                <a:cs typeface="Arial Narrow" panose="020B0606020202030204" pitchFamily="34" charset="0"/>
                <a:sym typeface="+mn-ea"/>
              </a:rPr>
              <a:t>Modérateur: Cabo Verde</a:t>
            </a:r>
          </a:p>
          <a:p>
            <a:pPr>
              <a:lnSpc>
                <a:spcPct val="80000"/>
              </a:lnSpc>
            </a:pPr>
            <a:r>
              <a:rPr lang="pt-PT" altLang="en-US" sz="1000" i="1" dirty="0">
                <a:solidFill>
                  <a:srgbClr val="3EA4BA"/>
                </a:solidFill>
                <a:latin typeface="Arial Narrow" panose="020B0606020202030204" pitchFamily="34" charset="0"/>
                <a:cs typeface="Arial Narrow" panose="020B0606020202030204" pitchFamily="34" charset="0"/>
                <a:sym typeface="+mn-ea"/>
              </a:rPr>
              <a:t>Conférencier</a:t>
            </a:r>
            <a:r>
              <a:rPr lang="pt-PT" sz="1000" i="1" dirty="0">
                <a:solidFill>
                  <a:srgbClr val="3EA4BA"/>
                </a:solidFill>
                <a:latin typeface="Arial Narrow" panose="020B0606020202030204" pitchFamily="34" charset="0"/>
                <a:cs typeface="Arial Narrow" panose="020B0606020202030204" pitchFamily="34" charset="0"/>
                <a:sym typeface="+mn-ea"/>
              </a:rPr>
              <a:t>: </a:t>
            </a:r>
            <a:r>
              <a:rPr lang="pt-PT" sz="1000" i="1" dirty="0">
                <a:solidFill>
                  <a:srgbClr val="3EA4BA"/>
                </a:solidFill>
                <a:latin typeface="Arial Narrow" panose="020B0606020202030204" pitchFamily="34" charset="0"/>
                <a:sym typeface="+mn-ea"/>
              </a:rPr>
              <a:t>UE / SPG +</a:t>
            </a:r>
            <a:r>
              <a:rPr lang="pt-PT" sz="1000" i="1" dirty="0">
                <a:solidFill>
                  <a:srgbClr val="3EA4BA"/>
                </a:solidFill>
                <a:latin typeface="Arial Narrow" panose="020B0606020202030204" pitchFamily="34" charset="0"/>
                <a:cs typeface="Arial Narrow" panose="020B0606020202030204" pitchFamily="34" charset="0"/>
                <a:sym typeface="+mn-ea"/>
              </a:rPr>
              <a:t> </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4" name="Rectangle: Rounded Corners 198"/>
          <p:cNvSpPr/>
          <p:nvPr/>
        </p:nvSpPr>
        <p:spPr>
          <a:xfrm>
            <a:off x="3881755" y="5302250"/>
            <a:ext cx="3158490" cy="1263650"/>
          </a:xfrm>
          <a:prstGeom prst="roundRect">
            <a:avLst>
              <a:gd name="adj" fmla="val 16667"/>
            </a:avLst>
          </a:prstGeom>
          <a:solidFill>
            <a:schemeClr val="accent1">
              <a:lumMod val="20000"/>
              <a:lumOff val="80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fr-FR" altLang="en-US" sz="1200" dirty="0">
                <a:solidFill>
                  <a:srgbClr val="008CBA"/>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fr-FR" altLang="en-US" sz="1000" i="1" dirty="0">
                <a:solidFill>
                  <a:srgbClr val="008CBA"/>
                </a:solidFill>
                <a:latin typeface="Arial Narrow" panose="020B0606020202030204" pitchFamily="34" charset="0"/>
                <a:cs typeface="Arial Narrow" panose="020B0606020202030204" pitchFamily="34" charset="0"/>
                <a:sym typeface="+mn-ea"/>
              </a:rPr>
              <a:t>«</a:t>
            </a:r>
            <a:r>
              <a:rPr lang="fr-FR" sz="1000" i="1" dirty="0">
                <a:solidFill>
                  <a:srgbClr val="008CBA"/>
                </a:solidFill>
                <a:latin typeface="Arial Narrow" panose="020B0606020202030204" pitchFamily="34" charset="0"/>
                <a:cs typeface="Arial Narrow" panose="020B0606020202030204" pitchFamily="34" charset="0"/>
                <a:sym typeface="+mn-ea"/>
              </a:rPr>
              <a:t>ACCÈS AU MARCHÉ PRÉFÉRENTIEL DE LA CEDEAO</a:t>
            </a:r>
            <a:r>
              <a:rPr lang="fr-FR" altLang="en-US" sz="1000" i="1" dirty="0" smtClean="0">
                <a:solidFill>
                  <a:srgbClr val="008CBA"/>
                </a:solidFill>
                <a:latin typeface="Arial Narrow" panose="020B0606020202030204" pitchFamily="34" charset="0"/>
                <a:cs typeface="Arial Narrow" panose="020B0606020202030204" pitchFamily="34" charset="0"/>
                <a:sym typeface="+mn-ea"/>
              </a:rPr>
              <a:t>»</a:t>
            </a:r>
          </a:p>
          <a:p>
            <a:pPr algn="ctr">
              <a:lnSpc>
                <a:spcPts val="1100"/>
              </a:lnSpc>
              <a:spcBef>
                <a:spcPts val="0"/>
              </a:spcBef>
              <a:spcAft>
                <a:spcPts val="0"/>
              </a:spcAft>
              <a:defRPr lang="en-US">
                <a:solidFill>
                  <a:srgbClr val="FFFFFF"/>
                </a:solidFill>
              </a:defRPr>
            </a:pPr>
            <a:endParaRPr lang="fr-FR" sz="1000" i="1"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sz="1000" b="1" dirty="0">
                <a:solidFill>
                  <a:srgbClr val="3EA4BA"/>
                </a:solidFill>
                <a:latin typeface="Arial Narrow" panose="020B0606020202030204" pitchFamily="34" charset="0"/>
                <a:cs typeface="Arial Narrow" panose="020B0606020202030204" pitchFamily="34" charset="0"/>
                <a:sym typeface="+mn-ea"/>
              </a:rPr>
              <a:t>Modérateur</a:t>
            </a:r>
            <a:r>
              <a:rPr lang="pt-PT" sz="1000" dirty="0">
                <a:solidFill>
                  <a:srgbClr val="3EA4BA"/>
                </a:solidFill>
                <a:latin typeface="Arial Narrow" panose="020B0606020202030204" pitchFamily="34" charset="0"/>
                <a:cs typeface="Arial Narrow" panose="020B0606020202030204" pitchFamily="34" charset="0"/>
                <a:sym typeface="+mn-ea"/>
              </a:rPr>
              <a:t>: Cabo Verde</a:t>
            </a:r>
          </a:p>
          <a:p>
            <a:pPr>
              <a:lnSpc>
                <a:spcPct val="80000"/>
              </a:lnSpc>
            </a:pPr>
            <a:r>
              <a:rPr lang="pt-PT" altLang="en-US" sz="1000" b="1" i="1" dirty="0">
                <a:solidFill>
                  <a:srgbClr val="3EA4BA"/>
                </a:solidFill>
                <a:latin typeface="Arial Narrow" panose="020B0606020202030204" pitchFamily="34" charset="0"/>
                <a:cs typeface="Arial Narrow" panose="020B0606020202030204" pitchFamily="34" charset="0"/>
                <a:sym typeface="+mn-ea"/>
              </a:rPr>
              <a:t>Conférencier</a:t>
            </a:r>
            <a:r>
              <a:rPr lang="pt-PT" sz="1000" i="1" dirty="0">
                <a:solidFill>
                  <a:srgbClr val="3EA4BA"/>
                </a:solidFill>
                <a:latin typeface="Arial Narrow" panose="020B0606020202030204" pitchFamily="34" charset="0"/>
                <a:cs typeface="Arial Narrow" panose="020B0606020202030204" pitchFamily="34" charset="0"/>
                <a:sym typeface="+mn-ea"/>
              </a:rPr>
              <a:t>: CEDEAO</a:t>
            </a:r>
            <a:endParaRPr lang="pt-PT" altLang="en-US" sz="1000" i="1" dirty="0">
              <a:solidFill>
                <a:srgbClr val="3EA4BA"/>
              </a:solidFill>
              <a:latin typeface="Arial Narrow" panose="020B0606020202030204" pitchFamily="34" charset="0"/>
              <a:cs typeface="Arial Narrow" panose="020B0606020202030204" pitchFamily="34" charset="0"/>
              <a:sym typeface="+mn-ea"/>
            </a:endParaRPr>
          </a:p>
          <a:p>
            <a:pPr algn="ctr">
              <a:lnSpc>
                <a:spcPts val="1100"/>
              </a:lnSpc>
              <a:spcBef>
                <a:spcPts val="0"/>
              </a:spcBef>
              <a:spcAft>
                <a:spcPts val="0"/>
              </a:spcAft>
              <a:defRPr lang="en-US">
                <a:solidFill>
                  <a:srgbClr val="FFFFFF"/>
                </a:solidFill>
              </a:defRPr>
            </a:pPr>
            <a:endParaRPr lang="fr-FR" sz="1000" dirty="0">
              <a:solidFill>
                <a:srgbClr val="008CBA"/>
              </a:solidFill>
              <a:latin typeface="Arial Narrow" panose="020B0606020202030204" pitchFamily="34" charset="0"/>
              <a:cs typeface="Arial Narrow" panose="020B0606020202030204" pitchFamily="34" charset="0"/>
            </a:endParaRPr>
          </a:p>
        </p:txBody>
      </p:sp>
      <p:sp>
        <p:nvSpPr>
          <p:cNvPr id="56"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Linha7"/>
          <p:cNvSpPr/>
          <p:nvPr/>
        </p:nvSpPr>
        <p:spPr>
          <a:xfrm rot="16200000">
            <a:off x="2938145" y="2684695"/>
            <a:ext cx="809625" cy="6350"/>
          </a:xfrm>
          <a:prstGeom prst="line">
            <a:avLst/>
          </a:prstGeom>
          <a:noFill/>
          <a:ln w="9525" cap="flat" cmpd="sng" algn="ctr">
            <a:solidFill>
              <a:srgbClr val="008CBA"/>
            </a:solidFill>
            <a:prstDash val="solid"/>
            <a:headEnd type="none" w="med" len="med"/>
            <a:tailEnd type="triangle" w="med" len="med"/>
          </a:ln>
          <a:effectLst/>
        </p:spPr>
      </p:sp>
      <p:sp>
        <p:nvSpPr>
          <p:cNvPr id="59" name="Linha7"/>
          <p:cNvSpPr/>
          <p:nvPr/>
        </p:nvSpPr>
        <p:spPr>
          <a:xfrm rot="16200000">
            <a:off x="2917825" y="5062855"/>
            <a:ext cx="809625" cy="6350"/>
          </a:xfrm>
          <a:prstGeom prst="line">
            <a:avLst/>
          </a:prstGeom>
          <a:noFill/>
          <a:ln w="9525" cap="flat" cmpd="sng" algn="ctr">
            <a:solidFill>
              <a:srgbClr val="008CBA"/>
            </a:solidFill>
            <a:prstDash val="solid"/>
            <a:headEnd type="triangle" w="med" len="med"/>
            <a:tailEnd type="none" w="med" len="med"/>
          </a:ln>
          <a:effectLst/>
        </p:spPr>
      </p:sp>
      <p:sp>
        <p:nvSpPr>
          <p:cNvPr id="60" name="Straight Connector 144"/>
          <p:cNvSpPr/>
          <p:nvPr/>
        </p:nvSpPr>
        <p:spPr>
          <a:xfrm flipH="1">
            <a:off x="2215515" y="3599181"/>
            <a:ext cx="5715" cy="189230"/>
          </a:xfrm>
          <a:prstGeom prst="line">
            <a:avLst/>
          </a:prstGeom>
          <a:noFill/>
          <a:ln w="9525" cap="flat" cmpd="sng" algn="ctr">
            <a:solidFill>
              <a:srgbClr val="008CBA"/>
            </a:solidFill>
            <a:prstDash val="solid"/>
            <a:headEnd type="triangle" w="med" len="med"/>
            <a:tailEnd type="none" w="med" len="med"/>
          </a:ln>
          <a:effectLst/>
        </p:spPr>
      </p:sp>
      <p:sp>
        <p:nvSpPr>
          <p:cNvPr id="61" name="Straight Connector 144"/>
          <p:cNvSpPr/>
          <p:nvPr/>
        </p:nvSpPr>
        <p:spPr>
          <a:xfrm>
            <a:off x="2205990" y="4877336"/>
            <a:ext cx="4445" cy="393265"/>
          </a:xfrm>
          <a:prstGeom prst="line">
            <a:avLst/>
          </a:prstGeom>
          <a:noFill/>
          <a:ln w="9525" cap="flat" cmpd="sng" algn="ctr">
            <a:solidFill>
              <a:srgbClr val="008CBA"/>
            </a:solidFill>
            <a:prstDash val="solid"/>
            <a:headEnd type="triangle" w="med" len="med"/>
            <a:tailEnd type="none" w="med" len="med"/>
          </a:ln>
          <a:effectLst/>
        </p:spPr>
      </p:sp>
      <p:sp>
        <p:nvSpPr>
          <p:cNvPr id="62" name="Linha7"/>
          <p:cNvSpPr/>
          <p:nvPr/>
        </p:nvSpPr>
        <p:spPr>
          <a:xfrm rot="16200000" flipV="1">
            <a:off x="5148322" y="2419091"/>
            <a:ext cx="787918" cy="4444"/>
          </a:xfrm>
          <a:prstGeom prst="line">
            <a:avLst/>
          </a:prstGeom>
          <a:noFill/>
          <a:ln w="9525" cap="flat" cmpd="sng" algn="ctr">
            <a:solidFill>
              <a:srgbClr val="008CBA"/>
            </a:solidFill>
            <a:prstDash val="solid"/>
            <a:headEnd type="none" w="med" len="med"/>
            <a:tailEnd type="triangle" w="med" len="med"/>
          </a:ln>
          <a:effectLst/>
        </p:spPr>
      </p:sp>
      <p:sp>
        <p:nvSpPr>
          <p:cNvPr id="63" name="Linha7"/>
          <p:cNvSpPr/>
          <p:nvPr/>
        </p:nvSpPr>
        <p:spPr>
          <a:xfrm rot="16200000">
            <a:off x="5147945" y="3455035"/>
            <a:ext cx="809625" cy="6350"/>
          </a:xfrm>
          <a:prstGeom prst="line">
            <a:avLst/>
          </a:prstGeom>
          <a:noFill/>
          <a:ln w="19050" cap="flat" cmpd="sng" algn="ctr">
            <a:solidFill>
              <a:srgbClr val="008CBA"/>
            </a:solidFill>
            <a:prstDash val="solid"/>
            <a:headEnd type="none"/>
            <a:tailEnd type="none" w="med" len="med"/>
          </a:ln>
          <a:effectLst/>
        </p:spPr>
      </p:sp>
      <p:sp>
        <p:nvSpPr>
          <p:cNvPr id="64" name="Linha7"/>
          <p:cNvSpPr/>
          <p:nvPr/>
        </p:nvSpPr>
        <p:spPr>
          <a:xfrm rot="16200000">
            <a:off x="5153025" y="4872355"/>
            <a:ext cx="809625" cy="6350"/>
          </a:xfrm>
          <a:prstGeom prst="line">
            <a:avLst/>
          </a:prstGeom>
          <a:noFill/>
          <a:ln w="9525" cap="flat" cmpd="sng" algn="ctr">
            <a:solidFill>
              <a:srgbClr val="008CBA"/>
            </a:solidFill>
            <a:prstDash val="solid"/>
            <a:headEnd type="triangle" w="med" len="med"/>
            <a:tailEnd type="none" w="med" len="med"/>
          </a:ln>
          <a:effectLst/>
        </p:spPr>
      </p:sp>
      <p:sp>
        <p:nvSpPr>
          <p:cNvPr id="65" name="Straight Connector 144"/>
          <p:cNvSpPr/>
          <p:nvPr/>
        </p:nvSpPr>
        <p:spPr>
          <a:xfrm flipH="1">
            <a:off x="4426585" y="4250029"/>
            <a:ext cx="2221" cy="851817"/>
          </a:xfrm>
          <a:prstGeom prst="line">
            <a:avLst/>
          </a:prstGeom>
          <a:noFill/>
          <a:ln w="9525" cap="flat" cmpd="sng" algn="ctr">
            <a:solidFill>
              <a:srgbClr val="008CBA"/>
            </a:solidFill>
            <a:prstDash val="solid"/>
            <a:headEnd type="triangle" w="med" len="med"/>
            <a:tailEnd type="none" w="med" len="med"/>
          </a:ln>
          <a:effectLst/>
        </p:spPr>
      </p:sp>
      <p:sp>
        <p:nvSpPr>
          <p:cNvPr id="66" name="Oval 65"/>
          <p:cNvSpPr/>
          <p:nvPr/>
        </p:nvSpPr>
        <p:spPr>
          <a:xfrm>
            <a:off x="3275965" y="3729991"/>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7" name="Oval 66"/>
          <p:cNvSpPr/>
          <p:nvPr/>
        </p:nvSpPr>
        <p:spPr>
          <a:xfrm>
            <a:off x="3261995" y="5212716"/>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Oval 67"/>
          <p:cNvSpPr/>
          <p:nvPr/>
        </p:nvSpPr>
        <p:spPr>
          <a:xfrm>
            <a:off x="5493385" y="356806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9" name="Oval 68"/>
          <p:cNvSpPr/>
          <p:nvPr/>
        </p:nvSpPr>
        <p:spPr>
          <a:xfrm>
            <a:off x="5495925" y="503428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0" name="Conexão Reta 77"/>
          <p:cNvCxnSpPr/>
          <p:nvPr/>
        </p:nvCxnSpPr>
        <p:spPr>
          <a:xfrm>
            <a:off x="4436745" y="361886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71" name="Forma automática5"/>
          <p:cNvSpPr/>
          <p:nvPr/>
        </p:nvSpPr>
        <p:spPr>
          <a:xfrm>
            <a:off x="6174935" y="2228007"/>
            <a:ext cx="894324" cy="44555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sz="1200" dirty="0" smtClean="0">
                <a:latin typeface="Arial Narrow" panose="020B0606020202030204" pitchFamily="34" charset="0"/>
                <a:ea typeface="Century Gothic" panose="020B0502020202020204" pitchFamily="2" charset="0"/>
                <a:cs typeface="Arial" panose="020B0604020202020204" pitchFamily="34" charset="0"/>
              </a:rPr>
              <a:t>10:45 </a:t>
            </a:r>
            <a:r>
              <a:rPr lang="pt-PT" sz="1200" dirty="0">
                <a:latin typeface="Arial Narrow" panose="020B0606020202030204" pitchFamily="34" charset="0"/>
                <a:ea typeface="Century Gothic" panose="020B0502020202020204" pitchFamily="2" charset="0"/>
                <a:cs typeface="Arial" panose="020B0604020202020204" pitchFamily="34" charset="0"/>
              </a:rPr>
              <a:t>– </a:t>
            </a:r>
            <a:r>
              <a:rPr lang="pt-PT" sz="1200" dirty="0" smtClean="0">
                <a:latin typeface="Arial Narrow" panose="020B0606020202030204" pitchFamily="34" charset="0"/>
                <a:ea typeface="Century Gothic" panose="020B0502020202020204" pitchFamily="2" charset="0"/>
                <a:cs typeface="Arial" panose="020B0604020202020204" pitchFamily="34" charset="0"/>
              </a:rPr>
              <a:t>11:00</a:t>
            </a:r>
            <a:endParaRPr lang="pt-PT" sz="1200" dirty="0">
              <a:latin typeface="Arial Narrow" panose="020B0606020202030204" pitchFamily="34" charset="0"/>
              <a:ea typeface="Century Gothic" panose="020B0502020202020204" pitchFamily="2" charset="0"/>
              <a:cs typeface="Arial" panose="020B0604020202020204" pitchFamily="34" charset="0"/>
            </a:endParaRPr>
          </a:p>
        </p:txBody>
      </p:sp>
      <p:sp>
        <p:nvSpPr>
          <p:cNvPr id="72" name="Rectangle: Rounded Corners 137"/>
          <p:cNvSpPr/>
          <p:nvPr/>
        </p:nvSpPr>
        <p:spPr>
          <a:xfrm>
            <a:off x="21359" y="1235075"/>
            <a:ext cx="1657692" cy="508695"/>
          </a:xfrm>
          <a:prstGeom prst="roundRect">
            <a:avLst>
              <a:gd name="adj" fmla="val 16667"/>
            </a:avLst>
          </a:prstGeom>
          <a:solidFill>
            <a:schemeClr val="bg1"/>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gn="ctr">
              <a:defRPr lang="en-US">
                <a:solidFill>
                  <a:srgbClr val="0099CC"/>
                </a:solidFill>
              </a:defRPr>
            </a:pPr>
            <a:r>
              <a:rPr lang="pt-PT" sz="120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ACCRÉDITATION</a:t>
            </a:r>
            <a:r>
              <a:rPr lang="pt-PT" sz="1200" b="1" dirty="0" smtClean="0">
                <a:solidFill>
                  <a:srgbClr val="416D12"/>
                </a:solidFill>
                <a:latin typeface="Arial Narrow" panose="020B0606020202030204" pitchFamily="34" charset="0"/>
                <a:sym typeface="+mn-ea"/>
              </a:rPr>
              <a:t> </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07:00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 08:15</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3" name="Cortar Retângulo de Canto Simples 105"/>
          <p:cNvSpPr/>
          <p:nvPr/>
        </p:nvSpPr>
        <p:spPr>
          <a:xfrm>
            <a:off x="22673" y="621664"/>
            <a:ext cx="1659802"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200" b="1" dirty="0">
                <a:sym typeface="+mn-ea"/>
              </a:rPr>
              <a:t>1</a:t>
            </a:r>
            <a:r>
              <a:rPr lang="pt-PT" altLang="en-US" sz="1200" b="1" baseline="30000" dirty="0">
                <a:sym typeface="+mn-ea"/>
              </a:rPr>
              <a:t>er</a:t>
            </a:r>
            <a:r>
              <a:rPr lang="pt-PT" altLang="en-US" sz="1200" b="1" dirty="0" smtClean="0"/>
              <a:t> JOUR </a:t>
            </a:r>
            <a:r>
              <a:rPr lang="pt-PT" altLang="en-US" sz="1200" b="1" dirty="0"/>
              <a:t>- </a:t>
            </a:r>
            <a:r>
              <a:rPr lang="pt-PT" altLang="en-US" sz="1200" b="1" dirty="0" smtClean="0">
                <a:solidFill>
                  <a:srgbClr val="FFFF00"/>
                </a:solidFill>
              </a:rPr>
              <a:t>16 MARS</a:t>
            </a:r>
            <a:endParaRPr lang="pt-PT" altLang="en-US" sz="1200" b="1" dirty="0">
              <a:solidFill>
                <a:srgbClr val="FFFF00"/>
              </a:solidFill>
            </a:endParaRPr>
          </a:p>
        </p:txBody>
      </p:sp>
      <p:grpSp>
        <p:nvGrpSpPr>
          <p:cNvPr id="74" name="Agrupar 111"/>
          <p:cNvGrpSpPr/>
          <p:nvPr/>
        </p:nvGrpSpPr>
        <p:grpSpPr>
          <a:xfrm>
            <a:off x="4972685" y="3824605"/>
            <a:ext cx="1153160" cy="1165860"/>
            <a:chOff x="3453" y="5909"/>
            <a:chExt cx="1816" cy="1836"/>
          </a:xfrm>
          <a:scene3d>
            <a:camera prst="orthographicFront">
              <a:rot lat="0" lon="0" rev="0"/>
            </a:camera>
            <a:lightRig rig="contrasting" dir="t">
              <a:rot lat="0" lon="0" rev="1500000"/>
            </a:lightRig>
          </a:scene3d>
        </p:grpSpPr>
        <p:sp>
          <p:nvSpPr>
            <p:cNvPr id="75"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solidFill>
                    <a:srgbClr val="FFFFFF"/>
                  </a:solidFill>
                </a:defRPr>
              </a:pPr>
              <a:r>
                <a:rPr lang="pt-PT" sz="1400" b="1" dirty="0" smtClean="0">
                  <a:latin typeface="Arial Narrow" panose="020B0606020202030204" pitchFamily="34" charset="0"/>
                  <a:ea typeface="Century Gothic" panose="020B0502020202020204" pitchFamily="2" charset="0"/>
                  <a:cs typeface="Century Gothic" panose="020B0502020202020204" pitchFamily="2" charset="0"/>
                </a:rPr>
                <a:t>2022</a:t>
              </a:r>
              <a:endParaRPr lang="pt-PT" sz="1400" b="1"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17 Mars</a:t>
              </a:r>
              <a:endParaRPr lang="pt-PT" sz="11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a:p>
              <a:pPr algn="ctr" defTabSz="899795">
                <a:defRPr lang="en-US">
                  <a:solidFill>
                    <a:srgbClr val="FFFFFF"/>
                  </a:solidFill>
                </a:defRPr>
              </a:pP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6" name="TextBox 167"/>
            <p:cNvSpPr/>
            <p:nvPr/>
          </p:nvSpPr>
          <p:spPr>
            <a:xfrm>
              <a:off x="3641" y="7303"/>
              <a:ext cx="1361" cy="388"/>
            </a:xfrm>
            <a:prstGeom prst="rect">
              <a:avLst/>
            </a:prstGeom>
            <a:noFill/>
            <a:ln>
              <a:noFill/>
            </a:ln>
            <a:effectLst>
              <a:outerShdw blurRad="149987" dist="250190" dir="8460000" algn="ctr">
                <a:srgbClr val="000000">
                  <a:alpha val="28000"/>
                </a:srgbClr>
              </a:outerShdw>
            </a:effectLst>
            <a:sp3d prstMaterial="metal">
              <a:bevelT w="88900" h="88900"/>
            </a:sp3d>
          </p:spPr>
          <p:txBody>
            <a:bodyPr vert="horz" wrap="square" lIns="91440" tIns="45720" rIns="91440" bIns="45720" numCol="1" spcCol="215900" anchor="t"/>
            <a:lstStyle/>
            <a:p>
              <a:pPr algn="ctr">
                <a:defRPr lang="en-US"/>
              </a:pPr>
              <a:r>
                <a:rPr lang="pt-PT" sz="1000"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a:t>
              </a:r>
              <a:r>
                <a:rPr lang="pt-PT" sz="1000"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18:15 </a:t>
              </a:r>
              <a:endParaRPr lang="pt-PT" sz="1000"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77" name="Forma automática5"/>
          <p:cNvSpPr/>
          <p:nvPr/>
        </p:nvSpPr>
        <p:spPr>
          <a:xfrm>
            <a:off x="6132999" y="4667739"/>
            <a:ext cx="903267" cy="387006"/>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96825">
                <a:srgbClr val="DDF3E1"/>
              </a:gs>
              <a:gs pos="93650">
                <a:srgbClr val="DBF2DF"/>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sz="1050" dirty="0" smtClean="0">
                <a:latin typeface="Arial Narrow" panose="020B0606020202030204" pitchFamily="34" charset="0"/>
                <a:ea typeface="Century Gothic" panose="020B0502020202020204" pitchFamily="2" charset="0"/>
                <a:cs typeface="Arial" panose="020B0604020202020204" pitchFamily="34" charset="0"/>
              </a:rPr>
              <a:t>16:00 </a:t>
            </a:r>
            <a:r>
              <a:rPr lang="pt-PT" sz="1050" dirty="0">
                <a:latin typeface="Arial Narrow" panose="020B0606020202030204" pitchFamily="34" charset="0"/>
                <a:ea typeface="Century Gothic" panose="020B0502020202020204" pitchFamily="2" charset="0"/>
                <a:cs typeface="Arial" panose="020B0604020202020204" pitchFamily="34" charset="0"/>
              </a:rPr>
              <a:t>– </a:t>
            </a:r>
            <a:r>
              <a:rPr lang="pt-PT" sz="1050" dirty="0" smtClean="0">
                <a:latin typeface="Arial Narrow" panose="020B0606020202030204" pitchFamily="34" charset="0"/>
                <a:ea typeface="Century Gothic" panose="020B0502020202020204" pitchFamily="2" charset="0"/>
                <a:cs typeface="Arial" panose="020B0604020202020204" pitchFamily="34" charset="0"/>
              </a:rPr>
              <a:t>16:15</a:t>
            </a:r>
            <a:endParaRPr lang="pt-PT" sz="105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78" name="Triângulo Isósceles 164"/>
          <p:cNvSpPr/>
          <p:nvPr/>
        </p:nvSpPr>
        <p:spPr>
          <a:xfrm rot="5400000">
            <a:off x="8225790" y="78549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79" name="Triângulo Isósceles 176"/>
          <p:cNvSpPr/>
          <p:nvPr/>
        </p:nvSpPr>
        <p:spPr>
          <a:xfrm rot="5400000">
            <a:off x="8242300" y="171767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0" name="Triângulo Isósceles 180"/>
          <p:cNvSpPr/>
          <p:nvPr/>
        </p:nvSpPr>
        <p:spPr>
          <a:xfrm rot="5400000">
            <a:off x="8267065" y="5495290"/>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1" name="Rectangle: Rounded Corners 137"/>
          <p:cNvSpPr/>
          <p:nvPr/>
        </p:nvSpPr>
        <p:spPr>
          <a:xfrm>
            <a:off x="7540" y="1816218"/>
            <a:ext cx="1677194" cy="42227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p>
          <a:p>
            <a:pPr algn="ctr">
              <a:defRPr lang="en-US">
                <a:solidFill>
                  <a:srgbClr val="0099CC"/>
                </a:solidFill>
              </a:defRPr>
            </a:pP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a:p>
            <a:pPr algn="ctr">
              <a:defRPr lang="en-US">
                <a:solidFill>
                  <a:srgbClr val="0099CC"/>
                </a:solidFill>
              </a:defRPr>
            </a:pP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2" name="Rectangle: Rounded Corners 137"/>
          <p:cNvSpPr/>
          <p:nvPr/>
        </p:nvSpPr>
        <p:spPr>
          <a:xfrm>
            <a:off x="15791" y="2284155"/>
            <a:ext cx="1661962" cy="43624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10:15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10:45</a:t>
            </a: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3" name="Rectangle: Rounded Corners 137"/>
          <p:cNvSpPr/>
          <p:nvPr/>
        </p:nvSpPr>
        <p:spPr>
          <a:xfrm>
            <a:off x="14977" y="2772412"/>
            <a:ext cx="1660588" cy="453390"/>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p>
          <a:p>
            <a:pPr algn="ctr">
              <a:defRPr lang="en-US">
                <a:solidFill>
                  <a:srgbClr val="0099CC"/>
                </a:solidFill>
              </a:defRPr>
            </a:pP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a:p>
            <a:pPr algn="ctr">
              <a:defRPr lang="en-US">
                <a:solidFill>
                  <a:srgbClr val="0099CC"/>
                </a:solidFill>
              </a:defRPr>
            </a:pP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4" name="Rectangle: Rounded Corners 137"/>
          <p:cNvSpPr/>
          <p:nvPr/>
        </p:nvSpPr>
        <p:spPr>
          <a:xfrm>
            <a:off x="30616" y="3279026"/>
            <a:ext cx="1657081"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latin typeface="Arial Narrow" panose="020B0606020202030204" pitchFamily="34" charset="0"/>
                <a:ea typeface="Century Gothic" panose="020B0502020202020204" pitchFamily="2" charset="0"/>
                <a:cs typeface="Century Gothic" panose="020B0502020202020204" pitchFamily="2" charset="0"/>
                <a:sym typeface="+mn-ea"/>
              </a:rPr>
              <a:t>Déjeuner</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12:30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14:00</a:t>
            </a:r>
          </a:p>
          <a:p>
            <a:pPr algn="ctr">
              <a:defRPr lang="en-US">
                <a:solidFill>
                  <a:srgbClr val="0099CC"/>
                </a:solidFill>
              </a:defRPr>
            </a:pPr>
            <a:endParaRPr lang="pt-PT" sz="1200" b="1" dirty="0" err="1"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5" name="Rectangle: Rounded Corners 137"/>
          <p:cNvSpPr/>
          <p:nvPr/>
        </p:nvSpPr>
        <p:spPr>
          <a:xfrm>
            <a:off x="17006" y="3755621"/>
            <a:ext cx="1678582" cy="65468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fr-FR" sz="1100" dirty="0">
                <a:latin typeface="Arial Narrow" panose="020B0606020202030204" pitchFamily="34" charset="0"/>
                <a:sym typeface="+mn-ea"/>
              </a:rPr>
              <a:t>Présentation de l'opportunité </a:t>
            </a:r>
            <a:r>
              <a:rPr lang="fr-FR" sz="1100" dirty="0" smtClean="0">
                <a:latin typeface="Arial Narrow" panose="020B0606020202030204" pitchFamily="34" charset="0"/>
                <a:sym typeface="+mn-ea"/>
              </a:rPr>
              <a:t>des produits</a:t>
            </a:r>
          </a:p>
          <a:p>
            <a:pPr algn="ctr">
              <a:defRPr lang="en-US">
                <a:solidFill>
                  <a:srgbClr val="0099CC"/>
                </a:solidFill>
              </a:defRPr>
            </a:pP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14:00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15:30</a:t>
            </a: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6" name="Rectangle: Rounded Corners 117"/>
          <p:cNvSpPr/>
          <p:nvPr/>
        </p:nvSpPr>
        <p:spPr>
          <a:xfrm>
            <a:off x="2043430" y="5502109"/>
            <a:ext cx="1797050" cy="1166193"/>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b="1" dirty="0">
                <a:solidFill>
                  <a:srgbClr val="00B4B2"/>
                </a:solidFill>
                <a:latin typeface="Arial Narrow" panose="020B0606020202030204" pitchFamily="34" charset="0"/>
                <a:sym typeface="+mn-ea"/>
              </a:rPr>
              <a:t>PRÉSENTATION DES </a:t>
            </a:r>
            <a:r>
              <a:rPr lang="pt-PT" sz="1000" b="1" dirty="0" smtClean="0">
                <a:solidFill>
                  <a:srgbClr val="00B4B2"/>
                </a:solidFill>
                <a:latin typeface="Arial Narrow" panose="020B0606020202030204" pitchFamily="34" charset="0"/>
                <a:sym typeface="+mn-ea"/>
              </a:rPr>
              <a:t>OPPORTUNITÉS</a:t>
            </a:r>
            <a:r>
              <a:rPr lang="pt-PT" altLang="en-US" sz="1000" dirty="0" smtClean="0">
                <a:solidFill>
                  <a:schemeClr val="tx1"/>
                </a:solidFill>
                <a:latin typeface="Arial Narrow" panose="020B0606020202030204" pitchFamily="34" charset="0"/>
                <a:sym typeface="+mn-ea"/>
              </a:rPr>
              <a:t>:</a:t>
            </a:r>
            <a:endParaRPr lang="pt-PT" altLang="en-US" sz="1000" dirty="0">
              <a:solidFill>
                <a:schemeClr val="tx1"/>
              </a:solidFill>
              <a:latin typeface="Arial Narrow" panose="020B0606020202030204" pitchFamily="34" charset="0"/>
              <a:sym typeface="+mn-ea"/>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7" name="Cortar Retângulo de Canto Simples 221"/>
          <p:cNvSpPr/>
          <p:nvPr/>
        </p:nvSpPr>
        <p:spPr>
          <a:xfrm>
            <a:off x="13724" y="895176"/>
            <a:ext cx="1664077"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sp>
        <p:nvSpPr>
          <p:cNvPr id="88" name="Rectangle: Rounded Corners 111"/>
          <p:cNvSpPr/>
          <p:nvPr/>
        </p:nvSpPr>
        <p:spPr>
          <a:xfrm>
            <a:off x="2455776" y="1146877"/>
            <a:ext cx="1797050" cy="1165365"/>
          </a:xfrm>
          <a:prstGeom prst="roundRect">
            <a:avLst>
              <a:gd name="adj" fmla="val 16667"/>
            </a:avLst>
          </a:prstGeom>
          <a:solidFill>
            <a:srgbClr val="E3F8FD"/>
          </a:solidFill>
          <a:ln w="15875" cap="flat" cmpd="sng" algn="ctr">
            <a:noFill/>
            <a:prstDash val="solid"/>
            <a:headEnd type="none"/>
            <a:tailEnd type="none"/>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spcCol="215900" anchor="t"/>
          <a:lstStyle/>
          <a:p>
            <a:pPr>
              <a:lnSpc>
                <a:spcPts val="1200"/>
              </a:lnSpc>
              <a:defRPr lang="en-US">
                <a:solidFill>
                  <a:srgbClr val="FFFFFF"/>
                </a:solidFill>
              </a:defRPr>
            </a:pPr>
            <a:r>
              <a:rPr lang="pt-PT" sz="1000" b="1" dirty="0">
                <a:solidFill>
                  <a:srgbClr val="00B4B2"/>
                </a:solidFill>
                <a:latin typeface="Arial Narrow" panose="020B0606020202030204" pitchFamily="34" charset="0"/>
                <a:sym typeface="+mn-ea"/>
              </a:rPr>
              <a:t>PRÉSENTATION DES </a:t>
            </a:r>
            <a:r>
              <a:rPr lang="pt-PT" sz="1000" b="1" dirty="0" smtClean="0">
                <a:solidFill>
                  <a:srgbClr val="00B4B2"/>
                </a:solidFill>
                <a:latin typeface="Arial Narrow" panose="020B0606020202030204" pitchFamily="34" charset="0"/>
                <a:sym typeface="+mn-ea"/>
              </a:rPr>
              <a:t>OPPORTUNITÉS</a:t>
            </a:r>
            <a:r>
              <a:rPr lang="pt-PT" altLang="en-US" sz="1000" dirty="0" smtClean="0">
                <a:solidFill>
                  <a:schemeClr val="tx1"/>
                </a:solidFill>
                <a:latin typeface="Arial Narrow" panose="020B0606020202030204" pitchFamily="34" charset="0"/>
                <a:sym typeface="+mn-ea"/>
              </a:rPr>
              <a:t>:</a:t>
            </a:r>
            <a:endParaRPr lang="en-US" sz="1000" dirty="0" smtClean="0">
              <a:solidFill>
                <a:schemeClr val="tx1"/>
              </a:solidFill>
              <a:latin typeface="Arial Narrow" panose="020B0606020202030204" pitchFamily="34"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Cabo Verde</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Cote d’Ivoire</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89" name="Rectangle: Rounded Corners 137"/>
          <p:cNvSpPr/>
          <p:nvPr/>
        </p:nvSpPr>
        <p:spPr>
          <a:xfrm>
            <a:off x="25316" y="4450723"/>
            <a:ext cx="1661962" cy="648203"/>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fr-FR" sz="1100" dirty="0">
                <a:latin typeface="Arial Narrow" panose="020B0606020202030204" pitchFamily="34" charset="0"/>
                <a:sym typeface="+mn-ea"/>
              </a:rPr>
              <a:t>Présentation de l'opportunité </a:t>
            </a:r>
            <a:r>
              <a:rPr lang="fr-FR" sz="1100" dirty="0" smtClean="0">
                <a:latin typeface="Arial Narrow" panose="020B0606020202030204" pitchFamily="34" charset="0"/>
                <a:sym typeface="+mn-ea"/>
              </a:rPr>
              <a:t>des services</a:t>
            </a:r>
          </a:p>
          <a:p>
            <a:pPr algn="ctr">
              <a:defRPr lang="en-US">
                <a:solidFill>
                  <a:srgbClr val="0099CC"/>
                </a:solidFill>
              </a:defRPr>
            </a:pP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15:30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17:00</a:t>
            </a: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0" name="Rectangle: Rounded Corners 137"/>
          <p:cNvSpPr/>
          <p:nvPr/>
        </p:nvSpPr>
        <p:spPr>
          <a:xfrm>
            <a:off x="34841" y="5660810"/>
            <a:ext cx="1661962" cy="661232"/>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0" tIns="45720" rIns="0" bIns="45720" numCol="1" spcCol="215900" anchor="t"/>
          <a:lstStyle/>
          <a:p>
            <a:pPr algn="ctr">
              <a:defRPr lang="en-US">
                <a:solidFill>
                  <a:srgbClr val="0099CC"/>
                </a:solidFill>
              </a:defRPr>
            </a:pPr>
            <a:r>
              <a:rPr lang="fr-FR" sz="1100" dirty="0">
                <a:latin typeface="Arial Narrow" panose="020B0606020202030204" pitchFamily="34" charset="0"/>
                <a:sym typeface="+mn-ea"/>
              </a:rPr>
              <a:t>Présentation des opportunités de partenariat </a:t>
            </a:r>
            <a:r>
              <a:rPr lang="fr-FR" sz="1100" dirty="0" smtClean="0">
                <a:latin typeface="Arial Narrow" panose="020B0606020202030204" pitchFamily="34" charset="0"/>
                <a:cs typeface="Times New Roman" panose="02020603050405020304" pitchFamily="18" charset="0"/>
                <a:sym typeface="+mn-ea"/>
              </a:rPr>
              <a:t>entrepreneurial</a:t>
            </a:r>
            <a:endParaRPr lang="fr-FR" sz="1100" dirty="0" smtClean="0">
              <a:latin typeface="Arial Narrow" panose="020B0606020202030204" pitchFamily="34" charset="0"/>
              <a:sym typeface="+mn-ea"/>
            </a:endParaRPr>
          </a:p>
          <a:p>
            <a:pPr algn="ctr">
              <a:defRPr lang="en-US">
                <a:solidFill>
                  <a:srgbClr val="0099CC"/>
                </a:solidFill>
              </a:defRPr>
            </a:pPr>
            <a:r>
              <a:rPr lang="pt-PT" sz="11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17:30 </a:t>
            </a:r>
            <a:r>
              <a:rPr lang="pt-PT" sz="1100" b="1" dirty="0">
                <a:solidFill>
                  <a:srgbClr val="00B4B2"/>
                </a:solidFill>
                <a:latin typeface="Arial" panose="020B0604020202020204" pitchFamily="34" charset="0"/>
                <a:ea typeface="Century Gothic" panose="020B0502020202020204" pitchFamily="2" charset="0"/>
                <a:cs typeface="Arial" panose="020B0604020202020204" pitchFamily="34" charset="0"/>
              </a:rPr>
              <a:t>– 19:00</a:t>
            </a: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1" name="Rectangle: Rounded Corners 137"/>
          <p:cNvSpPr/>
          <p:nvPr/>
        </p:nvSpPr>
        <p:spPr>
          <a:xfrm>
            <a:off x="48344" y="6377940"/>
            <a:ext cx="1640674"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latin typeface="Arial Narrow" panose="020B0606020202030204" pitchFamily="34" charset="0"/>
              </a:rPr>
              <a:t>Dîner de </a:t>
            </a:r>
            <a:r>
              <a:rPr lang="pt-PT" sz="1200" dirty="0" smtClean="0">
                <a:latin typeface="Arial Narrow" panose="020B0606020202030204" pitchFamily="34" charset="0"/>
              </a:rPr>
              <a:t>bienvenue</a:t>
            </a: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20:30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23:00</a:t>
            </a:r>
          </a:p>
          <a:p>
            <a:pPr algn="ctr">
              <a:defRPr lang="en-US">
                <a:solidFill>
                  <a:srgbClr val="0099CC"/>
                </a:solidFill>
              </a:defRPr>
            </a:pPr>
            <a:r>
              <a:rPr lang="pt-PT" sz="1200" dirty="0" smtClean="0">
                <a:latin typeface="Arial Narrow" panose="020B0606020202030204" pitchFamily="34" charset="0"/>
              </a:rPr>
              <a:t> </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2" name="Rectangle: Rounded Corners 137"/>
          <p:cNvSpPr/>
          <p:nvPr/>
        </p:nvSpPr>
        <p:spPr>
          <a:xfrm>
            <a:off x="33216" y="5156316"/>
            <a:ext cx="1650149" cy="440055"/>
          </a:xfrm>
          <a:prstGeom prst="roundRect">
            <a:avLst>
              <a:gd name="adj" fmla="val 16667"/>
            </a:avLst>
          </a:prstGeom>
          <a:solidFill>
            <a:schemeClr val="bg1"/>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17:00 </a:t>
            </a: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 17:30</a:t>
            </a: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3" name="Rectangle: Rounded Corners 111"/>
          <p:cNvSpPr/>
          <p:nvPr/>
        </p:nvSpPr>
        <p:spPr>
          <a:xfrm>
            <a:off x="2448176" y="760114"/>
            <a:ext cx="1797050" cy="341989"/>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05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CÉRÉMONIE </a:t>
            </a: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D'OUVERTURE</a:t>
            </a:r>
          </a:p>
          <a:p>
            <a:pPr algn="ctr">
              <a:lnSpc>
                <a:spcPts val="1200"/>
              </a:lnSpc>
              <a:defRPr lang="en-US">
                <a:solidFill>
                  <a:srgbClr val="FFFFFF"/>
                </a:solidFill>
              </a:defRPr>
            </a:pP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08:00 </a:t>
            </a:r>
            <a:r>
              <a:rPr lang="pt-PT" sz="105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08:30</a:t>
            </a:r>
          </a:p>
        </p:txBody>
      </p:sp>
      <p:sp>
        <p:nvSpPr>
          <p:cNvPr id="94" name="Rectangle: Rounded Corners 111"/>
          <p:cNvSpPr/>
          <p:nvPr/>
        </p:nvSpPr>
        <p:spPr>
          <a:xfrm>
            <a:off x="3595151" y="266442"/>
            <a:ext cx="1824574" cy="352352"/>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05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ACCRÉDITATION </a:t>
            </a:r>
            <a:r>
              <a:rPr lang="pt-PT" sz="1050" b="1"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AU FORUM</a:t>
            </a:r>
          </a:p>
          <a:p>
            <a:pPr algn="ctr">
              <a:lnSpc>
                <a:spcPts val="1200"/>
              </a:lnSpc>
              <a:defRPr lang="en-US">
                <a:solidFill>
                  <a:srgbClr val="FFFFFF"/>
                </a:solidFill>
              </a:defRPr>
            </a:pPr>
            <a:r>
              <a:rPr lang="pt-PT" sz="105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07:00 </a:t>
            </a:r>
            <a:r>
              <a:rPr lang="pt-PT" sz="1050"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5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08:00</a:t>
            </a:r>
          </a:p>
        </p:txBody>
      </p:sp>
      <p:sp>
        <p:nvSpPr>
          <p:cNvPr id="95" name="Forma automática3"/>
          <p:cNvSpPr/>
          <p:nvPr/>
        </p:nvSpPr>
        <p:spPr>
          <a:xfrm>
            <a:off x="8509635" y="4798694"/>
            <a:ext cx="3644265" cy="1494158"/>
          </a:xfrm>
          <a:prstGeom prst="roundRect">
            <a:avLst>
              <a:gd name="adj" fmla="val 16667"/>
            </a:avLst>
          </a:prstGeom>
          <a:solidFill>
            <a:schemeClr val="accent1">
              <a:lumMod val="20000"/>
              <a:lumOff val="80000"/>
            </a:schemeClr>
          </a:solidFill>
          <a:ln w="15875" cap="flat" cmpd="sng" algn="ctr">
            <a:noFill/>
            <a:prstDash val="solid"/>
            <a:headEnd type="none"/>
            <a:tailEnd type="none"/>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050" b="1" i="1" dirty="0">
                <a:solidFill>
                  <a:srgbClr val="008CBA"/>
                </a:solidFill>
                <a:sym typeface="+mn-ea"/>
              </a:rPr>
              <a:t>ATELIER ÉCONOMIQUE ET </a:t>
            </a:r>
            <a:r>
              <a:rPr altLang="en-US" sz="1050" b="1" i="1" dirty="0" smtClean="0">
                <a:solidFill>
                  <a:srgbClr val="008CBA"/>
                </a:solidFill>
                <a:sym typeface="+mn-ea"/>
              </a:rPr>
              <a:t>ENTREPRENEURIAL</a:t>
            </a:r>
            <a:endParaRPr lang="en-US" sz="1050" b="1" i="1" dirty="0">
              <a:solidFill>
                <a:srgbClr val="008CBA"/>
              </a:solidFill>
              <a:sym typeface="+mn-ea"/>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b="1" dirty="0" smtClean="0">
                <a:solidFill>
                  <a:srgbClr val="008CBA"/>
                </a:solidFill>
                <a:sym typeface="+mn-ea"/>
              </a:rPr>
              <a:t>Panel II</a:t>
            </a:r>
            <a:r>
              <a:rPr lang="fr-FR" sz="1100" dirty="0">
                <a:solidFill>
                  <a:srgbClr val="3EA4BA"/>
                </a:solidFill>
                <a:latin typeface="Arial Narrow" panose="020B0606020202030204" pitchFamily="34" charset="0"/>
                <a:cs typeface="Times New Roman" panose="02020603050405020304" pitchFamily="18" charset="0"/>
                <a:sym typeface="+mn-ea"/>
              </a:rPr>
              <a:t> </a:t>
            </a:r>
            <a:endParaRPr lang="fr-FR" sz="1100" dirty="0" smtClean="0">
              <a:solidFill>
                <a:srgbClr val="3EA4BA"/>
              </a:solidFill>
              <a:latin typeface="Arial Narrow" panose="020B0606020202030204" pitchFamily="34" charset="0"/>
              <a:cs typeface="Times New Roman" panose="02020603050405020304" pitchFamily="18" charset="0"/>
              <a:sym typeface="+mn-ea"/>
            </a:endParaRPr>
          </a:p>
          <a:p>
            <a:pPr algn="ctr" fontAlgn="auto">
              <a:lnSpc>
                <a:spcPts val="1200"/>
              </a:lnSpc>
              <a:defRPr lang="en-US">
                <a:solidFill>
                  <a:srgbClr val="0099CC"/>
                </a:solidFill>
              </a:defRPr>
            </a:pPr>
            <a:r>
              <a:rPr lang="pt-PT" sz="1000" dirty="0">
                <a:latin typeface="Arial Narrow" panose="020B0606020202030204" pitchFamily="34" charset="0"/>
                <a:sym typeface="+mn-ea"/>
              </a:rPr>
              <a:t>«</a:t>
            </a:r>
            <a:r>
              <a:rPr lang="pt-PT" sz="1000" i="1" dirty="0">
                <a:latin typeface="Arial Narrow" panose="020B0606020202030204" pitchFamily="34" charset="0"/>
                <a:sym typeface="+mn-ea"/>
              </a:rPr>
              <a:t>BRÉSIL</a:t>
            </a:r>
            <a:r>
              <a:rPr lang="pt-PT" sz="1000" dirty="0">
                <a:latin typeface="Arial Narrow" panose="020B0606020202030204" pitchFamily="34" charset="0"/>
                <a:sym typeface="+mn-ea"/>
              </a:rPr>
              <a:t>: Le Potentiel et l'Opportunité de Coopération </a:t>
            </a:r>
            <a:r>
              <a:rPr lang="pt-PT" sz="1000" dirty="0" smtClean="0">
                <a:latin typeface="Arial Narrow" panose="020B0606020202030204" pitchFamily="34" charset="0"/>
                <a:sym typeface="+mn-ea"/>
              </a:rPr>
              <a:t>Technique</a:t>
            </a:r>
          </a:p>
          <a:p>
            <a:pPr algn="ctr" fontAlgn="auto">
              <a:lnSpc>
                <a:spcPts val="1200"/>
              </a:lnSpc>
              <a:defRPr lang="en-US">
                <a:solidFill>
                  <a:srgbClr val="0099CC"/>
                </a:solidFill>
              </a:defRPr>
            </a:pPr>
            <a:r>
              <a:rPr lang="pt-PT" sz="1000" dirty="0" smtClean="0">
                <a:latin typeface="Arial Narrow" panose="020B0606020202030204" pitchFamily="34" charset="0"/>
                <a:sym typeface="+mn-ea"/>
              </a:rPr>
              <a:t>et </a:t>
            </a:r>
            <a:r>
              <a:rPr lang="pt-PT" sz="1000" dirty="0">
                <a:latin typeface="Arial Narrow" panose="020B0606020202030204" pitchFamily="34" charset="0"/>
                <a:sym typeface="+mn-ea"/>
              </a:rPr>
              <a:t>Entrepreneuriale»</a:t>
            </a:r>
          </a:p>
          <a:p>
            <a:pPr>
              <a:lnSpc>
                <a:spcPts val="1200"/>
              </a:lnSpc>
              <a:defRPr lang="en-US"/>
            </a:pPr>
            <a:r>
              <a:rPr lang="fr-FR" sz="1050" b="1" dirty="0">
                <a:solidFill>
                  <a:srgbClr val="3EA4BA"/>
                </a:solidFill>
                <a:latin typeface="Arial Narrow" panose="020B0606020202030204" pitchFamily="34" charset="0"/>
                <a:cs typeface="Arial Narrow" panose="020B0606020202030204" pitchFamily="34" charset="0"/>
                <a:sym typeface="+mn-ea"/>
              </a:rPr>
              <a:t>Modérateur</a:t>
            </a:r>
            <a:r>
              <a:rPr lang="fr-FR" sz="1050" b="1" i="1" dirty="0" smtClean="0">
                <a:solidFill>
                  <a:srgbClr val="3EA4BA"/>
                </a:solidFill>
                <a:latin typeface="Arial Narrow" panose="020B0606020202030204" pitchFamily="34" charset="0"/>
                <a:cs typeface="Arial Narrow" panose="020B0606020202030204" pitchFamily="34" charset="0"/>
                <a:sym typeface="+mn-ea"/>
              </a:rPr>
              <a:t>:</a:t>
            </a:r>
            <a:r>
              <a:rPr lang="pt-PT" sz="1050" b="1" i="1" dirty="0" smtClean="0">
                <a:solidFill>
                  <a:srgbClr val="3EA4BA"/>
                </a:solidFill>
                <a:latin typeface="Arial Narrow" panose="020B0606020202030204" pitchFamily="34" charset="0"/>
                <a:cs typeface="Arial Narrow" panose="020B0606020202030204" pitchFamily="34" charset="0"/>
                <a:sym typeface="+mn-ea"/>
              </a:rPr>
              <a:t>:</a:t>
            </a:r>
            <a:r>
              <a:rPr lang="pt-PT" sz="1050" i="1" dirty="0" smtClean="0">
                <a:solidFill>
                  <a:srgbClr val="3EA4BA"/>
                </a:solidFill>
                <a:latin typeface="Arial Narrow" panose="020B0606020202030204" pitchFamily="34" charset="0"/>
                <a:cs typeface="Arial Narrow" panose="020B0606020202030204" pitchFamily="34" charset="0"/>
                <a:sym typeface="+mn-ea"/>
              </a:rPr>
              <a:t> </a:t>
            </a:r>
            <a:r>
              <a:rPr lang="pt-PT" sz="1050" i="1" dirty="0">
                <a:solidFill>
                  <a:srgbClr val="3EA4BA"/>
                </a:solidFill>
                <a:latin typeface="Arial Narrow" panose="020B0606020202030204" pitchFamily="34" charset="0"/>
                <a:cs typeface="Arial Narrow" panose="020B0606020202030204" pitchFamily="34" charset="0"/>
                <a:sym typeface="+mn-ea"/>
              </a:rPr>
              <a:t>Cabo Verde</a:t>
            </a:r>
            <a:endParaRPr lang="pt-PT" sz="1050" i="1" dirty="0">
              <a:solidFill>
                <a:srgbClr val="3EA4BA"/>
              </a:solidFill>
              <a:latin typeface="Arial Narrow" panose="020B0606020202030204" pitchFamily="34" charset="0"/>
              <a:cs typeface="Arial Narrow" panose="020B0606020202030204" pitchFamily="34" charset="0"/>
            </a:endParaRPr>
          </a:p>
          <a:p>
            <a:pPr>
              <a:lnSpc>
                <a:spcPts val="1200"/>
              </a:lnSpc>
              <a:defRPr lang="en-US"/>
            </a:pPr>
            <a:r>
              <a:rPr lang="fr-FR" sz="1050" b="1" i="1" dirty="0">
                <a:solidFill>
                  <a:srgbClr val="3EA4BA"/>
                </a:solidFill>
                <a:latin typeface="Arial Narrow" panose="020B0606020202030204" pitchFamily="34" charset="0"/>
                <a:cs typeface="Arial Narrow" panose="020B0606020202030204" pitchFamily="34" charset="0"/>
                <a:sym typeface="+mn-ea"/>
              </a:rPr>
              <a:t>Orateurs</a:t>
            </a:r>
            <a:r>
              <a:rPr lang="pt-PT" sz="1050" b="1" i="1" dirty="0" smtClean="0">
                <a:solidFill>
                  <a:srgbClr val="3EA4BA"/>
                </a:solidFill>
                <a:latin typeface="Arial Narrow" panose="020B0606020202030204" pitchFamily="34" charset="0"/>
                <a:sym typeface="+mn-ea"/>
              </a:rPr>
              <a:t> </a:t>
            </a:r>
            <a:r>
              <a:rPr lang="pt-PT" sz="1050" b="1" i="1" dirty="0">
                <a:solidFill>
                  <a:srgbClr val="3EA4BA"/>
                </a:solidFill>
                <a:latin typeface="Arial Narrow" panose="020B0606020202030204" pitchFamily="34" charset="0"/>
                <a:cs typeface="Arial Narrow" panose="020B0606020202030204" pitchFamily="34" charset="0"/>
                <a:sym typeface="+mn-ea"/>
              </a:rPr>
              <a:t>:</a:t>
            </a:r>
          </a:p>
          <a:p>
            <a:pPr>
              <a:lnSpc>
                <a:spcPct val="80000"/>
              </a:lnSpc>
            </a:pPr>
            <a:r>
              <a:rPr lang="pt-PT" sz="1050" dirty="0">
                <a:solidFill>
                  <a:srgbClr val="3EA4BA"/>
                </a:solidFill>
                <a:latin typeface="Arial Narrow" panose="020B0606020202030204" pitchFamily="34" charset="0"/>
                <a:sym typeface="+mn-ea"/>
              </a:rPr>
              <a:t>■ </a:t>
            </a:r>
            <a:r>
              <a:rPr lang="fr-FR" altLang="en-US" sz="1050" dirty="0">
                <a:solidFill>
                  <a:srgbClr val="3EA4BA"/>
                </a:solidFill>
                <a:latin typeface="Arial Narrow" panose="020B0606020202030204" pitchFamily="34" charset="0"/>
                <a:cs typeface="Arial Narrow" panose="020B0606020202030204" pitchFamily="34" charset="0"/>
                <a:sym typeface="+mn-ea"/>
              </a:rPr>
              <a:t>Agence brésilienne de coopération </a:t>
            </a:r>
            <a:r>
              <a:rPr lang="fr-FR" altLang="en-US" sz="1050" dirty="0" smtClean="0">
                <a:solidFill>
                  <a:srgbClr val="3EA4BA"/>
                </a:solidFill>
                <a:latin typeface="Arial Narrow" panose="020B0606020202030204" pitchFamily="34" charset="0"/>
                <a:cs typeface="Arial Narrow" panose="020B0606020202030204" pitchFamily="34" charset="0"/>
                <a:sym typeface="+mn-ea"/>
              </a:rPr>
              <a:t>– ABC</a:t>
            </a:r>
          </a:p>
          <a:p>
            <a:pPr>
              <a:lnSpc>
                <a:spcPct val="80000"/>
              </a:lnSpc>
            </a:pPr>
            <a:r>
              <a:rPr lang="pt-PT" sz="1050" dirty="0" smtClean="0">
                <a:solidFill>
                  <a:srgbClr val="3EA4BA"/>
                </a:solidFill>
                <a:latin typeface="Arial Narrow" panose="020B0606020202030204" pitchFamily="34" charset="0"/>
                <a:cs typeface="Arial Narrow" panose="020B0606020202030204" pitchFamily="34" charset="0"/>
                <a:sym typeface="+mn-ea"/>
              </a:rPr>
              <a:t>■ </a:t>
            </a:r>
            <a:r>
              <a:rPr lang="fr-FR" sz="1050" dirty="0">
                <a:solidFill>
                  <a:srgbClr val="3EA4BA"/>
                </a:solidFill>
                <a:latin typeface="Arial Narrow" panose="020B0606020202030204" pitchFamily="34" charset="0"/>
              </a:rPr>
              <a:t>Confédération </a:t>
            </a:r>
            <a:r>
              <a:rPr lang="fr-FR" sz="1050" dirty="0" smtClean="0">
                <a:solidFill>
                  <a:srgbClr val="3EA4BA"/>
                </a:solidFill>
                <a:latin typeface="Arial Narrow" panose="020B0606020202030204" pitchFamily="34" charset="0"/>
              </a:rPr>
              <a:t>Nationale </a:t>
            </a:r>
            <a:r>
              <a:rPr lang="fr-FR" sz="1050" dirty="0">
                <a:solidFill>
                  <a:srgbClr val="3EA4BA"/>
                </a:solidFill>
                <a:latin typeface="Arial Narrow" panose="020B0606020202030204" pitchFamily="34" charset="0"/>
              </a:rPr>
              <a:t>du </a:t>
            </a:r>
            <a:r>
              <a:rPr lang="fr-FR" sz="1050" dirty="0" smtClean="0">
                <a:solidFill>
                  <a:srgbClr val="3EA4BA"/>
                </a:solidFill>
                <a:latin typeface="Arial Narrow" panose="020B0606020202030204" pitchFamily="34" charset="0"/>
              </a:rPr>
              <a:t>Commerce </a:t>
            </a:r>
            <a:r>
              <a:rPr lang="fr-FR" sz="1050" dirty="0">
                <a:solidFill>
                  <a:srgbClr val="3EA4BA"/>
                </a:solidFill>
                <a:latin typeface="Arial Narrow" panose="020B0606020202030204" pitchFamily="34" charset="0"/>
              </a:rPr>
              <a:t>des </a:t>
            </a:r>
            <a:r>
              <a:rPr lang="fr-FR" sz="1050" dirty="0" err="1" smtClean="0">
                <a:solidFill>
                  <a:srgbClr val="3EA4BA"/>
                </a:solidFill>
                <a:latin typeface="Arial Narrow" panose="020B0606020202030204" pitchFamily="34" charset="0"/>
              </a:rPr>
              <a:t>Bens</a:t>
            </a:r>
            <a:r>
              <a:rPr lang="fr-FR" sz="1050" dirty="0" smtClean="0">
                <a:solidFill>
                  <a:srgbClr val="3EA4BA"/>
                </a:solidFill>
                <a:latin typeface="Arial Narrow" panose="020B0606020202030204" pitchFamily="34" charset="0"/>
              </a:rPr>
              <a:t> et </a:t>
            </a:r>
            <a:r>
              <a:rPr lang="fr-FR" sz="1050" dirty="0">
                <a:solidFill>
                  <a:srgbClr val="3EA4BA"/>
                </a:solidFill>
                <a:latin typeface="Arial Narrow" panose="020B0606020202030204" pitchFamily="34" charset="0"/>
              </a:rPr>
              <a:t>du </a:t>
            </a:r>
            <a:r>
              <a:rPr lang="fr-FR" sz="1050" dirty="0" smtClean="0">
                <a:solidFill>
                  <a:srgbClr val="3EA4BA"/>
                </a:solidFill>
                <a:latin typeface="Arial Narrow" panose="020B0606020202030204" pitchFamily="34" charset="0"/>
              </a:rPr>
              <a:t>Tourisme </a:t>
            </a:r>
            <a:r>
              <a:rPr lang="pt-PT" sz="1100" dirty="0" smtClean="0">
                <a:solidFill>
                  <a:srgbClr val="3EA4BA"/>
                </a:solidFill>
                <a:latin typeface="Arial Narrow" panose="020B0606020202030204" pitchFamily="34" charset="0"/>
                <a:cs typeface="Arial Narrow" panose="020B0606020202030204" pitchFamily="34" charset="0"/>
                <a:sym typeface="+mn-ea"/>
              </a:rPr>
              <a:t>■ </a:t>
            </a:r>
            <a:r>
              <a:rPr lang="fr-FR" sz="1100" dirty="0">
                <a:solidFill>
                  <a:srgbClr val="3EA4BA"/>
                </a:solidFill>
                <a:latin typeface="Arial Narrow" panose="020B0606020202030204" pitchFamily="34" charset="0"/>
              </a:rPr>
              <a:t>Confédération </a:t>
            </a:r>
            <a:r>
              <a:rPr lang="fr-FR" sz="1100" dirty="0" smtClean="0">
                <a:solidFill>
                  <a:srgbClr val="3EA4BA"/>
                </a:solidFill>
                <a:latin typeface="Arial Narrow" panose="020B0606020202030204" pitchFamily="34" charset="0"/>
              </a:rPr>
              <a:t>Nationale </a:t>
            </a:r>
            <a:r>
              <a:rPr lang="fr-FR" sz="1100" dirty="0">
                <a:solidFill>
                  <a:srgbClr val="3EA4BA"/>
                </a:solidFill>
                <a:latin typeface="Arial Narrow" panose="020B0606020202030204" pitchFamily="34" charset="0"/>
              </a:rPr>
              <a:t>des </a:t>
            </a:r>
            <a:r>
              <a:rPr lang="fr-FR" sz="1100" dirty="0" smtClean="0">
                <a:solidFill>
                  <a:srgbClr val="3EA4BA"/>
                </a:solidFill>
                <a:latin typeface="Arial Narrow" panose="020B0606020202030204" pitchFamily="34" charset="0"/>
              </a:rPr>
              <a:t>Industries </a:t>
            </a:r>
            <a:r>
              <a:rPr lang="fr-FR" sz="1100" dirty="0">
                <a:solidFill>
                  <a:srgbClr val="3EA4BA"/>
                </a:solidFill>
                <a:latin typeface="Arial Narrow" panose="020B0606020202030204" pitchFamily="34" charset="0"/>
              </a:rPr>
              <a:t>du Brésil - CNI</a:t>
            </a:r>
            <a:endParaRPr lang="pt-PT" sz="1100" i="1" dirty="0" smtClean="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6" name="Triângulo Isósceles 176"/>
          <p:cNvSpPr/>
          <p:nvPr/>
        </p:nvSpPr>
        <p:spPr>
          <a:xfrm rot="5400000">
            <a:off x="8242300" y="4041775"/>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7" name="Forma automática5"/>
          <p:cNvSpPr/>
          <p:nvPr/>
        </p:nvSpPr>
        <p:spPr>
          <a:xfrm>
            <a:off x="6152049" y="3104942"/>
            <a:ext cx="903267" cy="445550"/>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latin typeface="Arial Narrow" panose="020B0606020202030204" pitchFamily="34" charset="0"/>
                <a:ea typeface="Century Gothic" panose="020B0502020202020204" pitchFamily="2" charset="0"/>
                <a:cs typeface="Century Gothic" panose="020B0502020202020204" pitchFamily="2" charset="0"/>
                <a:sym typeface="+mn-ea"/>
              </a:rPr>
              <a:t>Déjeuner</a:t>
            </a:r>
          </a:p>
          <a:p>
            <a:pPr algn="ctr">
              <a:defRPr lang="en-US">
                <a:solidFill>
                  <a:srgbClr val="0099CC"/>
                </a:solidFill>
              </a:defRPr>
            </a:pPr>
            <a:r>
              <a:rPr lang="pt-PT" sz="1050" dirty="0" smtClean="0">
                <a:latin typeface="Arial Narrow" panose="020B0606020202030204" pitchFamily="34" charset="0"/>
                <a:ea typeface="Century Gothic" panose="020B0502020202020204" pitchFamily="2" charset="0"/>
                <a:cs typeface="Arial" panose="020B0604020202020204" pitchFamily="34" charset="0"/>
              </a:rPr>
              <a:t>12:15 – 14:00</a:t>
            </a:r>
            <a:endParaRPr lang="pt-PT" sz="1050" dirty="0">
              <a:latin typeface="Arial Narrow" panose="020B060602020203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err="1"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8" name="Straight Connector 144"/>
          <p:cNvSpPr/>
          <p:nvPr/>
        </p:nvSpPr>
        <p:spPr>
          <a:xfrm>
            <a:off x="4445636" y="3018704"/>
            <a:ext cx="0" cy="596118"/>
          </a:xfrm>
          <a:prstGeom prst="line">
            <a:avLst/>
          </a:prstGeom>
          <a:noFill/>
          <a:ln w="9525" cap="flat" cmpd="sng" algn="ctr">
            <a:solidFill>
              <a:srgbClr val="008CBA"/>
            </a:solidFill>
            <a:prstDash val="solid"/>
            <a:headEnd type="triangle" w="med" len="med"/>
            <a:tailEnd type="none" w="med" len="med"/>
          </a:ln>
          <a:effectLst/>
        </p:spPr>
      </p:sp>
      <p:cxnSp>
        <p:nvCxnSpPr>
          <p:cNvPr id="99" name="Conexão Reta 77"/>
          <p:cNvCxnSpPr/>
          <p:nvPr/>
        </p:nvCxnSpPr>
        <p:spPr>
          <a:xfrm>
            <a:off x="2226945" y="379031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00" name="Conexão Reta 77"/>
          <p:cNvCxnSpPr/>
          <p:nvPr/>
        </p:nvCxnSpPr>
        <p:spPr>
          <a:xfrm>
            <a:off x="2207895" y="5272405"/>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01" name="Conexão Reta 77"/>
          <p:cNvCxnSpPr/>
          <p:nvPr/>
        </p:nvCxnSpPr>
        <p:spPr>
          <a:xfrm>
            <a:off x="4436745" y="5095240"/>
            <a:ext cx="1113790" cy="0"/>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2" name="Rectangle: Rounded Corners 111"/>
          <p:cNvSpPr/>
          <p:nvPr/>
        </p:nvSpPr>
        <p:spPr>
          <a:xfrm>
            <a:off x="7340336" y="236738"/>
            <a:ext cx="1926681" cy="362066"/>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000" b="1"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ACCRÉDITATION AU FORUM</a:t>
            </a:r>
          </a:p>
          <a:p>
            <a:pPr algn="ctr">
              <a:lnSpc>
                <a:spcPts val="1200"/>
              </a:lnSpc>
              <a:defRPr lang="en-US">
                <a:solidFill>
                  <a:srgbClr val="FFFFFF"/>
                </a:solidFill>
              </a:defRPr>
            </a:pPr>
            <a:r>
              <a:rPr lang="pt-PT" sz="100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07:00 </a:t>
            </a:r>
            <a:r>
              <a:rPr lang="pt-PT" sz="1000" dirty="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 </a:t>
            </a:r>
            <a:r>
              <a:rPr lang="pt-PT" sz="1000" dirty="0" smtClean="0">
                <a:solidFill>
                  <a:srgbClr val="00B4B2"/>
                </a:solidFill>
                <a:latin typeface="Arial Narrow" panose="020B0606020202030204" pitchFamily="34" charset="0"/>
                <a:ea typeface="Century Gothic" panose="020B0502020202020204" pitchFamily="2" charset="0"/>
                <a:cs typeface="Arial" panose="020B0604020202020204" pitchFamily="34" charset="0"/>
                <a:sym typeface="+mn-ea"/>
              </a:rPr>
              <a:t>08:00</a:t>
            </a:r>
          </a:p>
        </p:txBody>
      </p:sp>
      <p:sp>
        <p:nvSpPr>
          <p:cNvPr id="103" name="Triângulo Isósceles 176"/>
          <p:cNvSpPr/>
          <p:nvPr/>
        </p:nvSpPr>
        <p:spPr>
          <a:xfrm rot="5400000">
            <a:off x="8251825" y="2870200"/>
            <a:ext cx="297815" cy="193040"/>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grpSp>
        <p:nvGrpSpPr>
          <p:cNvPr id="104" name="Group 103"/>
          <p:cNvGrpSpPr/>
          <p:nvPr/>
        </p:nvGrpSpPr>
        <p:grpSpPr>
          <a:xfrm>
            <a:off x="7062913" y="3285748"/>
            <a:ext cx="1655143" cy="87115"/>
            <a:chOff x="7091488" y="3276223"/>
            <a:chExt cx="1655143" cy="87115"/>
          </a:xfrm>
        </p:grpSpPr>
        <p:sp>
          <p:nvSpPr>
            <p:cNvPr id="105" name="Oval 104"/>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6"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7072438" y="4809748"/>
            <a:ext cx="1645618" cy="87115"/>
            <a:chOff x="7101013" y="3276223"/>
            <a:chExt cx="1645618" cy="87115"/>
          </a:xfrm>
        </p:grpSpPr>
        <p:sp>
          <p:nvSpPr>
            <p:cNvPr id="108" name="Oval 107"/>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9" name="Conexão Reta 77"/>
            <p:cNvCxnSpPr/>
            <p:nvPr/>
          </p:nvCxnSpPr>
          <p:spPr>
            <a:xfrm>
              <a:off x="7101013" y="333311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7072438" y="2418973"/>
            <a:ext cx="1655143" cy="87115"/>
            <a:chOff x="7091488" y="3276223"/>
            <a:chExt cx="1655143" cy="87115"/>
          </a:xfrm>
        </p:grpSpPr>
        <p:sp>
          <p:nvSpPr>
            <p:cNvPr id="111" name="Oval 110"/>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2"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7081963" y="1275973"/>
            <a:ext cx="1655143" cy="87115"/>
            <a:chOff x="7091488" y="3276223"/>
            <a:chExt cx="1655143" cy="87115"/>
          </a:xfrm>
        </p:grpSpPr>
        <p:sp>
          <p:nvSpPr>
            <p:cNvPr id="114" name="Oval 113"/>
            <p:cNvSpPr/>
            <p:nvPr/>
          </p:nvSpPr>
          <p:spPr>
            <a:xfrm>
              <a:off x="8673381" y="3276223"/>
              <a:ext cx="73250" cy="87115"/>
            </a:xfrm>
            <a:prstGeom prst="ellipse">
              <a:avLst/>
            </a:prstGeom>
            <a:solidFill>
              <a:srgbClr val="008CBA"/>
            </a:solidFill>
            <a:ln w="9525">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5" name="Conexão Reta 77"/>
            <p:cNvCxnSpPr/>
            <p:nvPr/>
          </p:nvCxnSpPr>
          <p:spPr>
            <a:xfrm>
              <a:off x="7091488" y="3314065"/>
              <a:ext cx="1614555" cy="0"/>
            </a:xfrm>
            <a:prstGeom prst="line">
              <a:avLst/>
            </a:prstGeom>
            <a:ln w="9525">
              <a:solidFill>
                <a:srgbClr val="008C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6" name="Isosceles Triangle 115"/>
          <p:cNvSpPr/>
          <p:nvPr/>
        </p:nvSpPr>
        <p:spPr>
          <a:xfrm flipV="1">
            <a:off x="8058150" y="6085205"/>
            <a:ext cx="357822" cy="223405"/>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 name="Isosceles Triangle 116"/>
          <p:cNvSpPr/>
          <p:nvPr/>
        </p:nvSpPr>
        <p:spPr>
          <a:xfrm rot="16200000" flipV="1">
            <a:off x="9182100" y="6437630"/>
            <a:ext cx="357822" cy="223405"/>
          </a:xfrm>
          <a:prstGeom prst="triangle">
            <a:avLst/>
          </a:prstGeom>
          <a:gradFill>
            <a:gsLst>
              <a:gs pos="0">
                <a:schemeClr val="accent1">
                  <a:tint val="66000"/>
                  <a:satMod val="160000"/>
                </a:schemeClr>
              </a:gs>
              <a:gs pos="0">
                <a:schemeClr val="accent1">
                  <a:tint val="44500"/>
                  <a:satMod val="160000"/>
                </a:schemeClr>
              </a:gs>
              <a:gs pos="4500">
                <a:srgbClr val="C4E0FF"/>
              </a:gs>
              <a:gs pos="9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Cortar Retângulo de Canto Simples 126"/>
          <p:cNvSpPr/>
          <p:nvPr/>
        </p:nvSpPr>
        <p:spPr>
          <a:xfrm>
            <a:off x="7341235" y="29210"/>
            <a:ext cx="1918335" cy="25400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dirty="0">
                <a:sym typeface="+mn-ea"/>
              </a:rPr>
              <a:t>3º </a:t>
            </a:r>
            <a:r>
              <a:rPr lang="pt-PT" altLang="en-US" sz="1400" b="1" dirty="0" smtClean="0">
                <a:sym typeface="+mn-ea"/>
              </a:rPr>
              <a:t>JOUR </a:t>
            </a:r>
            <a:r>
              <a:rPr lang="pt-PT" altLang="en-US" sz="1400" b="1" dirty="0">
                <a:sym typeface="+mn-ea"/>
              </a:rPr>
              <a:t>-</a:t>
            </a:r>
            <a:r>
              <a:rPr lang="pt-PT" altLang="en-US" sz="1200" b="1" dirty="0">
                <a:sym typeface="+mn-ea"/>
              </a:rPr>
              <a:t> </a:t>
            </a:r>
            <a:r>
              <a:rPr lang="pt-PT" altLang="en-US" sz="1200" b="1" dirty="0" smtClean="0">
                <a:solidFill>
                  <a:srgbClr val="FFFF00"/>
                </a:solidFill>
                <a:sym typeface="+mn-ea"/>
              </a:rPr>
              <a:t>18 MARS</a:t>
            </a:r>
            <a:endParaRPr lang="pt-PT" altLang="en-US" sz="1200" b="1" dirty="0">
              <a:solidFill>
                <a:srgbClr val="FFFF00"/>
              </a:solidFill>
              <a:sym typeface="+mn-ea"/>
            </a:endParaRPr>
          </a:p>
        </p:txBody>
      </p:sp>
      <p:sp>
        <p:nvSpPr>
          <p:cNvPr id="119" name="Cortar Retângulo de Canto Simples 106"/>
          <p:cNvSpPr/>
          <p:nvPr/>
        </p:nvSpPr>
        <p:spPr>
          <a:xfrm>
            <a:off x="3589655" y="31053"/>
            <a:ext cx="183007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dirty="0">
                <a:sym typeface="+mn-ea"/>
              </a:rPr>
              <a:t>2º </a:t>
            </a:r>
            <a:r>
              <a:rPr lang="pt-PT" altLang="en-US" sz="1400" b="1" dirty="0" smtClean="0">
                <a:sym typeface="+mn-ea"/>
              </a:rPr>
              <a:t>JOUR </a:t>
            </a:r>
            <a:r>
              <a:rPr lang="pt-PT" altLang="en-US" sz="1400" b="1" dirty="0">
                <a:sym typeface="+mn-ea"/>
              </a:rPr>
              <a:t>- </a:t>
            </a:r>
            <a:r>
              <a:rPr lang="pt-PT" altLang="en-US" sz="1200" b="1" dirty="0" smtClean="0">
                <a:solidFill>
                  <a:srgbClr val="FFFF00"/>
                </a:solidFill>
                <a:sym typeface="+mn-ea"/>
              </a:rPr>
              <a:t>17 MARS</a:t>
            </a:r>
            <a:endParaRPr lang="pt-PT" altLang="en-US" sz="1200" b="1" dirty="0">
              <a:solidFill>
                <a:srgbClr val="FFFF00"/>
              </a:solidFill>
              <a:sym typeface="+mn-ea"/>
            </a:endParaRPr>
          </a:p>
        </p:txBody>
      </p:sp>
      <p:sp>
        <p:nvSpPr>
          <p:cNvPr id="120" name="Forma automática4"/>
          <p:cNvSpPr/>
          <p:nvPr/>
        </p:nvSpPr>
        <p:spPr>
          <a:xfrm>
            <a:off x="7146536" y="62800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Mars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a:solidFill>
                  <a:srgbClr val="008CBA"/>
                </a:solidFill>
                <a:latin typeface="Arial Narrow" panose="020B0606020202030204" pitchFamily="34" charset="0"/>
                <a:sym typeface="+mn-ea"/>
              </a:rPr>
              <a:t>Conférence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II</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08:</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rPr>
              <a:t>0</a:t>
            </a:r>
            <a:r>
              <a:rPr lang="en-US" sz="1100" dirty="0">
                <a:latin typeface="Arial Narrow" panose="020B0606020202030204" pitchFamily="34" charset="0"/>
                <a:ea typeface="Century Gothic" panose="020B0502020202020204" pitchFamily="2" charset="0"/>
                <a:cs typeface="Century Gothic" panose="020B0502020202020204" pitchFamily="2" charset="0"/>
              </a:rPr>
              <a:t>0 –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rPr>
              <a:t>09</a:t>
            </a:r>
            <a:r>
              <a:rPr lang="en-US" sz="1100" dirty="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1" name="Forma automática4"/>
          <p:cNvSpPr/>
          <p:nvPr/>
        </p:nvSpPr>
        <p:spPr>
          <a:xfrm>
            <a:off x="7169396" y="154240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Mars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a:solidFill>
                  <a:srgbClr val="008CBA"/>
                </a:solidFill>
                <a:latin typeface="Arial Narrow" panose="020B0606020202030204" pitchFamily="34" charset="0"/>
                <a:sym typeface="+mn-ea"/>
              </a:rPr>
              <a:t>Conférence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III</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09:</a:t>
            </a:r>
            <a:r>
              <a:rPr lang="pt-PT" sz="1100" dirty="0">
                <a:latin typeface="Arial Narrow" panose="020B0606020202030204" pitchFamily="34" charset="0"/>
                <a:ea typeface="Century Gothic" panose="020B0502020202020204" pitchFamily="2" charset="0"/>
                <a:cs typeface="Century Gothic" panose="020B0502020202020204" pitchFamily="2" charset="0"/>
              </a:rPr>
              <a:t>30</a:t>
            </a:r>
            <a:r>
              <a:rPr lang="en-US" sz="1100" dirty="0">
                <a:latin typeface="Arial Narrow" panose="020B0606020202030204" pitchFamily="34" charset="0"/>
                <a:ea typeface="Century Gothic" panose="020B0502020202020204" pitchFamily="2" charset="0"/>
                <a:cs typeface="Century Gothic" panose="020B0502020202020204" pitchFamily="2" charset="0"/>
              </a:rPr>
              <a:t> – 1</a:t>
            </a:r>
            <a:r>
              <a:rPr lang="pt-PT" sz="1100" dirty="0">
                <a:latin typeface="Arial Narrow" panose="020B0606020202030204" pitchFamily="34" charset="0"/>
                <a:ea typeface="Century Gothic" panose="020B0502020202020204" pitchFamily="2" charset="0"/>
                <a:cs typeface="Century Gothic" panose="020B0502020202020204" pitchFamily="2" charset="0"/>
              </a:rPr>
              <a:t>0</a:t>
            </a:r>
            <a:r>
              <a:rPr lang="en-US" sz="1100" dirty="0">
                <a:latin typeface="Arial Narrow" panose="020B0606020202030204" pitchFamily="34" charset="0"/>
                <a:ea typeface="Century Gothic" panose="020B0502020202020204" pitchFamily="2" charset="0"/>
                <a:cs typeface="Century Gothic" panose="020B0502020202020204" pitchFamily="2" charset="0"/>
              </a:rPr>
              <a:t>:</a:t>
            </a:r>
            <a:r>
              <a:rPr lang="pt-PT" sz="1100" dirty="0" smtClean="0">
                <a:latin typeface="Arial Narrow" panose="020B0606020202030204" pitchFamily="34" charset="0"/>
                <a:ea typeface="Century Gothic" panose="020B0502020202020204" pitchFamily="2" charset="0"/>
                <a:cs typeface="Century Gothic" panose="020B0502020202020204" pitchFamily="2" charset="0"/>
              </a:rPr>
              <a:t>45</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2" name="Forma automática4"/>
          <p:cNvSpPr/>
          <p:nvPr/>
        </p:nvSpPr>
        <p:spPr>
          <a:xfrm>
            <a:off x="7138916" y="270826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Mars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fr-FR" altLang="en-US" sz="1100" dirty="0">
                <a:solidFill>
                  <a:srgbClr val="008CBA"/>
                </a:solidFill>
                <a:latin typeface="Arial Narrow" panose="020B0606020202030204" pitchFamily="34" charset="0"/>
                <a:sym typeface="+mn-ea"/>
              </a:rPr>
              <a:t>Conférence</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IV</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11:</a:t>
            </a:r>
            <a:r>
              <a:rPr lang="pt-PT" sz="1100" dirty="0">
                <a:latin typeface="Arial Narrow" panose="020B0606020202030204" pitchFamily="34" charset="0"/>
                <a:ea typeface="Century Gothic" panose="020B0502020202020204" pitchFamily="2" charset="0"/>
                <a:cs typeface="Century Gothic" panose="020B0502020202020204" pitchFamily="2" charset="0"/>
              </a:rPr>
              <a:t>00</a:t>
            </a:r>
            <a:r>
              <a:rPr lang="en-US" sz="1100" dirty="0">
                <a:latin typeface="Arial Narrow" panose="020B0606020202030204" pitchFamily="34" charset="0"/>
                <a:ea typeface="Century Gothic" panose="020B0502020202020204" pitchFamily="2" charset="0"/>
                <a:cs typeface="Century Gothic" panose="020B0502020202020204" pitchFamily="2" charset="0"/>
              </a:rPr>
              <a:t> – 1</a:t>
            </a:r>
            <a:r>
              <a:rPr lang="pt-PT" sz="1100" dirty="0">
                <a:latin typeface="Arial Narrow" panose="020B0606020202030204" pitchFamily="34" charset="0"/>
                <a:ea typeface="Century Gothic" panose="020B0502020202020204" pitchFamily="2" charset="0"/>
                <a:cs typeface="Century Gothic" panose="020B0502020202020204" pitchFamily="2" charset="0"/>
              </a:rPr>
              <a:t>2</a:t>
            </a:r>
            <a:r>
              <a:rPr lang="en-US" sz="1100" dirty="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3" name="Forma automática4"/>
          <p:cNvSpPr/>
          <p:nvPr/>
        </p:nvSpPr>
        <p:spPr>
          <a:xfrm>
            <a:off x="7146536" y="388174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Mars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Panel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I</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14:</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rPr>
              <a:t>0</a:t>
            </a:r>
            <a:r>
              <a:rPr lang="en-US" sz="1100" dirty="0">
                <a:latin typeface="Arial Narrow" panose="020B0606020202030204" pitchFamily="34" charset="0"/>
                <a:ea typeface="Century Gothic" panose="020B0502020202020204" pitchFamily="2" charset="0"/>
                <a:cs typeface="Century Gothic" panose="020B0502020202020204" pitchFamily="2" charset="0"/>
              </a:rPr>
              <a:t>0 – 1</a:t>
            </a:r>
            <a:r>
              <a:rPr lang="pt-PT" sz="1100" dirty="0">
                <a:latin typeface="Arial Narrow" panose="020B0606020202030204" pitchFamily="34" charset="0"/>
                <a:ea typeface="Century Gothic" panose="020B0502020202020204" pitchFamily="2" charset="0"/>
                <a:cs typeface="Century Gothic" panose="020B0502020202020204" pitchFamily="2" charset="0"/>
              </a:rPr>
              <a:t>6</a:t>
            </a:r>
            <a:r>
              <a:rPr lang="en-US" sz="1100" dirty="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0</a:t>
            </a:r>
            <a:r>
              <a:rPr lang="en-US" sz="1100" dirty="0">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24" name="Forma automática4"/>
          <p:cNvSpPr/>
          <p:nvPr/>
        </p:nvSpPr>
        <p:spPr>
          <a:xfrm>
            <a:off x="7146536" y="5329545"/>
            <a:ext cx="1091243" cy="52325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a:defRPr lang="en-US">
                <a:solidFill>
                  <a:srgbClr val="0099CC"/>
                </a:solidFill>
              </a:defRPr>
            </a:pP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18 </a:t>
            </a:r>
            <a:r>
              <a:rPr 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Mars </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2022</a:t>
            </a:r>
          </a:p>
          <a:p>
            <a:pPr algn="ctr">
              <a:defRPr lang="en-US">
                <a:solidFill>
                  <a:srgbClr val="0099CC"/>
                </a:solidFill>
              </a:defRPr>
            </a:pPr>
            <a:r>
              <a:rPr lang="en-GB" sz="1100" dirty="0" err="1">
                <a:latin typeface="Arial Narrow" panose="020B0606020202030204" pitchFamily="34" charset="0"/>
                <a:ea typeface="Century Gothic" panose="020B0502020202020204" pitchFamily="2" charset="0"/>
                <a:cs typeface="Century Gothic" panose="020B0502020202020204" pitchFamily="2" charset="0"/>
                <a:sym typeface="+mn-ea"/>
              </a:rPr>
              <a:t>Painel</a:t>
            </a:r>
            <a:r>
              <a:rPr lang="en-GB" sz="1100" dirty="0">
                <a:latin typeface="Arial Narrow" panose="020B0606020202030204" pitchFamily="34" charset="0"/>
                <a:ea typeface="Century Gothic" panose="020B0502020202020204" pitchFamily="2" charset="0"/>
                <a:cs typeface="Century Gothic" panose="020B0502020202020204" pitchFamily="2" charset="0"/>
                <a:sym typeface="+mn-ea"/>
              </a:rPr>
              <a:t> II</a:t>
            </a:r>
          </a:p>
          <a:p>
            <a:pPr algn="ctr">
              <a:defRPr lang="en-US">
                <a:solidFill>
                  <a:srgbClr val="0099CC"/>
                </a:solidFill>
              </a:defRPr>
            </a:pPr>
            <a:r>
              <a:rPr lang="en-US" sz="1100" dirty="0">
                <a:latin typeface="Arial Narrow" panose="020B0606020202030204" pitchFamily="34" charset="0"/>
                <a:ea typeface="Century Gothic" panose="020B0502020202020204" pitchFamily="2" charset="0"/>
                <a:cs typeface="Century Gothic" panose="020B0502020202020204" pitchFamily="2" charset="0"/>
              </a:rPr>
              <a:t>16:</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r>
              <a:rPr lang="en-US" sz="1100" dirty="0">
                <a:latin typeface="Arial Narrow" panose="020B0606020202030204" pitchFamily="34" charset="0"/>
                <a:ea typeface="Century Gothic" panose="020B0502020202020204" pitchFamily="2" charset="0"/>
                <a:cs typeface="Century Gothic" panose="020B0502020202020204" pitchFamily="2" charset="0"/>
              </a:rPr>
              <a:t> – 1</a:t>
            </a:r>
            <a:r>
              <a:rPr lang="pt-PT" sz="1100" dirty="0">
                <a:latin typeface="Arial Narrow" panose="020B0606020202030204" pitchFamily="34" charset="0"/>
                <a:ea typeface="Century Gothic" panose="020B0502020202020204" pitchFamily="2" charset="0"/>
                <a:cs typeface="Century Gothic" panose="020B0502020202020204" pitchFamily="2" charset="0"/>
              </a:rPr>
              <a:t>8</a:t>
            </a:r>
            <a:r>
              <a:rPr lang="en-US" sz="1100" dirty="0">
                <a:latin typeface="Arial Narrow" panose="020B0606020202030204" pitchFamily="34" charset="0"/>
                <a:ea typeface="Century Gothic" panose="020B0502020202020204" pitchFamily="2" charset="0"/>
                <a:cs typeface="Century Gothic" panose="020B0502020202020204" pitchFamily="2" charset="0"/>
              </a:rPr>
              <a:t>:</a:t>
            </a:r>
            <a:r>
              <a:rPr lang="pt-PT" sz="1100" dirty="0">
                <a:latin typeface="Arial Narrow" panose="020B0606020202030204" pitchFamily="34" charset="0"/>
                <a:ea typeface="Century Gothic" panose="020B0502020202020204" pitchFamily="2" charset="0"/>
                <a:cs typeface="Century Gothic" panose="020B0502020202020204" pitchFamily="2" charset="0"/>
              </a:rPr>
              <a:t>15</a:t>
            </a: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5" name="Forma automática4"/>
          <p:cNvSpPr/>
          <p:nvPr/>
        </p:nvSpPr>
        <p:spPr>
          <a:xfrm>
            <a:off x="7428476" y="6346686"/>
            <a:ext cx="1648214" cy="44337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defTabSz="0" fontAlgn="auto">
              <a:lnSpc>
                <a:spcPct val="80000"/>
              </a:lnSpc>
              <a:spcBef>
                <a:spcPts val="0"/>
              </a:spcBef>
              <a:spcAft>
                <a:spcPts val="0"/>
              </a:spcAft>
              <a:defRPr lang="en-US"/>
            </a:pPr>
            <a:r>
              <a:rPr lang="pt-PT"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18 </a:t>
            </a:r>
            <a:r>
              <a:rPr lang="pt-PT" altLang="en-US" sz="11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Mars </a:t>
            </a:r>
            <a:r>
              <a:rPr lang="pt-PT" altLang="en-US"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2022</a:t>
            </a:r>
            <a:endParaRPr lang="pt-PT" altLang="en-US"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pt-PT" sz="1100" dirty="0">
                <a:solidFill>
                  <a:srgbClr val="00B4B2"/>
                </a:solidFill>
                <a:latin typeface="Arial Narrow" panose="020B0606020202030204" pitchFamily="34" charset="0"/>
                <a:sym typeface="+mn-ea"/>
              </a:rPr>
              <a:t>Séance de </a:t>
            </a:r>
            <a:r>
              <a:rPr lang="pt-PT" sz="1100" dirty="0" smtClean="0">
                <a:solidFill>
                  <a:srgbClr val="00B4B2"/>
                </a:solidFill>
                <a:latin typeface="Arial Narrow" panose="020B0606020202030204" pitchFamily="34" charset="0"/>
                <a:sym typeface="+mn-ea"/>
              </a:rPr>
              <a:t>clôture</a:t>
            </a:r>
          </a:p>
          <a:p>
            <a:pPr algn="ctr" defTabSz="0" fontAlgn="auto">
              <a:lnSpc>
                <a:spcPct val="80000"/>
              </a:lnSpc>
              <a:spcBef>
                <a:spcPts val="0"/>
              </a:spcBef>
              <a:spcAft>
                <a:spcPts val="0"/>
              </a:spcAft>
              <a:defRPr lang="en-US"/>
            </a:pPr>
            <a:r>
              <a:rPr lang="pt-PT" sz="11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18:15 </a:t>
            </a:r>
            <a:r>
              <a:rPr lang="pt-PT" sz="11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 18:30</a:t>
            </a:r>
          </a:p>
        </p:txBody>
      </p:sp>
      <p:sp>
        <p:nvSpPr>
          <p:cNvPr id="126" name="Forma automática4"/>
          <p:cNvSpPr/>
          <p:nvPr/>
        </p:nvSpPr>
        <p:spPr>
          <a:xfrm>
            <a:off x="9668756" y="6339066"/>
            <a:ext cx="1648214" cy="44337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0" tIns="0" rIns="0" bIns="0" numCol="1" spcCol="215900" anchor="t"/>
          <a:lstStyle/>
          <a:p>
            <a:pPr algn="ctr" defTabSz="0" fontAlgn="auto">
              <a:lnSpc>
                <a:spcPct val="80000"/>
              </a:lnSpc>
              <a:spcBef>
                <a:spcPts val="0"/>
              </a:spcBef>
              <a:spcAft>
                <a:spcPts val="0"/>
              </a:spcAft>
              <a:defRPr lang="en-US"/>
            </a:pP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18 </a:t>
            </a: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Mars </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2022</a:t>
            </a:r>
            <a:endPar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DÎNER DE </a:t>
            </a:r>
            <a:r>
              <a:rPr lang="pt-PT"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sym typeface="+mn-ea"/>
              </a:rPr>
              <a:t>GALA</a:t>
            </a:r>
          </a:p>
          <a:p>
            <a:pPr algn="ctr" defTabSz="0" fontAlgn="auto">
              <a:defRPr lang="en-US">
                <a:solidFill>
                  <a:srgbClr val="0099CC"/>
                </a:solidFill>
              </a:defRPr>
            </a:pP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20</a:t>
            </a:r>
            <a:r>
              <a:rPr lang="pt-PT"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3</a:t>
            </a:r>
            <a:r>
              <a:rPr lang="pt-PT" sz="1000" dirty="0" smtClean="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 </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23</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a:t>
            </a:r>
            <a:r>
              <a:rPr lang="pt-PT" sz="1000" dirty="0">
                <a:solidFill>
                  <a:srgbClr val="00B4B2"/>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130" name="Picture 1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sp>
        <p:nvSpPr>
          <p:cNvPr id="128"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31" name="Picture 2" descr="E:\DOSSIER 2020\bconference\logos\unicv\logotipo_unicv_fina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2192" y="11753"/>
            <a:ext cx="1030759" cy="546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9" name="Imagem 112" descr="LOGO-Paises ecowas"/>
          <p:cNvPicPr>
            <a:picLocks noChangeAspect="1"/>
          </p:cNvPicPr>
          <p:nvPr/>
        </p:nvPicPr>
        <p:blipFill>
          <a:blip r:embed="rId2"/>
          <a:stretch>
            <a:fillRect/>
          </a:stretch>
        </p:blipFill>
        <p:spPr>
          <a:xfrm>
            <a:off x="92006" y="4183826"/>
            <a:ext cx="2420122" cy="2395676"/>
          </a:xfrm>
          <a:prstGeom prst="rect">
            <a:avLst/>
          </a:prstGeom>
        </p:spPr>
      </p:pic>
      <p:sp>
        <p:nvSpPr>
          <p:cNvPr id="74" name="Oval 73"/>
          <p:cNvSpPr/>
          <p:nvPr/>
        </p:nvSpPr>
        <p:spPr>
          <a:xfrm>
            <a:off x="4104731" y="1224448"/>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fr-FR" sz="1200" dirty="0">
                <a:solidFill>
                  <a:schemeClr val="bg1"/>
                </a:solidFill>
                <a:latin typeface="Arial Narrow" panose="020B0606020202030204" pitchFamily="34" charset="0"/>
                <a:sym typeface="+mn-ea"/>
              </a:rPr>
              <a:t>Inscription pour participer au </a:t>
            </a:r>
            <a:r>
              <a:rPr lang="fr-FR" sz="1200">
                <a:solidFill>
                  <a:schemeClr val="bg1"/>
                </a:solidFill>
                <a:latin typeface="Arial Narrow" panose="020B0606020202030204" pitchFamily="34" charset="0"/>
                <a:sym typeface="+mn-ea"/>
              </a:rPr>
              <a:t>Business </a:t>
            </a:r>
            <a:r>
              <a:rPr lang="fr-FR" sz="1200" smtClean="0">
                <a:solidFill>
                  <a:schemeClr val="bg1"/>
                </a:solidFill>
                <a:latin typeface="Arial Narrow" panose="020B0606020202030204" pitchFamily="34" charset="0"/>
                <a:sym typeface="+mn-ea"/>
              </a:rPr>
              <a:t>Round </a:t>
            </a:r>
            <a:r>
              <a:rPr lang="fr-FR" sz="1200" dirty="0">
                <a:solidFill>
                  <a:schemeClr val="bg1"/>
                </a:solidFill>
                <a:latin typeface="Arial Narrow" panose="020B0606020202030204" pitchFamily="34" charset="0"/>
                <a:sym typeface="+mn-ea"/>
              </a:rPr>
              <a:t>et manifestation d'intérêt pour les réunions institutionnelles</a:t>
            </a:r>
            <a:endParaRPr lang="pt-PT" sz="1200" dirty="0">
              <a:solidFill>
                <a:schemeClr val="bg1"/>
              </a:solidFill>
              <a:latin typeface="Arial Narrow" panose="020B0606020202030204" pitchFamily="34" charset="0"/>
              <a:sym typeface="+mn-ea"/>
            </a:endParaRPr>
          </a:p>
        </p:txBody>
      </p:sp>
      <p:sp>
        <p:nvSpPr>
          <p:cNvPr id="75" name="Oval 74"/>
          <p:cNvSpPr/>
          <p:nvPr/>
        </p:nvSpPr>
        <p:spPr>
          <a:xfrm>
            <a:off x="7006733" y="1188921"/>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00000"/>
              </a:lnSpc>
            </a:pPr>
            <a:r>
              <a:rPr lang="fr-FR" sz="1200" dirty="0">
                <a:solidFill>
                  <a:schemeClr val="tx1"/>
                </a:solidFill>
                <a:latin typeface="Arial Narrow" panose="020B0606020202030204" pitchFamily="34" charset="0"/>
                <a:sym typeface="+mn-ea"/>
              </a:rPr>
              <a:t>Date limite d'inscription pour participer à la table ronde des affaires et réserve de temps pour la présentation des produits, services et opportunités de partenariat</a:t>
            </a:r>
            <a:endParaRPr lang="pt-PT" sz="1200" dirty="0">
              <a:solidFill>
                <a:schemeClr val="tx1"/>
              </a:solidFill>
              <a:latin typeface="Arial Narrow" panose="020B0606020202030204" pitchFamily="34" charset="0"/>
              <a:sym typeface="+mn-ea"/>
            </a:endParaRPr>
          </a:p>
        </p:txBody>
      </p:sp>
      <p:sp>
        <p:nvSpPr>
          <p:cNvPr id="76" name="Oval 75"/>
          <p:cNvSpPr/>
          <p:nvPr/>
        </p:nvSpPr>
        <p:spPr>
          <a:xfrm>
            <a:off x="10003265" y="1155128"/>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1200" dirty="0">
                <a:solidFill>
                  <a:schemeClr val="tx1"/>
                </a:solidFill>
                <a:latin typeface="Arial Narrow" panose="020B0606020202030204" pitchFamily="34" charset="0"/>
              </a:rPr>
              <a:t>La tenue de différentes rencontres entre entreprises participantes et préalablement programmées le 16 mars 2022, de 8h15 à 12h30.</a:t>
            </a:r>
            <a:endParaRPr lang="pt-PT" sz="1200" dirty="0">
              <a:solidFill>
                <a:schemeClr val="tx1"/>
              </a:solidFill>
              <a:latin typeface="Arial Narrow" panose="020B0606020202030204" pitchFamily="34" charset="0"/>
            </a:endParaRPr>
          </a:p>
        </p:txBody>
      </p:sp>
      <p:sp>
        <p:nvSpPr>
          <p:cNvPr id="77" name="CaixaDeTexto 118"/>
          <p:cNvSpPr/>
          <p:nvPr/>
        </p:nvSpPr>
        <p:spPr>
          <a:xfrm>
            <a:off x="3989946" y="29632"/>
            <a:ext cx="4628081" cy="480902"/>
          </a:xfrm>
          <a:prstGeom prst="rect">
            <a:avLst/>
          </a:prstGeom>
          <a:noFill/>
          <a:ln>
            <a:noFill/>
          </a:ln>
          <a:effectLst/>
        </p:spPr>
        <p:txBody>
          <a:bodyPr vert="horz" wrap="square" lIns="91440" tIns="45720" rIns="91440" bIns="45720" numCol="1" spcCol="215900" anchor="t"/>
          <a:lstStyle/>
          <a:p>
            <a:pPr algn="ctr">
              <a:defRPr lang="en-US"/>
            </a:pPr>
            <a:r>
              <a:rPr lang="fr-FR" i="1" dirty="0">
                <a:gradFill>
                  <a:gsLst>
                    <a:gs pos="0">
                      <a:srgbClr val="14CD68"/>
                    </a:gs>
                    <a:gs pos="100000">
                      <a:srgbClr val="035C7D"/>
                    </a:gs>
                  </a:gsLst>
                  <a:lin scaled="0"/>
                </a:gradFill>
                <a:sym typeface="+mn-ea"/>
              </a:rPr>
              <a:t>ÉTAPES DE PRÉPARATION ET D'EXÉCUTION DU </a:t>
            </a:r>
            <a:r>
              <a:rPr lang="fr-FR" i="1" dirty="0" smtClean="0">
                <a:gradFill>
                  <a:gsLst>
                    <a:gs pos="0">
                      <a:srgbClr val="14CD68"/>
                    </a:gs>
                    <a:gs pos="100000">
                      <a:srgbClr val="035C7D"/>
                    </a:gs>
                  </a:gsLst>
                  <a:lin scaled="0"/>
                </a:gradFill>
                <a:sym typeface="+mn-ea"/>
              </a:rPr>
              <a:t>BUSINESS ROUND</a:t>
            </a:r>
            <a:endParaRPr lang="en-US" i="1" dirty="0" smtClean="0">
              <a:gradFill>
                <a:gsLst>
                  <a:gs pos="0">
                    <a:srgbClr val="14CD68"/>
                  </a:gs>
                  <a:gs pos="100000">
                    <a:srgbClr val="035C7D"/>
                  </a:gs>
                </a:gsLst>
                <a:lin scaled="0"/>
              </a:gradFill>
              <a:sym typeface="+mn-ea"/>
            </a:endParaRPr>
          </a:p>
        </p:txBody>
      </p:sp>
      <p:sp>
        <p:nvSpPr>
          <p:cNvPr id="78"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5</a:t>
            </a:fld>
            <a:endParaRPr lang="fr-FR" altLang="pt-PT" sz="1200" b="1" i="1" u="sng" dirty="0" smtClean="0">
              <a:solidFill>
                <a:srgbClr val="00B4B2"/>
              </a:solidFill>
            </a:endParaRPr>
          </a:p>
        </p:txBody>
      </p:sp>
      <p:sp>
        <p:nvSpPr>
          <p:cNvPr id="79" name="Oval 78"/>
          <p:cNvSpPr/>
          <p:nvPr/>
        </p:nvSpPr>
        <p:spPr>
          <a:xfrm>
            <a:off x="1231900" y="1242696"/>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ct val="100000"/>
              </a:lnSpc>
            </a:pPr>
            <a:r>
              <a:rPr lang="fr-FR" sz="1100" dirty="0">
                <a:solidFill>
                  <a:schemeClr val="bg1"/>
                </a:solidFill>
                <a:latin typeface="+mj-lt"/>
                <a:sym typeface="+mn-ea"/>
              </a:rPr>
              <a:t>L'inscription est ouverte pour les manifestations d'intérêt à participer au Business </a:t>
            </a:r>
            <a:r>
              <a:rPr lang="fr-FR" sz="1100" dirty="0" smtClean="0">
                <a:solidFill>
                  <a:schemeClr val="bg1"/>
                </a:solidFill>
                <a:latin typeface="+mj-lt"/>
                <a:sym typeface="+mn-ea"/>
              </a:rPr>
              <a:t>Forum et </a:t>
            </a:r>
            <a:r>
              <a:rPr lang="pt-PT" sz="1100" dirty="0"/>
              <a:t>Business Round </a:t>
            </a:r>
            <a:endParaRPr lang="pt-PT" sz="1100" dirty="0">
              <a:solidFill>
                <a:schemeClr val="bg1"/>
              </a:solidFill>
              <a:latin typeface="+mj-lt"/>
              <a:sym typeface="+mn-ea"/>
            </a:endParaRPr>
          </a:p>
        </p:txBody>
      </p:sp>
      <p:pic>
        <p:nvPicPr>
          <p:cNvPr id="82" name="Imagem 11" descr="logo"/>
          <p:cNvPicPr>
            <a:picLocks noChangeAspect="1"/>
          </p:cNvPicPr>
          <p:nvPr/>
        </p:nvPicPr>
        <p:blipFill>
          <a:blip r:embed="rId3"/>
          <a:stretch>
            <a:fillRect/>
          </a:stretch>
        </p:blipFill>
        <p:spPr>
          <a:xfrm>
            <a:off x="189011" y="105410"/>
            <a:ext cx="2349938" cy="515796"/>
          </a:xfrm>
          <a:prstGeom prst="rect">
            <a:avLst/>
          </a:prstGeom>
        </p:spPr>
      </p:pic>
      <p:sp>
        <p:nvSpPr>
          <p:cNvPr id="8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85" name="Rectangle: Rounded Corners 137"/>
          <p:cNvSpPr/>
          <p:nvPr/>
        </p:nvSpPr>
        <p:spPr>
          <a:xfrm>
            <a:off x="160692" y="784822"/>
            <a:ext cx="1181661" cy="715089"/>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none" lIns="91440" tIns="45720" rIns="91440" bIns="45720" numCol="1" spcCol="215900" anchor="t">
            <a:noAutofit/>
          </a:bodyPr>
          <a:lstStyle/>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sz="1200" b="1" baseline="300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er</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ÉTAPE</a:t>
            </a:r>
          </a:p>
          <a:p>
            <a:pPr algn="ctr">
              <a:defRPr lang="en-US">
                <a:solidFill>
                  <a:srgbClr val="0099CC"/>
                </a:solidFill>
              </a:defRPr>
            </a:pP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15/05/21 </a:t>
            </a:r>
          </a:p>
        </p:txBody>
      </p:sp>
      <p:sp>
        <p:nvSpPr>
          <p:cNvPr id="86" name="Linha7"/>
          <p:cNvSpPr/>
          <p:nvPr/>
        </p:nvSpPr>
        <p:spPr>
          <a:xfrm>
            <a:off x="7335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87" name="Oval 86"/>
          <p:cNvSpPr/>
          <p:nvPr/>
        </p:nvSpPr>
        <p:spPr>
          <a:xfrm>
            <a:off x="6756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8" name="Conexão Reta 77"/>
          <p:cNvCxnSpPr/>
          <p:nvPr/>
        </p:nvCxnSpPr>
        <p:spPr>
          <a:xfrm>
            <a:off x="7264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89" name="Rectangle: Rounded Corners 137"/>
          <p:cNvSpPr/>
          <p:nvPr/>
        </p:nvSpPr>
        <p:spPr>
          <a:xfrm>
            <a:off x="301819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2</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De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15/05/21 </a:t>
            </a: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à</a:t>
            </a: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15/02/22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0" name="Linha7"/>
          <p:cNvSpPr/>
          <p:nvPr/>
        </p:nvSpPr>
        <p:spPr>
          <a:xfrm>
            <a:off x="35910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1" name="Oval 90"/>
          <p:cNvSpPr/>
          <p:nvPr/>
        </p:nvSpPr>
        <p:spPr>
          <a:xfrm>
            <a:off x="35331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2" name="Conexão Reta 77"/>
          <p:cNvCxnSpPr/>
          <p:nvPr/>
        </p:nvCxnSpPr>
        <p:spPr>
          <a:xfrm>
            <a:off x="35839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93" name="Rectangle: Rounded Corners 137"/>
          <p:cNvSpPr/>
          <p:nvPr/>
        </p:nvSpPr>
        <p:spPr>
          <a:xfrm>
            <a:off x="595189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3</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De </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16/02/22 </a:t>
            </a: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à</a:t>
            </a:r>
            <a:endPar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28/02/22</a:t>
            </a:r>
            <a:endParaRPr lang="en-GB" sz="12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4" name="Linha7"/>
          <p:cNvSpPr/>
          <p:nvPr/>
        </p:nvSpPr>
        <p:spPr>
          <a:xfrm>
            <a:off x="652470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5" name="Oval 94"/>
          <p:cNvSpPr/>
          <p:nvPr/>
        </p:nvSpPr>
        <p:spPr>
          <a:xfrm>
            <a:off x="646684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6" name="Conexão Reta 77"/>
          <p:cNvCxnSpPr/>
          <p:nvPr/>
        </p:nvCxnSpPr>
        <p:spPr>
          <a:xfrm>
            <a:off x="651764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97" name="Rectangle: Rounded Corners 137"/>
          <p:cNvSpPr/>
          <p:nvPr/>
        </p:nvSpPr>
        <p:spPr>
          <a:xfrm>
            <a:off x="8942742" y="626613"/>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4</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  Mars</a:t>
            </a: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08:15 – 12:30 </a:t>
            </a:r>
          </a:p>
        </p:txBody>
      </p:sp>
      <p:sp>
        <p:nvSpPr>
          <p:cNvPr id="98" name="Linha7"/>
          <p:cNvSpPr/>
          <p:nvPr/>
        </p:nvSpPr>
        <p:spPr>
          <a:xfrm>
            <a:off x="9515552" y="2152566"/>
            <a:ext cx="484825" cy="0"/>
          </a:xfrm>
          <a:prstGeom prst="line">
            <a:avLst/>
          </a:prstGeom>
          <a:noFill/>
          <a:ln w="9525" cap="flat" cmpd="sng" algn="ctr">
            <a:solidFill>
              <a:srgbClr val="008CBA"/>
            </a:solidFill>
            <a:prstDash val="solid"/>
            <a:headEnd type="none" w="med" len="med"/>
            <a:tailEnd type="triangle" w="med" len="med"/>
          </a:ln>
          <a:effectLst/>
        </p:spPr>
      </p:sp>
      <p:sp>
        <p:nvSpPr>
          <p:cNvPr id="99" name="Oval 98"/>
          <p:cNvSpPr/>
          <p:nvPr/>
        </p:nvSpPr>
        <p:spPr>
          <a:xfrm>
            <a:off x="9457690" y="1581787"/>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0" name="Conexão Reta 77"/>
          <p:cNvCxnSpPr/>
          <p:nvPr/>
        </p:nvCxnSpPr>
        <p:spPr>
          <a:xfrm>
            <a:off x="9508491" y="1645782"/>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114256" y="4586773"/>
            <a:ext cx="1875857" cy="1859294"/>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lnSpc>
                <a:spcPct val="85000"/>
              </a:lnSpc>
            </a:pPr>
            <a:r>
              <a:rPr lang="fr-FR" sz="1200" dirty="0">
                <a:latin typeface="Arial Narrow" panose="020B0606020202030204" pitchFamily="34" charset="0"/>
              </a:rPr>
              <a:t>Session de présentation des produits par les entreprises participantes. Le temps </a:t>
            </a:r>
            <a:r>
              <a:rPr lang="fr-FR" sz="1200" dirty="0" smtClean="0">
                <a:latin typeface="Arial Narrow" panose="020B0606020202030204" pitchFamily="34" charset="0"/>
              </a:rPr>
              <a:t>accordé </a:t>
            </a:r>
            <a:r>
              <a:rPr lang="fr-FR" sz="1200" dirty="0">
                <a:latin typeface="Arial Narrow" panose="020B0606020202030204" pitchFamily="34" charset="0"/>
              </a:rPr>
              <a:t>pour cette présentation sera fixé à l'avance par l'Organisation</a:t>
            </a:r>
            <a:endParaRPr lang="pt-PT" sz="1200" dirty="0">
              <a:latin typeface="Arial Narrow" panose="020B0606020202030204" pitchFamily="34" charset="0"/>
            </a:endParaRPr>
          </a:p>
        </p:txBody>
      </p:sp>
      <p:sp>
        <p:nvSpPr>
          <p:cNvPr id="102" name="Oval 101"/>
          <p:cNvSpPr/>
          <p:nvPr/>
        </p:nvSpPr>
        <p:spPr>
          <a:xfrm>
            <a:off x="7016258" y="4551246"/>
            <a:ext cx="1968462" cy="19541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85000"/>
              </a:lnSpc>
            </a:pPr>
            <a:r>
              <a:rPr lang="fr-FR" sz="1200" dirty="0">
                <a:solidFill>
                  <a:schemeClr val="tx1"/>
                </a:solidFill>
                <a:latin typeface="Arial Narrow" panose="020B0606020202030204" pitchFamily="34" charset="0"/>
              </a:rPr>
              <a:t>Session de présentation des </a:t>
            </a:r>
            <a:r>
              <a:rPr lang="fr-FR" sz="1200" dirty="0" smtClean="0">
                <a:solidFill>
                  <a:schemeClr val="tx1"/>
                </a:solidFill>
                <a:latin typeface="Arial Narrow" panose="020B0606020202030204" pitchFamily="34" charset="0"/>
              </a:rPr>
              <a:t>Services </a:t>
            </a:r>
            <a:r>
              <a:rPr lang="fr-FR" sz="1200" dirty="0">
                <a:solidFill>
                  <a:schemeClr val="tx1"/>
                </a:solidFill>
                <a:latin typeface="Arial Narrow" panose="020B0606020202030204" pitchFamily="34" charset="0"/>
              </a:rPr>
              <a:t>par les entreprises participantes. Le temps </a:t>
            </a:r>
            <a:r>
              <a:rPr lang="fr-FR" sz="1200" dirty="0" smtClean="0">
                <a:solidFill>
                  <a:schemeClr val="tx1"/>
                </a:solidFill>
                <a:latin typeface="Arial Narrow" panose="020B0606020202030204" pitchFamily="34" charset="0"/>
              </a:rPr>
              <a:t>accordé </a:t>
            </a:r>
            <a:r>
              <a:rPr lang="fr-FR" sz="1200" dirty="0">
                <a:solidFill>
                  <a:schemeClr val="tx1"/>
                </a:solidFill>
                <a:latin typeface="Arial Narrow" panose="020B0606020202030204" pitchFamily="34" charset="0"/>
              </a:rPr>
              <a:t>pour cette présentation sera fixé à l'avance par l'Organisation</a:t>
            </a:r>
            <a:endParaRPr lang="pt-PT" sz="1200" dirty="0">
              <a:solidFill>
                <a:schemeClr val="tx1"/>
              </a:solidFill>
              <a:latin typeface="Arial Narrow" panose="020B0606020202030204" pitchFamily="34" charset="0"/>
            </a:endParaRPr>
          </a:p>
        </p:txBody>
      </p:sp>
      <p:sp>
        <p:nvSpPr>
          <p:cNvPr id="103" name="Oval 102"/>
          <p:cNvSpPr/>
          <p:nvPr/>
        </p:nvSpPr>
        <p:spPr>
          <a:xfrm>
            <a:off x="10098515" y="4517453"/>
            <a:ext cx="1968462" cy="200179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fr-FR" sz="1200" dirty="0">
                <a:solidFill>
                  <a:schemeClr val="tx1"/>
                </a:solidFill>
                <a:latin typeface="Arial Narrow" panose="020B0606020202030204" pitchFamily="34" charset="0"/>
              </a:rPr>
              <a:t>Session de présentation des opportunités de partenariat par les entreprises participantes. Le </a:t>
            </a:r>
            <a:r>
              <a:rPr lang="fr-FR" sz="1200" dirty="0" smtClean="0">
                <a:solidFill>
                  <a:schemeClr val="tx1"/>
                </a:solidFill>
                <a:latin typeface="Arial Narrow" panose="020B0606020202030204" pitchFamily="34" charset="0"/>
              </a:rPr>
              <a:t>temps accordé </a:t>
            </a:r>
            <a:r>
              <a:rPr lang="fr-FR" sz="1200" dirty="0">
                <a:solidFill>
                  <a:schemeClr val="tx1"/>
                </a:solidFill>
                <a:latin typeface="Arial Narrow" panose="020B0606020202030204" pitchFamily="34" charset="0"/>
              </a:rPr>
              <a:t>pour cette présentation sera fixé à l'avance par l'Organisation</a:t>
            </a:r>
            <a:endParaRPr lang="pt-PT" sz="1200" dirty="0">
              <a:solidFill>
                <a:schemeClr val="tx1"/>
              </a:solidFill>
              <a:latin typeface="Arial Narrow" panose="020B0606020202030204" pitchFamily="34" charset="0"/>
            </a:endParaRPr>
          </a:p>
        </p:txBody>
      </p:sp>
      <p:sp>
        <p:nvSpPr>
          <p:cNvPr id="104" name="Rectangle: Rounded Corners 137"/>
          <p:cNvSpPr/>
          <p:nvPr/>
        </p:nvSpPr>
        <p:spPr>
          <a:xfrm>
            <a:off x="3008667"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5</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Mars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14:00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15:30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5" name="Linha7"/>
          <p:cNvSpPr/>
          <p:nvPr/>
        </p:nvSpPr>
        <p:spPr>
          <a:xfrm>
            <a:off x="3588450" y="5514891"/>
            <a:ext cx="528029" cy="0"/>
          </a:xfrm>
          <a:prstGeom prst="line">
            <a:avLst/>
          </a:prstGeom>
          <a:noFill/>
          <a:ln w="9525" cap="flat" cmpd="sng" algn="ctr">
            <a:solidFill>
              <a:srgbClr val="008CBA"/>
            </a:solidFill>
            <a:prstDash val="solid"/>
            <a:headEnd type="none" w="med" len="med"/>
            <a:tailEnd type="triangle" w="med" len="med"/>
          </a:ln>
          <a:effectLst/>
        </p:spPr>
      </p:sp>
      <p:sp>
        <p:nvSpPr>
          <p:cNvPr id="106" name="Oval 105"/>
          <p:cNvSpPr/>
          <p:nvPr/>
        </p:nvSpPr>
        <p:spPr>
          <a:xfrm>
            <a:off x="353314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07" name="Conexão Reta 77"/>
          <p:cNvCxnSpPr/>
          <p:nvPr/>
        </p:nvCxnSpPr>
        <p:spPr>
          <a:xfrm>
            <a:off x="3593466"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08" name="Rectangle: Rounded Corners 137"/>
          <p:cNvSpPr/>
          <p:nvPr/>
        </p:nvSpPr>
        <p:spPr>
          <a:xfrm>
            <a:off x="5970942"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6</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ème</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Mars</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15:30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17:00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09" name="Linha7"/>
          <p:cNvSpPr/>
          <p:nvPr/>
        </p:nvSpPr>
        <p:spPr>
          <a:xfrm>
            <a:off x="6543752" y="5514891"/>
            <a:ext cx="484825" cy="0"/>
          </a:xfrm>
          <a:prstGeom prst="line">
            <a:avLst/>
          </a:prstGeom>
          <a:noFill/>
          <a:ln w="9525" cap="flat" cmpd="sng" algn="ctr">
            <a:solidFill>
              <a:srgbClr val="008CBA"/>
            </a:solidFill>
            <a:prstDash val="solid"/>
            <a:headEnd type="none" w="med" len="med"/>
            <a:tailEnd type="triangle" w="med" len="med"/>
          </a:ln>
          <a:effectLst/>
        </p:spPr>
      </p:sp>
      <p:sp>
        <p:nvSpPr>
          <p:cNvPr id="110" name="Oval 109"/>
          <p:cNvSpPr/>
          <p:nvPr/>
        </p:nvSpPr>
        <p:spPr>
          <a:xfrm>
            <a:off x="648589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1" name="Conexão Reta 77"/>
          <p:cNvCxnSpPr/>
          <p:nvPr/>
        </p:nvCxnSpPr>
        <p:spPr>
          <a:xfrm>
            <a:off x="6536691"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12" name="Rectangle: Rounded Corners 137"/>
          <p:cNvSpPr/>
          <p:nvPr/>
        </p:nvSpPr>
        <p:spPr>
          <a:xfrm>
            <a:off x="8942742" y="3988938"/>
            <a:ext cx="1181661" cy="1031508"/>
          </a:xfrm>
          <a:prstGeom prst="roundRect">
            <a:avLst>
              <a:gd name="adj" fmla="val 16667"/>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15875" cap="flat" cmpd="sng" algn="ctr">
            <a:noFill/>
            <a:prstDash val="solid"/>
            <a:headEnd type="none"/>
            <a:tailEnd type="none"/>
          </a:ln>
          <a:effectLst/>
        </p:spPr>
        <p:txBody>
          <a:bodyPr vert="horz" wrap="square" lIns="91440" tIns="45720" rIns="91440" bIns="45720" numCol="1" spcCol="215900" anchor="ctr"/>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7</a:t>
            </a:r>
            <a:r>
              <a:rPr lang="pt-PT" sz="1200" b="1" baseline="300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èm</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e ÉTAPE</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16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Mars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17:30 </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19:00 </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3" name="Linha7"/>
          <p:cNvSpPr/>
          <p:nvPr/>
        </p:nvSpPr>
        <p:spPr>
          <a:xfrm>
            <a:off x="9520562" y="5514891"/>
            <a:ext cx="589104" cy="0"/>
          </a:xfrm>
          <a:prstGeom prst="line">
            <a:avLst/>
          </a:prstGeom>
          <a:noFill/>
          <a:ln w="9525" cap="flat" cmpd="sng" algn="ctr">
            <a:solidFill>
              <a:srgbClr val="008CBA"/>
            </a:solidFill>
            <a:prstDash val="solid"/>
            <a:headEnd type="none" w="med" len="med"/>
            <a:tailEnd type="triangle" w="med" len="med"/>
          </a:ln>
          <a:effectLst/>
        </p:spPr>
      </p:sp>
      <p:sp>
        <p:nvSpPr>
          <p:cNvPr id="114" name="Oval 113"/>
          <p:cNvSpPr/>
          <p:nvPr/>
        </p:nvSpPr>
        <p:spPr>
          <a:xfrm>
            <a:off x="9457690" y="4944112"/>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15" name="Conexão Reta 77"/>
          <p:cNvCxnSpPr/>
          <p:nvPr/>
        </p:nvCxnSpPr>
        <p:spPr>
          <a:xfrm>
            <a:off x="9508491" y="50081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16" name="Straight Connector 150"/>
          <p:cNvCxnSpPr/>
          <p:nvPr/>
        </p:nvCxnSpPr>
        <p:spPr>
          <a:xfrm>
            <a:off x="1874718" y="3221368"/>
            <a:ext cx="9101073"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Isosceles Triangle 161"/>
          <p:cNvSpPr/>
          <p:nvPr/>
        </p:nvSpPr>
        <p:spPr>
          <a:xfrm rot="5400000">
            <a:off x="1861948" y="310294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8" name="Conexão Reta 77"/>
          <p:cNvCxnSpPr/>
          <p:nvPr/>
        </p:nvCxnSpPr>
        <p:spPr>
          <a:xfrm>
            <a:off x="10984866" y="3217407"/>
            <a:ext cx="0" cy="511214"/>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19" name="Straight Connector 150"/>
          <p:cNvCxnSpPr/>
          <p:nvPr/>
        </p:nvCxnSpPr>
        <p:spPr>
          <a:xfrm flipH="1">
            <a:off x="3605357" y="3726193"/>
            <a:ext cx="7373344" cy="0"/>
          </a:xfrm>
          <a:prstGeom prst="line">
            <a:avLst/>
          </a:prstGeom>
          <a:ln w="19050">
            <a:solidFill>
              <a:schemeClr val="accent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Conexão Reta 77"/>
          <p:cNvCxnSpPr/>
          <p:nvPr/>
        </p:nvCxnSpPr>
        <p:spPr>
          <a:xfrm>
            <a:off x="3593466" y="3726326"/>
            <a:ext cx="0" cy="179177"/>
          </a:xfrm>
          <a:prstGeom prst="line">
            <a:avLst/>
          </a:prstGeom>
          <a:ln w="9525">
            <a:solidFill>
              <a:srgbClr val="008CBA"/>
            </a:solidFill>
          </a:ln>
        </p:spPr>
        <p:style>
          <a:lnRef idx="1">
            <a:schemeClr val="accent1"/>
          </a:lnRef>
          <a:fillRef idx="0">
            <a:schemeClr val="accent1"/>
          </a:fillRef>
          <a:effectRef idx="0">
            <a:schemeClr val="accent1"/>
          </a:effectRef>
          <a:fontRef idx="minor">
            <a:schemeClr val="tx1"/>
          </a:fontRef>
        </p:style>
      </p:cxnSp>
      <p:sp>
        <p:nvSpPr>
          <p:cNvPr id="121" name="Isosceles Triangle 161"/>
          <p:cNvSpPr/>
          <p:nvPr/>
        </p:nvSpPr>
        <p:spPr>
          <a:xfrm rot="5400000">
            <a:off x="7424548" y="31124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 name="Isosceles Triangle 161"/>
          <p:cNvSpPr/>
          <p:nvPr/>
        </p:nvSpPr>
        <p:spPr>
          <a:xfrm rot="10800000">
            <a:off x="10891648" y="33791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Isosceles Triangle 161"/>
          <p:cNvSpPr/>
          <p:nvPr/>
        </p:nvSpPr>
        <p:spPr>
          <a:xfrm rot="16200000">
            <a:off x="6795898" y="3607765"/>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Isosceles Triangle 161"/>
          <p:cNvSpPr/>
          <p:nvPr/>
        </p:nvSpPr>
        <p:spPr>
          <a:xfrm rot="10800000">
            <a:off x="3509773" y="3788740"/>
            <a:ext cx="186224" cy="221052"/>
          </a:xfrm>
          <a:prstGeom prst="triangle">
            <a:avLst/>
          </a:prstGeom>
          <a:solidFill>
            <a:srgbClr val="CA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5" name="Rectangle 2"/>
          <p:cNvSpPr txBox="1">
            <a:spLocks noChangeArrowheads="1"/>
          </p:cNvSpPr>
          <p:nvPr/>
        </p:nvSpPr>
        <p:spPr>
          <a:xfrm>
            <a:off x="71532" y="3417337"/>
            <a:ext cx="3165320" cy="10871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3200" b="1" dirty="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ROUND </a:t>
            </a:r>
          </a:p>
        </p:txBody>
      </p:sp>
      <p:pic>
        <p:nvPicPr>
          <p:cNvPr id="56"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57" name="TextBox 56"/>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8"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86570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26" name="Imagem 112" descr="LOGO-Paises ecowas"/>
          <p:cNvPicPr>
            <a:picLocks noChangeAspect="1"/>
          </p:cNvPicPr>
          <p:nvPr/>
        </p:nvPicPr>
        <p:blipFill>
          <a:blip r:embed="rId2"/>
          <a:stretch>
            <a:fillRect/>
          </a:stretch>
        </p:blipFill>
        <p:spPr>
          <a:xfrm>
            <a:off x="3371215" y="2859405"/>
            <a:ext cx="3897630" cy="3858260"/>
          </a:xfrm>
          <a:prstGeom prst="rect">
            <a:avLst/>
          </a:prstGeom>
        </p:spPr>
      </p:pic>
      <p:cxnSp>
        <p:nvCxnSpPr>
          <p:cNvPr id="28"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17</a:t>
            </a:r>
          </a:p>
          <a:p>
            <a:pPr algn="ctr"/>
            <a:r>
              <a:rPr lang="pt-PT" sz="1400" b="1" dirty="0" smtClean="0">
                <a:solidFill>
                  <a:schemeClr val="bg1"/>
                </a:solidFill>
                <a:latin typeface="Arial Narrow" panose="020B0606020202030204" pitchFamily="34" charset="0"/>
              </a:rPr>
              <a:t>Mai</a:t>
            </a:r>
          </a:p>
        </p:txBody>
      </p:sp>
      <p:sp>
        <p:nvSpPr>
          <p:cNvPr id="36" name="Rectangle: Rounded Corners 103"/>
          <p:cNvSpPr/>
          <p:nvPr/>
        </p:nvSpPr>
        <p:spPr>
          <a:xfrm>
            <a:off x="66005" y="4834202"/>
            <a:ext cx="2204878"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a:solidFill>
                  <a:schemeClr val="tx1"/>
                </a:solidFill>
                <a:latin typeface="Arial Narrow" panose="020B0606020202030204" pitchFamily="34" charset="0"/>
              </a:rPr>
              <a:t>L'inscription est ouverte pour les manifestations d'intérêt à participer au Business Forum et Business </a:t>
            </a:r>
            <a:r>
              <a:rPr lang="pt-PT" sz="1200" dirty="0" smtClean="0">
                <a:solidFill>
                  <a:schemeClr val="tx1"/>
                </a:solidFill>
                <a:latin typeface="Arial Narrow" panose="020B0606020202030204" pitchFamily="34" charset="0"/>
              </a:rPr>
              <a:t>Round</a:t>
            </a:r>
            <a:endParaRPr lang="pt-PT" sz="1200" dirty="0">
              <a:solidFill>
                <a:schemeClr val="tx1"/>
              </a:solidFill>
              <a:latin typeface="Arial Narrow" panose="020B0606020202030204" pitchFamily="34" charset="0"/>
            </a:endParaRPr>
          </a:p>
        </p:txBody>
      </p:sp>
      <p:sp>
        <p:nvSpPr>
          <p:cNvPr id="37" name="Rectangle: Rounded Corners 111"/>
          <p:cNvSpPr/>
          <p:nvPr/>
        </p:nvSpPr>
        <p:spPr>
          <a:xfrm>
            <a:off x="5225817" y="752475"/>
            <a:ext cx="2173915" cy="141467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a:solidFill>
                  <a:schemeClr val="tx1"/>
                </a:solidFill>
                <a:latin typeface="Arial Narrow" panose="020B0606020202030204" pitchFamily="34" charset="0"/>
              </a:rPr>
              <a:t>Date limite d'inscription pour participer à la table ronde des affaires et réserve de temps pour la présentation des produits, services et opportunités de partenariat.</a:t>
            </a:r>
          </a:p>
        </p:txBody>
      </p:sp>
      <p:sp>
        <p:nvSpPr>
          <p:cNvPr id="38"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158"/>
          <p:cNvCxnSpPr/>
          <p:nvPr/>
        </p:nvCxnSpPr>
        <p:spPr>
          <a:xfrm>
            <a:off x="835522" y="3750040"/>
            <a:ext cx="0" cy="530486"/>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159"/>
          <p:cNvCxnSpPr/>
          <p:nvPr/>
        </p:nvCxnSpPr>
        <p:spPr>
          <a:xfrm>
            <a:off x="831952" y="4277656"/>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60"/>
          <p:cNvCxnSpPr/>
          <p:nvPr/>
        </p:nvCxnSpPr>
        <p:spPr>
          <a:xfrm>
            <a:off x="1175986" y="4269940"/>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Isosceles Triangle 161"/>
          <p:cNvSpPr/>
          <p:nvPr/>
        </p:nvSpPr>
        <p:spPr>
          <a:xfrm>
            <a:off x="1080898" y="4574869"/>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Oval 43"/>
          <p:cNvSpPr/>
          <p:nvPr/>
        </p:nvSpPr>
        <p:spPr>
          <a:xfrm>
            <a:off x="5686824" y="2551409"/>
            <a:ext cx="1188171" cy="117768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28</a:t>
            </a:r>
          </a:p>
          <a:p>
            <a:pPr algn="ctr"/>
            <a:r>
              <a:rPr lang="pt-PT" sz="1400" b="1" dirty="0">
                <a:solidFill>
                  <a:schemeClr val="bg1"/>
                </a:solidFill>
                <a:latin typeface="Arial Narrow" panose="020B0606020202030204" pitchFamily="34" charset="0"/>
              </a:rPr>
              <a:t>Février</a:t>
            </a:r>
          </a:p>
        </p:txBody>
      </p:sp>
      <p:cxnSp>
        <p:nvCxnSpPr>
          <p:cNvPr id="45"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48" name="Straight Connector 211"/>
          <p:cNvCxnSpPr/>
          <p:nvPr/>
        </p:nvCxnSpPr>
        <p:spPr>
          <a:xfrm flipV="1">
            <a:off x="7633335" y="3585210"/>
            <a:ext cx="3630295"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16</a:t>
            </a:r>
          </a:p>
          <a:p>
            <a:pPr algn="ctr"/>
            <a:r>
              <a:rPr lang="pt-PT" sz="1400" dirty="0" smtClean="0">
                <a:solidFill>
                  <a:schemeClr val="tx1"/>
                </a:solidFill>
                <a:latin typeface="Arial Narrow" panose="020B0606020202030204" pitchFamily="34" charset="0"/>
              </a:rPr>
              <a:t>Mars</a:t>
            </a:r>
            <a:endParaRPr lang="pt-PT" sz="1400" b="1" dirty="0" smtClean="0">
              <a:solidFill>
                <a:schemeClr val="tx1"/>
              </a:solidFill>
              <a:latin typeface="Arial Narrow" panose="020B0606020202030204" pitchFamily="34" charset="0"/>
            </a:endParaRPr>
          </a:p>
        </p:txBody>
      </p:sp>
      <p:cxnSp>
        <p:nvCxnSpPr>
          <p:cNvPr id="50" name="Straight Connector 144"/>
          <p:cNvCxnSpPr/>
          <p:nvPr/>
        </p:nvCxnSpPr>
        <p:spPr>
          <a:xfrm>
            <a:off x="7648529"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Rounded Corners 111"/>
          <p:cNvSpPr/>
          <p:nvPr/>
        </p:nvSpPr>
        <p:spPr>
          <a:xfrm>
            <a:off x="2314858" y="1025203"/>
            <a:ext cx="2161434" cy="11126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1200" dirty="0">
                <a:solidFill>
                  <a:schemeClr val="tx1"/>
                </a:solidFill>
                <a:latin typeface="Arial Narrow" panose="020B0606020202030204" pitchFamily="34" charset="0"/>
              </a:rPr>
              <a:t>Date limite d'inscription pour participer au Business Forum et aux réunions institutionnelles.</a:t>
            </a:r>
          </a:p>
        </p:txBody>
      </p:sp>
      <p:sp>
        <p:nvSpPr>
          <p:cNvPr id="53" name="Oval 52"/>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bg1"/>
                </a:solidFill>
                <a:latin typeface="Arial Narrow" panose="020B0606020202030204" pitchFamily="34" charset="0"/>
              </a:rPr>
              <a:t>15 de Février</a:t>
            </a:r>
          </a:p>
        </p:txBody>
      </p:sp>
      <p:cxnSp>
        <p:nvCxnSpPr>
          <p:cNvPr id="54" name="Straight Connector 212"/>
          <p:cNvCxnSpPr/>
          <p:nvPr/>
        </p:nvCxnSpPr>
        <p:spPr>
          <a:xfrm>
            <a:off x="11268281" y="2816747"/>
            <a:ext cx="0" cy="1513543"/>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17 ET 18</a:t>
            </a:r>
          </a:p>
          <a:p>
            <a:pPr algn="ctr"/>
            <a:r>
              <a:rPr lang="pt-PT" sz="1400" dirty="0" smtClean="0">
                <a:solidFill>
                  <a:schemeClr val="accent6">
                    <a:lumMod val="50000"/>
                  </a:schemeClr>
                </a:solidFill>
                <a:latin typeface="Arial Narrow" panose="020B0606020202030204" pitchFamily="34" charset="0"/>
              </a:rPr>
              <a:t>Mars</a:t>
            </a:r>
            <a:endParaRPr lang="pt-PT" sz="1400" dirty="0">
              <a:solidFill>
                <a:schemeClr val="accent6">
                  <a:lumMod val="50000"/>
                </a:schemeClr>
              </a:solidFill>
              <a:latin typeface="Arial Narrow" panose="020B0606020202030204" pitchFamily="34" charset="0"/>
            </a:endParaRPr>
          </a:p>
        </p:txBody>
      </p:sp>
      <p:sp>
        <p:nvSpPr>
          <p:cNvPr id="56"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57"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8" name="Straight Connector 149"/>
          <p:cNvCxnSpPr/>
          <p:nvPr/>
        </p:nvCxnSpPr>
        <p:spPr>
          <a:xfrm>
            <a:off x="9457950" y="36092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6"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6</a:t>
            </a:fld>
            <a:endParaRPr lang="fr-FR" altLang="pt-PT" sz="1200" b="1" i="1" u="sng" dirty="0" smtClean="0">
              <a:solidFill>
                <a:srgbClr val="00B4B2"/>
              </a:solidFill>
            </a:endParaRPr>
          </a:p>
        </p:txBody>
      </p:sp>
      <p:sp>
        <p:nvSpPr>
          <p:cNvPr id="67" name="Oval 66"/>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smtClean="0">
                <a:solidFill>
                  <a:schemeClr val="bg1"/>
                </a:solidFill>
                <a:latin typeface="Arial Narrow" panose="020B0606020202030204" pitchFamily="34" charset="0"/>
              </a:rPr>
              <a:t>2022</a:t>
            </a:r>
            <a:endParaRPr lang="pt-PT" b="1" dirty="0">
              <a:solidFill>
                <a:schemeClr val="bg1"/>
              </a:solidFill>
              <a:latin typeface="Arial Narrow" panose="020B0606020202030204" pitchFamily="34" charset="0"/>
            </a:endParaRPr>
          </a:p>
          <a:p>
            <a:pPr algn="ctr"/>
            <a:r>
              <a:rPr lang="pt-PT" dirty="0" smtClean="0">
                <a:solidFill>
                  <a:schemeClr val="bg1"/>
                </a:solidFill>
                <a:latin typeface="Arial Narrow" panose="020B0606020202030204" pitchFamily="34" charset="0"/>
              </a:rPr>
              <a:t>18 Mars</a:t>
            </a:r>
          </a:p>
          <a:p>
            <a:pPr algn="ctr"/>
            <a:endParaRPr lang="pt-PT" sz="1050" dirty="0">
              <a:solidFill>
                <a:schemeClr val="bg1"/>
              </a:solidFill>
              <a:latin typeface="Arial Narrow" panose="020B0606020202030204" pitchFamily="34" charset="0"/>
            </a:endParaRPr>
          </a:p>
          <a:p>
            <a:pPr algn="ctr"/>
            <a:r>
              <a:rPr lang="pt-PT" sz="1100" dirty="0">
                <a:latin typeface="AR JULIAN" panose="02000000000000000000" pitchFamily="2" charset="0"/>
                <a:sym typeface="+mn-ea"/>
              </a:rPr>
              <a:t>ATELIERS ET CONFÉRENCES THÉMATIQUES</a:t>
            </a:r>
            <a:endParaRPr sz="1100" dirty="0">
              <a:solidFill>
                <a:schemeClr val="bg1"/>
              </a:solidFill>
              <a:latin typeface="AR JULIAN" panose="02000000000000000000" pitchFamily="2" charset="0"/>
              <a:cs typeface="Arial Narrow" panose="020B0606020202030204" pitchFamily="34" charset="0"/>
              <a:sym typeface="+mn-ea"/>
            </a:endParaRPr>
          </a:p>
        </p:txBody>
      </p:sp>
      <p:sp>
        <p:nvSpPr>
          <p:cNvPr id="68" name="Oval 67"/>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smtClean="0">
                <a:solidFill>
                  <a:schemeClr val="bg1"/>
                </a:solidFill>
                <a:latin typeface="Arial Narrow" panose="020B0606020202030204" pitchFamily="34" charset="0"/>
              </a:rPr>
              <a:t>2022</a:t>
            </a:r>
            <a:endParaRPr lang="pt-PT" b="1" dirty="0">
              <a:solidFill>
                <a:schemeClr val="bg1"/>
              </a:solidFill>
              <a:latin typeface="Arial Narrow" panose="020B0606020202030204" pitchFamily="34" charset="0"/>
            </a:endParaRPr>
          </a:p>
          <a:p>
            <a:pPr algn="ctr"/>
            <a:r>
              <a:rPr lang="pt-PT" dirty="0" smtClean="0">
                <a:solidFill>
                  <a:schemeClr val="bg1"/>
                </a:solidFill>
                <a:latin typeface="Arial Narrow" panose="020B0606020202030204" pitchFamily="34" charset="0"/>
              </a:rPr>
              <a:t>17 Mars</a:t>
            </a:r>
            <a:endParaRPr lang="pt-PT" dirty="0">
              <a:solidFill>
                <a:schemeClr val="bg1"/>
              </a:solidFill>
              <a:latin typeface="Arial Narrow" panose="020B0606020202030204" pitchFamily="34" charset="0"/>
            </a:endParaRPr>
          </a:p>
          <a:p>
            <a:pPr algn="ctr"/>
            <a:r>
              <a:rPr lang="fr-FR" sz="1100" dirty="0" smtClean="0">
                <a:solidFill>
                  <a:schemeClr val="bg1"/>
                </a:solidFill>
                <a:latin typeface="AR JULIAN" panose="02000000000000000000" pitchFamily="2" charset="0"/>
                <a:ea typeface="Century Gothic" panose="020B0502020202020204" pitchFamily="2" charset="0"/>
                <a:cs typeface="Century Gothic" panose="020B0502020202020204" pitchFamily="2" charset="0"/>
                <a:sym typeface="+mn-ea"/>
              </a:rPr>
              <a:t>PRÉSENTATION </a:t>
            </a:r>
            <a:r>
              <a:rPr lang="fr-FR" sz="1100" dirty="0">
                <a:solidFill>
                  <a:schemeClr val="bg1"/>
                </a:solidFill>
                <a:latin typeface="AR JULIAN" panose="02000000000000000000" pitchFamily="2" charset="0"/>
                <a:ea typeface="Century Gothic" panose="020B0502020202020204" pitchFamily="2" charset="0"/>
                <a:cs typeface="Century Gothic" panose="020B0502020202020204" pitchFamily="2" charset="0"/>
                <a:sym typeface="+mn-ea"/>
              </a:rPr>
              <a:t>DES OPPORTUNITÉS DANS LA CEDEAO</a:t>
            </a:r>
            <a:endParaRPr sz="1100" dirty="0" smtClean="0">
              <a:solidFill>
                <a:schemeClr val="bg1"/>
              </a:solidFill>
              <a:latin typeface="AR JULIAN" panose="02000000000000000000" pitchFamily="2" charset="0"/>
              <a:ea typeface="Century Gothic" panose="020B0502020202020204" pitchFamily="2" charset="0"/>
              <a:cs typeface="Century Gothic" panose="020B0502020202020204" pitchFamily="2" charset="0"/>
              <a:sym typeface="+mn-ea"/>
            </a:endParaRPr>
          </a:p>
        </p:txBody>
      </p:sp>
      <p:sp>
        <p:nvSpPr>
          <p:cNvPr id="72"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62" name="CaixaDeTexto 118"/>
          <p:cNvSpPr/>
          <p:nvPr/>
        </p:nvSpPr>
        <p:spPr>
          <a:xfrm>
            <a:off x="4277824" y="119310"/>
            <a:ext cx="4628081" cy="584337"/>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65"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69" name="TextBox 6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1"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6293" y="6434461"/>
            <a:ext cx="1726630" cy="398453"/>
          </a:xfrm>
          <a:prstGeom prst="rect">
            <a:avLst/>
          </a:prstGeom>
        </p:spPr>
      </p:pic>
    </p:spTree>
    <p:extLst>
      <p:ext uri="{BB962C8B-B14F-4D97-AF65-F5344CB8AC3E}">
        <p14:creationId xmlns:p14="http://schemas.microsoft.com/office/powerpoint/2010/main" val="119340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 name="Imagem 13" descr="LOGO-Paises ecowas"/>
          <p:cNvPicPr>
            <a:picLocks noChangeAspect="1"/>
          </p:cNvPicPr>
          <p:nvPr/>
        </p:nvPicPr>
        <p:blipFill>
          <a:blip r:embed="rId2"/>
          <a:stretch>
            <a:fillRect/>
          </a:stretch>
        </p:blipFill>
        <p:spPr>
          <a:xfrm>
            <a:off x="6393180" y="2066290"/>
            <a:ext cx="2093595" cy="2072640"/>
          </a:xfrm>
          <a:prstGeom prst="rect">
            <a:avLst/>
          </a:prstGeom>
        </p:spPr>
      </p:pic>
      <p:sp>
        <p:nvSpPr>
          <p:cNvPr id="6" name="AutoShape 3"/>
          <p:cNvSpPr>
            <a:spLocks noChangeArrowheads="1"/>
          </p:cNvSpPr>
          <p:nvPr/>
        </p:nvSpPr>
        <p:spPr bwMode="auto">
          <a:xfrm rot="10800000" flipV="1">
            <a:off x="3531235" y="489585"/>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7" name="AutoShape 3"/>
          <p:cNvSpPr>
            <a:spLocks noChangeArrowheads="1"/>
          </p:cNvSpPr>
          <p:nvPr/>
        </p:nvSpPr>
        <p:spPr bwMode="auto">
          <a:xfrm>
            <a:off x="844550" y="490220"/>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8"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4"/>
          <p:cNvCxnSpPr>
            <a:cxnSpLocks noChangeShapeType="1"/>
          </p:cNvCxnSpPr>
          <p:nvPr/>
        </p:nvCxnSpPr>
        <p:spPr bwMode="auto">
          <a:xfrm>
            <a:off x="9315803" y="3145087"/>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val 12"/>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Oval 1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15" name="Oval 1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pic>
        <p:nvPicPr>
          <p:cNvPr id="16" name="Imagem 90"/>
          <p:cNvPicPr>
            <a:picLocks noChangeAspect="1"/>
          </p:cNvPicPr>
          <p:nvPr/>
        </p:nvPicPr>
        <p:blipFill>
          <a:blip r:embed="rId3"/>
          <a:stretch>
            <a:fillRect/>
          </a:stretch>
        </p:blipFill>
        <p:spPr>
          <a:xfrm>
            <a:off x="1899285" y="1733550"/>
            <a:ext cx="2992120" cy="2531745"/>
          </a:xfrm>
          <a:prstGeom prst="rect">
            <a:avLst/>
          </a:prstGeom>
        </p:spPr>
      </p:pic>
      <p:sp>
        <p:nvSpPr>
          <p:cNvPr id="17" name="Anel 91"/>
          <p:cNvSpPr/>
          <p:nvPr/>
        </p:nvSpPr>
        <p:spPr>
          <a:xfrm>
            <a:off x="951865" y="594360"/>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8" name="Line 5"/>
          <p:cNvSpPr>
            <a:spLocks noChangeShapeType="1"/>
          </p:cNvSpPr>
          <p:nvPr/>
        </p:nvSpPr>
        <p:spPr bwMode="auto">
          <a:xfrm>
            <a:off x="3239135" y="782320"/>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9" name="Oval 18"/>
          <p:cNvSpPr/>
          <p:nvPr/>
        </p:nvSpPr>
        <p:spPr>
          <a:xfrm>
            <a:off x="708723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TextBox 1"/>
          <p:cNvSpPr txBox="1"/>
          <p:nvPr/>
        </p:nvSpPr>
        <p:spPr>
          <a:xfrm>
            <a:off x="2380615" y="1906905"/>
            <a:ext cx="1811020" cy="830997"/>
          </a:xfrm>
          <a:prstGeom prst="rect">
            <a:avLst/>
          </a:prstGeom>
          <a:noFill/>
        </p:spPr>
        <p:txBody>
          <a:bodyPr wrap="square" rtlCol="0">
            <a:spAutoFit/>
          </a:bodyPr>
          <a:lstStyle/>
          <a:p>
            <a:pPr algn="ctr"/>
            <a:r>
              <a:rPr lang="en-US" sz="1200" dirty="0" smtClean="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CA</a:t>
            </a:r>
            <a:r>
              <a:rPr lang="pt-PT" altLang="en-US" sz="1200" dirty="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BO</a:t>
            </a:r>
            <a:r>
              <a:rPr lang="en-US" sz="1200" dirty="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 </a:t>
            </a:r>
            <a:r>
              <a:rPr lang="en-US" sz="1200" dirty="0" smtClean="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VERDE</a:t>
            </a:r>
            <a:endParaRPr lang="en-US" sz="1200" dirty="0" smtClean="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endParaRPr>
          </a:p>
          <a:p>
            <a:pPr algn="ctr"/>
            <a:r>
              <a:rPr lang="fr-FR" sz="120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UN LIEN AVEC DES MARCHÉS </a:t>
            </a:r>
            <a:r>
              <a:rPr lang="fr-FR" sz="1200" smtClean="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sym typeface="+mn-ea"/>
              </a:rPr>
              <a:t>D'EXCELLENCES</a:t>
            </a:r>
            <a:endParaRPr lang="en-US" sz="1200" dirty="0">
              <a:gradFill>
                <a:gsLst>
                  <a:gs pos="0">
                    <a:srgbClr val="14CD68"/>
                  </a:gs>
                  <a:gs pos="100000">
                    <a:srgbClr val="035C7D"/>
                  </a:gs>
                </a:gsLst>
                <a:lin scaled="0"/>
              </a:gradFill>
              <a:latin typeface="Felix Titling" panose="04060505060202020A04" pitchFamily="82" charset="0"/>
              <a:ea typeface="Arial Unicode MS" pitchFamily="34" charset="-128"/>
              <a:cs typeface="Arial Unicode MS" pitchFamily="34" charset="-128"/>
            </a:endParaRPr>
          </a:p>
        </p:txBody>
      </p:sp>
      <p:cxnSp>
        <p:nvCxnSpPr>
          <p:cNvPr id="23" name="AutoShape 2"/>
          <p:cNvCxnSpPr>
            <a:cxnSpLocks noChangeShapeType="1"/>
            <a:stCxn id="27" idx="6"/>
          </p:cNvCxnSpPr>
          <p:nvPr/>
        </p:nvCxnSpPr>
        <p:spPr bwMode="auto">
          <a:xfrm>
            <a:off x="2489835" y="5549900"/>
            <a:ext cx="3279140" cy="55245"/>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5" name="AutoShape 2"/>
          <p:cNvCxnSpPr>
            <a:cxnSpLocks noChangeShapeType="1"/>
          </p:cNvCxnSpPr>
          <p:nvPr/>
        </p:nvCxnSpPr>
        <p:spPr bwMode="auto">
          <a:xfrm>
            <a:off x="1995805" y="5544609"/>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p:cNvSpPr/>
          <p:nvPr/>
        </p:nvSpPr>
        <p:spPr>
          <a:xfrm>
            <a:off x="2345690"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28" name="Slide Number Placeholder 6"/>
          <p:cNvSpPr txBox="1"/>
          <p:nvPr/>
        </p:nvSpPr>
        <p:spPr bwMode="auto">
          <a:xfrm>
            <a:off x="6842791"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i="1" dirty="0" smtClean="0">
                <a:solidFill>
                  <a:srgbClr val="00B4B2"/>
                </a:solidFill>
              </a:rPr>
              <a:t>Pag </a:t>
            </a:r>
            <a:fld id="{6C07E9C5-6E20-4A25-9F31-81ECFC5683B7}" type="slidenum">
              <a:rPr lang="fr-FR" altLang="pt-PT" sz="1200" b="1" i="1" u="sng" dirty="0" smtClean="0">
                <a:solidFill>
                  <a:srgbClr val="00B4B2"/>
                </a:solidFill>
              </a:rPr>
              <a:t>7</a:t>
            </a:fld>
            <a:endParaRPr lang="fr-FR" altLang="pt-PT" sz="1200" b="1" i="1" u="sng" dirty="0" smtClean="0">
              <a:solidFill>
                <a:srgbClr val="00B4B2"/>
              </a:solidFill>
            </a:endParaRPr>
          </a:p>
        </p:txBody>
      </p:sp>
      <p:sp>
        <p:nvSpPr>
          <p:cNvPr id="30" name="Retângulo Arredondado 110"/>
          <p:cNvSpPr/>
          <p:nvPr/>
        </p:nvSpPr>
        <p:spPr>
          <a:xfrm>
            <a:off x="3819525" y="77343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sym typeface="+mn-ea"/>
              </a:rPr>
              <a:t>DURABILITÉ </a:t>
            </a:r>
            <a:endParaRPr lang="pt-PT" sz="1200" dirty="0" smtClean="0">
              <a:solidFill>
                <a:srgbClr val="008CBA"/>
              </a:solidFill>
              <a:latin typeface="Felix Titling" panose="04060505060202020A04" pitchFamily="82" charset="0"/>
              <a:sym typeface="+mn-ea"/>
            </a:endParaRPr>
          </a:p>
          <a:p>
            <a:pPr algn="ctr" eaLnBrk="0" hangingPunct="0"/>
            <a:r>
              <a:rPr lang="pt-PT" sz="1200" dirty="0" smtClean="0">
                <a:solidFill>
                  <a:srgbClr val="008CBA"/>
                </a:solidFill>
                <a:latin typeface="Felix Titling" panose="04060505060202020A04" pitchFamily="82" charset="0"/>
                <a:sym typeface="+mn-ea"/>
              </a:rPr>
              <a:t>ET </a:t>
            </a:r>
          </a:p>
          <a:p>
            <a:pPr algn="ctr" eaLnBrk="0" hangingPunct="0"/>
            <a:r>
              <a:rPr lang="pt-PT" sz="1200" dirty="0" smtClean="0">
                <a:solidFill>
                  <a:srgbClr val="008CBA"/>
                </a:solidFill>
                <a:latin typeface="Felix Titling" panose="04060505060202020A04" pitchFamily="82" charset="0"/>
                <a:sym typeface="+mn-ea"/>
              </a:rPr>
              <a:t>RÉSILIENCE</a:t>
            </a:r>
            <a:endParaRPr lang="pt-PT" altLang="en-US" sz="1200" dirty="0" smtClean="0">
              <a:solidFill>
                <a:srgbClr val="008CBA"/>
              </a:solidFill>
              <a:latin typeface="Felix Titling" panose="04060505060202020A04" pitchFamily="82" charset="0"/>
              <a:cs typeface="Arial Narrow" panose="020B0606020202030204" pitchFamily="34" charset="0"/>
              <a:sym typeface="+mn-ea"/>
            </a:endParaRPr>
          </a:p>
        </p:txBody>
      </p:sp>
      <p:sp>
        <p:nvSpPr>
          <p:cNvPr id="31" name="Retângulo Arredondado 111"/>
          <p:cNvSpPr/>
          <p:nvPr/>
        </p:nvSpPr>
        <p:spPr>
          <a:xfrm>
            <a:off x="4586965" y="1600024"/>
            <a:ext cx="1724987" cy="736952"/>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Felix Titling" panose="04060505060202020A04" pitchFamily="82" charset="0"/>
                <a:sym typeface="+mn-ea"/>
              </a:rPr>
              <a:t>GARANTIE SUR L'INVESTISSEMENT, L'IMPORTATION ET L'EXPORT</a:t>
            </a:r>
            <a:endParaRPr lang="pt-PT" altLang="en-US" sz="1200" dirty="0" smtClean="0">
              <a:solidFill>
                <a:srgbClr val="008CBA"/>
              </a:solidFill>
              <a:latin typeface="Felix Titling" panose="04060505060202020A04" pitchFamily="82" charset="0"/>
              <a:cs typeface="Arial Narrow" panose="020B0606020202030204" pitchFamily="34" charset="0"/>
              <a:sym typeface="+mn-ea"/>
            </a:endParaRPr>
          </a:p>
        </p:txBody>
      </p:sp>
      <p:sp>
        <p:nvSpPr>
          <p:cNvPr id="32" name="Retângulo Arredondado 112"/>
          <p:cNvSpPr/>
          <p:nvPr/>
        </p:nvSpPr>
        <p:spPr>
          <a:xfrm>
            <a:off x="4936490" y="266319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ea typeface="Arial Unicode MS" pitchFamily="34" charset="-128"/>
                <a:cs typeface="Arial" panose="020B0604020202020204" pitchFamily="34" charset="0"/>
                <a:sym typeface="+mn-ea"/>
              </a:rPr>
              <a:t>PROMOUVOIR ET APPUYER</a:t>
            </a:r>
            <a:endParaRPr lang="pt-PT" altLang="en-US" sz="1200" dirty="0" smtClean="0">
              <a:solidFill>
                <a:srgbClr val="008CBA"/>
              </a:solidFill>
              <a:latin typeface="Felix Titling" panose="04060505060202020A04" pitchFamily="82" charset="0"/>
              <a:ea typeface="Arial Unicode MS" pitchFamily="34" charset="-128"/>
              <a:cs typeface="Arial" panose="020B0604020202020204" pitchFamily="34" charset="0"/>
              <a:sym typeface="+mn-ea"/>
            </a:endParaRPr>
          </a:p>
        </p:txBody>
      </p:sp>
      <p:sp>
        <p:nvSpPr>
          <p:cNvPr id="33" name="Retângulo Arredondado 113"/>
          <p:cNvSpPr/>
          <p:nvPr/>
        </p:nvSpPr>
        <p:spPr>
          <a:xfrm>
            <a:off x="4588510" y="35458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ea typeface="Arial Unicode MS" pitchFamily="34" charset="-128"/>
                <a:cs typeface="Arial" panose="020B0604020202020204" pitchFamily="34" charset="0"/>
                <a:sym typeface="+mn-ea"/>
              </a:rPr>
              <a:t>HOSPITALITÉ ET PATRIMOINE CULTUREL</a:t>
            </a:r>
            <a:endParaRPr lang="pt-PT" altLang="en-US" sz="1200" dirty="0" smtClean="0">
              <a:solidFill>
                <a:srgbClr val="008CBA"/>
              </a:solidFill>
              <a:latin typeface="Felix Titling" panose="04060505060202020A04" pitchFamily="82" charset="0"/>
              <a:ea typeface="Arial Unicode MS" pitchFamily="34" charset="-128"/>
              <a:cs typeface="Arial" panose="020B0604020202020204" pitchFamily="34" charset="0"/>
              <a:sym typeface="+mn-ea"/>
            </a:endParaRPr>
          </a:p>
        </p:txBody>
      </p:sp>
      <p:sp>
        <p:nvSpPr>
          <p:cNvPr id="34" name="Retângulo Arredondado 114"/>
          <p:cNvSpPr/>
          <p:nvPr/>
        </p:nvSpPr>
        <p:spPr>
          <a:xfrm>
            <a:off x="3541713" y="4421274"/>
            <a:ext cx="2164397" cy="615142"/>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Felix Titling" panose="04060505060202020A04" pitchFamily="82" charset="0"/>
                <a:sym typeface="+mn-ea"/>
              </a:rPr>
              <a:t>TECHNOLOGIE, INNOVATION ET TRANSITION NUMÉRIQUE</a:t>
            </a:r>
            <a:endParaRPr lang="pt-PT" altLang="en-US" sz="1200" dirty="0" smtClean="0">
              <a:solidFill>
                <a:srgbClr val="008CBA"/>
              </a:solidFill>
              <a:latin typeface="Felix Titling" panose="04060505060202020A04" pitchFamily="82" charset="0"/>
              <a:ea typeface="Arial Unicode MS" pitchFamily="34" charset="-128"/>
              <a:cs typeface="Arial Narrow" panose="020B0606020202030204" pitchFamily="34" charset="0"/>
              <a:sym typeface="+mn-ea"/>
            </a:endParaRPr>
          </a:p>
        </p:txBody>
      </p:sp>
      <p:sp>
        <p:nvSpPr>
          <p:cNvPr id="35" name="Retângulo Arredondado 115"/>
          <p:cNvSpPr/>
          <p:nvPr/>
        </p:nvSpPr>
        <p:spPr>
          <a:xfrm>
            <a:off x="1183005" y="431673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sym typeface="+mn-ea"/>
              </a:rPr>
              <a:t>INNOVATION DANS LES PROCESSUS</a:t>
            </a:r>
            <a:endParaRPr lang="pt-PT" altLang="en-US" sz="1200" dirty="0" smtClean="0">
              <a:solidFill>
                <a:srgbClr val="008CBA"/>
              </a:solidFill>
              <a:latin typeface="Felix Titling" panose="04060505060202020A04" pitchFamily="82" charset="0"/>
              <a:ea typeface="Arial Unicode MS" pitchFamily="34" charset="-128"/>
              <a:cs typeface="Arial Narrow" panose="020B0606020202030204" pitchFamily="34" charset="0"/>
              <a:sym typeface="+mn-ea"/>
            </a:endParaRPr>
          </a:p>
        </p:txBody>
      </p:sp>
      <p:sp>
        <p:nvSpPr>
          <p:cNvPr id="36" name="Retângulo Arredondado 116"/>
          <p:cNvSpPr/>
          <p:nvPr/>
        </p:nvSpPr>
        <p:spPr>
          <a:xfrm>
            <a:off x="79374" y="3575050"/>
            <a:ext cx="2078356"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Felix Titling" panose="04060505060202020A04" pitchFamily="82" charset="0"/>
                <a:sym typeface="+mn-ea"/>
              </a:rPr>
              <a:t>INNOVATION DANS LES PRODUITS ET SERVICES</a:t>
            </a:r>
            <a:endParaRPr lang="pt-PT" altLang="en-US" sz="1200" dirty="0" smtClean="0">
              <a:solidFill>
                <a:srgbClr val="008CBA"/>
              </a:solidFill>
              <a:latin typeface="Felix Titling" panose="04060505060202020A04" pitchFamily="82" charset="0"/>
              <a:ea typeface="Arial Unicode MS" pitchFamily="34" charset="-128"/>
              <a:cs typeface="Arial Narrow" panose="020B0606020202030204" pitchFamily="34" charset="0"/>
              <a:sym typeface="+mn-ea"/>
            </a:endParaRPr>
          </a:p>
        </p:txBody>
      </p:sp>
      <p:sp>
        <p:nvSpPr>
          <p:cNvPr id="37" name="Retângulo Arredondado 117"/>
          <p:cNvSpPr/>
          <p:nvPr/>
        </p:nvSpPr>
        <p:spPr>
          <a:xfrm>
            <a:off x="12065" y="264922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sym typeface="+mn-ea"/>
              </a:rPr>
              <a:t>PARTENARIATS ET ENGAGEMENTS</a:t>
            </a:r>
            <a:endParaRPr lang="pt-PT" altLang="en-US" sz="1200" dirty="0" smtClean="0">
              <a:solidFill>
                <a:srgbClr val="008CBA"/>
              </a:solidFill>
              <a:latin typeface="Felix Titling" panose="04060505060202020A04" pitchFamily="82" charset="0"/>
              <a:ea typeface="Arial Unicode MS" pitchFamily="34" charset="-128"/>
              <a:cs typeface="Arial Narrow" panose="020B0606020202030204" pitchFamily="34" charset="0"/>
              <a:sym typeface="+mn-ea"/>
            </a:endParaRPr>
          </a:p>
        </p:txBody>
      </p:sp>
      <p:sp>
        <p:nvSpPr>
          <p:cNvPr id="38" name="Retângulo Arredondado 118"/>
          <p:cNvSpPr/>
          <p:nvPr/>
        </p:nvSpPr>
        <p:spPr>
          <a:xfrm>
            <a:off x="185420" y="1654810"/>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PT" sz="1200" dirty="0">
                <a:solidFill>
                  <a:srgbClr val="008CBA"/>
                </a:solidFill>
                <a:latin typeface="Felix Titling" panose="04060505060202020A04" pitchFamily="82" charset="0"/>
                <a:sym typeface="+mn-ea"/>
              </a:rPr>
              <a:t>GARANTIE ET ​​OPPORTUNITÉS</a:t>
            </a:r>
            <a:endParaRPr lang="pt-PT" altLang="en-US" sz="1200" dirty="0" smtClean="0">
              <a:solidFill>
                <a:srgbClr val="008CBA"/>
              </a:solidFill>
              <a:latin typeface="Felix Titling" panose="04060505060202020A04" pitchFamily="82" charset="0"/>
              <a:ea typeface="Arial Unicode MS" pitchFamily="34" charset="-128"/>
              <a:cs typeface="Arial Narrow" panose="020B0606020202030204" pitchFamily="34" charset="0"/>
              <a:sym typeface="+mn-ea"/>
            </a:endParaRPr>
          </a:p>
        </p:txBody>
      </p:sp>
      <p:sp>
        <p:nvSpPr>
          <p:cNvPr id="39" name="Retângulo Arredondado 119"/>
          <p:cNvSpPr/>
          <p:nvPr/>
        </p:nvSpPr>
        <p:spPr>
          <a:xfrm>
            <a:off x="200025" y="798830"/>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200" dirty="0">
                <a:solidFill>
                  <a:srgbClr val="008CBA"/>
                </a:solidFill>
                <a:latin typeface="Felix Titling" panose="04060505060202020A04" pitchFamily="82" charset="0"/>
                <a:ea typeface="Arial Unicode MS" pitchFamily="34" charset="-128"/>
                <a:cs typeface="Arial Unicode MS" pitchFamily="34" charset="-128"/>
                <a:sym typeface="+mn-ea"/>
              </a:rPr>
              <a:t>PONT VERS LES MARCHÉS, PRODUITS ET SERVICES</a:t>
            </a:r>
            <a:endParaRPr lang="pt-PT" altLang="en-US" sz="1200" dirty="0" smtClean="0">
              <a:solidFill>
                <a:srgbClr val="008CBA"/>
              </a:solidFill>
              <a:latin typeface="Felix Titling" panose="04060505060202020A04" pitchFamily="82" charset="0"/>
              <a:ea typeface="Arial Unicode MS" pitchFamily="34" charset="-128"/>
              <a:cs typeface="Arial Unicode MS" pitchFamily="34" charset="-128"/>
              <a:sym typeface="+mn-ea"/>
            </a:endParaRPr>
          </a:p>
        </p:txBody>
      </p:sp>
      <p:pic>
        <p:nvPicPr>
          <p:cNvPr id="41" name="Imagem 123"/>
          <p:cNvPicPr>
            <a:picLocks noChangeAspect="1"/>
          </p:cNvPicPr>
          <p:nvPr/>
        </p:nvPicPr>
        <p:blipFill>
          <a:blip r:embed="rId4"/>
          <a:stretch>
            <a:fillRect/>
          </a:stretch>
        </p:blipFill>
        <p:spPr>
          <a:xfrm>
            <a:off x="6285230" y="779145"/>
            <a:ext cx="2413000" cy="1356995"/>
          </a:xfrm>
          <a:prstGeom prst="rect">
            <a:avLst/>
          </a:prstGeom>
        </p:spPr>
      </p:pic>
      <p:sp>
        <p:nvSpPr>
          <p:cNvPr id="59" name="Rectangle 2"/>
          <p:cNvSpPr txBox="1">
            <a:spLocks noChangeArrowheads="1"/>
          </p:cNvSpPr>
          <p:nvPr/>
        </p:nvSpPr>
        <p:spPr>
          <a:xfrm>
            <a:off x="8572500" y="859790"/>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solidFill>
                <a:effectLst>
                  <a:outerShdw blurRad="38100" dist="38100" dir="2700000" algn="tl">
                    <a:srgbClr val="000000"/>
                  </a:outerShdw>
                </a:effectLst>
                <a:latin typeface="Calisto MT" panose="02040603050505030304" pitchFamily="18" charset="0"/>
              </a:rPr>
              <a:t>16 - 18 MARS</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CABO VERDE</a:t>
            </a:r>
          </a:p>
        </p:txBody>
      </p:sp>
      <p:pic>
        <p:nvPicPr>
          <p:cNvPr id="60" name="Imagem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792" y="3055665"/>
            <a:ext cx="316080" cy="262165"/>
          </a:xfrm>
          <a:prstGeom prst="rect">
            <a:avLst/>
          </a:prstGeom>
        </p:spPr>
      </p:pic>
      <p:sp>
        <p:nvSpPr>
          <p:cNvPr id="65"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61" name="Line 5"/>
          <p:cNvSpPr>
            <a:spLocks noChangeShapeType="1"/>
          </p:cNvSpPr>
          <p:nvPr/>
        </p:nvSpPr>
        <p:spPr bwMode="auto">
          <a:xfrm>
            <a:off x="3239135" y="475424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67" name="Group 19"/>
          <p:cNvGrpSpPr/>
          <p:nvPr/>
        </p:nvGrpSpPr>
        <p:grpSpPr bwMode="auto">
          <a:xfrm>
            <a:off x="2073053" y="5762839"/>
            <a:ext cx="1887855" cy="1073150"/>
            <a:chOff x="144" y="1788"/>
            <a:chExt cx="1189" cy="676"/>
          </a:xfrm>
        </p:grpSpPr>
        <p:sp>
          <p:nvSpPr>
            <p:cNvPr id="6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Partager</a:t>
              </a:r>
            </a:p>
          </p:txBody>
        </p:sp>
        <p:sp>
          <p:nvSpPr>
            <p:cNvPr id="69"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Synergie</a:t>
              </a:r>
            </a:p>
          </p:txBody>
        </p:sp>
        <p:sp>
          <p:nvSpPr>
            <p:cNvPr id="70"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Opportunité</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71" name="Text Box 22"/>
          <p:cNvSpPr txBox="1">
            <a:spLocks noChangeArrowheads="1"/>
          </p:cNvSpPr>
          <p:nvPr/>
        </p:nvSpPr>
        <p:spPr bwMode="auto">
          <a:xfrm>
            <a:off x="2097818" y="6496264"/>
            <a:ext cx="2964180"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Un marché à fort potentiel</a:t>
            </a:r>
          </a:p>
        </p:txBody>
      </p:sp>
      <p:sp>
        <p:nvSpPr>
          <p:cNvPr id="72" name="Text Box 13"/>
          <p:cNvSpPr txBox="1">
            <a:spLocks noChangeArrowheads="1"/>
          </p:cNvSpPr>
          <p:nvPr/>
        </p:nvSpPr>
        <p:spPr bwMode="auto">
          <a:xfrm>
            <a:off x="2019499" y="5561119"/>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RÉSEAU</a:t>
            </a:r>
          </a:p>
        </p:txBody>
      </p:sp>
      <p:sp>
        <p:nvSpPr>
          <p:cNvPr id="73" name="Text Box 13"/>
          <p:cNvSpPr txBox="1">
            <a:spLocks noChangeArrowheads="1"/>
          </p:cNvSpPr>
          <p:nvPr/>
        </p:nvSpPr>
        <p:spPr bwMode="auto">
          <a:xfrm>
            <a:off x="5337379" y="5597426"/>
            <a:ext cx="987207"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CEDEAO</a:t>
            </a:r>
          </a:p>
        </p:txBody>
      </p:sp>
      <p:grpSp>
        <p:nvGrpSpPr>
          <p:cNvPr id="74" name="Group 19"/>
          <p:cNvGrpSpPr/>
          <p:nvPr/>
        </p:nvGrpSpPr>
        <p:grpSpPr bwMode="auto">
          <a:xfrm>
            <a:off x="5306695" y="5749290"/>
            <a:ext cx="1887855" cy="825500"/>
            <a:chOff x="144" y="1788"/>
            <a:chExt cx="1189" cy="520"/>
          </a:xfrm>
        </p:grpSpPr>
        <p:sp>
          <p:nvSpPr>
            <p:cNvPr id="75"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pays</a:t>
              </a:r>
            </a:p>
          </p:txBody>
        </p:sp>
        <p:sp>
          <p:nvSpPr>
            <p:cNvPr id="76"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Durabilité</a:t>
              </a:r>
            </a:p>
          </p:txBody>
        </p:sp>
        <p:sp>
          <p:nvSpPr>
            <p:cNvPr id="77"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Simplicité</a:t>
              </a:r>
            </a:p>
          </p:txBody>
        </p:sp>
      </p:grpSp>
      <p:sp>
        <p:nvSpPr>
          <p:cNvPr id="78" name="Text Box 22"/>
          <p:cNvSpPr txBox="1">
            <a:spLocks noChangeArrowheads="1"/>
          </p:cNvSpPr>
          <p:nvPr/>
        </p:nvSpPr>
        <p:spPr bwMode="auto">
          <a:xfrm>
            <a:off x="5331460" y="648271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a:t>
            </a:r>
            <a:r>
              <a:rPr lang="pt-BR" sz="1600" dirty="0" smtClean="0">
                <a:solidFill>
                  <a:schemeClr val="tx1"/>
                </a:solidFill>
              </a:rPr>
              <a:t>ésilience</a:t>
            </a:r>
          </a:p>
        </p:txBody>
      </p:sp>
      <p:sp>
        <p:nvSpPr>
          <p:cNvPr id="79" name="Text Box 14"/>
          <p:cNvSpPr txBox="1">
            <a:spLocks noChangeArrowheads="1"/>
          </p:cNvSpPr>
          <p:nvPr/>
        </p:nvSpPr>
        <p:spPr bwMode="auto">
          <a:xfrm rot="18956045">
            <a:off x="6712585" y="4923155"/>
            <a:ext cx="1341755"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800" b="1" dirty="0">
                <a:solidFill>
                  <a:srgbClr val="008CBA"/>
                </a:solidFill>
                <a:latin typeface="Century" panose="02040604050505020304" pitchFamily="18" charset="0"/>
              </a:rPr>
              <a:t>Croissance</a:t>
            </a:r>
          </a:p>
        </p:txBody>
      </p:sp>
      <p:sp>
        <p:nvSpPr>
          <p:cNvPr id="80" name="Text Box 10"/>
          <p:cNvSpPr txBox="1">
            <a:spLocks noChangeArrowheads="1"/>
          </p:cNvSpPr>
          <p:nvPr/>
        </p:nvSpPr>
        <p:spPr bwMode="auto">
          <a:xfrm rot="19116543">
            <a:off x="7110730" y="4960620"/>
            <a:ext cx="16764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Mobiliser</a:t>
            </a:r>
          </a:p>
          <a:p>
            <a:pPr>
              <a:spcBef>
                <a:spcPct val="0"/>
              </a:spcBef>
              <a:buFont typeface="Wingdings" panose="05000000000000000000" pitchFamily="2" charset="2"/>
              <a:buChar char="ü"/>
            </a:pPr>
            <a:r>
              <a:rPr lang="pt-BR" sz="1600" dirty="0">
                <a:solidFill>
                  <a:schemeClr val="tx1"/>
                </a:solidFill>
              </a:rPr>
              <a:t>Entreprendre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Développer</a:t>
            </a:r>
          </a:p>
        </p:txBody>
      </p:sp>
      <p:sp>
        <p:nvSpPr>
          <p:cNvPr id="81"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82" name="Text Box 7"/>
          <p:cNvSpPr txBox="1">
            <a:spLocks noChangeArrowheads="1"/>
          </p:cNvSpPr>
          <p:nvPr/>
        </p:nvSpPr>
        <p:spPr bwMode="auto">
          <a:xfrm rot="20049445">
            <a:off x="7957185" y="3571875"/>
            <a:ext cx="1752600"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Compétence</a:t>
            </a:r>
          </a:p>
          <a:p>
            <a:pPr>
              <a:spcBef>
                <a:spcPct val="0"/>
              </a:spcBef>
              <a:buFont typeface="Wingdings" panose="05000000000000000000" pitchFamily="2" charset="2"/>
              <a:buChar char="ü"/>
            </a:pPr>
            <a:r>
              <a:rPr lang="pt-BR" sz="1600" dirty="0">
                <a:solidFill>
                  <a:schemeClr val="tx1"/>
                </a:solidFill>
              </a:rPr>
              <a:t>Efficacité</a:t>
            </a:r>
          </a:p>
          <a:p>
            <a:pPr>
              <a:spcBef>
                <a:spcPct val="0"/>
              </a:spcBef>
              <a:buFont typeface="Wingdings" panose="05000000000000000000" pitchFamily="2" charset="2"/>
              <a:buChar char="ü"/>
            </a:pPr>
            <a:r>
              <a:rPr lang="pt-BR" sz="1600" dirty="0">
                <a:solidFill>
                  <a:schemeClr val="tx1"/>
                </a:solidFill>
              </a:rPr>
              <a:t>Excellence</a:t>
            </a:r>
          </a:p>
        </p:txBody>
      </p:sp>
      <p:sp>
        <p:nvSpPr>
          <p:cNvPr id="83"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smtClean="0">
                <a:solidFill>
                  <a:srgbClr val="008CBA"/>
                </a:solidFill>
                <a:latin typeface="Century" panose="02040604050505020304" pitchFamily="18" charset="0"/>
              </a:rPr>
              <a:t>Stabilité</a:t>
            </a:r>
            <a:endParaRPr lang="pt-BR" sz="1800" b="1" dirty="0">
              <a:solidFill>
                <a:srgbClr val="008CBA"/>
              </a:solidFill>
              <a:latin typeface="Century" panose="02040604050505020304" pitchFamily="18" charset="0"/>
            </a:endParaRPr>
          </a:p>
        </p:txBody>
      </p:sp>
      <p:sp>
        <p:nvSpPr>
          <p:cNvPr id="84" name="Text Box 7"/>
          <p:cNvSpPr txBox="1">
            <a:spLocks noChangeArrowheads="1"/>
          </p:cNvSpPr>
          <p:nvPr/>
        </p:nvSpPr>
        <p:spPr bwMode="auto">
          <a:xfrm>
            <a:off x="9987280" y="3376295"/>
            <a:ext cx="1752600" cy="829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smtClean="0">
                <a:solidFill>
                  <a:schemeClr val="tx1"/>
                </a:solidFill>
              </a:rPr>
              <a:t>Garantie</a:t>
            </a:r>
            <a:endParaRPr lang="pt-PT" alt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Transparence</a:t>
            </a:r>
          </a:p>
          <a:p>
            <a:pPr>
              <a:spcBef>
                <a:spcPct val="0"/>
              </a:spcBef>
              <a:buFont typeface="Wingdings" panose="05000000000000000000" pitchFamily="2" charset="2"/>
              <a:buChar char="ü"/>
            </a:pPr>
            <a:r>
              <a:rPr lang="pt-BR" sz="1600" dirty="0">
                <a:solidFill>
                  <a:schemeClr val="tx1"/>
                </a:solidFill>
              </a:rPr>
              <a:t>Confiance</a:t>
            </a:r>
          </a:p>
        </p:txBody>
      </p:sp>
      <p:sp>
        <p:nvSpPr>
          <p:cNvPr id="85" name="Text Box 7"/>
          <p:cNvSpPr txBox="1">
            <a:spLocks noChangeArrowheads="1"/>
          </p:cNvSpPr>
          <p:nvPr/>
        </p:nvSpPr>
        <p:spPr bwMode="auto">
          <a:xfrm>
            <a:off x="9579610" y="4591050"/>
            <a:ext cx="2243455" cy="831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fr-FR" sz="1600" dirty="0">
                <a:gradFill>
                  <a:gsLst>
                    <a:gs pos="0">
                      <a:srgbClr val="14CD68"/>
                    </a:gs>
                    <a:gs pos="100000">
                      <a:srgbClr val="0B6E38"/>
                    </a:gs>
                  </a:gsLst>
                  <a:lin scaled="0"/>
                </a:gradFill>
              </a:rPr>
              <a:t>Cap-Vert, </a:t>
            </a:r>
            <a:r>
              <a:rPr lang="fr-FR" sz="1600" dirty="0" smtClean="0">
                <a:gradFill>
                  <a:gsLst>
                    <a:gs pos="0">
                      <a:srgbClr val="14CD68"/>
                    </a:gs>
                    <a:gs pos="100000">
                      <a:srgbClr val="0B6E38"/>
                    </a:gs>
                  </a:gsLst>
                  <a:lin scaled="0"/>
                </a:gradFill>
              </a:rPr>
              <a:t>lieu où </a:t>
            </a:r>
            <a:r>
              <a:rPr lang="fr-FR" sz="1600" dirty="0">
                <a:gradFill>
                  <a:gsLst>
                    <a:gs pos="0">
                      <a:srgbClr val="14CD68"/>
                    </a:gs>
                    <a:gs pos="100000">
                      <a:srgbClr val="0B6E38"/>
                    </a:gs>
                  </a:gsLst>
                  <a:lin scaled="0"/>
                </a:gradFill>
              </a:rPr>
              <a:t>le </a:t>
            </a:r>
            <a:r>
              <a:rPr lang="fr-FR" sz="1600" dirty="0" smtClean="0">
                <a:gradFill>
                  <a:gsLst>
                    <a:gs pos="0">
                      <a:srgbClr val="14CD68"/>
                    </a:gs>
                    <a:gs pos="100000">
                      <a:srgbClr val="0B6E38"/>
                    </a:gs>
                  </a:gsLst>
                  <a:lin scaled="0"/>
                </a:gradFill>
              </a:rPr>
              <a:t>départ et la destination convergent</a:t>
            </a:r>
          </a:p>
        </p:txBody>
      </p:sp>
      <p:pic>
        <p:nvPicPr>
          <p:cNvPr id="86" name="Imagem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9160" y="5572760"/>
            <a:ext cx="677545" cy="561975"/>
          </a:xfrm>
          <a:prstGeom prst="rect">
            <a:avLst/>
          </a:prstGeom>
        </p:spPr>
      </p:pic>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64" name="Imagem9"/>
          <p:cNvPicPr>
            <a:picLocks noChangeAspect="1"/>
          </p:cNvPicPr>
          <p:nvPr/>
        </p:nvPicPr>
        <p:blipFill>
          <a:blip r:embed="rId8"/>
          <a:stretch>
            <a:fillRect/>
          </a:stretch>
        </p:blipFill>
        <p:spPr>
          <a:xfrm>
            <a:off x="11830049" y="6569065"/>
            <a:ext cx="351155" cy="271790"/>
          </a:xfrm>
          <a:prstGeom prst="rect">
            <a:avLst/>
          </a:prstGeom>
          <a:noFill/>
          <a:ln>
            <a:noFill/>
          </a:ln>
          <a:effectLst/>
        </p:spPr>
      </p:pic>
      <p:sp>
        <p:nvSpPr>
          <p:cNvPr id="88" name="TextBox 8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89" name="Picture 2" descr="E:\DOSSIER 2020\bconference\logos\unicv\logotipo_unicv_final-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78421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20" name="Picture 1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8" y="3759038"/>
            <a:ext cx="1280054" cy="2243143"/>
          </a:xfrm>
          <a:prstGeom prst="rect">
            <a:avLst/>
          </a:prstGeom>
        </p:spPr>
      </p:pic>
      <p:sp>
        <p:nvSpPr>
          <p:cNvPr id="121" name="Rectângulo 14"/>
          <p:cNvSpPr/>
          <p:nvPr/>
        </p:nvSpPr>
        <p:spPr>
          <a:xfrm>
            <a:off x="4060190" y="11430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29" name="Conexão Reta 51"/>
          <p:cNvCxnSpPr/>
          <p:nvPr/>
        </p:nvCxnSpPr>
        <p:spPr>
          <a:xfrm>
            <a:off x="7195820" y="52387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Conexão Reta 52"/>
          <p:cNvCxnSpPr/>
          <p:nvPr/>
        </p:nvCxnSpPr>
        <p:spPr>
          <a:xfrm>
            <a:off x="4881880" y="5264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53"/>
          <p:cNvCxnSpPr/>
          <p:nvPr/>
        </p:nvCxnSpPr>
        <p:spPr>
          <a:xfrm>
            <a:off x="2597785" y="52959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exão Reta 54"/>
          <p:cNvCxnSpPr/>
          <p:nvPr/>
        </p:nvCxnSpPr>
        <p:spPr>
          <a:xfrm>
            <a:off x="287020" y="52070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3"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8</a:t>
            </a:fld>
            <a:endParaRPr lang="fr-FR" altLang="pt-PT" sz="1000" b="1" i="1" u="sng">
              <a:solidFill>
                <a:srgbClr val="008CBA"/>
              </a:solidFill>
            </a:endParaRPr>
          </a:p>
        </p:txBody>
      </p:sp>
      <p:pic>
        <p:nvPicPr>
          <p:cNvPr id="134" name="Shape 238" descr="C:\technopolys\technopolys\techno\technoW1\technoW2\images\home_banner_pager 16.png"/>
          <p:cNvPicPr preferRelativeResize="0"/>
          <p:nvPr/>
        </p:nvPicPr>
        <p:blipFill rotWithShape="1">
          <a:blip r:embed="rId3"/>
          <a:srcRect/>
          <a:stretch>
            <a:fillRect/>
          </a:stretch>
        </p:blipFill>
        <p:spPr>
          <a:xfrm>
            <a:off x="-4491" y="376168"/>
            <a:ext cx="559402" cy="559434"/>
          </a:xfrm>
          <a:prstGeom prst="rect">
            <a:avLst/>
          </a:prstGeom>
          <a:noFill/>
          <a:ln>
            <a:noFill/>
          </a:ln>
        </p:spPr>
      </p:pic>
      <p:sp>
        <p:nvSpPr>
          <p:cNvPr id="135" name="Rectângulo 59"/>
          <p:cNvSpPr/>
          <p:nvPr/>
        </p:nvSpPr>
        <p:spPr>
          <a:xfrm>
            <a:off x="9051290" y="167005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6" name="Caixa de Texto 67"/>
          <p:cNvSpPr txBox="1"/>
          <p:nvPr/>
        </p:nvSpPr>
        <p:spPr>
          <a:xfrm>
            <a:off x="-8890" y="174180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137" name="Caixa de Texto 73"/>
          <p:cNvSpPr txBox="1"/>
          <p:nvPr/>
        </p:nvSpPr>
        <p:spPr>
          <a:xfrm>
            <a:off x="2111375" y="173990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138" name="Shape 238" descr="C:\technopolys\technopolys\techno\technoW1\technoW2\images\home_banner_pager 16.png"/>
          <p:cNvPicPr preferRelativeResize="0"/>
          <p:nvPr/>
        </p:nvPicPr>
        <p:blipFill rotWithShape="1">
          <a:blip r:embed="rId3"/>
          <a:srcRect/>
          <a:stretch>
            <a:fillRect/>
          </a:stretch>
        </p:blipFill>
        <p:spPr>
          <a:xfrm>
            <a:off x="2306274" y="393313"/>
            <a:ext cx="559402" cy="559434"/>
          </a:xfrm>
          <a:prstGeom prst="rect">
            <a:avLst/>
          </a:prstGeom>
          <a:noFill/>
          <a:ln>
            <a:noFill/>
          </a:ln>
        </p:spPr>
      </p:pic>
      <p:sp>
        <p:nvSpPr>
          <p:cNvPr id="139" name="Caixa de Texto 76"/>
          <p:cNvSpPr txBox="1"/>
          <p:nvPr/>
        </p:nvSpPr>
        <p:spPr>
          <a:xfrm>
            <a:off x="4376420" y="174815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40" name="Shape 238" descr="C:\technopolys\technopolys\techno\technoW1\technoW2\images\home_banner_pager 16.png"/>
          <p:cNvPicPr preferRelativeResize="0"/>
          <p:nvPr/>
        </p:nvPicPr>
        <p:blipFill rotWithShape="1">
          <a:blip r:embed="rId3"/>
          <a:srcRect/>
          <a:stretch>
            <a:fillRect/>
          </a:stretch>
        </p:blipFill>
        <p:spPr>
          <a:xfrm>
            <a:off x="4579574" y="360293"/>
            <a:ext cx="559402" cy="559434"/>
          </a:xfrm>
          <a:prstGeom prst="rect">
            <a:avLst/>
          </a:prstGeom>
          <a:noFill/>
          <a:ln>
            <a:noFill/>
          </a:ln>
        </p:spPr>
      </p:pic>
      <p:pic>
        <p:nvPicPr>
          <p:cNvPr id="141" name="Shape 238" descr="C:\technopolys\technopolys\techno\technoW1\technoW2\images\home_banner_pager 16.png"/>
          <p:cNvPicPr preferRelativeResize="0"/>
          <p:nvPr/>
        </p:nvPicPr>
        <p:blipFill rotWithShape="1">
          <a:blip r:embed="rId3"/>
          <a:srcRect/>
          <a:stretch>
            <a:fillRect/>
          </a:stretch>
        </p:blipFill>
        <p:spPr>
          <a:xfrm>
            <a:off x="6915104" y="368548"/>
            <a:ext cx="559402" cy="559434"/>
          </a:xfrm>
          <a:prstGeom prst="rect">
            <a:avLst/>
          </a:prstGeom>
          <a:noFill/>
          <a:ln>
            <a:noFill/>
          </a:ln>
        </p:spPr>
      </p:pic>
      <p:cxnSp>
        <p:nvCxnSpPr>
          <p:cNvPr id="142" name="Conexão Reta 116"/>
          <p:cNvCxnSpPr/>
          <p:nvPr/>
        </p:nvCxnSpPr>
        <p:spPr>
          <a:xfrm>
            <a:off x="6539230" y="263969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Shape 238" descr="C:\technopolys\technopolys\techno\technoW1\technoW2\images\home_banner_pager 16.png"/>
          <p:cNvPicPr preferRelativeResize="0"/>
          <p:nvPr/>
        </p:nvPicPr>
        <p:blipFill rotWithShape="1">
          <a:blip r:embed="rId3"/>
          <a:srcRect/>
          <a:stretch>
            <a:fillRect/>
          </a:stretch>
        </p:blipFill>
        <p:spPr>
          <a:xfrm>
            <a:off x="6258514" y="2453253"/>
            <a:ext cx="559402" cy="559434"/>
          </a:xfrm>
          <a:prstGeom prst="rect">
            <a:avLst/>
          </a:prstGeom>
          <a:noFill/>
          <a:ln>
            <a:noFill/>
          </a:ln>
        </p:spPr>
      </p:pic>
      <p:sp>
        <p:nvSpPr>
          <p:cNvPr id="144" name="Caixa de Texto 119"/>
          <p:cNvSpPr txBox="1"/>
          <p:nvPr/>
        </p:nvSpPr>
        <p:spPr>
          <a:xfrm>
            <a:off x="10215880" y="384937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45" name="Caixa de Texto 120"/>
          <p:cNvSpPr txBox="1"/>
          <p:nvPr/>
        </p:nvSpPr>
        <p:spPr>
          <a:xfrm>
            <a:off x="8208645" y="383603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46" name="Conexão Reta 121"/>
          <p:cNvCxnSpPr/>
          <p:nvPr/>
        </p:nvCxnSpPr>
        <p:spPr>
          <a:xfrm>
            <a:off x="8653145" y="264795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47" name="Shape 238" descr="C:\technopolys\technopolys\techno\technoW1\technoW2\images\home_banner_pager 16.png"/>
          <p:cNvPicPr preferRelativeResize="0"/>
          <p:nvPr/>
        </p:nvPicPr>
        <p:blipFill rotWithShape="1">
          <a:blip r:embed="rId3"/>
          <a:srcRect/>
          <a:stretch>
            <a:fillRect/>
          </a:stretch>
        </p:blipFill>
        <p:spPr>
          <a:xfrm>
            <a:off x="8361634" y="2451348"/>
            <a:ext cx="559402" cy="559434"/>
          </a:xfrm>
          <a:prstGeom prst="rect">
            <a:avLst/>
          </a:prstGeom>
          <a:noFill/>
          <a:ln>
            <a:noFill/>
          </a:ln>
        </p:spPr>
      </p:pic>
      <p:sp>
        <p:nvSpPr>
          <p:cNvPr id="148" name="Caixa de Texto 124"/>
          <p:cNvSpPr txBox="1"/>
          <p:nvPr/>
        </p:nvSpPr>
        <p:spPr>
          <a:xfrm>
            <a:off x="5809615" y="384429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49" name="Conexão Reta 125"/>
          <p:cNvCxnSpPr/>
          <p:nvPr/>
        </p:nvCxnSpPr>
        <p:spPr>
          <a:xfrm>
            <a:off x="4250690" y="262636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0" name="Shape 238" descr="C:\technopolys\technopolys\techno\technoW1\technoW2\images\home_banner_pager 16.png"/>
          <p:cNvPicPr preferRelativeResize="0"/>
          <p:nvPr/>
        </p:nvPicPr>
        <p:blipFill rotWithShape="1">
          <a:blip r:embed="rId3"/>
          <a:srcRect/>
          <a:stretch>
            <a:fillRect/>
          </a:stretch>
        </p:blipFill>
        <p:spPr>
          <a:xfrm>
            <a:off x="3969974" y="2471033"/>
            <a:ext cx="559402" cy="559434"/>
          </a:xfrm>
          <a:prstGeom prst="rect">
            <a:avLst/>
          </a:prstGeom>
          <a:noFill/>
          <a:ln>
            <a:noFill/>
          </a:ln>
        </p:spPr>
      </p:pic>
      <p:cxnSp>
        <p:nvCxnSpPr>
          <p:cNvPr id="151" name="Conexão Reta 131"/>
          <p:cNvCxnSpPr/>
          <p:nvPr/>
        </p:nvCxnSpPr>
        <p:spPr>
          <a:xfrm>
            <a:off x="2122805" y="262382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52" name="Shape 238" descr="C:\technopolys\technopolys\techno\technoW1\technoW2\images\home_banner_pager 16.png"/>
          <p:cNvPicPr preferRelativeResize="0"/>
          <p:nvPr/>
        </p:nvPicPr>
        <p:blipFill rotWithShape="1">
          <a:blip r:embed="rId3"/>
          <a:srcRect/>
          <a:stretch>
            <a:fillRect/>
          </a:stretch>
        </p:blipFill>
        <p:spPr>
          <a:xfrm>
            <a:off x="1842089" y="2457698"/>
            <a:ext cx="559402" cy="559434"/>
          </a:xfrm>
          <a:prstGeom prst="rect">
            <a:avLst/>
          </a:prstGeom>
          <a:noFill/>
          <a:ln>
            <a:noFill/>
          </a:ln>
        </p:spPr>
      </p:pic>
      <p:sp>
        <p:nvSpPr>
          <p:cNvPr id="153" name="Caixa de Texto 134"/>
          <p:cNvSpPr txBox="1"/>
          <p:nvPr/>
        </p:nvSpPr>
        <p:spPr>
          <a:xfrm>
            <a:off x="574040" y="59632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54" name="Conexão Reta 136"/>
          <p:cNvCxnSpPr/>
          <p:nvPr/>
        </p:nvCxnSpPr>
        <p:spPr>
          <a:xfrm>
            <a:off x="1120775" y="474789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39"/>
          <p:cNvCxnSpPr/>
          <p:nvPr/>
        </p:nvCxnSpPr>
        <p:spPr>
          <a:xfrm>
            <a:off x="8234680" y="384810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6" name="Rectângulo 141"/>
          <p:cNvSpPr/>
          <p:nvPr/>
        </p:nvSpPr>
        <p:spPr>
          <a:xfrm>
            <a:off x="5821045" y="167830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7" name="Rectângulo 142"/>
          <p:cNvSpPr/>
          <p:nvPr/>
        </p:nvSpPr>
        <p:spPr>
          <a:xfrm>
            <a:off x="12065" y="167005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58" name="Shape 257" descr="C:\technopolys\technopolys\techno\technoW1\technoW2\images\home_banner_pager.png"/>
          <p:cNvPicPr preferRelativeResize="0"/>
          <p:nvPr/>
        </p:nvPicPr>
        <p:blipFill rotWithShape="1">
          <a:blip r:embed="rId4"/>
          <a:srcRect/>
          <a:stretch>
            <a:fillRect/>
          </a:stretch>
        </p:blipFill>
        <p:spPr>
          <a:xfrm>
            <a:off x="158750" y="1603375"/>
            <a:ext cx="250825" cy="250825"/>
          </a:xfrm>
          <a:prstGeom prst="rect">
            <a:avLst/>
          </a:prstGeom>
          <a:noFill/>
          <a:ln>
            <a:noFill/>
          </a:ln>
        </p:spPr>
      </p:pic>
      <p:sp>
        <p:nvSpPr>
          <p:cNvPr id="159" name="Rectângulo 145"/>
          <p:cNvSpPr/>
          <p:nvPr/>
        </p:nvSpPr>
        <p:spPr>
          <a:xfrm>
            <a:off x="3423285" y="167005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0" name="Shape 257" descr="C:\technopolys\technopolys\techno\technoW1\technoW2\images\home_banner_pager.png"/>
          <p:cNvPicPr preferRelativeResize="0"/>
          <p:nvPr/>
        </p:nvPicPr>
        <p:blipFill rotWithShape="1">
          <a:blip r:embed="rId4"/>
          <a:srcRect/>
          <a:stretch>
            <a:fillRect/>
          </a:stretch>
        </p:blipFill>
        <p:spPr>
          <a:xfrm>
            <a:off x="4754880" y="1619885"/>
            <a:ext cx="250825" cy="250825"/>
          </a:xfrm>
          <a:prstGeom prst="rect">
            <a:avLst/>
          </a:prstGeom>
          <a:noFill/>
          <a:ln>
            <a:noFill/>
          </a:ln>
        </p:spPr>
      </p:pic>
      <p:sp>
        <p:nvSpPr>
          <p:cNvPr id="161" name="Rectângulo 147"/>
          <p:cNvSpPr/>
          <p:nvPr/>
        </p:nvSpPr>
        <p:spPr>
          <a:xfrm>
            <a:off x="7891145" y="167576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2" name="Shape 257" descr="C:\technopolys\technopolys\techno\technoW1\technoW2\images\home_banner_pager.png"/>
          <p:cNvPicPr preferRelativeResize="0"/>
          <p:nvPr/>
        </p:nvPicPr>
        <p:blipFill rotWithShape="1">
          <a:blip r:embed="rId4"/>
          <a:srcRect/>
          <a:stretch>
            <a:fillRect/>
          </a:stretch>
        </p:blipFill>
        <p:spPr>
          <a:xfrm>
            <a:off x="7066915" y="1606550"/>
            <a:ext cx="250825" cy="250825"/>
          </a:xfrm>
          <a:prstGeom prst="rect">
            <a:avLst/>
          </a:prstGeom>
          <a:noFill/>
          <a:ln>
            <a:noFill/>
          </a:ln>
        </p:spPr>
      </p:pic>
      <p:cxnSp>
        <p:nvCxnSpPr>
          <p:cNvPr id="163" name="Conexão Reta 149"/>
          <p:cNvCxnSpPr/>
          <p:nvPr/>
        </p:nvCxnSpPr>
        <p:spPr>
          <a:xfrm>
            <a:off x="6055995" y="385064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Conexão Reta 150"/>
          <p:cNvCxnSpPr/>
          <p:nvPr/>
        </p:nvCxnSpPr>
        <p:spPr>
          <a:xfrm>
            <a:off x="3622675" y="383730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Conexão Reta 151"/>
          <p:cNvCxnSpPr/>
          <p:nvPr/>
        </p:nvCxnSpPr>
        <p:spPr>
          <a:xfrm>
            <a:off x="1004782" y="3817838"/>
            <a:ext cx="2615777" cy="20202"/>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6" name="Conexão Reta 152"/>
          <p:cNvCxnSpPr/>
          <p:nvPr/>
        </p:nvCxnSpPr>
        <p:spPr>
          <a:xfrm>
            <a:off x="981075" y="595947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7" name="Conexão Reta 153"/>
          <p:cNvCxnSpPr/>
          <p:nvPr/>
        </p:nvCxnSpPr>
        <p:spPr>
          <a:xfrm>
            <a:off x="3387725" y="595947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8" name="Conexão Reta 154"/>
          <p:cNvCxnSpPr/>
          <p:nvPr/>
        </p:nvCxnSpPr>
        <p:spPr>
          <a:xfrm flipV="1">
            <a:off x="5840095" y="597852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9" name="Shape 257" descr="C:\technopolys\technopolys\techno\technoW1\technoW2\images\home_banner_pager.png"/>
          <p:cNvPicPr preferRelativeResize="0"/>
          <p:nvPr/>
        </p:nvPicPr>
        <p:blipFill rotWithShape="1">
          <a:blip r:embed="rId4"/>
          <a:srcRect/>
          <a:stretch>
            <a:fillRect/>
          </a:stretch>
        </p:blipFill>
        <p:spPr>
          <a:xfrm>
            <a:off x="7746365" y="5846445"/>
            <a:ext cx="250825" cy="250825"/>
          </a:xfrm>
          <a:prstGeom prst="rect">
            <a:avLst/>
          </a:prstGeom>
          <a:noFill/>
          <a:ln>
            <a:noFill/>
          </a:ln>
        </p:spPr>
      </p:pic>
      <p:cxnSp>
        <p:nvCxnSpPr>
          <p:cNvPr id="170" name="Conexão Reta 156"/>
          <p:cNvCxnSpPr/>
          <p:nvPr/>
        </p:nvCxnSpPr>
        <p:spPr>
          <a:xfrm>
            <a:off x="8345805" y="597598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71" name="Shape 257" descr="C:\technopolys\technopolys\techno\technoW1\technoW2\images\home_banner_pager.png"/>
          <p:cNvPicPr preferRelativeResize="0"/>
          <p:nvPr/>
        </p:nvPicPr>
        <p:blipFill rotWithShape="1">
          <a:blip r:embed="rId4"/>
          <a:srcRect/>
          <a:stretch>
            <a:fillRect/>
          </a:stretch>
        </p:blipFill>
        <p:spPr>
          <a:xfrm>
            <a:off x="2472055" y="1601470"/>
            <a:ext cx="250825" cy="250825"/>
          </a:xfrm>
          <a:prstGeom prst="rect">
            <a:avLst/>
          </a:prstGeom>
          <a:noFill/>
          <a:ln>
            <a:noFill/>
          </a:ln>
        </p:spPr>
      </p:pic>
      <p:pic>
        <p:nvPicPr>
          <p:cNvPr id="172" name="Shape 257" descr="C:\technopolys\technopolys\techno\technoW1\technoW2\images\home_banner_pager.png"/>
          <p:cNvPicPr preferRelativeResize="0"/>
          <p:nvPr/>
        </p:nvPicPr>
        <p:blipFill rotWithShape="1">
          <a:blip r:embed="rId4"/>
          <a:srcRect/>
          <a:stretch>
            <a:fillRect/>
          </a:stretch>
        </p:blipFill>
        <p:spPr>
          <a:xfrm>
            <a:off x="8529320" y="3722370"/>
            <a:ext cx="250825" cy="250825"/>
          </a:xfrm>
          <a:prstGeom prst="rect">
            <a:avLst/>
          </a:prstGeom>
          <a:noFill/>
          <a:ln>
            <a:noFill/>
          </a:ln>
        </p:spPr>
      </p:pic>
      <p:pic>
        <p:nvPicPr>
          <p:cNvPr id="173" name="Shape 257" descr="C:\technopolys\technopolys\techno\technoW1\technoW2\images\home_banner_pager.png"/>
          <p:cNvPicPr preferRelativeResize="0"/>
          <p:nvPr/>
        </p:nvPicPr>
        <p:blipFill rotWithShape="1">
          <a:blip r:embed="rId4"/>
          <a:srcRect/>
          <a:stretch>
            <a:fillRect/>
          </a:stretch>
        </p:blipFill>
        <p:spPr>
          <a:xfrm>
            <a:off x="6430645" y="3719830"/>
            <a:ext cx="250825" cy="250825"/>
          </a:xfrm>
          <a:prstGeom prst="rect">
            <a:avLst/>
          </a:prstGeom>
          <a:noFill/>
          <a:ln>
            <a:noFill/>
          </a:ln>
        </p:spPr>
      </p:pic>
      <p:pic>
        <p:nvPicPr>
          <p:cNvPr id="174" name="Shape 257" descr="C:\technopolys\technopolys\techno\technoW1\technoW2\images\home_banner_pager.png"/>
          <p:cNvPicPr preferRelativeResize="0"/>
          <p:nvPr/>
        </p:nvPicPr>
        <p:blipFill rotWithShape="1">
          <a:blip r:embed="rId4"/>
          <a:srcRect/>
          <a:stretch>
            <a:fillRect/>
          </a:stretch>
        </p:blipFill>
        <p:spPr>
          <a:xfrm>
            <a:off x="4121785" y="3706495"/>
            <a:ext cx="250825" cy="250825"/>
          </a:xfrm>
          <a:prstGeom prst="rect">
            <a:avLst/>
          </a:prstGeom>
          <a:noFill/>
          <a:ln>
            <a:noFill/>
          </a:ln>
        </p:spPr>
      </p:pic>
      <p:pic>
        <p:nvPicPr>
          <p:cNvPr id="175" name="Shape 257" descr="C:\technopolys\technopolys\techno\technoW1\technoW2\images\home_banner_pager.png"/>
          <p:cNvPicPr preferRelativeResize="0"/>
          <p:nvPr/>
        </p:nvPicPr>
        <p:blipFill rotWithShape="1">
          <a:blip r:embed="rId4"/>
          <a:srcRect/>
          <a:stretch>
            <a:fillRect/>
          </a:stretch>
        </p:blipFill>
        <p:spPr>
          <a:xfrm>
            <a:off x="1002665" y="5838825"/>
            <a:ext cx="250825" cy="250825"/>
          </a:xfrm>
          <a:prstGeom prst="rect">
            <a:avLst/>
          </a:prstGeom>
          <a:noFill/>
          <a:ln>
            <a:noFill/>
          </a:ln>
        </p:spPr>
      </p:pic>
      <p:pic>
        <p:nvPicPr>
          <p:cNvPr id="176" name="Shape 238" descr="C:\technopolys\technopolys\techno\technoW1\technoW2\images\home_banner_pager 16.png"/>
          <p:cNvPicPr preferRelativeResize="0"/>
          <p:nvPr/>
        </p:nvPicPr>
        <p:blipFill rotWithShape="1">
          <a:blip r:embed="rId3"/>
          <a:srcRect/>
          <a:stretch>
            <a:fillRect/>
          </a:stretch>
        </p:blipFill>
        <p:spPr>
          <a:xfrm>
            <a:off x="840059" y="4582408"/>
            <a:ext cx="559402" cy="559434"/>
          </a:xfrm>
          <a:prstGeom prst="rect">
            <a:avLst/>
          </a:prstGeom>
          <a:noFill/>
          <a:ln>
            <a:noFill/>
          </a:ln>
        </p:spPr>
      </p:pic>
      <p:sp>
        <p:nvSpPr>
          <p:cNvPr id="177" name="Caixa de Texto 169"/>
          <p:cNvSpPr txBox="1"/>
          <p:nvPr/>
        </p:nvSpPr>
        <p:spPr>
          <a:xfrm>
            <a:off x="3388995" y="383095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78" name="Rectângulo 170"/>
          <p:cNvSpPr/>
          <p:nvPr/>
        </p:nvSpPr>
        <p:spPr>
          <a:xfrm>
            <a:off x="8883015" y="177863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9" name="Caixa de Texto 171"/>
          <p:cNvSpPr txBox="1"/>
          <p:nvPr/>
        </p:nvSpPr>
        <p:spPr>
          <a:xfrm>
            <a:off x="6710045" y="173545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1983</a:t>
            </a:r>
          </a:p>
        </p:txBody>
      </p:sp>
      <p:cxnSp>
        <p:nvCxnSpPr>
          <p:cNvPr id="180" name="Conexão Reta 173"/>
          <p:cNvCxnSpPr/>
          <p:nvPr/>
        </p:nvCxnSpPr>
        <p:spPr>
          <a:xfrm>
            <a:off x="11152505" y="262699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1" name="Shape 238" descr="C:\technopolys\technopolys\techno\technoW1\technoW2\images\home_banner_pager 16.png"/>
          <p:cNvPicPr preferRelativeResize="0"/>
          <p:nvPr/>
        </p:nvPicPr>
        <p:blipFill rotWithShape="1">
          <a:blip r:embed="rId3"/>
          <a:srcRect/>
          <a:stretch>
            <a:fillRect/>
          </a:stretch>
        </p:blipFill>
        <p:spPr>
          <a:xfrm>
            <a:off x="10860994" y="2482463"/>
            <a:ext cx="559402" cy="559434"/>
          </a:xfrm>
          <a:prstGeom prst="rect">
            <a:avLst/>
          </a:prstGeom>
          <a:noFill/>
          <a:ln>
            <a:noFill/>
          </a:ln>
        </p:spPr>
      </p:pic>
      <p:cxnSp>
        <p:nvCxnSpPr>
          <p:cNvPr id="182" name="Conexão Reta 176"/>
          <p:cNvCxnSpPr/>
          <p:nvPr/>
        </p:nvCxnSpPr>
        <p:spPr>
          <a:xfrm>
            <a:off x="3443605" y="474154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83" name="Shape 238" descr="C:\technopolys\technopolys\techno\technoW1\technoW2\images\home_banner_pager 16.png"/>
          <p:cNvPicPr preferRelativeResize="0"/>
          <p:nvPr/>
        </p:nvPicPr>
        <p:blipFill rotWithShape="1">
          <a:blip r:embed="rId3"/>
          <a:srcRect/>
          <a:stretch>
            <a:fillRect/>
          </a:stretch>
        </p:blipFill>
        <p:spPr>
          <a:xfrm>
            <a:off x="3162889" y="4604633"/>
            <a:ext cx="559402" cy="559434"/>
          </a:xfrm>
          <a:prstGeom prst="rect">
            <a:avLst/>
          </a:prstGeom>
          <a:noFill/>
          <a:ln>
            <a:noFill/>
          </a:ln>
        </p:spPr>
      </p:pic>
      <p:cxnSp>
        <p:nvCxnSpPr>
          <p:cNvPr id="184" name="Conexão Reta 178"/>
          <p:cNvCxnSpPr/>
          <p:nvPr/>
        </p:nvCxnSpPr>
        <p:spPr>
          <a:xfrm>
            <a:off x="5742940" y="4773295"/>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85" name="Shape 238" descr="C:\technopolys\technopolys\techno\technoW1\technoW2\images\home_banner_pager 16.png"/>
          <p:cNvPicPr preferRelativeResize="0"/>
          <p:nvPr/>
        </p:nvPicPr>
        <p:blipFill rotWithShape="1">
          <a:blip r:embed="rId3"/>
          <a:srcRect/>
          <a:stretch>
            <a:fillRect/>
          </a:stretch>
        </p:blipFill>
        <p:spPr>
          <a:xfrm>
            <a:off x="5462224" y="4596378"/>
            <a:ext cx="559402" cy="559434"/>
          </a:xfrm>
          <a:prstGeom prst="rect">
            <a:avLst/>
          </a:prstGeom>
          <a:noFill/>
          <a:ln>
            <a:noFill/>
          </a:ln>
        </p:spPr>
      </p:pic>
      <p:cxnSp>
        <p:nvCxnSpPr>
          <p:cNvPr id="186" name="Conexão Reta 180"/>
          <p:cNvCxnSpPr/>
          <p:nvPr/>
        </p:nvCxnSpPr>
        <p:spPr>
          <a:xfrm>
            <a:off x="7861935" y="4719320"/>
            <a:ext cx="0" cy="111442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87" name="Shape 238" descr="C:\technopolys\technopolys\techno\technoW1\technoW2\images\home_banner_pager 16.png"/>
          <p:cNvPicPr preferRelativeResize="0"/>
          <p:nvPr/>
        </p:nvPicPr>
        <p:blipFill rotWithShape="1">
          <a:blip r:embed="rId3"/>
          <a:srcRect/>
          <a:stretch>
            <a:fillRect/>
          </a:stretch>
        </p:blipFill>
        <p:spPr>
          <a:xfrm>
            <a:off x="7571694" y="4611618"/>
            <a:ext cx="559402" cy="559434"/>
          </a:xfrm>
          <a:prstGeom prst="rect">
            <a:avLst/>
          </a:prstGeom>
          <a:noFill/>
          <a:ln>
            <a:noFill/>
          </a:ln>
        </p:spPr>
      </p:pic>
      <p:sp>
        <p:nvSpPr>
          <p:cNvPr id="188" name="Caixa de Texto 182"/>
          <p:cNvSpPr txBox="1"/>
          <p:nvPr/>
        </p:nvSpPr>
        <p:spPr>
          <a:xfrm>
            <a:off x="10220325" y="59759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9" name="Caixa de Texto 185"/>
          <p:cNvSpPr txBox="1"/>
          <p:nvPr/>
        </p:nvSpPr>
        <p:spPr>
          <a:xfrm>
            <a:off x="2939415" y="59759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90" name="Shape 257" descr="C:\technopolys\technopolys\techno\technoW1\technoW2\images\home_banner_pager.png"/>
          <p:cNvPicPr preferRelativeResize="0"/>
          <p:nvPr/>
        </p:nvPicPr>
        <p:blipFill rotWithShape="1">
          <a:blip r:embed="rId4"/>
          <a:srcRect/>
          <a:stretch>
            <a:fillRect/>
          </a:stretch>
        </p:blipFill>
        <p:spPr>
          <a:xfrm>
            <a:off x="3325495" y="5836285"/>
            <a:ext cx="250825" cy="250825"/>
          </a:xfrm>
          <a:prstGeom prst="rect">
            <a:avLst/>
          </a:prstGeom>
          <a:noFill/>
          <a:ln>
            <a:noFill/>
          </a:ln>
        </p:spPr>
      </p:pic>
      <p:pic>
        <p:nvPicPr>
          <p:cNvPr id="191" name="Shape 257" descr="C:\technopolys\technopolys\techno\technoW1\technoW2\images\home_banner_pager.png"/>
          <p:cNvPicPr preferRelativeResize="0"/>
          <p:nvPr/>
        </p:nvPicPr>
        <p:blipFill rotWithShape="1">
          <a:blip r:embed="rId4"/>
          <a:srcRect/>
          <a:stretch>
            <a:fillRect/>
          </a:stretch>
        </p:blipFill>
        <p:spPr>
          <a:xfrm>
            <a:off x="5619750" y="5854700"/>
            <a:ext cx="250825" cy="250825"/>
          </a:xfrm>
          <a:prstGeom prst="rect">
            <a:avLst/>
          </a:prstGeom>
          <a:noFill/>
          <a:ln>
            <a:noFill/>
          </a:ln>
        </p:spPr>
      </p:pic>
      <p:cxnSp>
        <p:nvCxnSpPr>
          <p:cNvPr id="192" name="Conexão Reta 192"/>
          <p:cNvCxnSpPr/>
          <p:nvPr/>
        </p:nvCxnSpPr>
        <p:spPr>
          <a:xfrm>
            <a:off x="10337165" y="47980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3" name="Shape 238" descr="C:\technopolys\technopolys\techno\technoW1\technoW2\images\home_banner_pager 16.png"/>
          <p:cNvPicPr preferRelativeResize="0"/>
          <p:nvPr/>
        </p:nvPicPr>
        <p:blipFill rotWithShape="1">
          <a:blip r:embed="rId3"/>
          <a:srcRect/>
          <a:stretch>
            <a:fillRect/>
          </a:stretch>
        </p:blipFill>
        <p:spPr>
          <a:xfrm>
            <a:off x="10056449" y="4591933"/>
            <a:ext cx="559402" cy="559434"/>
          </a:xfrm>
          <a:prstGeom prst="rect">
            <a:avLst/>
          </a:prstGeom>
          <a:noFill/>
          <a:ln>
            <a:noFill/>
          </a:ln>
        </p:spPr>
      </p:pic>
      <p:cxnSp>
        <p:nvCxnSpPr>
          <p:cNvPr id="194" name="Conexão Reta 197"/>
          <p:cNvCxnSpPr/>
          <p:nvPr/>
        </p:nvCxnSpPr>
        <p:spPr>
          <a:xfrm>
            <a:off x="9486900" y="51879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5" name="Shape 238" descr="C:\technopolys\technopolys\techno\technoW1\technoW2\images\home_banner_pager 16.png"/>
          <p:cNvPicPr preferRelativeResize="0"/>
          <p:nvPr/>
        </p:nvPicPr>
        <p:blipFill rotWithShape="1">
          <a:blip r:embed="rId3"/>
          <a:srcRect/>
          <a:stretch>
            <a:fillRect/>
          </a:stretch>
        </p:blipFill>
        <p:spPr>
          <a:xfrm>
            <a:off x="9206184" y="363468"/>
            <a:ext cx="559402" cy="559434"/>
          </a:xfrm>
          <a:prstGeom prst="rect">
            <a:avLst/>
          </a:prstGeom>
          <a:noFill/>
          <a:ln>
            <a:noFill/>
          </a:ln>
        </p:spPr>
      </p:pic>
      <p:pic>
        <p:nvPicPr>
          <p:cNvPr id="196" name="Shape 257" descr="C:\technopolys\technopolys\techno\technoW1\technoW2\images\home_banner_pager.png"/>
          <p:cNvPicPr preferRelativeResize="0"/>
          <p:nvPr/>
        </p:nvPicPr>
        <p:blipFill rotWithShape="1">
          <a:blip r:embed="rId4"/>
          <a:srcRect/>
          <a:stretch>
            <a:fillRect/>
          </a:stretch>
        </p:blipFill>
        <p:spPr>
          <a:xfrm>
            <a:off x="9357995" y="1601470"/>
            <a:ext cx="250825" cy="250825"/>
          </a:xfrm>
          <a:prstGeom prst="rect">
            <a:avLst/>
          </a:prstGeom>
          <a:noFill/>
          <a:ln>
            <a:noFill/>
          </a:ln>
        </p:spPr>
      </p:pic>
      <p:sp>
        <p:nvSpPr>
          <p:cNvPr id="197" name="Caixa de Texto 200"/>
          <p:cNvSpPr txBox="1"/>
          <p:nvPr/>
        </p:nvSpPr>
        <p:spPr>
          <a:xfrm>
            <a:off x="1600857" y="3907633"/>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1990</a:t>
            </a:r>
          </a:p>
        </p:txBody>
      </p:sp>
      <p:sp>
        <p:nvSpPr>
          <p:cNvPr id="198" name="Oval 197"/>
          <p:cNvSpPr/>
          <p:nvPr/>
        </p:nvSpPr>
        <p:spPr>
          <a:xfrm>
            <a:off x="10540365" y="177228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99" name="Shape 257" descr="C:\technopolys\technopolys\techno\technoW1\technoW2\images\home_banner_pager.png"/>
          <p:cNvPicPr preferRelativeResize="0"/>
          <p:nvPr/>
        </p:nvPicPr>
        <p:blipFill rotWithShape="1">
          <a:blip r:embed="rId4"/>
          <a:srcRect/>
          <a:stretch>
            <a:fillRect/>
          </a:stretch>
        </p:blipFill>
        <p:spPr>
          <a:xfrm>
            <a:off x="2004695" y="3693160"/>
            <a:ext cx="250825" cy="250825"/>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4"/>
          <a:srcRect/>
          <a:stretch>
            <a:fillRect/>
          </a:stretch>
        </p:blipFill>
        <p:spPr>
          <a:xfrm>
            <a:off x="11025505" y="3724910"/>
            <a:ext cx="250825" cy="250825"/>
          </a:xfrm>
          <a:prstGeom prst="rect">
            <a:avLst/>
          </a:prstGeom>
          <a:noFill/>
          <a:ln>
            <a:noFill/>
          </a:ln>
        </p:spPr>
      </p:pic>
      <p:sp>
        <p:nvSpPr>
          <p:cNvPr id="201" name="Caixa de Texto 204"/>
          <p:cNvSpPr txBox="1"/>
          <p:nvPr/>
        </p:nvSpPr>
        <p:spPr>
          <a:xfrm>
            <a:off x="5250815" y="597090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202" name="Shape 257" descr="C:\technopolys\technopolys\techno\technoW1\technoW2\images\home_banner_pager.png"/>
          <p:cNvPicPr preferRelativeResize="0"/>
          <p:nvPr/>
        </p:nvPicPr>
        <p:blipFill rotWithShape="1">
          <a:blip r:embed="rId4"/>
          <a:srcRect/>
          <a:stretch>
            <a:fillRect/>
          </a:stretch>
        </p:blipFill>
        <p:spPr>
          <a:xfrm>
            <a:off x="10225405" y="5849620"/>
            <a:ext cx="250825" cy="250825"/>
          </a:xfrm>
          <a:prstGeom prst="rect">
            <a:avLst/>
          </a:prstGeom>
          <a:noFill/>
          <a:ln>
            <a:noFill/>
          </a:ln>
        </p:spPr>
      </p:pic>
      <p:sp>
        <p:nvSpPr>
          <p:cNvPr id="203" name="Caixa de Texto 206"/>
          <p:cNvSpPr txBox="1"/>
          <p:nvPr/>
        </p:nvSpPr>
        <p:spPr>
          <a:xfrm>
            <a:off x="7391400" y="597598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205" name="CaixaDeTexto 6"/>
          <p:cNvSpPr txBox="1">
            <a:spLocks noChangeArrowheads="1"/>
          </p:cNvSpPr>
          <p:nvPr/>
        </p:nvSpPr>
        <p:spPr bwMode="auto">
          <a:xfrm>
            <a:off x="3699510" y="98425"/>
            <a:ext cx="4589780" cy="337185"/>
          </a:xfrm>
          <a:prstGeom prst="rect">
            <a:avLst/>
          </a:prstGeom>
          <a:noFill/>
          <a:ln w="9525">
            <a:noFill/>
            <a:miter lim="800000"/>
          </a:ln>
        </p:spPr>
        <p:txBody>
          <a:bodyPr wrap="square">
            <a:spAutoFit/>
          </a:bodyPr>
          <a:lstStyle/>
          <a:p>
            <a:pPr algn="ctr">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QUELQUES ÉTAPES D'INTÉGRATION RÉGIONALE</a:t>
            </a:r>
          </a:p>
        </p:txBody>
      </p:sp>
      <p:pic>
        <p:nvPicPr>
          <p:cNvPr id="206" name="Picture 2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10837598" y="1673063"/>
            <a:ext cx="1280054" cy="2243143"/>
          </a:xfrm>
          <a:prstGeom prst="rect">
            <a:avLst/>
          </a:prstGeom>
        </p:spPr>
      </p:pic>
      <p:pic>
        <p:nvPicPr>
          <p:cNvPr id="208" name="Imagem 74" descr="LOGO-Paises ecowas"/>
          <p:cNvPicPr>
            <a:picLocks noChangeAspect="1"/>
          </p:cNvPicPr>
          <p:nvPr/>
        </p:nvPicPr>
        <p:blipFill>
          <a:blip r:embed="rId5"/>
          <a:stretch>
            <a:fillRect/>
          </a:stretch>
        </p:blipFill>
        <p:spPr>
          <a:xfrm>
            <a:off x="10766171" y="1300145"/>
            <a:ext cx="1429259" cy="1414815"/>
          </a:xfrm>
          <a:prstGeom prst="rect">
            <a:avLst/>
          </a:prstGeom>
        </p:spPr>
      </p:pic>
      <p:sp>
        <p:nvSpPr>
          <p:cNvPr id="209" name="Caixa de Texto 64"/>
          <p:cNvSpPr txBox="1"/>
          <p:nvPr/>
        </p:nvSpPr>
        <p:spPr>
          <a:xfrm>
            <a:off x="341630" y="504825"/>
            <a:ext cx="2074545" cy="553998"/>
          </a:xfrm>
          <a:prstGeom prst="rect">
            <a:avLst/>
          </a:prstGeom>
          <a:noFill/>
        </p:spPr>
        <p:txBody>
          <a:bodyPr wrap="square" rtlCol="0">
            <a:spAutoFit/>
          </a:bodyPr>
          <a:lstStyle/>
          <a:p>
            <a:r>
              <a:rPr lang="fr-FR" sz="1000" dirty="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rPr>
              <a:t>Constitution. </a:t>
            </a:r>
            <a:endParaRPr lang="fr-FR" sz="1000" dirty="0" smtClean="0">
              <a:solidFill>
                <a:schemeClr val="accent6">
                  <a:lumMod val="75000"/>
                </a:schemeClr>
              </a:solidFill>
              <a:latin typeface="Arial Narrow" panose="020B0606020202030204" pitchFamily="34" charset="0"/>
              <a:ea typeface="Verdana" panose="020B0604030504040204" pitchFamily="34" charset="0"/>
              <a:cs typeface="Verdana" panose="020B0604030504040204" pitchFamily="34" charset="0"/>
              <a:sym typeface="+mn-ea"/>
            </a:endParaRPr>
          </a:p>
          <a:p>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Le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traité constitutionnel de la CEDEAO a été approuvé le 28 mai 1975.</a:t>
            </a:r>
            <a:endParaRPr lang="pt-PT" altLang="en-US" sz="1000" dirty="0"/>
          </a:p>
        </p:txBody>
      </p:sp>
      <p:sp>
        <p:nvSpPr>
          <p:cNvPr id="210" name="Caixa de Texto 75"/>
          <p:cNvSpPr txBox="1"/>
          <p:nvPr/>
        </p:nvSpPr>
        <p:spPr>
          <a:xfrm>
            <a:off x="2653030" y="510540"/>
            <a:ext cx="2101850" cy="860425"/>
          </a:xfrm>
          <a:prstGeom prst="rect">
            <a:avLst/>
          </a:prstGeom>
          <a:noFill/>
        </p:spPr>
        <p:txBody>
          <a:bodyPr wrap="square" rtlCol="0">
            <a:spAutoFit/>
          </a:bodyPr>
          <a:lstStyle/>
          <a:p>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Adhésion du Cap-Vert.</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Cap-Vert est devenu membre de la CEDEAO en 1976, immédiatement après avoir obtenu le statut d'État indépendant et souverain le 5 juillet 1975.</a:t>
            </a:r>
            <a:endParaRPr lang="pt-PT" altLang="en-US" sz="1000" dirty="0"/>
          </a:p>
        </p:txBody>
      </p:sp>
      <p:sp>
        <p:nvSpPr>
          <p:cNvPr id="211" name="Caixa de Texto 111"/>
          <p:cNvSpPr txBox="1"/>
          <p:nvPr/>
        </p:nvSpPr>
        <p:spPr>
          <a:xfrm>
            <a:off x="4918074" y="508000"/>
            <a:ext cx="2122805"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pour les produits agricoles, </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l'artisanats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et le pétrole brut.</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212" name="Caixa de Texto 123"/>
          <p:cNvSpPr txBox="1"/>
          <p:nvPr/>
        </p:nvSpPr>
        <p:spPr>
          <a:xfrm>
            <a:off x="7280864" y="520065"/>
            <a:ext cx="1858645" cy="797654"/>
          </a:xfrm>
          <a:prstGeom prst="rect">
            <a:avLst/>
          </a:prstGeom>
          <a:noFill/>
        </p:spPr>
        <p:txBody>
          <a:bodyPr wrap="square" rtlCol="0">
            <a:spAutoFit/>
          </a:bodyPr>
          <a:lstStyle/>
          <a:p>
            <a:pPr algn="just" defTabSz="1111250">
              <a:lnSpc>
                <a:spcPts val="1100"/>
              </a:lnSpc>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Idée de création de la monnaie unique de la CEDEAO lancée par la Conférence des chefs d'État et de gouvernement. Décision A / Dec6 / 12/85.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3" name="Caixa de Texto 201"/>
          <p:cNvSpPr txBox="1"/>
          <p:nvPr/>
        </p:nvSpPr>
        <p:spPr>
          <a:xfrm>
            <a:off x="2143" y="2549276"/>
            <a:ext cx="2080339"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extérieur.</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Élimination des droits de douane à l'importation et à l'exportation et suppression des barrières non tarifaires entre les États membres, produits industriels.</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214" name="Caixa de Texto 118"/>
          <p:cNvSpPr txBox="1"/>
          <p:nvPr/>
        </p:nvSpPr>
        <p:spPr>
          <a:xfrm>
            <a:off x="6733540" y="2517775"/>
            <a:ext cx="1781175" cy="707886"/>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Accord ZMAO.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15 décembre 2000, à Bamako, capitale du Mali, 5 chefs d'État et de gouvernement ont signé l'Accord ZMAO.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5" name="Caixa de Texto 133"/>
          <p:cNvSpPr txBox="1"/>
          <p:nvPr/>
        </p:nvSpPr>
        <p:spPr>
          <a:xfrm>
            <a:off x="4438016" y="2512695"/>
            <a:ext cx="2011044" cy="1168400"/>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Déclaration d'Accra.</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30 avril, les chefs d'État et de gouvernement de 6 pays déclarent l'institutionnalisation de la zone monétaire ouest-africaine (ZMAO), dans le cadre de l'objectif de la zone de monnaie unique de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6" name="Caixa de Texto 188"/>
          <p:cNvSpPr txBox="1"/>
          <p:nvPr/>
        </p:nvSpPr>
        <p:spPr>
          <a:xfrm>
            <a:off x="9591930" y="473323"/>
            <a:ext cx="1520190" cy="656590"/>
          </a:xfrm>
          <a:prstGeom prst="rect">
            <a:avLst/>
          </a:prstGeom>
          <a:noFill/>
        </p:spPr>
        <p:txBody>
          <a:bodyPr wrap="square" rtlCol="0">
            <a:spAutoFit/>
          </a:bodyPr>
          <a:lstStyle/>
          <a:p>
            <a:pPr algn="just" defTabSz="1111250">
              <a:lnSpc>
                <a:spcPts val="1100"/>
              </a:lnSpc>
              <a:defRPr/>
            </a:pPr>
            <a:r>
              <a:rPr lang="fr-FR" sz="1000" dirty="0" smtClean="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Coopération monétaire.</a:t>
            </a:r>
          </a:p>
          <a:p>
            <a:pPr algn="just" defTabSz="1111250">
              <a:lnSpc>
                <a:spcPts val="1100"/>
              </a:lnSpc>
              <a:defRPr/>
            </a:pP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Adoption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d'un programme de coopération monétaire de la CEDEAO (PCMC).</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7" name="Caixa de Texto 189"/>
          <p:cNvSpPr txBox="1"/>
          <p:nvPr/>
        </p:nvSpPr>
        <p:spPr>
          <a:xfrm>
            <a:off x="8963739" y="2512695"/>
            <a:ext cx="2115741" cy="1323439"/>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Mécanisme de surveillance.</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d'un mécanisme de supervision multilatérale dans le cadre de la coordination des politiques économiques et financières des États membres comme condition préalable à la création de l'Union économique et monétaire (décision A (</a:t>
            </a:r>
            <a:r>
              <a:rPr lang="fr-FR" sz="1000" dirty="0" err="1">
                <a:latin typeface="Arial Narrow" panose="020B0606020202030204" pitchFamily="34" charset="0"/>
                <a:ea typeface="Verdana" panose="020B0604030504040204" pitchFamily="34" charset="0"/>
                <a:cs typeface="Verdana" panose="020B0604030504040204" pitchFamily="34" charset="0"/>
                <a:sym typeface="+mn-ea"/>
              </a:rPr>
              <a:t>déc</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 / 7/12/01)).</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8" name="Caixa de Texto 191"/>
          <p:cNvSpPr txBox="1"/>
          <p:nvPr/>
        </p:nvSpPr>
        <p:spPr>
          <a:xfrm>
            <a:off x="2208212" y="2511425"/>
            <a:ext cx="1913573" cy="553998"/>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Critères de convergence.</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des critères de </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convergence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macroéconomique de la CEDEAO.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19" name="Caixa de Texto 183"/>
          <p:cNvSpPr txBox="1"/>
          <p:nvPr/>
        </p:nvSpPr>
        <p:spPr>
          <a:xfrm>
            <a:off x="1196339" y="4705985"/>
            <a:ext cx="1870757" cy="656590"/>
          </a:xfrm>
          <a:prstGeom prst="rect">
            <a:avLst/>
          </a:prstGeom>
          <a:noFill/>
        </p:spPr>
        <p:txBody>
          <a:bodyPr wrap="square" rtlCol="0">
            <a:spAutoFit/>
          </a:bodyPr>
          <a:lstStyle/>
          <a:p>
            <a:pPr algn="just" defTabSz="1111250">
              <a:lnSpc>
                <a:spcPts val="1100"/>
              </a:lnSpc>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Libre circulation des personnes.</a:t>
            </a:r>
          </a:p>
          <a:p>
            <a:pPr algn="just" defTabSz="1111250">
              <a:lnSpc>
                <a:spcPts val="1100"/>
              </a:lnSpc>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Reconnaissance du droit à la libre circulation des personnes et au travail dans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20" name="Caixa de Texto 184"/>
          <p:cNvSpPr txBox="1"/>
          <p:nvPr/>
        </p:nvSpPr>
        <p:spPr>
          <a:xfrm>
            <a:off x="3512184" y="4712335"/>
            <a:ext cx="1721531" cy="656590"/>
          </a:xfrm>
          <a:prstGeom prst="rect">
            <a:avLst/>
          </a:prstGeom>
          <a:noFill/>
        </p:spPr>
        <p:txBody>
          <a:bodyPr wrap="square" rtlCol="0">
            <a:spAutoFit/>
          </a:bodyPr>
          <a:lstStyle/>
          <a:p>
            <a:pPr algn="just" defTabSz="1111250">
              <a:lnSpc>
                <a:spcPts val="1100"/>
              </a:lnSpc>
              <a:defRPr/>
            </a:pPr>
            <a:r>
              <a:rPr lang="pt-PT" sz="1000" dirty="0">
                <a:latin typeface="Arial Narrow" panose="020B0606020202030204" pitchFamily="34" charset="0"/>
              </a:rPr>
              <a:t>Libre circulation effective</a:t>
            </a:r>
            <a:r>
              <a:rPr lang="fr-FR" sz="1000" dirty="0" smtClean="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a:t>
            </a:r>
            <a:r>
              <a:rPr lang="fr-FR" sz="1000"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rPr>
              <a:t>Libre circulation effective sans visa dans la région, pour les citoyens de la CEDEAO limitée à 90 jours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21" name="Caixa de Texto 195"/>
          <p:cNvSpPr txBox="1"/>
          <p:nvPr/>
        </p:nvSpPr>
        <p:spPr>
          <a:xfrm>
            <a:off x="10404475" y="4709795"/>
            <a:ext cx="1762046" cy="1079783"/>
          </a:xfrm>
          <a:prstGeom prst="rect">
            <a:avLst/>
          </a:prstGeom>
          <a:noFill/>
        </p:spPr>
        <p:txBody>
          <a:bodyPr wrap="square" rtlCol="0">
            <a:spAutoFit/>
          </a:bodyPr>
          <a:lstStyle/>
          <a:p>
            <a:pPr algn="just" defTabSz="1111250">
              <a:lnSpc>
                <a:spcPts val="1100"/>
              </a:lnSpc>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Zone d'échange libre.</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Une zone de libre-échange est créée avec l'adoption du tarif extérieur commun (TEC) de la CEDEAO le 25 octobre 2013 à Dakar, applicable à partir de janvier 2015.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22" name="Caixa de Texto 205"/>
          <p:cNvSpPr txBox="1"/>
          <p:nvPr/>
        </p:nvSpPr>
        <p:spPr>
          <a:xfrm>
            <a:off x="5796915" y="4704080"/>
            <a:ext cx="1816690" cy="861774"/>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Vision 2020.</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L'adoption des principes constitutifs, qui consiste en la conversion d'une CEDEAO d'Etats en une CEDEAO des citoyens.</a:t>
            </a:r>
            <a:endParaRPr lang="pt-PT" altLang="en-US"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23" name="Caixa de Texto 207"/>
          <p:cNvSpPr txBox="1"/>
          <p:nvPr/>
        </p:nvSpPr>
        <p:spPr>
          <a:xfrm>
            <a:off x="7942581" y="4708525"/>
            <a:ext cx="2207260" cy="861774"/>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dirty="0">
                <a:solidFill>
                  <a:schemeClr val="accent2">
                    <a:lumMod val="50000"/>
                  </a:schemeClr>
                </a:solidFill>
                <a:latin typeface="Arial Narrow" panose="020B0606020202030204" pitchFamily="34" charset="0"/>
                <a:ea typeface="Verdana" panose="020B0604030504040204" pitchFamily="34" charset="0"/>
                <a:cs typeface="Verdana" panose="020B0604030504040204" pitchFamily="34" charset="0"/>
                <a:sym typeface="+mn-ea"/>
              </a:rPr>
              <a:t>Monnaie unique de la CEDEAO [ECO].</a:t>
            </a:r>
          </a:p>
          <a:p>
            <a:pPr algn="just" defTabSz="1111250">
              <a:lnSpc>
                <a:spcPct val="100000"/>
              </a:lnSpc>
              <a:spcBef>
                <a:spcPts val="0"/>
              </a:spcBef>
              <a:spcAft>
                <a:spcPts val="35"/>
              </a:spcAft>
              <a:defRPr/>
            </a:pP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par le Conseil de convergence de la CEDEAO le 25 mai 2009 d'une «feuille de route» pour le programme de monnaie unique de la CEDEAO [ECO] en 2020.</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224" name="Caixa de Texto 168"/>
          <p:cNvSpPr txBox="1"/>
          <p:nvPr/>
        </p:nvSpPr>
        <p:spPr>
          <a:xfrm>
            <a:off x="9014382" y="1723390"/>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1987</a:t>
            </a:r>
          </a:p>
        </p:txBody>
      </p:sp>
      <p:sp>
        <p:nvSpPr>
          <p:cNvPr id="226"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pic>
        <p:nvPicPr>
          <p:cNvPr id="104" name="Picture 10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105"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106" name="TextBox 10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07"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719" y="6305760"/>
            <a:ext cx="1030759" cy="5467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4353" y="6434461"/>
            <a:ext cx="1726630" cy="398453"/>
          </a:xfrm>
          <a:prstGeom prst="rect">
            <a:avLst/>
          </a:prstGeom>
        </p:spPr>
      </p:pic>
    </p:spTree>
    <p:extLst>
      <p:ext uri="{BB962C8B-B14F-4D97-AF65-F5344CB8AC3E}">
        <p14:creationId xmlns:p14="http://schemas.microsoft.com/office/powerpoint/2010/main" val="390391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63" name="Imagem 1" descr="LOGO-Paises ecowas"/>
          <p:cNvPicPr>
            <a:picLocks noChangeAspect="1"/>
          </p:cNvPicPr>
          <p:nvPr/>
        </p:nvPicPr>
        <p:blipFill>
          <a:blip r:embed="rId2"/>
          <a:stretch>
            <a:fillRect/>
          </a:stretch>
        </p:blipFill>
        <p:spPr>
          <a:xfrm>
            <a:off x="0" y="3028315"/>
            <a:ext cx="3296285" cy="3263265"/>
          </a:xfrm>
          <a:prstGeom prst="rect">
            <a:avLst/>
          </a:prstGeom>
        </p:spPr>
      </p:pic>
      <p:sp>
        <p:nvSpPr>
          <p:cNvPr id="66" name="Rounded Rectangle 1"/>
          <p:cNvSpPr/>
          <p:nvPr/>
        </p:nvSpPr>
        <p:spPr>
          <a:xfrm>
            <a:off x="6159799" y="63500"/>
            <a:ext cx="2238204" cy="1051249"/>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fr-FR" sz="1600" b="1" dirty="0" smtClean="0">
                <a:solidFill>
                  <a:schemeClr val="bg1"/>
                </a:solidFill>
                <a:latin typeface="Felix Titling" panose="04060505060202020A04" pitchFamily="82" charset="0"/>
                <a:cs typeface="Times New Roman" panose="02020603050405020304" pitchFamily="18" charset="0"/>
                <a:sym typeface="+mn-ea"/>
              </a:rPr>
              <a:t>CABO VERDE </a:t>
            </a:r>
            <a:r>
              <a:rPr lang="fr-FR" sz="1600" b="1" dirty="0">
                <a:solidFill>
                  <a:schemeClr val="bg1"/>
                </a:solidFill>
                <a:latin typeface="Felix Titling" panose="04060505060202020A04" pitchFamily="82" charset="0"/>
                <a:cs typeface="Times New Roman" panose="02020603050405020304" pitchFamily="18" charset="0"/>
                <a:sym typeface="+mn-ea"/>
              </a:rPr>
              <a:t>UN LIEN AVEC DES MARCHÉS </a:t>
            </a:r>
            <a:r>
              <a:rPr lang="fr-FR" sz="1600" b="1" dirty="0" smtClean="0">
                <a:solidFill>
                  <a:schemeClr val="bg1"/>
                </a:solidFill>
                <a:latin typeface="Felix Titling" panose="04060505060202020A04" pitchFamily="82" charset="0"/>
                <a:cs typeface="Times New Roman" panose="02020603050405020304" pitchFamily="18" charset="0"/>
                <a:sym typeface="+mn-ea"/>
              </a:rPr>
              <a:t>D'EXCELLENCES</a:t>
            </a:r>
            <a:endParaRPr kumimoji="0" lang="pt-PT" sz="1600" b="1" i="0" u="none" strike="noStrike" kern="1200" cap="none" spc="0" normalizeH="0" baseline="0" noProof="1">
              <a:ln>
                <a:noFill/>
              </a:ln>
              <a:solidFill>
                <a:schemeClr val="bg1"/>
              </a:solidFill>
              <a:effectLst/>
              <a:uLnTx/>
              <a:uFillTx/>
              <a:latin typeface="Felix Titling" panose="04060505060202020A04" pitchFamily="82" charset="0"/>
              <a:cs typeface="Times New Roman" panose="02020603050405020304" pitchFamily="18" charset="0"/>
            </a:endParaRPr>
          </a:p>
        </p:txBody>
      </p:sp>
      <p:sp>
        <p:nvSpPr>
          <p:cNvPr id="67" name="Curved Right Arrow 26"/>
          <p:cNvSpPr/>
          <p:nvPr/>
        </p:nvSpPr>
        <p:spPr bwMode="auto">
          <a:xfrm flipH="1" flipV="1">
            <a:off x="8399358" y="530549"/>
            <a:ext cx="2486660" cy="5510530"/>
          </a:xfrm>
          <a:prstGeom prst="curvedRightArrow">
            <a:avLst>
              <a:gd name="adj1" fmla="val 11213"/>
              <a:gd name="adj2" fmla="val 18679"/>
              <a:gd name="adj3" fmla="val 10126"/>
            </a:avLst>
          </a:prstGeom>
          <a:solidFill>
            <a:schemeClr val="accent3">
              <a:lumMod val="95000"/>
            </a:schemeClr>
          </a:solidFill>
          <a:ln w="12700" cap="flat" cmpd="sng" algn="ctr">
            <a:noFill/>
            <a:prstDash val="solid"/>
            <a:round/>
            <a:headEnd type="none" w="sm" len="sm"/>
            <a:tailEnd type="none" w="sm" len="sm"/>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8" name="Curved Right Arrow 26"/>
          <p:cNvSpPr/>
          <p:nvPr/>
        </p:nvSpPr>
        <p:spPr bwMode="auto">
          <a:xfrm flipV="1">
            <a:off x="3791799" y="530549"/>
            <a:ext cx="2372781" cy="5541010"/>
          </a:xfrm>
          <a:prstGeom prst="curvedRightArrow">
            <a:avLst>
              <a:gd name="adj1" fmla="val 11213"/>
              <a:gd name="adj2" fmla="val 18679"/>
              <a:gd name="adj3" fmla="val 10126"/>
            </a:avLst>
          </a:prstGeom>
          <a:solidFill>
            <a:schemeClr val="accent3">
              <a:lumMod val="95000"/>
            </a:schemeClr>
          </a:solidFill>
          <a:ln w="12700" cap="flat" cmpd="sng" algn="ctr">
            <a:noFill/>
            <a:prstDash val="solid"/>
            <a:round/>
            <a:headEnd type="none" w="sm" len="sm"/>
            <a:tailEnd type="none" w="sm" len="sm"/>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9" name="Rounded Rectangle 27"/>
          <p:cNvSpPr/>
          <p:nvPr/>
        </p:nvSpPr>
        <p:spPr>
          <a:xfrm>
            <a:off x="6184479" y="1142054"/>
            <a:ext cx="2214880" cy="126682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rPr>
              <a:t>EUROPE</a:t>
            </a:r>
          </a:p>
          <a:p>
            <a:pPr lvl="0" algn="ctr"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 </a:t>
            </a:r>
            <a:r>
              <a:rPr lang="pt-PT" sz="1400" dirty="0">
                <a:ln>
                  <a:noFill/>
                </a:ln>
                <a:solidFill>
                  <a:schemeClr val="tx1"/>
                </a:solidFill>
                <a:effectLst/>
                <a:uLnTx/>
                <a:uFillTx/>
                <a:latin typeface="Arial Narrow" panose="020B0606020202030204" pitchFamily="34" charset="0"/>
                <a:cs typeface="Times New Roman" panose="02020603050405020304" pitchFamily="18" charset="0"/>
                <a:sym typeface="+mn-ea"/>
              </a:rPr>
              <a:t>UE / </a:t>
            </a:r>
            <a:r>
              <a:rPr kumimoji="0" lang="pt-PT" sz="1400" i="0" u="none" strike="noStrike" kern="1200" cap="none" spc="0" normalizeH="0" baseline="0" noProof="1">
                <a:ln>
                  <a:noFill/>
                </a:ln>
                <a:solidFill>
                  <a:schemeClr val="tx1"/>
                </a:solidFill>
                <a:effectLst/>
                <a:uLnTx/>
                <a:uFillTx/>
                <a:latin typeface="Arial Narrow" panose="020B0606020202030204" pitchFamily="34" charset="0"/>
                <a:ea typeface="+mn-ea"/>
                <a:cs typeface="Times New Roman" panose="02020603050405020304" pitchFamily="18" charset="0"/>
              </a:rPr>
              <a:t>SPG </a:t>
            </a:r>
            <a:r>
              <a:rPr kumimoji="0" lang="pt-PT" sz="1400" i="0" u="none" strike="noStrike" kern="1200" cap="none" spc="0" normalizeH="0" baseline="30000" noProof="1">
                <a:ln>
                  <a:noFill/>
                </a:ln>
                <a:solidFill>
                  <a:schemeClr val="tx1"/>
                </a:solidFill>
                <a:effectLst/>
                <a:uLnTx/>
                <a:uFillTx/>
                <a:latin typeface="Arial Narrow" panose="020B0606020202030204" pitchFamily="34"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pt-PT" sz="1400" i="0" u="none" strike="noStrike" kern="1200" cap="none" spc="0" normalizeH="0" baseline="30000" noProof="1">
              <a:ln>
                <a:noFill/>
              </a:ln>
              <a:solidFill>
                <a:schemeClr val="tx1"/>
              </a:solidFill>
              <a:effectLst/>
              <a:uLnTx/>
              <a:uFillTx/>
              <a:latin typeface="Arial Narrow" panose="020B0606020202030204" pitchFamily="34" charset="0"/>
              <a:ea typeface="+mn-ea"/>
              <a:cs typeface="Times New Roman" panose="02020603050405020304" pitchFamily="18" charset="0"/>
            </a:endParaRPr>
          </a:p>
        </p:txBody>
      </p:sp>
      <p:sp>
        <p:nvSpPr>
          <p:cNvPr id="70" name="Right Arrow 108"/>
          <p:cNvSpPr/>
          <p:nvPr/>
        </p:nvSpPr>
        <p:spPr>
          <a:xfrm rot="16200000" flipH="1">
            <a:off x="4263122" y="4755695"/>
            <a:ext cx="1175400" cy="87314"/>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1" name="Rectangle 109"/>
          <p:cNvSpPr/>
          <p:nvPr/>
        </p:nvSpPr>
        <p:spPr>
          <a:xfrm rot="16200000">
            <a:off x="7162540" y="1864842"/>
            <a:ext cx="60324" cy="4736149"/>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2" name="Rounded Rectangle 77"/>
          <p:cNvSpPr/>
          <p:nvPr/>
        </p:nvSpPr>
        <p:spPr>
          <a:xfrm>
            <a:off x="10186249" y="3302959"/>
            <a:ext cx="1788160" cy="65976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400" noProof="1">
                <a:solidFill>
                  <a:schemeClr val="tx1"/>
                </a:solidFill>
                <a:latin typeface="Arial" panose="020B0604020202020204" pitchFamily="34" charset="0"/>
                <a:cs typeface="Arial" panose="020B0604020202020204" pitchFamily="34" charset="0"/>
              </a:rPr>
              <a:t>RÉEXPORTATION</a:t>
            </a:r>
            <a:endParaRPr kumimoji="0" lang="pt-PT" sz="14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3" name="Rounded Rectangle 82"/>
          <p:cNvSpPr/>
          <p:nvPr/>
        </p:nvSpPr>
        <p:spPr>
          <a:xfrm>
            <a:off x="9593630" y="4543364"/>
            <a:ext cx="1916324" cy="4318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300" dirty="0">
                <a:solidFill>
                  <a:schemeClr val="tx1"/>
                </a:solidFill>
                <a:latin typeface="Felix Titling" panose="04060505060202020A04" pitchFamily="82" charset="0"/>
                <a:cs typeface="Times New Roman" panose="02020603050405020304" pitchFamily="18" charset="0"/>
                <a:sym typeface="+mn-ea"/>
              </a:rPr>
              <a:t>Partenariats </a:t>
            </a:r>
            <a:r>
              <a:rPr lang="pt-PT" sz="1300" dirty="0" smtClean="0">
                <a:solidFill>
                  <a:schemeClr val="tx1"/>
                </a:solidFill>
                <a:latin typeface="Felix Titling" panose="04060505060202020A04" pitchFamily="82" charset="0"/>
                <a:cs typeface="Times New Roman" panose="02020603050405020304" pitchFamily="18" charset="0"/>
                <a:sym typeface="+mn-ea"/>
              </a:rPr>
              <a:t>ENTREPRENEURIALS</a:t>
            </a:r>
            <a:endParaRPr kumimoji="0" lang="pt-PT" sz="1300" b="0" i="0" u="none" strike="noStrike" kern="1200" cap="none" spc="0" normalizeH="0" baseline="0" noProof="1">
              <a:ln>
                <a:noFill/>
              </a:ln>
              <a:solidFill>
                <a:schemeClr val="tx1"/>
              </a:solidFill>
              <a:effectLst/>
              <a:uLnTx/>
              <a:uFillTx/>
              <a:latin typeface="Felix Titling" panose="04060505060202020A04" pitchFamily="82" charset="0"/>
              <a:cs typeface="Times New Roman" panose="02020603050405020304" pitchFamily="18" charset="0"/>
            </a:endParaRPr>
          </a:p>
        </p:txBody>
      </p:sp>
      <p:sp>
        <p:nvSpPr>
          <p:cNvPr id="74" name="Rounded Rectangle 81"/>
          <p:cNvSpPr/>
          <p:nvPr/>
        </p:nvSpPr>
        <p:spPr>
          <a:xfrm>
            <a:off x="2792414" y="4354175"/>
            <a:ext cx="1982918" cy="431800"/>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300" noProof="1">
                <a:solidFill>
                  <a:schemeClr val="tx1"/>
                </a:solidFill>
                <a:latin typeface="Felix Titling" panose="04060505060202020A04" pitchFamily="82" charset="0"/>
                <a:cs typeface="Times New Roman" panose="02020603050405020304" pitchFamily="18" charset="0"/>
                <a:sym typeface="+mn-ea"/>
              </a:rPr>
              <a:t>Investissements</a:t>
            </a:r>
            <a:endParaRPr kumimoji="0" lang="pt-PT" sz="1300" b="0" i="0" u="none" strike="noStrike" kern="1200" cap="none" spc="0" normalizeH="0" baseline="0" noProof="1">
              <a:ln>
                <a:noFill/>
              </a:ln>
              <a:solidFill>
                <a:schemeClr val="tx1"/>
              </a:solidFill>
              <a:effectLst/>
              <a:uLnTx/>
              <a:uFillTx/>
              <a:latin typeface="Felix Titling" panose="04060505060202020A04" pitchFamily="82" charset="0"/>
              <a:cs typeface="Times New Roman" panose="02020603050405020304" pitchFamily="18" charset="0"/>
            </a:endParaRPr>
          </a:p>
        </p:txBody>
      </p:sp>
      <p:sp>
        <p:nvSpPr>
          <p:cNvPr id="75" name="Rounded Rectangle 44"/>
          <p:cNvSpPr/>
          <p:nvPr/>
        </p:nvSpPr>
        <p:spPr>
          <a:xfrm>
            <a:off x="4357584" y="2783529"/>
            <a:ext cx="5541010" cy="5226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PT" sz="1800" b="0" i="0" u="none" strike="noStrike" kern="1200" cap="none" spc="0" normalizeH="0" baseline="0" noProof="1">
                <a:ln>
                  <a:noFill/>
                </a:ln>
                <a:solidFill>
                  <a:srgbClr val="3EA4BA"/>
                </a:solidFill>
                <a:effectLst/>
                <a:uLnTx/>
                <a:uFillTx/>
                <a:latin typeface="Times New Roman" panose="02020603050405020304" pitchFamily="18" charset="0"/>
                <a:ea typeface="+mn-ea"/>
                <a:cs typeface="Times New Roman" panose="02020603050405020304" pitchFamily="18" charset="0"/>
              </a:rPr>
              <a:t>ATLANTIC  BUSINESS </a:t>
            </a:r>
            <a:r>
              <a:rPr lang="pt-PT" noProof="1" smtClean="0">
                <a:solidFill>
                  <a:srgbClr val="3EA4BA"/>
                </a:solidFill>
                <a:latin typeface="Times New Roman" panose="02020603050405020304" pitchFamily="18" charset="0"/>
                <a:cs typeface="Times New Roman" panose="02020603050405020304" pitchFamily="18" charset="0"/>
              </a:rPr>
              <a:t>FORUM</a:t>
            </a:r>
            <a:endParaRPr kumimoji="0" lang="pt-PT" sz="1800" b="0" i="0" u="none" strike="noStrike" kern="1200" cap="none" spc="0" normalizeH="0" baseline="0" noProof="1">
              <a:ln>
                <a:noFill/>
              </a:ln>
              <a:solidFill>
                <a:srgbClr val="3EA4BA"/>
              </a:solidFill>
              <a:effectLst/>
              <a:uLnTx/>
              <a:uFillTx/>
              <a:latin typeface="Times New Roman" panose="02020603050405020304" pitchFamily="18" charset="0"/>
              <a:ea typeface="+mn-ea"/>
              <a:cs typeface="Times New Roman" panose="02020603050405020304" pitchFamily="18" charset="0"/>
            </a:endParaRPr>
          </a:p>
        </p:txBody>
      </p:sp>
      <p:sp>
        <p:nvSpPr>
          <p:cNvPr id="76" name="Rounded Rectangle 28"/>
          <p:cNvSpPr/>
          <p:nvPr/>
        </p:nvSpPr>
        <p:spPr>
          <a:xfrm>
            <a:off x="8821634" y="1154754"/>
            <a:ext cx="1776730" cy="1254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sym typeface="+mn-ea"/>
              </a:rPr>
              <a:t>AMÉRIQUE</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dirty="0" smtClean="0">
                <a:solidFill>
                  <a:schemeClr val="tx1"/>
                </a:solidFill>
                <a:latin typeface="Arial Narrow" panose="020B0606020202030204" pitchFamily="34" charset="0"/>
                <a:cs typeface="Times New Roman" panose="02020603050405020304" pitchFamily="18" charset="0"/>
              </a:rPr>
              <a:t>BRÉSIL</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noProof="0" dirty="0">
                <a:ln>
                  <a:noFill/>
                </a:ln>
                <a:solidFill>
                  <a:schemeClr val="tx1"/>
                </a:solidFill>
                <a:effectLst/>
                <a:uLnTx/>
                <a:uFillTx/>
                <a:latin typeface="Arial Narrow" panose="020B0606020202030204" pitchFamily="34" charset="0"/>
                <a:cs typeface="Times New Roman" panose="02020603050405020304" pitchFamily="18" charset="0"/>
                <a:sym typeface="+mn-ea"/>
              </a:rPr>
              <a:t>AGOA</a:t>
            </a:r>
            <a:endParaRPr kumimoji="0" lang="pt-PT"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sz="1400" dirty="0" smtClean="0">
                <a:solidFill>
                  <a:schemeClr val="bg1"/>
                </a:solidFill>
                <a:latin typeface="Arial Narrow" panose="020B0606020202030204" pitchFamily="34" charset="0"/>
                <a:cs typeface="Arial Narrow" panose="020B0606020202030204" pitchFamily="34" charset="0"/>
                <a:sym typeface="+mn-ea"/>
              </a:rPr>
              <a:t>■</a:t>
            </a:r>
            <a:r>
              <a:rPr lang="pt-PT" sz="1400" noProof="0" dirty="0">
                <a:ln>
                  <a:noFill/>
                </a:ln>
                <a:solidFill>
                  <a:schemeClr val="tx1"/>
                </a:solidFill>
                <a:effectLst/>
                <a:uLnTx/>
                <a:uFillTx/>
                <a:latin typeface="Arial Narrow" panose="020B0606020202030204" pitchFamily="34" charset="0"/>
                <a:cs typeface="Times New Roman" panose="02020603050405020304" pitchFamily="18" charset="0"/>
                <a:sym typeface="+mn-ea"/>
              </a:rPr>
              <a:t>CANADA</a:t>
            </a:r>
            <a:endParaRPr kumimoji="0" lang="pt-PT"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p:txBody>
      </p:sp>
      <p:sp>
        <p:nvSpPr>
          <p:cNvPr id="77" name="Right Arrow 74"/>
          <p:cNvSpPr/>
          <p:nvPr/>
        </p:nvSpPr>
        <p:spPr>
          <a:xfrm rot="16200000" flipH="1">
            <a:off x="8949740" y="4758553"/>
            <a:ext cx="1176028" cy="80970"/>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78" name="Rounded Rectangle 73"/>
          <p:cNvSpPr/>
          <p:nvPr/>
        </p:nvSpPr>
        <p:spPr>
          <a:xfrm>
            <a:off x="4894477" y="3499174"/>
            <a:ext cx="4955539" cy="551815"/>
          </a:xfrm>
          <a:prstGeom prst="roundRect">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BR" altLang="pt-PT" sz="1600" b="1" dirty="0">
                <a:solidFill>
                  <a:schemeClr val="bg1"/>
                </a:solidFill>
                <a:latin typeface="Felix Titling" panose="04060505060202020A04" pitchFamily="82" charset="0"/>
                <a:cs typeface="Arial" panose="020B0604020202020204" pitchFamily="34" charset="0"/>
                <a:sym typeface="+mn-ea"/>
              </a:rPr>
              <a:t>PLATEFORMES RÉGIONALES</a:t>
            </a:r>
            <a:endParaRPr lang="pt-BR" altLang="pt-PT" sz="1600" b="1" noProof="0" dirty="0" smtClean="0">
              <a:ln>
                <a:noFill/>
              </a:ln>
              <a:solidFill>
                <a:schemeClr val="bg1"/>
              </a:solidFill>
              <a:effectLst/>
              <a:uLnTx/>
              <a:uFillTx/>
              <a:latin typeface="Felix Titling" panose="04060505060202020A04" pitchFamily="82" charset="0"/>
              <a:cs typeface="Arial" panose="020B0604020202020204" pitchFamily="34" charset="0"/>
              <a:sym typeface="+mn-ea"/>
            </a:endParaRPr>
          </a:p>
        </p:txBody>
      </p:sp>
      <p:sp>
        <p:nvSpPr>
          <p:cNvPr id="79" name="Rounded Rectangle 73"/>
          <p:cNvSpPr/>
          <p:nvPr/>
        </p:nvSpPr>
        <p:spPr>
          <a:xfrm>
            <a:off x="7887238" y="5418950"/>
            <a:ext cx="3330575" cy="833208"/>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400" spc="-1" dirty="0">
                <a:solidFill>
                  <a:schemeClr val="tx1"/>
                </a:solidFill>
                <a:latin typeface="Felix Titling" panose="04060505060202020A04" pitchFamily="82" charset="0"/>
                <a:cs typeface="Arial Narrow" panose="020B0606020202030204" pitchFamily="34" charset="0"/>
                <a:sym typeface="+mn-ea"/>
              </a:rPr>
              <a:t>Plateformes de </a:t>
            </a:r>
            <a:r>
              <a:rPr lang="pt-PT" sz="1400" spc="-1" dirty="0" smtClean="0">
                <a:solidFill>
                  <a:schemeClr val="tx1"/>
                </a:solidFill>
                <a:latin typeface="Felix Titling" panose="04060505060202020A04" pitchFamily="82" charset="0"/>
                <a:cs typeface="Arial Narrow" panose="020B0606020202030204" pitchFamily="34" charset="0"/>
                <a:sym typeface="+mn-ea"/>
              </a:rPr>
              <a:t>serviceS</a:t>
            </a:r>
            <a:endParaRPr lang="pt-PT" sz="1300" noProof="0" dirty="0">
              <a:ln>
                <a:noFill/>
              </a:ln>
              <a:solidFill>
                <a:schemeClr val="tx1"/>
              </a:solidFill>
              <a:effectLst/>
              <a:uLnTx/>
              <a:uFillTx/>
              <a:latin typeface="Felix Titling" panose="04060505060202020A04" pitchFamily="82" charset="0"/>
              <a:cs typeface="Times New Roman" panose="02020603050405020304" pitchFamily="18" charset="0"/>
              <a:sym typeface="+mn-ea"/>
            </a:endParaRPr>
          </a:p>
        </p:txBody>
      </p:sp>
      <p:sp>
        <p:nvSpPr>
          <p:cNvPr id="80" name="Rounded Rectangle 73"/>
          <p:cNvSpPr/>
          <p:nvPr/>
        </p:nvSpPr>
        <p:spPr>
          <a:xfrm>
            <a:off x="2976608" y="5418949"/>
            <a:ext cx="3733800" cy="87935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7020" marR="287655" algn="ctr" fontAlgn="auto">
              <a:lnSpc>
                <a:spcPts val="1340"/>
              </a:lnSpc>
            </a:pPr>
            <a:endParaRPr lang="pt-PT" sz="1400" spc="-1" dirty="0">
              <a:solidFill>
                <a:schemeClr val="tx1"/>
              </a:solidFill>
              <a:latin typeface="Felix Titling" panose="04060505060202020A04" pitchFamily="82" charset="0"/>
              <a:cs typeface="Georgia" panose="02040502050405020303"/>
              <a:sym typeface="+mn-ea"/>
            </a:endParaRPr>
          </a:p>
          <a:p>
            <a:pPr marL="287020" marR="287655" algn="ctr" fontAlgn="auto">
              <a:lnSpc>
                <a:spcPts val="1340"/>
              </a:lnSpc>
            </a:pPr>
            <a:r>
              <a:rPr lang="pt-PT" sz="1400" spc="-1" dirty="0">
                <a:solidFill>
                  <a:schemeClr val="tx1"/>
                </a:solidFill>
                <a:latin typeface="Felix Titling" panose="04060505060202020A04" pitchFamily="82" charset="0"/>
                <a:cs typeface="Georgia" panose="02040502050405020303"/>
                <a:sym typeface="+mn-ea"/>
              </a:rPr>
              <a:t>Plateforme logistique</a:t>
            </a:r>
            <a:endParaRPr lang="pt-PT" sz="1300" noProof="0" dirty="0">
              <a:ln>
                <a:noFill/>
              </a:ln>
              <a:solidFill>
                <a:schemeClr val="tx1"/>
              </a:solidFill>
              <a:effectLst/>
              <a:uLnTx/>
              <a:uFillTx/>
              <a:latin typeface="Felix Titling" panose="04060505060202020A04" pitchFamily="82" charset="0"/>
              <a:cs typeface="Times New Roman" panose="02020603050405020304" pitchFamily="18" charset="0"/>
              <a:sym typeface="+mn-ea"/>
            </a:endParaRPr>
          </a:p>
        </p:txBody>
      </p:sp>
      <p:sp>
        <p:nvSpPr>
          <p:cNvPr id="81" name="Slide Number Placeholder 6"/>
          <p:cNvSpPr txBox="1"/>
          <p:nvPr/>
        </p:nvSpPr>
        <p:spPr bwMode="auto">
          <a:xfrm>
            <a:off x="7032126" y="6539025"/>
            <a:ext cx="611716" cy="297709"/>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i="1" dirty="0">
                <a:solidFill>
                  <a:srgbClr val="00B4B2"/>
                </a:solidFill>
              </a:rPr>
              <a:t>Page </a:t>
            </a:r>
            <a:fld id="{6B4155F8-E49E-4B59-B69C-02A46830878C}" type="slidenum">
              <a:rPr lang="fr-FR" altLang="pt-PT" sz="1200" b="1" i="1" u="sng" dirty="0">
                <a:solidFill>
                  <a:srgbClr val="00B4B2"/>
                </a:solidFill>
              </a:rPr>
              <a:t>9</a:t>
            </a:fld>
            <a:endParaRPr lang="fr-FR" altLang="pt-PT" sz="1200" b="1" i="1" u="sng" dirty="0">
              <a:solidFill>
                <a:srgbClr val="00B4B2"/>
              </a:solidFill>
            </a:endParaRPr>
          </a:p>
        </p:txBody>
      </p:sp>
      <p:sp>
        <p:nvSpPr>
          <p:cNvPr id="82" name="Rounded Rectangle 28"/>
          <p:cNvSpPr/>
          <p:nvPr/>
        </p:nvSpPr>
        <p:spPr>
          <a:xfrm>
            <a:off x="3636859" y="1152214"/>
            <a:ext cx="1822450" cy="12573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i="1" dirty="0" smtClean="0">
                <a:gradFill>
                  <a:gsLst>
                    <a:gs pos="0">
                      <a:srgbClr val="E30000"/>
                    </a:gs>
                    <a:gs pos="100000">
                      <a:srgbClr val="760303"/>
                    </a:gs>
                  </a:gsLst>
                  <a:lin scaled="0"/>
                </a:gradFill>
                <a:latin typeface="Arial Narrow" panose="020B0606020202030204" pitchFamily="34" charset="0"/>
                <a:sym typeface="+mn-ea"/>
              </a:rPr>
              <a:t>AFRIQUE</a:t>
            </a:r>
          </a:p>
          <a:p>
            <a:pPr lvl="0" defTabSz="914400" eaLnBrk="0" fontAlgn="base" hangingPunct="0">
              <a:spcBef>
                <a:spcPct val="0"/>
              </a:spcBef>
              <a:spcAft>
                <a:spcPct val="0"/>
              </a:spcAft>
              <a:defRPr/>
            </a:pPr>
            <a:r>
              <a:rPr sz="1400" dirty="0" smtClean="0">
                <a:solidFill>
                  <a:schemeClr val="bg1"/>
                </a:solidFill>
                <a:latin typeface="Arial Narrow" panose="020B0606020202030204" pitchFamily="34" charset="0"/>
                <a:cs typeface="Arial Narrow" panose="020B0606020202030204" pitchFamily="34" charset="0"/>
                <a:sym typeface="+mn-ea"/>
              </a:rPr>
              <a:t>■</a:t>
            </a:r>
            <a:r>
              <a:rPr kumimoji="0" lang="pt-PT"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Times New Roman" panose="02020603050405020304" pitchFamily="18" charset="0"/>
              </a:rPr>
              <a:t>CEDEAO</a:t>
            </a:r>
            <a:endParaRPr kumimoji="0" lang="pt-PT" sz="14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p:txBody>
      </p:sp>
      <p:grpSp>
        <p:nvGrpSpPr>
          <p:cNvPr id="83" name="Group 66"/>
          <p:cNvGrpSpPr/>
          <p:nvPr/>
        </p:nvGrpSpPr>
        <p:grpSpPr>
          <a:xfrm>
            <a:off x="4485219" y="2409514"/>
            <a:ext cx="130175" cy="354330"/>
            <a:chOff x="5614790" y="3365036"/>
            <a:chExt cx="129932" cy="496013"/>
          </a:xfrm>
        </p:grpSpPr>
        <p:sp>
          <p:nvSpPr>
            <p:cNvPr id="84"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85"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6" name="Group 66"/>
          <p:cNvGrpSpPr/>
          <p:nvPr/>
        </p:nvGrpSpPr>
        <p:grpSpPr>
          <a:xfrm>
            <a:off x="7223339" y="2417134"/>
            <a:ext cx="130175" cy="354330"/>
            <a:chOff x="5614790" y="3365036"/>
            <a:chExt cx="129932" cy="496013"/>
          </a:xfrm>
        </p:grpSpPr>
        <p:sp>
          <p:nvSpPr>
            <p:cNvPr id="87"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88"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89" name="Group 66"/>
          <p:cNvGrpSpPr/>
          <p:nvPr/>
        </p:nvGrpSpPr>
        <p:grpSpPr>
          <a:xfrm>
            <a:off x="9656659" y="2421579"/>
            <a:ext cx="130175" cy="354330"/>
            <a:chOff x="5614790" y="3365036"/>
            <a:chExt cx="129932" cy="496013"/>
          </a:xfrm>
        </p:grpSpPr>
        <p:sp>
          <p:nvSpPr>
            <p:cNvPr id="90" name="Right Arrow 67"/>
            <p:cNvSpPr/>
            <p:nvPr/>
          </p:nvSpPr>
          <p:spPr>
            <a:xfrm rot="16200000" flipH="1">
              <a:off x="5596667" y="3725671"/>
              <a:ext cx="163009" cy="10774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91" name="Right Arrow 68"/>
            <p:cNvSpPr/>
            <p:nvPr/>
          </p:nvSpPr>
          <p:spPr>
            <a:xfrm rot="5400000" flipH="1" flipV="1">
              <a:off x="5448052" y="3531775"/>
              <a:ext cx="463411" cy="129932"/>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grpSp>
      <p:sp>
        <p:nvSpPr>
          <p:cNvPr id="92" name="Seta para a Direita 76"/>
          <p:cNvSpPr/>
          <p:nvPr/>
        </p:nvSpPr>
        <p:spPr>
          <a:xfrm rot="5400000">
            <a:off x="7216354" y="952824"/>
            <a:ext cx="152400" cy="381000"/>
          </a:xfrm>
          <a:prstGeom prst="rightArrow">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3" name="Rounded Rectangle 78"/>
          <p:cNvSpPr/>
          <p:nvPr/>
        </p:nvSpPr>
        <p:spPr>
          <a:xfrm>
            <a:off x="2925024" y="3344234"/>
            <a:ext cx="1882140" cy="70675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400" noProof="1">
                <a:solidFill>
                  <a:schemeClr val="tx1"/>
                </a:solidFill>
                <a:latin typeface="Arial" panose="020B0604020202020204" pitchFamily="34" charset="0"/>
                <a:cs typeface="Arial" panose="020B0604020202020204" pitchFamily="34" charset="0"/>
              </a:rPr>
              <a:t>EXPORTATION</a:t>
            </a:r>
            <a:endParaRPr kumimoji="0" lang="pt-PT" sz="14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6" name="Triângulo Isósceles 1"/>
          <p:cNvSpPr/>
          <p:nvPr/>
        </p:nvSpPr>
        <p:spPr>
          <a:xfrm flipH="1" flipV="1">
            <a:off x="7088084" y="3255334"/>
            <a:ext cx="445135" cy="24384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7" name="Rounded Rectangle 78"/>
          <p:cNvSpPr/>
          <p:nvPr/>
        </p:nvSpPr>
        <p:spPr>
          <a:xfrm>
            <a:off x="5753101" y="4695466"/>
            <a:ext cx="3076574" cy="496765"/>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eaLnBrk="0" fontAlgn="base" hangingPunct="0">
              <a:spcBef>
                <a:spcPct val="0"/>
              </a:spcBef>
              <a:spcAft>
                <a:spcPct val="0"/>
              </a:spcAft>
              <a:defRPr/>
            </a:pPr>
            <a:r>
              <a:rPr lang="pt-PT" sz="1400" b="1" noProof="1">
                <a:solidFill>
                  <a:srgbClr val="3EA4BA"/>
                </a:solidFill>
                <a:latin typeface="Felix Titling" panose="04060505060202020A04" pitchFamily="82" charset="0"/>
                <a:cs typeface="Arial" panose="020B0604020202020204" pitchFamily="34" charset="0"/>
              </a:rPr>
              <a:t>PLATEFORME TECHNOLOGIQUE</a:t>
            </a:r>
            <a:endParaRPr kumimoji="0" lang="pt-PT" sz="1400" b="1" i="0" u="none" strike="noStrike" kern="1200" cap="none" spc="0" normalizeH="0" baseline="0" noProof="1">
              <a:ln>
                <a:noFill/>
              </a:ln>
              <a:solidFill>
                <a:srgbClr val="3EA4BA"/>
              </a:solidFill>
              <a:effectLst/>
              <a:uLnTx/>
              <a:uFillTx/>
              <a:latin typeface="Felix Titling" panose="04060505060202020A04" pitchFamily="82" charset="0"/>
              <a:cs typeface="Arial" panose="020B0604020202020204" pitchFamily="34" charset="0"/>
            </a:endParaRPr>
          </a:p>
        </p:txBody>
      </p:sp>
      <p:sp>
        <p:nvSpPr>
          <p:cNvPr id="98" name="Right Arrow 74"/>
          <p:cNvSpPr/>
          <p:nvPr/>
        </p:nvSpPr>
        <p:spPr>
          <a:xfrm rot="16200000" flipH="1">
            <a:off x="7101267" y="4332015"/>
            <a:ext cx="391920" cy="228654"/>
          </a:xfrm>
          <a:prstGeom prst="righ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2400" b="0" i="0" u="none" strike="noStrike" kern="1200" cap="none" spc="0" normalizeH="0" baseline="0" noProof="0">
              <a:ln>
                <a:noFill/>
              </a:ln>
              <a:solidFill>
                <a:schemeClr val="lt1"/>
              </a:solidFill>
              <a:effectLst/>
              <a:uLnTx/>
              <a:uFillTx/>
              <a:latin typeface="+mn-lt"/>
              <a:ea typeface="+mn-ea"/>
              <a:cs typeface="+mn-cs"/>
            </a:endParaRPr>
          </a:p>
        </p:txBody>
      </p:sp>
      <p:sp>
        <p:nvSpPr>
          <p:cNvPr id="99" name="Triângulo Isósceles 1"/>
          <p:cNvSpPr/>
          <p:nvPr/>
        </p:nvSpPr>
        <p:spPr>
          <a:xfrm flipH="1" flipV="1">
            <a:off x="7080988" y="4056326"/>
            <a:ext cx="445135" cy="178327"/>
          </a:xfrm>
          <a:prstGeom prst="triangl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0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2266844"/>
            <a:ext cx="1024255" cy="849630"/>
          </a:xfrm>
          <a:prstGeom prst="rect">
            <a:avLst/>
          </a:prstGeom>
        </p:spPr>
      </p:pic>
      <p:sp>
        <p:nvSpPr>
          <p:cNvPr id="43" name="Caixa de Texto 14"/>
          <p:cNvSpPr txBox="1"/>
          <p:nvPr/>
        </p:nvSpPr>
        <p:spPr>
          <a:xfrm>
            <a:off x="10498455" y="93345"/>
            <a:ext cx="1674495" cy="275590"/>
          </a:xfrm>
          <a:prstGeom prst="rect">
            <a:avLst/>
          </a:prstGeom>
          <a:noFill/>
        </p:spPr>
        <p:txBody>
          <a:bodyPr wrap="square" rtlCol="0">
            <a:spAutoFit/>
          </a:bodyPr>
          <a:lstStyle/>
          <a:p>
            <a:r>
              <a:rPr lang="pt-PT" altLang="en-US" sz="1200" i="1" dirty="0" smtClean="0">
                <a:solidFill>
                  <a:srgbClr val="00B4B2"/>
                </a:solidFill>
                <a:latin typeface="Arial Narrow" panose="020B0606020202030204" pitchFamily="34" charset="0"/>
                <a:sym typeface="+mn-ea"/>
              </a:rPr>
              <a:t>WWW.EMERGYS.TECH</a:t>
            </a:r>
          </a:p>
        </p:txBody>
      </p:sp>
      <p:sp>
        <p:nvSpPr>
          <p:cNvPr id="45" name="Rectangle 2"/>
          <p:cNvSpPr txBox="1">
            <a:spLocks noChangeArrowheads="1"/>
          </p:cNvSpPr>
          <p:nvPr/>
        </p:nvSpPr>
        <p:spPr>
          <a:xfrm>
            <a:off x="-16280" y="759461"/>
            <a:ext cx="3803198" cy="88053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fr-FR" altLang="pt-PT" sz="2000" b="1" dirty="0">
                <a:solidFill>
                  <a:schemeClr val="bg1"/>
                </a:solidFill>
                <a:effectLst>
                  <a:outerShdw blurRad="38100" dist="38100" dir="2700000" algn="tl">
                    <a:srgbClr val="000000"/>
                  </a:outerShdw>
                </a:effectLst>
                <a:latin typeface="Calisto MT" panose="02040603050505030304" pitchFamily="18" charset="0"/>
              </a:rPr>
              <a:t>LIEN AVEC </a:t>
            </a:r>
            <a:endParaRPr lang="fr-FR"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r>
              <a:rPr lang="fr-FR" altLang="pt-PT" sz="2000" b="1" dirty="0" smtClean="0">
                <a:solidFill>
                  <a:schemeClr val="bg1"/>
                </a:solidFill>
                <a:effectLst>
                  <a:outerShdw blurRad="38100" dist="38100" dir="2700000" algn="tl">
                    <a:srgbClr val="000000"/>
                  </a:outerShdw>
                </a:effectLst>
                <a:latin typeface="Calisto MT" panose="02040603050505030304" pitchFamily="18" charset="0"/>
              </a:rPr>
              <a:t>DES </a:t>
            </a:r>
          </a:p>
          <a:p>
            <a:pPr algn="ctr">
              <a:defRPr/>
            </a:pPr>
            <a:r>
              <a:rPr lang="fr-FR" altLang="pt-PT" sz="2000" b="1" dirty="0" smtClean="0">
                <a:solidFill>
                  <a:schemeClr val="bg1"/>
                </a:solidFill>
                <a:effectLst>
                  <a:outerShdw blurRad="38100" dist="38100" dir="2700000" algn="tl">
                    <a:srgbClr val="000000"/>
                  </a:outerShdw>
                </a:effectLst>
                <a:latin typeface="Calisto MT" panose="02040603050505030304" pitchFamily="18" charset="0"/>
              </a:rPr>
              <a:t>MARCHÉS D'EXCELLENCES</a:t>
            </a: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p:txBody>
      </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52" y="88555"/>
            <a:ext cx="2054182" cy="420589"/>
          </a:xfrm>
          <a:prstGeom prst="rect">
            <a:avLst/>
          </a:prstGeom>
        </p:spPr>
      </p:pic>
      <p:pic>
        <p:nvPicPr>
          <p:cNvPr id="47"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48" name="TextBox 4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9"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Tree>
    <p:extLst>
      <p:ext uri="{BB962C8B-B14F-4D97-AF65-F5344CB8AC3E}">
        <p14:creationId xmlns:p14="http://schemas.microsoft.com/office/powerpoint/2010/main" val="54332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6777</TotalTime>
  <Words>4178</Words>
  <Application>Microsoft Office PowerPoint</Application>
  <PresentationFormat>Custom</PresentationFormat>
  <Paragraphs>742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1660</cp:revision>
  <dcterms:created xsi:type="dcterms:W3CDTF">2019-09-10T11:20:00Z</dcterms:created>
  <dcterms:modified xsi:type="dcterms:W3CDTF">2022-06-13T17:02:47Z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