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60" r:id="rId3"/>
    <p:sldId id="307" r:id="rId4"/>
    <p:sldId id="369" r:id="rId5"/>
    <p:sldId id="263" r:id="rId6"/>
    <p:sldId id="349" r:id="rId7"/>
    <p:sldId id="368" r:id="rId8"/>
    <p:sldId id="370" r:id="rId9"/>
    <p:sldId id="371" r:id="rId10"/>
    <p:sldId id="352" r:id="rId11"/>
    <p:sldId id="353" r:id="rId12"/>
    <p:sldId id="367" r:id="rId13"/>
    <p:sldId id="355" r:id="rId14"/>
    <p:sldId id="361" r:id="rId15"/>
    <p:sldId id="362" r:id="rId16"/>
    <p:sldId id="372" r:id="rId17"/>
    <p:sldId id="365" r:id="rId18"/>
    <p:sldId id="294" r:id="rId19"/>
    <p:sldId id="34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36">
          <p15:clr>
            <a:srgbClr val="A4A3A4"/>
          </p15:clr>
        </p15:guide>
        <p15:guide id="2" pos="38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4BA"/>
    <a:srgbClr val="00B4B2"/>
    <a:srgbClr val="C7F3F3"/>
    <a:srgbClr val="FFFFFF"/>
    <a:srgbClr val="F8FEAC"/>
    <a:srgbClr val="EBFBFB"/>
    <a:srgbClr val="00FFFF"/>
    <a:srgbClr val="008CBA"/>
    <a:srgbClr val="416D12"/>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038" autoAdjust="0"/>
    <p:restoredTop sz="94660"/>
  </p:normalViewPr>
  <p:slideViewPr>
    <p:cSldViewPr snapToGrid="0">
      <p:cViewPr>
        <p:scale>
          <a:sx n="100" d="100"/>
          <a:sy n="100" d="100"/>
        </p:scale>
        <p:origin x="283" y="-58"/>
      </p:cViewPr>
      <p:guideLst>
        <p:guide orient="horz" pos="2236"/>
        <p:guide pos="38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55359-BA66-4C59-8A54-707A99BB900A}" type="datetimeFigureOut">
              <a:rPr lang="pt-PT" smtClean="0"/>
              <a:t>27-01-2022</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E77A7-C301-4374-BCFB-AD797F97A86A}" type="slidenum">
              <a:rPr lang="pt-PT" smtClean="0"/>
              <a:t>‹#›</a:t>
            </a:fld>
            <a:endParaRPr lang="pt-PT"/>
          </a:p>
        </p:txBody>
      </p:sp>
    </p:spTree>
    <p:extLst>
      <p:ext uri="{BB962C8B-B14F-4D97-AF65-F5344CB8AC3E}">
        <p14:creationId xmlns:p14="http://schemas.microsoft.com/office/powerpoint/2010/main" val="1718948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27-01-2022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27-01-2022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8"/>
            <a:ext cx="27432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09600" y="274638"/>
            <a:ext cx="8070573" cy="5851525"/>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27-01-2022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27-01-2022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8"/>
            <a:ext cx="10515600" cy="2852737"/>
          </a:xfrm>
        </p:spPr>
        <p:txBody>
          <a:bodyPr anchor="b"/>
          <a:lstStyle>
            <a:lvl1pPr>
              <a:defRPr sz="4500"/>
            </a:lvl1pPr>
          </a:lstStyle>
          <a:p>
            <a:r>
              <a:rPr lang="pt-PT" smtClean="0"/>
              <a:t>Clique para editar o estilo</a:t>
            </a:r>
            <a:endParaRPr lang="pt-PT"/>
          </a:p>
        </p:txBody>
      </p:sp>
      <p:sp>
        <p:nvSpPr>
          <p:cNvPr id="3" name="Marcador de Posição do Texto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8CE4E964-1369-4D20-996C-779A5D95C4B8}" type="datetimeFigureOut">
              <a:rPr lang="pt-PT" smtClean="0"/>
              <a:t>27-01-2022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09600"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205728"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CE4E964-1369-4D20-996C-779A5D95C4B8}" type="datetimeFigureOut">
              <a:rPr lang="pt-PT" smtClean="0"/>
              <a:t>27-01-2022</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CE4E964-1369-4D20-996C-779A5D95C4B8}" type="datetimeFigureOut">
              <a:rPr lang="pt-PT" smtClean="0"/>
              <a:t>27-01-2022</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CE4E964-1369-4D20-996C-779A5D95C4B8}" type="datetimeFigureOut">
              <a:rPr lang="pt-PT" smtClean="0"/>
              <a:t>27-01-2022</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CE4E964-1369-4D20-996C-779A5D95C4B8}" type="datetimeFigureOut">
              <a:rPr lang="pt-PT" smtClean="0"/>
              <a:t>27-01-2022</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27-01-2022</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27-01-2022</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ítulo  1025"/>
          <p:cNvSpPr>
            <a:spLocks noGrp="1"/>
          </p:cNvSpPr>
          <p:nvPr>
            <p:ph type="title"/>
          </p:nvPr>
        </p:nvSpPr>
        <p:spPr>
          <a:xfrm>
            <a:off x="609600" y="274638"/>
            <a:ext cx="10972800" cy="1143000"/>
          </a:xfrm>
          <a:prstGeom prst="rect">
            <a:avLst/>
          </a:prstGeom>
          <a:noFill/>
          <a:ln w="9525">
            <a:noFill/>
          </a:ln>
        </p:spPr>
        <p:txBody>
          <a:bodyPr anchor="ctr"/>
          <a:lstStyle/>
          <a:p>
            <a:pPr lvl="0"/>
            <a:r>
              <a:t>Clique para editar o estilo do título</a:t>
            </a:r>
          </a:p>
        </p:txBody>
      </p:sp>
      <p:sp>
        <p:nvSpPr>
          <p:cNvPr id="1027" name="Marcador de Posição de Texto 1026"/>
          <p:cNvSpPr>
            <a:spLocks noGrp="1"/>
          </p:cNvSpPr>
          <p:nvPr>
            <p:ph type="body" idx="1"/>
          </p:nvPr>
        </p:nvSpPr>
        <p:spPr>
          <a:xfrm>
            <a:off x="609600" y="1600200"/>
            <a:ext cx="10972800" cy="4525963"/>
          </a:xfrm>
          <a:prstGeom prst="rect">
            <a:avLst/>
          </a:prstGeom>
          <a:noFill/>
          <a:ln w="9525">
            <a:noFill/>
          </a:ln>
        </p:spPr>
        <p:txBody>
          <a:bodyPr/>
          <a:lstStyle/>
          <a:p>
            <a:pPr lvl="0"/>
            <a:r>
              <a:t>Clique para editar os estilos de texto do modelo global</a:t>
            </a:r>
          </a:p>
          <a:p>
            <a:pPr lvl="1"/>
            <a:r>
              <a:t>Segundo nível</a:t>
            </a:r>
          </a:p>
          <a:p>
            <a:pPr lvl="2"/>
            <a:r>
              <a:t>Terceiro nível</a:t>
            </a:r>
          </a:p>
          <a:p>
            <a:pPr lvl="3"/>
            <a:r>
              <a:t>Quarto nível</a:t>
            </a:r>
          </a:p>
          <a:p>
            <a:pPr lvl="4"/>
            <a:r>
              <a:t>Quinto nível</a:t>
            </a:r>
          </a:p>
        </p:txBody>
      </p:sp>
      <p:sp>
        <p:nvSpPr>
          <p:cNvPr id="1028" name="Marcador de Posição da Data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8CE4E964-1369-4D20-996C-779A5D95C4B8}" type="datetimeFigureOut">
              <a:rPr lang="pt-PT" smtClean="0"/>
              <a:t>27-01-2022</a:t>
            </a:fld>
            <a:endParaRPr lang="pt-PT"/>
          </a:p>
        </p:txBody>
      </p:sp>
      <p:sp>
        <p:nvSpPr>
          <p:cNvPr id="1029" name="Marcador de Posição do Rodapé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pt-PT"/>
          </a:p>
        </p:txBody>
      </p:sp>
      <p:sp>
        <p:nvSpPr>
          <p:cNvPr id="1030" name="Marcador de Posição do Número do Diapositivo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F892297-2840-4F43-8FA5-4D0483B44130}"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9.jpeg"/><Relationship Id="rId9" Type="http://schemas.openxmlformats.org/officeDocument/2006/relationships/image" Target="../media/image20.gif"/></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24.png"/><Relationship Id="rId12"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22.png"/><Relationship Id="rId10" Type="http://schemas.openxmlformats.org/officeDocument/2006/relationships/image" Target="../media/image7.png"/><Relationship Id="rId4" Type="http://schemas.openxmlformats.org/officeDocument/2006/relationships/image" Target="../media/image21.pn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png"/><Relationship Id="rId10" Type="http://schemas.openxmlformats.org/officeDocument/2006/relationships/image" Target="../media/image2.jpeg"/><Relationship Id="rId4" Type="http://schemas.openxmlformats.org/officeDocument/2006/relationships/image" Target="../media/image7.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descr="LOGO-Paises ecowas"/>
          <p:cNvPicPr>
            <a:picLocks noChangeAspect="1"/>
          </p:cNvPicPr>
          <p:nvPr/>
        </p:nvPicPr>
        <p:blipFill>
          <a:blip r:embed="rId2"/>
          <a:stretch>
            <a:fillRect/>
          </a:stretch>
        </p:blipFill>
        <p:spPr>
          <a:xfrm>
            <a:off x="4122420" y="172720"/>
            <a:ext cx="3897630" cy="3858260"/>
          </a:xfrm>
          <a:prstGeom prst="rect">
            <a:avLst/>
          </a:prstGeom>
        </p:spPr>
      </p:pic>
      <p:sp>
        <p:nvSpPr>
          <p:cNvPr id="3" name="Rectangle 2"/>
          <p:cNvSpPr txBox="1">
            <a:spLocks noChangeArrowheads="1"/>
          </p:cNvSpPr>
          <p:nvPr/>
        </p:nvSpPr>
        <p:spPr>
          <a:xfrm>
            <a:off x="3183121" y="4972050"/>
            <a:ext cx="7093218" cy="121412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CAPE VERDE  </a:t>
            </a: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A</a:t>
            </a:r>
          </a:p>
          <a:p>
            <a:pPr algn="ctr">
              <a:defRPr/>
            </a:pPr>
            <a:r>
              <a:rPr lang="pt-PT" altLang="pt-PT" sz="2000" b="1" dirty="0" smtClean="0">
                <a:solidFill>
                  <a:schemeClr val="bg1"/>
                </a:solidFill>
                <a:effectLst>
                  <a:outerShdw blurRad="38100" dist="38100" dir="2700000" algn="tl">
                    <a:srgbClr val="000000"/>
                  </a:outerShdw>
                </a:effectLst>
                <a:latin typeface="Calisto MT" panose="02040603050505030304" pitchFamily="18" charset="0"/>
              </a:rPr>
              <a:t>LINK WITH MARKETS OF EXCELLENCE</a:t>
            </a: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p:txBody>
      </p:sp>
      <p:sp>
        <p:nvSpPr>
          <p:cNvPr id="22" name="Rectangle 2"/>
          <p:cNvSpPr txBox="1">
            <a:spLocks noChangeArrowheads="1"/>
          </p:cNvSpPr>
          <p:nvPr/>
        </p:nvSpPr>
        <p:spPr>
          <a:xfrm>
            <a:off x="0" y="2040890"/>
            <a:ext cx="3611880" cy="21860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Cabo verde</a:t>
            </a:r>
          </a:p>
          <a:p>
            <a:pPr algn="ctr">
              <a:defRPr/>
            </a:pPr>
            <a:r>
              <a:rPr lang="pt-PT" altLang="pt-PT" sz="2800" b="1" dirty="0" smtClean="0">
                <a:solidFill>
                  <a:schemeClr val="bg1"/>
                </a:solidFill>
                <a:effectLst>
                  <a:outerShdw blurRad="38100" dist="38100" dir="2700000" algn="tl">
                    <a:srgbClr val="000000"/>
                  </a:outerShdw>
                </a:effectLst>
                <a:latin typeface="Calisto MT" panose="02040603050505030304" pitchFamily="18" charset="0"/>
              </a:rPr>
              <a:t>26 september</a:t>
            </a:r>
          </a:p>
          <a:p>
            <a:pPr algn="ctr">
              <a:defRPr/>
            </a:pPr>
            <a:r>
              <a:rPr lang="pt-PT" altLang="pt-PT" sz="2800" b="1" dirty="0" smtClean="0">
                <a:solidFill>
                  <a:schemeClr val="bg1"/>
                </a:solidFill>
                <a:effectLst>
                  <a:outerShdw blurRad="38100" dist="38100" dir="2700000" algn="tl">
                    <a:srgbClr val="000000"/>
                  </a:outerShdw>
                </a:effectLst>
                <a:latin typeface="Calisto MT" panose="02040603050505030304" pitchFamily="18" charset="0"/>
              </a:rPr>
              <a:t>To</a:t>
            </a:r>
          </a:p>
          <a:p>
            <a:pPr algn="ctr">
              <a:defRPr/>
            </a:pPr>
            <a:r>
              <a:rPr lang="pt-PT" altLang="pt-PT" sz="2800" b="1" dirty="0" smtClean="0">
                <a:solidFill>
                  <a:schemeClr val="bg1"/>
                </a:solidFill>
                <a:effectLst>
                  <a:outerShdw blurRad="38100" dist="38100" dir="2700000" algn="tl">
                    <a:srgbClr val="000000"/>
                  </a:outerShdw>
                </a:effectLst>
                <a:latin typeface="Calisto MT" panose="02040603050505030304" pitchFamily="18" charset="0"/>
              </a:rPr>
              <a:t>01 october</a:t>
            </a:r>
            <a:endParaRPr lang="pt-PT" altLang="pt-PT" sz="28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2022</a:t>
            </a:r>
          </a:p>
          <a:p>
            <a:pPr algn="ctr">
              <a:defRPr/>
            </a:pPr>
            <a:r>
              <a:rPr lang="pt-PT" altLang="pt-PT" sz="1800" b="1" dirty="0" smtClean="0">
                <a:solidFill>
                  <a:schemeClr val="bg1"/>
                </a:solidFill>
                <a:effectLst>
                  <a:outerShdw blurRad="38100" dist="38100" dir="2700000" algn="tl">
                    <a:srgbClr val="000000"/>
                  </a:outerShdw>
                </a:effectLst>
                <a:latin typeface="Calisto MT" panose="02040603050505030304" pitchFamily="18" charset="0"/>
              </a:rPr>
              <a:t>PRAIA</a:t>
            </a:r>
          </a:p>
          <a:p>
            <a:pPr algn="ctr">
              <a:defRPr/>
            </a:pPr>
            <a:r>
              <a:rPr lang="pt-PT" altLang="pt-PT" sz="1200" b="1" dirty="0" smtClean="0">
                <a:solidFill>
                  <a:schemeClr val="bg1"/>
                </a:solidFill>
                <a:effectLst>
                  <a:outerShdw blurRad="38100" dist="38100" dir="2700000" algn="tl">
                    <a:srgbClr val="000000"/>
                  </a:outerShdw>
                </a:effectLst>
                <a:latin typeface="Calisto MT" panose="02040603050505030304" pitchFamily="18" charset="0"/>
              </a:rPr>
              <a:t>SANTIAGO ISLAND</a:t>
            </a: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CABO VERDE</a:t>
            </a:r>
          </a:p>
        </p:txBody>
      </p:sp>
      <p:pic>
        <p:nvPicPr>
          <p:cNvPr id="14"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856" y="3893185"/>
            <a:ext cx="1024255" cy="849630"/>
          </a:xfrm>
          <a:prstGeom prst="rect">
            <a:avLst/>
          </a:prstGeom>
        </p:spPr>
      </p:pic>
      <p:sp>
        <p:nvSpPr>
          <p:cNvPr id="20" name="Caixa de Texto 14"/>
          <p:cNvSpPr txBox="1"/>
          <p:nvPr/>
        </p:nvSpPr>
        <p:spPr>
          <a:xfrm>
            <a:off x="10498455" y="93345"/>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sp>
        <p:nvSpPr>
          <p:cNvPr id="23" name="Rectangle 2"/>
          <p:cNvSpPr txBox="1">
            <a:spLocks noChangeArrowheads="1"/>
          </p:cNvSpPr>
          <p:nvPr/>
        </p:nvSpPr>
        <p:spPr>
          <a:xfrm>
            <a:off x="3343275" y="4547870"/>
            <a:ext cx="6515100" cy="6220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ATLANTIC BUSINESS FORUM</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pic>
        <p:nvPicPr>
          <p:cNvPr id="19" name="Imagem9"/>
          <p:cNvPicPr>
            <a:picLocks noChangeAspect="1"/>
          </p:cNvPicPr>
          <p:nvPr/>
        </p:nvPicPr>
        <p:blipFill>
          <a:blip r:embed="rId5"/>
          <a:stretch>
            <a:fillRect/>
          </a:stretch>
        </p:blipFill>
        <p:spPr>
          <a:xfrm>
            <a:off x="11830049" y="6569065"/>
            <a:ext cx="351155" cy="271790"/>
          </a:xfrm>
          <a:prstGeom prst="rect">
            <a:avLst/>
          </a:prstGeom>
          <a:noFill/>
          <a:ln>
            <a:noFill/>
          </a:ln>
          <a:effectLst/>
        </p:spPr>
      </p:pic>
      <p:sp>
        <p:nvSpPr>
          <p:cNvPr id="21" name="TextBox 20"/>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47946" y="1803846"/>
            <a:ext cx="3773308" cy="2244467"/>
          </a:xfrm>
          <a:prstGeom prst="rect">
            <a:avLst/>
          </a:prstGeom>
        </p:spPr>
      </p:pic>
      <p:pic>
        <p:nvPicPr>
          <p:cNvPr id="18" name="Imagem 10" descr="LOGO-Paises ecowas"/>
          <p:cNvPicPr>
            <a:picLocks noChangeAspect="1"/>
          </p:cNvPicPr>
          <p:nvPr/>
        </p:nvPicPr>
        <p:blipFill>
          <a:blip r:embed="rId2"/>
          <a:stretch>
            <a:fillRect/>
          </a:stretch>
        </p:blipFill>
        <p:spPr>
          <a:xfrm>
            <a:off x="-3295" y="6189528"/>
            <a:ext cx="701023" cy="69394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311" name="Slide Number Placeholder 6"/>
          <p:cNvSpPr txBox="1"/>
          <p:nvPr/>
        </p:nvSpPr>
        <p:spPr bwMode="auto">
          <a:xfrm>
            <a:off x="6233477" y="649160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10</a:t>
            </a:fld>
            <a:endParaRPr lang="fr-FR" altLang="pt-PT" sz="1000" b="1" i="1" u="sng">
              <a:solidFill>
                <a:srgbClr val="008CBA"/>
              </a:solidFill>
            </a:endParaRPr>
          </a:p>
        </p:txBody>
      </p:sp>
      <p:pic>
        <p:nvPicPr>
          <p:cNvPr id="312" name="Imagem9"/>
          <p:cNvPicPr>
            <a:picLocks noChangeAspect="1"/>
          </p:cNvPicPr>
          <p:nvPr/>
        </p:nvPicPr>
        <p:blipFill>
          <a:blip r:embed="rId2"/>
          <a:stretch>
            <a:fillRect/>
          </a:stretch>
        </p:blipFill>
        <p:spPr>
          <a:xfrm>
            <a:off x="11830049" y="6569065"/>
            <a:ext cx="351155" cy="271790"/>
          </a:xfrm>
          <a:prstGeom prst="rect">
            <a:avLst/>
          </a:prstGeom>
          <a:noFill/>
          <a:ln>
            <a:noFill/>
          </a:ln>
          <a:effectLst/>
        </p:spPr>
      </p:pic>
      <p:sp>
        <p:nvSpPr>
          <p:cNvPr id="313" name="TextBox 312"/>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314" name="Picture 2" descr="E:\DOSSIER 2020\bconference\logos\unicv\logotipo_unicv_final-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719" y="6305760"/>
            <a:ext cx="1030759" cy="546759"/>
          </a:xfrm>
          <a:prstGeom prst="rect">
            <a:avLst/>
          </a:prstGeom>
          <a:noFill/>
          <a:extLst>
            <a:ext uri="{909E8E84-426E-40DD-AFC4-6F175D3DCCD1}">
              <a14:hiddenFill xmlns:a14="http://schemas.microsoft.com/office/drawing/2010/main">
                <a:solidFill>
                  <a:srgbClr val="FFFFFF"/>
                </a:solidFill>
              </a14:hiddenFill>
            </a:ext>
          </a:extLst>
        </p:spPr>
      </p:pic>
      <p:pic>
        <p:nvPicPr>
          <p:cNvPr id="315" name="Picture 3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4353" y="6434461"/>
            <a:ext cx="1726630" cy="398453"/>
          </a:xfrm>
          <a:prstGeom prst="rect">
            <a:avLst/>
          </a:prstGeom>
        </p:spPr>
      </p:pic>
      <p:sp>
        <p:nvSpPr>
          <p:cNvPr id="109" name="Lágrima 137"/>
          <p:cNvSpPr/>
          <p:nvPr/>
        </p:nvSpPr>
        <p:spPr>
          <a:xfrm rot="16200000" flipH="1">
            <a:off x="9896475" y="1727200"/>
            <a:ext cx="2120900" cy="2098040"/>
          </a:xfrm>
          <a:prstGeom prst="teardrop">
            <a:avLst/>
          </a:prstGeom>
          <a:noFill/>
          <a:ln w="11430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10" name="Rectângulo 170"/>
          <p:cNvSpPr/>
          <p:nvPr/>
        </p:nvSpPr>
        <p:spPr>
          <a:xfrm>
            <a:off x="8883015" y="1771015"/>
            <a:ext cx="2128520" cy="1990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11" name="Rectângulo 14"/>
          <p:cNvSpPr/>
          <p:nvPr/>
        </p:nvSpPr>
        <p:spPr>
          <a:xfrm>
            <a:off x="4060190" y="320040"/>
            <a:ext cx="6813550" cy="1132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12" name="Conexão Reta 51"/>
          <p:cNvCxnSpPr/>
          <p:nvPr/>
        </p:nvCxnSpPr>
        <p:spPr>
          <a:xfrm>
            <a:off x="7195820" y="516255"/>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Conexão Reta 52"/>
          <p:cNvCxnSpPr/>
          <p:nvPr/>
        </p:nvCxnSpPr>
        <p:spPr>
          <a:xfrm>
            <a:off x="4881880" y="518795"/>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Conexão Reta 53"/>
          <p:cNvCxnSpPr/>
          <p:nvPr/>
        </p:nvCxnSpPr>
        <p:spPr>
          <a:xfrm>
            <a:off x="2588260" y="521970"/>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Conexão Reta 54"/>
          <p:cNvCxnSpPr/>
          <p:nvPr/>
        </p:nvCxnSpPr>
        <p:spPr>
          <a:xfrm>
            <a:off x="287020" y="513080"/>
            <a:ext cx="0" cy="1114425"/>
          </a:xfrm>
          <a:prstGeom prst="line">
            <a:avLst/>
          </a:prstGeom>
        </p:spPr>
        <p:style>
          <a:lnRef idx="1">
            <a:schemeClr val="accent1"/>
          </a:lnRef>
          <a:fillRef idx="0">
            <a:schemeClr val="accent1"/>
          </a:fillRef>
          <a:effectRef idx="0">
            <a:schemeClr val="accent1"/>
          </a:effectRef>
          <a:fontRef idx="minor">
            <a:schemeClr val="tx1"/>
          </a:fontRef>
        </p:style>
      </p:cxnSp>
      <p:sp>
        <p:nvSpPr>
          <p:cNvPr id="116" name="Slide Number Placeholder 6"/>
          <p:cNvSpPr txBox="1"/>
          <p:nvPr/>
        </p:nvSpPr>
        <p:spPr bwMode="auto">
          <a:xfrm>
            <a:off x="6233477" y="649160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10</a:t>
            </a:fld>
            <a:endParaRPr lang="fr-FR" altLang="pt-PT" sz="1000" b="1" i="1" u="sng">
              <a:solidFill>
                <a:srgbClr val="008CBA"/>
              </a:solidFill>
            </a:endParaRPr>
          </a:p>
        </p:txBody>
      </p:sp>
      <p:pic>
        <p:nvPicPr>
          <p:cNvPr id="117" name="Shape 238" descr="C:\technopolys\technopolys\techno\technoW1\technoW2\images\home_banner_pager 16.png"/>
          <p:cNvPicPr preferRelativeResize="0"/>
          <p:nvPr/>
        </p:nvPicPr>
        <p:blipFill rotWithShape="1">
          <a:blip r:embed="rId5"/>
          <a:srcRect/>
          <a:stretch>
            <a:fillRect/>
          </a:stretch>
        </p:blipFill>
        <p:spPr>
          <a:xfrm>
            <a:off x="-4491" y="406648"/>
            <a:ext cx="559402" cy="559434"/>
          </a:xfrm>
          <a:prstGeom prst="rect">
            <a:avLst/>
          </a:prstGeom>
          <a:noFill/>
          <a:ln>
            <a:noFill/>
          </a:ln>
        </p:spPr>
      </p:pic>
      <p:sp>
        <p:nvSpPr>
          <p:cNvPr id="118" name="Rectângulo 59"/>
          <p:cNvSpPr/>
          <p:nvPr/>
        </p:nvSpPr>
        <p:spPr>
          <a:xfrm>
            <a:off x="9051290" y="1671955"/>
            <a:ext cx="2084070"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19" name="Caixa de Texto 67"/>
          <p:cNvSpPr txBox="1"/>
          <p:nvPr/>
        </p:nvSpPr>
        <p:spPr>
          <a:xfrm>
            <a:off x="-8890" y="1734185"/>
            <a:ext cx="98298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1975</a:t>
            </a:r>
          </a:p>
        </p:txBody>
      </p:sp>
      <p:sp>
        <p:nvSpPr>
          <p:cNvPr id="122" name="Caixa de Texto 73"/>
          <p:cNvSpPr txBox="1"/>
          <p:nvPr/>
        </p:nvSpPr>
        <p:spPr>
          <a:xfrm>
            <a:off x="2111375" y="1732280"/>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1976</a:t>
            </a:r>
          </a:p>
        </p:txBody>
      </p:sp>
      <p:pic>
        <p:nvPicPr>
          <p:cNvPr id="123" name="Shape 238" descr="C:\technopolys\technopolys\techno\technoW1\technoW2\images\home_banner_pager 16.png"/>
          <p:cNvPicPr preferRelativeResize="0"/>
          <p:nvPr/>
        </p:nvPicPr>
        <p:blipFill rotWithShape="1">
          <a:blip r:embed="rId5"/>
          <a:srcRect/>
          <a:stretch>
            <a:fillRect/>
          </a:stretch>
        </p:blipFill>
        <p:spPr>
          <a:xfrm>
            <a:off x="2306274" y="385693"/>
            <a:ext cx="559402" cy="559434"/>
          </a:xfrm>
          <a:prstGeom prst="rect">
            <a:avLst/>
          </a:prstGeom>
          <a:noFill/>
          <a:ln>
            <a:noFill/>
          </a:ln>
        </p:spPr>
      </p:pic>
      <p:sp>
        <p:nvSpPr>
          <p:cNvPr id="124" name="Caixa de Texto 76"/>
          <p:cNvSpPr txBox="1"/>
          <p:nvPr/>
        </p:nvSpPr>
        <p:spPr>
          <a:xfrm>
            <a:off x="4376420" y="174053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1979</a:t>
            </a:r>
          </a:p>
        </p:txBody>
      </p:sp>
      <p:pic>
        <p:nvPicPr>
          <p:cNvPr id="125" name="Shape 238" descr="C:\technopolys\technopolys\techno\technoW1\technoW2\images\home_banner_pager 16.png"/>
          <p:cNvPicPr preferRelativeResize="0"/>
          <p:nvPr/>
        </p:nvPicPr>
        <p:blipFill rotWithShape="1">
          <a:blip r:embed="rId5"/>
          <a:srcRect/>
          <a:stretch>
            <a:fillRect/>
          </a:stretch>
        </p:blipFill>
        <p:spPr>
          <a:xfrm>
            <a:off x="4579574" y="352673"/>
            <a:ext cx="559402" cy="559434"/>
          </a:xfrm>
          <a:prstGeom prst="rect">
            <a:avLst/>
          </a:prstGeom>
          <a:noFill/>
          <a:ln>
            <a:noFill/>
          </a:ln>
        </p:spPr>
      </p:pic>
      <p:pic>
        <p:nvPicPr>
          <p:cNvPr id="126" name="Shape 238" descr="C:\technopolys\technopolys\techno\technoW1\technoW2\images\home_banner_pager 16.png"/>
          <p:cNvPicPr preferRelativeResize="0"/>
          <p:nvPr/>
        </p:nvPicPr>
        <p:blipFill rotWithShape="1">
          <a:blip r:embed="rId5"/>
          <a:srcRect/>
          <a:stretch>
            <a:fillRect/>
          </a:stretch>
        </p:blipFill>
        <p:spPr>
          <a:xfrm>
            <a:off x="6915104" y="360928"/>
            <a:ext cx="559402" cy="559434"/>
          </a:xfrm>
          <a:prstGeom prst="rect">
            <a:avLst/>
          </a:prstGeom>
          <a:noFill/>
          <a:ln>
            <a:noFill/>
          </a:ln>
        </p:spPr>
      </p:pic>
      <p:cxnSp>
        <p:nvCxnSpPr>
          <p:cNvPr id="127" name="Conexão Reta 116"/>
          <p:cNvCxnSpPr/>
          <p:nvPr/>
        </p:nvCxnSpPr>
        <p:spPr>
          <a:xfrm>
            <a:off x="6853555" y="264160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28" name="Shape 238" descr="C:\technopolys\technopolys\techno\technoW1\technoW2\images\home_banner_pager 16.png"/>
          <p:cNvPicPr preferRelativeResize="0"/>
          <p:nvPr/>
        </p:nvPicPr>
        <p:blipFill rotWithShape="1">
          <a:blip r:embed="rId5"/>
          <a:srcRect/>
          <a:stretch>
            <a:fillRect/>
          </a:stretch>
        </p:blipFill>
        <p:spPr>
          <a:xfrm>
            <a:off x="6572839" y="2369433"/>
            <a:ext cx="559402" cy="559434"/>
          </a:xfrm>
          <a:prstGeom prst="rect">
            <a:avLst/>
          </a:prstGeom>
          <a:noFill/>
          <a:ln>
            <a:noFill/>
          </a:ln>
        </p:spPr>
      </p:pic>
      <p:sp>
        <p:nvSpPr>
          <p:cNvPr id="204" name="Caixa de Texto 119"/>
          <p:cNvSpPr txBox="1"/>
          <p:nvPr/>
        </p:nvSpPr>
        <p:spPr>
          <a:xfrm>
            <a:off x="10720705" y="37941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2001</a:t>
            </a:r>
          </a:p>
        </p:txBody>
      </p:sp>
      <p:sp>
        <p:nvSpPr>
          <p:cNvPr id="207" name="Caixa de Texto 120"/>
          <p:cNvSpPr txBox="1"/>
          <p:nvPr/>
        </p:nvSpPr>
        <p:spPr>
          <a:xfrm>
            <a:off x="8237220" y="382841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2000</a:t>
            </a:r>
          </a:p>
        </p:txBody>
      </p:sp>
      <p:cxnSp>
        <p:nvCxnSpPr>
          <p:cNvPr id="225" name="Conexão Reta 121"/>
          <p:cNvCxnSpPr/>
          <p:nvPr/>
        </p:nvCxnSpPr>
        <p:spPr>
          <a:xfrm>
            <a:off x="8891270" y="2640330"/>
            <a:ext cx="0" cy="1114425"/>
          </a:xfrm>
          <a:prstGeom prst="line">
            <a:avLst/>
          </a:prstGeom>
        </p:spPr>
        <p:style>
          <a:lnRef idx="1">
            <a:schemeClr val="accent1"/>
          </a:lnRef>
          <a:fillRef idx="0">
            <a:schemeClr val="accent1"/>
          </a:fillRef>
          <a:effectRef idx="0">
            <a:schemeClr val="accent1"/>
          </a:effectRef>
          <a:fontRef idx="minor">
            <a:schemeClr val="tx1"/>
          </a:fontRef>
        </p:style>
      </p:cxnSp>
      <p:sp>
        <p:nvSpPr>
          <p:cNvPr id="228" name="Caixa de Texto 124"/>
          <p:cNvSpPr txBox="1"/>
          <p:nvPr/>
        </p:nvSpPr>
        <p:spPr>
          <a:xfrm>
            <a:off x="6314440" y="3846195"/>
            <a:ext cx="1102360" cy="521970"/>
          </a:xfrm>
          <a:prstGeom prst="rect">
            <a:avLst/>
          </a:prstGeom>
          <a:noFill/>
        </p:spPr>
        <p:txBody>
          <a:bodyPr wrap="square" rtlCol="0">
            <a:spAutoFit/>
          </a:bodyPr>
          <a:lstStyle/>
          <a:p>
            <a:r>
              <a:rPr lang="pt-PT" altLang="en-US" sz="2800" dirty="0">
                <a:gradFill>
                  <a:gsLst>
                    <a:gs pos="0">
                      <a:srgbClr val="14CD68"/>
                    </a:gs>
                    <a:gs pos="100000">
                      <a:srgbClr val="035C7D"/>
                    </a:gs>
                  </a:gsLst>
                  <a:lin scaled="0"/>
                </a:gradFill>
              </a:rPr>
              <a:t>2000</a:t>
            </a:r>
          </a:p>
        </p:txBody>
      </p:sp>
      <p:cxnSp>
        <p:nvCxnSpPr>
          <p:cNvPr id="229" name="Conexão Reta 125"/>
          <p:cNvCxnSpPr/>
          <p:nvPr/>
        </p:nvCxnSpPr>
        <p:spPr>
          <a:xfrm>
            <a:off x="4536440" y="261874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230" name="Shape 238" descr="C:\technopolys\technopolys\techno\technoW1\technoW2\images\home_banner_pager 16.png"/>
          <p:cNvPicPr preferRelativeResize="0"/>
          <p:nvPr/>
        </p:nvPicPr>
        <p:blipFill rotWithShape="1">
          <a:blip r:embed="rId5"/>
          <a:srcRect/>
          <a:stretch>
            <a:fillRect/>
          </a:stretch>
        </p:blipFill>
        <p:spPr>
          <a:xfrm>
            <a:off x="4255724" y="2377688"/>
            <a:ext cx="559402" cy="559434"/>
          </a:xfrm>
          <a:prstGeom prst="rect">
            <a:avLst/>
          </a:prstGeom>
          <a:noFill/>
          <a:ln>
            <a:noFill/>
          </a:ln>
        </p:spPr>
      </p:pic>
      <p:cxnSp>
        <p:nvCxnSpPr>
          <p:cNvPr id="231" name="Conexão Reta 131"/>
          <p:cNvCxnSpPr/>
          <p:nvPr/>
        </p:nvCxnSpPr>
        <p:spPr>
          <a:xfrm>
            <a:off x="2437130" y="261620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232" name="Shape 238" descr="C:\technopolys\technopolys\techno\technoW1\technoW2\images\home_banner_pager 16.png"/>
          <p:cNvPicPr preferRelativeResize="0"/>
          <p:nvPr/>
        </p:nvPicPr>
        <p:blipFill rotWithShape="1">
          <a:blip r:embed="rId5"/>
          <a:srcRect/>
          <a:stretch>
            <a:fillRect/>
          </a:stretch>
        </p:blipFill>
        <p:spPr>
          <a:xfrm>
            <a:off x="2156414" y="2373878"/>
            <a:ext cx="559402" cy="559434"/>
          </a:xfrm>
          <a:prstGeom prst="rect">
            <a:avLst/>
          </a:prstGeom>
          <a:noFill/>
          <a:ln>
            <a:noFill/>
          </a:ln>
        </p:spPr>
      </p:pic>
      <p:sp>
        <p:nvSpPr>
          <p:cNvPr id="233" name="Caixa de Texto 134"/>
          <p:cNvSpPr txBox="1"/>
          <p:nvPr/>
        </p:nvSpPr>
        <p:spPr>
          <a:xfrm>
            <a:off x="574040" y="595566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2003</a:t>
            </a:r>
          </a:p>
        </p:txBody>
      </p:sp>
      <p:cxnSp>
        <p:nvCxnSpPr>
          <p:cNvPr id="234" name="Conexão Reta 136"/>
          <p:cNvCxnSpPr/>
          <p:nvPr/>
        </p:nvCxnSpPr>
        <p:spPr>
          <a:xfrm>
            <a:off x="1120775" y="4740275"/>
            <a:ext cx="0" cy="1114425"/>
          </a:xfrm>
          <a:prstGeom prst="line">
            <a:avLst/>
          </a:prstGeom>
        </p:spPr>
        <p:style>
          <a:lnRef idx="1">
            <a:schemeClr val="accent1"/>
          </a:lnRef>
          <a:fillRef idx="0">
            <a:schemeClr val="accent1"/>
          </a:fillRef>
          <a:effectRef idx="0">
            <a:schemeClr val="accent1"/>
          </a:effectRef>
          <a:fontRef idx="minor">
            <a:schemeClr val="tx1"/>
          </a:fontRef>
        </p:style>
      </p:cxnSp>
      <p:sp>
        <p:nvSpPr>
          <p:cNvPr id="235" name="Lágrima 138"/>
          <p:cNvSpPr/>
          <p:nvPr/>
        </p:nvSpPr>
        <p:spPr>
          <a:xfrm rot="5400000">
            <a:off x="66040" y="3888740"/>
            <a:ext cx="2128520" cy="1998980"/>
          </a:xfrm>
          <a:prstGeom prst="teardrop">
            <a:avLst>
              <a:gd name="adj" fmla="val 93765"/>
            </a:avLst>
          </a:prstGeom>
          <a:noFill/>
          <a:ln w="11430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236" name="Conexão Reta 139"/>
          <p:cNvCxnSpPr/>
          <p:nvPr/>
        </p:nvCxnSpPr>
        <p:spPr>
          <a:xfrm>
            <a:off x="8063230" y="3840480"/>
            <a:ext cx="2875915" cy="4445"/>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7" name="Rectângulo 141"/>
          <p:cNvSpPr/>
          <p:nvPr/>
        </p:nvSpPr>
        <p:spPr>
          <a:xfrm>
            <a:off x="5821045" y="1670685"/>
            <a:ext cx="2084070" cy="1085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38" name="Rectângulo 142"/>
          <p:cNvSpPr/>
          <p:nvPr/>
        </p:nvSpPr>
        <p:spPr>
          <a:xfrm>
            <a:off x="12065" y="1662430"/>
            <a:ext cx="3475355"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239" name="Shape 257" descr="C:\technopolys\technopolys\techno\technoW1\technoW2\images\home_banner_pager.png"/>
          <p:cNvPicPr preferRelativeResize="0"/>
          <p:nvPr/>
        </p:nvPicPr>
        <p:blipFill rotWithShape="1">
          <a:blip r:embed="rId6"/>
          <a:srcRect/>
          <a:stretch>
            <a:fillRect/>
          </a:stretch>
        </p:blipFill>
        <p:spPr>
          <a:xfrm>
            <a:off x="158750" y="1595755"/>
            <a:ext cx="250825" cy="250825"/>
          </a:xfrm>
          <a:prstGeom prst="rect">
            <a:avLst/>
          </a:prstGeom>
          <a:noFill/>
          <a:ln>
            <a:noFill/>
          </a:ln>
        </p:spPr>
      </p:pic>
      <p:sp>
        <p:nvSpPr>
          <p:cNvPr id="240" name="Rectângulo 145"/>
          <p:cNvSpPr/>
          <p:nvPr/>
        </p:nvSpPr>
        <p:spPr>
          <a:xfrm>
            <a:off x="3423285" y="1662430"/>
            <a:ext cx="2438400"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241" name="Shape 257" descr="C:\technopolys\technopolys\techno\technoW1\technoW2\images\home_banner_pager.png"/>
          <p:cNvPicPr preferRelativeResize="0"/>
          <p:nvPr/>
        </p:nvPicPr>
        <p:blipFill rotWithShape="1">
          <a:blip r:embed="rId6"/>
          <a:srcRect/>
          <a:stretch>
            <a:fillRect/>
          </a:stretch>
        </p:blipFill>
        <p:spPr>
          <a:xfrm>
            <a:off x="4754880" y="1612265"/>
            <a:ext cx="250825" cy="250825"/>
          </a:xfrm>
          <a:prstGeom prst="rect">
            <a:avLst/>
          </a:prstGeom>
          <a:noFill/>
          <a:ln>
            <a:noFill/>
          </a:ln>
        </p:spPr>
      </p:pic>
      <p:sp>
        <p:nvSpPr>
          <p:cNvPr id="242" name="Rectângulo 147"/>
          <p:cNvSpPr/>
          <p:nvPr/>
        </p:nvSpPr>
        <p:spPr>
          <a:xfrm>
            <a:off x="7891145" y="1668145"/>
            <a:ext cx="2084070" cy="1136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243" name="Shape 257" descr="C:\technopolys\technopolys\techno\technoW1\technoW2\images\home_banner_pager.png"/>
          <p:cNvPicPr preferRelativeResize="0"/>
          <p:nvPr/>
        </p:nvPicPr>
        <p:blipFill rotWithShape="1">
          <a:blip r:embed="rId6"/>
          <a:srcRect/>
          <a:stretch>
            <a:fillRect/>
          </a:stretch>
        </p:blipFill>
        <p:spPr>
          <a:xfrm>
            <a:off x="7066915" y="1598930"/>
            <a:ext cx="250825" cy="250825"/>
          </a:xfrm>
          <a:prstGeom prst="rect">
            <a:avLst/>
          </a:prstGeom>
          <a:noFill/>
          <a:ln>
            <a:noFill/>
          </a:ln>
        </p:spPr>
      </p:pic>
      <p:cxnSp>
        <p:nvCxnSpPr>
          <p:cNvPr id="244" name="Conexão Reta 149"/>
          <p:cNvCxnSpPr/>
          <p:nvPr/>
        </p:nvCxnSpPr>
        <p:spPr>
          <a:xfrm>
            <a:off x="6036945" y="3843020"/>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5" name="Conexão Reta 150"/>
          <p:cNvCxnSpPr/>
          <p:nvPr/>
        </p:nvCxnSpPr>
        <p:spPr>
          <a:xfrm>
            <a:off x="3603625" y="384873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6" name="Conexão Reta 151"/>
          <p:cNvCxnSpPr/>
          <p:nvPr/>
        </p:nvCxnSpPr>
        <p:spPr>
          <a:xfrm>
            <a:off x="1166284" y="3839210"/>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7" name="Conexão Reta 152"/>
          <p:cNvCxnSpPr/>
          <p:nvPr/>
        </p:nvCxnSpPr>
        <p:spPr>
          <a:xfrm>
            <a:off x="981075" y="595185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8" name="Conexão Reta 153"/>
          <p:cNvCxnSpPr/>
          <p:nvPr/>
        </p:nvCxnSpPr>
        <p:spPr>
          <a:xfrm>
            <a:off x="3387725" y="595185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9" name="Conexão Reta 154"/>
          <p:cNvCxnSpPr/>
          <p:nvPr/>
        </p:nvCxnSpPr>
        <p:spPr>
          <a:xfrm flipV="1">
            <a:off x="5840095" y="5970905"/>
            <a:ext cx="2555240" cy="1905"/>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50" name="Shape 257" descr="C:\technopolys\technopolys\techno\technoW1\technoW2\images\home_banner_pager.png"/>
          <p:cNvPicPr preferRelativeResize="0"/>
          <p:nvPr/>
        </p:nvPicPr>
        <p:blipFill rotWithShape="1">
          <a:blip r:embed="rId6"/>
          <a:srcRect/>
          <a:stretch>
            <a:fillRect/>
          </a:stretch>
        </p:blipFill>
        <p:spPr>
          <a:xfrm>
            <a:off x="7908290" y="5838825"/>
            <a:ext cx="250825" cy="250825"/>
          </a:xfrm>
          <a:prstGeom prst="rect">
            <a:avLst/>
          </a:prstGeom>
          <a:noFill/>
          <a:ln>
            <a:noFill/>
          </a:ln>
        </p:spPr>
      </p:pic>
      <p:cxnSp>
        <p:nvCxnSpPr>
          <p:cNvPr id="251" name="Conexão Reta 156"/>
          <p:cNvCxnSpPr/>
          <p:nvPr/>
        </p:nvCxnSpPr>
        <p:spPr>
          <a:xfrm>
            <a:off x="8345805" y="5968365"/>
            <a:ext cx="2722245" cy="889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52" name="Shape 257" descr="C:\technopolys\technopolys\techno\technoW1\technoW2\images\home_banner_pager.png"/>
          <p:cNvPicPr preferRelativeResize="0"/>
          <p:nvPr/>
        </p:nvPicPr>
        <p:blipFill rotWithShape="1">
          <a:blip r:embed="rId6"/>
          <a:srcRect/>
          <a:stretch>
            <a:fillRect/>
          </a:stretch>
        </p:blipFill>
        <p:spPr>
          <a:xfrm>
            <a:off x="2472055" y="1593850"/>
            <a:ext cx="250825" cy="250825"/>
          </a:xfrm>
          <a:prstGeom prst="rect">
            <a:avLst/>
          </a:prstGeom>
          <a:noFill/>
          <a:ln>
            <a:noFill/>
          </a:ln>
        </p:spPr>
      </p:pic>
      <p:pic>
        <p:nvPicPr>
          <p:cNvPr id="253" name="Shape 257" descr="C:\technopolys\technopolys\techno\technoW1\technoW2\images\home_banner_pager.png"/>
          <p:cNvPicPr preferRelativeResize="0"/>
          <p:nvPr/>
        </p:nvPicPr>
        <p:blipFill rotWithShape="1">
          <a:blip r:embed="rId6"/>
          <a:srcRect/>
          <a:stretch>
            <a:fillRect/>
          </a:stretch>
        </p:blipFill>
        <p:spPr>
          <a:xfrm>
            <a:off x="6744970" y="3721735"/>
            <a:ext cx="250825" cy="250825"/>
          </a:xfrm>
          <a:prstGeom prst="rect">
            <a:avLst/>
          </a:prstGeom>
          <a:noFill/>
          <a:ln>
            <a:noFill/>
          </a:ln>
        </p:spPr>
      </p:pic>
      <p:pic>
        <p:nvPicPr>
          <p:cNvPr id="254" name="Shape 257" descr="C:\technopolys\technopolys\techno\technoW1\technoW2\images\home_banner_pager.png"/>
          <p:cNvPicPr preferRelativeResize="0"/>
          <p:nvPr/>
        </p:nvPicPr>
        <p:blipFill rotWithShape="1">
          <a:blip r:embed="rId6"/>
          <a:srcRect/>
          <a:stretch>
            <a:fillRect/>
          </a:stretch>
        </p:blipFill>
        <p:spPr>
          <a:xfrm>
            <a:off x="4407535" y="3698875"/>
            <a:ext cx="250825" cy="250825"/>
          </a:xfrm>
          <a:prstGeom prst="rect">
            <a:avLst/>
          </a:prstGeom>
          <a:noFill/>
          <a:ln>
            <a:noFill/>
          </a:ln>
        </p:spPr>
      </p:pic>
      <p:pic>
        <p:nvPicPr>
          <p:cNvPr id="255" name="Shape 257" descr="C:\technopolys\technopolys\techno\technoW1\technoW2\images\home_banner_pager.png"/>
          <p:cNvPicPr preferRelativeResize="0"/>
          <p:nvPr/>
        </p:nvPicPr>
        <p:blipFill rotWithShape="1">
          <a:blip r:embed="rId6"/>
          <a:srcRect/>
          <a:stretch>
            <a:fillRect/>
          </a:stretch>
        </p:blipFill>
        <p:spPr>
          <a:xfrm>
            <a:off x="1002665" y="5831205"/>
            <a:ext cx="250825" cy="250825"/>
          </a:xfrm>
          <a:prstGeom prst="rect">
            <a:avLst/>
          </a:prstGeom>
          <a:noFill/>
          <a:ln>
            <a:noFill/>
          </a:ln>
        </p:spPr>
      </p:pic>
      <p:sp>
        <p:nvSpPr>
          <p:cNvPr id="256" name="Rectângulo 166"/>
          <p:cNvSpPr/>
          <p:nvPr/>
        </p:nvSpPr>
        <p:spPr>
          <a:xfrm>
            <a:off x="1245023" y="3977442"/>
            <a:ext cx="1964055" cy="1909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257" name="Shape 238" descr="C:\technopolys\technopolys\techno\technoW1\technoW2\images\home_banner_pager 16.png"/>
          <p:cNvPicPr preferRelativeResize="0"/>
          <p:nvPr/>
        </p:nvPicPr>
        <p:blipFill rotWithShape="1">
          <a:blip r:embed="rId5"/>
          <a:srcRect/>
          <a:stretch>
            <a:fillRect/>
          </a:stretch>
        </p:blipFill>
        <p:spPr>
          <a:xfrm>
            <a:off x="840059" y="4574788"/>
            <a:ext cx="559402" cy="559434"/>
          </a:xfrm>
          <a:prstGeom prst="rect">
            <a:avLst/>
          </a:prstGeom>
          <a:noFill/>
          <a:ln>
            <a:noFill/>
          </a:ln>
        </p:spPr>
      </p:pic>
      <p:sp>
        <p:nvSpPr>
          <p:cNvPr id="258" name="Caixa de Texto 168"/>
          <p:cNvSpPr txBox="1"/>
          <p:nvPr/>
        </p:nvSpPr>
        <p:spPr>
          <a:xfrm>
            <a:off x="1881082" y="3888743"/>
            <a:ext cx="1102360" cy="521970"/>
          </a:xfrm>
          <a:prstGeom prst="rect">
            <a:avLst/>
          </a:prstGeom>
          <a:noFill/>
        </p:spPr>
        <p:txBody>
          <a:bodyPr wrap="square" rtlCol="0">
            <a:spAutoFit/>
          </a:bodyPr>
          <a:lstStyle/>
          <a:p>
            <a:r>
              <a:rPr lang="pt-PT" altLang="en-US" sz="2800" dirty="0" smtClean="0">
                <a:gradFill>
                  <a:gsLst>
                    <a:gs pos="0">
                      <a:srgbClr val="14CD68"/>
                    </a:gs>
                    <a:gs pos="100000">
                      <a:srgbClr val="035C7D"/>
                    </a:gs>
                  </a:gsLst>
                  <a:lin scaled="0"/>
                </a:gradFill>
              </a:rPr>
              <a:t>1990</a:t>
            </a:r>
            <a:endParaRPr lang="pt-PT" altLang="en-US" sz="2800" dirty="0">
              <a:gradFill>
                <a:gsLst>
                  <a:gs pos="0">
                    <a:srgbClr val="14CD68"/>
                  </a:gs>
                  <a:gs pos="100000">
                    <a:srgbClr val="035C7D"/>
                  </a:gs>
                </a:gsLst>
                <a:lin scaled="0"/>
              </a:gradFill>
            </a:endParaRPr>
          </a:p>
        </p:txBody>
      </p:sp>
      <p:sp>
        <p:nvSpPr>
          <p:cNvPr id="259" name="Caixa de Texto 169"/>
          <p:cNvSpPr txBox="1"/>
          <p:nvPr/>
        </p:nvSpPr>
        <p:spPr>
          <a:xfrm>
            <a:off x="3983355" y="382333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1999</a:t>
            </a:r>
          </a:p>
        </p:txBody>
      </p:sp>
      <p:sp>
        <p:nvSpPr>
          <p:cNvPr id="260" name="Caixa de Texto 171"/>
          <p:cNvSpPr txBox="1"/>
          <p:nvPr/>
        </p:nvSpPr>
        <p:spPr>
          <a:xfrm>
            <a:off x="9024620" y="1727835"/>
            <a:ext cx="1102360" cy="521970"/>
          </a:xfrm>
          <a:prstGeom prst="rect">
            <a:avLst/>
          </a:prstGeom>
          <a:noFill/>
        </p:spPr>
        <p:txBody>
          <a:bodyPr wrap="square" rtlCol="0">
            <a:spAutoFit/>
          </a:bodyPr>
          <a:lstStyle/>
          <a:p>
            <a:r>
              <a:rPr lang="pt-PT" altLang="en-US" sz="2800" dirty="0" smtClean="0">
                <a:gradFill>
                  <a:gsLst>
                    <a:gs pos="0">
                      <a:srgbClr val="14CD68"/>
                    </a:gs>
                    <a:gs pos="100000">
                      <a:srgbClr val="035C7D"/>
                    </a:gs>
                  </a:gsLst>
                  <a:lin scaled="0"/>
                </a:gradFill>
              </a:rPr>
              <a:t>1987</a:t>
            </a:r>
            <a:endParaRPr lang="pt-PT" altLang="en-US" sz="2800" dirty="0">
              <a:gradFill>
                <a:gsLst>
                  <a:gs pos="0">
                    <a:srgbClr val="14CD68"/>
                  </a:gs>
                  <a:gs pos="100000">
                    <a:srgbClr val="035C7D"/>
                  </a:gs>
                </a:gsLst>
                <a:lin scaled="0"/>
              </a:gradFill>
            </a:endParaRPr>
          </a:p>
        </p:txBody>
      </p:sp>
      <p:cxnSp>
        <p:nvCxnSpPr>
          <p:cNvPr id="261" name="Conexão Reta 173"/>
          <p:cNvCxnSpPr/>
          <p:nvPr/>
        </p:nvCxnSpPr>
        <p:spPr>
          <a:xfrm>
            <a:off x="11276330" y="257175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262" name="Shape 238" descr="C:\technopolys\technopolys\techno\technoW1\technoW2\images\home_banner_pager 16.png"/>
          <p:cNvPicPr preferRelativeResize="0"/>
          <p:nvPr/>
        </p:nvPicPr>
        <p:blipFill rotWithShape="1">
          <a:blip r:embed="rId5"/>
          <a:srcRect/>
          <a:stretch>
            <a:fillRect/>
          </a:stretch>
        </p:blipFill>
        <p:spPr>
          <a:xfrm>
            <a:off x="10984819" y="2303393"/>
            <a:ext cx="559402" cy="559434"/>
          </a:xfrm>
          <a:prstGeom prst="rect">
            <a:avLst/>
          </a:prstGeom>
          <a:noFill/>
          <a:ln>
            <a:noFill/>
          </a:ln>
        </p:spPr>
      </p:pic>
      <p:cxnSp>
        <p:nvCxnSpPr>
          <p:cNvPr id="263" name="Conexão Reta 176"/>
          <p:cNvCxnSpPr/>
          <p:nvPr/>
        </p:nvCxnSpPr>
        <p:spPr>
          <a:xfrm>
            <a:off x="3443605" y="473392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264" name="Shape 238" descr="C:\technopolys\technopolys\techno\technoW1\technoW2\images\home_banner_pager 16.png"/>
          <p:cNvPicPr preferRelativeResize="0"/>
          <p:nvPr/>
        </p:nvPicPr>
        <p:blipFill rotWithShape="1">
          <a:blip r:embed="rId5"/>
          <a:srcRect/>
          <a:stretch>
            <a:fillRect/>
          </a:stretch>
        </p:blipFill>
        <p:spPr>
          <a:xfrm>
            <a:off x="3162889" y="4597013"/>
            <a:ext cx="559402" cy="559434"/>
          </a:xfrm>
          <a:prstGeom prst="rect">
            <a:avLst/>
          </a:prstGeom>
          <a:noFill/>
          <a:ln>
            <a:noFill/>
          </a:ln>
        </p:spPr>
      </p:pic>
      <p:cxnSp>
        <p:nvCxnSpPr>
          <p:cNvPr id="265" name="Conexão Reta 178"/>
          <p:cNvCxnSpPr/>
          <p:nvPr/>
        </p:nvCxnSpPr>
        <p:spPr>
          <a:xfrm>
            <a:off x="5742940" y="476567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266" name="Shape 238" descr="C:\technopolys\technopolys\techno\technoW1\technoW2\images\home_banner_pager 16.png"/>
          <p:cNvPicPr preferRelativeResize="0"/>
          <p:nvPr/>
        </p:nvPicPr>
        <p:blipFill rotWithShape="1">
          <a:blip r:embed="rId5"/>
          <a:srcRect/>
          <a:stretch>
            <a:fillRect/>
          </a:stretch>
        </p:blipFill>
        <p:spPr>
          <a:xfrm>
            <a:off x="5462224" y="4588758"/>
            <a:ext cx="559402" cy="559434"/>
          </a:xfrm>
          <a:prstGeom prst="rect">
            <a:avLst/>
          </a:prstGeom>
          <a:noFill/>
          <a:ln>
            <a:noFill/>
          </a:ln>
        </p:spPr>
      </p:pic>
      <p:cxnSp>
        <p:nvCxnSpPr>
          <p:cNvPr id="267" name="Conexão Reta 180"/>
          <p:cNvCxnSpPr/>
          <p:nvPr/>
        </p:nvCxnSpPr>
        <p:spPr>
          <a:xfrm>
            <a:off x="8033385" y="475932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268" name="Shape 238" descr="C:\technopolys\technopolys\techno\technoW1\technoW2\images\home_banner_pager 16.png"/>
          <p:cNvPicPr preferRelativeResize="0"/>
          <p:nvPr/>
        </p:nvPicPr>
        <p:blipFill rotWithShape="1">
          <a:blip r:embed="rId5"/>
          <a:srcRect/>
          <a:stretch>
            <a:fillRect/>
          </a:stretch>
        </p:blipFill>
        <p:spPr>
          <a:xfrm>
            <a:off x="7752669" y="4603998"/>
            <a:ext cx="559402" cy="559434"/>
          </a:xfrm>
          <a:prstGeom prst="rect">
            <a:avLst/>
          </a:prstGeom>
          <a:noFill/>
          <a:ln>
            <a:noFill/>
          </a:ln>
        </p:spPr>
      </p:pic>
      <p:sp>
        <p:nvSpPr>
          <p:cNvPr id="269" name="Caixa de Texto 182"/>
          <p:cNvSpPr txBox="1"/>
          <p:nvPr/>
        </p:nvSpPr>
        <p:spPr>
          <a:xfrm>
            <a:off x="10220325" y="596836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2013</a:t>
            </a:r>
          </a:p>
        </p:txBody>
      </p:sp>
      <p:sp>
        <p:nvSpPr>
          <p:cNvPr id="270" name="Caixa de Texto 185"/>
          <p:cNvSpPr txBox="1"/>
          <p:nvPr/>
        </p:nvSpPr>
        <p:spPr>
          <a:xfrm>
            <a:off x="2939415" y="596836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2006</a:t>
            </a:r>
          </a:p>
        </p:txBody>
      </p:sp>
      <p:pic>
        <p:nvPicPr>
          <p:cNvPr id="271" name="Shape 257" descr="C:\technopolys\technopolys\techno\technoW1\technoW2\images\home_banner_pager.png"/>
          <p:cNvPicPr preferRelativeResize="0"/>
          <p:nvPr/>
        </p:nvPicPr>
        <p:blipFill rotWithShape="1">
          <a:blip r:embed="rId6"/>
          <a:srcRect/>
          <a:stretch>
            <a:fillRect/>
          </a:stretch>
        </p:blipFill>
        <p:spPr>
          <a:xfrm>
            <a:off x="3325495" y="5828665"/>
            <a:ext cx="250825" cy="250825"/>
          </a:xfrm>
          <a:prstGeom prst="rect">
            <a:avLst/>
          </a:prstGeom>
          <a:noFill/>
          <a:ln>
            <a:noFill/>
          </a:ln>
        </p:spPr>
      </p:pic>
      <p:pic>
        <p:nvPicPr>
          <p:cNvPr id="272" name="Shape 257" descr="C:\technopolys\technopolys\techno\technoW1\technoW2\images\home_banner_pager.png"/>
          <p:cNvPicPr preferRelativeResize="0"/>
          <p:nvPr/>
        </p:nvPicPr>
        <p:blipFill rotWithShape="1">
          <a:blip r:embed="rId6"/>
          <a:srcRect/>
          <a:stretch>
            <a:fillRect/>
          </a:stretch>
        </p:blipFill>
        <p:spPr>
          <a:xfrm>
            <a:off x="5619750" y="5847080"/>
            <a:ext cx="250825" cy="250825"/>
          </a:xfrm>
          <a:prstGeom prst="rect">
            <a:avLst/>
          </a:prstGeom>
          <a:noFill/>
          <a:ln>
            <a:noFill/>
          </a:ln>
        </p:spPr>
      </p:pic>
      <p:cxnSp>
        <p:nvCxnSpPr>
          <p:cNvPr id="273" name="Conexão Reta 192"/>
          <p:cNvCxnSpPr/>
          <p:nvPr/>
        </p:nvCxnSpPr>
        <p:spPr>
          <a:xfrm>
            <a:off x="10337165" y="479044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274" name="Shape 238" descr="C:\technopolys\technopolys\techno\technoW1\technoW2\images\home_banner_pager 16.png"/>
          <p:cNvPicPr preferRelativeResize="0"/>
          <p:nvPr/>
        </p:nvPicPr>
        <p:blipFill rotWithShape="1">
          <a:blip r:embed="rId5"/>
          <a:srcRect/>
          <a:stretch>
            <a:fillRect/>
          </a:stretch>
        </p:blipFill>
        <p:spPr>
          <a:xfrm>
            <a:off x="10056449" y="4584313"/>
            <a:ext cx="559402" cy="559434"/>
          </a:xfrm>
          <a:prstGeom prst="rect">
            <a:avLst/>
          </a:prstGeom>
          <a:noFill/>
          <a:ln>
            <a:noFill/>
          </a:ln>
        </p:spPr>
      </p:pic>
      <p:cxnSp>
        <p:nvCxnSpPr>
          <p:cNvPr id="275" name="Conexão Reta 197"/>
          <p:cNvCxnSpPr/>
          <p:nvPr/>
        </p:nvCxnSpPr>
        <p:spPr>
          <a:xfrm>
            <a:off x="9486900" y="51117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276" name="Shape 238" descr="C:\technopolys\technopolys\techno\technoW1\technoW2\images\home_banner_pager 16.png"/>
          <p:cNvPicPr preferRelativeResize="0"/>
          <p:nvPr/>
        </p:nvPicPr>
        <p:blipFill rotWithShape="1">
          <a:blip r:embed="rId5"/>
          <a:srcRect/>
          <a:stretch>
            <a:fillRect/>
          </a:stretch>
        </p:blipFill>
        <p:spPr>
          <a:xfrm>
            <a:off x="9206184" y="355848"/>
            <a:ext cx="559402" cy="559434"/>
          </a:xfrm>
          <a:prstGeom prst="rect">
            <a:avLst/>
          </a:prstGeom>
          <a:noFill/>
          <a:ln>
            <a:noFill/>
          </a:ln>
        </p:spPr>
      </p:pic>
      <p:pic>
        <p:nvPicPr>
          <p:cNvPr id="277" name="Shape 257" descr="C:\technopolys\technopolys\techno\technoW1\technoW2\images\home_banner_pager.png"/>
          <p:cNvPicPr preferRelativeResize="0"/>
          <p:nvPr/>
        </p:nvPicPr>
        <p:blipFill rotWithShape="1">
          <a:blip r:embed="rId6"/>
          <a:srcRect/>
          <a:stretch>
            <a:fillRect/>
          </a:stretch>
        </p:blipFill>
        <p:spPr>
          <a:xfrm>
            <a:off x="9357995" y="1593850"/>
            <a:ext cx="250825" cy="250825"/>
          </a:xfrm>
          <a:prstGeom prst="rect">
            <a:avLst/>
          </a:prstGeom>
          <a:noFill/>
          <a:ln>
            <a:noFill/>
          </a:ln>
        </p:spPr>
      </p:pic>
      <p:sp>
        <p:nvSpPr>
          <p:cNvPr id="278" name="Caixa de Texto 200"/>
          <p:cNvSpPr txBox="1"/>
          <p:nvPr/>
        </p:nvSpPr>
        <p:spPr>
          <a:xfrm>
            <a:off x="6631940" y="1732915"/>
            <a:ext cx="1102360" cy="521970"/>
          </a:xfrm>
          <a:prstGeom prst="rect">
            <a:avLst/>
          </a:prstGeom>
          <a:noFill/>
        </p:spPr>
        <p:txBody>
          <a:bodyPr wrap="square" rtlCol="0">
            <a:spAutoFit/>
          </a:bodyPr>
          <a:lstStyle/>
          <a:p>
            <a:r>
              <a:rPr lang="pt-PT" altLang="en-US" sz="2800" dirty="0" smtClean="0">
                <a:gradFill>
                  <a:gsLst>
                    <a:gs pos="0">
                      <a:srgbClr val="14CD68"/>
                    </a:gs>
                    <a:gs pos="100000">
                      <a:srgbClr val="035C7D"/>
                    </a:gs>
                  </a:gsLst>
                  <a:lin scaled="0"/>
                </a:gradFill>
              </a:rPr>
              <a:t>1983</a:t>
            </a:r>
            <a:endParaRPr lang="pt-PT" altLang="en-US" sz="2800" dirty="0">
              <a:gradFill>
                <a:gsLst>
                  <a:gs pos="0">
                    <a:srgbClr val="14CD68"/>
                  </a:gs>
                  <a:gs pos="100000">
                    <a:srgbClr val="035C7D"/>
                  </a:gs>
                </a:gsLst>
                <a:lin scaled="0"/>
              </a:gradFill>
            </a:endParaRPr>
          </a:p>
        </p:txBody>
      </p:sp>
      <p:sp>
        <p:nvSpPr>
          <p:cNvPr id="279" name="Oval 278"/>
          <p:cNvSpPr/>
          <p:nvPr/>
        </p:nvSpPr>
        <p:spPr>
          <a:xfrm>
            <a:off x="10540365" y="1764665"/>
            <a:ext cx="762000" cy="593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280" name="Shape 257" descr="C:\technopolys\technopolys\techno\technoW1\technoW2\images\home_banner_pager.png"/>
          <p:cNvPicPr preferRelativeResize="0"/>
          <p:nvPr/>
        </p:nvPicPr>
        <p:blipFill rotWithShape="1">
          <a:blip r:embed="rId6"/>
          <a:srcRect/>
          <a:stretch>
            <a:fillRect/>
          </a:stretch>
        </p:blipFill>
        <p:spPr>
          <a:xfrm>
            <a:off x="2319020" y="3685540"/>
            <a:ext cx="250825" cy="250825"/>
          </a:xfrm>
          <a:prstGeom prst="rect">
            <a:avLst/>
          </a:prstGeom>
          <a:noFill/>
          <a:ln>
            <a:noFill/>
          </a:ln>
        </p:spPr>
      </p:pic>
      <p:pic>
        <p:nvPicPr>
          <p:cNvPr id="281" name="Shape 257" descr="C:\technopolys\technopolys\techno\technoW1\technoW2\images\home_banner_pager.png"/>
          <p:cNvPicPr preferRelativeResize="0"/>
          <p:nvPr/>
        </p:nvPicPr>
        <p:blipFill rotWithShape="1">
          <a:blip r:embed="rId6"/>
          <a:srcRect/>
          <a:stretch>
            <a:fillRect/>
          </a:stretch>
        </p:blipFill>
        <p:spPr>
          <a:xfrm>
            <a:off x="11149330" y="3669665"/>
            <a:ext cx="250825" cy="250825"/>
          </a:xfrm>
          <a:prstGeom prst="rect">
            <a:avLst/>
          </a:prstGeom>
          <a:noFill/>
          <a:ln>
            <a:noFill/>
          </a:ln>
        </p:spPr>
      </p:pic>
      <p:sp>
        <p:nvSpPr>
          <p:cNvPr id="282" name="Caixa de Texto 204"/>
          <p:cNvSpPr txBox="1"/>
          <p:nvPr/>
        </p:nvSpPr>
        <p:spPr>
          <a:xfrm>
            <a:off x="5250815" y="596328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2007</a:t>
            </a:r>
          </a:p>
        </p:txBody>
      </p:sp>
      <p:pic>
        <p:nvPicPr>
          <p:cNvPr id="283" name="Shape 257" descr="C:\technopolys\technopolys\techno\technoW1\technoW2\images\home_banner_pager.png"/>
          <p:cNvPicPr preferRelativeResize="0"/>
          <p:nvPr/>
        </p:nvPicPr>
        <p:blipFill rotWithShape="1">
          <a:blip r:embed="rId6"/>
          <a:srcRect/>
          <a:stretch>
            <a:fillRect/>
          </a:stretch>
        </p:blipFill>
        <p:spPr>
          <a:xfrm>
            <a:off x="10225405" y="5842000"/>
            <a:ext cx="250825" cy="250825"/>
          </a:xfrm>
          <a:prstGeom prst="rect">
            <a:avLst/>
          </a:prstGeom>
          <a:noFill/>
          <a:ln>
            <a:noFill/>
          </a:ln>
        </p:spPr>
      </p:pic>
      <p:sp>
        <p:nvSpPr>
          <p:cNvPr id="284" name="Caixa de Texto 206"/>
          <p:cNvSpPr txBox="1"/>
          <p:nvPr/>
        </p:nvSpPr>
        <p:spPr>
          <a:xfrm>
            <a:off x="7572375" y="596836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2009</a:t>
            </a:r>
          </a:p>
        </p:txBody>
      </p:sp>
      <p:sp>
        <p:nvSpPr>
          <p:cNvPr id="285" name="Caixa de Texto 64"/>
          <p:cNvSpPr txBox="1"/>
          <p:nvPr/>
        </p:nvSpPr>
        <p:spPr>
          <a:xfrm>
            <a:off x="332105" y="497205"/>
            <a:ext cx="2139950" cy="569387"/>
          </a:xfrm>
          <a:prstGeom prst="rect">
            <a:avLst/>
          </a:prstGeom>
          <a:noFill/>
        </p:spPr>
        <p:txBody>
          <a:bodyPr wrap="square" rtlCol="0">
            <a:spAutoFit/>
          </a:bodyPr>
          <a:lstStyle/>
          <a:p>
            <a:pPr algn="just"/>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Constitution.</a:t>
            </a:r>
          </a:p>
          <a:p>
            <a:pPr algn="just"/>
            <a:r>
              <a:rPr lang="pt-PT" sz="1000" dirty="0" smtClean="0">
                <a:latin typeface="Arial Narrow" panose="020B0606020202030204" pitchFamily="34" charset="0"/>
              </a:rPr>
              <a:t>The ECOWAS </a:t>
            </a:r>
            <a:r>
              <a:rPr lang="pt-PT" sz="1000" dirty="0">
                <a:latin typeface="Arial Narrow" panose="020B0606020202030204" pitchFamily="34" charset="0"/>
              </a:rPr>
              <a:t>constitutional treaty was approved on the 28</a:t>
            </a:r>
            <a:r>
              <a:rPr lang="pt-PT" sz="1000" baseline="30000" dirty="0">
                <a:latin typeface="Arial Narrow" panose="020B0606020202030204" pitchFamily="34" charset="0"/>
              </a:rPr>
              <a:t>th</a:t>
            </a:r>
            <a:r>
              <a:rPr lang="pt-PT" sz="1000" dirty="0">
                <a:latin typeface="Arial Narrow" panose="020B0606020202030204" pitchFamily="34" charset="0"/>
              </a:rPr>
              <a:t> of May </a:t>
            </a:r>
            <a:r>
              <a:rPr lang="pt-PT" sz="1000" dirty="0" smtClean="0">
                <a:latin typeface="Arial Narrow" panose="020B0606020202030204" pitchFamily="34" charset="0"/>
              </a:rPr>
              <a:t>1975</a:t>
            </a:r>
            <a:r>
              <a:rPr lang="pt-PT" sz="1000" dirty="0">
                <a:latin typeface="Arial Narrow" panose="020B0606020202030204" pitchFamily="34" charset="0"/>
              </a:rPr>
              <a:t>.</a:t>
            </a:r>
          </a:p>
        </p:txBody>
      </p:sp>
      <p:sp>
        <p:nvSpPr>
          <p:cNvPr id="286" name="Caixa de Texto 75"/>
          <p:cNvSpPr txBox="1"/>
          <p:nvPr/>
        </p:nvSpPr>
        <p:spPr>
          <a:xfrm>
            <a:off x="2653030" y="502920"/>
            <a:ext cx="2101850" cy="1092607"/>
          </a:xfrm>
          <a:prstGeom prst="rect">
            <a:avLst/>
          </a:prstGeom>
          <a:noFill/>
        </p:spPr>
        <p:txBody>
          <a:bodyPr wrap="square" rtlCol="0">
            <a:spAutoFit/>
          </a:bodyPr>
          <a:lstStyle/>
          <a:p>
            <a:pPr algn="just"/>
            <a:r>
              <a:rPr lang="pt-PT" sz="1100" b="1" dirty="0">
                <a:solidFill>
                  <a:srgbClr val="3FBBD7"/>
                </a:solidFill>
                <a:latin typeface="Arial Narrow" panose="020B0606020202030204" pitchFamily="34" charset="0"/>
              </a:rPr>
              <a:t>Membership of  Cape Verde</a:t>
            </a:r>
            <a:r>
              <a:rPr lang="pt-PT" sz="1100" dirty="0">
                <a:latin typeface="Arial Narrow" panose="020B0606020202030204" pitchFamily="34" charset="0"/>
              </a:rPr>
              <a:t>.</a:t>
            </a:r>
          </a:p>
          <a:p>
            <a:pPr algn="just"/>
            <a:r>
              <a:rPr lang="pt-PT" sz="1100" dirty="0">
                <a:latin typeface="Arial Narrow" panose="020B0606020202030204" pitchFamily="34" charset="0"/>
              </a:rPr>
              <a:t>Cape Verde became a member of ECOWAS in 1976, immediately after obtaining the status of independent and sovereign state on July 5, 1975.</a:t>
            </a:r>
          </a:p>
          <a:p>
            <a:endParaRPr lang="pt-PT" altLang="en-US" sz="1000" dirty="0"/>
          </a:p>
        </p:txBody>
      </p:sp>
      <p:sp>
        <p:nvSpPr>
          <p:cNvPr id="287" name="Caixa de Texto 111"/>
          <p:cNvSpPr txBox="1"/>
          <p:nvPr/>
        </p:nvSpPr>
        <p:spPr>
          <a:xfrm>
            <a:off x="4918074" y="500380"/>
            <a:ext cx="2148841" cy="1107996"/>
          </a:xfrm>
          <a:prstGeom prst="rect">
            <a:avLst/>
          </a:prstGeom>
          <a:noFill/>
        </p:spPr>
        <p:txBody>
          <a:bodyPr wrap="square" rtlCol="0">
            <a:spAutoFit/>
          </a:bodyPr>
          <a:lstStyle/>
          <a:p>
            <a:pPr algn="just"/>
            <a:r>
              <a:rPr lang="pt-PT" sz="1100" b="1" dirty="0">
                <a:solidFill>
                  <a:srgbClr val="3FBBD7"/>
                </a:solidFill>
                <a:latin typeface="Arial Narrow" panose="020B0606020202030204" pitchFamily="34" charset="0"/>
              </a:rPr>
              <a:t>Liberalization of foreign trade.</a:t>
            </a:r>
          </a:p>
          <a:p>
            <a:pPr algn="just"/>
            <a:r>
              <a:rPr lang="pt-PT" sz="1100" dirty="0">
                <a:latin typeface="Arial Narrow" panose="020B0606020202030204" pitchFamily="34" charset="0"/>
              </a:rPr>
              <a:t>Cancellation of import and export customs duties and removal of non-tariff barriers between member states for agricultural products, crafts and crude oil</a:t>
            </a:r>
            <a:r>
              <a:rPr lang="pt-PT" sz="1100" dirty="0" smtClean="0">
                <a:latin typeface="Arial Narrow" panose="020B0606020202030204" pitchFamily="34" charset="0"/>
              </a:rPr>
              <a:t>.</a:t>
            </a:r>
            <a:endParaRPr lang="pt-PT" sz="1100" dirty="0">
              <a:latin typeface="Arial Narrow" panose="020B0606020202030204" pitchFamily="34" charset="0"/>
            </a:endParaRPr>
          </a:p>
        </p:txBody>
      </p:sp>
      <p:sp>
        <p:nvSpPr>
          <p:cNvPr id="288" name="Caixa de Texto 201"/>
          <p:cNvSpPr txBox="1"/>
          <p:nvPr/>
        </p:nvSpPr>
        <p:spPr>
          <a:xfrm>
            <a:off x="185387" y="2462530"/>
            <a:ext cx="2080339" cy="877163"/>
          </a:xfrm>
          <a:prstGeom prst="rect">
            <a:avLst/>
          </a:prstGeom>
          <a:noFill/>
        </p:spPr>
        <p:txBody>
          <a:bodyPr wrap="square" rtlCol="0">
            <a:spAutoFit/>
          </a:bodyPr>
          <a:lstStyle/>
          <a:p>
            <a:pPr algn="just"/>
            <a:r>
              <a:rPr lang="pt-PT" sz="1100" i="1" dirty="0">
                <a:solidFill>
                  <a:srgbClr val="3FBBD7"/>
                </a:solidFill>
              </a:rPr>
              <a:t>Liberalization of foreign trade</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Cancellation of import and export customs duties and removal of non-tariff barriers between Member States of the industrial products</a:t>
            </a:r>
            <a:r>
              <a:rPr lang="pt-PT" sz="1000" dirty="0" smtClean="0">
                <a:latin typeface="Arial Narrow" panose="020B0606020202030204" pitchFamily="34" charset="0"/>
              </a:rPr>
              <a:t>.</a:t>
            </a:r>
            <a:endParaRPr lang="pt-PT" sz="1000" dirty="0">
              <a:latin typeface="Arial Narrow" panose="020B0606020202030204" pitchFamily="34" charset="0"/>
            </a:endParaRPr>
          </a:p>
        </p:txBody>
      </p:sp>
      <p:sp>
        <p:nvSpPr>
          <p:cNvPr id="289" name="Caixa de Texto 123"/>
          <p:cNvSpPr txBox="1"/>
          <p:nvPr/>
        </p:nvSpPr>
        <p:spPr>
          <a:xfrm>
            <a:off x="7278370" y="495300"/>
            <a:ext cx="1858645" cy="938719"/>
          </a:xfrm>
          <a:prstGeom prst="rect">
            <a:avLst/>
          </a:prstGeom>
          <a:noFill/>
        </p:spPr>
        <p:txBody>
          <a:bodyPr wrap="square" rtlCol="0">
            <a:spAutoFit/>
          </a:bodyPr>
          <a:lstStyle/>
          <a:p>
            <a:pPr algn="just" defTabSz="1111250">
              <a:lnSpc>
                <a:spcPts val="1100"/>
              </a:lnSpc>
              <a:defRPr/>
            </a:pPr>
            <a:r>
              <a:rPr lang="pt-PT" sz="1100" dirty="0">
                <a:solidFill>
                  <a:srgbClr val="3FBBD7"/>
                </a:solidFill>
              </a:rPr>
              <a:t>Single currency</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Idea of ​​creation of the single currency of ECOWAS launched by the Conference of Heads of State and Government. Decision A / Dec6 / 12/85</a:t>
            </a:r>
            <a:r>
              <a:rPr lang="pt-PT" sz="1000" dirty="0" smtClean="0">
                <a:latin typeface="Arial Narrow" panose="020B0606020202030204" pitchFamily="34" charset="0"/>
              </a:rPr>
              <a:t>.</a:t>
            </a:r>
            <a:endParaRPr lang="pt-PT" sz="1000" dirty="0">
              <a:latin typeface="Arial Narrow" panose="020B0606020202030204" pitchFamily="34" charset="0"/>
            </a:endParaRPr>
          </a:p>
        </p:txBody>
      </p:sp>
      <p:sp>
        <p:nvSpPr>
          <p:cNvPr id="290" name="Caixa de Texto 188"/>
          <p:cNvSpPr txBox="1"/>
          <p:nvPr/>
        </p:nvSpPr>
        <p:spPr>
          <a:xfrm>
            <a:off x="9615170" y="532765"/>
            <a:ext cx="1649350" cy="656590"/>
          </a:xfrm>
          <a:prstGeom prst="rect">
            <a:avLst/>
          </a:prstGeom>
          <a:noFill/>
        </p:spPr>
        <p:txBody>
          <a:bodyPr wrap="square" rtlCol="0">
            <a:spAutoFit/>
          </a:bodyPr>
          <a:lstStyle/>
          <a:p>
            <a:pPr algn="just" defTabSz="1111250">
              <a:lnSpc>
                <a:spcPts val="1100"/>
              </a:lnSpc>
              <a:defRPr/>
            </a:pPr>
            <a:r>
              <a:rPr lang="pt-PT" sz="1100" dirty="0" smtClean="0">
                <a:solidFill>
                  <a:srgbClr val="3FBBD7"/>
                </a:solidFill>
              </a:rPr>
              <a:t>Monetary cooperation</a:t>
            </a:r>
            <a:r>
              <a:rPr lang="fr-FR" sz="1100" b="1" dirty="0" smtClean="0">
                <a:solidFill>
                  <a:srgbClr val="3FBBD7"/>
                </a:solidFill>
                <a:latin typeface="Arial Narrow" panose="020B0606020202030204" pitchFamily="34" charset="0"/>
                <a:ea typeface="Verdana" panose="020B0604030504040204" pitchFamily="34" charset="0"/>
                <a:cs typeface="Verdana" panose="020B0604030504040204" pitchFamily="34" charset="0"/>
                <a:sym typeface="+mn-ea"/>
              </a:rPr>
              <a:t>.</a:t>
            </a:r>
          </a:p>
          <a:p>
            <a:pPr algn="just" defTabSz="1111250">
              <a:lnSpc>
                <a:spcPts val="1100"/>
              </a:lnSpc>
              <a:defRPr/>
            </a:pPr>
            <a:r>
              <a:rPr lang="pt-PT" sz="1000" dirty="0" smtClean="0">
                <a:latin typeface="Arial Narrow" panose="020B0606020202030204" pitchFamily="34" charset="0"/>
              </a:rPr>
              <a:t>Adoption </a:t>
            </a:r>
            <a:r>
              <a:rPr lang="pt-PT" sz="1000" dirty="0">
                <a:latin typeface="Arial Narrow" panose="020B0606020202030204" pitchFamily="34" charset="0"/>
              </a:rPr>
              <a:t>of an ECOWAS monetary cooperation program (PCMC</a:t>
            </a:r>
            <a:r>
              <a:rPr lang="pt-PT" sz="1000" dirty="0" smtClean="0">
                <a:latin typeface="Arial Narrow" panose="020B0606020202030204" pitchFamily="34" charset="0"/>
              </a:rPr>
              <a:t>).</a:t>
            </a:r>
            <a:endParaRPr lang="pt-PT" sz="1000" dirty="0">
              <a:latin typeface="Arial Narrow" panose="020B0606020202030204" pitchFamily="34" charset="0"/>
            </a:endParaRPr>
          </a:p>
        </p:txBody>
      </p:sp>
      <p:sp>
        <p:nvSpPr>
          <p:cNvPr id="291" name="Caixa de Texto 191"/>
          <p:cNvSpPr txBox="1"/>
          <p:nvPr/>
        </p:nvSpPr>
        <p:spPr>
          <a:xfrm>
            <a:off x="2599101" y="2446655"/>
            <a:ext cx="1866220" cy="723275"/>
          </a:xfrm>
          <a:prstGeom prst="rect">
            <a:avLst/>
          </a:prstGeom>
          <a:noFill/>
        </p:spPr>
        <p:txBody>
          <a:bodyPr wrap="square" rtlCol="0">
            <a:spAutoFit/>
          </a:bodyPr>
          <a:lstStyle/>
          <a:p>
            <a:pPr algn="just" defTabSz="1111250">
              <a:lnSpc>
                <a:spcPct val="100000"/>
              </a:lnSpc>
              <a:spcBef>
                <a:spcPts val="0"/>
              </a:spcBef>
              <a:spcAft>
                <a:spcPts val="35"/>
              </a:spcAft>
              <a:defRPr/>
            </a:pPr>
            <a:r>
              <a:rPr lang="pt-PT" sz="1100" i="1" dirty="0">
                <a:solidFill>
                  <a:srgbClr val="3FBBD7"/>
                </a:solidFill>
              </a:rPr>
              <a:t>Convergence criteria</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a:t>
            </a:r>
          </a:p>
          <a:p>
            <a:pPr algn="just" defTabSz="1111250">
              <a:lnSpc>
                <a:spcPct val="100000"/>
              </a:lnSpc>
              <a:spcBef>
                <a:spcPts val="0"/>
              </a:spcBef>
              <a:spcAft>
                <a:spcPts val="35"/>
              </a:spcAft>
              <a:defRPr/>
            </a:pPr>
            <a:r>
              <a:rPr lang="pt-PT" sz="1000" dirty="0">
                <a:latin typeface="Arial Narrow" panose="020B0606020202030204" pitchFamily="34" charset="0"/>
              </a:rPr>
              <a:t>Adoption of the </a:t>
            </a:r>
            <a:r>
              <a:rPr lang="pt-PT" sz="1000" i="1" dirty="0">
                <a:latin typeface="Arial Narrow" panose="020B0606020202030204" pitchFamily="34" charset="0"/>
              </a:rPr>
              <a:t>ECOWAS</a:t>
            </a:r>
            <a:r>
              <a:rPr lang="pt-PT" sz="1000" dirty="0">
                <a:latin typeface="Arial Narrow" panose="020B0606020202030204" pitchFamily="34" charset="0"/>
              </a:rPr>
              <a:t> macroeconomic convergence criteria</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pt-PT" sz="1000" dirty="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292" name="Caixa de Texto 133"/>
          <p:cNvSpPr txBox="1"/>
          <p:nvPr/>
        </p:nvSpPr>
        <p:spPr>
          <a:xfrm>
            <a:off x="4723766" y="2438400"/>
            <a:ext cx="2011044" cy="1184940"/>
          </a:xfrm>
          <a:prstGeom prst="rect">
            <a:avLst/>
          </a:prstGeom>
          <a:noFill/>
        </p:spPr>
        <p:txBody>
          <a:bodyPr wrap="square" rtlCol="0">
            <a:spAutoFit/>
          </a:bodyPr>
          <a:lstStyle/>
          <a:p>
            <a:pPr algn="just" defTabSz="1111250">
              <a:spcAft>
                <a:spcPts val="35"/>
              </a:spcAft>
              <a:defRPr/>
            </a:pPr>
            <a:r>
              <a:rPr lang="pt-PT" sz="1100" i="1" dirty="0">
                <a:solidFill>
                  <a:srgbClr val="3FBBD7"/>
                </a:solidFill>
              </a:rPr>
              <a:t>Accra Declaration</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a:t>
            </a:r>
            <a:r>
              <a:rPr lang="fr-FR" sz="1000" dirty="0" smtClean="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On April 30, the Heads of State and Government of 6 countries declared the institutionalization of the West African Monetary Zone (WAMZ), within the framework of the objective of the single currency zone of ECOWAS</a:t>
            </a:r>
            <a:r>
              <a:rPr lang="pt-PT" sz="1000" dirty="0" smtClean="0">
                <a:latin typeface="Arial Narrow" panose="020B0606020202030204" pitchFamily="34" charset="0"/>
              </a:rPr>
              <a:t>.</a:t>
            </a:r>
            <a:endParaRPr lang="pt-PT" sz="1000" dirty="0">
              <a:latin typeface="Arial Narrow" panose="020B0606020202030204" pitchFamily="34" charset="0"/>
            </a:endParaRPr>
          </a:p>
        </p:txBody>
      </p:sp>
      <p:sp>
        <p:nvSpPr>
          <p:cNvPr id="293" name="Caixa de Texto 118"/>
          <p:cNvSpPr txBox="1"/>
          <p:nvPr/>
        </p:nvSpPr>
        <p:spPr>
          <a:xfrm>
            <a:off x="6990715" y="2405380"/>
            <a:ext cx="1781175" cy="877163"/>
          </a:xfrm>
          <a:prstGeom prst="rect">
            <a:avLst/>
          </a:prstGeom>
          <a:noFill/>
        </p:spPr>
        <p:txBody>
          <a:bodyPr wrap="square" rtlCol="0">
            <a:spAutoFit/>
          </a:bodyPr>
          <a:lstStyle/>
          <a:p>
            <a:pPr algn="just"/>
            <a:r>
              <a:rPr lang="pt-PT" sz="1100" i="1" dirty="0">
                <a:solidFill>
                  <a:srgbClr val="3FBBD7"/>
                </a:solidFill>
              </a:rPr>
              <a:t>ZMAO Agreement</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a:t>
            </a:r>
            <a:r>
              <a:rPr lang="fr-FR" sz="1000" b="1" dirty="0" smtClean="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On December 15, 2000, in Bamako, capital of Mali, 5 heads of state and government signed the WAMZ Agreement.</a:t>
            </a:r>
          </a:p>
        </p:txBody>
      </p:sp>
      <p:sp>
        <p:nvSpPr>
          <p:cNvPr id="294" name="Caixa de Texto 189"/>
          <p:cNvSpPr txBox="1"/>
          <p:nvPr/>
        </p:nvSpPr>
        <p:spPr>
          <a:xfrm>
            <a:off x="9116139" y="2409825"/>
            <a:ext cx="2115741" cy="1338828"/>
          </a:xfrm>
          <a:prstGeom prst="rect">
            <a:avLst/>
          </a:prstGeom>
          <a:noFill/>
        </p:spPr>
        <p:txBody>
          <a:bodyPr wrap="square" rtlCol="0">
            <a:spAutoFit/>
          </a:bodyPr>
          <a:lstStyle/>
          <a:p>
            <a:pPr algn="just" defTabSz="1111250">
              <a:lnSpc>
                <a:spcPct val="100000"/>
              </a:lnSpc>
              <a:spcBef>
                <a:spcPts val="0"/>
              </a:spcBef>
              <a:spcAft>
                <a:spcPts val="35"/>
              </a:spcAft>
              <a:defRPr/>
            </a:pPr>
            <a:r>
              <a:rPr lang="pt-PT" sz="1100" i="1" dirty="0">
                <a:solidFill>
                  <a:srgbClr val="3FBBD7"/>
                </a:solidFill>
              </a:rPr>
              <a:t>Monitoring mechanism</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a:t>
            </a:r>
            <a:endParaRPr lang="fr-FR"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endParaRPr>
          </a:p>
          <a:p>
            <a:pPr algn="just" defTabSz="1111250">
              <a:spcAft>
                <a:spcPts val="35"/>
              </a:spcAft>
              <a:defRPr/>
            </a:pPr>
            <a:r>
              <a:rPr lang="pt-PT" sz="1000" dirty="0">
                <a:latin typeface="Arial Narrow" panose="020B0606020202030204" pitchFamily="34" charset="0"/>
              </a:rPr>
              <a:t>Adoption of a multilateral supervision mechanism within the framework of the coordination of the economic and financial policies of the Member States as a precondition for the creation of the Economic and Monetary Union (decision A (dec / 7/12/01</a:t>
            </a:r>
            <a:r>
              <a:rPr lang="pt-PT" sz="1000" dirty="0" smtClean="0">
                <a:latin typeface="Arial Narrow" panose="020B0606020202030204" pitchFamily="34" charset="0"/>
              </a:rPr>
              <a:t>)).</a:t>
            </a:r>
            <a:endParaRPr lang="pt-PT" sz="1000" dirty="0">
              <a:latin typeface="Arial Narrow" panose="020B0606020202030204" pitchFamily="34" charset="0"/>
            </a:endParaRPr>
          </a:p>
        </p:txBody>
      </p:sp>
      <p:sp>
        <p:nvSpPr>
          <p:cNvPr id="295" name="Caixa de Texto 183"/>
          <p:cNvSpPr txBox="1"/>
          <p:nvPr/>
        </p:nvSpPr>
        <p:spPr>
          <a:xfrm>
            <a:off x="1196339" y="4698365"/>
            <a:ext cx="1870757" cy="656590"/>
          </a:xfrm>
          <a:prstGeom prst="rect">
            <a:avLst/>
          </a:prstGeom>
          <a:noFill/>
        </p:spPr>
        <p:txBody>
          <a:bodyPr wrap="square" rtlCol="0">
            <a:spAutoFit/>
          </a:bodyPr>
          <a:lstStyle/>
          <a:p>
            <a:pPr algn="just" defTabSz="1111250">
              <a:lnSpc>
                <a:spcPts val="1100"/>
              </a:lnSpc>
              <a:defRPr/>
            </a:pPr>
            <a:r>
              <a:rPr lang="pt-PT" sz="1100" i="1" dirty="0">
                <a:solidFill>
                  <a:srgbClr val="3FBBD7"/>
                </a:solidFill>
              </a:rPr>
              <a:t>Free movement of people</a:t>
            </a:r>
            <a:r>
              <a:rPr lang="fr-FR" sz="1100" b="1" dirty="0" smtClean="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Recognition of the right to free movement of people and to work in ECOWAS</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296" name="Caixa de Texto 184"/>
          <p:cNvSpPr txBox="1"/>
          <p:nvPr/>
        </p:nvSpPr>
        <p:spPr>
          <a:xfrm>
            <a:off x="3512184" y="4704715"/>
            <a:ext cx="1721531" cy="656590"/>
          </a:xfrm>
          <a:prstGeom prst="rect">
            <a:avLst/>
          </a:prstGeom>
          <a:noFill/>
        </p:spPr>
        <p:txBody>
          <a:bodyPr wrap="square" rtlCol="0">
            <a:spAutoFit/>
          </a:bodyPr>
          <a:lstStyle/>
          <a:p>
            <a:pPr algn="just" defTabSz="1111250">
              <a:lnSpc>
                <a:spcPts val="1100"/>
              </a:lnSpc>
              <a:defRPr/>
            </a:pPr>
            <a:r>
              <a:rPr lang="pt-PT" sz="1100" i="1" dirty="0">
                <a:solidFill>
                  <a:srgbClr val="3FBBD7"/>
                </a:solidFill>
              </a:rPr>
              <a:t>Effective free movement</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Effective visa-free movement in the region, for ECOWAS citizens limited to 90 </a:t>
            </a:r>
            <a:r>
              <a:rPr lang="pt-PT" sz="1000" dirty="0" smtClean="0">
                <a:latin typeface="Arial Narrow" panose="020B0606020202030204" pitchFamily="34" charset="0"/>
              </a:rPr>
              <a:t>days</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297" name="Caixa de Texto 205"/>
          <p:cNvSpPr txBox="1"/>
          <p:nvPr/>
        </p:nvSpPr>
        <p:spPr>
          <a:xfrm>
            <a:off x="5796914" y="4696460"/>
            <a:ext cx="1937385" cy="877163"/>
          </a:xfrm>
          <a:prstGeom prst="rect">
            <a:avLst/>
          </a:prstGeom>
          <a:noFill/>
        </p:spPr>
        <p:txBody>
          <a:bodyPr wrap="square" rtlCol="0">
            <a:spAutoFit/>
          </a:bodyPr>
          <a:lstStyle/>
          <a:p>
            <a:pPr algn="just" defTabSz="1111250">
              <a:lnSpc>
                <a:spcPct val="100000"/>
              </a:lnSpc>
              <a:spcBef>
                <a:spcPts val="0"/>
              </a:spcBef>
              <a:spcAft>
                <a:spcPts val="35"/>
              </a:spcAft>
              <a:defRPr/>
            </a:pPr>
            <a:r>
              <a:rPr lang="pt-PT" sz="1100" i="1" dirty="0">
                <a:solidFill>
                  <a:srgbClr val="3FBBD7"/>
                </a:solidFill>
              </a:rPr>
              <a:t>Vision 2020</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a:t>
            </a:r>
            <a:endParaRPr lang="fr-FR"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endParaRPr>
          </a:p>
          <a:p>
            <a:pPr algn="just" defTabSz="1111250">
              <a:lnSpc>
                <a:spcPct val="100000"/>
              </a:lnSpc>
              <a:spcBef>
                <a:spcPts val="0"/>
              </a:spcBef>
              <a:spcAft>
                <a:spcPts val="35"/>
              </a:spcAft>
              <a:defRPr/>
            </a:pPr>
            <a:r>
              <a:rPr lang="pt-PT" sz="1000" dirty="0">
                <a:latin typeface="Arial Narrow" panose="020B0606020202030204" pitchFamily="34" charset="0"/>
              </a:rPr>
              <a:t>The adoption of the constitutive principles, which consists in the conversion of an ECOWAS of States into an ECOWAS of citizens</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pt-PT" altLang="en-US" sz="1000" dirty="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298" name="Caixa de Texto 207"/>
          <p:cNvSpPr txBox="1"/>
          <p:nvPr/>
        </p:nvSpPr>
        <p:spPr>
          <a:xfrm>
            <a:off x="8110855" y="4700905"/>
            <a:ext cx="2038985" cy="861774"/>
          </a:xfrm>
          <a:prstGeom prst="rect">
            <a:avLst/>
          </a:prstGeom>
          <a:noFill/>
        </p:spPr>
        <p:txBody>
          <a:bodyPr wrap="square" rtlCol="0">
            <a:spAutoFit/>
          </a:bodyPr>
          <a:lstStyle/>
          <a:p>
            <a:pPr algn="just" defTabSz="1111250">
              <a:lnSpc>
                <a:spcPct val="100000"/>
              </a:lnSpc>
              <a:spcBef>
                <a:spcPts val="0"/>
              </a:spcBef>
              <a:spcAft>
                <a:spcPts val="35"/>
              </a:spcAft>
              <a:defRPr/>
            </a:pPr>
            <a:r>
              <a:rPr lang="pt-PT" sz="1000" i="1" dirty="0">
                <a:solidFill>
                  <a:srgbClr val="3FBBD7"/>
                </a:solidFill>
              </a:rPr>
              <a:t>Single currency of ECOWAS [ECO]</a:t>
            </a:r>
            <a:r>
              <a:rPr lang="fr-FR" sz="10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Adoption by the ECOWAS Convergence Council on May 25, 2009 of a “roadmap” for the ECOWAS single currency program [ECO] in 2020</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pt-PT" sz="1000" dirty="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299" name="Caixa de Texto 195"/>
          <p:cNvSpPr txBox="1"/>
          <p:nvPr/>
        </p:nvSpPr>
        <p:spPr>
          <a:xfrm>
            <a:off x="10404475" y="4702175"/>
            <a:ext cx="1762046" cy="938719"/>
          </a:xfrm>
          <a:prstGeom prst="rect">
            <a:avLst/>
          </a:prstGeom>
          <a:noFill/>
        </p:spPr>
        <p:txBody>
          <a:bodyPr wrap="square" rtlCol="0">
            <a:spAutoFit/>
          </a:bodyPr>
          <a:lstStyle/>
          <a:p>
            <a:pPr algn="just" defTabSz="1111250">
              <a:lnSpc>
                <a:spcPts val="1100"/>
              </a:lnSpc>
              <a:defRPr/>
            </a:pPr>
            <a:r>
              <a:rPr lang="pt-PT" sz="1000" i="1" dirty="0">
                <a:solidFill>
                  <a:srgbClr val="3FBBD7"/>
                </a:solidFill>
              </a:rPr>
              <a:t>Free trade area</a:t>
            </a:r>
            <a:r>
              <a:rPr lang="fr-FR" sz="10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A free trade zone was created with the adoption of the ECOWAS Common External Tariff (CET) on October 25, 2013 in Dakar, applicable from January 2015</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300" name="CaixaDeTexto 6"/>
          <p:cNvSpPr txBox="1">
            <a:spLocks noChangeArrowheads="1"/>
          </p:cNvSpPr>
          <p:nvPr/>
        </p:nvSpPr>
        <p:spPr bwMode="auto">
          <a:xfrm>
            <a:off x="3699510" y="121285"/>
            <a:ext cx="4589780" cy="338554"/>
          </a:xfrm>
          <a:prstGeom prst="rect">
            <a:avLst/>
          </a:prstGeom>
          <a:noFill/>
          <a:ln w="9525">
            <a:noFill/>
            <a:miter lim="800000"/>
          </a:ln>
        </p:spPr>
        <p:txBody>
          <a:bodyPr wrap="square">
            <a:spAutoFit/>
          </a:bodyPr>
          <a:lstStyle/>
          <a:p>
            <a:pPr algn="ctr">
              <a:defRPr/>
            </a:pPr>
            <a:r>
              <a:rPr lang="pt-PT" sz="1600" b="1" i="1" dirty="0" smtClean="0">
                <a:gradFill>
                  <a:gsLst>
                    <a:gs pos="0">
                      <a:srgbClr val="14CD68"/>
                    </a:gs>
                    <a:gs pos="100000">
                      <a:srgbClr val="035C7D"/>
                    </a:gs>
                  </a:gsLst>
                  <a:lin scaled="0"/>
                </a:gradFill>
                <a:latin typeface="Arial Narrow" panose="020B0606020202030204" pitchFamily="34" charset="0"/>
                <a:cs typeface="Arial" panose="020B0604020202020204" pitchFamily="34" charset="0"/>
              </a:rPr>
              <a:t>A FEW STEPS OF REGIONAL INTEGRATION</a:t>
            </a:r>
            <a:endParaRPr lang="pt-PT" sz="1600" b="1" i="1" dirty="0">
              <a:gradFill>
                <a:gsLst>
                  <a:gs pos="0">
                    <a:srgbClr val="14CD68"/>
                  </a:gs>
                  <a:gs pos="100000">
                    <a:srgbClr val="035C7D"/>
                  </a:gs>
                </a:gsLst>
                <a:lin scaled="0"/>
              </a:gradFill>
              <a:latin typeface="Arial Narrow" panose="020B0606020202030204" pitchFamily="34" charset="0"/>
              <a:cs typeface="Arial" panose="020B0604020202020204" pitchFamily="34" charset="0"/>
            </a:endParaRPr>
          </a:p>
        </p:txBody>
      </p:sp>
      <p:pic>
        <p:nvPicPr>
          <p:cNvPr id="302" name="Shape 238" descr="C:\technopolys\technopolys\techno\technoW1\technoW2\images\home_banner_pager 16.png"/>
          <p:cNvPicPr preferRelativeResize="0"/>
          <p:nvPr/>
        </p:nvPicPr>
        <p:blipFill rotWithShape="1">
          <a:blip r:embed="rId5"/>
          <a:srcRect/>
          <a:stretch>
            <a:fillRect/>
          </a:stretch>
        </p:blipFill>
        <p:spPr>
          <a:xfrm>
            <a:off x="8599759" y="2367528"/>
            <a:ext cx="559402" cy="559434"/>
          </a:xfrm>
          <a:prstGeom prst="rect">
            <a:avLst/>
          </a:prstGeom>
          <a:noFill/>
          <a:ln>
            <a:noFill/>
          </a:ln>
        </p:spPr>
      </p:pic>
      <p:pic>
        <p:nvPicPr>
          <p:cNvPr id="303" name="Shape 257" descr="C:\technopolys\technopolys\techno\technoW1\technoW2\images\home_banner_pager.png"/>
          <p:cNvPicPr preferRelativeResize="0"/>
          <p:nvPr/>
        </p:nvPicPr>
        <p:blipFill rotWithShape="1">
          <a:blip r:embed="rId6"/>
          <a:srcRect/>
          <a:stretch>
            <a:fillRect/>
          </a:stretch>
        </p:blipFill>
        <p:spPr>
          <a:xfrm>
            <a:off x="8767445" y="3714750"/>
            <a:ext cx="250825" cy="250825"/>
          </a:xfrm>
          <a:prstGeom prst="rect">
            <a:avLst/>
          </a:prstGeom>
          <a:noFill/>
          <a:ln>
            <a:noFill/>
          </a:ln>
        </p:spPr>
      </p:pic>
      <p:sp>
        <p:nvSpPr>
          <p:cNvPr id="304" name="Rectangle 303"/>
          <p:cNvSpPr/>
          <p:nvPr/>
        </p:nvSpPr>
        <p:spPr>
          <a:xfrm>
            <a:off x="1028700" y="3891717"/>
            <a:ext cx="987742" cy="338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07" name="Imagem 74" descr="LOGO-Paises ecowas"/>
          <p:cNvPicPr>
            <a:picLocks noChangeAspect="1"/>
          </p:cNvPicPr>
          <p:nvPr/>
        </p:nvPicPr>
        <p:blipFill>
          <a:blip r:embed="rId7"/>
          <a:stretch>
            <a:fillRect/>
          </a:stretch>
        </p:blipFill>
        <p:spPr>
          <a:xfrm>
            <a:off x="10766171" y="1086785"/>
            <a:ext cx="1429259" cy="1414815"/>
          </a:xfrm>
          <a:prstGeom prst="rect">
            <a:avLst/>
          </a:prstGeom>
        </p:spPr>
      </p:pic>
      <p:sp>
        <p:nvSpPr>
          <p:cNvPr id="308" name="Caixa de Texto 14"/>
          <p:cNvSpPr txBox="1"/>
          <p:nvPr/>
        </p:nvSpPr>
        <p:spPr>
          <a:xfrm>
            <a:off x="10498455" y="93345"/>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pic>
        <p:nvPicPr>
          <p:cNvPr id="309" name="Picture 30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spTree>
    <p:extLst>
      <p:ext uri="{BB962C8B-B14F-4D97-AF65-F5344CB8AC3E}">
        <p14:creationId xmlns:p14="http://schemas.microsoft.com/office/powerpoint/2010/main" val="3903919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63" name="Imagem 1" descr="LOGO-Paises ecowas"/>
          <p:cNvPicPr>
            <a:picLocks noChangeAspect="1"/>
          </p:cNvPicPr>
          <p:nvPr/>
        </p:nvPicPr>
        <p:blipFill>
          <a:blip r:embed="rId2"/>
          <a:stretch>
            <a:fillRect/>
          </a:stretch>
        </p:blipFill>
        <p:spPr>
          <a:xfrm>
            <a:off x="0" y="3028315"/>
            <a:ext cx="3296285" cy="3263265"/>
          </a:xfrm>
          <a:prstGeom prst="rect">
            <a:avLst/>
          </a:prstGeom>
        </p:spPr>
      </p:pic>
      <p:sp>
        <p:nvSpPr>
          <p:cNvPr id="66" name="Rounded Rectangle 1"/>
          <p:cNvSpPr/>
          <p:nvPr/>
        </p:nvSpPr>
        <p:spPr>
          <a:xfrm>
            <a:off x="6159799" y="63500"/>
            <a:ext cx="2238204" cy="1051249"/>
          </a:xfrm>
          <a:prstGeom prst="roundRect">
            <a:avLst/>
          </a:prstGeom>
          <a:gradFill>
            <a:gsLst>
              <a:gs pos="0">
                <a:srgbClr val="FBFB11"/>
              </a:gs>
              <a:gs pos="100000">
                <a:srgbClr val="838309"/>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pt-PT" sz="1600" dirty="0" smtClean="0">
                <a:latin typeface="Felix Titling" panose="04060505060202020A04" pitchFamily="82" charset="0"/>
              </a:rPr>
              <a:t>CAPE VERDE</a:t>
            </a:r>
          </a:p>
          <a:p>
            <a:pPr algn="ctr" defTabSz="914400" eaLnBrk="0" fontAlgn="base" hangingPunct="0">
              <a:spcBef>
                <a:spcPct val="0"/>
              </a:spcBef>
              <a:spcAft>
                <a:spcPct val="0"/>
              </a:spcAft>
              <a:defRPr/>
            </a:pPr>
            <a:r>
              <a:rPr lang="pt-PT" sz="1600" dirty="0" smtClean="0">
                <a:latin typeface="Felix Titling" panose="04060505060202020A04" pitchFamily="82" charset="0"/>
              </a:rPr>
              <a:t>A </a:t>
            </a:r>
            <a:r>
              <a:rPr lang="pt-PT" sz="1600" dirty="0">
                <a:latin typeface="Felix Titling" panose="04060505060202020A04" pitchFamily="82" charset="0"/>
              </a:rPr>
              <a:t>LINK WITH MARKETS OF </a:t>
            </a:r>
            <a:r>
              <a:rPr lang="pt-PT" sz="1600" dirty="0" smtClean="0">
                <a:latin typeface="Felix Titling" panose="04060505060202020A04" pitchFamily="82" charset="0"/>
              </a:rPr>
              <a:t>EXCELLENCE</a:t>
            </a:r>
            <a:endParaRPr lang="pt-PT" sz="1600" dirty="0">
              <a:latin typeface="Felix Titling" panose="04060505060202020A04" pitchFamily="82" charset="0"/>
            </a:endParaRPr>
          </a:p>
        </p:txBody>
      </p:sp>
      <p:sp>
        <p:nvSpPr>
          <p:cNvPr id="67" name="Curved Right Arrow 26"/>
          <p:cNvSpPr/>
          <p:nvPr/>
        </p:nvSpPr>
        <p:spPr bwMode="auto">
          <a:xfrm flipH="1" flipV="1">
            <a:off x="8399358" y="530549"/>
            <a:ext cx="2486660" cy="5510530"/>
          </a:xfrm>
          <a:prstGeom prst="curvedRightArrow">
            <a:avLst>
              <a:gd name="adj1" fmla="val 11213"/>
              <a:gd name="adj2" fmla="val 18679"/>
              <a:gd name="adj3" fmla="val 10126"/>
            </a:avLst>
          </a:prstGeom>
          <a:solidFill>
            <a:schemeClr val="accent3">
              <a:lumMod val="95000"/>
            </a:schemeClr>
          </a:solidFill>
          <a:ln w="12700" cap="flat" cmpd="sng" algn="ctr">
            <a:noFill/>
            <a:prstDash val="solid"/>
            <a:round/>
            <a:headEnd type="none" w="sm" len="sm"/>
            <a:tailEnd type="none" w="sm" len="sm"/>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pt-PT" sz="2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8" name="Curved Right Arrow 26"/>
          <p:cNvSpPr/>
          <p:nvPr/>
        </p:nvSpPr>
        <p:spPr bwMode="auto">
          <a:xfrm flipV="1">
            <a:off x="3791799" y="530549"/>
            <a:ext cx="2372781" cy="5541010"/>
          </a:xfrm>
          <a:prstGeom prst="curvedRightArrow">
            <a:avLst>
              <a:gd name="adj1" fmla="val 11213"/>
              <a:gd name="adj2" fmla="val 18679"/>
              <a:gd name="adj3" fmla="val 10126"/>
            </a:avLst>
          </a:prstGeom>
          <a:solidFill>
            <a:schemeClr val="accent3">
              <a:lumMod val="95000"/>
            </a:schemeClr>
          </a:solidFill>
          <a:ln w="12700" cap="flat" cmpd="sng" algn="ctr">
            <a:noFill/>
            <a:prstDash val="solid"/>
            <a:round/>
            <a:headEnd type="none" w="sm" len="sm"/>
            <a:tailEnd type="none" w="sm" len="sm"/>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pt-PT" sz="2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9" name="Rounded Rectangle 27"/>
          <p:cNvSpPr/>
          <p:nvPr/>
        </p:nvSpPr>
        <p:spPr>
          <a:xfrm>
            <a:off x="6184479" y="1142054"/>
            <a:ext cx="2214880" cy="126682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400" eaLnBrk="0" fontAlgn="base" hangingPunct="0">
              <a:spcBef>
                <a:spcPct val="0"/>
              </a:spcBef>
              <a:spcAft>
                <a:spcPct val="0"/>
              </a:spcAft>
              <a:defRPr/>
            </a:pPr>
            <a:r>
              <a:rPr lang="pt-PT" i="1" dirty="0" smtClean="0">
                <a:gradFill>
                  <a:gsLst>
                    <a:gs pos="0">
                      <a:srgbClr val="E30000"/>
                    </a:gs>
                    <a:gs pos="100000">
                      <a:srgbClr val="760303"/>
                    </a:gs>
                  </a:gsLst>
                  <a:lin scaled="0"/>
                </a:gradFill>
                <a:latin typeface="Arial Narrow" panose="020B0606020202030204" pitchFamily="34" charset="0"/>
              </a:rPr>
              <a:t>EUROPE</a:t>
            </a:r>
          </a:p>
          <a:p>
            <a:pPr lvl="0" algn="ctr" defTabSz="914400" eaLnBrk="0" fontAlgn="base" hangingPunct="0">
              <a:spcBef>
                <a:spcPct val="0"/>
              </a:spcBef>
              <a:spcAft>
                <a:spcPct val="0"/>
              </a:spcAft>
              <a:defRPr/>
            </a:pPr>
            <a:r>
              <a:rPr sz="1400" dirty="0" smtClean="0">
                <a:solidFill>
                  <a:schemeClr val="bg1"/>
                </a:solidFill>
                <a:latin typeface="Arial Narrow" panose="020B0606020202030204" pitchFamily="34" charset="0"/>
                <a:cs typeface="Arial Narrow" panose="020B0606020202030204" pitchFamily="34" charset="0"/>
                <a:sym typeface="+mn-ea"/>
              </a:rPr>
              <a:t>■ </a:t>
            </a:r>
            <a:r>
              <a:rPr lang="pt-PT" sz="1400" dirty="0" smtClean="0">
                <a:ln>
                  <a:noFill/>
                </a:ln>
                <a:solidFill>
                  <a:schemeClr val="tx1"/>
                </a:solidFill>
                <a:effectLst/>
                <a:uLnTx/>
                <a:uFillTx/>
                <a:latin typeface="Arial Narrow" panose="020B0606020202030204" pitchFamily="34" charset="0"/>
                <a:cs typeface="Times New Roman" panose="02020603050405020304" pitchFamily="18" charset="0"/>
                <a:sym typeface="+mn-ea"/>
              </a:rPr>
              <a:t>EU </a:t>
            </a:r>
            <a:r>
              <a:rPr lang="pt-PT" sz="1400" dirty="0">
                <a:ln>
                  <a:noFill/>
                </a:ln>
                <a:solidFill>
                  <a:schemeClr val="tx1"/>
                </a:solidFill>
                <a:effectLst/>
                <a:uLnTx/>
                <a:uFillTx/>
                <a:latin typeface="Arial Narrow" panose="020B0606020202030204" pitchFamily="34" charset="0"/>
                <a:cs typeface="Times New Roman" panose="02020603050405020304" pitchFamily="18" charset="0"/>
                <a:sym typeface="+mn-ea"/>
              </a:rPr>
              <a:t>/ </a:t>
            </a:r>
            <a:r>
              <a:rPr kumimoji="0" lang="pt-PT" sz="1400" i="0" u="none" strike="noStrike" kern="1200" cap="none" spc="0" normalizeH="0" baseline="0" noProof="1">
                <a:ln>
                  <a:noFill/>
                </a:ln>
                <a:solidFill>
                  <a:schemeClr val="tx1"/>
                </a:solidFill>
                <a:effectLst/>
                <a:uLnTx/>
                <a:uFillTx/>
                <a:latin typeface="Arial Narrow" panose="020B0606020202030204" pitchFamily="34" charset="0"/>
                <a:ea typeface="+mn-ea"/>
                <a:cs typeface="Times New Roman" panose="02020603050405020304" pitchFamily="18" charset="0"/>
              </a:rPr>
              <a:t>SPG </a:t>
            </a:r>
            <a:r>
              <a:rPr kumimoji="0" lang="pt-PT" sz="1400" i="0" u="none" strike="noStrike" kern="1200" cap="none" spc="0" normalizeH="0" baseline="30000" noProof="1">
                <a:ln>
                  <a:noFill/>
                </a:ln>
                <a:solidFill>
                  <a:schemeClr val="tx1"/>
                </a:solidFill>
                <a:effectLst/>
                <a:uLnTx/>
                <a:uFillTx/>
                <a:latin typeface="Arial Narrow" panose="020B0606020202030204" pitchFamily="34" charset="0"/>
                <a:ea typeface="+mn-ea"/>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pt-PT" sz="1400" i="0" u="none" strike="noStrike" kern="1200" cap="none" spc="0" normalizeH="0" baseline="30000" noProof="1">
              <a:ln>
                <a:noFill/>
              </a:ln>
              <a:solidFill>
                <a:schemeClr val="tx1"/>
              </a:solidFill>
              <a:effectLst/>
              <a:uLnTx/>
              <a:uFillTx/>
              <a:latin typeface="Arial Narrow" panose="020B0606020202030204" pitchFamily="34" charset="0"/>
              <a:ea typeface="+mn-ea"/>
              <a:cs typeface="Times New Roman" panose="02020603050405020304" pitchFamily="18" charset="0"/>
            </a:endParaRPr>
          </a:p>
        </p:txBody>
      </p:sp>
      <p:sp>
        <p:nvSpPr>
          <p:cNvPr id="70" name="Right Arrow 108"/>
          <p:cNvSpPr/>
          <p:nvPr/>
        </p:nvSpPr>
        <p:spPr>
          <a:xfrm rot="16200000" flipH="1">
            <a:off x="4263122" y="4755695"/>
            <a:ext cx="1175400" cy="87314"/>
          </a:xfrm>
          <a:prstGeom prst="rightArrow">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pt-PT" sz="2400" b="0" i="0" u="none" strike="noStrike" kern="1200" cap="none" spc="0" normalizeH="0" baseline="0" noProof="0">
              <a:ln>
                <a:noFill/>
              </a:ln>
              <a:solidFill>
                <a:schemeClr val="lt1"/>
              </a:solidFill>
              <a:effectLst/>
              <a:uLnTx/>
              <a:uFillTx/>
              <a:latin typeface="+mn-lt"/>
              <a:ea typeface="+mn-ea"/>
              <a:cs typeface="+mn-cs"/>
            </a:endParaRPr>
          </a:p>
        </p:txBody>
      </p:sp>
      <p:sp>
        <p:nvSpPr>
          <p:cNvPr id="71" name="Rectangle 109"/>
          <p:cNvSpPr/>
          <p:nvPr/>
        </p:nvSpPr>
        <p:spPr>
          <a:xfrm rot="16200000">
            <a:off x="7162540" y="1864842"/>
            <a:ext cx="60324" cy="4736149"/>
          </a:xfrm>
          <a:prstGeom prst="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pt-PT" sz="2400" b="0" i="0" u="none" strike="noStrike" kern="1200" cap="none" spc="0" normalizeH="0" baseline="0" noProof="0">
              <a:ln>
                <a:noFill/>
              </a:ln>
              <a:solidFill>
                <a:schemeClr val="lt1"/>
              </a:solidFill>
              <a:effectLst/>
              <a:uLnTx/>
              <a:uFillTx/>
              <a:latin typeface="+mn-lt"/>
              <a:ea typeface="+mn-ea"/>
              <a:cs typeface="+mn-cs"/>
            </a:endParaRPr>
          </a:p>
        </p:txBody>
      </p:sp>
      <p:sp>
        <p:nvSpPr>
          <p:cNvPr id="72" name="Rounded Rectangle 77"/>
          <p:cNvSpPr/>
          <p:nvPr/>
        </p:nvSpPr>
        <p:spPr>
          <a:xfrm>
            <a:off x="10186249" y="3302959"/>
            <a:ext cx="1788160" cy="659765"/>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t-PT" sz="1400" dirty="0">
                <a:solidFill>
                  <a:schemeClr val="tx1"/>
                </a:solidFill>
                <a:latin typeface="Felix Titling" panose="04060505060202020A04" pitchFamily="82" charset="0"/>
              </a:rPr>
              <a:t>RE EXPORT</a:t>
            </a:r>
          </a:p>
        </p:txBody>
      </p:sp>
      <p:sp>
        <p:nvSpPr>
          <p:cNvPr id="73" name="Rounded Rectangle 82"/>
          <p:cNvSpPr/>
          <p:nvPr/>
        </p:nvSpPr>
        <p:spPr>
          <a:xfrm>
            <a:off x="9593630" y="4543364"/>
            <a:ext cx="1916324" cy="431800"/>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t-PT" sz="1400" dirty="0">
                <a:solidFill>
                  <a:schemeClr val="tx1"/>
                </a:solidFill>
                <a:latin typeface="Felix Titling" panose="04060505060202020A04" pitchFamily="82" charset="0"/>
              </a:rPr>
              <a:t>ENTREPRENEURIAL PARTNERSHIPS</a:t>
            </a:r>
          </a:p>
        </p:txBody>
      </p:sp>
      <p:sp>
        <p:nvSpPr>
          <p:cNvPr id="74" name="Rounded Rectangle 81"/>
          <p:cNvSpPr/>
          <p:nvPr/>
        </p:nvSpPr>
        <p:spPr>
          <a:xfrm>
            <a:off x="2792414" y="4354175"/>
            <a:ext cx="1982918" cy="431800"/>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t-PT" sz="1400" dirty="0">
                <a:solidFill>
                  <a:schemeClr val="tx1"/>
                </a:solidFill>
                <a:latin typeface="Felix Titling" panose="04060505060202020A04" pitchFamily="82" charset="0"/>
              </a:rPr>
              <a:t>INVESTMENTS</a:t>
            </a:r>
          </a:p>
        </p:txBody>
      </p:sp>
      <p:sp>
        <p:nvSpPr>
          <p:cNvPr id="75" name="Rounded Rectangle 44"/>
          <p:cNvSpPr/>
          <p:nvPr/>
        </p:nvSpPr>
        <p:spPr>
          <a:xfrm>
            <a:off x="4357584" y="2783529"/>
            <a:ext cx="5541010" cy="52260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pt-PT" sz="1800" b="0" i="0" u="none" strike="noStrike" kern="1200" cap="none" spc="0" normalizeH="0" baseline="0" noProof="1">
                <a:ln>
                  <a:noFill/>
                </a:ln>
                <a:solidFill>
                  <a:srgbClr val="3EA4BA"/>
                </a:solidFill>
                <a:effectLst/>
                <a:uLnTx/>
                <a:uFillTx/>
                <a:latin typeface="Times New Roman" panose="02020603050405020304" pitchFamily="18" charset="0"/>
                <a:ea typeface="+mn-ea"/>
                <a:cs typeface="Times New Roman" panose="02020603050405020304" pitchFamily="18" charset="0"/>
              </a:rPr>
              <a:t>ATLANTIC  BUSINESS </a:t>
            </a:r>
            <a:r>
              <a:rPr lang="pt-PT" noProof="1" smtClean="0">
                <a:solidFill>
                  <a:srgbClr val="3EA4BA"/>
                </a:solidFill>
                <a:latin typeface="Times New Roman" panose="02020603050405020304" pitchFamily="18" charset="0"/>
                <a:cs typeface="Times New Roman" panose="02020603050405020304" pitchFamily="18" charset="0"/>
              </a:rPr>
              <a:t>FORUM</a:t>
            </a:r>
            <a:endParaRPr kumimoji="0" lang="pt-PT" sz="1800" b="0" i="0" u="none" strike="noStrike" kern="1200" cap="none" spc="0" normalizeH="0" baseline="0" noProof="1">
              <a:ln>
                <a:noFill/>
              </a:ln>
              <a:solidFill>
                <a:srgbClr val="3EA4BA"/>
              </a:solidFill>
              <a:effectLst/>
              <a:uLnTx/>
              <a:uFillTx/>
              <a:latin typeface="Times New Roman" panose="02020603050405020304" pitchFamily="18" charset="0"/>
              <a:ea typeface="+mn-ea"/>
              <a:cs typeface="Times New Roman" panose="02020603050405020304" pitchFamily="18" charset="0"/>
            </a:endParaRPr>
          </a:p>
        </p:txBody>
      </p:sp>
      <p:sp>
        <p:nvSpPr>
          <p:cNvPr id="76" name="Rounded Rectangle 28"/>
          <p:cNvSpPr/>
          <p:nvPr/>
        </p:nvSpPr>
        <p:spPr>
          <a:xfrm>
            <a:off x="8821634" y="1154754"/>
            <a:ext cx="1776730" cy="125476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400" eaLnBrk="0" fontAlgn="base" hangingPunct="0">
              <a:spcBef>
                <a:spcPct val="0"/>
              </a:spcBef>
              <a:spcAft>
                <a:spcPct val="0"/>
              </a:spcAft>
              <a:defRPr/>
            </a:pPr>
            <a:r>
              <a:rPr lang="pt-PT" i="1" dirty="0" smtClean="0">
                <a:gradFill>
                  <a:gsLst>
                    <a:gs pos="0">
                      <a:srgbClr val="E30000"/>
                    </a:gs>
                    <a:gs pos="100000">
                      <a:srgbClr val="760303"/>
                    </a:gs>
                  </a:gsLst>
                  <a:lin scaled="0"/>
                </a:gradFill>
                <a:latin typeface="Arial Narrow" panose="020B0606020202030204" pitchFamily="34" charset="0"/>
                <a:sym typeface="+mn-ea"/>
              </a:rPr>
              <a:t>AMERICA</a:t>
            </a:r>
          </a:p>
          <a:p>
            <a:pPr lvl="0" defTabSz="914400" eaLnBrk="0" fontAlgn="base" hangingPunct="0">
              <a:spcBef>
                <a:spcPct val="0"/>
              </a:spcBef>
              <a:spcAft>
                <a:spcPct val="0"/>
              </a:spcAft>
              <a:defRPr/>
            </a:pPr>
            <a:r>
              <a:rPr sz="1400" dirty="0" smtClean="0">
                <a:solidFill>
                  <a:schemeClr val="bg1"/>
                </a:solidFill>
                <a:latin typeface="Arial Narrow" panose="020B0606020202030204" pitchFamily="34" charset="0"/>
                <a:cs typeface="Arial Narrow" panose="020B0606020202030204" pitchFamily="34" charset="0"/>
                <a:sym typeface="+mn-ea"/>
              </a:rPr>
              <a:t>■</a:t>
            </a:r>
            <a:r>
              <a:rPr lang="pt-PT" sz="1400" dirty="0" smtClean="0">
                <a:solidFill>
                  <a:schemeClr val="tx1"/>
                </a:solidFill>
                <a:latin typeface="Arial Narrow" panose="020B0606020202030204" pitchFamily="34" charset="0"/>
                <a:cs typeface="Times New Roman" panose="02020603050405020304" pitchFamily="18" charset="0"/>
              </a:rPr>
              <a:t>BRAZIL</a:t>
            </a:r>
          </a:p>
          <a:p>
            <a:pPr lvl="0" defTabSz="914400" eaLnBrk="0" fontAlgn="base" hangingPunct="0">
              <a:spcBef>
                <a:spcPct val="0"/>
              </a:spcBef>
              <a:spcAft>
                <a:spcPct val="0"/>
              </a:spcAft>
              <a:defRPr/>
            </a:pPr>
            <a:r>
              <a:rPr sz="1400" dirty="0" smtClean="0">
                <a:solidFill>
                  <a:schemeClr val="bg1"/>
                </a:solidFill>
                <a:latin typeface="Arial Narrow" panose="020B0606020202030204" pitchFamily="34" charset="0"/>
                <a:cs typeface="Arial Narrow" panose="020B0606020202030204" pitchFamily="34" charset="0"/>
                <a:sym typeface="+mn-ea"/>
              </a:rPr>
              <a:t>■</a:t>
            </a:r>
            <a:r>
              <a:rPr lang="pt-PT" sz="1400" noProof="0" dirty="0">
                <a:ln>
                  <a:noFill/>
                </a:ln>
                <a:solidFill>
                  <a:schemeClr val="tx1"/>
                </a:solidFill>
                <a:effectLst/>
                <a:uLnTx/>
                <a:uFillTx/>
                <a:latin typeface="Arial Narrow" panose="020B0606020202030204" pitchFamily="34" charset="0"/>
                <a:cs typeface="Times New Roman" panose="02020603050405020304" pitchFamily="18" charset="0"/>
                <a:sym typeface="+mn-ea"/>
              </a:rPr>
              <a:t>AGOA</a:t>
            </a:r>
            <a:endParaRPr kumimoji="0" lang="pt-PT" sz="14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sz="1400" dirty="0" smtClean="0">
                <a:solidFill>
                  <a:schemeClr val="bg1"/>
                </a:solidFill>
                <a:latin typeface="Arial Narrow" panose="020B0606020202030204" pitchFamily="34" charset="0"/>
                <a:cs typeface="Arial Narrow" panose="020B0606020202030204" pitchFamily="34" charset="0"/>
                <a:sym typeface="+mn-ea"/>
              </a:rPr>
              <a:t>■</a:t>
            </a:r>
            <a:r>
              <a:rPr lang="pt-PT" sz="1400" noProof="0" dirty="0">
                <a:ln>
                  <a:noFill/>
                </a:ln>
                <a:solidFill>
                  <a:schemeClr val="tx1"/>
                </a:solidFill>
                <a:effectLst/>
                <a:uLnTx/>
                <a:uFillTx/>
                <a:latin typeface="Arial Narrow" panose="020B0606020202030204" pitchFamily="34" charset="0"/>
                <a:cs typeface="Times New Roman" panose="02020603050405020304" pitchFamily="18" charset="0"/>
                <a:sym typeface="+mn-ea"/>
              </a:rPr>
              <a:t>CANADA</a:t>
            </a:r>
            <a:endParaRPr kumimoji="0" lang="pt-PT" sz="14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Times New Roman" panose="02020603050405020304" pitchFamily="18" charset="0"/>
            </a:endParaRPr>
          </a:p>
        </p:txBody>
      </p:sp>
      <p:sp>
        <p:nvSpPr>
          <p:cNvPr id="77" name="Right Arrow 74"/>
          <p:cNvSpPr/>
          <p:nvPr/>
        </p:nvSpPr>
        <p:spPr>
          <a:xfrm rot="16200000" flipH="1">
            <a:off x="8949740" y="4758553"/>
            <a:ext cx="1176028" cy="80970"/>
          </a:xfrm>
          <a:prstGeom prst="rightArrow">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pt-PT" sz="2400" b="0" i="0" u="none" strike="noStrike" kern="1200" cap="none" spc="0" normalizeH="0" baseline="0" noProof="0">
              <a:ln>
                <a:noFill/>
              </a:ln>
              <a:solidFill>
                <a:schemeClr val="lt1"/>
              </a:solidFill>
              <a:effectLst/>
              <a:uLnTx/>
              <a:uFillTx/>
              <a:latin typeface="+mn-lt"/>
              <a:ea typeface="+mn-ea"/>
              <a:cs typeface="+mn-cs"/>
            </a:endParaRPr>
          </a:p>
        </p:txBody>
      </p:sp>
      <p:sp>
        <p:nvSpPr>
          <p:cNvPr id="78" name="Rounded Rectangle 73"/>
          <p:cNvSpPr/>
          <p:nvPr/>
        </p:nvSpPr>
        <p:spPr>
          <a:xfrm>
            <a:off x="4894477" y="3499174"/>
            <a:ext cx="4955539" cy="551815"/>
          </a:xfrm>
          <a:prstGeom prst="roundRect">
            <a:avLst/>
          </a:prstGeom>
          <a:gradFill>
            <a:gsLst>
              <a:gs pos="0">
                <a:srgbClr val="FBFB11"/>
              </a:gs>
              <a:gs pos="100000">
                <a:srgbClr val="838309"/>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t-PT" sz="1600" i="1" dirty="0"/>
              <a:t>REGIONAL PLATFORMS</a:t>
            </a:r>
            <a:endParaRPr lang="pt-PT" sz="1600" dirty="0"/>
          </a:p>
        </p:txBody>
      </p:sp>
      <p:sp>
        <p:nvSpPr>
          <p:cNvPr id="79" name="Rounded Rectangle 73"/>
          <p:cNvSpPr/>
          <p:nvPr/>
        </p:nvSpPr>
        <p:spPr>
          <a:xfrm>
            <a:off x="7887238" y="5418950"/>
            <a:ext cx="3330575" cy="833208"/>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t-PT" sz="1400" dirty="0">
                <a:solidFill>
                  <a:schemeClr val="tx1"/>
                </a:solidFill>
                <a:latin typeface="Felix Titling" panose="04060505060202020A04" pitchFamily="82" charset="0"/>
              </a:rPr>
              <a:t>SERVICE PLATFORM</a:t>
            </a:r>
          </a:p>
        </p:txBody>
      </p:sp>
      <p:sp>
        <p:nvSpPr>
          <p:cNvPr id="80" name="Rounded Rectangle 73"/>
          <p:cNvSpPr/>
          <p:nvPr/>
        </p:nvSpPr>
        <p:spPr>
          <a:xfrm>
            <a:off x="2976608" y="5418949"/>
            <a:ext cx="3733800" cy="879359"/>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7020" marR="287655" algn="ctr" fontAlgn="auto">
              <a:lnSpc>
                <a:spcPts val="1340"/>
              </a:lnSpc>
            </a:pPr>
            <a:endParaRPr lang="pt-PT" sz="1400" spc="-1" dirty="0">
              <a:solidFill>
                <a:schemeClr val="tx1"/>
              </a:solidFill>
              <a:latin typeface="Felix Titling" panose="04060505060202020A04" pitchFamily="82" charset="0"/>
              <a:cs typeface="Georgia" panose="02040502050405020303"/>
              <a:sym typeface="+mn-ea"/>
            </a:endParaRPr>
          </a:p>
          <a:p>
            <a:pPr algn="ctr"/>
            <a:r>
              <a:rPr lang="pt-PT" sz="1400" dirty="0">
                <a:solidFill>
                  <a:schemeClr val="tx1"/>
                </a:solidFill>
                <a:latin typeface="Felix Titling" panose="04060505060202020A04" pitchFamily="82" charset="0"/>
              </a:rPr>
              <a:t>LOGISTICS PLATFORM</a:t>
            </a:r>
          </a:p>
        </p:txBody>
      </p:sp>
      <p:sp>
        <p:nvSpPr>
          <p:cNvPr id="81" name="Slide Number Placeholder 6"/>
          <p:cNvSpPr txBox="1"/>
          <p:nvPr/>
        </p:nvSpPr>
        <p:spPr bwMode="auto">
          <a:xfrm>
            <a:off x="7032126" y="6539025"/>
            <a:ext cx="611716" cy="297709"/>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i="1" dirty="0">
                <a:solidFill>
                  <a:srgbClr val="00B4B2"/>
                </a:solidFill>
              </a:rPr>
              <a:t>Page </a:t>
            </a:r>
            <a:fld id="{6B4155F8-E49E-4B59-B69C-02A46830878C}" type="slidenum">
              <a:rPr lang="fr-FR" altLang="pt-PT" sz="1200" b="1" i="1" u="sng" dirty="0">
                <a:solidFill>
                  <a:srgbClr val="00B4B2"/>
                </a:solidFill>
              </a:rPr>
              <a:t>11</a:t>
            </a:fld>
            <a:endParaRPr lang="fr-FR" altLang="pt-PT" sz="1200" b="1" i="1" u="sng" dirty="0">
              <a:solidFill>
                <a:srgbClr val="00B4B2"/>
              </a:solidFill>
            </a:endParaRPr>
          </a:p>
        </p:txBody>
      </p:sp>
      <p:sp>
        <p:nvSpPr>
          <p:cNvPr id="82" name="Rounded Rectangle 28"/>
          <p:cNvSpPr/>
          <p:nvPr/>
        </p:nvSpPr>
        <p:spPr>
          <a:xfrm>
            <a:off x="3636859" y="1152214"/>
            <a:ext cx="1822450" cy="12573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400" eaLnBrk="0" fontAlgn="base" hangingPunct="0">
              <a:spcBef>
                <a:spcPct val="0"/>
              </a:spcBef>
              <a:spcAft>
                <a:spcPct val="0"/>
              </a:spcAft>
              <a:defRPr/>
            </a:pPr>
            <a:r>
              <a:rPr lang="pt-PT" i="1" dirty="0" smtClean="0">
                <a:gradFill>
                  <a:gsLst>
                    <a:gs pos="0">
                      <a:srgbClr val="E30000"/>
                    </a:gs>
                    <a:gs pos="100000">
                      <a:srgbClr val="760303"/>
                    </a:gs>
                  </a:gsLst>
                  <a:lin scaled="0"/>
                </a:gradFill>
                <a:latin typeface="Arial Narrow" panose="020B0606020202030204" pitchFamily="34" charset="0"/>
                <a:sym typeface="+mn-ea"/>
              </a:rPr>
              <a:t>AFRICA</a:t>
            </a:r>
          </a:p>
          <a:p>
            <a:pPr lvl="0" defTabSz="914400" eaLnBrk="0" fontAlgn="base" hangingPunct="0">
              <a:spcBef>
                <a:spcPct val="0"/>
              </a:spcBef>
              <a:spcAft>
                <a:spcPct val="0"/>
              </a:spcAft>
              <a:defRPr/>
            </a:pPr>
            <a:r>
              <a:rPr sz="1400" dirty="0" smtClean="0">
                <a:solidFill>
                  <a:schemeClr val="bg1"/>
                </a:solidFill>
                <a:latin typeface="Arial Narrow" panose="020B0606020202030204" pitchFamily="34" charset="0"/>
                <a:cs typeface="Arial Narrow" panose="020B0606020202030204" pitchFamily="34" charset="0"/>
                <a:sym typeface="+mn-ea"/>
              </a:rPr>
              <a:t>■</a:t>
            </a:r>
            <a:r>
              <a:rPr lang="pt-PT" sz="1400" dirty="0" smtClean="0">
                <a:solidFill>
                  <a:schemeClr val="tx1"/>
                </a:solidFill>
                <a:latin typeface="Arial Narrow" panose="020B0606020202030204" pitchFamily="34" charset="0"/>
                <a:cs typeface="Times New Roman" panose="02020603050405020304" pitchFamily="18" charset="0"/>
                <a:sym typeface="+mn-ea"/>
              </a:rPr>
              <a:t>ECOWAS</a:t>
            </a:r>
            <a:endParaRPr kumimoji="0" lang="pt-PT" sz="14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Times New Roman" panose="02020603050405020304" pitchFamily="18" charset="0"/>
            </a:endParaRPr>
          </a:p>
          <a:p>
            <a:pPr defTabSz="914400" eaLnBrk="0" fontAlgn="base" hangingPunct="0">
              <a:spcBef>
                <a:spcPct val="0"/>
              </a:spcBef>
              <a:spcAft>
                <a:spcPct val="0"/>
              </a:spcAft>
              <a:defRPr/>
            </a:pPr>
            <a:r>
              <a:rPr lang="pt-PT" sz="1400" dirty="0">
                <a:solidFill>
                  <a:schemeClr val="bg1"/>
                </a:solidFill>
                <a:latin typeface="Arial Narrow" panose="020B0606020202030204" pitchFamily="34" charset="0"/>
                <a:cs typeface="Arial Narrow" panose="020B0606020202030204" pitchFamily="34" charset="0"/>
                <a:sym typeface="+mn-ea"/>
              </a:rPr>
              <a:t>■</a:t>
            </a:r>
            <a:r>
              <a:rPr lang="pt-PT" sz="1400" dirty="0" smtClean="0">
                <a:solidFill>
                  <a:schemeClr val="tx1"/>
                </a:solidFill>
                <a:latin typeface="Arial Narrow" panose="020B0606020202030204" pitchFamily="34" charset="0"/>
                <a:cs typeface="Times New Roman" panose="02020603050405020304" pitchFamily="18" charset="0"/>
              </a:rPr>
              <a:t>PALOP</a:t>
            </a:r>
            <a:endParaRPr lang="pt-PT" sz="1400" dirty="0">
              <a:solidFill>
                <a:schemeClr val="tx1"/>
              </a:solidFill>
              <a:latin typeface="Arial Narrow" panose="020B0606020202030204" pitchFamily="34" charset="0"/>
              <a:cs typeface="Times New Roman" panose="02020603050405020304" pitchFamily="18" charset="0"/>
            </a:endParaRPr>
          </a:p>
        </p:txBody>
      </p:sp>
      <p:grpSp>
        <p:nvGrpSpPr>
          <p:cNvPr id="83" name="Group 66"/>
          <p:cNvGrpSpPr/>
          <p:nvPr/>
        </p:nvGrpSpPr>
        <p:grpSpPr>
          <a:xfrm>
            <a:off x="4485219" y="2409514"/>
            <a:ext cx="130175" cy="354330"/>
            <a:chOff x="5614790" y="3365036"/>
            <a:chExt cx="129932" cy="496013"/>
          </a:xfrm>
        </p:grpSpPr>
        <p:sp>
          <p:nvSpPr>
            <p:cNvPr id="84" name="Right Arrow 67"/>
            <p:cNvSpPr/>
            <p:nvPr/>
          </p:nvSpPr>
          <p:spPr>
            <a:xfrm rot="16200000" flipH="1">
              <a:off x="5596667" y="3725671"/>
              <a:ext cx="163009" cy="10774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pt-PT" sz="2400" b="0" i="0" u="none" strike="noStrike" kern="1200" cap="none" spc="0" normalizeH="0" baseline="0" noProof="0">
                <a:ln>
                  <a:noFill/>
                </a:ln>
                <a:solidFill>
                  <a:schemeClr val="lt1"/>
                </a:solidFill>
                <a:effectLst/>
                <a:uLnTx/>
                <a:uFillTx/>
                <a:latin typeface="+mn-lt"/>
                <a:ea typeface="+mn-ea"/>
                <a:cs typeface="+mn-cs"/>
              </a:endParaRPr>
            </a:p>
          </p:txBody>
        </p:sp>
        <p:sp>
          <p:nvSpPr>
            <p:cNvPr id="85" name="Right Arrow 68"/>
            <p:cNvSpPr/>
            <p:nvPr/>
          </p:nvSpPr>
          <p:spPr>
            <a:xfrm rot="5400000" flipH="1" flipV="1">
              <a:off x="5448052" y="3531775"/>
              <a:ext cx="463411" cy="12993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pt-PT" sz="24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86" name="Group 66"/>
          <p:cNvGrpSpPr/>
          <p:nvPr/>
        </p:nvGrpSpPr>
        <p:grpSpPr>
          <a:xfrm>
            <a:off x="7223339" y="2417134"/>
            <a:ext cx="130175" cy="354330"/>
            <a:chOff x="5614790" y="3365036"/>
            <a:chExt cx="129932" cy="496013"/>
          </a:xfrm>
        </p:grpSpPr>
        <p:sp>
          <p:nvSpPr>
            <p:cNvPr id="87" name="Right Arrow 67"/>
            <p:cNvSpPr/>
            <p:nvPr/>
          </p:nvSpPr>
          <p:spPr>
            <a:xfrm rot="16200000" flipH="1">
              <a:off x="5596667" y="3725671"/>
              <a:ext cx="163009" cy="10774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pt-PT" sz="2400" b="0" i="0" u="none" strike="noStrike" kern="1200" cap="none" spc="0" normalizeH="0" baseline="0" noProof="0">
                <a:ln>
                  <a:noFill/>
                </a:ln>
                <a:solidFill>
                  <a:schemeClr val="lt1"/>
                </a:solidFill>
                <a:effectLst/>
                <a:uLnTx/>
                <a:uFillTx/>
                <a:latin typeface="+mn-lt"/>
                <a:ea typeface="+mn-ea"/>
                <a:cs typeface="+mn-cs"/>
              </a:endParaRPr>
            </a:p>
          </p:txBody>
        </p:sp>
        <p:sp>
          <p:nvSpPr>
            <p:cNvPr id="88" name="Right Arrow 68"/>
            <p:cNvSpPr/>
            <p:nvPr/>
          </p:nvSpPr>
          <p:spPr>
            <a:xfrm rot="5400000" flipH="1" flipV="1">
              <a:off x="5448052" y="3531775"/>
              <a:ext cx="463411" cy="12993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pt-PT" sz="24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89" name="Group 66"/>
          <p:cNvGrpSpPr/>
          <p:nvPr/>
        </p:nvGrpSpPr>
        <p:grpSpPr>
          <a:xfrm>
            <a:off x="9656659" y="2421579"/>
            <a:ext cx="130175" cy="354330"/>
            <a:chOff x="5614790" y="3365036"/>
            <a:chExt cx="129932" cy="496013"/>
          </a:xfrm>
        </p:grpSpPr>
        <p:sp>
          <p:nvSpPr>
            <p:cNvPr id="90" name="Right Arrow 67"/>
            <p:cNvSpPr/>
            <p:nvPr/>
          </p:nvSpPr>
          <p:spPr>
            <a:xfrm rot="16200000" flipH="1">
              <a:off x="5596667" y="3725671"/>
              <a:ext cx="163009" cy="10774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pt-PT" sz="2400" b="0" i="0" u="none" strike="noStrike" kern="1200" cap="none" spc="0" normalizeH="0" baseline="0" noProof="0">
                <a:ln>
                  <a:noFill/>
                </a:ln>
                <a:solidFill>
                  <a:schemeClr val="lt1"/>
                </a:solidFill>
                <a:effectLst/>
                <a:uLnTx/>
                <a:uFillTx/>
                <a:latin typeface="+mn-lt"/>
                <a:ea typeface="+mn-ea"/>
                <a:cs typeface="+mn-cs"/>
              </a:endParaRPr>
            </a:p>
          </p:txBody>
        </p:sp>
        <p:sp>
          <p:nvSpPr>
            <p:cNvPr id="91" name="Right Arrow 68"/>
            <p:cNvSpPr/>
            <p:nvPr/>
          </p:nvSpPr>
          <p:spPr>
            <a:xfrm rot="5400000" flipH="1" flipV="1">
              <a:off x="5448052" y="3531775"/>
              <a:ext cx="463411" cy="12993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pt-PT" sz="2400" b="0" i="0" u="none" strike="noStrike" kern="1200" cap="none" spc="0" normalizeH="0" baseline="0" noProof="0">
                <a:ln>
                  <a:noFill/>
                </a:ln>
                <a:solidFill>
                  <a:schemeClr val="lt1"/>
                </a:solidFill>
                <a:effectLst/>
                <a:uLnTx/>
                <a:uFillTx/>
                <a:latin typeface="+mn-lt"/>
                <a:ea typeface="+mn-ea"/>
                <a:cs typeface="+mn-cs"/>
              </a:endParaRPr>
            </a:p>
          </p:txBody>
        </p:sp>
      </p:grpSp>
      <p:sp>
        <p:nvSpPr>
          <p:cNvPr id="92" name="Seta para a Direita 76"/>
          <p:cNvSpPr/>
          <p:nvPr/>
        </p:nvSpPr>
        <p:spPr>
          <a:xfrm rot="5400000">
            <a:off x="7216354" y="952824"/>
            <a:ext cx="152400" cy="381000"/>
          </a:xfrm>
          <a:prstGeom prst="rightArrow">
            <a:avLst/>
          </a:prstGeom>
          <a:gradFill>
            <a:gsLst>
              <a:gs pos="0">
                <a:srgbClr val="FBFB11"/>
              </a:gs>
              <a:gs pos="100000">
                <a:srgbClr val="838309"/>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93" name="Rounded Rectangle 78"/>
          <p:cNvSpPr/>
          <p:nvPr/>
        </p:nvSpPr>
        <p:spPr>
          <a:xfrm>
            <a:off x="2925024" y="3344234"/>
            <a:ext cx="1882140" cy="706755"/>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t-PT" sz="1400" dirty="0">
                <a:solidFill>
                  <a:schemeClr val="tx1"/>
                </a:solidFill>
                <a:latin typeface="Felix Titling" panose="04060505060202020A04" pitchFamily="82" charset="0"/>
              </a:rPr>
              <a:t>EXPORT</a:t>
            </a:r>
          </a:p>
        </p:txBody>
      </p:sp>
      <p:sp>
        <p:nvSpPr>
          <p:cNvPr id="96" name="Triângulo Isósceles 1"/>
          <p:cNvSpPr/>
          <p:nvPr/>
        </p:nvSpPr>
        <p:spPr>
          <a:xfrm flipH="1" flipV="1">
            <a:off x="7088084" y="3255334"/>
            <a:ext cx="445135" cy="24384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97" name="Rounded Rectangle 78"/>
          <p:cNvSpPr/>
          <p:nvPr/>
        </p:nvSpPr>
        <p:spPr>
          <a:xfrm>
            <a:off x="5753101" y="4695466"/>
            <a:ext cx="3076574" cy="496765"/>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t-PT" sz="1400" dirty="0">
                <a:solidFill>
                  <a:srgbClr val="3EA4BA"/>
                </a:solidFill>
                <a:latin typeface="Felix Titling" panose="04060505060202020A04" pitchFamily="82" charset="0"/>
              </a:rPr>
              <a:t>TECHNOLOGY PLATFORM</a:t>
            </a:r>
          </a:p>
        </p:txBody>
      </p:sp>
      <p:sp>
        <p:nvSpPr>
          <p:cNvPr id="98" name="Right Arrow 74"/>
          <p:cNvSpPr/>
          <p:nvPr/>
        </p:nvSpPr>
        <p:spPr>
          <a:xfrm rot="16200000" flipH="1">
            <a:off x="7101267" y="4332015"/>
            <a:ext cx="391920" cy="228654"/>
          </a:xfrm>
          <a:prstGeom prst="rightArrow">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pt-PT" sz="2400" b="0" i="0" u="none" strike="noStrike" kern="1200" cap="none" spc="0" normalizeH="0" baseline="0" noProof="0">
              <a:ln>
                <a:noFill/>
              </a:ln>
              <a:solidFill>
                <a:schemeClr val="lt1"/>
              </a:solidFill>
              <a:effectLst/>
              <a:uLnTx/>
              <a:uFillTx/>
              <a:latin typeface="+mn-lt"/>
              <a:ea typeface="+mn-ea"/>
              <a:cs typeface="+mn-cs"/>
            </a:endParaRPr>
          </a:p>
        </p:txBody>
      </p:sp>
      <p:sp>
        <p:nvSpPr>
          <p:cNvPr id="99" name="Triângulo Isósceles 1"/>
          <p:cNvSpPr/>
          <p:nvPr/>
        </p:nvSpPr>
        <p:spPr>
          <a:xfrm flipH="1" flipV="1">
            <a:off x="7080988" y="4056326"/>
            <a:ext cx="445135" cy="178327"/>
          </a:xfrm>
          <a:prstGeom prst="triangl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00"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00" y="2266844"/>
            <a:ext cx="1024255" cy="849630"/>
          </a:xfrm>
          <a:prstGeom prst="rect">
            <a:avLst/>
          </a:prstGeom>
        </p:spPr>
      </p:pic>
      <p:sp>
        <p:nvSpPr>
          <p:cNvPr id="43" name="Caixa de Texto 14"/>
          <p:cNvSpPr txBox="1"/>
          <p:nvPr/>
        </p:nvSpPr>
        <p:spPr>
          <a:xfrm>
            <a:off x="10498455" y="93345"/>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sp>
        <p:nvSpPr>
          <p:cNvPr id="45" name="Rectangle 2"/>
          <p:cNvSpPr txBox="1">
            <a:spLocks noChangeArrowheads="1"/>
          </p:cNvSpPr>
          <p:nvPr/>
        </p:nvSpPr>
        <p:spPr>
          <a:xfrm>
            <a:off x="-23900" y="1163321"/>
            <a:ext cx="3803198" cy="88053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18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a:solidFill>
                <a:schemeClr val="bg1"/>
              </a:solidFill>
              <a:effectLst>
                <a:outerShdw blurRad="38100" dist="38100" dir="2700000" algn="tl">
                  <a:srgbClr val="000000"/>
                </a:outerShdw>
              </a:effectLst>
              <a:latin typeface="Calisto MT" panose="02040603050505030304" pitchFamily="18" charset="0"/>
            </a:endParaRPr>
          </a:p>
          <a:p>
            <a:r>
              <a:rPr lang="pt-PT" sz="1800" i="1" dirty="0"/>
              <a:t> </a:t>
            </a:r>
            <a:endParaRPr lang="pt-PT" sz="1800" dirty="0"/>
          </a:p>
          <a:p>
            <a:pPr algn="ctr">
              <a:defRPr/>
            </a:pPr>
            <a:r>
              <a:rPr lang="fr-FR" altLang="pt-PT" sz="1800" b="1" dirty="0" smtClean="0">
                <a:solidFill>
                  <a:schemeClr val="bg1"/>
                </a:solidFill>
                <a:effectLst>
                  <a:outerShdw blurRad="38100" dist="38100" dir="2700000" algn="tl">
                    <a:srgbClr val="000000"/>
                  </a:outerShdw>
                </a:effectLst>
                <a:latin typeface="Calisto MT" panose="02040603050505030304" pitchFamily="18" charset="0"/>
              </a:rPr>
              <a:t>LINK </a:t>
            </a:r>
            <a:r>
              <a:rPr lang="fr-FR" altLang="pt-PT" sz="1800" b="1" dirty="0" err="1" smtClean="0">
                <a:solidFill>
                  <a:schemeClr val="bg1"/>
                </a:solidFill>
                <a:effectLst>
                  <a:outerShdw blurRad="38100" dist="38100" dir="2700000" algn="tl">
                    <a:srgbClr val="000000"/>
                  </a:outerShdw>
                </a:effectLst>
                <a:latin typeface="Calisto MT" panose="02040603050505030304" pitchFamily="18" charset="0"/>
              </a:rPr>
              <a:t>with</a:t>
            </a:r>
            <a:r>
              <a:rPr lang="fr-FR" altLang="pt-PT" sz="1800" b="1" dirty="0" smtClean="0">
                <a:solidFill>
                  <a:schemeClr val="bg1"/>
                </a:solidFill>
                <a:effectLst>
                  <a:outerShdw blurRad="38100" dist="38100" dir="2700000" algn="tl">
                    <a:srgbClr val="000000"/>
                  </a:outerShdw>
                </a:effectLst>
                <a:latin typeface="Calisto MT" panose="02040603050505030304" pitchFamily="18" charset="0"/>
              </a:rPr>
              <a:t> </a:t>
            </a:r>
            <a:r>
              <a:rPr lang="fr-FR" altLang="pt-PT" sz="1800" b="1" dirty="0" err="1" smtClean="0">
                <a:solidFill>
                  <a:schemeClr val="bg1"/>
                </a:solidFill>
                <a:effectLst>
                  <a:outerShdw blurRad="38100" dist="38100" dir="2700000" algn="tl">
                    <a:srgbClr val="000000"/>
                  </a:outerShdw>
                </a:effectLst>
                <a:latin typeface="Calisto MT" panose="02040603050505030304" pitchFamily="18" charset="0"/>
              </a:rPr>
              <a:t>markets</a:t>
            </a:r>
            <a:r>
              <a:rPr lang="fr-FR" altLang="pt-PT" sz="1800" b="1" dirty="0" smtClean="0">
                <a:solidFill>
                  <a:schemeClr val="bg1"/>
                </a:solidFill>
                <a:effectLst>
                  <a:outerShdw blurRad="38100" dist="38100" dir="2700000" algn="tl">
                    <a:srgbClr val="000000"/>
                  </a:outerShdw>
                </a:effectLst>
                <a:latin typeface="Calisto MT" panose="02040603050505030304" pitchFamily="18" charset="0"/>
              </a:rPr>
              <a:t> </a:t>
            </a:r>
          </a:p>
          <a:p>
            <a:pPr algn="ctr">
              <a:defRPr/>
            </a:pPr>
            <a:r>
              <a:rPr lang="fr-FR" altLang="pt-PT" sz="1800" b="1" dirty="0" smtClean="0">
                <a:solidFill>
                  <a:schemeClr val="bg1"/>
                </a:solidFill>
                <a:effectLst>
                  <a:outerShdw blurRad="38100" dist="38100" dir="2700000" algn="tl">
                    <a:srgbClr val="000000"/>
                  </a:outerShdw>
                </a:effectLst>
                <a:latin typeface="Calisto MT" panose="02040603050505030304" pitchFamily="18" charset="0"/>
              </a:rPr>
              <a:t>of </a:t>
            </a:r>
          </a:p>
          <a:p>
            <a:pPr algn="ctr">
              <a:defRPr/>
            </a:pPr>
            <a:r>
              <a:rPr lang="fr-FR" altLang="pt-PT" sz="1800" b="1" dirty="0" smtClean="0">
                <a:solidFill>
                  <a:schemeClr val="bg1"/>
                </a:solidFill>
                <a:effectLst>
                  <a:outerShdw blurRad="38100" dist="38100" dir="2700000" algn="tl">
                    <a:srgbClr val="000000"/>
                  </a:outerShdw>
                </a:effectLst>
                <a:latin typeface="Calisto MT" panose="02040603050505030304" pitchFamily="18" charset="0"/>
              </a:rPr>
              <a:t>EXCELLENCE</a:t>
            </a:r>
            <a:endParaRPr lang="pt-PT" altLang="pt-PT" sz="1800" b="1" dirty="0" smtClean="0">
              <a:solidFill>
                <a:schemeClr val="bg1"/>
              </a:solidFill>
              <a:effectLst>
                <a:outerShdw blurRad="38100" dist="38100" dir="2700000" algn="tl">
                  <a:srgbClr val="000000"/>
                </a:outerShdw>
              </a:effectLst>
              <a:latin typeface="Calisto MT" panose="02040603050505030304" pitchFamily="18" charset="0"/>
            </a:endParaRPr>
          </a:p>
        </p:txBody>
      </p:sp>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pic>
        <p:nvPicPr>
          <p:cNvPr id="47" name="Imagem9"/>
          <p:cNvPicPr>
            <a:picLocks noChangeAspect="1"/>
          </p:cNvPicPr>
          <p:nvPr/>
        </p:nvPicPr>
        <p:blipFill>
          <a:blip r:embed="rId5"/>
          <a:stretch>
            <a:fillRect/>
          </a:stretch>
        </p:blipFill>
        <p:spPr>
          <a:xfrm>
            <a:off x="11830049" y="6569065"/>
            <a:ext cx="351155" cy="271790"/>
          </a:xfrm>
          <a:prstGeom prst="rect">
            <a:avLst/>
          </a:prstGeom>
          <a:noFill/>
          <a:ln>
            <a:noFill/>
          </a:ln>
          <a:effectLst/>
        </p:spPr>
      </p:pic>
      <p:sp>
        <p:nvSpPr>
          <p:cNvPr id="48" name="TextBox 47"/>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49" name="Picture 2" descr="E:\DOSSIER 2020\bconference\logos\unicv\logotipo_unicv_final-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Tree>
    <p:extLst>
      <p:ext uri="{BB962C8B-B14F-4D97-AF65-F5344CB8AC3E}">
        <p14:creationId xmlns:p14="http://schemas.microsoft.com/office/powerpoint/2010/main" val="543328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41" name="Imagem 1" descr="LOGO-Paises ecowas"/>
          <p:cNvPicPr>
            <a:picLocks noChangeAspect="1"/>
          </p:cNvPicPr>
          <p:nvPr/>
        </p:nvPicPr>
        <p:blipFill>
          <a:blip r:embed="rId2"/>
          <a:stretch>
            <a:fillRect/>
          </a:stretch>
        </p:blipFill>
        <p:spPr>
          <a:xfrm>
            <a:off x="0" y="3028315"/>
            <a:ext cx="3296285" cy="3263265"/>
          </a:xfrm>
          <a:prstGeom prst="rect">
            <a:avLst/>
          </a:prstGeom>
        </p:spPr>
      </p:pic>
      <p:sp>
        <p:nvSpPr>
          <p:cNvPr id="44" name="Rounded Rectangle 1"/>
          <p:cNvSpPr/>
          <p:nvPr/>
        </p:nvSpPr>
        <p:spPr>
          <a:xfrm>
            <a:off x="2975126" y="85967"/>
            <a:ext cx="5113528" cy="625315"/>
          </a:xfrm>
          <a:prstGeom prst="roundRect">
            <a:avLst/>
          </a:prstGeom>
          <a:gradFill>
            <a:gsLst>
              <a:gs pos="0">
                <a:srgbClr val="FBFB11"/>
              </a:gs>
              <a:gs pos="100000">
                <a:srgbClr val="838309"/>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600" dirty="0">
                <a:latin typeface="Felix Titling" panose="04060505060202020A04" pitchFamily="82" charset="0"/>
              </a:rPr>
              <a:t>CAPE VERDE- LINK WITH MARKETS OF EXCELLENCE</a:t>
            </a:r>
            <a:endParaRPr lang="pt-PT" sz="1600" dirty="0">
              <a:latin typeface="Felix Titling" panose="04060505060202020A04" pitchFamily="82" charset="0"/>
            </a:endParaRPr>
          </a:p>
        </p:txBody>
      </p:sp>
      <p:sp>
        <p:nvSpPr>
          <p:cNvPr id="54" name="Slide Number Placeholder 6"/>
          <p:cNvSpPr txBox="1"/>
          <p:nvPr/>
        </p:nvSpPr>
        <p:spPr bwMode="auto">
          <a:xfrm>
            <a:off x="7032126" y="6664814"/>
            <a:ext cx="611716" cy="16805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i="1" dirty="0">
                <a:solidFill>
                  <a:srgbClr val="00B4B2"/>
                </a:solidFill>
              </a:rPr>
              <a:t>Page </a:t>
            </a:r>
            <a:fld id="{6B4155F8-E49E-4B59-B69C-02A46830878C}" type="slidenum">
              <a:rPr lang="fr-FR" altLang="pt-PT" sz="1000" b="1" i="1" u="sng" dirty="0">
                <a:solidFill>
                  <a:srgbClr val="00B4B2"/>
                </a:solidFill>
              </a:rPr>
              <a:t>12</a:t>
            </a:fld>
            <a:endParaRPr lang="fr-FR" altLang="pt-PT" sz="1000" b="1" i="1" u="sng" dirty="0">
              <a:solidFill>
                <a:srgbClr val="00B4B2"/>
              </a:solidFill>
            </a:endParaRPr>
          </a:p>
        </p:txBody>
      </p:sp>
      <p:pic>
        <p:nvPicPr>
          <p:cNvPr id="5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941" y="1177725"/>
            <a:ext cx="1649573" cy="1368337"/>
          </a:xfrm>
          <a:prstGeom prst="rect">
            <a:avLst/>
          </a:prstGeom>
        </p:spPr>
      </p:pic>
      <p:pic>
        <p:nvPicPr>
          <p:cNvPr id="60" name="Imagem9"/>
          <p:cNvPicPr>
            <a:picLocks noChangeAspect="1"/>
          </p:cNvPicPr>
          <p:nvPr/>
        </p:nvPicPr>
        <p:blipFill>
          <a:blip r:embed="rId4"/>
          <a:stretch>
            <a:fillRect/>
          </a:stretch>
        </p:blipFill>
        <p:spPr>
          <a:xfrm>
            <a:off x="11830049" y="6569065"/>
            <a:ext cx="351155" cy="271790"/>
          </a:xfrm>
          <a:prstGeom prst="rect">
            <a:avLst/>
          </a:prstGeom>
          <a:noFill/>
          <a:ln>
            <a:noFill/>
          </a:ln>
          <a:effectLst/>
        </p:spPr>
      </p:pic>
      <p:sp>
        <p:nvSpPr>
          <p:cNvPr id="67" name="Caixa de Texto 14"/>
          <p:cNvSpPr txBox="1"/>
          <p:nvPr/>
        </p:nvSpPr>
        <p:spPr>
          <a:xfrm>
            <a:off x="10498455" y="139065"/>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sp>
        <p:nvSpPr>
          <p:cNvPr id="68" name="TextBox 67"/>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69" name="object 32"/>
          <p:cNvSpPr/>
          <p:nvPr/>
        </p:nvSpPr>
        <p:spPr>
          <a:xfrm>
            <a:off x="3004821" y="767287"/>
            <a:ext cx="3614420" cy="5580173"/>
          </a:xfrm>
          <a:custGeom>
            <a:avLst/>
            <a:gdLst/>
            <a:ahLst/>
            <a:cxnLst/>
            <a:rect l="l" t="t" r="r" b="b"/>
            <a:pathLst>
              <a:path w="5486400" h="1214145">
                <a:moveTo>
                  <a:pt x="0" y="1214145"/>
                </a:moveTo>
                <a:lnTo>
                  <a:pt x="5486400" y="1214145"/>
                </a:lnTo>
                <a:lnTo>
                  <a:pt x="5486400" y="0"/>
                </a:lnTo>
                <a:lnTo>
                  <a:pt x="0" y="0"/>
                </a:lnTo>
                <a:lnTo>
                  <a:pt x="0" y="1214145"/>
                </a:lnTo>
                <a:close/>
              </a:path>
            </a:pathLst>
          </a:custGeom>
          <a:gradFill flip="none" rotWithShape="1">
            <a:gsLst>
              <a:gs pos="0">
                <a:srgbClr val="C7F3F3">
                  <a:shade val="30000"/>
                  <a:satMod val="115000"/>
                </a:srgbClr>
              </a:gs>
              <a:gs pos="50000">
                <a:srgbClr val="C7F3F3">
                  <a:shade val="67500"/>
                  <a:satMod val="115000"/>
                </a:srgbClr>
              </a:gs>
              <a:gs pos="100000">
                <a:srgbClr val="C7F3F3">
                  <a:shade val="100000"/>
                  <a:satMod val="115000"/>
                </a:srgbClr>
              </a:gs>
            </a:gsLst>
            <a:lin ang="0" scaled="1"/>
            <a:tileRect/>
          </a:gradFill>
        </p:spPr>
        <p:txBody>
          <a:bodyPr wrap="square" lIns="0" tIns="0" rIns="0" bIns="0" rtlCol="0">
            <a:noAutofit/>
          </a:bodyPr>
          <a:lstStyle/>
          <a:p>
            <a:pPr algn="just" fontAlgn="auto">
              <a:lnSpc>
                <a:spcPts val="600"/>
              </a:lnSpc>
            </a:pPr>
            <a:endParaRPr lang="pt-PT" sz="1200" i="1" spc="-1" dirty="0" smtClean="0">
              <a:solidFill>
                <a:schemeClr val="bg1"/>
              </a:solidFill>
              <a:latin typeface="Georgia" panose="02040502050405020303"/>
              <a:cs typeface="Georgia" panose="02040502050405020303"/>
              <a:sym typeface="+mn-ea"/>
            </a:endParaRPr>
          </a:p>
          <a:p>
            <a:pPr algn="just" fontAlgn="auto">
              <a:lnSpc>
                <a:spcPts val="1200"/>
              </a:lnSpc>
            </a:pPr>
            <a:r>
              <a:rPr lang="fr-FR" sz="1200" i="1" spc="-1">
                <a:solidFill>
                  <a:schemeClr val="bg1"/>
                </a:solidFill>
                <a:latin typeface="Georgia" panose="02040502050405020303"/>
                <a:cs typeface="Georgia" panose="02040502050405020303"/>
                <a:sym typeface="+mn-ea"/>
              </a:rPr>
              <a:t>CORE REGIONAL ECONOMIC BLOCKS :</a:t>
            </a:r>
            <a:endParaRPr lang="fr-FR" sz="1200" i="1" spc="-1" dirty="0">
              <a:solidFill>
                <a:schemeClr val="bg1"/>
              </a:solidFill>
              <a:latin typeface="Georgia" panose="02040502050405020303"/>
              <a:cs typeface="Georgia" panose="02040502050405020303"/>
              <a:sym typeface="+mn-ea"/>
            </a:endParaRPr>
          </a:p>
          <a:p>
            <a:pPr algn="just">
              <a:lnSpc>
                <a:spcPts val="1200"/>
              </a:lnSpc>
            </a:pPr>
            <a:r>
              <a:rPr lang="fr-FR" sz="1200" dirty="0">
                <a:solidFill>
                  <a:schemeClr val="bg1"/>
                </a:solidFill>
                <a:latin typeface="Georgia" panose="02040502050405020303" charset="0"/>
                <a:cs typeface="Georgia" panose="02040502050405020303" charset="0"/>
                <a:sym typeface="+mn-ea"/>
              </a:rPr>
              <a:t>■ </a:t>
            </a:r>
            <a:r>
              <a:rPr lang="pt-PT" sz="1200" dirty="0">
                <a:solidFill>
                  <a:schemeClr val="bg1"/>
                </a:solidFill>
                <a:latin typeface="Georgia" panose="02040502050405020303" pitchFamily="18" charset="0"/>
              </a:rPr>
              <a:t>ECOWAS </a:t>
            </a:r>
            <a:r>
              <a:rPr lang="pt-PT" sz="1200" dirty="0" smtClean="0">
                <a:solidFill>
                  <a:schemeClr val="bg1"/>
                </a:solidFill>
                <a:latin typeface="Georgia" panose="02040502050405020303" pitchFamily="18" charset="0"/>
              </a:rPr>
              <a:t>MARKET</a:t>
            </a:r>
            <a:r>
              <a:rPr lang="fr-FR" sz="1200" dirty="0" smtClean="0">
                <a:solidFill>
                  <a:schemeClr val="bg1"/>
                </a:solidFill>
                <a:latin typeface="Georgia" panose="02040502050405020303" pitchFamily="18" charset="0"/>
                <a:cs typeface="Georgia" panose="02040502050405020303"/>
              </a:rPr>
              <a:t>:</a:t>
            </a:r>
            <a:endParaRPr lang="fr-FR" sz="1200" dirty="0">
              <a:solidFill>
                <a:schemeClr val="bg1"/>
              </a:solidFill>
              <a:latin typeface="Georgia" panose="02040502050405020303" pitchFamily="18" charset="0"/>
              <a:cs typeface="Georgia" panose="02040502050405020303"/>
            </a:endParaRPr>
          </a:p>
          <a:p>
            <a:pPr lvl="1" fontAlgn="auto">
              <a:lnSpc>
                <a:spcPts val="1200"/>
              </a:lnSpc>
              <a:spcBef>
                <a:spcPts val="0"/>
              </a:spcBef>
              <a:spcAft>
                <a:spcPts val="0"/>
              </a:spcAft>
            </a:pPr>
            <a:r>
              <a:rPr lang="fr-FR" altLang="en-US" sz="1200" i="1" dirty="0">
                <a:solidFill>
                  <a:schemeClr val="bg1"/>
                </a:solidFill>
                <a:latin typeface="Arial Narrow" panose="020B0606020202030204" pitchFamily="34" charset="0"/>
                <a:cs typeface="Arial Narrow" panose="020B0606020202030204" pitchFamily="34" charset="0"/>
                <a:sym typeface="+mn-ea"/>
              </a:rPr>
              <a:t>»15 </a:t>
            </a:r>
            <a:r>
              <a:rPr lang="pt-PT" sz="1200" dirty="0">
                <a:solidFill>
                  <a:schemeClr val="bg1"/>
                </a:solidFill>
                <a:latin typeface="Arial Narrow" panose="020B0606020202030204" pitchFamily="34" charset="0"/>
              </a:rPr>
              <a:t>Member </a:t>
            </a:r>
            <a:r>
              <a:rPr lang="pt-PT" sz="1200" dirty="0" smtClean="0">
                <a:solidFill>
                  <a:schemeClr val="bg1"/>
                </a:solidFill>
                <a:latin typeface="Arial Narrow" panose="020B0606020202030204" pitchFamily="34" charset="0"/>
              </a:rPr>
              <a:t>countries</a:t>
            </a:r>
          </a:p>
          <a:p>
            <a:pPr lvl="1" fontAlgn="auto">
              <a:lnSpc>
                <a:spcPts val="1200"/>
              </a:lnSpc>
              <a:spcBef>
                <a:spcPts val="0"/>
              </a:spcBef>
              <a:spcAft>
                <a:spcPts val="0"/>
              </a:spcAft>
            </a:pPr>
            <a:r>
              <a:rPr lang="fr-FR" altLang="en-US" sz="1200" i="1" dirty="0" smtClean="0">
                <a:solidFill>
                  <a:schemeClr val="bg1"/>
                </a:solidFill>
                <a:latin typeface="Arial Narrow" panose="020B0606020202030204" pitchFamily="34" charset="0"/>
                <a:cs typeface="Arial Narrow" panose="020B0606020202030204" pitchFamily="34" charset="0"/>
                <a:sym typeface="+mn-ea"/>
              </a:rPr>
              <a:t>»397.205.519 </a:t>
            </a:r>
            <a:r>
              <a:rPr lang="pt-PT" altLang="en-US" sz="1200" i="1" dirty="0">
                <a:solidFill>
                  <a:schemeClr val="bg1"/>
                </a:solidFill>
                <a:latin typeface="Arial Narrow" panose="020B0606020202030204" pitchFamily="34" charset="0"/>
                <a:cs typeface="Arial Narrow" panose="020B0606020202030204" pitchFamily="34" charset="0"/>
                <a:sym typeface="+mn-ea"/>
              </a:rPr>
              <a:t> </a:t>
            </a:r>
            <a:r>
              <a:rPr lang="fr-FR" sz="1200" dirty="0" err="1" smtClean="0">
                <a:solidFill>
                  <a:schemeClr val="bg1"/>
                </a:solidFill>
                <a:latin typeface="Arial Narrow" panose="020B0606020202030204" pitchFamily="34" charset="0"/>
              </a:rPr>
              <a:t>inhabitants</a:t>
            </a:r>
            <a:endParaRPr lang="fr-FR" sz="1200" dirty="0" smtClean="0">
              <a:solidFill>
                <a:schemeClr val="bg1"/>
              </a:solidFill>
              <a:latin typeface="Arial Narrow" panose="020B0606020202030204" pitchFamily="34" charset="0"/>
            </a:endParaRPr>
          </a:p>
          <a:p>
            <a:pPr lvl="1" fontAlgn="auto">
              <a:lnSpc>
                <a:spcPts val="1200"/>
              </a:lnSpc>
              <a:spcBef>
                <a:spcPts val="0"/>
              </a:spcBef>
              <a:spcAft>
                <a:spcPts val="0"/>
              </a:spcAft>
            </a:pPr>
            <a:r>
              <a:rPr lang="fr-FR" altLang="en-US" sz="1200" i="1" dirty="0" smtClean="0">
                <a:solidFill>
                  <a:schemeClr val="bg1"/>
                </a:solidFill>
                <a:latin typeface="Arial Narrow" panose="020B0606020202030204" pitchFamily="34" charset="0"/>
                <a:cs typeface="Arial Narrow" panose="020B0606020202030204" pitchFamily="34" charset="0"/>
                <a:sym typeface="+mn-ea"/>
              </a:rPr>
              <a:t>»188.423.476 </a:t>
            </a:r>
            <a:r>
              <a:rPr lang="fr-FR" sz="1200" dirty="0">
                <a:solidFill>
                  <a:schemeClr val="bg1"/>
                </a:solidFill>
                <a:latin typeface="Arial Narrow" panose="020B0606020202030204" pitchFamily="34" charset="0"/>
              </a:rPr>
              <a:t>internet </a:t>
            </a:r>
            <a:r>
              <a:rPr lang="fr-FR" sz="1200" dirty="0" err="1" smtClean="0">
                <a:solidFill>
                  <a:schemeClr val="bg1"/>
                </a:solidFill>
                <a:latin typeface="Arial Narrow" panose="020B0606020202030204" pitchFamily="34" charset="0"/>
              </a:rPr>
              <a:t>users</a:t>
            </a:r>
            <a:endParaRPr lang="fr-FR" sz="1200" dirty="0" smtClean="0">
              <a:solidFill>
                <a:schemeClr val="bg1"/>
              </a:solidFill>
              <a:latin typeface="Arial Narrow" panose="020B0606020202030204" pitchFamily="34" charset="0"/>
            </a:endParaRPr>
          </a:p>
          <a:p>
            <a:pPr lvl="1" fontAlgn="auto">
              <a:lnSpc>
                <a:spcPts val="1200"/>
              </a:lnSpc>
              <a:spcBef>
                <a:spcPts val="0"/>
              </a:spcBef>
              <a:spcAft>
                <a:spcPts val="0"/>
              </a:spcAft>
            </a:pPr>
            <a:r>
              <a:rPr lang="fr-FR" altLang="en-US" sz="1200" i="1" dirty="0" smtClean="0">
                <a:solidFill>
                  <a:schemeClr val="bg1"/>
                </a:solidFill>
                <a:latin typeface="Arial Narrow" panose="020B0606020202030204" pitchFamily="34" charset="0"/>
                <a:cs typeface="Arial Narrow" panose="020B0606020202030204" pitchFamily="34" charset="0"/>
                <a:sym typeface="+mn-ea"/>
              </a:rPr>
              <a:t>»47.4 </a:t>
            </a:r>
            <a:r>
              <a:rPr lang="fr-FR" altLang="en-US" sz="1200" i="1" dirty="0">
                <a:solidFill>
                  <a:schemeClr val="bg1"/>
                </a:solidFill>
                <a:latin typeface="Arial Narrow" panose="020B0606020202030204" pitchFamily="34" charset="0"/>
                <a:cs typeface="Arial Narrow" panose="020B0606020202030204" pitchFamily="34" charset="0"/>
                <a:sym typeface="+mn-ea"/>
              </a:rPr>
              <a:t>% </a:t>
            </a:r>
            <a:r>
              <a:rPr lang="fr-FR" sz="1200" dirty="0" err="1">
                <a:solidFill>
                  <a:schemeClr val="bg1"/>
                </a:solidFill>
                <a:latin typeface="Arial Narrow" panose="020B0606020202030204" pitchFamily="34" charset="0"/>
              </a:rPr>
              <a:t>Penetration</a:t>
            </a:r>
            <a:r>
              <a:rPr lang="fr-FR" sz="1200" dirty="0">
                <a:solidFill>
                  <a:schemeClr val="bg1"/>
                </a:solidFill>
                <a:latin typeface="Arial Narrow" panose="020B0606020202030204" pitchFamily="34" charset="0"/>
              </a:rPr>
              <a:t> [% Population] </a:t>
            </a:r>
            <a:endParaRPr lang="fr-FR" sz="1200" dirty="0" smtClean="0">
              <a:solidFill>
                <a:schemeClr val="bg1"/>
              </a:solidFill>
              <a:latin typeface="Arial Narrow" panose="020B0606020202030204" pitchFamily="34" charset="0"/>
            </a:endParaRPr>
          </a:p>
          <a:p>
            <a:pPr lvl="1" fontAlgn="auto">
              <a:lnSpc>
                <a:spcPts val="1200"/>
              </a:lnSpc>
              <a:spcBef>
                <a:spcPts val="0"/>
              </a:spcBef>
              <a:spcAft>
                <a:spcPts val="0"/>
              </a:spcAft>
            </a:pPr>
            <a:endParaRPr lang="pt-PT" altLang="en-US" sz="1200" i="1" dirty="0">
              <a:solidFill>
                <a:schemeClr val="bg1"/>
              </a:solidFill>
              <a:latin typeface="Arial Narrow" panose="020B0606020202030204" pitchFamily="34" charset="0"/>
              <a:cs typeface="Arial Narrow" panose="020B0606020202030204" pitchFamily="34" charset="0"/>
            </a:endParaRPr>
          </a:p>
          <a:p>
            <a:pPr algn="just">
              <a:lnSpc>
                <a:spcPts val="1200"/>
              </a:lnSpc>
            </a:pPr>
            <a:r>
              <a:rPr lang="fr-FR" sz="1200" dirty="0">
                <a:solidFill>
                  <a:schemeClr val="bg1"/>
                </a:solidFill>
                <a:latin typeface="Georgia" panose="02040502050405020303" charset="0"/>
                <a:cs typeface="Georgia" panose="02040502050405020303" charset="0"/>
                <a:sym typeface="+mn-ea"/>
              </a:rPr>
              <a:t>■ </a:t>
            </a:r>
            <a:r>
              <a:rPr lang="pt-PT" sz="1200" b="1" dirty="0">
                <a:solidFill>
                  <a:schemeClr val="bg1"/>
                </a:solidFill>
                <a:latin typeface="Georgia" panose="02040502050405020303" pitchFamily="18" charset="0"/>
              </a:rPr>
              <a:t>EU / GSP + </a:t>
            </a:r>
            <a:r>
              <a:rPr lang="pt-PT" sz="1200" b="1" dirty="0" smtClean="0">
                <a:solidFill>
                  <a:schemeClr val="bg1"/>
                </a:solidFill>
                <a:latin typeface="Georgia" panose="02040502050405020303" pitchFamily="18" charset="0"/>
              </a:rPr>
              <a:t>MARKET</a:t>
            </a:r>
            <a:endParaRPr lang="fr-FR" sz="1200" dirty="0">
              <a:solidFill>
                <a:schemeClr val="bg1"/>
              </a:solidFill>
              <a:latin typeface="Georgia" panose="02040502050405020303" pitchFamily="18" charset="0"/>
              <a:cs typeface="Georgia" panose="02040502050405020303"/>
            </a:endParaRPr>
          </a:p>
          <a:p>
            <a:pPr lvl="1" fontAlgn="auto">
              <a:lnSpc>
                <a:spcPts val="1200"/>
              </a:lnSpc>
              <a:spcBef>
                <a:spcPts val="0"/>
              </a:spcBef>
              <a:spcAft>
                <a:spcPts val="0"/>
              </a:spcAft>
            </a:pPr>
            <a:r>
              <a:rPr lang="fr-FR" altLang="en-US" sz="1200" i="1" dirty="0">
                <a:solidFill>
                  <a:schemeClr val="bg1"/>
                </a:solidFill>
                <a:latin typeface="Arial Narrow" panose="020B0606020202030204" pitchFamily="34" charset="0"/>
                <a:cs typeface="Arial Narrow" panose="020B0606020202030204" pitchFamily="34" charset="0"/>
                <a:sym typeface="+mn-ea"/>
              </a:rPr>
              <a:t>»27 </a:t>
            </a:r>
            <a:r>
              <a:rPr lang="pt-PT" sz="1200" dirty="0">
                <a:solidFill>
                  <a:schemeClr val="bg1"/>
                </a:solidFill>
                <a:latin typeface="Arial Narrow" panose="020B0606020202030204" pitchFamily="34" charset="0"/>
              </a:rPr>
              <a:t>Member countries</a:t>
            </a:r>
          </a:p>
          <a:p>
            <a:pPr lvl="1" fontAlgn="auto">
              <a:lnSpc>
                <a:spcPts val="1200"/>
              </a:lnSpc>
              <a:spcBef>
                <a:spcPts val="0"/>
              </a:spcBef>
              <a:spcAft>
                <a:spcPts val="0"/>
              </a:spcAft>
            </a:pPr>
            <a:r>
              <a:rPr lang="fr-FR" altLang="en-US" sz="1200" i="1" dirty="0" smtClean="0">
                <a:solidFill>
                  <a:schemeClr val="bg1"/>
                </a:solidFill>
                <a:latin typeface="Arial Narrow" panose="020B0606020202030204" pitchFamily="34" charset="0"/>
                <a:cs typeface="Arial Narrow" panose="020B0606020202030204" pitchFamily="34" charset="0"/>
                <a:sym typeface="+mn-ea"/>
              </a:rPr>
              <a:t>»</a:t>
            </a:r>
            <a:r>
              <a:rPr lang="fr-FR" altLang="en-US" sz="1200" i="1" dirty="0">
                <a:solidFill>
                  <a:schemeClr val="bg1"/>
                </a:solidFill>
                <a:latin typeface="Arial Narrow" panose="020B0606020202030204" pitchFamily="34" charset="0"/>
                <a:cs typeface="Arial Narrow" panose="020B0606020202030204" pitchFamily="34" charset="0"/>
                <a:sym typeface="+mn-ea"/>
              </a:rPr>
              <a:t>513.635.012 </a:t>
            </a:r>
            <a:r>
              <a:rPr lang="pt-PT" altLang="en-US" sz="1200" i="1" dirty="0">
                <a:solidFill>
                  <a:schemeClr val="bg1"/>
                </a:solidFill>
                <a:latin typeface="Arial Narrow" panose="020B0606020202030204" pitchFamily="34" charset="0"/>
                <a:cs typeface="Arial Narrow" panose="020B0606020202030204" pitchFamily="34" charset="0"/>
                <a:sym typeface="+mn-ea"/>
              </a:rPr>
              <a:t> </a:t>
            </a:r>
            <a:r>
              <a:rPr lang="fr-FR" sz="1200" dirty="0" err="1" smtClean="0">
                <a:solidFill>
                  <a:schemeClr val="bg1"/>
                </a:solidFill>
                <a:latin typeface="Arial Narrow" panose="020B0606020202030204" pitchFamily="34" charset="0"/>
              </a:rPr>
              <a:t>inhabitants</a:t>
            </a:r>
            <a:endParaRPr lang="fr-FR" sz="1200" dirty="0" smtClean="0">
              <a:solidFill>
                <a:schemeClr val="bg1"/>
              </a:solidFill>
              <a:latin typeface="Arial Narrow" panose="020B0606020202030204" pitchFamily="34" charset="0"/>
            </a:endParaRPr>
          </a:p>
          <a:p>
            <a:pPr lvl="1" fontAlgn="auto">
              <a:lnSpc>
                <a:spcPts val="1200"/>
              </a:lnSpc>
              <a:spcBef>
                <a:spcPts val="0"/>
              </a:spcBef>
              <a:spcAft>
                <a:spcPts val="0"/>
              </a:spcAft>
            </a:pPr>
            <a:r>
              <a:rPr lang="fr-FR" altLang="en-US" sz="1200" i="1" dirty="0" smtClean="0">
                <a:solidFill>
                  <a:schemeClr val="bg1"/>
                </a:solidFill>
                <a:latin typeface="Arial Narrow" panose="020B0606020202030204" pitchFamily="34" charset="0"/>
                <a:cs typeface="Arial Narrow" panose="020B0606020202030204" pitchFamily="34" charset="0"/>
                <a:sym typeface="+mn-ea"/>
              </a:rPr>
              <a:t>»461.255.831 </a:t>
            </a:r>
            <a:r>
              <a:rPr lang="fr-FR" sz="1200" dirty="0">
                <a:solidFill>
                  <a:schemeClr val="bg1"/>
                </a:solidFill>
                <a:latin typeface="Arial Narrow" panose="020B0606020202030204" pitchFamily="34" charset="0"/>
              </a:rPr>
              <a:t>internet </a:t>
            </a:r>
            <a:r>
              <a:rPr lang="fr-FR" sz="1200" dirty="0" err="1">
                <a:solidFill>
                  <a:schemeClr val="bg1"/>
                </a:solidFill>
                <a:latin typeface="Arial Narrow" panose="020B0606020202030204" pitchFamily="34" charset="0"/>
              </a:rPr>
              <a:t>users</a:t>
            </a:r>
            <a:endParaRPr lang="fr-FR" sz="1200" dirty="0">
              <a:solidFill>
                <a:schemeClr val="bg1"/>
              </a:solidFill>
              <a:latin typeface="Arial Narrow" panose="020B0606020202030204" pitchFamily="34" charset="0"/>
            </a:endParaRPr>
          </a:p>
          <a:p>
            <a:pPr lvl="1" algn="just" fontAlgn="auto">
              <a:lnSpc>
                <a:spcPts val="1200"/>
              </a:lnSpc>
            </a:pPr>
            <a:r>
              <a:rPr lang="fr-FR" altLang="en-US" sz="1200" i="1" dirty="0" smtClean="0">
                <a:solidFill>
                  <a:schemeClr val="bg1"/>
                </a:solidFill>
                <a:latin typeface="Arial Narrow" panose="020B0606020202030204" pitchFamily="34" charset="0"/>
                <a:cs typeface="Arial Narrow" panose="020B0606020202030204" pitchFamily="34" charset="0"/>
                <a:sym typeface="+mn-ea"/>
              </a:rPr>
              <a:t>»</a:t>
            </a:r>
            <a:r>
              <a:rPr lang="fr-FR" altLang="en-US" sz="1200" i="1" dirty="0">
                <a:solidFill>
                  <a:schemeClr val="bg1"/>
                </a:solidFill>
                <a:latin typeface="Arial Narrow" panose="020B0606020202030204" pitchFamily="34" charset="0"/>
                <a:cs typeface="Arial Narrow" panose="020B0606020202030204" pitchFamily="34" charset="0"/>
                <a:sym typeface="+mn-ea"/>
              </a:rPr>
              <a:t>90.4 % </a:t>
            </a:r>
            <a:r>
              <a:rPr lang="fr-FR" sz="1200" dirty="0" err="1">
                <a:solidFill>
                  <a:schemeClr val="bg1"/>
                </a:solidFill>
                <a:latin typeface="Arial Narrow" panose="020B0606020202030204" pitchFamily="34" charset="0"/>
              </a:rPr>
              <a:t>Penetration</a:t>
            </a:r>
            <a:r>
              <a:rPr lang="fr-FR" sz="1200" dirty="0">
                <a:solidFill>
                  <a:schemeClr val="bg1"/>
                </a:solidFill>
                <a:latin typeface="Arial Narrow" panose="020B0606020202030204" pitchFamily="34" charset="0"/>
              </a:rPr>
              <a:t> [% Population] </a:t>
            </a:r>
            <a:endParaRPr lang="pt-PT" altLang="en-US" sz="1200" i="1" dirty="0" smtClean="0">
              <a:solidFill>
                <a:schemeClr val="bg1"/>
              </a:solidFill>
              <a:latin typeface="Arial Narrow" panose="020B0606020202030204" pitchFamily="34" charset="0"/>
              <a:cs typeface="Arial Narrow" panose="020B0606020202030204" pitchFamily="34" charset="0"/>
              <a:sym typeface="+mn-ea"/>
            </a:endParaRPr>
          </a:p>
          <a:p>
            <a:pPr lvl="1" algn="just" fontAlgn="auto">
              <a:lnSpc>
                <a:spcPts val="1200"/>
              </a:lnSpc>
            </a:pPr>
            <a:endParaRPr lang="pt-PT" sz="1200" dirty="0">
              <a:solidFill>
                <a:schemeClr val="bg1"/>
              </a:solidFill>
              <a:latin typeface="Arial Narrow" panose="020B0606020202030204" pitchFamily="34" charset="0"/>
              <a:cs typeface="Arial Narrow" panose="020B0606020202030204" pitchFamily="34" charset="0"/>
            </a:endParaRPr>
          </a:p>
          <a:p>
            <a:pPr algn="just" fontAlgn="auto">
              <a:lnSpc>
                <a:spcPts val="1200"/>
              </a:lnSpc>
            </a:pPr>
            <a:r>
              <a:rPr lang="fr-FR" sz="1200" dirty="0">
                <a:solidFill>
                  <a:schemeClr val="bg1"/>
                </a:solidFill>
                <a:latin typeface="Georgia" panose="02040502050405020303" charset="0"/>
                <a:cs typeface="Georgia" panose="02040502050405020303" charset="0"/>
                <a:sym typeface="+mn-ea"/>
              </a:rPr>
              <a:t>■ </a:t>
            </a:r>
            <a:r>
              <a:rPr lang="fr-FR" sz="1200" dirty="0" smtClean="0">
                <a:solidFill>
                  <a:schemeClr val="bg1"/>
                </a:solidFill>
                <a:latin typeface="Georgia" panose="02040502050405020303"/>
                <a:cs typeface="Georgia" panose="02040502050405020303"/>
              </a:rPr>
              <a:t>AGOA</a:t>
            </a:r>
            <a:r>
              <a:rPr lang="fr-FR" sz="1200" dirty="0">
                <a:solidFill>
                  <a:schemeClr val="bg1"/>
                </a:solidFill>
                <a:latin typeface="Georgia" panose="02040502050405020303"/>
                <a:cs typeface="Georgia" panose="02040502050405020303"/>
              </a:rPr>
              <a:t>: </a:t>
            </a:r>
          </a:p>
          <a:p>
            <a:pPr lvl="1" algn="just" fontAlgn="auto">
              <a:lnSpc>
                <a:spcPts val="1200"/>
              </a:lnSpc>
            </a:pPr>
            <a:r>
              <a:rPr lang="fr-FR" altLang="en-US" sz="1200" i="1" dirty="0">
                <a:solidFill>
                  <a:schemeClr val="bg1"/>
                </a:solidFill>
                <a:latin typeface="Arial Narrow" panose="020B0606020202030204" pitchFamily="34" charset="0"/>
                <a:cs typeface="Arial Narrow" panose="020B0606020202030204" pitchFamily="34" charset="0"/>
                <a:sym typeface="+mn-ea"/>
              </a:rPr>
              <a:t>»333.812.486 </a:t>
            </a:r>
            <a:r>
              <a:rPr lang="pt-PT" altLang="en-US" sz="1200" i="1" dirty="0">
                <a:solidFill>
                  <a:schemeClr val="bg1"/>
                </a:solidFill>
                <a:latin typeface="Arial Narrow" panose="020B0606020202030204" pitchFamily="34" charset="0"/>
                <a:cs typeface="Arial Narrow" panose="020B0606020202030204" pitchFamily="34" charset="0"/>
                <a:sym typeface="+mn-ea"/>
              </a:rPr>
              <a:t> </a:t>
            </a:r>
            <a:r>
              <a:rPr lang="fr-FR" sz="1200" dirty="0" err="1" smtClean="0">
                <a:solidFill>
                  <a:schemeClr val="bg1"/>
                </a:solidFill>
                <a:latin typeface="Arial Narrow" panose="020B0606020202030204" pitchFamily="34" charset="0"/>
              </a:rPr>
              <a:t>inhabitants</a:t>
            </a:r>
            <a:endParaRPr lang="fr-FR" sz="1200" dirty="0" smtClean="0">
              <a:solidFill>
                <a:schemeClr val="bg1"/>
              </a:solidFill>
              <a:latin typeface="Arial Narrow" panose="020B0606020202030204" pitchFamily="34" charset="0"/>
            </a:endParaRPr>
          </a:p>
          <a:p>
            <a:pPr lvl="1" fontAlgn="auto">
              <a:lnSpc>
                <a:spcPts val="1200"/>
              </a:lnSpc>
              <a:spcBef>
                <a:spcPts val="0"/>
              </a:spcBef>
              <a:spcAft>
                <a:spcPts val="0"/>
              </a:spcAft>
            </a:pPr>
            <a:r>
              <a:rPr lang="fr-FR" altLang="en-US" sz="1200" i="1" dirty="0" smtClean="0">
                <a:solidFill>
                  <a:schemeClr val="bg1"/>
                </a:solidFill>
                <a:latin typeface="Arial Narrow" panose="020B0606020202030204" pitchFamily="34" charset="0"/>
                <a:cs typeface="Arial Narrow" panose="020B0606020202030204" pitchFamily="34" charset="0"/>
                <a:sym typeface="+mn-ea"/>
              </a:rPr>
              <a:t>»292.892.868 </a:t>
            </a:r>
            <a:r>
              <a:rPr lang="fr-FR" sz="1200" dirty="0">
                <a:solidFill>
                  <a:schemeClr val="bg1"/>
                </a:solidFill>
                <a:latin typeface="Arial Narrow" panose="020B0606020202030204" pitchFamily="34" charset="0"/>
              </a:rPr>
              <a:t>internet </a:t>
            </a:r>
            <a:r>
              <a:rPr lang="fr-FR" sz="1200" dirty="0" err="1">
                <a:solidFill>
                  <a:schemeClr val="bg1"/>
                </a:solidFill>
                <a:latin typeface="Arial Narrow" panose="020B0606020202030204" pitchFamily="34" charset="0"/>
              </a:rPr>
              <a:t>users</a:t>
            </a:r>
            <a:endParaRPr lang="fr-FR" sz="1200" dirty="0">
              <a:solidFill>
                <a:schemeClr val="bg1"/>
              </a:solidFill>
              <a:latin typeface="Arial Narrow" panose="020B0606020202030204" pitchFamily="34" charset="0"/>
            </a:endParaRPr>
          </a:p>
          <a:p>
            <a:pPr lvl="1" algn="just" fontAlgn="auto">
              <a:lnSpc>
                <a:spcPts val="1200"/>
              </a:lnSpc>
            </a:pPr>
            <a:r>
              <a:rPr lang="fr-FR" altLang="en-US" sz="1200" i="1" dirty="0" smtClean="0">
                <a:solidFill>
                  <a:schemeClr val="bg1"/>
                </a:solidFill>
                <a:latin typeface="Arial Narrow" panose="020B0606020202030204" pitchFamily="34" charset="0"/>
                <a:cs typeface="Arial Narrow" panose="020B0606020202030204" pitchFamily="34" charset="0"/>
                <a:sym typeface="+mn-ea"/>
              </a:rPr>
              <a:t>»</a:t>
            </a:r>
            <a:r>
              <a:rPr lang="fr-FR" altLang="en-US" sz="1200" i="1" dirty="0">
                <a:solidFill>
                  <a:schemeClr val="bg1"/>
                </a:solidFill>
                <a:latin typeface="Arial Narrow" panose="020B0606020202030204" pitchFamily="34" charset="0"/>
                <a:cs typeface="Arial Narrow" panose="020B0606020202030204" pitchFamily="34" charset="0"/>
                <a:sym typeface="+mn-ea"/>
              </a:rPr>
              <a:t>89.0 % </a:t>
            </a:r>
            <a:r>
              <a:rPr lang="fr-FR" sz="1200" dirty="0" err="1">
                <a:solidFill>
                  <a:schemeClr val="bg1"/>
                </a:solidFill>
                <a:latin typeface="Arial Narrow" panose="020B0606020202030204" pitchFamily="34" charset="0"/>
              </a:rPr>
              <a:t>Penetration</a:t>
            </a:r>
            <a:r>
              <a:rPr lang="fr-FR" sz="1200" dirty="0">
                <a:solidFill>
                  <a:schemeClr val="bg1"/>
                </a:solidFill>
                <a:latin typeface="Arial Narrow" panose="020B0606020202030204" pitchFamily="34" charset="0"/>
              </a:rPr>
              <a:t> [% Population] </a:t>
            </a:r>
            <a:endParaRPr lang="pt-PT" altLang="en-US" sz="1200" i="1" dirty="0" smtClean="0">
              <a:solidFill>
                <a:schemeClr val="bg1"/>
              </a:solidFill>
              <a:latin typeface="Arial Narrow" panose="020B0606020202030204" pitchFamily="34" charset="0"/>
              <a:cs typeface="Arial Narrow" panose="020B0606020202030204" pitchFamily="34" charset="0"/>
            </a:endParaRPr>
          </a:p>
          <a:p>
            <a:pPr lvl="1" algn="just" fontAlgn="auto">
              <a:lnSpc>
                <a:spcPts val="600"/>
              </a:lnSpc>
            </a:pPr>
            <a:endParaRPr lang="pt-PT" altLang="en-US" sz="1200" i="1" dirty="0">
              <a:solidFill>
                <a:schemeClr val="bg1"/>
              </a:solidFill>
              <a:latin typeface="Arial Narrow" panose="020B0606020202030204" pitchFamily="34" charset="0"/>
              <a:cs typeface="Arial Narrow" panose="020B0606020202030204" pitchFamily="34" charset="0"/>
            </a:endParaRPr>
          </a:p>
          <a:p>
            <a:pPr algn="just" fontAlgn="auto">
              <a:lnSpc>
                <a:spcPts val="1200"/>
              </a:lnSpc>
            </a:pPr>
            <a:r>
              <a:rPr lang="fr-FR" sz="1200" dirty="0">
                <a:solidFill>
                  <a:schemeClr val="bg1"/>
                </a:solidFill>
                <a:latin typeface="Georgia" panose="02040502050405020303" charset="0"/>
                <a:cs typeface="Georgia" panose="02040502050405020303" charset="0"/>
                <a:sym typeface="+mn-ea"/>
              </a:rPr>
              <a:t>■ </a:t>
            </a:r>
            <a:r>
              <a:rPr lang="fr-FR" sz="1200" dirty="0" smtClean="0">
                <a:solidFill>
                  <a:schemeClr val="bg1"/>
                </a:solidFill>
                <a:latin typeface="Georgia" panose="02040502050405020303"/>
                <a:cs typeface="Georgia" panose="02040502050405020303"/>
                <a:sym typeface="+mn-ea"/>
              </a:rPr>
              <a:t>BRAZIL</a:t>
            </a:r>
            <a:r>
              <a:rPr lang="fr-FR" sz="1200" dirty="0">
                <a:solidFill>
                  <a:schemeClr val="bg1"/>
                </a:solidFill>
                <a:latin typeface="Georgia" panose="02040502050405020303"/>
                <a:cs typeface="Georgia" panose="02040502050405020303"/>
                <a:sym typeface="+mn-ea"/>
              </a:rPr>
              <a:t>: </a:t>
            </a:r>
          </a:p>
          <a:p>
            <a:pPr algn="just" fontAlgn="auto">
              <a:lnSpc>
                <a:spcPts val="1200"/>
              </a:lnSpc>
            </a:pPr>
            <a:r>
              <a:rPr lang="fr-FR" sz="1200" dirty="0">
                <a:solidFill>
                  <a:schemeClr val="bg1"/>
                </a:solidFill>
                <a:latin typeface="Georgia" panose="02040502050405020303"/>
                <a:cs typeface="Georgia" panose="02040502050405020303"/>
                <a:sym typeface="+mn-ea"/>
              </a:rPr>
              <a:t>	</a:t>
            </a:r>
            <a:r>
              <a:rPr lang="fr-FR" altLang="en-US" sz="1200" i="1" dirty="0">
                <a:solidFill>
                  <a:schemeClr val="bg1"/>
                </a:solidFill>
                <a:latin typeface="Arial Narrow" panose="020B0606020202030204" pitchFamily="34" charset="0"/>
                <a:cs typeface="Arial Narrow" panose="020B0606020202030204" pitchFamily="34" charset="0"/>
                <a:sym typeface="+mn-ea"/>
              </a:rPr>
              <a:t>»210.867.954 </a:t>
            </a:r>
            <a:r>
              <a:rPr lang="pt-PT" altLang="en-US" sz="1200" i="1" dirty="0">
                <a:solidFill>
                  <a:schemeClr val="bg1"/>
                </a:solidFill>
                <a:latin typeface="Arial Narrow" panose="020B0606020202030204" pitchFamily="34" charset="0"/>
                <a:cs typeface="Arial Narrow" panose="020B0606020202030204" pitchFamily="34" charset="0"/>
                <a:sym typeface="+mn-ea"/>
              </a:rPr>
              <a:t> </a:t>
            </a:r>
            <a:r>
              <a:rPr lang="fr-FR" sz="1200" dirty="0" err="1">
                <a:solidFill>
                  <a:schemeClr val="bg1"/>
                </a:solidFill>
                <a:latin typeface="Arial Narrow" panose="020B0606020202030204" pitchFamily="34" charset="0"/>
              </a:rPr>
              <a:t>inhabitants</a:t>
            </a:r>
            <a:r>
              <a:rPr lang="fr-FR" altLang="en-US" sz="1200" i="1" dirty="0" smtClean="0">
                <a:solidFill>
                  <a:schemeClr val="bg1"/>
                </a:solidFill>
                <a:latin typeface="Arial Narrow" panose="020B0606020202030204" pitchFamily="34" charset="0"/>
                <a:cs typeface="Arial Narrow" panose="020B0606020202030204" pitchFamily="34" charset="0"/>
                <a:sym typeface="+mn-ea"/>
              </a:rPr>
              <a:t> </a:t>
            </a:r>
            <a:r>
              <a:rPr lang="fr-FR" altLang="en-US" sz="1200" i="1" dirty="0">
                <a:solidFill>
                  <a:schemeClr val="bg1"/>
                </a:solidFill>
                <a:latin typeface="Arial Narrow" panose="020B0606020202030204" pitchFamily="34" charset="0"/>
                <a:cs typeface="Arial Narrow" panose="020B0606020202030204" pitchFamily="34" charset="0"/>
                <a:sym typeface="+mn-ea"/>
              </a:rPr>
              <a:t>[ 2017 ]</a:t>
            </a:r>
          </a:p>
          <a:p>
            <a:pPr lvl="1" algn="just">
              <a:lnSpc>
                <a:spcPts val="1200"/>
              </a:lnSpc>
            </a:pPr>
            <a:r>
              <a:rPr lang="fr-FR" altLang="en-US" sz="1200" i="1" dirty="0">
                <a:solidFill>
                  <a:schemeClr val="bg1"/>
                </a:solidFill>
                <a:latin typeface="Arial Narrow" panose="020B0606020202030204" pitchFamily="34" charset="0"/>
                <a:cs typeface="Arial Narrow" panose="020B0606020202030204" pitchFamily="34" charset="0"/>
                <a:sym typeface="+mn-ea"/>
              </a:rPr>
              <a:t>»149.057.635 </a:t>
            </a:r>
            <a:r>
              <a:rPr lang="fr-FR" sz="1200" dirty="0">
                <a:solidFill>
                  <a:schemeClr val="bg1"/>
                </a:solidFill>
                <a:latin typeface="Arial Narrow" panose="020B0606020202030204" pitchFamily="34" charset="0"/>
              </a:rPr>
              <a:t>internet </a:t>
            </a:r>
            <a:r>
              <a:rPr lang="fr-FR" sz="1200" dirty="0" err="1" smtClean="0">
                <a:solidFill>
                  <a:schemeClr val="bg1"/>
                </a:solidFill>
                <a:latin typeface="Arial Narrow" panose="020B0606020202030204" pitchFamily="34" charset="0"/>
              </a:rPr>
              <a:t>users</a:t>
            </a:r>
            <a:r>
              <a:rPr lang="fr-FR" sz="1200" dirty="0" smtClean="0">
                <a:solidFill>
                  <a:schemeClr val="bg1"/>
                </a:solidFill>
                <a:latin typeface="Arial Narrow" panose="020B0606020202030204" pitchFamily="34" charset="0"/>
              </a:rPr>
              <a:t> </a:t>
            </a:r>
            <a:r>
              <a:rPr lang="fr-FR" altLang="en-US" sz="1200" i="1" dirty="0" smtClean="0">
                <a:solidFill>
                  <a:schemeClr val="bg1"/>
                </a:solidFill>
                <a:latin typeface="Arial Narrow" panose="020B0606020202030204" pitchFamily="34" charset="0"/>
                <a:cs typeface="Arial Narrow" panose="020B0606020202030204" pitchFamily="34" charset="0"/>
                <a:sym typeface="+mn-ea"/>
              </a:rPr>
              <a:t>[ </a:t>
            </a:r>
            <a:r>
              <a:rPr lang="fr-FR" altLang="en-US" sz="1200" i="1" dirty="0">
                <a:solidFill>
                  <a:schemeClr val="bg1"/>
                </a:solidFill>
                <a:latin typeface="Arial Narrow" panose="020B0606020202030204" pitchFamily="34" charset="0"/>
                <a:cs typeface="Arial Narrow" panose="020B0606020202030204" pitchFamily="34" charset="0"/>
                <a:sym typeface="+mn-ea"/>
              </a:rPr>
              <a:t>2017 ]</a:t>
            </a:r>
          </a:p>
          <a:p>
            <a:pPr lvl="1" algn="just" fontAlgn="auto">
              <a:lnSpc>
                <a:spcPts val="1200"/>
              </a:lnSpc>
            </a:pPr>
            <a:r>
              <a:rPr lang="fr-FR" altLang="en-US" sz="1200" i="1" dirty="0">
                <a:solidFill>
                  <a:schemeClr val="bg1"/>
                </a:solidFill>
                <a:latin typeface="Arial Narrow" panose="020B0606020202030204" pitchFamily="34" charset="0"/>
                <a:cs typeface="Arial Narrow" panose="020B0606020202030204" pitchFamily="34" charset="0"/>
                <a:sym typeface="+mn-ea"/>
              </a:rPr>
              <a:t>»70.7 % </a:t>
            </a:r>
            <a:r>
              <a:rPr lang="fr-FR" sz="1200" dirty="0" err="1">
                <a:solidFill>
                  <a:schemeClr val="bg1"/>
                </a:solidFill>
                <a:latin typeface="Arial Narrow" panose="020B0606020202030204" pitchFamily="34" charset="0"/>
              </a:rPr>
              <a:t>Penetration</a:t>
            </a:r>
            <a:r>
              <a:rPr lang="fr-FR" sz="1200" dirty="0">
                <a:solidFill>
                  <a:schemeClr val="bg1"/>
                </a:solidFill>
                <a:latin typeface="Arial Narrow" panose="020B0606020202030204" pitchFamily="34" charset="0"/>
              </a:rPr>
              <a:t> [% Population] </a:t>
            </a:r>
            <a:r>
              <a:rPr lang="fr-FR" altLang="en-US" sz="1200" i="1" dirty="0" smtClean="0">
                <a:solidFill>
                  <a:schemeClr val="bg1"/>
                </a:solidFill>
                <a:latin typeface="Arial Narrow" panose="020B0606020202030204" pitchFamily="34" charset="0"/>
                <a:cs typeface="Arial Narrow" panose="020B0606020202030204" pitchFamily="34" charset="0"/>
                <a:sym typeface="+mn-ea"/>
              </a:rPr>
              <a:t>[ </a:t>
            </a:r>
            <a:r>
              <a:rPr lang="fr-FR" altLang="en-US" sz="1200" i="1" dirty="0">
                <a:solidFill>
                  <a:schemeClr val="bg1"/>
                </a:solidFill>
                <a:latin typeface="Arial Narrow" panose="020B0606020202030204" pitchFamily="34" charset="0"/>
                <a:cs typeface="Arial Narrow" panose="020B0606020202030204" pitchFamily="34" charset="0"/>
                <a:sym typeface="+mn-ea"/>
              </a:rPr>
              <a:t>2017 ]</a:t>
            </a:r>
          </a:p>
          <a:p>
            <a:pPr lvl="1" algn="just" fontAlgn="auto">
              <a:lnSpc>
                <a:spcPts val="1200"/>
              </a:lnSpc>
              <a:spcBef>
                <a:spcPts val="0"/>
              </a:spcBef>
              <a:spcAft>
                <a:spcPts val="0"/>
              </a:spcAft>
            </a:pPr>
            <a:endParaRPr lang="pt-PT" altLang="en-US" sz="1200" i="1" dirty="0" smtClean="0">
              <a:solidFill>
                <a:schemeClr val="bg1"/>
              </a:solidFill>
            </a:endParaRPr>
          </a:p>
          <a:p>
            <a:pPr lvl="1" algn="just" fontAlgn="auto">
              <a:lnSpc>
                <a:spcPts val="500"/>
              </a:lnSpc>
              <a:spcBef>
                <a:spcPts val="0"/>
              </a:spcBef>
              <a:spcAft>
                <a:spcPts val="0"/>
              </a:spcAft>
            </a:pPr>
            <a:endParaRPr lang="pt-PT" altLang="en-US" sz="1200" i="1" dirty="0">
              <a:solidFill>
                <a:schemeClr val="bg1"/>
              </a:solidFill>
            </a:endParaRPr>
          </a:p>
          <a:p>
            <a:pPr algn="just" fontAlgn="auto">
              <a:lnSpc>
                <a:spcPts val="1200"/>
              </a:lnSpc>
            </a:pPr>
            <a:r>
              <a:rPr lang="fr-FR" sz="1200" dirty="0">
                <a:solidFill>
                  <a:schemeClr val="bg1"/>
                </a:solidFill>
                <a:latin typeface="Georgia" panose="02040502050405020303" charset="0"/>
                <a:cs typeface="Georgia" panose="02040502050405020303" charset="0"/>
                <a:sym typeface="+mn-ea"/>
              </a:rPr>
              <a:t>■ </a:t>
            </a:r>
            <a:r>
              <a:rPr lang="fr-FR" sz="1200" dirty="0">
                <a:solidFill>
                  <a:schemeClr val="bg1"/>
                </a:solidFill>
                <a:latin typeface="Georgia" panose="02040502050405020303"/>
                <a:cs typeface="Georgia" panose="02040502050405020303"/>
                <a:sym typeface="+mn-ea"/>
              </a:rPr>
              <a:t>CANADA: </a:t>
            </a:r>
          </a:p>
          <a:p>
            <a:pPr algn="just" fontAlgn="auto">
              <a:lnSpc>
                <a:spcPts val="1200"/>
              </a:lnSpc>
            </a:pPr>
            <a:r>
              <a:rPr lang="fr-FR" sz="1200" dirty="0">
                <a:solidFill>
                  <a:schemeClr val="bg1"/>
                </a:solidFill>
                <a:latin typeface="Georgia" panose="02040502050405020303"/>
                <a:cs typeface="Georgia" panose="02040502050405020303"/>
                <a:sym typeface="+mn-ea"/>
              </a:rPr>
              <a:t>	</a:t>
            </a:r>
            <a:r>
              <a:rPr lang="fr-FR" altLang="en-US" sz="1200" i="1" dirty="0">
                <a:solidFill>
                  <a:schemeClr val="bg1"/>
                </a:solidFill>
                <a:latin typeface="Arial Narrow" panose="020B0606020202030204" pitchFamily="34" charset="0"/>
                <a:cs typeface="Arial Narrow" panose="020B0606020202030204" pitchFamily="34" charset="0"/>
                <a:sym typeface="+mn-ea"/>
              </a:rPr>
              <a:t>»</a:t>
            </a:r>
            <a:r>
              <a:rPr lang="fr-FR" dirty="0">
                <a:solidFill>
                  <a:schemeClr val="bg1"/>
                </a:solidFill>
              </a:rPr>
              <a:t> </a:t>
            </a:r>
            <a:r>
              <a:rPr lang="fr-FR" sz="1200" dirty="0">
                <a:solidFill>
                  <a:schemeClr val="bg1"/>
                </a:solidFill>
                <a:latin typeface="Arial Narrow" panose="020B0606020202030204" pitchFamily="34" charset="0"/>
              </a:rPr>
              <a:t>37,742,154</a:t>
            </a:r>
            <a:r>
              <a:rPr lang="fr-FR" altLang="en-US" sz="1200" i="1" dirty="0">
                <a:solidFill>
                  <a:schemeClr val="bg1"/>
                </a:solidFill>
                <a:latin typeface="Arial Narrow" panose="020B0606020202030204" pitchFamily="34" charset="0"/>
                <a:cs typeface="Arial Narrow" panose="020B0606020202030204" pitchFamily="34" charset="0"/>
                <a:sym typeface="+mn-ea"/>
              </a:rPr>
              <a:t> </a:t>
            </a:r>
            <a:r>
              <a:rPr lang="pt-PT" altLang="en-US" sz="1200" i="1" dirty="0">
                <a:solidFill>
                  <a:schemeClr val="bg1"/>
                </a:solidFill>
                <a:latin typeface="Arial Narrow" panose="020B0606020202030204" pitchFamily="34" charset="0"/>
                <a:cs typeface="Arial Narrow" panose="020B0606020202030204" pitchFamily="34" charset="0"/>
                <a:sym typeface="+mn-ea"/>
              </a:rPr>
              <a:t> </a:t>
            </a:r>
            <a:r>
              <a:rPr lang="fr-FR" sz="1200" dirty="0" err="1">
                <a:solidFill>
                  <a:schemeClr val="bg1"/>
                </a:solidFill>
                <a:latin typeface="Arial Narrow" panose="020B0606020202030204" pitchFamily="34" charset="0"/>
              </a:rPr>
              <a:t>inhabitants</a:t>
            </a:r>
            <a:r>
              <a:rPr lang="fr-FR" altLang="en-US" sz="1200" i="1" dirty="0" smtClean="0">
                <a:solidFill>
                  <a:schemeClr val="bg1"/>
                </a:solidFill>
                <a:latin typeface="Arial Narrow" panose="020B0606020202030204" pitchFamily="34" charset="0"/>
                <a:cs typeface="Arial Narrow" panose="020B0606020202030204" pitchFamily="34" charset="0"/>
                <a:sym typeface="+mn-ea"/>
              </a:rPr>
              <a:t> </a:t>
            </a:r>
            <a:r>
              <a:rPr lang="fr-FR" altLang="en-US" sz="1200" i="1" dirty="0">
                <a:solidFill>
                  <a:schemeClr val="bg1"/>
                </a:solidFill>
                <a:latin typeface="Arial Narrow" panose="020B0606020202030204" pitchFamily="34" charset="0"/>
                <a:cs typeface="Arial Narrow" panose="020B0606020202030204" pitchFamily="34" charset="0"/>
                <a:sym typeface="+mn-ea"/>
              </a:rPr>
              <a:t>[ 2017 ]</a:t>
            </a:r>
          </a:p>
          <a:p>
            <a:pPr lvl="1" algn="just">
              <a:lnSpc>
                <a:spcPts val="1200"/>
              </a:lnSpc>
            </a:pPr>
            <a:r>
              <a:rPr lang="fr-FR" altLang="en-US" sz="1200" i="1" dirty="0">
                <a:solidFill>
                  <a:schemeClr val="bg1"/>
                </a:solidFill>
                <a:latin typeface="Arial Narrow" panose="020B0606020202030204" pitchFamily="34" charset="0"/>
                <a:cs typeface="Arial Narrow" panose="020B0606020202030204" pitchFamily="34" charset="0"/>
                <a:sym typeface="+mn-ea"/>
              </a:rPr>
              <a:t>»</a:t>
            </a:r>
            <a:r>
              <a:rPr lang="fr-FR" sz="1200" b="1" dirty="0">
                <a:solidFill>
                  <a:schemeClr val="bg1"/>
                </a:solidFill>
                <a:latin typeface="Arial Narrow" panose="020B0606020202030204" pitchFamily="34" charset="0"/>
              </a:rPr>
              <a:t> </a:t>
            </a:r>
            <a:r>
              <a:rPr lang="fr-FR" sz="1200" dirty="0">
                <a:solidFill>
                  <a:schemeClr val="bg1"/>
                </a:solidFill>
                <a:latin typeface="Arial Narrow" panose="020B0606020202030204" pitchFamily="34" charset="0"/>
              </a:rPr>
              <a:t>35,477,625</a:t>
            </a:r>
            <a:r>
              <a:rPr lang="fr-FR" altLang="en-US" sz="1200" i="1" dirty="0">
                <a:solidFill>
                  <a:schemeClr val="bg1"/>
                </a:solidFill>
                <a:latin typeface="Arial Narrow" panose="020B0606020202030204" pitchFamily="34" charset="0"/>
                <a:cs typeface="Arial Narrow" panose="020B0606020202030204" pitchFamily="34" charset="0"/>
                <a:sym typeface="+mn-ea"/>
              </a:rPr>
              <a:t> </a:t>
            </a:r>
            <a:r>
              <a:rPr lang="fr-FR" sz="1200" dirty="0">
                <a:solidFill>
                  <a:schemeClr val="bg1"/>
                </a:solidFill>
                <a:latin typeface="Arial Narrow" panose="020B0606020202030204" pitchFamily="34" charset="0"/>
              </a:rPr>
              <a:t>internet </a:t>
            </a:r>
            <a:r>
              <a:rPr lang="fr-FR" sz="1200" dirty="0" err="1" smtClean="0">
                <a:solidFill>
                  <a:schemeClr val="bg1"/>
                </a:solidFill>
                <a:latin typeface="Arial Narrow" panose="020B0606020202030204" pitchFamily="34" charset="0"/>
              </a:rPr>
              <a:t>users</a:t>
            </a:r>
            <a:r>
              <a:rPr lang="fr-FR" sz="1200" dirty="0" smtClean="0">
                <a:solidFill>
                  <a:schemeClr val="bg1"/>
                </a:solidFill>
                <a:latin typeface="Arial Narrow" panose="020B0606020202030204" pitchFamily="34" charset="0"/>
              </a:rPr>
              <a:t> </a:t>
            </a:r>
            <a:r>
              <a:rPr lang="fr-FR" altLang="en-US" sz="1200" i="1" dirty="0" smtClean="0">
                <a:solidFill>
                  <a:schemeClr val="bg1"/>
                </a:solidFill>
                <a:latin typeface="Arial Narrow" panose="020B0606020202030204" pitchFamily="34" charset="0"/>
                <a:cs typeface="Arial Narrow" panose="020B0606020202030204" pitchFamily="34" charset="0"/>
                <a:sym typeface="+mn-ea"/>
              </a:rPr>
              <a:t>[ </a:t>
            </a:r>
            <a:r>
              <a:rPr lang="fr-FR" altLang="en-US" sz="1200" i="1" dirty="0">
                <a:solidFill>
                  <a:schemeClr val="bg1"/>
                </a:solidFill>
                <a:latin typeface="Arial Narrow" panose="020B0606020202030204" pitchFamily="34" charset="0"/>
                <a:cs typeface="Arial Narrow" panose="020B0606020202030204" pitchFamily="34" charset="0"/>
                <a:sym typeface="+mn-ea"/>
              </a:rPr>
              <a:t>2019 ]</a:t>
            </a:r>
          </a:p>
          <a:p>
            <a:pPr lvl="1" algn="just" fontAlgn="auto">
              <a:lnSpc>
                <a:spcPts val="1200"/>
              </a:lnSpc>
            </a:pPr>
            <a:r>
              <a:rPr lang="fr-FR" altLang="en-US" sz="1200" i="1" dirty="0">
                <a:solidFill>
                  <a:schemeClr val="bg1"/>
                </a:solidFill>
                <a:latin typeface="Arial Narrow" panose="020B0606020202030204" pitchFamily="34" charset="0"/>
                <a:cs typeface="Arial Narrow" panose="020B0606020202030204" pitchFamily="34" charset="0"/>
                <a:sym typeface="+mn-ea"/>
              </a:rPr>
              <a:t>» 94.0 % </a:t>
            </a:r>
            <a:r>
              <a:rPr lang="fr-FR" sz="1200" dirty="0" err="1">
                <a:solidFill>
                  <a:schemeClr val="bg1"/>
                </a:solidFill>
                <a:latin typeface="Arial Narrow" panose="020B0606020202030204" pitchFamily="34" charset="0"/>
              </a:rPr>
              <a:t>Penetration</a:t>
            </a:r>
            <a:r>
              <a:rPr lang="fr-FR" sz="1200" dirty="0">
                <a:solidFill>
                  <a:schemeClr val="bg1"/>
                </a:solidFill>
                <a:latin typeface="Arial Narrow" panose="020B0606020202030204" pitchFamily="34" charset="0"/>
              </a:rPr>
              <a:t> [% Population] </a:t>
            </a:r>
            <a:r>
              <a:rPr lang="fr-FR" altLang="en-US" sz="1200" i="1" dirty="0" smtClean="0">
                <a:solidFill>
                  <a:schemeClr val="bg1"/>
                </a:solidFill>
                <a:latin typeface="Arial Narrow" panose="020B0606020202030204" pitchFamily="34" charset="0"/>
                <a:cs typeface="Arial Narrow" panose="020B0606020202030204" pitchFamily="34" charset="0"/>
                <a:sym typeface="+mn-ea"/>
              </a:rPr>
              <a:t>[ </a:t>
            </a:r>
            <a:r>
              <a:rPr lang="fr-FR" altLang="en-US" sz="1200" i="1" dirty="0">
                <a:solidFill>
                  <a:schemeClr val="bg1"/>
                </a:solidFill>
                <a:latin typeface="Arial Narrow" panose="020B0606020202030204" pitchFamily="34" charset="0"/>
                <a:cs typeface="Arial Narrow" panose="020B0606020202030204" pitchFamily="34" charset="0"/>
                <a:sym typeface="+mn-ea"/>
              </a:rPr>
              <a:t>2019 ]</a:t>
            </a:r>
          </a:p>
          <a:p>
            <a:pPr lvl="1" algn="just" fontAlgn="auto">
              <a:lnSpc>
                <a:spcPts val="1200"/>
              </a:lnSpc>
            </a:pPr>
            <a:endParaRPr lang="pt-PT" altLang="en-US" sz="1200" i="1" dirty="0" smtClean="0">
              <a:solidFill>
                <a:schemeClr val="bg1"/>
              </a:solidFill>
              <a:latin typeface="Arial Narrow" panose="020B0606020202030204" pitchFamily="34" charset="0"/>
              <a:cs typeface="Arial Narrow" panose="020B0606020202030204" pitchFamily="34" charset="0"/>
              <a:sym typeface="+mn-ea"/>
            </a:endParaRPr>
          </a:p>
          <a:p>
            <a:pPr lvl="1" algn="just" fontAlgn="auto">
              <a:lnSpc>
                <a:spcPts val="1200"/>
              </a:lnSpc>
            </a:pPr>
            <a:endParaRPr lang="pt-PT" altLang="en-US" sz="1200" i="1" dirty="0">
              <a:solidFill>
                <a:schemeClr val="bg1"/>
              </a:solidFill>
              <a:latin typeface="Arial Narrow" panose="020B0606020202030204" pitchFamily="34" charset="0"/>
              <a:cs typeface="Arial Narrow" panose="020B0606020202030204" pitchFamily="34" charset="0"/>
              <a:sym typeface="+mn-ea"/>
            </a:endParaRPr>
          </a:p>
          <a:p>
            <a:pPr algn="just" fontAlgn="auto">
              <a:lnSpc>
                <a:spcPts val="1200"/>
              </a:lnSpc>
            </a:pPr>
            <a:r>
              <a:rPr lang="pt-PT" sz="1200" dirty="0">
                <a:solidFill>
                  <a:schemeClr val="bg1"/>
                </a:solidFill>
                <a:latin typeface="Georgia" panose="02040502050405020303" charset="0"/>
                <a:cs typeface="Georgia" panose="02040502050405020303" charset="0"/>
                <a:sym typeface="+mn-ea"/>
              </a:rPr>
              <a:t>■ </a:t>
            </a:r>
            <a:r>
              <a:rPr lang="pt-PT" sz="1200" dirty="0" smtClean="0">
                <a:solidFill>
                  <a:schemeClr val="bg1"/>
                </a:solidFill>
                <a:latin typeface="Georgia" panose="02040502050405020303"/>
                <a:cs typeface="Georgia" panose="02040502050405020303"/>
                <a:sym typeface="+mn-ea"/>
              </a:rPr>
              <a:t>PALOP: </a:t>
            </a:r>
          </a:p>
          <a:p>
            <a:pPr lvl="1" fontAlgn="auto">
              <a:lnSpc>
                <a:spcPts val="1200"/>
              </a:lnSpc>
              <a:spcBef>
                <a:spcPts val="0"/>
              </a:spcBef>
              <a:spcAft>
                <a:spcPts val="0"/>
              </a:spcAft>
            </a:pPr>
            <a:r>
              <a:rPr lang="pt-PT" altLang="en-US" sz="1200" i="1" dirty="0" smtClean="0">
                <a:solidFill>
                  <a:schemeClr val="bg1"/>
                </a:solidFill>
                <a:latin typeface="Arial Narrow" panose="020B0606020202030204" pitchFamily="34" charset="0"/>
                <a:cs typeface="Arial Narrow" panose="020B0606020202030204" pitchFamily="34" charset="0"/>
                <a:sym typeface="+mn-ea"/>
              </a:rPr>
              <a:t>» 5 </a:t>
            </a:r>
            <a:r>
              <a:rPr lang="pt-PT" sz="1200" dirty="0">
                <a:solidFill>
                  <a:schemeClr val="bg1"/>
                </a:solidFill>
                <a:latin typeface="Arial Narrow" panose="020B0606020202030204" pitchFamily="34" charset="0"/>
              </a:rPr>
              <a:t>Member countries</a:t>
            </a:r>
          </a:p>
          <a:p>
            <a:pPr algn="just" fontAlgn="auto">
              <a:lnSpc>
                <a:spcPts val="1200"/>
              </a:lnSpc>
            </a:pPr>
            <a:r>
              <a:rPr lang="pt-PT" sz="1200" dirty="0">
                <a:solidFill>
                  <a:schemeClr val="bg1"/>
                </a:solidFill>
                <a:latin typeface="Georgia" panose="02040502050405020303"/>
                <a:cs typeface="Georgia" panose="02040502050405020303"/>
                <a:sym typeface="+mn-ea"/>
              </a:rPr>
              <a:t>	</a:t>
            </a:r>
            <a:r>
              <a:rPr lang="pt-PT" altLang="en-US" sz="1200" i="1" dirty="0">
                <a:solidFill>
                  <a:schemeClr val="bg1"/>
                </a:solidFill>
                <a:latin typeface="Arial Narrow" panose="020B0606020202030204" pitchFamily="34" charset="0"/>
                <a:cs typeface="Arial Narrow" panose="020B0606020202030204" pitchFamily="34" charset="0"/>
                <a:sym typeface="+mn-ea"/>
              </a:rPr>
              <a:t>»</a:t>
            </a:r>
            <a:r>
              <a:rPr lang="pt-PT" dirty="0">
                <a:solidFill>
                  <a:schemeClr val="bg1"/>
                </a:solidFill>
              </a:rPr>
              <a:t> </a:t>
            </a:r>
            <a:r>
              <a:rPr lang="pt-PT" sz="1200" dirty="0" smtClean="0">
                <a:solidFill>
                  <a:schemeClr val="bg1"/>
                </a:solidFill>
                <a:latin typeface="Arial Narrow" panose="020B0606020202030204" pitchFamily="34" charset="0"/>
              </a:rPr>
              <a:t>68,807,417</a:t>
            </a:r>
            <a:r>
              <a:rPr lang="pt-PT" altLang="en-US" sz="1200" i="1" dirty="0" smtClean="0">
                <a:solidFill>
                  <a:schemeClr val="bg1"/>
                </a:solidFill>
                <a:latin typeface="Arial Narrow" panose="020B0606020202030204" pitchFamily="34" charset="0"/>
                <a:cs typeface="Arial Narrow" panose="020B0606020202030204" pitchFamily="34" charset="0"/>
                <a:sym typeface="+mn-ea"/>
              </a:rPr>
              <a:t> </a:t>
            </a:r>
            <a:r>
              <a:rPr lang="fr-FR" sz="1200" dirty="0" err="1">
                <a:solidFill>
                  <a:schemeClr val="bg1"/>
                </a:solidFill>
                <a:latin typeface="Arial Narrow" panose="020B0606020202030204" pitchFamily="34" charset="0"/>
              </a:rPr>
              <a:t>inhabitants</a:t>
            </a:r>
            <a:r>
              <a:rPr lang="pt-PT" altLang="en-US" sz="1200" i="1" dirty="0" smtClean="0">
                <a:solidFill>
                  <a:schemeClr val="bg1"/>
                </a:solidFill>
                <a:latin typeface="Arial Narrow" panose="020B0606020202030204" pitchFamily="34" charset="0"/>
                <a:cs typeface="Arial Narrow" panose="020B0606020202030204" pitchFamily="34" charset="0"/>
                <a:sym typeface="+mn-ea"/>
              </a:rPr>
              <a:t> </a:t>
            </a:r>
            <a:r>
              <a:rPr lang="pt-PT" altLang="en-US" sz="1200" i="1" dirty="0">
                <a:solidFill>
                  <a:schemeClr val="bg1"/>
                </a:solidFill>
                <a:latin typeface="Arial Narrow" panose="020B0606020202030204" pitchFamily="34" charset="0"/>
                <a:cs typeface="Arial Narrow" panose="020B0606020202030204" pitchFamily="34" charset="0"/>
                <a:sym typeface="+mn-ea"/>
              </a:rPr>
              <a:t>[ </a:t>
            </a:r>
            <a:r>
              <a:rPr lang="pt-PT" altLang="en-US" sz="1200" i="1" dirty="0" smtClean="0">
                <a:solidFill>
                  <a:schemeClr val="bg1"/>
                </a:solidFill>
                <a:latin typeface="Arial Narrow" panose="020B0606020202030204" pitchFamily="34" charset="0"/>
                <a:cs typeface="Arial Narrow" panose="020B0606020202030204" pitchFamily="34" charset="0"/>
                <a:sym typeface="+mn-ea"/>
              </a:rPr>
              <a:t>2021 </a:t>
            </a:r>
            <a:r>
              <a:rPr lang="pt-PT" altLang="en-US" sz="1200" i="1" dirty="0">
                <a:solidFill>
                  <a:schemeClr val="bg1"/>
                </a:solidFill>
                <a:latin typeface="Arial Narrow" panose="020B0606020202030204" pitchFamily="34" charset="0"/>
                <a:cs typeface="Arial Narrow" panose="020B0606020202030204" pitchFamily="34" charset="0"/>
                <a:sym typeface="+mn-ea"/>
              </a:rPr>
              <a:t>]</a:t>
            </a:r>
          </a:p>
          <a:p>
            <a:pPr lvl="1" algn="just">
              <a:lnSpc>
                <a:spcPts val="1200"/>
              </a:lnSpc>
            </a:pPr>
            <a:r>
              <a:rPr lang="pt-PT" altLang="en-US" sz="1200" i="1" dirty="0">
                <a:solidFill>
                  <a:schemeClr val="bg1"/>
                </a:solidFill>
                <a:latin typeface="Arial Narrow" panose="020B0606020202030204" pitchFamily="34" charset="0"/>
                <a:cs typeface="Arial Narrow" panose="020B0606020202030204" pitchFamily="34" charset="0"/>
                <a:sym typeface="+mn-ea"/>
              </a:rPr>
              <a:t>»</a:t>
            </a:r>
            <a:r>
              <a:rPr lang="pt-PT" sz="1200" b="1" dirty="0">
                <a:solidFill>
                  <a:schemeClr val="bg1"/>
                </a:solidFill>
                <a:latin typeface="Arial Narrow" panose="020B0606020202030204" pitchFamily="34" charset="0"/>
              </a:rPr>
              <a:t> </a:t>
            </a:r>
            <a:r>
              <a:rPr lang="pt-PT" sz="1200" dirty="0" smtClean="0">
                <a:solidFill>
                  <a:schemeClr val="bg1"/>
                </a:solidFill>
                <a:latin typeface="Arial Narrow" panose="020B0606020202030204" pitchFamily="34" charset="0"/>
              </a:rPr>
              <a:t>16,170,267</a:t>
            </a:r>
            <a:r>
              <a:rPr lang="pt-PT" altLang="en-US" sz="1200" i="1" dirty="0" smtClean="0">
                <a:solidFill>
                  <a:schemeClr val="bg1"/>
                </a:solidFill>
                <a:latin typeface="Arial Narrow" panose="020B0606020202030204" pitchFamily="34" charset="0"/>
                <a:cs typeface="Arial Narrow" panose="020B0606020202030204" pitchFamily="34" charset="0"/>
                <a:sym typeface="+mn-ea"/>
              </a:rPr>
              <a:t> </a:t>
            </a:r>
            <a:r>
              <a:rPr lang="fr-FR" sz="1200" dirty="0">
                <a:solidFill>
                  <a:schemeClr val="bg1"/>
                </a:solidFill>
                <a:latin typeface="Arial Narrow" panose="020B0606020202030204" pitchFamily="34" charset="0"/>
              </a:rPr>
              <a:t>internet </a:t>
            </a:r>
            <a:r>
              <a:rPr lang="fr-FR" sz="1200" dirty="0" err="1" smtClean="0">
                <a:solidFill>
                  <a:schemeClr val="bg1"/>
                </a:solidFill>
                <a:latin typeface="Arial Narrow" panose="020B0606020202030204" pitchFamily="34" charset="0"/>
              </a:rPr>
              <a:t>users</a:t>
            </a:r>
            <a:r>
              <a:rPr lang="fr-FR" sz="1200" dirty="0" smtClean="0">
                <a:solidFill>
                  <a:schemeClr val="bg1"/>
                </a:solidFill>
                <a:latin typeface="Arial Narrow" panose="020B0606020202030204" pitchFamily="34" charset="0"/>
              </a:rPr>
              <a:t> </a:t>
            </a:r>
            <a:r>
              <a:rPr lang="pt-PT" altLang="en-US" sz="1200" i="1" dirty="0" smtClean="0">
                <a:solidFill>
                  <a:schemeClr val="bg1"/>
                </a:solidFill>
                <a:latin typeface="Arial Narrow" panose="020B0606020202030204" pitchFamily="34" charset="0"/>
                <a:cs typeface="Arial Narrow" panose="020B0606020202030204" pitchFamily="34" charset="0"/>
                <a:sym typeface="+mn-ea"/>
              </a:rPr>
              <a:t>[ 2020 </a:t>
            </a:r>
            <a:r>
              <a:rPr lang="pt-PT" altLang="en-US" sz="1200" i="1" dirty="0">
                <a:solidFill>
                  <a:schemeClr val="bg1"/>
                </a:solidFill>
                <a:latin typeface="Arial Narrow" panose="020B0606020202030204" pitchFamily="34" charset="0"/>
                <a:cs typeface="Arial Narrow" panose="020B0606020202030204" pitchFamily="34" charset="0"/>
                <a:sym typeface="+mn-ea"/>
              </a:rPr>
              <a:t>]</a:t>
            </a:r>
          </a:p>
          <a:p>
            <a:pPr lvl="1" algn="just" fontAlgn="auto">
              <a:lnSpc>
                <a:spcPts val="1200"/>
              </a:lnSpc>
            </a:pPr>
            <a:r>
              <a:rPr lang="pt-PT" altLang="en-US" sz="1200" i="1" dirty="0">
                <a:solidFill>
                  <a:schemeClr val="bg1"/>
                </a:solidFill>
                <a:latin typeface="Arial Narrow" panose="020B0606020202030204" pitchFamily="34" charset="0"/>
                <a:cs typeface="Arial Narrow" panose="020B0606020202030204" pitchFamily="34" charset="0"/>
                <a:sym typeface="+mn-ea"/>
              </a:rPr>
              <a:t>» </a:t>
            </a:r>
            <a:r>
              <a:rPr lang="pt-PT" altLang="en-US" sz="1200" i="1" dirty="0" smtClean="0">
                <a:solidFill>
                  <a:schemeClr val="bg1"/>
                </a:solidFill>
                <a:latin typeface="Arial Narrow" panose="020B0606020202030204" pitchFamily="34" charset="0"/>
                <a:cs typeface="Arial Narrow" panose="020B0606020202030204" pitchFamily="34" charset="0"/>
                <a:sym typeface="+mn-ea"/>
              </a:rPr>
              <a:t>23.5 </a:t>
            </a:r>
            <a:r>
              <a:rPr lang="pt-PT" altLang="en-US" sz="1200" i="1" dirty="0">
                <a:solidFill>
                  <a:schemeClr val="bg1"/>
                </a:solidFill>
                <a:latin typeface="Arial Narrow" panose="020B0606020202030204" pitchFamily="34" charset="0"/>
                <a:cs typeface="Arial Narrow" panose="020B0606020202030204" pitchFamily="34" charset="0"/>
                <a:sym typeface="+mn-ea"/>
              </a:rPr>
              <a:t>% </a:t>
            </a:r>
            <a:r>
              <a:rPr lang="fr-FR" sz="1200" dirty="0" err="1">
                <a:solidFill>
                  <a:schemeClr val="bg1"/>
                </a:solidFill>
                <a:latin typeface="Arial Narrow" panose="020B0606020202030204" pitchFamily="34" charset="0"/>
              </a:rPr>
              <a:t>Penetration</a:t>
            </a:r>
            <a:r>
              <a:rPr lang="fr-FR" sz="1200" dirty="0">
                <a:solidFill>
                  <a:schemeClr val="bg1"/>
                </a:solidFill>
                <a:latin typeface="Arial Narrow" panose="020B0606020202030204" pitchFamily="34" charset="0"/>
              </a:rPr>
              <a:t> [% Population] </a:t>
            </a:r>
            <a:r>
              <a:rPr lang="pt-PT" altLang="en-US" sz="1200" i="1" dirty="0" smtClean="0">
                <a:solidFill>
                  <a:schemeClr val="bg1"/>
                </a:solidFill>
                <a:latin typeface="Arial Narrow" panose="020B0606020202030204" pitchFamily="34" charset="0"/>
                <a:cs typeface="Arial Narrow" panose="020B0606020202030204" pitchFamily="34" charset="0"/>
                <a:sym typeface="+mn-ea"/>
              </a:rPr>
              <a:t>[ 2020 </a:t>
            </a:r>
            <a:r>
              <a:rPr lang="pt-PT" altLang="en-US" sz="1200" i="1" dirty="0">
                <a:solidFill>
                  <a:schemeClr val="bg1"/>
                </a:solidFill>
                <a:latin typeface="Arial Narrow" panose="020B0606020202030204" pitchFamily="34" charset="0"/>
                <a:cs typeface="Arial Narrow" panose="020B0606020202030204" pitchFamily="34" charset="0"/>
                <a:sym typeface="+mn-ea"/>
              </a:rPr>
              <a:t>]</a:t>
            </a:r>
          </a:p>
          <a:p>
            <a:pPr lvl="1" algn="just" fontAlgn="auto">
              <a:lnSpc>
                <a:spcPts val="1200"/>
              </a:lnSpc>
            </a:pPr>
            <a:endParaRPr lang="pt-PT" altLang="en-US" sz="1200" i="1" dirty="0">
              <a:solidFill>
                <a:schemeClr val="bg1"/>
              </a:solidFill>
              <a:latin typeface="Arial Narrow" panose="020B0606020202030204" pitchFamily="34" charset="0"/>
              <a:cs typeface="Arial Narrow" panose="020B0606020202030204" pitchFamily="34" charset="0"/>
              <a:sym typeface="+mn-ea"/>
            </a:endParaRPr>
          </a:p>
          <a:p>
            <a:pPr algn="just" fontAlgn="auto">
              <a:lnSpc>
                <a:spcPts val="1200"/>
              </a:lnSpc>
            </a:pPr>
            <a:endParaRPr lang="pt-PT" altLang="en-US" sz="1200" i="1" dirty="0">
              <a:solidFill>
                <a:schemeClr val="bg1"/>
              </a:solidFill>
            </a:endParaRPr>
          </a:p>
          <a:p>
            <a:pPr algn="just" fontAlgn="auto">
              <a:lnSpc>
                <a:spcPts val="1200"/>
              </a:lnSpc>
            </a:pPr>
            <a:endParaRPr lang="pt-PT" altLang="en-US" sz="1200" i="1" dirty="0">
              <a:solidFill>
                <a:schemeClr val="bg1"/>
              </a:solidFill>
            </a:endParaRPr>
          </a:p>
          <a:p>
            <a:pPr algn="just"/>
            <a:endParaRPr lang="pt-PT" sz="1200" dirty="0">
              <a:solidFill>
                <a:schemeClr val="bg1"/>
              </a:solidFill>
              <a:latin typeface="Georgia" panose="02040502050405020303"/>
              <a:cs typeface="Georgia" panose="02040502050405020303"/>
            </a:endParaRPr>
          </a:p>
        </p:txBody>
      </p:sp>
      <p:grpSp>
        <p:nvGrpSpPr>
          <p:cNvPr id="70" name="Agrupar 1040"/>
          <p:cNvGrpSpPr/>
          <p:nvPr/>
        </p:nvGrpSpPr>
        <p:grpSpPr>
          <a:xfrm>
            <a:off x="6928485" y="1129030"/>
            <a:ext cx="260985" cy="193040"/>
            <a:chOff x="4920" y="3209"/>
            <a:chExt cx="1080" cy="304"/>
          </a:xfrm>
        </p:grpSpPr>
        <p:cxnSp>
          <p:nvCxnSpPr>
            <p:cNvPr id="71" name="Conexão Reta 1038"/>
            <p:cNvCxnSpPr/>
            <p:nvPr/>
          </p:nvCxnSpPr>
          <p:spPr>
            <a:xfrm>
              <a:off x="4920" y="3360"/>
              <a:ext cx="1080"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Conexão Reta 1039"/>
            <p:cNvCxnSpPr/>
            <p:nvPr/>
          </p:nvCxnSpPr>
          <p:spPr>
            <a:xfrm>
              <a:off x="5995" y="3209"/>
              <a:ext cx="5" cy="305"/>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3" name="Agrupar 1041"/>
          <p:cNvGrpSpPr/>
          <p:nvPr/>
        </p:nvGrpSpPr>
        <p:grpSpPr>
          <a:xfrm>
            <a:off x="6924675" y="3057906"/>
            <a:ext cx="261620" cy="193040"/>
            <a:chOff x="4920" y="3209"/>
            <a:chExt cx="1080" cy="304"/>
          </a:xfrm>
        </p:grpSpPr>
        <p:cxnSp>
          <p:nvCxnSpPr>
            <p:cNvPr id="74" name="Conexão Reta 1042"/>
            <p:cNvCxnSpPr/>
            <p:nvPr/>
          </p:nvCxnSpPr>
          <p:spPr>
            <a:xfrm>
              <a:off x="4920" y="3360"/>
              <a:ext cx="1080"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Conexão Reta 1043"/>
            <p:cNvCxnSpPr/>
            <p:nvPr/>
          </p:nvCxnSpPr>
          <p:spPr>
            <a:xfrm>
              <a:off x="5995" y="3209"/>
              <a:ext cx="5" cy="305"/>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 name="Agrupar 9"/>
          <p:cNvGrpSpPr/>
          <p:nvPr/>
        </p:nvGrpSpPr>
        <p:grpSpPr>
          <a:xfrm>
            <a:off x="6932930" y="4798695"/>
            <a:ext cx="261620" cy="193040"/>
            <a:chOff x="4920" y="3209"/>
            <a:chExt cx="1080" cy="304"/>
          </a:xfrm>
        </p:grpSpPr>
        <p:cxnSp>
          <p:nvCxnSpPr>
            <p:cNvPr id="77" name="Conexão Reta 10"/>
            <p:cNvCxnSpPr/>
            <p:nvPr/>
          </p:nvCxnSpPr>
          <p:spPr>
            <a:xfrm>
              <a:off x="4920" y="3360"/>
              <a:ext cx="1080"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Conexão Reta 11"/>
            <p:cNvCxnSpPr/>
            <p:nvPr/>
          </p:nvCxnSpPr>
          <p:spPr>
            <a:xfrm>
              <a:off x="5995" y="3209"/>
              <a:ext cx="5" cy="305"/>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0" name="Agrupar 1040"/>
          <p:cNvGrpSpPr/>
          <p:nvPr/>
        </p:nvGrpSpPr>
        <p:grpSpPr>
          <a:xfrm>
            <a:off x="6928485" y="2049526"/>
            <a:ext cx="260985" cy="193040"/>
            <a:chOff x="4920" y="3209"/>
            <a:chExt cx="1080" cy="304"/>
          </a:xfrm>
        </p:grpSpPr>
        <p:cxnSp>
          <p:nvCxnSpPr>
            <p:cNvPr id="82" name="Conexão Reta 1038"/>
            <p:cNvCxnSpPr/>
            <p:nvPr/>
          </p:nvCxnSpPr>
          <p:spPr>
            <a:xfrm>
              <a:off x="4920" y="3360"/>
              <a:ext cx="1080"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Conexão Reta 1039"/>
            <p:cNvCxnSpPr/>
            <p:nvPr/>
          </p:nvCxnSpPr>
          <p:spPr>
            <a:xfrm>
              <a:off x="5995" y="3209"/>
              <a:ext cx="5" cy="305"/>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4" name="object 21"/>
          <p:cNvSpPr/>
          <p:nvPr/>
        </p:nvSpPr>
        <p:spPr>
          <a:xfrm>
            <a:off x="7261860" y="1645368"/>
            <a:ext cx="4711700" cy="1014944"/>
          </a:xfrm>
          <a:custGeom>
            <a:avLst/>
            <a:gdLst/>
            <a:ahLst/>
            <a:cxnLst/>
            <a:rect l="l" t="t" r="r" b="b"/>
            <a:pathLst>
              <a:path w="1905000" h="1447800">
                <a:moveTo>
                  <a:pt x="0" y="241300"/>
                </a:moveTo>
                <a:lnTo>
                  <a:pt x="0" y="1206500"/>
                </a:lnTo>
                <a:lnTo>
                  <a:pt x="799" y="1226284"/>
                </a:lnTo>
                <a:lnTo>
                  <a:pt x="7013" y="1264473"/>
                </a:lnTo>
                <a:lnTo>
                  <a:pt x="26934" y="1317372"/>
                </a:lnTo>
                <a:lnTo>
                  <a:pt x="58086" y="1363517"/>
                </a:lnTo>
                <a:lnTo>
                  <a:pt x="98793" y="1401230"/>
                </a:lnTo>
                <a:lnTo>
                  <a:pt x="147377" y="1428831"/>
                </a:lnTo>
                <a:lnTo>
                  <a:pt x="202161" y="1444640"/>
                </a:lnTo>
                <a:lnTo>
                  <a:pt x="241300" y="1447800"/>
                </a:lnTo>
                <a:lnTo>
                  <a:pt x="1663700" y="1447800"/>
                </a:lnTo>
                <a:lnTo>
                  <a:pt x="1702829" y="1444640"/>
                </a:lnTo>
                <a:lnTo>
                  <a:pt x="1739952" y="1435494"/>
                </a:lnTo>
                <a:lnTo>
                  <a:pt x="1790787" y="1411637"/>
                </a:lnTo>
                <a:lnTo>
                  <a:pt x="1834308" y="1377108"/>
                </a:lnTo>
                <a:lnTo>
                  <a:pt x="1868837" y="1333587"/>
                </a:lnTo>
                <a:lnTo>
                  <a:pt x="1892694" y="1282752"/>
                </a:lnTo>
                <a:lnTo>
                  <a:pt x="1901840" y="1245629"/>
                </a:lnTo>
                <a:lnTo>
                  <a:pt x="1905000" y="1206500"/>
                </a:lnTo>
                <a:lnTo>
                  <a:pt x="1905000" y="241300"/>
                </a:lnTo>
                <a:lnTo>
                  <a:pt x="1901840" y="202170"/>
                </a:lnTo>
                <a:lnTo>
                  <a:pt x="1892694" y="165047"/>
                </a:lnTo>
                <a:lnTo>
                  <a:pt x="1868837" y="114212"/>
                </a:lnTo>
                <a:lnTo>
                  <a:pt x="1834308" y="70691"/>
                </a:lnTo>
                <a:lnTo>
                  <a:pt x="1790787" y="36162"/>
                </a:lnTo>
                <a:lnTo>
                  <a:pt x="1739952" y="12305"/>
                </a:lnTo>
                <a:lnTo>
                  <a:pt x="1702829" y="3159"/>
                </a:lnTo>
                <a:lnTo>
                  <a:pt x="1663700" y="0"/>
                </a:lnTo>
                <a:lnTo>
                  <a:pt x="241300" y="0"/>
                </a:lnTo>
                <a:lnTo>
                  <a:pt x="202161" y="3159"/>
                </a:lnTo>
                <a:lnTo>
                  <a:pt x="165032" y="12305"/>
                </a:lnTo>
                <a:lnTo>
                  <a:pt x="114195" y="36162"/>
                </a:lnTo>
                <a:lnTo>
                  <a:pt x="70677" y="70691"/>
                </a:lnTo>
                <a:lnTo>
                  <a:pt x="36153" y="114212"/>
                </a:lnTo>
                <a:lnTo>
                  <a:pt x="12302" y="165047"/>
                </a:lnTo>
                <a:lnTo>
                  <a:pt x="3158" y="202170"/>
                </a:lnTo>
                <a:lnTo>
                  <a:pt x="0" y="241300"/>
                </a:lnTo>
                <a:close/>
              </a:path>
            </a:pathLst>
          </a:custGeom>
          <a:gradFill flip="none" rotWithShape="1">
            <a:gsLst>
              <a:gs pos="0">
                <a:srgbClr val="C7F3F3">
                  <a:shade val="30000"/>
                  <a:satMod val="115000"/>
                </a:srgbClr>
              </a:gs>
              <a:gs pos="50000">
                <a:srgbClr val="C7F3F3">
                  <a:shade val="67500"/>
                  <a:satMod val="115000"/>
                </a:srgbClr>
              </a:gs>
              <a:gs pos="100000">
                <a:srgbClr val="C7F3F3">
                  <a:shade val="100000"/>
                  <a:satMod val="115000"/>
                </a:srgbClr>
              </a:gs>
            </a:gsLst>
            <a:path path="circle">
              <a:fillToRect l="50000" t="50000" r="50000" b="50000"/>
            </a:path>
            <a:tileRect/>
          </a:gradFill>
        </p:spPr>
        <p:txBody>
          <a:bodyPr wrap="square" lIns="108000" tIns="72000" rIns="108000" bIns="72000" rtlCol="0">
            <a:noAutofit/>
          </a:bodyPr>
          <a:lstStyle/>
          <a:p>
            <a:pPr algn="just"/>
            <a:r>
              <a:rPr lang="pt-PT" sz="1000" dirty="0">
                <a:latin typeface="Arial Narrow" panose="020B0606020202030204" pitchFamily="34" charset="0"/>
              </a:rPr>
              <a:t>Within the framework of economic cooperation, regional integration and trade, Cape Verde adhered in 2007 to the Special Partnership Agreement (</a:t>
            </a:r>
            <a:r>
              <a:rPr lang="pt-PT" sz="1000" i="1" dirty="0">
                <a:latin typeface="Arial Narrow" panose="020B0606020202030204" pitchFamily="34" charset="0"/>
              </a:rPr>
              <a:t>EPA</a:t>
            </a:r>
            <a:r>
              <a:rPr lang="pt-PT" sz="1000" dirty="0">
                <a:latin typeface="Arial Narrow" panose="020B0606020202030204" pitchFamily="34" charset="0"/>
              </a:rPr>
              <a:t>) with the European Union (EU) to promote cooperation, trade and investment, in particular through the Generalized System of Preferences (</a:t>
            </a:r>
            <a:r>
              <a:rPr lang="pt-PT" sz="1000" i="1" dirty="0">
                <a:latin typeface="Arial Narrow" panose="020B0606020202030204" pitchFamily="34" charset="0"/>
              </a:rPr>
              <a:t>GSP</a:t>
            </a:r>
            <a:r>
              <a:rPr lang="pt-PT" sz="1000" dirty="0">
                <a:latin typeface="Arial Narrow" panose="020B0606020202030204" pitchFamily="34" charset="0"/>
              </a:rPr>
              <a:t> +). The European Union is currently one of Cape Verde's most important development partners.</a:t>
            </a:r>
          </a:p>
        </p:txBody>
      </p:sp>
      <p:sp>
        <p:nvSpPr>
          <p:cNvPr id="85" name="object 21"/>
          <p:cNvSpPr/>
          <p:nvPr/>
        </p:nvSpPr>
        <p:spPr>
          <a:xfrm>
            <a:off x="7261860" y="2698812"/>
            <a:ext cx="4717796" cy="904497"/>
          </a:xfrm>
          <a:custGeom>
            <a:avLst/>
            <a:gdLst/>
            <a:ahLst/>
            <a:cxnLst/>
            <a:rect l="l" t="t" r="r" b="b"/>
            <a:pathLst>
              <a:path w="1905000" h="1447800">
                <a:moveTo>
                  <a:pt x="0" y="241300"/>
                </a:moveTo>
                <a:lnTo>
                  <a:pt x="0" y="1206500"/>
                </a:lnTo>
                <a:lnTo>
                  <a:pt x="799" y="1226284"/>
                </a:lnTo>
                <a:lnTo>
                  <a:pt x="7013" y="1264473"/>
                </a:lnTo>
                <a:lnTo>
                  <a:pt x="26934" y="1317372"/>
                </a:lnTo>
                <a:lnTo>
                  <a:pt x="58086" y="1363517"/>
                </a:lnTo>
                <a:lnTo>
                  <a:pt x="98793" y="1401230"/>
                </a:lnTo>
                <a:lnTo>
                  <a:pt x="147377" y="1428831"/>
                </a:lnTo>
                <a:lnTo>
                  <a:pt x="202161" y="1444640"/>
                </a:lnTo>
                <a:lnTo>
                  <a:pt x="241300" y="1447800"/>
                </a:lnTo>
                <a:lnTo>
                  <a:pt x="1663700" y="1447800"/>
                </a:lnTo>
                <a:lnTo>
                  <a:pt x="1702829" y="1444640"/>
                </a:lnTo>
                <a:lnTo>
                  <a:pt x="1739952" y="1435494"/>
                </a:lnTo>
                <a:lnTo>
                  <a:pt x="1790787" y="1411637"/>
                </a:lnTo>
                <a:lnTo>
                  <a:pt x="1834308" y="1377108"/>
                </a:lnTo>
                <a:lnTo>
                  <a:pt x="1868837" y="1333587"/>
                </a:lnTo>
                <a:lnTo>
                  <a:pt x="1892694" y="1282752"/>
                </a:lnTo>
                <a:lnTo>
                  <a:pt x="1901840" y="1245629"/>
                </a:lnTo>
                <a:lnTo>
                  <a:pt x="1905000" y="1206500"/>
                </a:lnTo>
                <a:lnTo>
                  <a:pt x="1905000" y="241300"/>
                </a:lnTo>
                <a:lnTo>
                  <a:pt x="1901840" y="202170"/>
                </a:lnTo>
                <a:lnTo>
                  <a:pt x="1892694" y="165047"/>
                </a:lnTo>
                <a:lnTo>
                  <a:pt x="1868837" y="114212"/>
                </a:lnTo>
                <a:lnTo>
                  <a:pt x="1834308" y="70691"/>
                </a:lnTo>
                <a:lnTo>
                  <a:pt x="1790787" y="36162"/>
                </a:lnTo>
                <a:lnTo>
                  <a:pt x="1739952" y="12305"/>
                </a:lnTo>
                <a:lnTo>
                  <a:pt x="1702829" y="3159"/>
                </a:lnTo>
                <a:lnTo>
                  <a:pt x="1663700" y="0"/>
                </a:lnTo>
                <a:lnTo>
                  <a:pt x="241300" y="0"/>
                </a:lnTo>
                <a:lnTo>
                  <a:pt x="202161" y="3159"/>
                </a:lnTo>
                <a:lnTo>
                  <a:pt x="165032" y="12305"/>
                </a:lnTo>
                <a:lnTo>
                  <a:pt x="114195" y="36162"/>
                </a:lnTo>
                <a:lnTo>
                  <a:pt x="70677" y="70691"/>
                </a:lnTo>
                <a:lnTo>
                  <a:pt x="36153" y="114212"/>
                </a:lnTo>
                <a:lnTo>
                  <a:pt x="12302" y="165047"/>
                </a:lnTo>
                <a:lnTo>
                  <a:pt x="3158" y="202170"/>
                </a:lnTo>
                <a:lnTo>
                  <a:pt x="0" y="241300"/>
                </a:lnTo>
                <a:close/>
              </a:path>
            </a:pathLst>
          </a:custGeom>
          <a:gradFill flip="none" rotWithShape="1">
            <a:gsLst>
              <a:gs pos="0">
                <a:srgbClr val="C7F3F3">
                  <a:shade val="30000"/>
                  <a:satMod val="115000"/>
                </a:srgbClr>
              </a:gs>
              <a:gs pos="50000">
                <a:srgbClr val="C7F3F3">
                  <a:shade val="67500"/>
                  <a:satMod val="115000"/>
                </a:srgbClr>
              </a:gs>
              <a:gs pos="100000">
                <a:srgbClr val="C7F3F3">
                  <a:shade val="100000"/>
                  <a:satMod val="115000"/>
                </a:srgbClr>
              </a:gs>
            </a:gsLst>
            <a:path path="circle">
              <a:fillToRect l="50000" t="50000" r="50000" b="50000"/>
            </a:path>
            <a:tileRect/>
          </a:gradFill>
        </p:spPr>
        <p:txBody>
          <a:bodyPr wrap="square" lIns="108000" tIns="72000" rIns="108000" bIns="72000" rtlCol="0">
            <a:noAutofit/>
          </a:bodyPr>
          <a:lstStyle/>
          <a:p>
            <a:pPr algn="just"/>
            <a:r>
              <a:rPr lang="pt-PT" sz="1000" dirty="0">
                <a:latin typeface="Arial Narrow" panose="020B0606020202030204" pitchFamily="34" charset="0"/>
              </a:rPr>
              <a:t>The African Growth and Opportunity Act </a:t>
            </a:r>
            <a:r>
              <a:rPr lang="pt-PT" sz="1000" i="1" dirty="0">
                <a:latin typeface="Arial Narrow" panose="020B0606020202030204" pitchFamily="34" charset="0"/>
              </a:rPr>
              <a:t>(AGOA) </a:t>
            </a:r>
            <a:r>
              <a:rPr lang="pt-PT" sz="1000" dirty="0">
                <a:latin typeface="Arial Narrow" panose="020B0606020202030204" pitchFamily="34" charset="0"/>
              </a:rPr>
              <a:t>provides preferential tax-free access to the United States of America for various products from Cape Verde. With the United States being one of Cape Verde's main partners, it is estimated that the Cape Verdean diaspora community residing there is larger than the population residing in Cape Verde. </a:t>
            </a:r>
          </a:p>
        </p:txBody>
      </p:sp>
      <p:sp>
        <p:nvSpPr>
          <p:cNvPr id="86" name="object 21"/>
          <p:cNvSpPr/>
          <p:nvPr/>
        </p:nvSpPr>
        <p:spPr>
          <a:xfrm>
            <a:off x="7261860" y="3669308"/>
            <a:ext cx="4725416" cy="716104"/>
          </a:xfrm>
          <a:custGeom>
            <a:avLst/>
            <a:gdLst/>
            <a:ahLst/>
            <a:cxnLst/>
            <a:rect l="l" t="t" r="r" b="b"/>
            <a:pathLst>
              <a:path w="1905000" h="1447800">
                <a:moveTo>
                  <a:pt x="0" y="241300"/>
                </a:moveTo>
                <a:lnTo>
                  <a:pt x="0" y="1206500"/>
                </a:lnTo>
                <a:lnTo>
                  <a:pt x="799" y="1226284"/>
                </a:lnTo>
                <a:lnTo>
                  <a:pt x="7013" y="1264473"/>
                </a:lnTo>
                <a:lnTo>
                  <a:pt x="26934" y="1317372"/>
                </a:lnTo>
                <a:lnTo>
                  <a:pt x="58086" y="1363517"/>
                </a:lnTo>
                <a:lnTo>
                  <a:pt x="98793" y="1401230"/>
                </a:lnTo>
                <a:lnTo>
                  <a:pt x="147377" y="1428831"/>
                </a:lnTo>
                <a:lnTo>
                  <a:pt x="202161" y="1444640"/>
                </a:lnTo>
                <a:lnTo>
                  <a:pt x="241300" y="1447800"/>
                </a:lnTo>
                <a:lnTo>
                  <a:pt x="1663700" y="1447800"/>
                </a:lnTo>
                <a:lnTo>
                  <a:pt x="1702829" y="1444640"/>
                </a:lnTo>
                <a:lnTo>
                  <a:pt x="1739952" y="1435494"/>
                </a:lnTo>
                <a:lnTo>
                  <a:pt x="1790787" y="1411637"/>
                </a:lnTo>
                <a:lnTo>
                  <a:pt x="1834308" y="1377108"/>
                </a:lnTo>
                <a:lnTo>
                  <a:pt x="1868837" y="1333587"/>
                </a:lnTo>
                <a:lnTo>
                  <a:pt x="1892694" y="1282752"/>
                </a:lnTo>
                <a:lnTo>
                  <a:pt x="1901840" y="1245629"/>
                </a:lnTo>
                <a:lnTo>
                  <a:pt x="1905000" y="1206500"/>
                </a:lnTo>
                <a:lnTo>
                  <a:pt x="1905000" y="241300"/>
                </a:lnTo>
                <a:lnTo>
                  <a:pt x="1901840" y="202170"/>
                </a:lnTo>
                <a:lnTo>
                  <a:pt x="1892694" y="165047"/>
                </a:lnTo>
                <a:lnTo>
                  <a:pt x="1868837" y="114212"/>
                </a:lnTo>
                <a:lnTo>
                  <a:pt x="1834308" y="70691"/>
                </a:lnTo>
                <a:lnTo>
                  <a:pt x="1790787" y="36162"/>
                </a:lnTo>
                <a:lnTo>
                  <a:pt x="1739952" y="12305"/>
                </a:lnTo>
                <a:lnTo>
                  <a:pt x="1702829" y="3159"/>
                </a:lnTo>
                <a:lnTo>
                  <a:pt x="1663700" y="0"/>
                </a:lnTo>
                <a:lnTo>
                  <a:pt x="241300" y="0"/>
                </a:lnTo>
                <a:lnTo>
                  <a:pt x="202161" y="3159"/>
                </a:lnTo>
                <a:lnTo>
                  <a:pt x="165032" y="12305"/>
                </a:lnTo>
                <a:lnTo>
                  <a:pt x="114195" y="36162"/>
                </a:lnTo>
                <a:lnTo>
                  <a:pt x="70677" y="70691"/>
                </a:lnTo>
                <a:lnTo>
                  <a:pt x="36153" y="114212"/>
                </a:lnTo>
                <a:lnTo>
                  <a:pt x="12302" y="165047"/>
                </a:lnTo>
                <a:lnTo>
                  <a:pt x="3158" y="202170"/>
                </a:lnTo>
                <a:lnTo>
                  <a:pt x="0" y="241300"/>
                </a:lnTo>
                <a:close/>
              </a:path>
            </a:pathLst>
          </a:custGeom>
          <a:gradFill flip="none" rotWithShape="1">
            <a:gsLst>
              <a:gs pos="0">
                <a:srgbClr val="C7F3F3">
                  <a:shade val="30000"/>
                  <a:satMod val="115000"/>
                </a:srgbClr>
              </a:gs>
              <a:gs pos="50000">
                <a:srgbClr val="C7F3F3">
                  <a:shade val="67500"/>
                  <a:satMod val="115000"/>
                </a:srgbClr>
              </a:gs>
              <a:gs pos="100000">
                <a:srgbClr val="C7F3F3">
                  <a:shade val="100000"/>
                  <a:satMod val="115000"/>
                </a:srgbClr>
              </a:gs>
            </a:gsLst>
            <a:path path="circle">
              <a:fillToRect l="50000" t="50000" r="50000" b="50000"/>
            </a:path>
            <a:tileRect/>
          </a:gradFill>
        </p:spPr>
        <p:txBody>
          <a:bodyPr wrap="square" lIns="108000" tIns="72000" rIns="108000" bIns="72000" rtlCol="0">
            <a:noAutofit/>
          </a:bodyPr>
          <a:lstStyle/>
          <a:p>
            <a:pPr algn="just"/>
            <a:r>
              <a:rPr lang="pt-PT" sz="1000" dirty="0">
                <a:latin typeface="Arial Narrow" panose="020B0606020202030204" pitchFamily="34" charset="0"/>
              </a:rPr>
              <a:t>Cape Verde and Brazil are part of the same economic and cultural bloc, the Community of Portuguese Speaking Countries </a:t>
            </a:r>
            <a:r>
              <a:rPr lang="pt-PT" sz="1000" i="1" dirty="0">
                <a:latin typeface="Arial Narrow" panose="020B0606020202030204" pitchFamily="34" charset="0"/>
              </a:rPr>
              <a:t>(CPLP), </a:t>
            </a:r>
            <a:r>
              <a:rPr lang="pt-PT" sz="1000" dirty="0">
                <a:latin typeface="Arial Narrow" panose="020B0606020202030204" pitchFamily="34" charset="0"/>
              </a:rPr>
              <a:t>share the same language, as well as a common historical journey. The potential for sharing between Cape Verde and Brazil extends to several areas, namely economic, commercial, scientific and technological.</a:t>
            </a:r>
          </a:p>
        </p:txBody>
      </p:sp>
      <p:grpSp>
        <p:nvGrpSpPr>
          <p:cNvPr id="87" name="Agrupar 1041"/>
          <p:cNvGrpSpPr/>
          <p:nvPr/>
        </p:nvGrpSpPr>
        <p:grpSpPr>
          <a:xfrm>
            <a:off x="6924675" y="3934206"/>
            <a:ext cx="261620" cy="193040"/>
            <a:chOff x="4920" y="3209"/>
            <a:chExt cx="1080" cy="304"/>
          </a:xfrm>
        </p:grpSpPr>
        <p:cxnSp>
          <p:nvCxnSpPr>
            <p:cNvPr id="88" name="Conexão Reta 1042"/>
            <p:cNvCxnSpPr/>
            <p:nvPr/>
          </p:nvCxnSpPr>
          <p:spPr>
            <a:xfrm>
              <a:off x="4920" y="3360"/>
              <a:ext cx="1080"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Conexão Reta 1043"/>
            <p:cNvCxnSpPr/>
            <p:nvPr/>
          </p:nvCxnSpPr>
          <p:spPr>
            <a:xfrm>
              <a:off x="5995" y="3209"/>
              <a:ext cx="5" cy="305"/>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0" name="object 21"/>
          <p:cNvSpPr/>
          <p:nvPr/>
        </p:nvSpPr>
        <p:spPr>
          <a:xfrm>
            <a:off x="7261860" y="4450588"/>
            <a:ext cx="4733036" cy="883262"/>
          </a:xfrm>
          <a:custGeom>
            <a:avLst/>
            <a:gdLst/>
            <a:ahLst/>
            <a:cxnLst/>
            <a:rect l="l" t="t" r="r" b="b"/>
            <a:pathLst>
              <a:path w="1905000" h="1447800">
                <a:moveTo>
                  <a:pt x="0" y="241300"/>
                </a:moveTo>
                <a:lnTo>
                  <a:pt x="0" y="1206500"/>
                </a:lnTo>
                <a:lnTo>
                  <a:pt x="799" y="1226284"/>
                </a:lnTo>
                <a:lnTo>
                  <a:pt x="7013" y="1264473"/>
                </a:lnTo>
                <a:lnTo>
                  <a:pt x="26934" y="1317372"/>
                </a:lnTo>
                <a:lnTo>
                  <a:pt x="58086" y="1363517"/>
                </a:lnTo>
                <a:lnTo>
                  <a:pt x="98793" y="1401230"/>
                </a:lnTo>
                <a:lnTo>
                  <a:pt x="147377" y="1428831"/>
                </a:lnTo>
                <a:lnTo>
                  <a:pt x="202161" y="1444640"/>
                </a:lnTo>
                <a:lnTo>
                  <a:pt x="241300" y="1447800"/>
                </a:lnTo>
                <a:lnTo>
                  <a:pt x="1663700" y="1447800"/>
                </a:lnTo>
                <a:lnTo>
                  <a:pt x="1702829" y="1444640"/>
                </a:lnTo>
                <a:lnTo>
                  <a:pt x="1739952" y="1435494"/>
                </a:lnTo>
                <a:lnTo>
                  <a:pt x="1790787" y="1411637"/>
                </a:lnTo>
                <a:lnTo>
                  <a:pt x="1834308" y="1377108"/>
                </a:lnTo>
                <a:lnTo>
                  <a:pt x="1868837" y="1333587"/>
                </a:lnTo>
                <a:lnTo>
                  <a:pt x="1892694" y="1282752"/>
                </a:lnTo>
                <a:lnTo>
                  <a:pt x="1901840" y="1245629"/>
                </a:lnTo>
                <a:lnTo>
                  <a:pt x="1905000" y="1206500"/>
                </a:lnTo>
                <a:lnTo>
                  <a:pt x="1905000" y="241300"/>
                </a:lnTo>
                <a:lnTo>
                  <a:pt x="1901840" y="202170"/>
                </a:lnTo>
                <a:lnTo>
                  <a:pt x="1892694" y="165047"/>
                </a:lnTo>
                <a:lnTo>
                  <a:pt x="1868837" y="114212"/>
                </a:lnTo>
                <a:lnTo>
                  <a:pt x="1834308" y="70691"/>
                </a:lnTo>
                <a:lnTo>
                  <a:pt x="1790787" y="36162"/>
                </a:lnTo>
                <a:lnTo>
                  <a:pt x="1739952" y="12305"/>
                </a:lnTo>
                <a:lnTo>
                  <a:pt x="1702829" y="3159"/>
                </a:lnTo>
                <a:lnTo>
                  <a:pt x="1663700" y="0"/>
                </a:lnTo>
                <a:lnTo>
                  <a:pt x="241300" y="0"/>
                </a:lnTo>
                <a:lnTo>
                  <a:pt x="202161" y="3159"/>
                </a:lnTo>
                <a:lnTo>
                  <a:pt x="165032" y="12305"/>
                </a:lnTo>
                <a:lnTo>
                  <a:pt x="114195" y="36162"/>
                </a:lnTo>
                <a:lnTo>
                  <a:pt x="70677" y="70691"/>
                </a:lnTo>
                <a:lnTo>
                  <a:pt x="36153" y="114212"/>
                </a:lnTo>
                <a:lnTo>
                  <a:pt x="12302" y="165047"/>
                </a:lnTo>
                <a:lnTo>
                  <a:pt x="3158" y="202170"/>
                </a:lnTo>
                <a:lnTo>
                  <a:pt x="0" y="241300"/>
                </a:lnTo>
                <a:close/>
              </a:path>
            </a:pathLst>
          </a:custGeom>
          <a:gradFill flip="none" rotWithShape="1">
            <a:gsLst>
              <a:gs pos="0">
                <a:srgbClr val="C7F3F3">
                  <a:shade val="30000"/>
                  <a:satMod val="115000"/>
                </a:srgbClr>
              </a:gs>
              <a:gs pos="50000">
                <a:srgbClr val="C7F3F3">
                  <a:shade val="67500"/>
                  <a:satMod val="115000"/>
                </a:srgbClr>
              </a:gs>
              <a:gs pos="100000">
                <a:srgbClr val="C7F3F3">
                  <a:shade val="100000"/>
                  <a:satMod val="115000"/>
                </a:srgbClr>
              </a:gs>
            </a:gsLst>
            <a:path path="circle">
              <a:fillToRect l="50000" t="50000" r="50000" b="50000"/>
            </a:path>
            <a:tileRect/>
          </a:gradFill>
        </p:spPr>
        <p:txBody>
          <a:bodyPr wrap="square" lIns="108000" tIns="72000" rIns="108000" bIns="72000" rtlCol="0">
            <a:noAutofit/>
          </a:bodyPr>
          <a:lstStyle/>
          <a:p>
            <a:pPr algn="just"/>
            <a:r>
              <a:rPr lang="pt-PT" sz="1000" dirty="0">
                <a:latin typeface="Arial Narrow" panose="020B0606020202030204" pitchFamily="34" charset="0"/>
              </a:rPr>
              <a:t>Thanks to the New Opportunities for Africa program and other cooperation instruments available to Canada, in addition to trade, it is perhaps in the scientific and technological field, involving the academic institutions of Canada and Cape Verde, that the potential and opportunities are best presented in the short term, especially in the development of one of Cape Verde's most important natural resources: basaltic rocks.</a:t>
            </a:r>
          </a:p>
        </p:txBody>
      </p:sp>
      <p:sp>
        <p:nvSpPr>
          <p:cNvPr id="91" name="Isosceles Triangle 90"/>
          <p:cNvSpPr/>
          <p:nvPr/>
        </p:nvSpPr>
        <p:spPr>
          <a:xfrm rot="5400000">
            <a:off x="6370320" y="4798695"/>
            <a:ext cx="307975" cy="18986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2" name="Isosceles Triangle 91"/>
          <p:cNvSpPr/>
          <p:nvPr/>
        </p:nvSpPr>
        <p:spPr>
          <a:xfrm rot="5400000">
            <a:off x="6370320" y="3937635"/>
            <a:ext cx="307975" cy="18986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3" name="Isosceles Triangle 92"/>
          <p:cNvSpPr/>
          <p:nvPr/>
        </p:nvSpPr>
        <p:spPr>
          <a:xfrm rot="5400000">
            <a:off x="6370320" y="3053715"/>
            <a:ext cx="307975" cy="18986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5" name="Isosceles Triangle 94"/>
          <p:cNvSpPr/>
          <p:nvPr/>
        </p:nvSpPr>
        <p:spPr>
          <a:xfrm rot="5400000">
            <a:off x="6370320" y="2055495"/>
            <a:ext cx="307975" cy="18986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96" name="Isosceles Triangle 95"/>
          <p:cNvSpPr/>
          <p:nvPr/>
        </p:nvSpPr>
        <p:spPr>
          <a:xfrm rot="5400000">
            <a:off x="6370320" y="1133475"/>
            <a:ext cx="307975" cy="18986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97" name="Picture 9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pic>
        <p:nvPicPr>
          <p:cNvPr id="98" name="Picture 2" descr="E:\DOSSIER 2020\bconference\logos\unicv\logotipo_unicv_final-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9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5853" y="6434461"/>
            <a:ext cx="1726630" cy="398453"/>
          </a:xfrm>
          <a:prstGeom prst="rect">
            <a:avLst/>
          </a:prstGeom>
        </p:spPr>
      </p:pic>
      <p:grpSp>
        <p:nvGrpSpPr>
          <p:cNvPr id="107" name="Agrupar 1040"/>
          <p:cNvGrpSpPr/>
          <p:nvPr/>
        </p:nvGrpSpPr>
        <p:grpSpPr>
          <a:xfrm>
            <a:off x="6928485" y="5845810"/>
            <a:ext cx="260985" cy="193040"/>
            <a:chOff x="4920" y="3209"/>
            <a:chExt cx="1080" cy="304"/>
          </a:xfrm>
        </p:grpSpPr>
        <p:cxnSp>
          <p:nvCxnSpPr>
            <p:cNvPr id="112" name="Conexão Reta 1038"/>
            <p:cNvCxnSpPr/>
            <p:nvPr/>
          </p:nvCxnSpPr>
          <p:spPr>
            <a:xfrm>
              <a:off x="4920" y="3360"/>
              <a:ext cx="1080"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Conexão Reta 1039"/>
            <p:cNvCxnSpPr/>
            <p:nvPr/>
          </p:nvCxnSpPr>
          <p:spPr>
            <a:xfrm>
              <a:off x="5995" y="3209"/>
              <a:ext cx="5" cy="305"/>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4" name="Isosceles Triangle 113"/>
          <p:cNvSpPr/>
          <p:nvPr/>
        </p:nvSpPr>
        <p:spPr>
          <a:xfrm rot="5400000">
            <a:off x="6370320" y="5850255"/>
            <a:ext cx="307975" cy="18986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15" name="object 21"/>
          <p:cNvSpPr/>
          <p:nvPr/>
        </p:nvSpPr>
        <p:spPr>
          <a:xfrm>
            <a:off x="7261860" y="5387391"/>
            <a:ext cx="4704080" cy="1205762"/>
          </a:xfrm>
          <a:custGeom>
            <a:avLst/>
            <a:gdLst/>
            <a:ahLst/>
            <a:cxnLst/>
            <a:rect l="l" t="t" r="r" b="b"/>
            <a:pathLst>
              <a:path w="1905000" h="1447800">
                <a:moveTo>
                  <a:pt x="0" y="241300"/>
                </a:moveTo>
                <a:lnTo>
                  <a:pt x="0" y="1206500"/>
                </a:lnTo>
                <a:lnTo>
                  <a:pt x="799" y="1226284"/>
                </a:lnTo>
                <a:lnTo>
                  <a:pt x="7013" y="1264473"/>
                </a:lnTo>
                <a:lnTo>
                  <a:pt x="26934" y="1317372"/>
                </a:lnTo>
                <a:lnTo>
                  <a:pt x="58086" y="1363517"/>
                </a:lnTo>
                <a:lnTo>
                  <a:pt x="98793" y="1401230"/>
                </a:lnTo>
                <a:lnTo>
                  <a:pt x="147377" y="1428831"/>
                </a:lnTo>
                <a:lnTo>
                  <a:pt x="202161" y="1444640"/>
                </a:lnTo>
                <a:lnTo>
                  <a:pt x="241300" y="1447800"/>
                </a:lnTo>
                <a:lnTo>
                  <a:pt x="1663700" y="1447800"/>
                </a:lnTo>
                <a:lnTo>
                  <a:pt x="1702829" y="1444640"/>
                </a:lnTo>
                <a:lnTo>
                  <a:pt x="1739952" y="1435494"/>
                </a:lnTo>
                <a:lnTo>
                  <a:pt x="1790787" y="1411637"/>
                </a:lnTo>
                <a:lnTo>
                  <a:pt x="1834308" y="1377108"/>
                </a:lnTo>
                <a:lnTo>
                  <a:pt x="1868837" y="1333587"/>
                </a:lnTo>
                <a:lnTo>
                  <a:pt x="1892694" y="1282752"/>
                </a:lnTo>
                <a:lnTo>
                  <a:pt x="1901840" y="1245629"/>
                </a:lnTo>
                <a:lnTo>
                  <a:pt x="1905000" y="1206500"/>
                </a:lnTo>
                <a:lnTo>
                  <a:pt x="1905000" y="241300"/>
                </a:lnTo>
                <a:lnTo>
                  <a:pt x="1901840" y="202170"/>
                </a:lnTo>
                <a:lnTo>
                  <a:pt x="1892694" y="165047"/>
                </a:lnTo>
                <a:lnTo>
                  <a:pt x="1868837" y="114212"/>
                </a:lnTo>
                <a:lnTo>
                  <a:pt x="1834308" y="70691"/>
                </a:lnTo>
                <a:lnTo>
                  <a:pt x="1790787" y="36162"/>
                </a:lnTo>
                <a:lnTo>
                  <a:pt x="1739952" y="12305"/>
                </a:lnTo>
                <a:lnTo>
                  <a:pt x="1702829" y="3159"/>
                </a:lnTo>
                <a:lnTo>
                  <a:pt x="1663700" y="0"/>
                </a:lnTo>
                <a:lnTo>
                  <a:pt x="241300" y="0"/>
                </a:lnTo>
                <a:lnTo>
                  <a:pt x="202161" y="3159"/>
                </a:lnTo>
                <a:lnTo>
                  <a:pt x="165032" y="12305"/>
                </a:lnTo>
                <a:lnTo>
                  <a:pt x="114195" y="36162"/>
                </a:lnTo>
                <a:lnTo>
                  <a:pt x="70677" y="70691"/>
                </a:lnTo>
                <a:lnTo>
                  <a:pt x="36153" y="114212"/>
                </a:lnTo>
                <a:lnTo>
                  <a:pt x="12302" y="165047"/>
                </a:lnTo>
                <a:lnTo>
                  <a:pt x="3158" y="202170"/>
                </a:lnTo>
                <a:lnTo>
                  <a:pt x="0" y="241300"/>
                </a:lnTo>
                <a:close/>
              </a:path>
            </a:pathLst>
          </a:custGeom>
          <a:gradFill flip="none" rotWithShape="1">
            <a:gsLst>
              <a:gs pos="0">
                <a:srgbClr val="C7F3F3">
                  <a:shade val="30000"/>
                  <a:satMod val="115000"/>
                </a:srgbClr>
              </a:gs>
              <a:gs pos="50000">
                <a:srgbClr val="C7F3F3">
                  <a:shade val="67500"/>
                  <a:satMod val="115000"/>
                </a:srgbClr>
              </a:gs>
              <a:gs pos="100000">
                <a:srgbClr val="C7F3F3">
                  <a:shade val="100000"/>
                  <a:satMod val="115000"/>
                </a:srgbClr>
              </a:gs>
            </a:gsLst>
            <a:path path="circle">
              <a:fillToRect l="50000" t="50000" r="50000" b="50000"/>
            </a:path>
            <a:tileRect/>
          </a:gradFill>
        </p:spPr>
        <p:txBody>
          <a:bodyPr wrap="square" lIns="108000" tIns="72000" rIns="108000" bIns="72000" rtlCol="0">
            <a:noAutofit/>
          </a:bodyPr>
          <a:lstStyle/>
          <a:p>
            <a:pPr algn="just"/>
            <a:r>
              <a:rPr lang="pt-PT" sz="1000" dirty="0">
                <a:latin typeface="Arial Narrow" panose="020B0606020202030204" pitchFamily="34" charset="0"/>
              </a:rPr>
              <a:t>The 5 African countries of Portuguese official language </a:t>
            </a:r>
            <a:r>
              <a:rPr lang="pt-PT" sz="1000" i="1" dirty="0">
                <a:latin typeface="Arial Narrow" panose="020B0606020202030204" pitchFamily="34" charset="0"/>
              </a:rPr>
              <a:t>(PALOP): </a:t>
            </a:r>
            <a:r>
              <a:rPr lang="pt-PT" sz="1000" dirty="0">
                <a:latin typeface="Arial Narrow" panose="020B0606020202030204" pitchFamily="34" charset="0"/>
              </a:rPr>
              <a:t>Angola; Cape Verde ; Guinea Bissau; Mozambique and São Tomé and Príncipe share a common language and history that spans more than 5 centuries. Angola, Mozambique and São Tomé and Principe offer positions in Cape Verde in the most relevant economic regions of the African continent (</a:t>
            </a:r>
            <a:r>
              <a:rPr lang="pt-PT" sz="1000" i="1" dirty="0">
                <a:latin typeface="Arial Narrow" panose="020B0606020202030204" pitchFamily="34" charset="0"/>
              </a:rPr>
              <a:t>SADC, ECCAS and CEMAC</a:t>
            </a:r>
            <a:r>
              <a:rPr lang="pt-PT" sz="1000" dirty="0">
                <a:latin typeface="Arial Narrow" panose="020B0606020202030204" pitchFamily="34" charset="0"/>
              </a:rPr>
              <a:t>), thus allowing the full integration of Cape Verde in the Market area. Unique African Continental Free Trade, </a:t>
            </a:r>
            <a:r>
              <a:rPr lang="pt-PT" sz="1000" i="1" dirty="0">
                <a:latin typeface="Arial Narrow" panose="020B0606020202030204" pitchFamily="34" charset="0"/>
              </a:rPr>
              <a:t>ALCCA</a:t>
            </a:r>
            <a:r>
              <a:rPr lang="pt-PT" sz="1000" dirty="0">
                <a:latin typeface="Arial Narrow" panose="020B0606020202030204" pitchFamily="34" charset="0"/>
              </a:rPr>
              <a:t>,. Cape Verde also offers these countries a position in the relevant economic region of ECOWAS.</a:t>
            </a:r>
          </a:p>
        </p:txBody>
      </p:sp>
      <p:sp>
        <p:nvSpPr>
          <p:cNvPr id="117" name="object 21"/>
          <p:cNvSpPr/>
          <p:nvPr/>
        </p:nvSpPr>
        <p:spPr>
          <a:xfrm>
            <a:off x="7261860" y="852256"/>
            <a:ext cx="4704080" cy="751032"/>
          </a:xfrm>
          <a:custGeom>
            <a:avLst/>
            <a:gdLst/>
            <a:ahLst/>
            <a:cxnLst/>
            <a:rect l="l" t="t" r="r" b="b"/>
            <a:pathLst>
              <a:path w="1905000" h="1447800">
                <a:moveTo>
                  <a:pt x="0" y="241300"/>
                </a:moveTo>
                <a:lnTo>
                  <a:pt x="0" y="1206500"/>
                </a:lnTo>
                <a:lnTo>
                  <a:pt x="799" y="1226284"/>
                </a:lnTo>
                <a:lnTo>
                  <a:pt x="7013" y="1264473"/>
                </a:lnTo>
                <a:lnTo>
                  <a:pt x="26934" y="1317372"/>
                </a:lnTo>
                <a:lnTo>
                  <a:pt x="58086" y="1363517"/>
                </a:lnTo>
                <a:lnTo>
                  <a:pt x="98793" y="1401230"/>
                </a:lnTo>
                <a:lnTo>
                  <a:pt x="147377" y="1428831"/>
                </a:lnTo>
                <a:lnTo>
                  <a:pt x="202161" y="1444640"/>
                </a:lnTo>
                <a:lnTo>
                  <a:pt x="241300" y="1447800"/>
                </a:lnTo>
                <a:lnTo>
                  <a:pt x="1663700" y="1447800"/>
                </a:lnTo>
                <a:lnTo>
                  <a:pt x="1702829" y="1444640"/>
                </a:lnTo>
                <a:lnTo>
                  <a:pt x="1739952" y="1435494"/>
                </a:lnTo>
                <a:lnTo>
                  <a:pt x="1790787" y="1411637"/>
                </a:lnTo>
                <a:lnTo>
                  <a:pt x="1834308" y="1377108"/>
                </a:lnTo>
                <a:lnTo>
                  <a:pt x="1868837" y="1333587"/>
                </a:lnTo>
                <a:lnTo>
                  <a:pt x="1892694" y="1282752"/>
                </a:lnTo>
                <a:lnTo>
                  <a:pt x="1901840" y="1245629"/>
                </a:lnTo>
                <a:lnTo>
                  <a:pt x="1905000" y="1206500"/>
                </a:lnTo>
                <a:lnTo>
                  <a:pt x="1905000" y="241300"/>
                </a:lnTo>
                <a:lnTo>
                  <a:pt x="1901840" y="202170"/>
                </a:lnTo>
                <a:lnTo>
                  <a:pt x="1892694" y="165047"/>
                </a:lnTo>
                <a:lnTo>
                  <a:pt x="1868837" y="114212"/>
                </a:lnTo>
                <a:lnTo>
                  <a:pt x="1834308" y="70691"/>
                </a:lnTo>
                <a:lnTo>
                  <a:pt x="1790787" y="36162"/>
                </a:lnTo>
                <a:lnTo>
                  <a:pt x="1739952" y="12305"/>
                </a:lnTo>
                <a:lnTo>
                  <a:pt x="1702829" y="3159"/>
                </a:lnTo>
                <a:lnTo>
                  <a:pt x="1663700" y="0"/>
                </a:lnTo>
                <a:lnTo>
                  <a:pt x="241300" y="0"/>
                </a:lnTo>
                <a:lnTo>
                  <a:pt x="202161" y="3159"/>
                </a:lnTo>
                <a:lnTo>
                  <a:pt x="165032" y="12305"/>
                </a:lnTo>
                <a:lnTo>
                  <a:pt x="114195" y="36162"/>
                </a:lnTo>
                <a:lnTo>
                  <a:pt x="70677" y="70691"/>
                </a:lnTo>
                <a:lnTo>
                  <a:pt x="36153" y="114212"/>
                </a:lnTo>
                <a:lnTo>
                  <a:pt x="12302" y="165047"/>
                </a:lnTo>
                <a:lnTo>
                  <a:pt x="3158" y="202170"/>
                </a:lnTo>
                <a:lnTo>
                  <a:pt x="0" y="241300"/>
                </a:lnTo>
                <a:close/>
              </a:path>
            </a:pathLst>
          </a:custGeom>
          <a:gradFill flip="none" rotWithShape="1">
            <a:gsLst>
              <a:gs pos="0">
                <a:srgbClr val="C7F3F3">
                  <a:shade val="30000"/>
                  <a:satMod val="115000"/>
                </a:srgbClr>
              </a:gs>
              <a:gs pos="50000">
                <a:srgbClr val="C7F3F3">
                  <a:shade val="67500"/>
                  <a:satMod val="115000"/>
                </a:srgbClr>
              </a:gs>
              <a:gs pos="100000">
                <a:srgbClr val="C7F3F3">
                  <a:shade val="100000"/>
                  <a:satMod val="115000"/>
                </a:srgbClr>
              </a:gs>
            </a:gsLst>
            <a:path path="circle">
              <a:fillToRect l="50000" t="50000" r="50000" b="50000"/>
            </a:path>
            <a:tileRect/>
          </a:gradFill>
        </p:spPr>
        <p:txBody>
          <a:bodyPr wrap="square" lIns="108000" tIns="72000" rIns="108000" bIns="72000" rtlCol="0">
            <a:noAutofit/>
          </a:bodyPr>
          <a:lstStyle/>
          <a:p>
            <a:pPr algn="just"/>
            <a:r>
              <a:rPr lang="pt-PT" sz="1000" dirty="0">
                <a:latin typeface="Arial Narrow" panose="020B0606020202030204" pitchFamily="34" charset="0"/>
              </a:rPr>
              <a:t>Cape Verde became a full member of ECOWAS in 1976, immediately after obtaining the status of independent and sovereign state on July 5, 1975. It is currently one of the 15 member countries of this community of countries and peoples.</a:t>
            </a:r>
          </a:p>
          <a:p>
            <a:pPr marL="287020" marR="287655" algn="just" fontAlgn="auto">
              <a:lnSpc>
                <a:spcPts val="1260"/>
              </a:lnSpc>
            </a:pPr>
            <a:endParaRPr lang="pt-PT" sz="1000" dirty="0" smtClean="0">
              <a:solidFill>
                <a:schemeClr val="bg1"/>
              </a:solidFill>
              <a:latin typeface="Arial Narrow" panose="020B0606020202030204" pitchFamily="34" charset="0"/>
              <a:cs typeface="Georgia" panose="02040502050405020303" charset="0"/>
              <a:sym typeface="+mn-ea"/>
            </a:endParaRPr>
          </a:p>
          <a:p>
            <a:pPr marL="287020" marR="287655" algn="just">
              <a:lnSpc>
                <a:spcPts val="1540"/>
              </a:lnSpc>
            </a:pPr>
            <a:endParaRPr lang="pt-PT" sz="1000" dirty="0" smtClean="0">
              <a:solidFill>
                <a:schemeClr val="bg1"/>
              </a:solidFill>
              <a:latin typeface="Arial Narrow" panose="020B0606020202030204" pitchFamily="34" charset="0"/>
              <a:cs typeface="Georgia" panose="02040502050405020303" charset="0"/>
              <a:sym typeface="+mn-ea"/>
            </a:endParaRPr>
          </a:p>
        </p:txBody>
      </p:sp>
    </p:spTree>
    <p:extLst>
      <p:ext uri="{BB962C8B-B14F-4D97-AF65-F5344CB8AC3E}">
        <p14:creationId xmlns:p14="http://schemas.microsoft.com/office/powerpoint/2010/main" val="60525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82" name="Imagem 1" descr="LOGO-Paises ecowas"/>
          <p:cNvPicPr>
            <a:picLocks noChangeAspect="1"/>
          </p:cNvPicPr>
          <p:nvPr/>
        </p:nvPicPr>
        <p:blipFill>
          <a:blip r:embed="rId2"/>
          <a:stretch>
            <a:fillRect/>
          </a:stretch>
        </p:blipFill>
        <p:spPr>
          <a:xfrm>
            <a:off x="-3175" y="4229100"/>
            <a:ext cx="1960880" cy="1941830"/>
          </a:xfrm>
          <a:prstGeom prst="rect">
            <a:avLst/>
          </a:prstGeom>
        </p:spPr>
      </p:pic>
      <p:pic>
        <p:nvPicPr>
          <p:cNvPr id="183" name="Picture 82" descr="cape_verde"/>
          <p:cNvPicPr>
            <a:picLocks noChangeAspect="1" noChangeArrowheads="1"/>
          </p:cNvPicPr>
          <p:nvPr/>
        </p:nvPicPr>
        <p:blipFill>
          <a:blip r:embed="rId3"/>
          <a:srcRect/>
          <a:stretch>
            <a:fillRect/>
          </a:stretch>
        </p:blipFill>
        <p:spPr bwMode="auto">
          <a:xfrm>
            <a:off x="4355465" y="575310"/>
            <a:ext cx="6222365" cy="4210050"/>
          </a:xfrm>
          <a:prstGeom prst="rect">
            <a:avLst/>
          </a:prstGeom>
          <a:noFill/>
          <a:ln w="9525">
            <a:noFill/>
            <a:miter lim="800000"/>
            <a:headEnd/>
            <a:tailEnd/>
          </a:ln>
        </p:spPr>
      </p:pic>
      <p:sp>
        <p:nvSpPr>
          <p:cNvPr id="184" name="Anel 2"/>
          <p:cNvSpPr/>
          <p:nvPr/>
        </p:nvSpPr>
        <p:spPr>
          <a:xfrm>
            <a:off x="2881630" y="1905"/>
            <a:ext cx="9230995" cy="63747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cxnSp>
        <p:nvCxnSpPr>
          <p:cNvPr id="185" name="Conexão Reta 75"/>
          <p:cNvCxnSpPr>
            <a:endCxn id="212" idx="3"/>
          </p:cNvCxnSpPr>
          <p:nvPr/>
        </p:nvCxnSpPr>
        <p:spPr>
          <a:xfrm>
            <a:off x="5055235" y="4083367"/>
            <a:ext cx="66042" cy="476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Conexão Reta 62"/>
          <p:cNvCxnSpPr/>
          <p:nvPr/>
        </p:nvCxnSpPr>
        <p:spPr>
          <a:xfrm flipV="1">
            <a:off x="4418330" y="4564380"/>
            <a:ext cx="702945" cy="2028190"/>
          </a:xfrm>
          <a:prstGeom prst="line">
            <a:avLst/>
          </a:prstGeom>
        </p:spPr>
        <p:style>
          <a:lnRef idx="1">
            <a:schemeClr val="accent1"/>
          </a:lnRef>
          <a:fillRef idx="0">
            <a:schemeClr val="accent1"/>
          </a:fillRef>
          <a:effectRef idx="0">
            <a:schemeClr val="accent1"/>
          </a:effectRef>
          <a:fontRef idx="minor">
            <a:schemeClr val="tx1"/>
          </a:fontRef>
        </p:style>
      </p:cxnSp>
      <p:sp>
        <p:nvSpPr>
          <p:cNvPr id="187" name="Slide Number Placeholder 6"/>
          <p:cNvSpPr txBox="1"/>
          <p:nvPr/>
        </p:nvSpPr>
        <p:spPr bwMode="auto">
          <a:xfrm>
            <a:off x="5721350" y="6592570"/>
            <a:ext cx="987425" cy="26543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i="1" dirty="0">
                <a:solidFill>
                  <a:srgbClr val="00B4B2"/>
                </a:solidFill>
              </a:rPr>
              <a:t>Page </a:t>
            </a:r>
            <a:fld id="{6B4155F8-E49E-4B59-B69C-02A46830878C}" type="slidenum">
              <a:rPr lang="fr-FR" altLang="pt-PT" sz="1200" b="1" i="1" dirty="0">
                <a:solidFill>
                  <a:srgbClr val="00B4B2"/>
                </a:solidFill>
              </a:rPr>
              <a:t>13</a:t>
            </a:fld>
            <a:endParaRPr lang="fr-FR" altLang="pt-PT" sz="1200" b="1" i="1" dirty="0">
              <a:solidFill>
                <a:srgbClr val="00B4B2"/>
              </a:solidFill>
            </a:endParaRPr>
          </a:p>
        </p:txBody>
      </p:sp>
      <p:sp>
        <p:nvSpPr>
          <p:cNvPr id="188" name="Line 83"/>
          <p:cNvSpPr>
            <a:spLocks noChangeShapeType="1"/>
          </p:cNvSpPr>
          <p:nvPr/>
        </p:nvSpPr>
        <p:spPr bwMode="auto">
          <a:xfrm>
            <a:off x="6328410" y="3370580"/>
            <a:ext cx="3103880" cy="95885"/>
          </a:xfrm>
          <a:prstGeom prst="line">
            <a:avLst/>
          </a:prstGeom>
          <a:noFill/>
          <a:ln w="19050">
            <a:solidFill>
              <a:srgbClr val="00B050"/>
            </a:solidFill>
            <a:round/>
            <a:headEnd type="triangle" w="med" len="med"/>
            <a:tailEnd type="triangle" w="med" len="med"/>
          </a:ln>
        </p:spPr>
        <p:txBody>
          <a:bodyPr/>
          <a:lstStyle/>
          <a:p>
            <a:endParaRPr lang="en-US"/>
          </a:p>
        </p:txBody>
      </p:sp>
      <p:sp>
        <p:nvSpPr>
          <p:cNvPr id="189" name="Rectângulo 14"/>
          <p:cNvSpPr/>
          <p:nvPr/>
        </p:nvSpPr>
        <p:spPr>
          <a:xfrm>
            <a:off x="4060190" y="320040"/>
            <a:ext cx="6813550" cy="1132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90" name="Conexão Reta 15"/>
          <p:cNvCxnSpPr/>
          <p:nvPr/>
        </p:nvCxnSpPr>
        <p:spPr>
          <a:xfrm flipV="1">
            <a:off x="7923972" y="348615"/>
            <a:ext cx="438785" cy="1242695"/>
          </a:xfrm>
          <a:prstGeom prst="line">
            <a:avLst/>
          </a:prstGeom>
        </p:spPr>
        <p:style>
          <a:lnRef idx="1">
            <a:schemeClr val="accent1"/>
          </a:lnRef>
          <a:fillRef idx="0">
            <a:schemeClr val="accent1"/>
          </a:fillRef>
          <a:effectRef idx="0">
            <a:schemeClr val="accent1"/>
          </a:effectRef>
          <a:fontRef idx="minor">
            <a:schemeClr val="tx1"/>
          </a:fontRef>
        </p:style>
      </p:cxnSp>
      <p:sp>
        <p:nvSpPr>
          <p:cNvPr id="191" name="Caixa de Texto 16"/>
          <p:cNvSpPr txBox="1"/>
          <p:nvPr/>
        </p:nvSpPr>
        <p:spPr>
          <a:xfrm>
            <a:off x="8330372" y="80010"/>
            <a:ext cx="3005330" cy="374461"/>
          </a:xfrm>
          <a:prstGeom prst="rect">
            <a:avLst/>
          </a:prstGeom>
          <a:noFill/>
        </p:spPr>
        <p:txBody>
          <a:bodyPr wrap="square" rtlCol="0">
            <a:spAutoFit/>
          </a:bodyPr>
          <a:lstStyle/>
          <a:p>
            <a:pPr marL="12700">
              <a:lnSpc>
                <a:spcPts val="2160"/>
              </a:lnSpc>
            </a:pPr>
            <a:r>
              <a:rPr sz="1200" b="1" spc="-1" dirty="0" smtClean="0">
                <a:solidFill>
                  <a:srgbClr val="008CBA"/>
                </a:solidFill>
                <a:latin typeface="Arial Narrow" panose="020B0606020202030204" pitchFamily="34" charset="0"/>
                <a:cs typeface="Arial Narrow" panose="020B0606020202030204" pitchFamily="34" charset="0"/>
                <a:sym typeface="+mn-ea"/>
              </a:rPr>
              <a:t> </a:t>
            </a:r>
            <a:r>
              <a:rPr lang="pt-PT" sz="1200" i="1" dirty="0">
                <a:solidFill>
                  <a:srgbClr val="00B4B2"/>
                </a:solidFill>
                <a:latin typeface="Georgia" panose="02040502050405020303" pitchFamily="18" charset="0"/>
              </a:rPr>
              <a:t>The importance of regional markets </a:t>
            </a:r>
            <a:r>
              <a:rPr lang="pt-PT" sz="1200" b="1" spc="-1" dirty="0" smtClean="0">
                <a:solidFill>
                  <a:srgbClr val="008CBA"/>
                </a:solidFill>
                <a:latin typeface="Arial Narrow" panose="020B0606020202030204" pitchFamily="34" charset="0"/>
                <a:cs typeface="Arial Narrow" panose="020B0606020202030204" pitchFamily="34" charset="0"/>
                <a:sym typeface="+mn-ea"/>
              </a:rPr>
              <a:t>:</a:t>
            </a:r>
            <a:endParaRPr lang="pt-PT" altLang="en-US" sz="1200" b="1" i="1" spc="-1" dirty="0" smtClean="0">
              <a:solidFill>
                <a:srgbClr val="008CBA"/>
              </a:solidFill>
              <a:latin typeface="Arial Narrow" panose="020B0606020202030204" pitchFamily="34" charset="0"/>
              <a:cs typeface="Arial Narrow" panose="020B0606020202030204" pitchFamily="34" charset="0"/>
              <a:sym typeface="+mn-ea"/>
            </a:endParaRPr>
          </a:p>
        </p:txBody>
      </p:sp>
      <p:sp>
        <p:nvSpPr>
          <p:cNvPr id="192" name="Caixa de Texto 17"/>
          <p:cNvSpPr txBox="1"/>
          <p:nvPr/>
        </p:nvSpPr>
        <p:spPr>
          <a:xfrm>
            <a:off x="8209087" y="422910"/>
            <a:ext cx="2470785" cy="276999"/>
          </a:xfrm>
          <a:prstGeom prst="rect">
            <a:avLst/>
          </a:prstGeom>
          <a:noFill/>
        </p:spPr>
        <p:txBody>
          <a:bodyPr wrap="square" rtlCol="0">
            <a:spAutoFit/>
          </a:bodyPr>
          <a:lstStyle/>
          <a:p>
            <a:r>
              <a:rPr lang="pt-PT" sz="1200" b="1" dirty="0" smtClean="0">
                <a:solidFill>
                  <a:srgbClr val="008CBA"/>
                </a:solidFill>
                <a:latin typeface="Arial Narrow" panose="020B0606020202030204" pitchFamily="34" charset="0"/>
                <a:cs typeface="Arial Narrow" panose="020B0606020202030204" pitchFamily="34" charset="0"/>
                <a:sym typeface="+mn-ea"/>
              </a:rPr>
              <a:t>»</a:t>
            </a:r>
            <a:r>
              <a:rPr lang="pt-PT" sz="1200" dirty="0" smtClean="0">
                <a:latin typeface="Arial Narrow" panose="020B0606020202030204" pitchFamily="34" charset="0"/>
                <a:cs typeface="Arial Narrow" panose="020B0606020202030204" pitchFamily="34" charset="0"/>
                <a:sym typeface="+mn-ea"/>
              </a:rPr>
              <a:t> </a:t>
            </a:r>
            <a:r>
              <a:rPr lang="pt-PT" sz="1200" dirty="0">
                <a:latin typeface="Arial Narrow" panose="020B0606020202030204" pitchFamily="34" charset="0"/>
              </a:rPr>
              <a:t>Elimination of customs barriers</a:t>
            </a:r>
            <a:r>
              <a:rPr lang="pt-PT" sz="1200" dirty="0" smtClean="0">
                <a:latin typeface="Arial Narrow" panose="020B0606020202030204" pitchFamily="34" charset="0"/>
                <a:cs typeface="Arial Narrow" panose="020B0606020202030204" pitchFamily="34" charset="0"/>
                <a:sym typeface="+mn-ea"/>
              </a:rPr>
              <a:t>,</a:t>
            </a:r>
            <a:endParaRPr lang="pt-PT" altLang="en-US" sz="1200" i="1" dirty="0">
              <a:solidFill>
                <a:srgbClr val="00B0F0"/>
              </a:solidFill>
            </a:endParaRPr>
          </a:p>
        </p:txBody>
      </p:sp>
      <p:cxnSp>
        <p:nvCxnSpPr>
          <p:cNvPr id="193" name="Conexão Reta 18"/>
          <p:cNvCxnSpPr/>
          <p:nvPr/>
        </p:nvCxnSpPr>
        <p:spPr>
          <a:xfrm>
            <a:off x="8383712" y="387985"/>
            <a:ext cx="3573145" cy="3175"/>
          </a:xfrm>
          <a:prstGeom prst="line">
            <a:avLst/>
          </a:prstGeom>
        </p:spPr>
        <p:style>
          <a:lnRef idx="1">
            <a:schemeClr val="accent1"/>
          </a:lnRef>
          <a:fillRef idx="0">
            <a:schemeClr val="accent1"/>
          </a:fillRef>
          <a:effectRef idx="0">
            <a:schemeClr val="accent1"/>
          </a:effectRef>
          <a:fontRef idx="minor">
            <a:schemeClr val="tx1"/>
          </a:fontRef>
        </p:style>
      </p:cxnSp>
      <p:sp>
        <p:nvSpPr>
          <p:cNvPr id="194" name="Caixa de Texto 23"/>
          <p:cNvSpPr txBox="1"/>
          <p:nvPr/>
        </p:nvSpPr>
        <p:spPr>
          <a:xfrm>
            <a:off x="8043987" y="633730"/>
            <a:ext cx="3912870" cy="276999"/>
          </a:xfrm>
          <a:prstGeom prst="rect">
            <a:avLst/>
          </a:prstGeom>
          <a:noFill/>
        </p:spPr>
        <p:txBody>
          <a:bodyPr wrap="square" rtlCol="0">
            <a:spAutoFit/>
          </a:bodyPr>
          <a:lstStyle/>
          <a:p>
            <a:pPr marL="104140" marR="262890">
              <a:lnSpc>
                <a:spcPct val="100000"/>
              </a:lnSpc>
              <a:spcBef>
                <a:spcPts val="280"/>
              </a:spcBef>
            </a:pPr>
            <a:r>
              <a:rPr lang="pt-PT" sz="1200" b="1" dirty="0" smtClean="0">
                <a:solidFill>
                  <a:srgbClr val="008CBA"/>
                </a:solidFill>
                <a:latin typeface="Arial Narrow" panose="020B0606020202030204" pitchFamily="34" charset="0"/>
                <a:cs typeface="Arial Narrow" panose="020B0606020202030204" pitchFamily="34" charset="0"/>
                <a:sym typeface="+mn-ea"/>
              </a:rPr>
              <a:t>» </a:t>
            </a:r>
            <a:r>
              <a:rPr lang="pt-PT" sz="1200" dirty="0">
                <a:latin typeface="Arial Narrow" panose="020B0606020202030204" pitchFamily="34" charset="0"/>
              </a:rPr>
              <a:t>Facilitation of the free movement of people and goods</a:t>
            </a:r>
            <a:r>
              <a:rPr lang="pt-PT" sz="1200" dirty="0" smtClean="0">
                <a:latin typeface="Arial Narrow" panose="020B0606020202030204" pitchFamily="34" charset="0"/>
                <a:cs typeface="Arial Narrow" panose="020B0606020202030204" pitchFamily="34" charset="0"/>
                <a:sym typeface="+mn-ea"/>
              </a:rPr>
              <a:t>,</a:t>
            </a:r>
            <a:endParaRPr lang="pt-PT" altLang="en-US" sz="1200" i="1" dirty="0">
              <a:solidFill>
                <a:srgbClr val="00B0F0"/>
              </a:solidFill>
            </a:endParaRPr>
          </a:p>
        </p:txBody>
      </p:sp>
      <p:sp>
        <p:nvSpPr>
          <p:cNvPr id="195" name="Caixa de Texto 26"/>
          <p:cNvSpPr txBox="1"/>
          <p:nvPr/>
        </p:nvSpPr>
        <p:spPr>
          <a:xfrm>
            <a:off x="7858567" y="1194435"/>
            <a:ext cx="2616835" cy="276999"/>
          </a:xfrm>
          <a:prstGeom prst="rect">
            <a:avLst/>
          </a:prstGeom>
          <a:noFill/>
        </p:spPr>
        <p:txBody>
          <a:bodyPr wrap="square" rtlCol="0">
            <a:spAutoFit/>
          </a:bodyPr>
          <a:lstStyle/>
          <a:p>
            <a:pPr marL="104140" marR="262890">
              <a:spcBef>
                <a:spcPts val="280"/>
              </a:spcBef>
            </a:pPr>
            <a:r>
              <a:rPr lang="pt-PT" sz="1200" b="1" dirty="0" smtClean="0">
                <a:solidFill>
                  <a:srgbClr val="008CBA"/>
                </a:solidFill>
                <a:latin typeface="Arial Narrow" panose="020B0606020202030204" pitchFamily="34" charset="0"/>
                <a:cs typeface="Arial Narrow" panose="020B0606020202030204" pitchFamily="34" charset="0"/>
                <a:sym typeface="+mn-ea"/>
              </a:rPr>
              <a:t>»</a:t>
            </a:r>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pt-PT" sz="1200" dirty="0">
                <a:latin typeface="Arial Narrow" panose="020B0606020202030204" pitchFamily="34" charset="0"/>
              </a:rPr>
              <a:t>Tax and customs </a:t>
            </a:r>
            <a:r>
              <a:rPr lang="pt-PT" sz="1200" dirty="0" smtClean="0">
                <a:latin typeface="Arial Narrow" panose="020B0606020202030204" pitchFamily="34" charset="0"/>
              </a:rPr>
              <a:t>benefits</a:t>
            </a:r>
            <a:r>
              <a:rPr lang="pt-PT" sz="1200" dirty="0" smtClean="0">
                <a:latin typeface="Arial Narrow" panose="020B0606020202030204" pitchFamily="34" charset="0"/>
                <a:cs typeface="Arial Narrow" panose="020B0606020202030204" pitchFamily="34" charset="0"/>
                <a:sym typeface="+mn-ea"/>
              </a:rPr>
              <a:t>.</a:t>
            </a:r>
            <a:endParaRPr lang="pt-PT" altLang="en-US" sz="1200" i="1" dirty="0">
              <a:solidFill>
                <a:srgbClr val="00B0F0"/>
              </a:solidFill>
            </a:endParaRPr>
          </a:p>
        </p:txBody>
      </p:sp>
      <p:sp>
        <p:nvSpPr>
          <p:cNvPr id="196" name="Oval 195"/>
          <p:cNvSpPr/>
          <p:nvPr/>
        </p:nvSpPr>
        <p:spPr>
          <a:xfrm>
            <a:off x="8306242" y="30353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p>
        </p:txBody>
      </p:sp>
      <p:cxnSp>
        <p:nvCxnSpPr>
          <p:cNvPr id="197" name="Conexão Reta 33"/>
          <p:cNvCxnSpPr/>
          <p:nvPr/>
        </p:nvCxnSpPr>
        <p:spPr>
          <a:xfrm>
            <a:off x="8230042" y="644525"/>
            <a:ext cx="357314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Conexão Reta 34"/>
          <p:cNvCxnSpPr/>
          <p:nvPr/>
        </p:nvCxnSpPr>
        <p:spPr>
          <a:xfrm>
            <a:off x="8163367" y="901700"/>
            <a:ext cx="357314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Conexão Reta 35"/>
          <p:cNvCxnSpPr/>
          <p:nvPr/>
        </p:nvCxnSpPr>
        <p:spPr>
          <a:xfrm>
            <a:off x="8063037" y="1167765"/>
            <a:ext cx="3573145" cy="3175"/>
          </a:xfrm>
          <a:prstGeom prst="line">
            <a:avLst/>
          </a:prstGeom>
        </p:spPr>
        <p:style>
          <a:lnRef idx="1">
            <a:schemeClr val="accent1"/>
          </a:lnRef>
          <a:fillRef idx="0">
            <a:schemeClr val="accent1"/>
          </a:fillRef>
          <a:effectRef idx="0">
            <a:schemeClr val="accent1"/>
          </a:effectRef>
          <a:fontRef idx="minor">
            <a:schemeClr val="tx1"/>
          </a:fontRef>
        </p:style>
      </p:cxnSp>
      <p:sp>
        <p:nvSpPr>
          <p:cNvPr id="200" name="object 12"/>
          <p:cNvSpPr txBox="1"/>
          <p:nvPr/>
        </p:nvSpPr>
        <p:spPr>
          <a:xfrm>
            <a:off x="132080" y="860390"/>
            <a:ext cx="7933372" cy="635964"/>
          </a:xfrm>
          <a:prstGeom prst="rect">
            <a:avLst/>
          </a:prstGeom>
        </p:spPr>
        <p:txBody>
          <a:bodyPr wrap="square" lIns="0" tIns="16287" rIns="0" bIns="0" rtlCol="0">
            <a:noAutofit/>
          </a:bodyPr>
          <a:lstStyle/>
          <a:p>
            <a:r>
              <a:rPr lang="pt-PT" sz="2400" i="1" dirty="0">
                <a:solidFill>
                  <a:srgbClr val="00B4B2"/>
                </a:solidFill>
                <a:latin typeface="Georgia" panose="02040502050405020303" pitchFamily="18" charset="0"/>
              </a:rPr>
              <a:t>Position in the region of economic integration</a:t>
            </a:r>
          </a:p>
          <a:p>
            <a:r>
              <a:rPr lang="pt-PT" sz="2000" i="1" dirty="0">
                <a:latin typeface="Georgia" panose="02040502050405020303" pitchFamily="18" charset="0"/>
              </a:rPr>
              <a:t>Cape Verde is a member country</a:t>
            </a:r>
          </a:p>
        </p:txBody>
      </p:sp>
      <p:cxnSp>
        <p:nvCxnSpPr>
          <p:cNvPr id="201" name="Conexão Reta 37"/>
          <p:cNvCxnSpPr/>
          <p:nvPr/>
        </p:nvCxnSpPr>
        <p:spPr>
          <a:xfrm flipV="1">
            <a:off x="5280660" y="4864100"/>
            <a:ext cx="569595" cy="1660525"/>
          </a:xfrm>
          <a:prstGeom prst="line">
            <a:avLst/>
          </a:prstGeom>
        </p:spPr>
        <p:style>
          <a:lnRef idx="1">
            <a:schemeClr val="accent1"/>
          </a:lnRef>
          <a:fillRef idx="0">
            <a:schemeClr val="accent1"/>
          </a:fillRef>
          <a:effectRef idx="0">
            <a:schemeClr val="accent1"/>
          </a:effectRef>
          <a:fontRef idx="minor">
            <a:schemeClr val="tx1"/>
          </a:fontRef>
        </p:style>
      </p:cxnSp>
      <p:sp>
        <p:nvSpPr>
          <p:cNvPr id="202" name="Caixa de Texto 38"/>
          <p:cNvSpPr txBox="1"/>
          <p:nvPr/>
        </p:nvSpPr>
        <p:spPr>
          <a:xfrm>
            <a:off x="5537200" y="5118100"/>
            <a:ext cx="4711700" cy="276999"/>
          </a:xfrm>
          <a:prstGeom prst="rect">
            <a:avLst/>
          </a:prstGeom>
          <a:noFill/>
        </p:spPr>
        <p:txBody>
          <a:bodyPr wrap="square" rtlCol="0">
            <a:spAutoFit/>
          </a:bodyPr>
          <a:lstStyle/>
          <a:p>
            <a:r>
              <a:rPr lang="pt-PT" sz="1200" b="1" dirty="0" smtClean="0">
                <a:solidFill>
                  <a:srgbClr val="31859C"/>
                </a:solidFill>
                <a:latin typeface="Arial Narrow" panose="020B0606020202030204" pitchFamily="34" charset="0"/>
                <a:cs typeface="Arial Narrow" panose="020B0606020202030204" pitchFamily="34" charset="0"/>
                <a:sym typeface="+mn-ea"/>
              </a:rPr>
              <a:t>»</a:t>
            </a:r>
            <a:r>
              <a:rPr lang="pt-PT" sz="1200" dirty="0" smtClean="0">
                <a:latin typeface="Arial Narrow" panose="020B0606020202030204" pitchFamily="34" charset="0"/>
                <a:cs typeface="Arial Narrow" panose="020B0606020202030204" pitchFamily="34" charset="0"/>
                <a:sym typeface="+mn-ea"/>
              </a:rPr>
              <a:t> </a:t>
            </a:r>
            <a:r>
              <a:rPr lang="pt-PT" sz="1200" dirty="0">
                <a:latin typeface="Arial Narrow" panose="020B0606020202030204" pitchFamily="34" charset="0"/>
              </a:rPr>
              <a:t>Reduction of income tax in the first 5 years</a:t>
            </a:r>
          </a:p>
        </p:txBody>
      </p:sp>
      <p:sp>
        <p:nvSpPr>
          <p:cNvPr id="203" name="Caixa de Texto 39"/>
          <p:cNvSpPr txBox="1"/>
          <p:nvPr/>
        </p:nvSpPr>
        <p:spPr>
          <a:xfrm>
            <a:off x="5546724" y="5418455"/>
            <a:ext cx="6663055" cy="284693"/>
          </a:xfrm>
          <a:prstGeom prst="rect">
            <a:avLst/>
          </a:prstGeom>
          <a:noFill/>
        </p:spPr>
        <p:txBody>
          <a:bodyPr wrap="square" rtlCol="0">
            <a:spAutoFit/>
          </a:bodyPr>
          <a:lstStyle/>
          <a:p>
            <a:pPr marL="12700">
              <a:lnSpc>
                <a:spcPts val="1500"/>
              </a:lnSpc>
            </a:pPr>
            <a:r>
              <a:rPr lang="pt-PT" sz="1200" b="1" dirty="0" smtClean="0">
                <a:solidFill>
                  <a:srgbClr val="31859C"/>
                </a:solidFill>
                <a:latin typeface="Arial Narrow" panose="020B0606020202030204" pitchFamily="34" charset="0"/>
                <a:cs typeface="Arial Narrow" panose="020B0606020202030204" pitchFamily="34" charset="0"/>
                <a:sym typeface="+mn-ea"/>
              </a:rPr>
              <a:t>»</a:t>
            </a:r>
            <a:r>
              <a:rPr lang="pt-PT" sz="1200" dirty="0" smtClean="0">
                <a:latin typeface="Arial Narrow" panose="020B0606020202030204" pitchFamily="34" charset="0"/>
                <a:cs typeface="Arial Narrow" panose="020B0606020202030204" pitchFamily="34" charset="0"/>
                <a:sym typeface="+mn-ea"/>
              </a:rPr>
              <a:t> </a:t>
            </a:r>
            <a:r>
              <a:rPr lang="pt-PT" sz="1200" dirty="0">
                <a:latin typeface="Arial Narrow" panose="020B0606020202030204" pitchFamily="34" charset="0"/>
              </a:rPr>
              <a:t>Import and export to and from the large market of 400 million tax-free </a:t>
            </a:r>
            <a:r>
              <a:rPr lang="pt-PT" sz="1200" dirty="0" smtClean="0">
                <a:latin typeface="Arial Narrow" panose="020B0606020202030204" pitchFamily="34" charset="0"/>
              </a:rPr>
              <a:t>consumers</a:t>
            </a:r>
            <a:endParaRPr lang="pt-PT" sz="1200" dirty="0">
              <a:latin typeface="Arial Narrow" panose="020B0606020202030204" pitchFamily="34" charset="0"/>
            </a:endParaRPr>
          </a:p>
        </p:txBody>
      </p:sp>
      <p:cxnSp>
        <p:nvCxnSpPr>
          <p:cNvPr id="204" name="Conexão Reta 40"/>
          <p:cNvCxnSpPr/>
          <p:nvPr/>
        </p:nvCxnSpPr>
        <p:spPr>
          <a:xfrm>
            <a:off x="5655945" y="5356225"/>
            <a:ext cx="5260975" cy="4445"/>
          </a:xfrm>
          <a:prstGeom prst="line">
            <a:avLst/>
          </a:prstGeom>
        </p:spPr>
        <p:style>
          <a:lnRef idx="1">
            <a:schemeClr val="accent1"/>
          </a:lnRef>
          <a:fillRef idx="0">
            <a:schemeClr val="accent1"/>
          </a:fillRef>
          <a:effectRef idx="0">
            <a:schemeClr val="accent1"/>
          </a:effectRef>
          <a:fontRef idx="minor">
            <a:schemeClr val="tx1"/>
          </a:fontRef>
        </p:style>
      </p:cxnSp>
      <p:sp>
        <p:nvSpPr>
          <p:cNvPr id="205" name="Caixa de Texto 41"/>
          <p:cNvSpPr txBox="1"/>
          <p:nvPr/>
        </p:nvSpPr>
        <p:spPr>
          <a:xfrm>
            <a:off x="5446395" y="5690870"/>
            <a:ext cx="3743960" cy="275590"/>
          </a:xfrm>
          <a:prstGeom prst="rect">
            <a:avLst/>
          </a:prstGeom>
          <a:noFill/>
        </p:spPr>
        <p:txBody>
          <a:bodyPr wrap="square" rtlCol="0">
            <a:spAutoFit/>
          </a:bodyPr>
          <a:lstStyle/>
          <a:p>
            <a:r>
              <a:rPr lang="pt-PT" sz="1200" b="1" dirty="0" smtClean="0">
                <a:solidFill>
                  <a:srgbClr val="31859C"/>
                </a:solidFill>
                <a:latin typeface="Arial Narrow" panose="020B0606020202030204" pitchFamily="34" charset="0"/>
                <a:cs typeface="Arial Narrow" panose="020B0606020202030204" pitchFamily="34" charset="0"/>
                <a:sym typeface="+mn-ea"/>
              </a:rPr>
              <a:t>»</a:t>
            </a:r>
            <a:r>
              <a:rPr lang="pt-PT" sz="1200" dirty="0" smtClean="0">
                <a:latin typeface="Arial Narrow" panose="020B0606020202030204" pitchFamily="34" charset="0"/>
                <a:cs typeface="Arial Narrow" panose="020B0606020202030204" pitchFamily="34" charset="0"/>
                <a:sym typeface="+mn-ea"/>
              </a:rPr>
              <a:t> </a:t>
            </a:r>
            <a:r>
              <a:rPr lang="pt-PT" sz="1200" dirty="0">
                <a:latin typeface="Arial Narrow" panose="020B0606020202030204" pitchFamily="34" charset="0"/>
                <a:cs typeface="Arial Narrow" panose="020B0606020202030204" pitchFamily="34" charset="0"/>
                <a:sym typeface="+mn-ea"/>
              </a:rPr>
              <a:t>Free export of products</a:t>
            </a:r>
            <a:endParaRPr lang="pt-PT" altLang="en-US" sz="1200" i="1" dirty="0">
              <a:solidFill>
                <a:srgbClr val="00B0F0"/>
              </a:solidFill>
            </a:endParaRPr>
          </a:p>
        </p:txBody>
      </p:sp>
      <p:sp>
        <p:nvSpPr>
          <p:cNvPr id="206" name="Oval 205"/>
          <p:cNvSpPr/>
          <p:nvPr/>
        </p:nvSpPr>
        <p:spPr>
          <a:xfrm>
            <a:off x="5783580" y="479679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p>
        </p:txBody>
      </p:sp>
      <p:sp>
        <p:nvSpPr>
          <p:cNvPr id="207" name="Oval 206"/>
          <p:cNvSpPr/>
          <p:nvPr/>
        </p:nvSpPr>
        <p:spPr>
          <a:xfrm>
            <a:off x="5074285" y="450723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p>
        </p:txBody>
      </p:sp>
      <p:cxnSp>
        <p:nvCxnSpPr>
          <p:cNvPr id="208" name="Conexão Reta 13"/>
          <p:cNvCxnSpPr/>
          <p:nvPr/>
        </p:nvCxnSpPr>
        <p:spPr>
          <a:xfrm>
            <a:off x="7974137" y="1435100"/>
            <a:ext cx="3573145" cy="3175"/>
          </a:xfrm>
          <a:prstGeom prst="line">
            <a:avLst/>
          </a:prstGeom>
        </p:spPr>
        <p:style>
          <a:lnRef idx="1">
            <a:schemeClr val="accent1"/>
          </a:lnRef>
          <a:fillRef idx="0">
            <a:schemeClr val="accent1"/>
          </a:fillRef>
          <a:effectRef idx="0">
            <a:schemeClr val="accent1"/>
          </a:effectRef>
          <a:fontRef idx="minor">
            <a:schemeClr val="tx1"/>
          </a:fontRef>
        </p:style>
      </p:cxnSp>
      <p:sp>
        <p:nvSpPr>
          <p:cNvPr id="209" name="Caixa de Texto 19"/>
          <p:cNvSpPr txBox="1"/>
          <p:nvPr/>
        </p:nvSpPr>
        <p:spPr>
          <a:xfrm>
            <a:off x="8047797" y="917575"/>
            <a:ext cx="3662680" cy="276999"/>
          </a:xfrm>
          <a:prstGeom prst="rect">
            <a:avLst/>
          </a:prstGeom>
          <a:noFill/>
        </p:spPr>
        <p:txBody>
          <a:bodyPr wrap="square" rtlCol="0">
            <a:spAutoFit/>
          </a:bodyPr>
          <a:lstStyle/>
          <a:p>
            <a:r>
              <a:rPr lang="pt-PT" sz="1200" b="1" dirty="0" smtClean="0">
                <a:solidFill>
                  <a:srgbClr val="008CBA"/>
                </a:solidFill>
                <a:latin typeface="Arial Narrow" panose="020B0606020202030204" pitchFamily="34" charset="0"/>
                <a:cs typeface="Arial Narrow" panose="020B0606020202030204" pitchFamily="34" charset="0"/>
                <a:sym typeface="+mn-ea"/>
              </a:rPr>
              <a:t>» </a:t>
            </a:r>
            <a:r>
              <a:rPr lang="pt-PT" sz="1200" dirty="0">
                <a:latin typeface="Arial Narrow" panose="020B0606020202030204" pitchFamily="34" charset="0"/>
              </a:rPr>
              <a:t>Reciprocal opportunities for all countries and companies</a:t>
            </a:r>
            <a:endParaRPr lang="pt-PT" altLang="en-US" sz="1200" dirty="0">
              <a:latin typeface="Arial Narrow" panose="020B0606020202030204" pitchFamily="34" charset="0"/>
            </a:endParaRPr>
          </a:p>
        </p:txBody>
      </p:sp>
      <p:sp>
        <p:nvSpPr>
          <p:cNvPr id="210" name="Caixa de Texto 21"/>
          <p:cNvSpPr txBox="1"/>
          <p:nvPr/>
        </p:nvSpPr>
        <p:spPr>
          <a:xfrm>
            <a:off x="5815330" y="4759325"/>
            <a:ext cx="2894330" cy="276999"/>
          </a:xfrm>
          <a:prstGeom prst="rect">
            <a:avLst/>
          </a:prstGeom>
          <a:noFill/>
        </p:spPr>
        <p:txBody>
          <a:bodyPr wrap="square" rtlCol="0">
            <a:spAutoFit/>
          </a:bodyPr>
          <a:lstStyle/>
          <a:p>
            <a:r>
              <a:rPr lang="pt-PT" sz="1200" b="1" dirty="0">
                <a:solidFill>
                  <a:srgbClr val="3EA4BA"/>
                </a:solidFill>
                <a:latin typeface="Georgia" panose="02040502050405020303" pitchFamily="18" charset="0"/>
              </a:rPr>
              <a:t>Export and re-export</a:t>
            </a:r>
            <a:endParaRPr lang="pt-PT" sz="1200" dirty="0">
              <a:solidFill>
                <a:srgbClr val="3EA4BA"/>
              </a:solidFill>
              <a:latin typeface="Georgia" panose="02040502050405020303" pitchFamily="18" charset="0"/>
            </a:endParaRPr>
          </a:p>
        </p:txBody>
      </p:sp>
      <p:sp>
        <p:nvSpPr>
          <p:cNvPr id="211" name="Caixa de Texto 22"/>
          <p:cNvSpPr txBox="1"/>
          <p:nvPr/>
        </p:nvSpPr>
        <p:spPr>
          <a:xfrm>
            <a:off x="5349875" y="6014720"/>
            <a:ext cx="5462905" cy="275590"/>
          </a:xfrm>
          <a:prstGeom prst="rect">
            <a:avLst/>
          </a:prstGeom>
          <a:noFill/>
        </p:spPr>
        <p:txBody>
          <a:bodyPr wrap="square" rtlCol="0">
            <a:spAutoFit/>
          </a:bodyPr>
          <a:lstStyle/>
          <a:p>
            <a:r>
              <a:rPr lang="pt-PT" sz="1200" b="1" dirty="0" smtClean="0">
                <a:solidFill>
                  <a:srgbClr val="31859C"/>
                </a:solidFill>
                <a:latin typeface="Arial Narrow" panose="020B0606020202030204" pitchFamily="34" charset="0"/>
                <a:cs typeface="Arial Narrow" panose="020B0606020202030204" pitchFamily="34" charset="0"/>
                <a:sym typeface="+mn-ea"/>
              </a:rPr>
              <a:t>»</a:t>
            </a:r>
            <a:r>
              <a:rPr lang="pt-PT" sz="1200" dirty="0" smtClean="0">
                <a:latin typeface="Arial Narrow" panose="020B0606020202030204" pitchFamily="34" charset="0"/>
                <a:cs typeface="Arial Narrow" panose="020B0606020202030204" pitchFamily="34" charset="0"/>
                <a:sym typeface="+mn-ea"/>
              </a:rPr>
              <a:t> </a:t>
            </a:r>
            <a:r>
              <a:rPr lang="en-US" altLang="pt-PT" sz="1200" dirty="0">
                <a:latin typeface="Arial Narrow" panose="020B0606020202030204" pitchFamily="34" charset="0"/>
                <a:cs typeface="Arial Narrow" panose="020B0606020202030204" pitchFamily="34" charset="0"/>
                <a:sym typeface="+mn-ea"/>
              </a:rPr>
              <a:t>Import of raw materials into </a:t>
            </a:r>
            <a:r>
              <a:rPr lang="en-US" altLang="pt-PT" sz="1200" i="1" dirty="0">
                <a:latin typeface="Arial Narrow" panose="020B0606020202030204" pitchFamily="34" charset="0"/>
                <a:cs typeface="Arial Narrow" panose="020B0606020202030204" pitchFamily="34" charset="0"/>
                <a:sym typeface="+mn-ea"/>
              </a:rPr>
              <a:t>ECOWAS</a:t>
            </a:r>
            <a:r>
              <a:rPr lang="en-US" altLang="pt-PT" sz="1200" dirty="0">
                <a:latin typeface="Arial Narrow" panose="020B0606020202030204" pitchFamily="34" charset="0"/>
                <a:cs typeface="Arial Narrow" panose="020B0606020202030204" pitchFamily="34" charset="0"/>
                <a:sym typeface="+mn-ea"/>
              </a:rPr>
              <a:t> free of duties and taxes</a:t>
            </a:r>
            <a:endParaRPr lang="pt-PT" altLang="en-US" sz="1200" i="1" dirty="0">
              <a:solidFill>
                <a:srgbClr val="00B0F0"/>
              </a:solidFill>
            </a:endParaRPr>
          </a:p>
        </p:txBody>
      </p:sp>
      <p:sp>
        <p:nvSpPr>
          <p:cNvPr id="212" name="object 7"/>
          <p:cNvSpPr txBox="1"/>
          <p:nvPr/>
        </p:nvSpPr>
        <p:spPr>
          <a:xfrm>
            <a:off x="2362200" y="4419600"/>
            <a:ext cx="2759077" cy="280035"/>
          </a:xfrm>
          <a:prstGeom prst="rect">
            <a:avLst/>
          </a:prstGeom>
        </p:spPr>
        <p:txBody>
          <a:bodyPr wrap="square" lIns="0" tIns="13716" rIns="0" bIns="0" rtlCol="0">
            <a:noAutofit/>
          </a:bodyPr>
          <a:lstStyle/>
          <a:p>
            <a:r>
              <a:rPr lang="pt-PT" sz="1400" dirty="0">
                <a:solidFill>
                  <a:srgbClr val="3EA4BA"/>
                </a:solidFill>
                <a:latin typeface="Georgia" panose="02040502050405020303" pitchFamily="18" charset="0"/>
              </a:rPr>
              <a:t>Characterization and information</a:t>
            </a:r>
          </a:p>
        </p:txBody>
      </p:sp>
      <p:cxnSp>
        <p:nvCxnSpPr>
          <p:cNvPr id="213" name="Conexão Reta 25"/>
          <p:cNvCxnSpPr/>
          <p:nvPr/>
        </p:nvCxnSpPr>
        <p:spPr>
          <a:xfrm flipV="1">
            <a:off x="1796415" y="5145405"/>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214" name="Caixa de Texto 27"/>
          <p:cNvSpPr txBox="1"/>
          <p:nvPr/>
        </p:nvSpPr>
        <p:spPr>
          <a:xfrm>
            <a:off x="1685289" y="4894580"/>
            <a:ext cx="2421731" cy="276999"/>
          </a:xfrm>
          <a:prstGeom prst="rect">
            <a:avLst/>
          </a:prstGeom>
          <a:noFill/>
        </p:spPr>
        <p:txBody>
          <a:bodyPr wrap="square" rtlCol="0">
            <a:spAutoFit/>
          </a:bodyPr>
          <a:lstStyle/>
          <a:p>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pt-PT" sz="1200" dirty="0">
                <a:latin typeface="Arial Narrow" panose="020B0606020202030204" pitchFamily="34" charset="0"/>
              </a:rPr>
              <a:t>Entrepreneurial development</a:t>
            </a:r>
          </a:p>
        </p:txBody>
      </p:sp>
      <p:cxnSp>
        <p:nvCxnSpPr>
          <p:cNvPr id="215" name="Conexão Reta 29"/>
          <p:cNvCxnSpPr/>
          <p:nvPr/>
        </p:nvCxnSpPr>
        <p:spPr>
          <a:xfrm flipV="1">
            <a:off x="1664335" y="5509895"/>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216" name="Caixa de Texto 32"/>
          <p:cNvSpPr txBox="1"/>
          <p:nvPr/>
        </p:nvSpPr>
        <p:spPr>
          <a:xfrm>
            <a:off x="1685289" y="5264785"/>
            <a:ext cx="2985135" cy="276999"/>
          </a:xfrm>
          <a:prstGeom prst="rect">
            <a:avLst/>
          </a:prstGeom>
          <a:noFill/>
        </p:spPr>
        <p:txBody>
          <a:bodyPr wrap="square" rtlCol="0">
            <a:spAutoFit/>
          </a:bodyPr>
          <a:lstStyle/>
          <a:p>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pt-PT" sz="1200" dirty="0">
                <a:latin typeface="Arial Narrow" panose="020B0606020202030204" pitchFamily="34" charset="0"/>
              </a:rPr>
              <a:t>Network operation and </a:t>
            </a:r>
            <a:r>
              <a:rPr lang="pt-PT" sz="1200" dirty="0" smtClean="0">
                <a:latin typeface="Arial Narrow" panose="020B0606020202030204" pitchFamily="34" charset="0"/>
              </a:rPr>
              <a:t>cooperation</a:t>
            </a:r>
            <a:endParaRPr lang="pt-PT" sz="1200" dirty="0">
              <a:latin typeface="Arial Narrow" panose="020B0606020202030204" pitchFamily="34" charset="0"/>
            </a:endParaRPr>
          </a:p>
        </p:txBody>
      </p:sp>
      <p:sp>
        <p:nvSpPr>
          <p:cNvPr id="217" name="Caixa de Texto 42"/>
          <p:cNvSpPr txBox="1"/>
          <p:nvPr/>
        </p:nvSpPr>
        <p:spPr>
          <a:xfrm>
            <a:off x="1671955" y="5629275"/>
            <a:ext cx="2613025" cy="276999"/>
          </a:xfrm>
          <a:prstGeom prst="rect">
            <a:avLst/>
          </a:prstGeom>
          <a:noFill/>
        </p:spPr>
        <p:txBody>
          <a:bodyPr wrap="square" rtlCol="0">
            <a:spAutoFit/>
          </a:bodyPr>
          <a:lstStyle/>
          <a:p>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pt-PT" sz="1200" dirty="0">
                <a:latin typeface="Arial Narrow" panose="020B0606020202030204" pitchFamily="34" charset="0"/>
              </a:rPr>
              <a:t>Public facilitation instruments</a:t>
            </a:r>
          </a:p>
        </p:txBody>
      </p:sp>
      <p:cxnSp>
        <p:nvCxnSpPr>
          <p:cNvPr id="218" name="Conexão Reta 44"/>
          <p:cNvCxnSpPr/>
          <p:nvPr/>
        </p:nvCxnSpPr>
        <p:spPr>
          <a:xfrm flipV="1">
            <a:off x="1543050" y="5874385"/>
            <a:ext cx="3127375" cy="25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Conexão Reta 45"/>
          <p:cNvCxnSpPr/>
          <p:nvPr/>
        </p:nvCxnSpPr>
        <p:spPr>
          <a:xfrm flipV="1">
            <a:off x="3710940" y="2279650"/>
            <a:ext cx="702945" cy="2028190"/>
          </a:xfrm>
          <a:prstGeom prst="line">
            <a:avLst/>
          </a:prstGeom>
        </p:spPr>
        <p:style>
          <a:lnRef idx="1">
            <a:schemeClr val="accent1"/>
          </a:lnRef>
          <a:fillRef idx="0">
            <a:schemeClr val="accent1"/>
          </a:fillRef>
          <a:effectRef idx="0">
            <a:schemeClr val="accent1"/>
          </a:effectRef>
          <a:fontRef idx="minor">
            <a:schemeClr val="tx1"/>
          </a:fontRef>
        </p:style>
      </p:cxnSp>
      <p:sp>
        <p:nvSpPr>
          <p:cNvPr id="220" name="Oval 219"/>
          <p:cNvSpPr/>
          <p:nvPr/>
        </p:nvSpPr>
        <p:spPr>
          <a:xfrm>
            <a:off x="4358640" y="2234565"/>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p>
        </p:txBody>
      </p:sp>
      <p:sp>
        <p:nvSpPr>
          <p:cNvPr id="221" name="object 7"/>
          <p:cNvSpPr txBox="1"/>
          <p:nvPr/>
        </p:nvSpPr>
        <p:spPr>
          <a:xfrm>
            <a:off x="1082040" y="2363470"/>
            <a:ext cx="2810510" cy="280035"/>
          </a:xfrm>
          <a:prstGeom prst="rect">
            <a:avLst/>
          </a:prstGeom>
        </p:spPr>
        <p:txBody>
          <a:bodyPr wrap="square" lIns="0" tIns="13716" rIns="0" bIns="0" rtlCol="0">
            <a:noAutofit/>
          </a:bodyPr>
          <a:lstStyle/>
          <a:p>
            <a:pPr marL="12700">
              <a:lnSpc>
                <a:spcPts val="2160"/>
              </a:lnSpc>
            </a:pPr>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pt-PT" sz="1200" dirty="0">
                <a:latin typeface="Arial Narrow" panose="020B0606020202030204" pitchFamily="34" charset="0"/>
              </a:rPr>
              <a:t>Storage with suspension of rights</a:t>
            </a:r>
            <a:endParaRPr lang="pt-PT" sz="1200" spc="-1" dirty="0" smtClean="0">
              <a:solidFill>
                <a:schemeClr val="tx1"/>
              </a:solidFill>
              <a:latin typeface="Arial Narrow" panose="020B0606020202030204" pitchFamily="34" charset="0"/>
              <a:cs typeface="Arial Narrow" panose="020B0606020202030204" pitchFamily="34" charset="0"/>
            </a:endParaRPr>
          </a:p>
        </p:txBody>
      </p:sp>
      <p:cxnSp>
        <p:nvCxnSpPr>
          <p:cNvPr id="222" name="Conexão Reta 50"/>
          <p:cNvCxnSpPr/>
          <p:nvPr/>
        </p:nvCxnSpPr>
        <p:spPr>
          <a:xfrm flipV="1">
            <a:off x="1011555" y="2654935"/>
            <a:ext cx="3273425" cy="4445"/>
          </a:xfrm>
          <a:prstGeom prst="line">
            <a:avLst/>
          </a:prstGeom>
        </p:spPr>
        <p:style>
          <a:lnRef idx="1">
            <a:schemeClr val="accent1"/>
          </a:lnRef>
          <a:fillRef idx="0">
            <a:schemeClr val="accent1"/>
          </a:fillRef>
          <a:effectRef idx="0">
            <a:schemeClr val="accent1"/>
          </a:effectRef>
          <a:fontRef idx="minor">
            <a:schemeClr val="tx1"/>
          </a:fontRef>
        </p:style>
      </p:cxnSp>
      <p:sp>
        <p:nvSpPr>
          <p:cNvPr id="223" name="Caixa de Texto 51"/>
          <p:cNvSpPr txBox="1"/>
          <p:nvPr/>
        </p:nvSpPr>
        <p:spPr>
          <a:xfrm>
            <a:off x="2040890" y="2136775"/>
            <a:ext cx="2379345" cy="307777"/>
          </a:xfrm>
          <a:prstGeom prst="rect">
            <a:avLst/>
          </a:prstGeom>
          <a:noFill/>
        </p:spPr>
        <p:txBody>
          <a:bodyPr wrap="square" rtlCol="0">
            <a:spAutoFit/>
          </a:bodyPr>
          <a:lstStyle/>
          <a:p>
            <a:r>
              <a:rPr lang="pt-PT" sz="1400" b="1" i="1" dirty="0">
                <a:solidFill>
                  <a:srgbClr val="00B4B2"/>
                </a:solidFill>
              </a:rPr>
              <a:t>Temporary storage space</a:t>
            </a:r>
            <a:endParaRPr lang="pt-PT" sz="1400" b="1" i="1" dirty="0" smtClean="0">
              <a:solidFill>
                <a:srgbClr val="00B4B2"/>
              </a:solidFill>
              <a:latin typeface="Arial Narrow" panose="020B0606020202030204" pitchFamily="34" charset="0"/>
              <a:cs typeface="Arial Narrow" panose="020B0606020202030204" pitchFamily="34" charset="0"/>
              <a:sym typeface="+mn-ea"/>
            </a:endParaRPr>
          </a:p>
        </p:txBody>
      </p:sp>
      <p:cxnSp>
        <p:nvCxnSpPr>
          <p:cNvPr id="224" name="Conexão Reta 52"/>
          <p:cNvCxnSpPr/>
          <p:nvPr/>
        </p:nvCxnSpPr>
        <p:spPr>
          <a:xfrm flipV="1">
            <a:off x="1021715" y="3010535"/>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225" name="object 7"/>
          <p:cNvSpPr txBox="1"/>
          <p:nvPr/>
        </p:nvSpPr>
        <p:spPr>
          <a:xfrm>
            <a:off x="1081405" y="2719070"/>
            <a:ext cx="2328545" cy="280035"/>
          </a:xfrm>
          <a:prstGeom prst="rect">
            <a:avLst/>
          </a:prstGeom>
        </p:spPr>
        <p:txBody>
          <a:bodyPr wrap="square" lIns="0" tIns="13716" rIns="0" bIns="0" rtlCol="0">
            <a:noAutofit/>
          </a:bodyPr>
          <a:lstStyle/>
          <a:p>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pt-PT" sz="1200" dirty="0">
                <a:latin typeface="Arial Narrow" panose="020B0606020202030204" pitchFamily="34" charset="0"/>
              </a:rPr>
              <a:t>Tax-free export</a:t>
            </a:r>
          </a:p>
        </p:txBody>
      </p:sp>
      <p:cxnSp>
        <p:nvCxnSpPr>
          <p:cNvPr id="226" name="Conexão Reta 54"/>
          <p:cNvCxnSpPr/>
          <p:nvPr/>
        </p:nvCxnSpPr>
        <p:spPr>
          <a:xfrm flipV="1">
            <a:off x="920115" y="3354705"/>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227" name="object 7"/>
          <p:cNvSpPr txBox="1"/>
          <p:nvPr/>
        </p:nvSpPr>
        <p:spPr>
          <a:xfrm>
            <a:off x="1101090" y="3154680"/>
            <a:ext cx="3127375" cy="189230"/>
          </a:xfrm>
          <a:prstGeom prst="rect">
            <a:avLst/>
          </a:prstGeom>
        </p:spPr>
        <p:txBody>
          <a:bodyPr wrap="square" lIns="0" tIns="13716" rIns="0" bIns="0" rtlCol="0">
            <a:noAutofit/>
          </a:bodyPr>
          <a:lstStyle/>
          <a:p>
            <a:pPr>
              <a:lnSpc>
                <a:spcPts val="1280"/>
              </a:lnSpc>
              <a:spcBef>
                <a:spcPct val="60000"/>
              </a:spcBef>
              <a:buClr>
                <a:srgbClr val="E8FB35"/>
              </a:buClr>
            </a:pPr>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pt-PT" sz="1200" dirty="0">
                <a:latin typeface="Arial Narrow" panose="020B0606020202030204" pitchFamily="34" charset="0"/>
              </a:rPr>
              <a:t>Total exemption from indirect taxes</a:t>
            </a:r>
          </a:p>
          <a:p>
            <a:pPr lvl="0">
              <a:lnSpc>
                <a:spcPts val="1280"/>
              </a:lnSpc>
              <a:spcBef>
                <a:spcPct val="60000"/>
              </a:spcBef>
              <a:buClr>
                <a:srgbClr val="E8FB35"/>
              </a:buClr>
            </a:pPr>
            <a:endParaRPr lang="pt-PT" sz="1200" spc="-1" dirty="0" smtClean="0">
              <a:solidFill>
                <a:schemeClr val="tx1"/>
              </a:solidFill>
              <a:latin typeface="Arial Narrow" panose="020B0606020202030204" pitchFamily="34" charset="0"/>
              <a:cs typeface="Arial Narrow" panose="020B0606020202030204" pitchFamily="34" charset="0"/>
            </a:endParaRPr>
          </a:p>
        </p:txBody>
      </p:sp>
      <p:cxnSp>
        <p:nvCxnSpPr>
          <p:cNvPr id="228" name="Conexão Reta 56"/>
          <p:cNvCxnSpPr/>
          <p:nvPr/>
        </p:nvCxnSpPr>
        <p:spPr>
          <a:xfrm flipV="1">
            <a:off x="738505" y="3858895"/>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229" name="object 7"/>
          <p:cNvSpPr txBox="1"/>
          <p:nvPr/>
        </p:nvSpPr>
        <p:spPr>
          <a:xfrm>
            <a:off x="977265" y="3430270"/>
            <a:ext cx="3127375" cy="395605"/>
          </a:xfrm>
          <a:prstGeom prst="rect">
            <a:avLst/>
          </a:prstGeom>
        </p:spPr>
        <p:txBody>
          <a:bodyPr wrap="square" lIns="0" tIns="13716" rIns="0" bIns="0" rtlCol="0">
            <a:noAutofit/>
          </a:bodyPr>
          <a:lstStyle/>
          <a:p>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pt-PT" sz="1200" dirty="0">
                <a:latin typeface="Arial Narrow" panose="020B0606020202030204" pitchFamily="34" charset="0"/>
              </a:rPr>
              <a:t>Total exemption from taxes on income and dividends in the first </a:t>
            </a:r>
            <a:r>
              <a:rPr lang="pt-PT" sz="1200" dirty="0" smtClean="0">
                <a:latin typeface="Arial Narrow" panose="020B0606020202030204" pitchFamily="34" charset="0"/>
              </a:rPr>
              <a:t>10 </a:t>
            </a:r>
            <a:r>
              <a:rPr lang="pt-PT" sz="1200" dirty="0">
                <a:latin typeface="Arial Narrow" panose="020B0606020202030204" pitchFamily="34" charset="0"/>
              </a:rPr>
              <a:t>Years</a:t>
            </a:r>
          </a:p>
          <a:p>
            <a:endParaRPr lang="pt-PT" sz="1200" dirty="0">
              <a:latin typeface="Arial Narrow" panose="020B0606020202030204" pitchFamily="34" charset="0"/>
            </a:endParaRPr>
          </a:p>
          <a:p>
            <a:pPr lvl="0" algn="just" fontAlgn="auto">
              <a:lnSpc>
                <a:spcPct val="100000"/>
              </a:lnSpc>
              <a:spcBef>
                <a:spcPts val="0"/>
              </a:spcBef>
              <a:spcAft>
                <a:spcPts val="0"/>
              </a:spcAft>
              <a:buClr>
                <a:srgbClr val="E8FB35"/>
              </a:buClr>
              <a:buSzTx/>
            </a:pPr>
            <a:r>
              <a:rPr lang="fr-FR" altLang="pt-PT" sz="1200" dirty="0" smtClean="0">
                <a:latin typeface="Arial Narrow" panose="020B0606020202030204" pitchFamily="34" charset="0"/>
                <a:cs typeface="Arial Narrow" panose="020B0606020202030204" pitchFamily="34" charset="0"/>
                <a:sym typeface="+mn-ea"/>
              </a:rPr>
              <a:t>.</a:t>
            </a:r>
            <a:endParaRPr lang="pt-PT" sz="1200" spc="-1" dirty="0" smtClean="0">
              <a:solidFill>
                <a:schemeClr val="tx1"/>
              </a:solidFill>
              <a:latin typeface="Arial Narrow" panose="020B0606020202030204" pitchFamily="34" charset="0"/>
              <a:cs typeface="Arial Narrow" panose="020B0606020202030204" pitchFamily="34" charset="0"/>
            </a:endParaRPr>
          </a:p>
        </p:txBody>
      </p:sp>
      <p:cxnSp>
        <p:nvCxnSpPr>
          <p:cNvPr id="230" name="Conexão Reta 58"/>
          <p:cNvCxnSpPr/>
          <p:nvPr/>
        </p:nvCxnSpPr>
        <p:spPr>
          <a:xfrm flipV="1">
            <a:off x="614045" y="4225925"/>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231" name="object 7"/>
          <p:cNvSpPr txBox="1"/>
          <p:nvPr/>
        </p:nvSpPr>
        <p:spPr>
          <a:xfrm>
            <a:off x="1088390" y="3943350"/>
            <a:ext cx="2328545" cy="280035"/>
          </a:xfrm>
          <a:prstGeom prst="rect">
            <a:avLst/>
          </a:prstGeom>
        </p:spPr>
        <p:txBody>
          <a:bodyPr wrap="square" lIns="0" tIns="13716" rIns="0" bIns="0" rtlCol="0">
            <a:noAutofit/>
          </a:bodyPr>
          <a:lstStyle/>
          <a:p>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pt-PT" sz="1200" dirty="0">
                <a:latin typeface="Arial Narrow" panose="020B0606020202030204" pitchFamily="34" charset="0"/>
              </a:rPr>
              <a:t>Customs incentives</a:t>
            </a:r>
          </a:p>
        </p:txBody>
      </p:sp>
      <p:cxnSp>
        <p:nvCxnSpPr>
          <p:cNvPr id="232" name="Conexão Reta 61"/>
          <p:cNvCxnSpPr/>
          <p:nvPr/>
        </p:nvCxnSpPr>
        <p:spPr>
          <a:xfrm>
            <a:off x="5556250" y="5688330"/>
            <a:ext cx="5260975"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Conexão Reta 71"/>
          <p:cNvCxnSpPr/>
          <p:nvPr/>
        </p:nvCxnSpPr>
        <p:spPr>
          <a:xfrm>
            <a:off x="5434965" y="6009640"/>
            <a:ext cx="5260975"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Conexão Reta 72"/>
          <p:cNvCxnSpPr/>
          <p:nvPr/>
        </p:nvCxnSpPr>
        <p:spPr>
          <a:xfrm>
            <a:off x="5316220" y="6344285"/>
            <a:ext cx="5260975"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Conexão Reta 60"/>
          <p:cNvCxnSpPr/>
          <p:nvPr/>
        </p:nvCxnSpPr>
        <p:spPr>
          <a:xfrm>
            <a:off x="5565457" y="4419600"/>
            <a:ext cx="282258" cy="445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Conexão Reta 77"/>
          <p:cNvCxnSpPr/>
          <p:nvPr/>
        </p:nvCxnSpPr>
        <p:spPr>
          <a:xfrm flipV="1">
            <a:off x="4438015" y="2125345"/>
            <a:ext cx="803275" cy="175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Conexão Reta 63"/>
          <p:cNvCxnSpPr/>
          <p:nvPr/>
        </p:nvCxnSpPr>
        <p:spPr>
          <a:xfrm flipV="1">
            <a:off x="7404735" y="3409950"/>
            <a:ext cx="161290" cy="372110"/>
          </a:xfrm>
          <a:prstGeom prst="line">
            <a:avLst/>
          </a:prstGeom>
        </p:spPr>
        <p:style>
          <a:lnRef idx="1">
            <a:schemeClr val="accent1"/>
          </a:lnRef>
          <a:fillRef idx="0">
            <a:schemeClr val="accent1"/>
          </a:fillRef>
          <a:effectRef idx="0">
            <a:schemeClr val="accent1"/>
          </a:effectRef>
          <a:fontRef idx="minor">
            <a:schemeClr val="tx1"/>
          </a:fontRef>
        </p:style>
      </p:cxnSp>
      <p:sp>
        <p:nvSpPr>
          <p:cNvPr id="240" name="Caixa de Texto 66"/>
          <p:cNvSpPr txBox="1"/>
          <p:nvPr/>
        </p:nvSpPr>
        <p:spPr>
          <a:xfrm>
            <a:off x="7352030" y="2769870"/>
            <a:ext cx="2896870" cy="276999"/>
          </a:xfrm>
          <a:prstGeom prst="rect">
            <a:avLst/>
          </a:prstGeom>
          <a:noFill/>
        </p:spPr>
        <p:txBody>
          <a:bodyPr wrap="square" rtlCol="0">
            <a:spAutoFit/>
          </a:bodyPr>
          <a:lstStyle/>
          <a:p>
            <a:r>
              <a:rPr lang="pt-PT" sz="1200" dirty="0">
                <a:solidFill>
                  <a:srgbClr val="FFC000"/>
                </a:solidFill>
                <a:latin typeface="Arial Narrow" panose="020B0606020202030204" pitchFamily="34" charset="0"/>
              </a:rPr>
              <a:t>Market of 400 million consumers</a:t>
            </a:r>
          </a:p>
        </p:txBody>
      </p:sp>
      <p:sp>
        <p:nvSpPr>
          <p:cNvPr id="242" name="Caixa de Texto 68"/>
          <p:cNvSpPr txBox="1"/>
          <p:nvPr/>
        </p:nvSpPr>
        <p:spPr>
          <a:xfrm>
            <a:off x="4902835" y="3631565"/>
            <a:ext cx="2420620" cy="276999"/>
          </a:xfrm>
          <a:prstGeom prst="rect">
            <a:avLst/>
          </a:prstGeom>
          <a:noFill/>
        </p:spPr>
        <p:txBody>
          <a:bodyPr wrap="square" rtlCol="0">
            <a:spAutoFit/>
          </a:bodyPr>
          <a:lstStyle/>
          <a:p>
            <a:r>
              <a:rPr lang="pt-PT" altLang="en-US" sz="1200" dirty="0">
                <a:solidFill>
                  <a:srgbClr val="FFC000"/>
                </a:solidFill>
                <a:latin typeface="Arial Narrow" panose="020B0606020202030204" pitchFamily="34" charset="0"/>
                <a:cs typeface="Arial Narrow" panose="020B0606020202030204" pitchFamily="34" charset="0"/>
              </a:rPr>
              <a:t>188.423.476 </a:t>
            </a:r>
            <a:r>
              <a:rPr lang="pt-PT" sz="1200" dirty="0">
                <a:solidFill>
                  <a:srgbClr val="FFC000"/>
                </a:solidFill>
                <a:latin typeface="Arial Narrow" panose="020B0606020202030204" pitchFamily="34" charset="0"/>
              </a:rPr>
              <a:t>of Internet users</a:t>
            </a:r>
            <a:endParaRPr lang="pt-PT" altLang="en-US" sz="1200" dirty="0">
              <a:solidFill>
                <a:srgbClr val="FFC000"/>
              </a:solidFill>
              <a:latin typeface="Arial Narrow" panose="020B0606020202030204" pitchFamily="34" charset="0"/>
              <a:cs typeface="Arial Narrow" panose="020B0606020202030204" pitchFamily="34" charset="0"/>
            </a:endParaRPr>
          </a:p>
        </p:txBody>
      </p:sp>
      <p:cxnSp>
        <p:nvCxnSpPr>
          <p:cNvPr id="243" name="Conexão Reta 69"/>
          <p:cNvCxnSpPr/>
          <p:nvPr/>
        </p:nvCxnSpPr>
        <p:spPr>
          <a:xfrm>
            <a:off x="7205980" y="3775075"/>
            <a:ext cx="208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Conexão Reta 64"/>
          <p:cNvCxnSpPr/>
          <p:nvPr/>
        </p:nvCxnSpPr>
        <p:spPr>
          <a:xfrm flipV="1">
            <a:off x="7082155" y="2925228"/>
            <a:ext cx="112395" cy="47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Conexão Reta 65"/>
          <p:cNvCxnSpPr/>
          <p:nvPr/>
        </p:nvCxnSpPr>
        <p:spPr>
          <a:xfrm>
            <a:off x="7186930" y="2923540"/>
            <a:ext cx="208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Conexão Reta 67"/>
          <p:cNvCxnSpPr/>
          <p:nvPr/>
        </p:nvCxnSpPr>
        <p:spPr>
          <a:xfrm flipH="1">
            <a:off x="7393940" y="2822575"/>
            <a:ext cx="1270" cy="191135"/>
          </a:xfrm>
          <a:prstGeom prst="line">
            <a:avLst/>
          </a:prstGeom>
        </p:spPr>
        <p:style>
          <a:lnRef idx="1">
            <a:schemeClr val="accent1"/>
          </a:lnRef>
          <a:fillRef idx="0">
            <a:schemeClr val="accent1"/>
          </a:fillRef>
          <a:effectRef idx="0">
            <a:schemeClr val="accent1"/>
          </a:effectRef>
          <a:fontRef idx="minor">
            <a:schemeClr val="tx1"/>
          </a:fontRef>
        </p:style>
      </p:cxnSp>
      <p:sp>
        <p:nvSpPr>
          <p:cNvPr id="244" name="Oval 243"/>
          <p:cNvSpPr/>
          <p:nvPr/>
        </p:nvSpPr>
        <p:spPr>
          <a:xfrm>
            <a:off x="7057390" y="3366135"/>
            <a:ext cx="78105"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latin typeface="Arial Narrow" panose="020B0606020202030204" pitchFamily="34" charset="0"/>
              <a:cs typeface="Arial Narrow" panose="020B0606020202030204" pitchFamily="34" charset="0"/>
            </a:endParaRPr>
          </a:p>
        </p:txBody>
      </p:sp>
      <p:sp>
        <p:nvSpPr>
          <p:cNvPr id="245" name="Oval 244"/>
          <p:cNvSpPr/>
          <p:nvPr/>
        </p:nvSpPr>
        <p:spPr>
          <a:xfrm>
            <a:off x="7532370" y="3374390"/>
            <a:ext cx="78105"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latin typeface="Arial Narrow" panose="020B0606020202030204" pitchFamily="34" charset="0"/>
              <a:cs typeface="Arial Narrow" panose="020B0606020202030204" pitchFamily="34" charset="0"/>
            </a:endParaRPr>
          </a:p>
        </p:txBody>
      </p:sp>
      <p:cxnSp>
        <p:nvCxnSpPr>
          <p:cNvPr id="246" name="Conexão Reta 78"/>
          <p:cNvCxnSpPr/>
          <p:nvPr/>
        </p:nvCxnSpPr>
        <p:spPr>
          <a:xfrm>
            <a:off x="7202805" y="3674110"/>
            <a:ext cx="10160" cy="197485"/>
          </a:xfrm>
          <a:prstGeom prst="line">
            <a:avLst/>
          </a:prstGeom>
        </p:spPr>
        <p:style>
          <a:lnRef idx="1">
            <a:schemeClr val="accent1"/>
          </a:lnRef>
          <a:fillRef idx="0">
            <a:schemeClr val="accent1"/>
          </a:fillRef>
          <a:effectRef idx="0">
            <a:schemeClr val="accent1"/>
          </a:effectRef>
          <a:fontRef idx="minor">
            <a:schemeClr val="tx1"/>
          </a:fontRef>
        </p:style>
      </p:cxnSp>
      <p:sp>
        <p:nvSpPr>
          <p:cNvPr id="74" name="Caixa de Texto 14"/>
          <p:cNvSpPr txBox="1"/>
          <p:nvPr/>
        </p:nvSpPr>
        <p:spPr>
          <a:xfrm>
            <a:off x="10498455" y="208"/>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sp>
        <p:nvSpPr>
          <p:cNvPr id="89" name="Caixa de Texto 14"/>
          <p:cNvSpPr txBox="1"/>
          <p:nvPr/>
        </p:nvSpPr>
        <p:spPr>
          <a:xfrm>
            <a:off x="8088629" y="3014345"/>
            <a:ext cx="1790507" cy="276999"/>
          </a:xfrm>
          <a:prstGeom prst="rect">
            <a:avLst/>
          </a:prstGeom>
          <a:noFill/>
        </p:spPr>
        <p:txBody>
          <a:bodyPr wrap="square" rtlCol="0">
            <a:spAutoFit/>
          </a:bodyPr>
          <a:lstStyle/>
          <a:p>
            <a:r>
              <a:rPr lang="pt-PT" altLang="en-US" sz="1200" i="1" dirty="0">
                <a:solidFill>
                  <a:schemeClr val="bg1"/>
                </a:solidFill>
                <a:latin typeface="Arial Narrow" panose="020B0606020202030204" pitchFamily="34" charset="0"/>
                <a:sym typeface="+mn-ea"/>
              </a:rPr>
              <a:t>36 </a:t>
            </a:r>
            <a:r>
              <a:rPr lang="pt-PT" sz="1200" dirty="0">
                <a:solidFill>
                  <a:schemeClr val="bg1"/>
                </a:solidFill>
                <a:latin typeface="Arial Narrow" panose="020B0606020202030204" pitchFamily="34" charset="0"/>
              </a:rPr>
              <a:t>hours by sea</a:t>
            </a:r>
            <a:endParaRPr lang="pt-PT" altLang="en-US" sz="1200" i="1" dirty="0">
              <a:solidFill>
                <a:schemeClr val="bg1"/>
              </a:solidFill>
              <a:latin typeface="Arial Narrow" panose="020B0606020202030204" pitchFamily="34" charset="0"/>
              <a:sym typeface="+mn-ea"/>
            </a:endParaRPr>
          </a:p>
        </p:txBody>
      </p:sp>
      <p:cxnSp>
        <p:nvCxnSpPr>
          <p:cNvPr id="90" name="Straight Arrow Connector 89"/>
          <p:cNvCxnSpPr/>
          <p:nvPr/>
        </p:nvCxnSpPr>
        <p:spPr>
          <a:xfrm flipV="1">
            <a:off x="7940040" y="3255010"/>
            <a:ext cx="933450" cy="153036"/>
          </a:xfrm>
          <a:prstGeom prst="straightConnector1">
            <a:avLst/>
          </a:prstGeom>
          <a:ln>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1" name="Caixa de Texto 15"/>
          <p:cNvSpPr txBox="1"/>
          <p:nvPr/>
        </p:nvSpPr>
        <p:spPr>
          <a:xfrm>
            <a:off x="7723505" y="3743960"/>
            <a:ext cx="1938144" cy="276999"/>
          </a:xfrm>
          <a:prstGeom prst="rect">
            <a:avLst/>
          </a:prstGeom>
          <a:noFill/>
        </p:spPr>
        <p:txBody>
          <a:bodyPr wrap="square" rtlCol="0">
            <a:spAutoFit/>
          </a:bodyPr>
          <a:lstStyle/>
          <a:p>
            <a:r>
              <a:rPr lang="pt-PT" altLang="en-US" sz="1200" i="1" dirty="0" smtClean="0">
                <a:solidFill>
                  <a:schemeClr val="bg1"/>
                </a:solidFill>
                <a:latin typeface="Arial Narrow" panose="020B0606020202030204" pitchFamily="34" charset="0"/>
                <a:sym typeface="+mn-ea"/>
              </a:rPr>
              <a:t>50 </a:t>
            </a:r>
            <a:r>
              <a:rPr lang="pt-PT" sz="1200" dirty="0">
                <a:solidFill>
                  <a:schemeClr val="bg1"/>
                </a:solidFill>
                <a:latin typeface="Arial Narrow" panose="020B0606020202030204" pitchFamily="34" charset="0"/>
              </a:rPr>
              <a:t>minutes by </a:t>
            </a:r>
            <a:r>
              <a:rPr lang="pt-PT" sz="1200" dirty="0" smtClean="0">
                <a:solidFill>
                  <a:schemeClr val="bg1"/>
                </a:solidFill>
                <a:latin typeface="Arial Narrow" panose="020B0606020202030204" pitchFamily="34" charset="0"/>
              </a:rPr>
              <a:t>air</a:t>
            </a:r>
            <a:endParaRPr lang="pt-PT" sz="1200" dirty="0">
              <a:solidFill>
                <a:schemeClr val="bg1"/>
              </a:solidFill>
              <a:latin typeface="Arial Narrow" panose="020B0606020202030204" pitchFamily="34" charset="0"/>
            </a:endParaRPr>
          </a:p>
        </p:txBody>
      </p:sp>
      <p:cxnSp>
        <p:nvCxnSpPr>
          <p:cNvPr id="92" name="Straight Arrow Connector 91"/>
          <p:cNvCxnSpPr/>
          <p:nvPr/>
        </p:nvCxnSpPr>
        <p:spPr>
          <a:xfrm rot="840000">
            <a:off x="7705725" y="3527425"/>
            <a:ext cx="933450" cy="153036"/>
          </a:xfrm>
          <a:prstGeom prst="straightConnector1">
            <a:avLst/>
          </a:prstGeom>
          <a:ln>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Caixa de Texto 42"/>
          <p:cNvSpPr txBox="1"/>
          <p:nvPr/>
        </p:nvSpPr>
        <p:spPr>
          <a:xfrm>
            <a:off x="1519555" y="6057900"/>
            <a:ext cx="2595880" cy="267766"/>
          </a:xfrm>
          <a:prstGeom prst="rect">
            <a:avLst/>
          </a:prstGeom>
          <a:noFill/>
        </p:spPr>
        <p:txBody>
          <a:bodyPr wrap="square" rtlCol="0">
            <a:spAutoFit/>
          </a:bodyPr>
          <a:lstStyle/>
          <a:p>
            <a:pPr marL="12700" marR="43180">
              <a:lnSpc>
                <a:spcPct val="95000"/>
              </a:lnSpc>
              <a:spcBef>
                <a:spcPts val="1025"/>
              </a:spcBef>
            </a:pPr>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pt-PT" sz="1200" dirty="0">
                <a:latin typeface="Arial Narrow" panose="020B0606020202030204" pitchFamily="34" charset="0"/>
              </a:rPr>
              <a:t>Robustness and scale in </a:t>
            </a:r>
            <a:r>
              <a:rPr lang="pt-PT" sz="1200" dirty="0" smtClean="0">
                <a:latin typeface="Arial Narrow" panose="020B0606020202030204" pitchFamily="34" charset="0"/>
              </a:rPr>
              <a:t>business</a:t>
            </a:r>
            <a:endParaRPr lang="pt-PT" sz="1200" dirty="0">
              <a:latin typeface="Arial Narrow" panose="020B0606020202030204" pitchFamily="34" charset="0"/>
            </a:endParaRPr>
          </a:p>
        </p:txBody>
      </p:sp>
      <p:cxnSp>
        <p:nvCxnSpPr>
          <p:cNvPr id="94" name="Conexão Reta 44"/>
          <p:cNvCxnSpPr/>
          <p:nvPr/>
        </p:nvCxnSpPr>
        <p:spPr>
          <a:xfrm flipV="1">
            <a:off x="1390650" y="6303010"/>
            <a:ext cx="3127375" cy="2540"/>
          </a:xfrm>
          <a:prstGeom prst="line">
            <a:avLst/>
          </a:prstGeom>
        </p:spPr>
        <p:style>
          <a:lnRef idx="1">
            <a:schemeClr val="accent1"/>
          </a:lnRef>
          <a:fillRef idx="0">
            <a:schemeClr val="accent1"/>
          </a:fillRef>
          <a:effectRef idx="0">
            <a:schemeClr val="accent1"/>
          </a:effectRef>
          <a:fontRef idx="minor">
            <a:schemeClr val="tx1"/>
          </a:fontRef>
        </p:style>
      </p:cxnSp>
      <p:pic>
        <p:nvPicPr>
          <p:cNvPr id="79" name="Picture 7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pic>
        <p:nvPicPr>
          <p:cNvPr id="80" name="Imagem9"/>
          <p:cNvPicPr>
            <a:picLocks noChangeAspect="1"/>
          </p:cNvPicPr>
          <p:nvPr/>
        </p:nvPicPr>
        <p:blipFill>
          <a:blip r:embed="rId5"/>
          <a:stretch>
            <a:fillRect/>
          </a:stretch>
        </p:blipFill>
        <p:spPr>
          <a:xfrm>
            <a:off x="11830049" y="6569065"/>
            <a:ext cx="351155" cy="271790"/>
          </a:xfrm>
          <a:prstGeom prst="rect">
            <a:avLst/>
          </a:prstGeom>
          <a:noFill/>
          <a:ln>
            <a:noFill/>
          </a:ln>
          <a:effectLst/>
        </p:spPr>
      </p:pic>
      <p:sp>
        <p:nvSpPr>
          <p:cNvPr id="81" name="TextBox 80"/>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82" name="Picture 2" descr="E:\DOSSIER 2020\bconference\logos\unicv\logotipo_unicv_final-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Tree>
    <p:extLst>
      <p:ext uri="{BB962C8B-B14F-4D97-AF65-F5344CB8AC3E}">
        <p14:creationId xmlns:p14="http://schemas.microsoft.com/office/powerpoint/2010/main" val="3239465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2" name="Imagem 96" descr="page_13"/>
          <p:cNvPicPr>
            <a:picLocks noChangeAspect="1"/>
          </p:cNvPicPr>
          <p:nvPr/>
        </p:nvPicPr>
        <p:blipFill>
          <a:blip r:embed="rId2"/>
          <a:stretch>
            <a:fillRect/>
          </a:stretch>
        </p:blipFill>
        <p:spPr>
          <a:xfrm>
            <a:off x="1814830" y="1869440"/>
            <a:ext cx="3584575" cy="2703195"/>
          </a:xfrm>
          <a:prstGeom prst="rect">
            <a:avLst/>
          </a:prstGeom>
        </p:spPr>
      </p:pic>
      <p:sp>
        <p:nvSpPr>
          <p:cNvPr id="4" name="Anel 8"/>
          <p:cNvSpPr/>
          <p:nvPr/>
        </p:nvSpPr>
        <p:spPr>
          <a:xfrm>
            <a:off x="7620" y="478155"/>
            <a:ext cx="9230995" cy="63747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sp>
        <p:nvSpPr>
          <p:cNvPr id="5" name="Rectângulo 11"/>
          <p:cNvSpPr/>
          <p:nvPr/>
        </p:nvSpPr>
        <p:spPr>
          <a:xfrm>
            <a:off x="186055" y="897255"/>
            <a:ext cx="9077325" cy="866775"/>
          </a:xfrm>
          <a:prstGeom prst="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ln>
                <a:noFill/>
              </a:ln>
            </a:endParaRPr>
          </a:p>
        </p:txBody>
      </p:sp>
      <p:sp>
        <p:nvSpPr>
          <p:cNvPr id="8" name="TextBox 28"/>
          <p:cNvSpPr txBox="1"/>
          <p:nvPr/>
        </p:nvSpPr>
        <p:spPr>
          <a:xfrm>
            <a:off x="7673340" y="1843679"/>
            <a:ext cx="4409440" cy="1200329"/>
          </a:xfrm>
          <a:prstGeom prst="rect">
            <a:avLst/>
          </a:prstGeom>
          <a:noFill/>
        </p:spPr>
        <p:txBody>
          <a:bodyPr wrap="square" rtlCol="0">
            <a:spAutoFit/>
          </a:bodyPr>
          <a:lstStyle/>
          <a:p>
            <a:pPr algn="r"/>
            <a:r>
              <a:rPr lang="pt-PT" sz="1200" dirty="0">
                <a:latin typeface="Arial Narrow" panose="020B0606020202030204" pitchFamily="34" charset="0"/>
              </a:rPr>
              <a:t>Within the framework of economic cooperation, regional integration and trade, Cape Verde joined, in 2007, the Special Partnership Agreement </a:t>
            </a:r>
            <a:r>
              <a:rPr lang="pt-PT" sz="1200" i="1" dirty="0">
                <a:latin typeface="Arial Narrow" panose="020B0606020202030204" pitchFamily="34" charset="0"/>
              </a:rPr>
              <a:t>(EPA) </a:t>
            </a:r>
            <a:r>
              <a:rPr lang="pt-PT" sz="1200" dirty="0">
                <a:latin typeface="Arial Narrow" panose="020B0606020202030204" pitchFamily="34" charset="0"/>
              </a:rPr>
              <a:t>with the European Union </a:t>
            </a:r>
            <a:r>
              <a:rPr lang="pt-PT" sz="1200" i="1" dirty="0">
                <a:latin typeface="Arial Narrow" panose="020B0606020202030204" pitchFamily="34" charset="0"/>
              </a:rPr>
              <a:t>(EU) </a:t>
            </a:r>
            <a:r>
              <a:rPr lang="pt-PT" sz="1200" dirty="0">
                <a:latin typeface="Arial Narrow" panose="020B0606020202030204" pitchFamily="34" charset="0"/>
              </a:rPr>
              <a:t>to promote cooperation, trade and investments, in particular through the generalized system of preferences (</a:t>
            </a:r>
            <a:r>
              <a:rPr lang="pt-PT" sz="1200" i="1" dirty="0" smtClean="0">
                <a:latin typeface="Arial Narrow" panose="020B0606020202030204" pitchFamily="34" charset="0"/>
              </a:rPr>
              <a:t>GSP</a:t>
            </a:r>
            <a:r>
              <a:rPr lang="pt-PT" sz="1200" dirty="0" smtClean="0">
                <a:latin typeface="Arial Narrow" panose="020B0606020202030204" pitchFamily="34" charset="0"/>
              </a:rPr>
              <a:t>+) </a:t>
            </a:r>
            <a:r>
              <a:rPr lang="pt-PT" sz="1200" dirty="0">
                <a:latin typeface="Arial Narrow" panose="020B0606020202030204" pitchFamily="34" charset="0"/>
              </a:rPr>
              <a:t>The </a:t>
            </a:r>
            <a:r>
              <a:rPr lang="pt-PT" sz="1200" i="1" dirty="0" smtClean="0">
                <a:latin typeface="Arial Narrow" panose="020B0606020202030204" pitchFamily="34" charset="0"/>
              </a:rPr>
              <a:t>GSP</a:t>
            </a:r>
            <a:r>
              <a:rPr lang="pt-PT" sz="1200" dirty="0" smtClean="0">
                <a:latin typeface="Arial Narrow" panose="020B0606020202030204" pitchFamily="34" charset="0"/>
              </a:rPr>
              <a:t>+ </a:t>
            </a:r>
            <a:r>
              <a:rPr lang="pt-PT" sz="1200" dirty="0">
                <a:latin typeface="Arial Narrow" panose="020B0606020202030204" pitchFamily="34" charset="0"/>
              </a:rPr>
              <a:t>allows preferential access to Cape Verdean products exported to the </a:t>
            </a:r>
            <a:r>
              <a:rPr lang="pt-PT" sz="1200" i="1" dirty="0">
                <a:latin typeface="Arial Narrow" panose="020B0606020202030204" pitchFamily="34" charset="0"/>
              </a:rPr>
              <a:t>EU</a:t>
            </a:r>
            <a:r>
              <a:rPr lang="pt-PT" sz="1200" dirty="0">
                <a:latin typeface="Arial Narrow" panose="020B0606020202030204" pitchFamily="34" charset="0"/>
              </a:rPr>
              <a:t> market, free of quotas and tariffs.</a:t>
            </a:r>
          </a:p>
        </p:txBody>
      </p:sp>
      <p:sp>
        <p:nvSpPr>
          <p:cNvPr id="9" name="TextBox 28"/>
          <p:cNvSpPr txBox="1"/>
          <p:nvPr/>
        </p:nvSpPr>
        <p:spPr>
          <a:xfrm>
            <a:off x="7406640" y="3371123"/>
            <a:ext cx="4657090" cy="830997"/>
          </a:xfrm>
          <a:prstGeom prst="rect">
            <a:avLst/>
          </a:prstGeom>
          <a:noFill/>
        </p:spPr>
        <p:txBody>
          <a:bodyPr wrap="square" rtlCol="0">
            <a:spAutoFit/>
          </a:bodyPr>
          <a:lstStyle/>
          <a:p>
            <a:pPr algn="r"/>
            <a:r>
              <a:rPr lang="pt-PT" sz="1200" spc="-1" dirty="0" smtClean="0">
                <a:ln>
                  <a:noFill/>
                </a:ln>
                <a:latin typeface="Arial Narrow" panose="020B0606020202030204" pitchFamily="34" charset="0"/>
                <a:cs typeface="Arial Narrow" panose="020B0606020202030204" pitchFamily="34" charset="0"/>
                <a:sym typeface="+mn-ea"/>
              </a:rPr>
              <a:t> </a:t>
            </a:r>
            <a:r>
              <a:rPr lang="pt-PT" sz="1200" dirty="0">
                <a:latin typeface="Arial Narrow" panose="020B0606020202030204" pitchFamily="34" charset="0"/>
              </a:rPr>
              <a:t>In this context, the relationship between Cape Verde and Brazil, at different levels, presents itself as a primordial opportunity, with indisputable advantages and benefits for the respective economic operators, scientific and technological agents.</a:t>
            </a:r>
          </a:p>
        </p:txBody>
      </p:sp>
      <p:sp>
        <p:nvSpPr>
          <p:cNvPr id="11" name="Caixa de Texto 19"/>
          <p:cNvSpPr txBox="1"/>
          <p:nvPr/>
        </p:nvSpPr>
        <p:spPr>
          <a:xfrm>
            <a:off x="5826125" y="4439374"/>
            <a:ext cx="6243955" cy="1015663"/>
          </a:xfrm>
          <a:prstGeom prst="rect">
            <a:avLst/>
          </a:prstGeom>
          <a:noFill/>
        </p:spPr>
        <p:txBody>
          <a:bodyPr wrap="square" rtlCol="0">
            <a:spAutoFit/>
          </a:bodyPr>
          <a:lstStyle/>
          <a:p>
            <a:pPr algn="r"/>
            <a:r>
              <a:rPr lang="pt-PT" sz="1200" dirty="0">
                <a:latin typeface="Arial Narrow" panose="020B0606020202030204" pitchFamily="34" charset="0"/>
              </a:rPr>
              <a:t>The </a:t>
            </a:r>
            <a:r>
              <a:rPr lang="pt-PT" sz="1200" i="1" dirty="0">
                <a:latin typeface="Arial Narrow" panose="020B0606020202030204" pitchFamily="34" charset="0"/>
              </a:rPr>
              <a:t>ECOWAS</a:t>
            </a:r>
            <a:r>
              <a:rPr lang="pt-PT" sz="1200" dirty="0">
                <a:latin typeface="Arial Narrow" panose="020B0606020202030204" pitchFamily="34" charset="0"/>
              </a:rPr>
              <a:t> Trade Liberalization Program </a:t>
            </a:r>
            <a:r>
              <a:rPr lang="pt-PT" sz="1200" i="1" dirty="0">
                <a:latin typeface="Arial Narrow" panose="020B0606020202030204" pitchFamily="34" charset="0"/>
              </a:rPr>
              <a:t>(ELTC) </a:t>
            </a:r>
            <a:r>
              <a:rPr lang="pt-PT" sz="1200" dirty="0">
                <a:latin typeface="Arial Narrow" panose="020B0606020202030204" pitchFamily="34" charset="0"/>
              </a:rPr>
              <a:t>provides for the elimination of customs duties, taxes and measures of equivalent effect for products exported from Cape Verde to the 14 other </a:t>
            </a:r>
            <a:r>
              <a:rPr lang="pt-PT" sz="1200" i="1" dirty="0">
                <a:latin typeface="Arial Narrow" panose="020B0606020202030204" pitchFamily="34" charset="0"/>
              </a:rPr>
              <a:t>ECOWAS</a:t>
            </a:r>
            <a:r>
              <a:rPr lang="pt-PT" sz="1200" dirty="0">
                <a:latin typeface="Arial Narrow" panose="020B0606020202030204" pitchFamily="34" charset="0"/>
              </a:rPr>
              <a:t> member countries. As a market of 400 million consumers and rich in raw materials, Cape Verde can import these inputs from the </a:t>
            </a:r>
            <a:r>
              <a:rPr lang="pt-PT" sz="1200" i="1" dirty="0">
                <a:latin typeface="Arial Narrow" panose="020B0606020202030204" pitchFamily="34" charset="0"/>
              </a:rPr>
              <a:t>ECOWAS</a:t>
            </a:r>
            <a:r>
              <a:rPr lang="pt-PT" sz="1200" dirty="0">
                <a:latin typeface="Arial Narrow" panose="020B0606020202030204" pitchFamily="34" charset="0"/>
              </a:rPr>
              <a:t> region free of charge, process them and export finished products to this market free of taxes and fees.</a:t>
            </a:r>
          </a:p>
        </p:txBody>
      </p:sp>
      <p:sp>
        <p:nvSpPr>
          <p:cNvPr id="12" name="Caixa de Texto 20"/>
          <p:cNvSpPr txBox="1"/>
          <p:nvPr/>
        </p:nvSpPr>
        <p:spPr>
          <a:xfrm>
            <a:off x="5918378" y="5528396"/>
            <a:ext cx="6112516" cy="461665"/>
          </a:xfrm>
          <a:prstGeom prst="rect">
            <a:avLst/>
          </a:prstGeom>
          <a:noFill/>
        </p:spPr>
        <p:txBody>
          <a:bodyPr wrap="square" rtlCol="0">
            <a:spAutoFit/>
          </a:bodyPr>
          <a:lstStyle/>
          <a:p>
            <a:pPr algn="r"/>
            <a:r>
              <a:rPr lang="pt-PT" sz="1200" dirty="0">
                <a:latin typeface="Arial Narrow" panose="020B0606020202030204" pitchFamily="34" charset="0"/>
              </a:rPr>
              <a:t>The Africa Growth and Opportunity Act </a:t>
            </a:r>
            <a:r>
              <a:rPr lang="pt-PT" sz="1200" i="1" dirty="0">
                <a:latin typeface="Arial Narrow" panose="020B0606020202030204" pitchFamily="34" charset="0"/>
              </a:rPr>
              <a:t>(AGOA) </a:t>
            </a:r>
            <a:r>
              <a:rPr lang="pt-PT" sz="1200" dirty="0">
                <a:latin typeface="Arial Narrow" panose="020B0606020202030204" pitchFamily="34" charset="0"/>
              </a:rPr>
              <a:t>provides preferential access to the United States of America for a variety of Cape Verde products, without taxes or quotas.</a:t>
            </a:r>
          </a:p>
        </p:txBody>
      </p:sp>
      <p:sp>
        <p:nvSpPr>
          <p:cNvPr id="13" name="Slide Number Placeholder 6"/>
          <p:cNvSpPr txBox="1"/>
          <p:nvPr/>
        </p:nvSpPr>
        <p:spPr bwMode="auto">
          <a:xfrm>
            <a:off x="5377846" y="65573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i="1" dirty="0" smtClean="0">
                <a:solidFill>
                  <a:srgbClr val="00B4B2"/>
                </a:solidFill>
                <a:latin typeface="Arial Narrow" panose="020B0606020202030204" pitchFamily="34" charset="0"/>
                <a:cs typeface="Arial Narrow" panose="020B0606020202030204" pitchFamily="34" charset="0"/>
              </a:rPr>
              <a:t>Pag </a:t>
            </a:r>
            <a:fld id="{6C07E9C5-6E20-4A25-9F31-81ECFC5683B7}" type="slidenum">
              <a:rPr lang="fr-FR" altLang="pt-PT" sz="1200" b="1" i="1" u="sng" dirty="0" smtClean="0">
                <a:solidFill>
                  <a:srgbClr val="00B4B2"/>
                </a:solidFill>
                <a:latin typeface="Arial Narrow" panose="020B0606020202030204" pitchFamily="34" charset="0"/>
                <a:cs typeface="Arial Narrow" panose="020B0606020202030204" pitchFamily="34" charset="0"/>
              </a:rPr>
              <a:t>14</a:t>
            </a:fld>
            <a:endParaRPr lang="fr-FR" altLang="pt-PT" sz="1200" b="1" i="1" u="sng" dirty="0" smtClean="0">
              <a:solidFill>
                <a:srgbClr val="00B4B2"/>
              </a:solidFill>
              <a:latin typeface="Arial Narrow" panose="020B0606020202030204" pitchFamily="34" charset="0"/>
              <a:cs typeface="Arial Narrow" panose="020B0606020202030204" pitchFamily="34" charset="0"/>
            </a:endParaRPr>
          </a:p>
        </p:txBody>
      </p:sp>
      <p:sp>
        <p:nvSpPr>
          <p:cNvPr id="14" name="Caixa de Texto 22"/>
          <p:cNvSpPr txBox="1"/>
          <p:nvPr/>
        </p:nvSpPr>
        <p:spPr>
          <a:xfrm>
            <a:off x="4281171" y="346526"/>
            <a:ext cx="7749722" cy="1384995"/>
          </a:xfrm>
          <a:prstGeom prst="rect">
            <a:avLst/>
          </a:prstGeom>
          <a:noFill/>
        </p:spPr>
        <p:txBody>
          <a:bodyPr wrap="square" rtlCol="0">
            <a:spAutoFit/>
          </a:bodyPr>
          <a:lstStyle/>
          <a:p>
            <a:r>
              <a:rPr lang="pt-PT" sz="1200" dirty="0">
                <a:latin typeface="Arial Narrow" panose="020B0606020202030204" pitchFamily="34" charset="0"/>
              </a:rPr>
              <a:t>Cape Verde enjoys a strategic geographical location, located in the middle of the Atlantic Ocean, west of Senegal, on the West African coast and presents exceptional conditions for privileged partnerships for business development in </a:t>
            </a:r>
            <a:r>
              <a:rPr lang="pt-PT" sz="1200" i="1" dirty="0" smtClean="0">
                <a:latin typeface="Arial Narrow" panose="020B0606020202030204" pitchFamily="34" charset="0"/>
              </a:rPr>
              <a:t>ECOWAS</a:t>
            </a:r>
            <a:r>
              <a:rPr lang="pt-PT" sz="1200" dirty="0" smtClean="0">
                <a:latin typeface="Arial Narrow" panose="020B0606020202030204" pitchFamily="34" charset="0"/>
              </a:rPr>
              <a:t>, </a:t>
            </a:r>
            <a:r>
              <a:rPr lang="pt-PT" sz="1200" dirty="0">
                <a:latin typeface="Arial Narrow" panose="020B0606020202030204" pitchFamily="34" charset="0"/>
              </a:rPr>
              <a:t>with Brazil, with the European Union, and with the United States of America within the framework of </a:t>
            </a:r>
            <a:r>
              <a:rPr lang="pt-PT" sz="1200" i="1" dirty="0">
                <a:latin typeface="Arial Narrow" panose="020B0606020202030204" pitchFamily="34" charset="0"/>
              </a:rPr>
              <a:t>AGOA</a:t>
            </a:r>
            <a:r>
              <a:rPr lang="pt-PT" sz="1200" dirty="0" smtClean="0">
                <a:latin typeface="Arial Narrow" panose="020B0606020202030204" pitchFamily="34" charset="0"/>
              </a:rPr>
              <a:t>.</a:t>
            </a:r>
          </a:p>
          <a:p>
            <a:endParaRPr lang="fr-FR" sz="1200" spc="-1" dirty="0">
              <a:latin typeface="Arial Narrow" panose="020B0606020202030204" pitchFamily="34" charset="0"/>
              <a:cs typeface="Arial Narrow" panose="020B0606020202030204" pitchFamily="34" charset="0"/>
              <a:sym typeface="+mn-ea"/>
            </a:endParaRPr>
          </a:p>
          <a:p>
            <a:r>
              <a:rPr lang="pt-PT" sz="1200" dirty="0">
                <a:latin typeface="Arial Narrow" panose="020B0606020202030204" pitchFamily="34" charset="0"/>
              </a:rPr>
              <a:t>This is why a strategy that favors the export and re-export from Cape Verde finds a reliable and fiscally advantageous framework in Cape Verdean legislation, namely: the concept of International Business Center </a:t>
            </a:r>
            <a:r>
              <a:rPr lang="pt-PT" sz="1200" i="1" dirty="0">
                <a:latin typeface="Arial Narrow" panose="020B0606020202030204" pitchFamily="34" charset="0"/>
              </a:rPr>
              <a:t>(CIN) </a:t>
            </a:r>
            <a:r>
              <a:rPr lang="pt-PT" sz="1200" dirty="0">
                <a:latin typeface="Arial Narrow" panose="020B0606020202030204" pitchFamily="34" charset="0"/>
              </a:rPr>
              <a:t>and the concept of International Service Delivery Center </a:t>
            </a:r>
            <a:r>
              <a:rPr lang="pt-PT" sz="1200" i="1" dirty="0">
                <a:latin typeface="Arial Narrow" panose="020B0606020202030204" pitchFamily="34" charset="0"/>
              </a:rPr>
              <a:t>(CIPS).</a:t>
            </a:r>
          </a:p>
        </p:txBody>
      </p:sp>
      <p:pic>
        <p:nvPicPr>
          <p:cNvPr id="15" name="Imagem 36" descr="LOGO-Paises ecowas"/>
          <p:cNvPicPr>
            <a:picLocks noChangeAspect="1"/>
          </p:cNvPicPr>
          <p:nvPr/>
        </p:nvPicPr>
        <p:blipFill>
          <a:blip r:embed="rId3"/>
          <a:stretch>
            <a:fillRect/>
          </a:stretch>
        </p:blipFill>
        <p:spPr>
          <a:xfrm>
            <a:off x="10795" y="1102360"/>
            <a:ext cx="2164080" cy="2143125"/>
          </a:xfrm>
          <a:prstGeom prst="rect">
            <a:avLst/>
          </a:prstGeom>
        </p:spPr>
      </p:pic>
      <p:cxnSp>
        <p:nvCxnSpPr>
          <p:cNvPr id="16" name="Conexão Reta 2"/>
          <p:cNvCxnSpPr/>
          <p:nvPr/>
        </p:nvCxnSpPr>
        <p:spPr>
          <a:xfrm flipV="1">
            <a:off x="2310130" y="1362075"/>
            <a:ext cx="361950" cy="1414145"/>
          </a:xfrm>
          <a:prstGeom prst="line">
            <a:avLst/>
          </a:prstGeom>
        </p:spPr>
        <p:style>
          <a:lnRef idx="1">
            <a:schemeClr val="accent1"/>
          </a:lnRef>
          <a:fillRef idx="0">
            <a:schemeClr val="accent1"/>
          </a:fillRef>
          <a:effectRef idx="0">
            <a:schemeClr val="accent1"/>
          </a:effectRef>
          <a:fontRef idx="minor">
            <a:schemeClr val="tx1"/>
          </a:fontRef>
        </p:style>
      </p:cxnSp>
      <p:sp>
        <p:nvSpPr>
          <p:cNvPr id="17" name="Caixa de Texto 3"/>
          <p:cNvSpPr txBox="1"/>
          <p:nvPr/>
        </p:nvSpPr>
        <p:spPr>
          <a:xfrm>
            <a:off x="2760980" y="1504950"/>
            <a:ext cx="1696720" cy="276999"/>
          </a:xfrm>
          <a:prstGeom prst="rect">
            <a:avLst/>
          </a:prstGeom>
          <a:noFill/>
        </p:spPr>
        <p:txBody>
          <a:bodyPr wrap="square" rtlCol="0">
            <a:spAutoFit/>
          </a:bodyPr>
          <a:lstStyle/>
          <a:p>
            <a:r>
              <a:rPr lang="pt-PT" altLang="en-US" sz="1200" i="1" dirty="0">
                <a:solidFill>
                  <a:schemeClr val="accent5">
                    <a:lumMod val="75000"/>
                  </a:schemeClr>
                </a:solidFill>
                <a:latin typeface="Arial Narrow" panose="020B0606020202030204" pitchFamily="34" charset="0"/>
                <a:cs typeface="Arial Narrow" panose="020B0606020202030204" pitchFamily="34" charset="0"/>
                <a:sym typeface="+mn-ea"/>
              </a:rPr>
              <a:t>15 </a:t>
            </a:r>
            <a:r>
              <a:rPr lang="pt-PT" sz="1200" dirty="0">
                <a:solidFill>
                  <a:schemeClr val="accent5">
                    <a:lumMod val="75000"/>
                  </a:schemeClr>
                </a:solidFill>
                <a:latin typeface="Arial Narrow" panose="020B0606020202030204" pitchFamily="34" charset="0"/>
              </a:rPr>
              <a:t>Member countries</a:t>
            </a:r>
          </a:p>
        </p:txBody>
      </p:sp>
      <p:sp>
        <p:nvSpPr>
          <p:cNvPr id="18" name="Caixa de Texto 4"/>
          <p:cNvSpPr txBox="1"/>
          <p:nvPr/>
        </p:nvSpPr>
        <p:spPr>
          <a:xfrm>
            <a:off x="2736850" y="1707515"/>
            <a:ext cx="1720850" cy="276999"/>
          </a:xfrm>
          <a:prstGeom prst="rect">
            <a:avLst/>
          </a:prstGeom>
          <a:noFill/>
        </p:spPr>
        <p:txBody>
          <a:bodyPr wrap="square" rtlCol="0">
            <a:spAutoFit/>
          </a:bodyPr>
          <a:lstStyle/>
          <a:p>
            <a:r>
              <a:rPr lang="pt-PT" altLang="en-US" sz="1200" i="1" dirty="0">
                <a:solidFill>
                  <a:schemeClr val="accent5">
                    <a:lumMod val="75000"/>
                  </a:schemeClr>
                </a:solidFill>
                <a:latin typeface="Arial Narrow" panose="020B0606020202030204" pitchFamily="34" charset="0"/>
                <a:cs typeface="Arial Narrow" panose="020B0606020202030204" pitchFamily="34" charset="0"/>
                <a:sym typeface="+mn-ea"/>
              </a:rPr>
              <a:t>397.205.519 </a:t>
            </a:r>
            <a:r>
              <a:rPr lang="fr-FR" sz="1200" dirty="0" err="1">
                <a:solidFill>
                  <a:schemeClr val="accent5">
                    <a:lumMod val="75000"/>
                  </a:schemeClr>
                </a:solidFill>
                <a:latin typeface="Arial Narrow" panose="020B0606020202030204" pitchFamily="34" charset="0"/>
              </a:rPr>
              <a:t>inhabitants</a:t>
            </a:r>
            <a:endParaRPr lang="pt-PT" altLang="en-US" sz="12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19" name="Caixa de Texto 7"/>
          <p:cNvSpPr txBox="1"/>
          <p:nvPr/>
        </p:nvSpPr>
        <p:spPr>
          <a:xfrm>
            <a:off x="2680335" y="1953260"/>
            <a:ext cx="2341245" cy="400110"/>
          </a:xfrm>
          <a:prstGeom prst="rect">
            <a:avLst/>
          </a:prstGeom>
          <a:noFill/>
        </p:spPr>
        <p:txBody>
          <a:bodyPr wrap="square" rtlCol="0">
            <a:spAutoFit/>
          </a:bodyPr>
          <a:lstStyle/>
          <a:p>
            <a:pPr>
              <a:lnSpc>
                <a:spcPts val="1200"/>
              </a:lnSpc>
            </a:pPr>
            <a:r>
              <a:rPr lang="pt-PT" altLang="en-US" sz="1200" i="1" dirty="0">
                <a:solidFill>
                  <a:schemeClr val="accent5">
                    <a:lumMod val="75000"/>
                  </a:schemeClr>
                </a:solidFill>
                <a:latin typeface="Arial Narrow" panose="020B0606020202030204" pitchFamily="34" charset="0"/>
                <a:cs typeface="Arial Narrow" panose="020B0606020202030204" pitchFamily="34" charset="0"/>
                <a:sym typeface="+mn-ea"/>
              </a:rPr>
              <a:t>188.423.476 </a:t>
            </a:r>
            <a:r>
              <a:rPr lang="fr-FR" sz="1200" dirty="0">
                <a:solidFill>
                  <a:schemeClr val="accent5">
                    <a:lumMod val="75000"/>
                  </a:schemeClr>
                </a:solidFill>
                <a:latin typeface="Arial Narrow" panose="020B0606020202030204" pitchFamily="34" charset="0"/>
              </a:rPr>
              <a:t>internet </a:t>
            </a:r>
            <a:r>
              <a:rPr lang="fr-FR" sz="1200" dirty="0" err="1">
                <a:solidFill>
                  <a:schemeClr val="accent5">
                    <a:lumMod val="75000"/>
                  </a:schemeClr>
                </a:solidFill>
                <a:latin typeface="Arial Narrow" panose="020B0606020202030204" pitchFamily="34" charset="0"/>
              </a:rPr>
              <a:t>users</a:t>
            </a:r>
            <a:endParaRPr lang="pt-PT" altLang="en-US" sz="1200" i="1" dirty="0">
              <a:solidFill>
                <a:schemeClr val="accent5">
                  <a:lumMod val="75000"/>
                </a:schemeClr>
              </a:solidFill>
              <a:latin typeface="Arial Narrow" panose="020B0606020202030204" pitchFamily="34" charset="0"/>
              <a:cs typeface="Arial Narrow" panose="020B0606020202030204" pitchFamily="34" charset="0"/>
              <a:sym typeface="+mn-ea"/>
            </a:endParaRPr>
          </a:p>
          <a:p>
            <a:pPr lvl="0" algn="l" fontAlgn="auto">
              <a:lnSpc>
                <a:spcPts val="1200"/>
              </a:lnSpc>
            </a:pPr>
            <a:endParaRPr lang="pt-PT" altLang="en-US" sz="12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20" name="Caixa de Texto 37"/>
          <p:cNvSpPr txBox="1"/>
          <p:nvPr/>
        </p:nvSpPr>
        <p:spPr>
          <a:xfrm>
            <a:off x="2656205" y="2122805"/>
            <a:ext cx="2435860" cy="276999"/>
          </a:xfrm>
          <a:prstGeom prst="rect">
            <a:avLst/>
          </a:prstGeom>
          <a:noFill/>
        </p:spPr>
        <p:txBody>
          <a:bodyPr wrap="square" rtlCol="0">
            <a:spAutoFit/>
          </a:bodyPr>
          <a:lstStyle/>
          <a:p>
            <a:r>
              <a:rPr lang="pt-PT" altLang="en-US" sz="1200" i="1" dirty="0">
                <a:solidFill>
                  <a:schemeClr val="accent5">
                    <a:lumMod val="75000"/>
                  </a:schemeClr>
                </a:solidFill>
                <a:latin typeface="Arial Narrow" panose="020B0606020202030204" pitchFamily="34" charset="0"/>
                <a:cs typeface="Arial Narrow" panose="020B0606020202030204" pitchFamily="34" charset="0"/>
                <a:sym typeface="+mn-ea"/>
              </a:rPr>
              <a:t>47.4 % </a:t>
            </a:r>
            <a:r>
              <a:rPr lang="fr-FR" sz="1200" dirty="0" err="1">
                <a:solidFill>
                  <a:schemeClr val="accent5">
                    <a:lumMod val="75000"/>
                  </a:schemeClr>
                </a:solidFill>
                <a:latin typeface="Arial Narrow" panose="020B0606020202030204" pitchFamily="34" charset="0"/>
              </a:rPr>
              <a:t>Penetration</a:t>
            </a:r>
            <a:r>
              <a:rPr lang="fr-FR" sz="1200" dirty="0">
                <a:solidFill>
                  <a:schemeClr val="accent5">
                    <a:lumMod val="75000"/>
                  </a:schemeClr>
                </a:solidFill>
                <a:latin typeface="Arial Narrow" panose="020B0606020202030204" pitchFamily="34" charset="0"/>
              </a:rPr>
              <a:t> [% Population]</a:t>
            </a:r>
            <a:endParaRPr lang="pt-PT" altLang="en-US" sz="12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21" name="Conexão Reta 43"/>
          <p:cNvCxnSpPr/>
          <p:nvPr/>
        </p:nvCxnSpPr>
        <p:spPr>
          <a:xfrm flipV="1">
            <a:off x="5092065" y="1955165"/>
            <a:ext cx="425450" cy="1250315"/>
          </a:xfrm>
          <a:prstGeom prst="line">
            <a:avLst/>
          </a:prstGeom>
        </p:spPr>
        <p:style>
          <a:lnRef idx="1">
            <a:schemeClr val="accent1"/>
          </a:lnRef>
          <a:fillRef idx="0">
            <a:schemeClr val="accent1"/>
          </a:fillRef>
          <a:effectRef idx="0">
            <a:schemeClr val="accent1"/>
          </a:effectRef>
          <a:fontRef idx="minor">
            <a:schemeClr val="tx1"/>
          </a:fontRef>
        </p:style>
      </p:cxnSp>
      <p:sp>
        <p:nvSpPr>
          <p:cNvPr id="22" name="Caixa de Texto 44"/>
          <p:cNvSpPr txBox="1"/>
          <p:nvPr/>
        </p:nvSpPr>
        <p:spPr>
          <a:xfrm>
            <a:off x="5505450" y="1826260"/>
            <a:ext cx="1805940" cy="276999"/>
          </a:xfrm>
          <a:prstGeom prst="rect">
            <a:avLst/>
          </a:prstGeom>
          <a:noFill/>
        </p:spPr>
        <p:txBody>
          <a:bodyPr wrap="square" rtlCol="0">
            <a:spAutoFit/>
          </a:bodyPr>
          <a:lstStyle/>
          <a:p>
            <a:r>
              <a:rPr lang="pt-PT" sz="1200" i="1" dirty="0">
                <a:solidFill>
                  <a:srgbClr val="FFC000"/>
                </a:solidFill>
              </a:rPr>
              <a:t>EU / </a:t>
            </a:r>
            <a:r>
              <a:rPr lang="pt-PT" sz="1200" i="1" dirty="0" smtClean="0">
                <a:solidFill>
                  <a:srgbClr val="FFC000"/>
                </a:solidFill>
              </a:rPr>
              <a:t>GSP+ </a:t>
            </a:r>
            <a:r>
              <a:rPr lang="pt-PT" sz="1200" i="1" dirty="0">
                <a:solidFill>
                  <a:srgbClr val="FFC000"/>
                </a:solidFill>
              </a:rPr>
              <a:t>MARKET</a:t>
            </a:r>
          </a:p>
        </p:txBody>
      </p:sp>
      <p:sp>
        <p:nvSpPr>
          <p:cNvPr id="23" name="Caixa de Texto 45"/>
          <p:cNvSpPr txBox="1"/>
          <p:nvPr/>
        </p:nvSpPr>
        <p:spPr>
          <a:xfrm>
            <a:off x="5627370" y="2082800"/>
            <a:ext cx="1459230" cy="276999"/>
          </a:xfrm>
          <a:prstGeom prst="rect">
            <a:avLst/>
          </a:prstGeom>
          <a:noFill/>
        </p:spPr>
        <p:txBody>
          <a:bodyPr wrap="square" rtlCol="0">
            <a:spAutoFit/>
          </a:bodyPr>
          <a:lstStyle/>
          <a:p>
            <a:r>
              <a:rPr lang="pt-PT" altLang="en-US" sz="1200" i="1" dirty="0">
                <a:solidFill>
                  <a:schemeClr val="accent5">
                    <a:lumMod val="75000"/>
                  </a:schemeClr>
                </a:solidFill>
                <a:latin typeface="Arial Narrow" panose="020B0606020202030204" pitchFamily="34" charset="0"/>
                <a:cs typeface="Arial Narrow" panose="020B0606020202030204" pitchFamily="34" charset="0"/>
                <a:sym typeface="+mn-ea"/>
              </a:rPr>
              <a:t>27 </a:t>
            </a:r>
            <a:r>
              <a:rPr lang="pt-PT" sz="1200" dirty="0">
                <a:solidFill>
                  <a:schemeClr val="accent5">
                    <a:lumMod val="75000"/>
                  </a:schemeClr>
                </a:solidFill>
                <a:latin typeface="Arial Narrow" panose="020B0606020202030204" pitchFamily="34" charset="0"/>
              </a:rPr>
              <a:t>Member countries</a:t>
            </a:r>
            <a:endParaRPr lang="pt-PT" altLang="en-US" sz="12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24" name="Caixa de Texto 46"/>
          <p:cNvSpPr txBox="1"/>
          <p:nvPr/>
        </p:nvSpPr>
        <p:spPr>
          <a:xfrm>
            <a:off x="5592445" y="2328545"/>
            <a:ext cx="1896745" cy="275590"/>
          </a:xfrm>
          <a:prstGeom prst="rect">
            <a:avLst/>
          </a:prstGeom>
          <a:noFill/>
        </p:spPr>
        <p:txBody>
          <a:bodyPr wrap="square" rtlCol="0">
            <a:spAutoFit/>
          </a:bodyPr>
          <a:lstStyle/>
          <a:p>
            <a:r>
              <a:rPr lang="pt-PT" altLang="en-US" sz="1200" i="1" dirty="0">
                <a:solidFill>
                  <a:schemeClr val="accent5">
                    <a:lumMod val="75000"/>
                  </a:schemeClr>
                </a:solidFill>
                <a:latin typeface="Arial Narrow" panose="020B0606020202030204" pitchFamily="34" charset="0"/>
                <a:cs typeface="Arial Narrow" panose="020B0606020202030204" pitchFamily="34" charset="0"/>
                <a:sym typeface="+mn-ea"/>
              </a:rPr>
              <a:t>513.635.012 </a:t>
            </a:r>
            <a:r>
              <a:rPr lang="fr-FR" sz="1200" dirty="0" err="1">
                <a:solidFill>
                  <a:schemeClr val="accent5">
                    <a:lumMod val="75000"/>
                  </a:schemeClr>
                </a:solidFill>
                <a:latin typeface="Arial Narrow" panose="020B0606020202030204" pitchFamily="34" charset="0"/>
              </a:rPr>
              <a:t>inhabitants</a:t>
            </a:r>
            <a:endParaRPr lang="pt-PT" altLang="en-US" sz="12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25" name="Caixa de Texto 47"/>
          <p:cNvSpPr txBox="1"/>
          <p:nvPr/>
        </p:nvSpPr>
        <p:spPr>
          <a:xfrm>
            <a:off x="5535930" y="2595880"/>
            <a:ext cx="2137410" cy="246221"/>
          </a:xfrm>
          <a:prstGeom prst="rect">
            <a:avLst/>
          </a:prstGeom>
          <a:noFill/>
        </p:spPr>
        <p:txBody>
          <a:bodyPr wrap="square" rtlCol="0">
            <a:spAutoFit/>
          </a:bodyPr>
          <a:lstStyle/>
          <a:p>
            <a:pPr>
              <a:lnSpc>
                <a:spcPts val="1200"/>
              </a:lnSpc>
            </a:pPr>
            <a:r>
              <a:rPr lang="pt-PT" altLang="en-US" sz="1200" i="1" dirty="0">
                <a:solidFill>
                  <a:schemeClr val="accent5">
                    <a:lumMod val="75000"/>
                  </a:schemeClr>
                </a:solidFill>
                <a:latin typeface="Arial Narrow" panose="020B0606020202030204" pitchFamily="34" charset="0"/>
                <a:cs typeface="Arial Narrow" panose="020B0606020202030204" pitchFamily="34" charset="0"/>
                <a:sym typeface="+mn-ea"/>
              </a:rPr>
              <a:t>461.255.831 </a:t>
            </a:r>
            <a:r>
              <a:rPr lang="fr-FR" sz="1200" dirty="0">
                <a:solidFill>
                  <a:schemeClr val="accent5">
                    <a:lumMod val="75000"/>
                  </a:schemeClr>
                </a:solidFill>
                <a:latin typeface="Arial Narrow" panose="020B0606020202030204" pitchFamily="34" charset="0"/>
              </a:rPr>
              <a:t>internet </a:t>
            </a:r>
            <a:r>
              <a:rPr lang="fr-FR" sz="1200" dirty="0" err="1" smtClean="0">
                <a:solidFill>
                  <a:schemeClr val="accent5">
                    <a:lumMod val="75000"/>
                  </a:schemeClr>
                </a:solidFill>
                <a:latin typeface="Arial Narrow" panose="020B0606020202030204" pitchFamily="34" charset="0"/>
              </a:rPr>
              <a:t>users</a:t>
            </a:r>
            <a:endParaRPr lang="pt-PT" altLang="en-US" sz="12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26" name="Caixa de Texto 48"/>
          <p:cNvSpPr txBox="1"/>
          <p:nvPr/>
        </p:nvSpPr>
        <p:spPr>
          <a:xfrm>
            <a:off x="2682875" y="1256665"/>
            <a:ext cx="1843405" cy="276999"/>
          </a:xfrm>
          <a:prstGeom prst="rect">
            <a:avLst/>
          </a:prstGeom>
          <a:noFill/>
        </p:spPr>
        <p:txBody>
          <a:bodyPr wrap="square" rtlCol="0">
            <a:spAutoFit/>
          </a:bodyPr>
          <a:lstStyle/>
          <a:p>
            <a:r>
              <a:rPr lang="pt-PT" sz="1200" i="1" dirty="0">
                <a:solidFill>
                  <a:srgbClr val="FFC000"/>
                </a:solidFill>
              </a:rPr>
              <a:t>ECOWAS MARKET</a:t>
            </a:r>
          </a:p>
        </p:txBody>
      </p:sp>
      <p:grpSp>
        <p:nvGrpSpPr>
          <p:cNvPr id="27" name="Agrupar 59"/>
          <p:cNvGrpSpPr/>
          <p:nvPr/>
        </p:nvGrpSpPr>
        <p:grpSpPr>
          <a:xfrm>
            <a:off x="2602230" y="1526540"/>
            <a:ext cx="254000" cy="142240"/>
            <a:chOff x="6427" y="3849"/>
            <a:chExt cx="400" cy="224"/>
          </a:xfrm>
        </p:grpSpPr>
        <p:cxnSp>
          <p:nvCxnSpPr>
            <p:cNvPr id="28" name="Conexão Reta 74"/>
            <p:cNvCxnSpPr/>
            <p:nvPr/>
          </p:nvCxnSpPr>
          <p:spPr>
            <a:xfrm>
              <a:off x="6427" y="3934"/>
              <a:ext cx="366" cy="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xão Reta 87"/>
            <p:cNvCxnSpPr/>
            <p:nvPr/>
          </p:nvCxnSpPr>
          <p:spPr>
            <a:xfrm flipV="1">
              <a:off x="6775" y="3849"/>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0" name="Agrupar 60"/>
          <p:cNvGrpSpPr/>
          <p:nvPr/>
        </p:nvGrpSpPr>
        <p:grpSpPr>
          <a:xfrm>
            <a:off x="2556510" y="1772285"/>
            <a:ext cx="264795" cy="142240"/>
            <a:chOff x="6321" y="4253"/>
            <a:chExt cx="417" cy="224"/>
          </a:xfrm>
        </p:grpSpPr>
        <p:cxnSp>
          <p:nvCxnSpPr>
            <p:cNvPr id="31" name="Conexão Reta 83"/>
            <p:cNvCxnSpPr/>
            <p:nvPr/>
          </p:nvCxnSpPr>
          <p:spPr>
            <a:xfrm flipV="1">
              <a:off x="6321" y="4322"/>
              <a:ext cx="389" cy="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xão Reta 88"/>
            <p:cNvCxnSpPr/>
            <p:nvPr/>
          </p:nvCxnSpPr>
          <p:spPr>
            <a:xfrm flipV="1">
              <a:off x="6686" y="4253"/>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3" name="Agrupar 61"/>
          <p:cNvGrpSpPr/>
          <p:nvPr/>
        </p:nvGrpSpPr>
        <p:grpSpPr>
          <a:xfrm>
            <a:off x="2480310" y="1996440"/>
            <a:ext cx="284480" cy="142240"/>
            <a:chOff x="6286" y="4402"/>
            <a:chExt cx="448" cy="224"/>
          </a:xfrm>
        </p:grpSpPr>
        <p:cxnSp>
          <p:nvCxnSpPr>
            <p:cNvPr id="34" name="Conexão Reta 80"/>
            <p:cNvCxnSpPr/>
            <p:nvPr/>
          </p:nvCxnSpPr>
          <p:spPr>
            <a:xfrm>
              <a:off x="6286" y="4516"/>
              <a:ext cx="421" cy="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xão Reta 89"/>
            <p:cNvCxnSpPr/>
            <p:nvPr/>
          </p:nvCxnSpPr>
          <p:spPr>
            <a:xfrm flipV="1">
              <a:off x="6682" y="4402"/>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6" name="Agrupar 62"/>
          <p:cNvGrpSpPr/>
          <p:nvPr/>
        </p:nvGrpSpPr>
        <p:grpSpPr>
          <a:xfrm>
            <a:off x="2442845" y="2188210"/>
            <a:ext cx="287020" cy="142240"/>
            <a:chOff x="6159" y="4840"/>
            <a:chExt cx="452" cy="224"/>
          </a:xfrm>
        </p:grpSpPr>
        <p:cxnSp>
          <p:nvCxnSpPr>
            <p:cNvPr id="37" name="Conexão Reta 77"/>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xão Reta 90"/>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9" name="Agrupar 29"/>
          <p:cNvGrpSpPr/>
          <p:nvPr/>
        </p:nvGrpSpPr>
        <p:grpSpPr>
          <a:xfrm>
            <a:off x="5431155" y="2139315"/>
            <a:ext cx="272415" cy="142240"/>
            <a:chOff x="7363" y="6616"/>
            <a:chExt cx="429" cy="224"/>
          </a:xfrm>
        </p:grpSpPr>
        <p:cxnSp>
          <p:nvCxnSpPr>
            <p:cNvPr id="40" name="Conexão Reta 72"/>
            <p:cNvCxnSpPr/>
            <p:nvPr/>
          </p:nvCxnSpPr>
          <p:spPr>
            <a:xfrm>
              <a:off x="7363" y="6705"/>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exão Reta 73"/>
            <p:cNvCxnSpPr/>
            <p:nvPr/>
          </p:nvCxnSpPr>
          <p:spPr>
            <a:xfrm flipV="1">
              <a:off x="7740" y="6616"/>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2" name="Agrupar 30"/>
          <p:cNvGrpSpPr/>
          <p:nvPr/>
        </p:nvGrpSpPr>
        <p:grpSpPr>
          <a:xfrm>
            <a:off x="5340985" y="2395855"/>
            <a:ext cx="327660" cy="142240"/>
            <a:chOff x="7221" y="7020"/>
            <a:chExt cx="516" cy="224"/>
          </a:xfrm>
        </p:grpSpPr>
        <p:cxnSp>
          <p:nvCxnSpPr>
            <p:cNvPr id="43" name="Conexão Reta 75"/>
            <p:cNvCxnSpPr/>
            <p:nvPr/>
          </p:nvCxnSpPr>
          <p:spPr>
            <a:xfrm>
              <a:off x="7221" y="7111"/>
              <a:ext cx="465" cy="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exão Reta 76"/>
            <p:cNvCxnSpPr/>
            <p:nvPr/>
          </p:nvCxnSpPr>
          <p:spPr>
            <a:xfrm flipV="1">
              <a:off x="7685" y="7020"/>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5" name="Agrupar 23"/>
          <p:cNvGrpSpPr/>
          <p:nvPr/>
        </p:nvGrpSpPr>
        <p:grpSpPr>
          <a:xfrm>
            <a:off x="5240655" y="2663190"/>
            <a:ext cx="382270" cy="142240"/>
            <a:chOff x="7063" y="7441"/>
            <a:chExt cx="602" cy="224"/>
          </a:xfrm>
        </p:grpSpPr>
        <p:cxnSp>
          <p:nvCxnSpPr>
            <p:cNvPr id="46" name="Conexão Reta 78"/>
            <p:cNvCxnSpPr/>
            <p:nvPr/>
          </p:nvCxnSpPr>
          <p:spPr>
            <a:xfrm flipV="1">
              <a:off x="7063" y="7544"/>
              <a:ext cx="551" cy="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exão Reta 79"/>
            <p:cNvCxnSpPr/>
            <p:nvPr/>
          </p:nvCxnSpPr>
          <p:spPr>
            <a:xfrm flipV="1">
              <a:off x="7613" y="7441"/>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48" name="Oval 47"/>
          <p:cNvSpPr/>
          <p:nvPr/>
        </p:nvSpPr>
        <p:spPr>
          <a:xfrm>
            <a:off x="2618105" y="129667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sp>
        <p:nvSpPr>
          <p:cNvPr id="49" name="Oval 48"/>
          <p:cNvSpPr/>
          <p:nvPr/>
        </p:nvSpPr>
        <p:spPr>
          <a:xfrm>
            <a:off x="5443855" y="1887855"/>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grpSp>
        <p:nvGrpSpPr>
          <p:cNvPr id="50" name="Agrupar 24"/>
          <p:cNvGrpSpPr/>
          <p:nvPr/>
        </p:nvGrpSpPr>
        <p:grpSpPr>
          <a:xfrm>
            <a:off x="5173345" y="2887345"/>
            <a:ext cx="382270" cy="142240"/>
            <a:chOff x="7063" y="7441"/>
            <a:chExt cx="602" cy="224"/>
          </a:xfrm>
        </p:grpSpPr>
        <p:cxnSp>
          <p:nvCxnSpPr>
            <p:cNvPr id="51" name="Conexão Reta 25"/>
            <p:cNvCxnSpPr/>
            <p:nvPr/>
          </p:nvCxnSpPr>
          <p:spPr>
            <a:xfrm flipV="1">
              <a:off x="7063" y="7544"/>
              <a:ext cx="551" cy="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exão Reta 26"/>
            <p:cNvCxnSpPr/>
            <p:nvPr/>
          </p:nvCxnSpPr>
          <p:spPr>
            <a:xfrm flipV="1">
              <a:off x="7613" y="7441"/>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3" name="Caixa de Texto 27"/>
          <p:cNvSpPr txBox="1"/>
          <p:nvPr/>
        </p:nvSpPr>
        <p:spPr>
          <a:xfrm>
            <a:off x="5479415" y="2835910"/>
            <a:ext cx="2289175" cy="276999"/>
          </a:xfrm>
          <a:prstGeom prst="rect">
            <a:avLst/>
          </a:prstGeom>
          <a:noFill/>
        </p:spPr>
        <p:txBody>
          <a:bodyPr wrap="square" rtlCol="0">
            <a:spAutoFit/>
          </a:bodyPr>
          <a:lstStyle/>
          <a:p>
            <a:r>
              <a:rPr lang="pt-PT" altLang="en-US" sz="1200" i="1" dirty="0">
                <a:solidFill>
                  <a:schemeClr val="accent5">
                    <a:lumMod val="75000"/>
                  </a:schemeClr>
                </a:solidFill>
                <a:latin typeface="Arial Narrow" panose="020B0606020202030204" pitchFamily="34" charset="0"/>
                <a:cs typeface="Arial Narrow" panose="020B0606020202030204" pitchFamily="34" charset="0"/>
                <a:sym typeface="+mn-ea"/>
              </a:rPr>
              <a:t>90.4 % </a:t>
            </a:r>
            <a:r>
              <a:rPr lang="fr-FR" sz="1200" dirty="0" err="1">
                <a:solidFill>
                  <a:schemeClr val="accent5">
                    <a:lumMod val="75000"/>
                  </a:schemeClr>
                </a:solidFill>
                <a:latin typeface="Arial Narrow" panose="020B0606020202030204" pitchFamily="34" charset="0"/>
              </a:rPr>
              <a:t>Penetration</a:t>
            </a:r>
            <a:r>
              <a:rPr lang="fr-FR" sz="1200" dirty="0">
                <a:solidFill>
                  <a:schemeClr val="accent5">
                    <a:lumMod val="75000"/>
                  </a:schemeClr>
                </a:solidFill>
                <a:latin typeface="Arial Narrow" panose="020B0606020202030204" pitchFamily="34" charset="0"/>
              </a:rPr>
              <a:t> [% Population]</a:t>
            </a:r>
            <a:endParaRPr lang="pt-PT" altLang="en-US" sz="12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54" name="Caixa de Texto 31"/>
          <p:cNvSpPr txBox="1"/>
          <p:nvPr/>
        </p:nvSpPr>
        <p:spPr>
          <a:xfrm>
            <a:off x="1432560" y="3528060"/>
            <a:ext cx="2154555" cy="276999"/>
          </a:xfrm>
          <a:prstGeom prst="rect">
            <a:avLst/>
          </a:prstGeom>
          <a:noFill/>
        </p:spPr>
        <p:txBody>
          <a:bodyPr wrap="square" rtlCol="0">
            <a:spAutoFit/>
          </a:bodyPr>
          <a:lstStyle/>
          <a:p>
            <a:r>
              <a:rPr lang="pt-PT" sz="1200" b="1" dirty="0">
                <a:solidFill>
                  <a:srgbClr val="FFC000"/>
                </a:solidFill>
                <a:latin typeface="Arial Narrow" panose="020B0606020202030204" pitchFamily="34" charset="0"/>
              </a:rPr>
              <a:t>AMERICAN </a:t>
            </a:r>
            <a:r>
              <a:rPr lang="pt-PT" sz="1200" b="1" dirty="0" smtClean="0">
                <a:solidFill>
                  <a:srgbClr val="FFC000"/>
                </a:solidFill>
                <a:latin typeface="Arial Narrow" panose="020B0606020202030204" pitchFamily="34" charset="0"/>
              </a:rPr>
              <a:t>MARKET</a:t>
            </a:r>
            <a:r>
              <a:rPr lang="pt-PT" altLang="en-US" sz="1400" b="1" i="1" baseline="30000" dirty="0" smtClean="0">
                <a:solidFill>
                  <a:srgbClr val="FF0000"/>
                </a:solidFill>
                <a:latin typeface="Arial Narrow" panose="020B0606020202030204" pitchFamily="34" charset="0"/>
                <a:cs typeface="Arial Narrow" panose="020B0606020202030204" pitchFamily="34" charset="0"/>
              </a:rPr>
              <a:t>1</a:t>
            </a:r>
            <a:endParaRPr lang="pt-PT" altLang="en-US" sz="1400" b="1" i="1" baseline="30000" dirty="0">
              <a:solidFill>
                <a:srgbClr val="FF0000"/>
              </a:solidFill>
              <a:latin typeface="Arial Narrow" panose="020B0606020202030204" pitchFamily="34" charset="0"/>
              <a:cs typeface="Arial Narrow" panose="020B0606020202030204" pitchFamily="34" charset="0"/>
            </a:endParaRPr>
          </a:p>
        </p:txBody>
      </p:sp>
      <p:sp>
        <p:nvSpPr>
          <p:cNvPr id="55" name="Oval 54"/>
          <p:cNvSpPr/>
          <p:nvPr/>
        </p:nvSpPr>
        <p:spPr>
          <a:xfrm>
            <a:off x="3414395" y="358267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cxnSp>
        <p:nvCxnSpPr>
          <p:cNvPr id="56" name="Conexão Reta 33"/>
          <p:cNvCxnSpPr/>
          <p:nvPr/>
        </p:nvCxnSpPr>
        <p:spPr>
          <a:xfrm flipV="1">
            <a:off x="3049270" y="3658235"/>
            <a:ext cx="425450" cy="1250315"/>
          </a:xfrm>
          <a:prstGeom prst="line">
            <a:avLst/>
          </a:prstGeom>
        </p:spPr>
        <p:style>
          <a:lnRef idx="1">
            <a:schemeClr val="accent1"/>
          </a:lnRef>
          <a:fillRef idx="0">
            <a:schemeClr val="accent1"/>
          </a:fillRef>
          <a:effectRef idx="0">
            <a:schemeClr val="accent1"/>
          </a:effectRef>
          <a:fontRef idx="minor">
            <a:schemeClr val="tx1"/>
          </a:fontRef>
        </p:style>
      </p:cxnSp>
      <p:grpSp>
        <p:nvGrpSpPr>
          <p:cNvPr id="57" name="Agrupar 42"/>
          <p:cNvGrpSpPr/>
          <p:nvPr/>
        </p:nvGrpSpPr>
        <p:grpSpPr>
          <a:xfrm>
            <a:off x="3131185" y="3842385"/>
            <a:ext cx="248920" cy="142240"/>
            <a:chOff x="5866" y="6527"/>
            <a:chExt cx="392" cy="224"/>
          </a:xfrm>
        </p:grpSpPr>
        <p:cxnSp>
          <p:nvCxnSpPr>
            <p:cNvPr id="58" name="Conexão Reta 35"/>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exão Reta 39"/>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60" name="Caixa de Texto 40"/>
          <p:cNvSpPr txBox="1"/>
          <p:nvPr/>
        </p:nvSpPr>
        <p:spPr>
          <a:xfrm>
            <a:off x="1386840" y="3745865"/>
            <a:ext cx="1807845" cy="276999"/>
          </a:xfrm>
          <a:prstGeom prst="rect">
            <a:avLst/>
          </a:prstGeom>
          <a:noFill/>
        </p:spPr>
        <p:txBody>
          <a:bodyPr wrap="square" rtlCol="0">
            <a:spAutoFit/>
          </a:bodyPr>
          <a:lstStyle/>
          <a:p>
            <a:pPr algn="r"/>
            <a:r>
              <a:rPr lang="pt-PT" altLang="en-US" sz="1200" i="1" dirty="0">
                <a:solidFill>
                  <a:schemeClr val="accent5">
                    <a:lumMod val="75000"/>
                  </a:schemeClr>
                </a:solidFill>
                <a:latin typeface="Arial Narrow" panose="020B0606020202030204" pitchFamily="34" charset="0"/>
                <a:cs typeface="Arial Narrow" panose="020B0606020202030204" pitchFamily="34" charset="0"/>
                <a:sym typeface="+mn-ea"/>
              </a:rPr>
              <a:t>3 </a:t>
            </a:r>
            <a:r>
              <a:rPr lang="pt-PT" sz="1200" dirty="0">
                <a:solidFill>
                  <a:schemeClr val="accent5">
                    <a:lumMod val="75000"/>
                  </a:schemeClr>
                </a:solidFill>
                <a:latin typeface="Arial Narrow" panose="020B0606020202030204" pitchFamily="34" charset="0"/>
              </a:rPr>
              <a:t>Member countries</a:t>
            </a:r>
            <a:endParaRPr lang="pt-PT" altLang="en-US" sz="12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61" name="Caixa de Texto 41"/>
          <p:cNvSpPr txBox="1"/>
          <p:nvPr/>
        </p:nvSpPr>
        <p:spPr>
          <a:xfrm>
            <a:off x="1617345" y="3992245"/>
            <a:ext cx="1584325" cy="275590"/>
          </a:xfrm>
          <a:prstGeom prst="rect">
            <a:avLst/>
          </a:prstGeom>
          <a:noFill/>
        </p:spPr>
        <p:txBody>
          <a:bodyPr wrap="square" rtlCol="0">
            <a:spAutoFit/>
          </a:bodyPr>
          <a:lstStyle/>
          <a:p>
            <a:r>
              <a:rPr lang="pt-PT" altLang="en-US" sz="1200" i="1" dirty="0">
                <a:solidFill>
                  <a:schemeClr val="accent5">
                    <a:lumMod val="75000"/>
                  </a:schemeClr>
                </a:solidFill>
                <a:latin typeface="Arial Narrow" panose="020B0606020202030204" pitchFamily="34" charset="0"/>
                <a:cs typeface="Arial Narrow" panose="020B0606020202030204" pitchFamily="34" charset="0"/>
                <a:sym typeface="+mn-ea"/>
              </a:rPr>
              <a:t>582.422.594 </a:t>
            </a:r>
            <a:r>
              <a:rPr lang="fr-FR" sz="1200" dirty="0" err="1">
                <a:solidFill>
                  <a:schemeClr val="accent5">
                    <a:lumMod val="75000"/>
                  </a:schemeClr>
                </a:solidFill>
                <a:latin typeface="Arial Narrow" panose="020B0606020202030204" pitchFamily="34" charset="0"/>
              </a:rPr>
              <a:t>inhabitants</a:t>
            </a:r>
            <a:endParaRPr lang="pt-PT" altLang="en-US" sz="12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grpSp>
        <p:nvGrpSpPr>
          <p:cNvPr id="62" name="Agrupar 56"/>
          <p:cNvGrpSpPr/>
          <p:nvPr/>
        </p:nvGrpSpPr>
        <p:grpSpPr>
          <a:xfrm>
            <a:off x="3063875" y="4077335"/>
            <a:ext cx="248920" cy="142240"/>
            <a:chOff x="5866" y="6527"/>
            <a:chExt cx="392" cy="224"/>
          </a:xfrm>
        </p:grpSpPr>
        <p:cxnSp>
          <p:nvCxnSpPr>
            <p:cNvPr id="63" name="Conexão Reta 67"/>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Conexão Reta 68"/>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65" name="Caixa de Texto 69"/>
          <p:cNvSpPr txBox="1"/>
          <p:nvPr/>
        </p:nvSpPr>
        <p:spPr>
          <a:xfrm>
            <a:off x="827969" y="4257347"/>
            <a:ext cx="2189623" cy="276999"/>
          </a:xfrm>
          <a:prstGeom prst="rect">
            <a:avLst/>
          </a:prstGeom>
          <a:noFill/>
        </p:spPr>
        <p:txBody>
          <a:bodyPr wrap="square" rtlCol="0">
            <a:spAutoFit/>
          </a:bodyPr>
          <a:lstStyle/>
          <a:p>
            <a:pPr algn="r"/>
            <a:r>
              <a:rPr lang="pt-PT" altLang="en-US" sz="1200" i="1" dirty="0" smtClean="0">
                <a:solidFill>
                  <a:schemeClr val="accent5">
                    <a:lumMod val="75000"/>
                  </a:schemeClr>
                </a:solidFill>
                <a:latin typeface="Arial Narrow" panose="020B0606020202030204" pitchFamily="34" charset="0"/>
                <a:cs typeface="Arial Narrow" panose="020B0606020202030204" pitchFamily="34" charset="0"/>
                <a:sym typeface="+mn-ea"/>
              </a:rPr>
              <a:t>461.255.831 </a:t>
            </a:r>
            <a:r>
              <a:rPr lang="fr-FR" sz="1200" dirty="0">
                <a:solidFill>
                  <a:schemeClr val="accent5">
                    <a:lumMod val="75000"/>
                  </a:schemeClr>
                </a:solidFill>
                <a:latin typeface="Arial Narrow" panose="020B0606020202030204" pitchFamily="34" charset="0"/>
              </a:rPr>
              <a:t>internet </a:t>
            </a:r>
            <a:r>
              <a:rPr lang="fr-FR" sz="1200" dirty="0" err="1" smtClean="0">
                <a:solidFill>
                  <a:schemeClr val="accent5">
                    <a:lumMod val="75000"/>
                  </a:schemeClr>
                </a:solidFill>
                <a:latin typeface="Arial Narrow" panose="020B0606020202030204" pitchFamily="34" charset="0"/>
              </a:rPr>
              <a:t>users</a:t>
            </a:r>
            <a:endParaRPr lang="pt-PT" altLang="en-US" sz="12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grpSp>
        <p:nvGrpSpPr>
          <p:cNvPr id="66" name="Agrupar 81"/>
          <p:cNvGrpSpPr/>
          <p:nvPr/>
        </p:nvGrpSpPr>
        <p:grpSpPr>
          <a:xfrm>
            <a:off x="2964180" y="4366260"/>
            <a:ext cx="248920" cy="142240"/>
            <a:chOff x="5866" y="6527"/>
            <a:chExt cx="392" cy="224"/>
          </a:xfrm>
        </p:grpSpPr>
        <p:cxnSp>
          <p:nvCxnSpPr>
            <p:cNvPr id="67" name="Conexão Reta 82"/>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Conexão Reta 8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69" name="Caixa de Texto 85"/>
          <p:cNvSpPr txBox="1"/>
          <p:nvPr/>
        </p:nvSpPr>
        <p:spPr>
          <a:xfrm>
            <a:off x="777875" y="4503420"/>
            <a:ext cx="2289175" cy="276999"/>
          </a:xfrm>
          <a:prstGeom prst="rect">
            <a:avLst/>
          </a:prstGeom>
          <a:noFill/>
        </p:spPr>
        <p:txBody>
          <a:bodyPr wrap="square" rtlCol="0">
            <a:spAutoFit/>
          </a:bodyPr>
          <a:lstStyle/>
          <a:p>
            <a:r>
              <a:rPr lang="pt-PT" altLang="en-US" sz="1200" i="1" dirty="0">
                <a:solidFill>
                  <a:schemeClr val="accent5">
                    <a:lumMod val="75000"/>
                  </a:schemeClr>
                </a:solidFill>
                <a:latin typeface="Arial Narrow" panose="020B0606020202030204" pitchFamily="34" charset="0"/>
                <a:cs typeface="Arial Narrow" panose="020B0606020202030204" pitchFamily="34" charset="0"/>
                <a:sym typeface="+mn-ea"/>
              </a:rPr>
              <a:t>+80.0 % </a:t>
            </a:r>
            <a:r>
              <a:rPr lang="fr-FR" sz="1200" dirty="0" err="1">
                <a:solidFill>
                  <a:schemeClr val="accent5">
                    <a:lumMod val="75000"/>
                  </a:schemeClr>
                </a:solidFill>
                <a:latin typeface="Arial Narrow" panose="020B0606020202030204" pitchFamily="34" charset="0"/>
              </a:rPr>
              <a:t>Penetration</a:t>
            </a:r>
            <a:r>
              <a:rPr lang="fr-FR" sz="1200" dirty="0">
                <a:solidFill>
                  <a:schemeClr val="accent5">
                    <a:lumMod val="75000"/>
                  </a:schemeClr>
                </a:solidFill>
                <a:latin typeface="Arial Narrow" panose="020B0606020202030204" pitchFamily="34" charset="0"/>
              </a:rPr>
              <a:t> [% Population]</a:t>
            </a:r>
            <a:endParaRPr lang="pt-PT" altLang="en-US" sz="12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grpSp>
        <p:nvGrpSpPr>
          <p:cNvPr id="70" name="Agrupar 92"/>
          <p:cNvGrpSpPr/>
          <p:nvPr/>
        </p:nvGrpSpPr>
        <p:grpSpPr>
          <a:xfrm>
            <a:off x="2886075" y="4590415"/>
            <a:ext cx="248920" cy="142240"/>
            <a:chOff x="5866" y="6527"/>
            <a:chExt cx="392" cy="224"/>
          </a:xfrm>
        </p:grpSpPr>
        <p:cxnSp>
          <p:nvCxnSpPr>
            <p:cNvPr id="71" name="Conexão Reta 93"/>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Conexão Reta 9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73" name="Caixa de Texto 97"/>
          <p:cNvSpPr txBox="1"/>
          <p:nvPr/>
        </p:nvSpPr>
        <p:spPr>
          <a:xfrm>
            <a:off x="154305" y="4952365"/>
            <a:ext cx="1783715" cy="245110"/>
          </a:xfrm>
          <a:prstGeom prst="rect">
            <a:avLst/>
          </a:prstGeom>
          <a:noFill/>
        </p:spPr>
        <p:txBody>
          <a:bodyPr wrap="square" rtlCol="0">
            <a:spAutoFit/>
          </a:bodyPr>
          <a:lstStyle/>
          <a:p>
            <a:r>
              <a:rPr lang="pt-PT" altLang="en-US" sz="1400" b="1" i="1" baseline="30000" dirty="0">
                <a:solidFill>
                  <a:srgbClr val="FF0000"/>
                </a:solidFill>
                <a:latin typeface="Arial Narrow" panose="020B0606020202030204" pitchFamily="34" charset="0"/>
                <a:cs typeface="Arial Narrow" panose="020B0606020202030204" pitchFamily="34" charset="0"/>
                <a:sym typeface="+mn-ea"/>
              </a:rPr>
              <a:t>1 </a:t>
            </a:r>
            <a:r>
              <a:rPr lang="pt-PT" altLang="en-US" sz="1000" i="1" dirty="0">
                <a:solidFill>
                  <a:srgbClr val="FFC000"/>
                </a:solidFill>
              </a:rPr>
              <a:t>AGOA + </a:t>
            </a:r>
            <a:r>
              <a:rPr lang="pt-PT" altLang="en-US" sz="1000" i="1" dirty="0" smtClean="0">
                <a:solidFill>
                  <a:srgbClr val="FFC000"/>
                </a:solidFill>
              </a:rPr>
              <a:t>Brazil </a:t>
            </a:r>
            <a:r>
              <a:rPr lang="pt-PT" altLang="en-US" sz="1000" i="1" dirty="0">
                <a:solidFill>
                  <a:srgbClr val="FFC000"/>
                </a:solidFill>
              </a:rPr>
              <a:t>+ </a:t>
            </a:r>
            <a:r>
              <a:rPr lang="pt-PT" altLang="en-US" sz="1000" i="1" dirty="0" smtClean="0">
                <a:solidFill>
                  <a:srgbClr val="FFC000"/>
                </a:solidFill>
              </a:rPr>
              <a:t>Canada</a:t>
            </a:r>
            <a:endParaRPr lang="pt-PT" altLang="en-US" sz="1000" i="1" dirty="0">
              <a:solidFill>
                <a:srgbClr val="FFC000"/>
              </a:solidFill>
            </a:endParaRPr>
          </a:p>
        </p:txBody>
      </p:sp>
      <p:sp>
        <p:nvSpPr>
          <p:cNvPr id="74" name="Rectângulo 98"/>
          <p:cNvSpPr/>
          <p:nvPr/>
        </p:nvSpPr>
        <p:spPr>
          <a:xfrm>
            <a:off x="5826125" y="5043170"/>
            <a:ext cx="76200" cy="1557020"/>
          </a:xfrm>
          <a:prstGeom prst="rect">
            <a:avLst/>
          </a:prstGeom>
          <a:solidFill>
            <a:srgbClr val="B1D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83" name="Caixa de Texto 14"/>
          <p:cNvSpPr txBox="1"/>
          <p:nvPr/>
        </p:nvSpPr>
        <p:spPr>
          <a:xfrm>
            <a:off x="10498455" y="93345"/>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sp>
        <p:nvSpPr>
          <p:cNvPr id="85" name="Rectangle 2"/>
          <p:cNvSpPr txBox="1">
            <a:spLocks noChangeArrowheads="1"/>
          </p:cNvSpPr>
          <p:nvPr/>
        </p:nvSpPr>
        <p:spPr>
          <a:xfrm>
            <a:off x="60961" y="884922"/>
            <a:ext cx="1877060" cy="36454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000" b="1" dirty="0" smtClean="0">
                <a:solidFill>
                  <a:schemeClr val="bg1"/>
                </a:solidFill>
                <a:effectLst>
                  <a:outerShdw blurRad="38100" dist="38100" dir="2700000" algn="tl">
                    <a:srgbClr val="000000"/>
                  </a:outerShdw>
                </a:effectLst>
                <a:latin typeface="Calisto MT" panose="02040603050505030304" pitchFamily="18" charset="0"/>
              </a:rPr>
              <a:t>MARkets</a:t>
            </a:r>
          </a:p>
        </p:txBody>
      </p:sp>
      <p:pic>
        <p:nvPicPr>
          <p:cNvPr id="79" name="Picture 7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pic>
        <p:nvPicPr>
          <p:cNvPr id="82" name="Imagem9"/>
          <p:cNvPicPr>
            <a:picLocks noChangeAspect="1"/>
          </p:cNvPicPr>
          <p:nvPr/>
        </p:nvPicPr>
        <p:blipFill>
          <a:blip r:embed="rId5"/>
          <a:stretch>
            <a:fillRect/>
          </a:stretch>
        </p:blipFill>
        <p:spPr>
          <a:xfrm>
            <a:off x="11830049" y="6569065"/>
            <a:ext cx="351155" cy="271790"/>
          </a:xfrm>
          <a:prstGeom prst="rect">
            <a:avLst/>
          </a:prstGeom>
          <a:noFill/>
          <a:ln>
            <a:noFill/>
          </a:ln>
          <a:effectLst/>
        </p:spPr>
      </p:pic>
      <p:sp>
        <p:nvSpPr>
          <p:cNvPr id="86" name="TextBox 85"/>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87" name="Picture 2" descr="E:\DOSSIER 2020\bconference\logos\unicv\logotipo_unicv_final-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Tree>
    <p:extLst>
      <p:ext uri="{BB962C8B-B14F-4D97-AF65-F5344CB8AC3E}">
        <p14:creationId xmlns:p14="http://schemas.microsoft.com/office/powerpoint/2010/main" val="1598418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2" name="Picture 82" descr="cape_verde"/>
          <p:cNvPicPr>
            <a:picLocks noChangeAspect="1" noChangeArrowheads="1"/>
          </p:cNvPicPr>
          <p:nvPr/>
        </p:nvPicPr>
        <p:blipFill>
          <a:blip r:embed="rId2"/>
          <a:srcRect/>
          <a:stretch>
            <a:fillRect/>
          </a:stretch>
        </p:blipFill>
        <p:spPr bwMode="auto">
          <a:xfrm>
            <a:off x="1459865" y="975360"/>
            <a:ext cx="6222365" cy="4210050"/>
          </a:xfrm>
          <a:prstGeom prst="rect">
            <a:avLst/>
          </a:prstGeom>
          <a:noFill/>
          <a:ln w="9525">
            <a:noFill/>
            <a:miter lim="800000"/>
            <a:headEnd/>
            <a:tailEnd/>
          </a:ln>
        </p:spPr>
      </p:pic>
      <p:sp>
        <p:nvSpPr>
          <p:cNvPr id="3" name="Rectângulo 11"/>
          <p:cNvSpPr/>
          <p:nvPr/>
        </p:nvSpPr>
        <p:spPr>
          <a:xfrm>
            <a:off x="186055" y="897255"/>
            <a:ext cx="9077325" cy="866775"/>
          </a:xfrm>
          <a:prstGeom prst="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ln>
                <a:noFill/>
              </a:ln>
            </a:endParaRPr>
          </a:p>
        </p:txBody>
      </p:sp>
      <p:sp>
        <p:nvSpPr>
          <p:cNvPr id="4" name="Anel 8"/>
          <p:cNvSpPr/>
          <p:nvPr/>
        </p:nvSpPr>
        <p:spPr>
          <a:xfrm>
            <a:off x="7620" y="401955"/>
            <a:ext cx="9230995" cy="63747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sp>
        <p:nvSpPr>
          <p:cNvPr id="5" name="Line 83"/>
          <p:cNvSpPr>
            <a:spLocks noChangeShapeType="1"/>
          </p:cNvSpPr>
          <p:nvPr/>
        </p:nvSpPr>
        <p:spPr bwMode="auto">
          <a:xfrm>
            <a:off x="3388360" y="3789045"/>
            <a:ext cx="3153410" cy="33655"/>
          </a:xfrm>
          <a:prstGeom prst="line">
            <a:avLst/>
          </a:prstGeom>
          <a:noFill/>
          <a:ln w="19050">
            <a:solidFill>
              <a:srgbClr val="00B050"/>
            </a:solidFill>
            <a:round/>
            <a:headEnd type="triangle" w="med" len="med"/>
            <a:tailEnd type="triangle" w="med" len="med"/>
          </a:ln>
        </p:spPr>
        <p:txBody>
          <a:bodyPr/>
          <a:lstStyle/>
          <a:p>
            <a:endParaRPr lang="en-US"/>
          </a:p>
        </p:txBody>
      </p:sp>
      <p:cxnSp>
        <p:nvCxnSpPr>
          <p:cNvPr id="6" name="Conexão Reta 23"/>
          <p:cNvCxnSpPr/>
          <p:nvPr/>
        </p:nvCxnSpPr>
        <p:spPr>
          <a:xfrm flipV="1">
            <a:off x="3726815" y="2117090"/>
            <a:ext cx="445770" cy="1674495"/>
          </a:xfrm>
          <a:prstGeom prst="line">
            <a:avLst/>
          </a:prstGeom>
        </p:spPr>
        <p:style>
          <a:lnRef idx="1">
            <a:schemeClr val="accent1"/>
          </a:lnRef>
          <a:fillRef idx="0">
            <a:schemeClr val="accent1"/>
          </a:fillRef>
          <a:effectRef idx="0">
            <a:schemeClr val="accent1"/>
          </a:effectRef>
          <a:fontRef idx="minor">
            <a:schemeClr val="tx1"/>
          </a:fontRef>
        </p:style>
      </p:cxnSp>
      <p:sp>
        <p:nvSpPr>
          <p:cNvPr id="7" name="Caixa de Texto 24"/>
          <p:cNvSpPr txBox="1"/>
          <p:nvPr/>
        </p:nvSpPr>
        <p:spPr>
          <a:xfrm>
            <a:off x="4272280" y="2227580"/>
            <a:ext cx="1914525" cy="461665"/>
          </a:xfrm>
          <a:prstGeom prst="rect">
            <a:avLst/>
          </a:prstGeom>
          <a:noFill/>
        </p:spPr>
        <p:txBody>
          <a:bodyPr wrap="square" rtlCol="0">
            <a:spAutoFit/>
          </a:bodyPr>
          <a:lstStyle/>
          <a:p>
            <a:r>
              <a:rPr lang="pt-PT" altLang="en-US" sz="1200" i="1" dirty="0" smtClean="0">
                <a:solidFill>
                  <a:srgbClr val="FFC000"/>
                </a:solidFill>
                <a:latin typeface="Arial Narrow" panose="020B0606020202030204" pitchFamily="34" charset="0"/>
                <a:cs typeface="Arial Narrow" panose="020B0606020202030204" pitchFamily="34" charset="0"/>
              </a:rPr>
              <a:t>36 </a:t>
            </a:r>
            <a:r>
              <a:rPr lang="pt-PT" sz="1200" dirty="0">
                <a:solidFill>
                  <a:srgbClr val="FFC000"/>
                </a:solidFill>
                <a:latin typeface="Arial Narrow" panose="020B0606020202030204" pitchFamily="34" charset="0"/>
              </a:rPr>
              <a:t>hours by sea</a:t>
            </a:r>
            <a:endParaRPr lang="pt-PT" altLang="en-US" sz="1200" i="1" dirty="0">
              <a:solidFill>
                <a:srgbClr val="FFC000"/>
              </a:solidFill>
              <a:latin typeface="Arial Narrow" panose="020B0606020202030204" pitchFamily="34" charset="0"/>
              <a:sym typeface="+mn-ea"/>
            </a:endParaRPr>
          </a:p>
          <a:p>
            <a:endParaRPr lang="pt-PT" altLang="en-US" sz="1200" i="1" dirty="0">
              <a:solidFill>
                <a:srgbClr val="FFC000"/>
              </a:solidFill>
              <a:latin typeface="Arial Narrow" panose="020B0606020202030204" pitchFamily="34" charset="0"/>
              <a:cs typeface="Arial Narrow" panose="020B0606020202030204" pitchFamily="34" charset="0"/>
            </a:endParaRPr>
          </a:p>
        </p:txBody>
      </p:sp>
      <p:sp>
        <p:nvSpPr>
          <p:cNvPr id="8" name="Caixa de Texto 25"/>
          <p:cNvSpPr txBox="1"/>
          <p:nvPr/>
        </p:nvSpPr>
        <p:spPr>
          <a:xfrm>
            <a:off x="4248150" y="2430145"/>
            <a:ext cx="2362835" cy="276999"/>
          </a:xfrm>
          <a:prstGeom prst="rect">
            <a:avLst/>
          </a:prstGeom>
          <a:noFill/>
        </p:spPr>
        <p:txBody>
          <a:bodyPr wrap="square" rtlCol="0">
            <a:spAutoFit/>
          </a:bodyPr>
          <a:lstStyle/>
          <a:p>
            <a:r>
              <a:rPr lang="pt-PT" altLang="en-US" sz="1200" i="1" dirty="0" smtClean="0">
                <a:solidFill>
                  <a:srgbClr val="FFC000"/>
                </a:solidFill>
                <a:latin typeface="Arial Narrow" panose="020B0606020202030204" pitchFamily="34" charset="0"/>
                <a:cs typeface="Arial Narrow" panose="020B0606020202030204" pitchFamily="34" charset="0"/>
              </a:rPr>
              <a:t>50 </a:t>
            </a:r>
            <a:r>
              <a:rPr lang="pt-PT" sz="1200" dirty="0">
                <a:solidFill>
                  <a:srgbClr val="FFC000"/>
                </a:solidFill>
                <a:latin typeface="Arial Narrow" panose="020B0606020202030204" pitchFamily="34" charset="0"/>
              </a:rPr>
              <a:t>minutes by air</a:t>
            </a:r>
            <a:endParaRPr lang="pt-PT" altLang="en-US" sz="1200" i="1" dirty="0">
              <a:solidFill>
                <a:srgbClr val="FFC000"/>
              </a:solidFill>
              <a:latin typeface="Arial Narrow" panose="020B0606020202030204" pitchFamily="34" charset="0"/>
              <a:cs typeface="Arial Narrow" panose="020B0606020202030204" pitchFamily="34" charset="0"/>
            </a:endParaRPr>
          </a:p>
        </p:txBody>
      </p:sp>
      <p:sp>
        <p:nvSpPr>
          <p:cNvPr id="9" name="Caixa de Texto 27"/>
          <p:cNvSpPr txBox="1"/>
          <p:nvPr/>
        </p:nvSpPr>
        <p:spPr>
          <a:xfrm>
            <a:off x="4202430" y="2643505"/>
            <a:ext cx="3038475" cy="276999"/>
          </a:xfrm>
          <a:prstGeom prst="rect">
            <a:avLst/>
          </a:prstGeom>
          <a:noFill/>
        </p:spPr>
        <p:txBody>
          <a:bodyPr wrap="square" rtlCol="0">
            <a:spAutoFit/>
          </a:bodyPr>
          <a:lstStyle/>
          <a:p>
            <a:r>
              <a:rPr lang="pt-PT" sz="1200" dirty="0">
                <a:solidFill>
                  <a:srgbClr val="FFC000"/>
                </a:solidFill>
                <a:latin typeface="Arial Narrow" panose="020B0606020202030204" pitchFamily="34" charset="0"/>
              </a:rPr>
              <a:t>Market of 400 million consumers</a:t>
            </a:r>
          </a:p>
        </p:txBody>
      </p:sp>
      <p:sp>
        <p:nvSpPr>
          <p:cNvPr id="10" name="Caixa de Texto 28"/>
          <p:cNvSpPr txBox="1"/>
          <p:nvPr/>
        </p:nvSpPr>
        <p:spPr>
          <a:xfrm>
            <a:off x="4156709" y="2877820"/>
            <a:ext cx="2454275" cy="276999"/>
          </a:xfrm>
          <a:prstGeom prst="rect">
            <a:avLst/>
          </a:prstGeom>
          <a:noFill/>
        </p:spPr>
        <p:txBody>
          <a:bodyPr wrap="square" rtlCol="0">
            <a:spAutoFit/>
          </a:bodyPr>
          <a:lstStyle/>
          <a:p>
            <a:r>
              <a:rPr lang="pt-PT" sz="1200" dirty="0">
                <a:solidFill>
                  <a:srgbClr val="FFC000"/>
                </a:solidFill>
                <a:latin typeface="Arial Narrow" panose="020B0606020202030204" pitchFamily="34" charset="0"/>
              </a:rPr>
              <a:t>Abundance of raw materials</a:t>
            </a:r>
          </a:p>
        </p:txBody>
      </p:sp>
      <p:cxnSp>
        <p:nvCxnSpPr>
          <p:cNvPr id="11" name="Conexão Reta 30"/>
          <p:cNvCxnSpPr/>
          <p:nvPr/>
        </p:nvCxnSpPr>
        <p:spPr>
          <a:xfrm flipV="1">
            <a:off x="4379595" y="3800475"/>
            <a:ext cx="425450" cy="1250315"/>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ixa de Texto 38"/>
          <p:cNvSpPr txBox="1"/>
          <p:nvPr/>
        </p:nvSpPr>
        <p:spPr>
          <a:xfrm>
            <a:off x="4917440" y="3822700"/>
            <a:ext cx="2039620" cy="276999"/>
          </a:xfrm>
          <a:prstGeom prst="rect">
            <a:avLst/>
          </a:prstGeom>
          <a:noFill/>
        </p:spPr>
        <p:txBody>
          <a:bodyPr wrap="square" rtlCol="0">
            <a:spAutoFit/>
          </a:bodyPr>
          <a:lstStyle/>
          <a:p>
            <a:r>
              <a:rPr lang="pt-PT" altLang="en-US" sz="1200" i="1" dirty="0">
                <a:solidFill>
                  <a:srgbClr val="FFC000"/>
                </a:solidFill>
                <a:latin typeface="Arial Narrow" panose="020B0606020202030204" pitchFamily="34" charset="0"/>
                <a:cs typeface="Arial Narrow" panose="020B0606020202030204" pitchFamily="34" charset="0"/>
              </a:rPr>
              <a:t>8 </a:t>
            </a:r>
            <a:r>
              <a:rPr lang="pt-PT" sz="1200" dirty="0">
                <a:solidFill>
                  <a:srgbClr val="FFC000"/>
                </a:solidFill>
                <a:latin typeface="Arial Narrow" panose="020B0606020202030204" pitchFamily="34" charset="0"/>
              </a:rPr>
              <a:t>French-speaking countries</a:t>
            </a:r>
            <a:endParaRPr lang="pt-PT" altLang="en-US" sz="1200" i="1" dirty="0">
              <a:solidFill>
                <a:srgbClr val="FFC000"/>
              </a:solidFill>
              <a:latin typeface="Arial Narrow" panose="020B0606020202030204" pitchFamily="34" charset="0"/>
              <a:cs typeface="Arial Narrow" panose="020B0606020202030204" pitchFamily="34" charset="0"/>
            </a:endParaRPr>
          </a:p>
        </p:txBody>
      </p:sp>
      <p:sp>
        <p:nvSpPr>
          <p:cNvPr id="13" name="Caixa de Texto 39"/>
          <p:cNvSpPr txBox="1"/>
          <p:nvPr/>
        </p:nvSpPr>
        <p:spPr>
          <a:xfrm>
            <a:off x="4871720" y="4068445"/>
            <a:ext cx="1782445" cy="276999"/>
          </a:xfrm>
          <a:prstGeom prst="rect">
            <a:avLst/>
          </a:prstGeom>
          <a:noFill/>
        </p:spPr>
        <p:txBody>
          <a:bodyPr wrap="square" rtlCol="0">
            <a:spAutoFit/>
          </a:bodyPr>
          <a:lstStyle/>
          <a:p>
            <a:r>
              <a:rPr lang="pt-PT" altLang="en-US" sz="1200" i="1" dirty="0">
                <a:solidFill>
                  <a:srgbClr val="FFC000"/>
                </a:solidFill>
                <a:latin typeface="Arial Narrow" panose="020B0606020202030204" pitchFamily="34" charset="0"/>
                <a:cs typeface="Arial Narrow" panose="020B0606020202030204" pitchFamily="34" charset="0"/>
                <a:sym typeface="+mn-ea"/>
              </a:rPr>
              <a:t>5 </a:t>
            </a:r>
            <a:r>
              <a:rPr lang="pt-PT" sz="1200" dirty="0">
                <a:solidFill>
                  <a:srgbClr val="FFC000"/>
                </a:solidFill>
                <a:latin typeface="Arial Narrow" panose="020B0606020202030204" pitchFamily="34" charset="0"/>
              </a:rPr>
              <a:t>English speaking </a:t>
            </a:r>
            <a:r>
              <a:rPr lang="pt-PT" sz="1200" dirty="0" smtClean="0">
                <a:solidFill>
                  <a:srgbClr val="FFC000"/>
                </a:solidFill>
                <a:latin typeface="Arial Narrow" panose="020B0606020202030204" pitchFamily="34" charset="0"/>
              </a:rPr>
              <a:t>countries</a:t>
            </a:r>
            <a:endParaRPr lang="pt-PT" sz="1200" dirty="0">
              <a:solidFill>
                <a:srgbClr val="FFC000"/>
              </a:solidFill>
              <a:latin typeface="Arial Narrow" panose="020B0606020202030204" pitchFamily="34" charset="0"/>
            </a:endParaRPr>
          </a:p>
        </p:txBody>
      </p:sp>
      <p:sp>
        <p:nvSpPr>
          <p:cNvPr id="14" name="Caixa de Texto 2"/>
          <p:cNvSpPr txBox="1"/>
          <p:nvPr/>
        </p:nvSpPr>
        <p:spPr>
          <a:xfrm>
            <a:off x="4826000" y="4314190"/>
            <a:ext cx="2077720" cy="276999"/>
          </a:xfrm>
          <a:prstGeom prst="rect">
            <a:avLst/>
          </a:prstGeom>
          <a:noFill/>
        </p:spPr>
        <p:txBody>
          <a:bodyPr wrap="square" rtlCol="0">
            <a:spAutoFit/>
          </a:bodyPr>
          <a:lstStyle/>
          <a:p>
            <a:r>
              <a:rPr lang="fr-FR" altLang="en-US" sz="1200" i="1" dirty="0">
                <a:solidFill>
                  <a:srgbClr val="FFC000"/>
                </a:solidFill>
                <a:latin typeface="Arial Narrow" panose="020B0606020202030204" pitchFamily="34" charset="0"/>
                <a:cs typeface="Arial Narrow" panose="020B0606020202030204" pitchFamily="34" charset="0"/>
              </a:rPr>
              <a:t>2 </a:t>
            </a:r>
            <a:r>
              <a:rPr lang="pt-PT" sz="1200" dirty="0">
                <a:solidFill>
                  <a:srgbClr val="FFC000"/>
                </a:solidFill>
                <a:latin typeface="Arial Narrow" panose="020B0606020202030204" pitchFamily="34" charset="0"/>
              </a:rPr>
              <a:t>Portuguese speaking countries</a:t>
            </a:r>
            <a:endParaRPr lang="pt-PT" altLang="en-US" sz="1200" i="1" dirty="0">
              <a:solidFill>
                <a:srgbClr val="FFC000"/>
              </a:solidFill>
              <a:latin typeface="Arial Narrow" panose="020B0606020202030204" pitchFamily="34" charset="0"/>
              <a:cs typeface="Arial Narrow" panose="020B0606020202030204" pitchFamily="34" charset="0"/>
            </a:endParaRPr>
          </a:p>
        </p:txBody>
      </p:sp>
      <p:sp>
        <p:nvSpPr>
          <p:cNvPr id="15" name="Caixa de Texto 42"/>
          <p:cNvSpPr txBox="1"/>
          <p:nvPr/>
        </p:nvSpPr>
        <p:spPr>
          <a:xfrm>
            <a:off x="4791075" y="4581525"/>
            <a:ext cx="1146175" cy="276999"/>
          </a:xfrm>
          <a:prstGeom prst="rect">
            <a:avLst/>
          </a:prstGeom>
          <a:noFill/>
        </p:spPr>
        <p:txBody>
          <a:bodyPr wrap="square" rtlCol="0">
            <a:spAutoFit/>
          </a:bodyPr>
          <a:lstStyle/>
          <a:p>
            <a:r>
              <a:rPr lang="pt-PT" altLang="en-US" sz="1200" i="1" dirty="0">
                <a:solidFill>
                  <a:srgbClr val="FFC000"/>
                </a:solidFill>
                <a:latin typeface="Arial Narrow" panose="020B0606020202030204" pitchFamily="34" charset="0"/>
                <a:cs typeface="Arial Narrow" panose="020B0606020202030204" pitchFamily="34" charset="0"/>
              </a:rPr>
              <a:t>8 </a:t>
            </a:r>
            <a:r>
              <a:rPr lang="pt-PT" sz="1200" dirty="0">
                <a:solidFill>
                  <a:srgbClr val="FFC000"/>
                </a:solidFill>
                <a:latin typeface="Arial Narrow" panose="020B0606020202030204" pitchFamily="34" charset="0"/>
              </a:rPr>
              <a:t>Currencies</a:t>
            </a:r>
            <a:endParaRPr lang="pt-PT" altLang="en-US" sz="1200" i="1" dirty="0">
              <a:solidFill>
                <a:srgbClr val="FFC000"/>
              </a:solidFill>
              <a:latin typeface="Arial Narrow" panose="020B0606020202030204" pitchFamily="34" charset="0"/>
              <a:cs typeface="Arial Narrow" panose="020B0606020202030204" pitchFamily="34" charset="0"/>
            </a:endParaRPr>
          </a:p>
        </p:txBody>
      </p:sp>
      <p:sp>
        <p:nvSpPr>
          <p:cNvPr id="16" name="Caixa de Texto 32"/>
          <p:cNvSpPr txBox="1"/>
          <p:nvPr/>
        </p:nvSpPr>
        <p:spPr>
          <a:xfrm>
            <a:off x="4302125" y="2011680"/>
            <a:ext cx="1416685" cy="276999"/>
          </a:xfrm>
          <a:prstGeom prst="rect">
            <a:avLst/>
          </a:prstGeom>
          <a:noFill/>
        </p:spPr>
        <p:txBody>
          <a:bodyPr wrap="square" rtlCol="0">
            <a:spAutoFit/>
          </a:bodyPr>
          <a:lstStyle/>
          <a:p>
            <a:r>
              <a:rPr lang="pt-PT" altLang="en-US" sz="1200" i="1" dirty="0">
                <a:solidFill>
                  <a:srgbClr val="FFC000"/>
                </a:solidFill>
                <a:latin typeface="Arial Narrow" panose="020B0606020202030204" pitchFamily="34" charset="0"/>
                <a:cs typeface="Arial Narrow" panose="020B0606020202030204" pitchFamily="34" charset="0"/>
              </a:rPr>
              <a:t>15 </a:t>
            </a:r>
            <a:r>
              <a:rPr lang="pt-PT" sz="1200" dirty="0">
                <a:solidFill>
                  <a:srgbClr val="FFC000"/>
                </a:solidFill>
                <a:latin typeface="Arial Narrow" panose="020B0606020202030204" pitchFamily="34" charset="0"/>
              </a:rPr>
              <a:t>member countries</a:t>
            </a:r>
            <a:endParaRPr lang="pt-PT" altLang="en-US" sz="1200" i="1" dirty="0">
              <a:solidFill>
                <a:srgbClr val="FFC000"/>
              </a:solidFill>
              <a:latin typeface="Arial Narrow" panose="020B0606020202030204" pitchFamily="34" charset="0"/>
              <a:cs typeface="Arial Narrow" panose="020B0606020202030204" pitchFamily="34" charset="0"/>
            </a:endParaRPr>
          </a:p>
        </p:txBody>
      </p:sp>
      <p:pic>
        <p:nvPicPr>
          <p:cNvPr id="17" name="Imagem 36" descr="LOGO-Paises ecowas"/>
          <p:cNvPicPr>
            <a:picLocks noChangeAspect="1"/>
          </p:cNvPicPr>
          <p:nvPr/>
        </p:nvPicPr>
        <p:blipFill>
          <a:blip r:embed="rId3"/>
          <a:stretch>
            <a:fillRect/>
          </a:stretch>
        </p:blipFill>
        <p:spPr>
          <a:xfrm>
            <a:off x="-8255" y="4239260"/>
            <a:ext cx="2164080" cy="2143125"/>
          </a:xfrm>
          <a:prstGeom prst="rect">
            <a:avLst/>
          </a:prstGeom>
        </p:spPr>
      </p:pic>
      <p:sp>
        <p:nvSpPr>
          <p:cNvPr id="19" name="Slide Number Placeholder 6"/>
          <p:cNvSpPr txBox="1"/>
          <p:nvPr/>
        </p:nvSpPr>
        <p:spPr bwMode="auto">
          <a:xfrm>
            <a:off x="5541041" y="6706939"/>
            <a:ext cx="648072" cy="11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000" i="1" dirty="0" smtClean="0">
                <a:solidFill>
                  <a:srgbClr val="00B4B2"/>
                </a:solidFill>
              </a:rPr>
              <a:t>Pag </a:t>
            </a:r>
            <a:fld id="{6C07E9C5-6E20-4A25-9F31-81ECFC5683B7}" type="slidenum">
              <a:rPr lang="fr-FR" altLang="pt-PT" sz="1000" b="1" i="1" u="sng" dirty="0" smtClean="0">
                <a:solidFill>
                  <a:srgbClr val="00B4B2"/>
                </a:solidFill>
              </a:rPr>
              <a:t>15</a:t>
            </a:fld>
            <a:endParaRPr lang="fr-FR" altLang="pt-PT" sz="1000" b="1" i="1" u="sng" dirty="0" smtClean="0">
              <a:solidFill>
                <a:srgbClr val="00B4B2"/>
              </a:solidFill>
            </a:endParaRPr>
          </a:p>
        </p:txBody>
      </p:sp>
      <p:cxnSp>
        <p:nvCxnSpPr>
          <p:cNvPr id="21" name="Conexão Reta 12"/>
          <p:cNvCxnSpPr/>
          <p:nvPr/>
        </p:nvCxnSpPr>
        <p:spPr>
          <a:xfrm flipV="1">
            <a:off x="4392930" y="3797935"/>
            <a:ext cx="161290" cy="372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xão Reta 13"/>
          <p:cNvCxnSpPr/>
          <p:nvPr/>
        </p:nvCxnSpPr>
        <p:spPr>
          <a:xfrm flipV="1">
            <a:off x="4070350" y="3463925"/>
            <a:ext cx="112395" cy="327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xão Reta 14"/>
          <p:cNvCxnSpPr/>
          <p:nvPr/>
        </p:nvCxnSpPr>
        <p:spPr>
          <a:xfrm>
            <a:off x="4175125" y="3463925"/>
            <a:ext cx="20828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Caixa de Texto 15"/>
          <p:cNvSpPr txBox="1"/>
          <p:nvPr/>
        </p:nvSpPr>
        <p:spPr>
          <a:xfrm>
            <a:off x="4318635" y="3329305"/>
            <a:ext cx="2922270" cy="276999"/>
          </a:xfrm>
          <a:prstGeom prst="rect">
            <a:avLst/>
          </a:prstGeom>
          <a:noFill/>
        </p:spPr>
        <p:txBody>
          <a:bodyPr wrap="square" rtlCol="0">
            <a:spAutoFit/>
          </a:bodyPr>
          <a:lstStyle/>
          <a:p>
            <a:r>
              <a:rPr lang="pt-PT" sz="1200" dirty="0">
                <a:solidFill>
                  <a:srgbClr val="FFC000"/>
                </a:solidFill>
                <a:latin typeface="Arial Narrow" panose="020B0606020202030204" pitchFamily="34" charset="0"/>
              </a:rPr>
              <a:t>Imports of goods</a:t>
            </a:r>
            <a:r>
              <a:rPr lang="pt-PT" altLang="en-US" sz="1200" dirty="0" smtClean="0">
                <a:solidFill>
                  <a:srgbClr val="FFC000"/>
                </a:solidFill>
                <a:latin typeface="Arial Narrow" panose="020B0606020202030204" pitchFamily="34" charset="0"/>
                <a:cs typeface="Arial Narrow" panose="020B0606020202030204" pitchFamily="34" charset="0"/>
              </a:rPr>
              <a:t>: </a:t>
            </a:r>
            <a:r>
              <a:rPr lang="pt-PT" altLang="en-US" sz="1200" dirty="0">
                <a:solidFill>
                  <a:srgbClr val="FFC000"/>
                </a:solidFill>
                <a:latin typeface="Arial Narrow" panose="020B0606020202030204" pitchFamily="34" charset="0"/>
                <a:ea typeface="SimSun" panose="02010600030101010101" pitchFamily="2" charset="-122"/>
                <a:cs typeface="Arial Narrow" panose="020B0606020202030204" pitchFamily="34" charset="0"/>
              </a:rPr>
              <a:t>＄</a:t>
            </a:r>
            <a:r>
              <a:rPr lang="pt-PT" altLang="en-US" sz="1200" dirty="0">
                <a:solidFill>
                  <a:srgbClr val="FFC000"/>
                </a:solidFill>
                <a:latin typeface="Arial Narrow" panose="020B0606020202030204" pitchFamily="34" charset="0"/>
                <a:cs typeface="Arial Narrow" panose="020B0606020202030204" pitchFamily="34" charset="0"/>
              </a:rPr>
              <a:t>113,440,000,000</a:t>
            </a:r>
          </a:p>
        </p:txBody>
      </p:sp>
      <p:cxnSp>
        <p:nvCxnSpPr>
          <p:cNvPr id="25" name="Conexão Reta 17"/>
          <p:cNvCxnSpPr/>
          <p:nvPr/>
        </p:nvCxnSpPr>
        <p:spPr>
          <a:xfrm flipH="1">
            <a:off x="4371340" y="3362960"/>
            <a:ext cx="1270" cy="191135"/>
          </a:xfrm>
          <a:prstGeom prst="line">
            <a:avLst/>
          </a:prstGeom>
        </p:spPr>
        <p:style>
          <a:lnRef idx="1">
            <a:schemeClr val="accent1"/>
          </a:lnRef>
          <a:fillRef idx="0">
            <a:schemeClr val="accent1"/>
          </a:fillRef>
          <a:effectRef idx="0">
            <a:schemeClr val="accent1"/>
          </a:effectRef>
          <a:fontRef idx="minor">
            <a:schemeClr val="tx1"/>
          </a:fontRef>
        </p:style>
      </p:cxnSp>
      <p:sp>
        <p:nvSpPr>
          <p:cNvPr id="26" name="Caixa de Texto 18"/>
          <p:cNvSpPr txBox="1"/>
          <p:nvPr/>
        </p:nvSpPr>
        <p:spPr>
          <a:xfrm>
            <a:off x="1966595" y="4019550"/>
            <a:ext cx="2420620" cy="276999"/>
          </a:xfrm>
          <a:prstGeom prst="rect">
            <a:avLst/>
          </a:prstGeom>
          <a:noFill/>
        </p:spPr>
        <p:txBody>
          <a:bodyPr wrap="square" rtlCol="0">
            <a:spAutoFit/>
          </a:bodyPr>
          <a:lstStyle/>
          <a:p>
            <a:r>
              <a:rPr lang="pt-PT" sz="1200" dirty="0">
                <a:solidFill>
                  <a:srgbClr val="FFC000"/>
                </a:solidFill>
                <a:latin typeface="Arial Narrow" panose="020B0606020202030204" pitchFamily="34" charset="0"/>
              </a:rPr>
              <a:t>Exports of goods</a:t>
            </a:r>
            <a:r>
              <a:rPr lang="pt-PT" altLang="en-US" sz="1200" dirty="0" smtClean="0">
                <a:solidFill>
                  <a:srgbClr val="FFC000"/>
                </a:solidFill>
                <a:latin typeface="Arial Narrow" panose="020B0606020202030204" pitchFamily="34" charset="0"/>
                <a:cs typeface="Arial Narrow" panose="020B0606020202030204" pitchFamily="34" charset="0"/>
              </a:rPr>
              <a:t>: </a:t>
            </a:r>
            <a:r>
              <a:rPr lang="pt-PT" altLang="en-US" sz="1200" dirty="0">
                <a:solidFill>
                  <a:srgbClr val="FFC000"/>
                </a:solidFill>
                <a:latin typeface="Arial Narrow" panose="020B0606020202030204" pitchFamily="34" charset="0"/>
                <a:cs typeface="Arial Narrow" panose="020B0606020202030204" pitchFamily="34" charset="0"/>
              </a:rPr>
              <a:t>113,062,000,000</a:t>
            </a:r>
          </a:p>
        </p:txBody>
      </p:sp>
      <p:cxnSp>
        <p:nvCxnSpPr>
          <p:cNvPr id="27" name="Conexão Reta 20"/>
          <p:cNvCxnSpPr/>
          <p:nvPr/>
        </p:nvCxnSpPr>
        <p:spPr>
          <a:xfrm>
            <a:off x="4194175" y="4163060"/>
            <a:ext cx="208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xão Reta 21"/>
          <p:cNvCxnSpPr/>
          <p:nvPr/>
        </p:nvCxnSpPr>
        <p:spPr>
          <a:xfrm>
            <a:off x="4201795" y="4062095"/>
            <a:ext cx="10160" cy="197485"/>
          </a:xfrm>
          <a:prstGeom prst="line">
            <a:avLst/>
          </a:prstGeom>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3694430" y="3745865"/>
            <a:ext cx="78105"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latin typeface="Arial Narrow" panose="020B0606020202030204" pitchFamily="34" charset="0"/>
              <a:cs typeface="Arial Narrow" panose="020B0606020202030204" pitchFamily="34" charset="0"/>
            </a:endParaRPr>
          </a:p>
        </p:txBody>
      </p:sp>
      <p:sp>
        <p:nvSpPr>
          <p:cNvPr id="30" name="Oval 29"/>
          <p:cNvSpPr/>
          <p:nvPr/>
        </p:nvSpPr>
        <p:spPr>
          <a:xfrm>
            <a:off x="4026535" y="3754120"/>
            <a:ext cx="78105"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latin typeface="Arial Narrow" panose="020B0606020202030204" pitchFamily="34" charset="0"/>
              <a:cs typeface="Arial Narrow" panose="020B0606020202030204" pitchFamily="34" charset="0"/>
            </a:endParaRPr>
          </a:p>
        </p:txBody>
      </p:sp>
      <p:sp>
        <p:nvSpPr>
          <p:cNvPr id="31" name="Oval 30"/>
          <p:cNvSpPr/>
          <p:nvPr/>
        </p:nvSpPr>
        <p:spPr>
          <a:xfrm>
            <a:off x="4509770" y="3762375"/>
            <a:ext cx="78105"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latin typeface="Arial Narrow" panose="020B0606020202030204" pitchFamily="34" charset="0"/>
              <a:cs typeface="Arial Narrow" panose="020B0606020202030204" pitchFamily="34" charset="0"/>
            </a:endParaRPr>
          </a:p>
        </p:txBody>
      </p:sp>
      <p:sp>
        <p:nvSpPr>
          <p:cNvPr id="32" name="Oval 31"/>
          <p:cNvSpPr/>
          <p:nvPr/>
        </p:nvSpPr>
        <p:spPr>
          <a:xfrm>
            <a:off x="4755515" y="3759835"/>
            <a:ext cx="78105"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latin typeface="Arial Narrow" panose="020B0606020202030204" pitchFamily="34" charset="0"/>
              <a:cs typeface="Arial Narrow" panose="020B0606020202030204" pitchFamily="34" charset="0"/>
            </a:endParaRPr>
          </a:p>
        </p:txBody>
      </p:sp>
      <p:grpSp>
        <p:nvGrpSpPr>
          <p:cNvPr id="33" name="Agrupar 91"/>
          <p:cNvGrpSpPr/>
          <p:nvPr/>
        </p:nvGrpSpPr>
        <p:grpSpPr>
          <a:xfrm>
            <a:off x="4161790" y="2057400"/>
            <a:ext cx="240665" cy="142240"/>
            <a:chOff x="6520" y="3513"/>
            <a:chExt cx="379" cy="224"/>
          </a:xfrm>
        </p:grpSpPr>
        <p:cxnSp>
          <p:nvCxnSpPr>
            <p:cNvPr id="34" name="Conexão Reta 70"/>
            <p:cNvCxnSpPr/>
            <p:nvPr/>
          </p:nvCxnSpPr>
          <p:spPr>
            <a:xfrm>
              <a:off x="6520" y="3616"/>
              <a:ext cx="3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xão Reta 86"/>
            <p:cNvCxnSpPr/>
            <p:nvPr/>
          </p:nvCxnSpPr>
          <p:spPr>
            <a:xfrm flipV="1">
              <a:off x="6847" y="3513"/>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6" name="Agrupar 7"/>
          <p:cNvGrpSpPr/>
          <p:nvPr/>
        </p:nvGrpSpPr>
        <p:grpSpPr>
          <a:xfrm>
            <a:off x="4102735" y="2281555"/>
            <a:ext cx="254000" cy="142240"/>
            <a:chOff x="6427" y="3849"/>
            <a:chExt cx="400" cy="224"/>
          </a:xfrm>
        </p:grpSpPr>
        <p:cxnSp>
          <p:nvCxnSpPr>
            <p:cNvPr id="37" name="Conexão Reta 74"/>
            <p:cNvCxnSpPr/>
            <p:nvPr/>
          </p:nvCxnSpPr>
          <p:spPr>
            <a:xfrm>
              <a:off x="6427" y="3934"/>
              <a:ext cx="366" cy="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xão Reta 87"/>
            <p:cNvCxnSpPr/>
            <p:nvPr/>
          </p:nvCxnSpPr>
          <p:spPr>
            <a:xfrm flipV="1">
              <a:off x="6775" y="3849"/>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9" name="Agrupar 10"/>
          <p:cNvGrpSpPr/>
          <p:nvPr/>
        </p:nvGrpSpPr>
        <p:grpSpPr>
          <a:xfrm>
            <a:off x="4057015" y="2505710"/>
            <a:ext cx="264795" cy="142240"/>
            <a:chOff x="6321" y="4253"/>
            <a:chExt cx="417" cy="224"/>
          </a:xfrm>
        </p:grpSpPr>
        <p:cxnSp>
          <p:nvCxnSpPr>
            <p:cNvPr id="40" name="Conexão Reta 83"/>
            <p:cNvCxnSpPr/>
            <p:nvPr/>
          </p:nvCxnSpPr>
          <p:spPr>
            <a:xfrm flipV="1">
              <a:off x="6321" y="4322"/>
              <a:ext cx="389" cy="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exão Reta 88"/>
            <p:cNvCxnSpPr/>
            <p:nvPr/>
          </p:nvCxnSpPr>
          <p:spPr>
            <a:xfrm flipV="1">
              <a:off x="6686" y="4253"/>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2" name="Agrupar 26"/>
          <p:cNvGrpSpPr/>
          <p:nvPr/>
        </p:nvGrpSpPr>
        <p:grpSpPr>
          <a:xfrm>
            <a:off x="3991610" y="2719070"/>
            <a:ext cx="284480" cy="142240"/>
            <a:chOff x="6286" y="4402"/>
            <a:chExt cx="448" cy="224"/>
          </a:xfrm>
        </p:grpSpPr>
        <p:cxnSp>
          <p:nvCxnSpPr>
            <p:cNvPr id="43" name="Conexão Reta 80"/>
            <p:cNvCxnSpPr/>
            <p:nvPr/>
          </p:nvCxnSpPr>
          <p:spPr>
            <a:xfrm>
              <a:off x="6286" y="4516"/>
              <a:ext cx="421" cy="7"/>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exão Reta 89"/>
            <p:cNvCxnSpPr/>
            <p:nvPr/>
          </p:nvCxnSpPr>
          <p:spPr>
            <a:xfrm flipV="1">
              <a:off x="6682" y="4402"/>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5" name="Agrupar 22"/>
          <p:cNvGrpSpPr/>
          <p:nvPr/>
        </p:nvGrpSpPr>
        <p:grpSpPr>
          <a:xfrm>
            <a:off x="3943350" y="2943225"/>
            <a:ext cx="287020" cy="142240"/>
            <a:chOff x="6159" y="4840"/>
            <a:chExt cx="452" cy="224"/>
          </a:xfrm>
        </p:grpSpPr>
        <p:cxnSp>
          <p:nvCxnSpPr>
            <p:cNvPr id="46" name="Conexão Reta 77"/>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exão Reta 90"/>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8" name="Agrupar 29"/>
          <p:cNvGrpSpPr/>
          <p:nvPr/>
        </p:nvGrpSpPr>
        <p:grpSpPr>
          <a:xfrm>
            <a:off x="4763770" y="3879215"/>
            <a:ext cx="240665" cy="142240"/>
            <a:chOff x="6520" y="3513"/>
            <a:chExt cx="379" cy="224"/>
          </a:xfrm>
        </p:grpSpPr>
        <p:cxnSp>
          <p:nvCxnSpPr>
            <p:cNvPr id="49" name="Conexão Reta 31"/>
            <p:cNvCxnSpPr/>
            <p:nvPr/>
          </p:nvCxnSpPr>
          <p:spPr>
            <a:xfrm>
              <a:off x="6520" y="3616"/>
              <a:ext cx="3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exão Reta 33"/>
            <p:cNvCxnSpPr/>
            <p:nvPr/>
          </p:nvCxnSpPr>
          <p:spPr>
            <a:xfrm flipV="1">
              <a:off x="6847" y="3513"/>
              <a:ext cx="52" cy="22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1" name="Conexão Reta 35"/>
          <p:cNvCxnSpPr/>
          <p:nvPr/>
        </p:nvCxnSpPr>
        <p:spPr>
          <a:xfrm>
            <a:off x="4675505" y="4181475"/>
            <a:ext cx="240030" cy="8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exão Reta 40"/>
          <p:cNvCxnSpPr/>
          <p:nvPr/>
        </p:nvCxnSpPr>
        <p:spPr>
          <a:xfrm flipV="1">
            <a:off x="4914900" y="4124960"/>
            <a:ext cx="33020" cy="142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exão Reta 43"/>
          <p:cNvCxnSpPr/>
          <p:nvPr/>
        </p:nvCxnSpPr>
        <p:spPr>
          <a:xfrm>
            <a:off x="4585335" y="4439285"/>
            <a:ext cx="295275" cy="7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xão Reta 44"/>
          <p:cNvCxnSpPr/>
          <p:nvPr/>
        </p:nvCxnSpPr>
        <p:spPr>
          <a:xfrm flipV="1">
            <a:off x="4879975" y="4381500"/>
            <a:ext cx="33020" cy="142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exão Reta 46"/>
          <p:cNvCxnSpPr/>
          <p:nvPr/>
        </p:nvCxnSpPr>
        <p:spPr>
          <a:xfrm flipV="1">
            <a:off x="4485005" y="4714240"/>
            <a:ext cx="349885" cy="5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exão Reta 47"/>
          <p:cNvCxnSpPr/>
          <p:nvPr/>
        </p:nvCxnSpPr>
        <p:spPr>
          <a:xfrm flipV="1">
            <a:off x="4834255" y="4648835"/>
            <a:ext cx="33020" cy="14224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Cabo Verde Airlines divulga novo mapa de rotas com as conexões saindo do  Bras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2007" y="1801857"/>
            <a:ext cx="3578136" cy="3578136"/>
          </a:xfrm>
          <a:prstGeom prst="rect">
            <a:avLst/>
          </a:prstGeom>
          <a:noFill/>
          <a:extLst>
            <a:ext uri="{909E8E84-426E-40DD-AFC4-6F175D3DCCD1}">
              <a14:hiddenFill xmlns:a14="http://schemas.microsoft.com/office/drawing/2010/main">
                <a:solidFill>
                  <a:srgbClr val="FFFFFF"/>
                </a:solidFill>
              </a14:hiddenFill>
            </a:ext>
          </a:extLst>
        </p:spPr>
      </p:pic>
      <p:sp>
        <p:nvSpPr>
          <p:cNvPr id="62" name="Donut 61"/>
          <p:cNvSpPr/>
          <p:nvPr/>
        </p:nvSpPr>
        <p:spPr>
          <a:xfrm>
            <a:off x="7758430" y="1495425"/>
            <a:ext cx="4334859" cy="4572000"/>
          </a:xfrm>
          <a:prstGeom prst="donut">
            <a:avLst>
              <a:gd name="adj" fmla="val 173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63" name="Rectangle 62"/>
          <p:cNvSpPr/>
          <p:nvPr/>
        </p:nvSpPr>
        <p:spPr>
          <a:xfrm>
            <a:off x="7553325" y="1051560"/>
            <a:ext cx="4638675" cy="1174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24" name="Rectangle 1023"/>
          <p:cNvSpPr/>
          <p:nvPr/>
        </p:nvSpPr>
        <p:spPr>
          <a:xfrm>
            <a:off x="7315200" y="1330642"/>
            <a:ext cx="1257300" cy="1248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25" name="Rectangle 1024"/>
          <p:cNvSpPr/>
          <p:nvPr/>
        </p:nvSpPr>
        <p:spPr>
          <a:xfrm>
            <a:off x="11344275" y="1764030"/>
            <a:ext cx="529939" cy="88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27" name="Rectangle 1026"/>
          <p:cNvSpPr/>
          <p:nvPr/>
        </p:nvSpPr>
        <p:spPr>
          <a:xfrm>
            <a:off x="7924800" y="4933315"/>
            <a:ext cx="885825" cy="753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28" name="Rectangle 1027"/>
          <p:cNvSpPr/>
          <p:nvPr/>
        </p:nvSpPr>
        <p:spPr>
          <a:xfrm>
            <a:off x="11344275" y="4933315"/>
            <a:ext cx="529939" cy="753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9" name="TextBox 28"/>
          <p:cNvSpPr txBox="1"/>
          <p:nvPr/>
        </p:nvSpPr>
        <p:spPr>
          <a:xfrm>
            <a:off x="4356735" y="345983"/>
            <a:ext cx="6901815" cy="1708160"/>
          </a:xfrm>
          <a:prstGeom prst="rect">
            <a:avLst/>
          </a:prstGeom>
          <a:noFill/>
        </p:spPr>
        <p:txBody>
          <a:bodyPr wrap="square" rtlCol="0">
            <a:spAutoFit/>
          </a:bodyPr>
          <a:lstStyle/>
          <a:p>
            <a:pPr algn="r">
              <a:lnSpc>
                <a:spcPct val="95000"/>
              </a:lnSpc>
            </a:pPr>
            <a:r>
              <a:rPr lang="pt-PT" sz="1200" spc="-1" dirty="0" smtClean="0">
                <a:ln>
                  <a:noFill/>
                </a:ln>
                <a:latin typeface="Arial Narrow" panose="020B0606020202030204" pitchFamily="34" charset="0"/>
                <a:cs typeface="Arial Narrow" panose="020B0606020202030204" pitchFamily="34" charset="0"/>
                <a:sym typeface="+mn-ea"/>
              </a:rPr>
              <a:t> </a:t>
            </a:r>
            <a:r>
              <a:rPr lang="pt-PT" sz="1200" dirty="0">
                <a:latin typeface="Arial Narrow" panose="020B0606020202030204" pitchFamily="34" charset="0"/>
              </a:rPr>
              <a:t>In each edition of the “Atlantic Business Forum”, a country outside the </a:t>
            </a:r>
            <a:r>
              <a:rPr lang="pt-PT" sz="1200" i="1" dirty="0">
                <a:latin typeface="Arial Narrow" panose="020B0606020202030204" pitchFamily="34" charset="0"/>
              </a:rPr>
              <a:t>ECOWAS</a:t>
            </a:r>
            <a:r>
              <a:rPr lang="pt-PT" sz="1200" dirty="0">
                <a:latin typeface="Arial Narrow" panose="020B0606020202030204" pitchFamily="34" charset="0"/>
              </a:rPr>
              <a:t> region will be specially invited to participate. In the 2022 edition, Brazil is the guest country. Cape Verde and Brazil are an integral part of the same economic block, the Community of Portuguese Speaking Countries </a:t>
            </a:r>
            <a:r>
              <a:rPr lang="pt-PT" sz="1200" i="1" dirty="0">
                <a:latin typeface="Arial Narrow" panose="020B0606020202030204" pitchFamily="34" charset="0"/>
              </a:rPr>
              <a:t>(CPLP), </a:t>
            </a:r>
            <a:r>
              <a:rPr lang="pt-PT" sz="1200" dirty="0">
                <a:latin typeface="Arial Narrow" panose="020B0606020202030204" pitchFamily="34" charset="0"/>
              </a:rPr>
              <a:t>share a common language, the Portuguese language, as well as a common historical way</a:t>
            </a:r>
            <a:r>
              <a:rPr lang="pt-PT" sz="1200" dirty="0" smtClean="0">
                <a:latin typeface="Arial Narrow" panose="020B0606020202030204" pitchFamily="34" charset="0"/>
              </a:rPr>
              <a:t>.</a:t>
            </a:r>
            <a:endParaRPr lang="fr-FR" sz="1200" dirty="0" smtClean="0">
              <a:latin typeface="Arial Narrow" panose="020B0606020202030204" pitchFamily="34" charset="0"/>
              <a:sym typeface="+mn-ea"/>
            </a:endParaRPr>
          </a:p>
          <a:p>
            <a:pPr algn="r">
              <a:lnSpc>
                <a:spcPct val="95000"/>
              </a:lnSpc>
            </a:pPr>
            <a:endParaRPr lang="fr-FR" sz="1200" dirty="0">
              <a:latin typeface="Arial Narrow" panose="020B0606020202030204" pitchFamily="34" charset="0"/>
              <a:sym typeface="+mn-ea"/>
            </a:endParaRPr>
          </a:p>
          <a:p>
            <a:pPr algn="just"/>
            <a:r>
              <a:rPr lang="pt-PT" sz="1200" dirty="0">
                <a:latin typeface="Arial Narrow" panose="020B0606020202030204" pitchFamily="34" charset="0"/>
              </a:rPr>
              <a:t>The relationship between Cape Verde and Brazil, at different levels and dimensions, presents itself as a first-rate opportunity, with indisputable advantages and benefits for the respective economic operators, scientific and technological agents, who, due to their dimension and their characteristics, constitute an important opportunity as one of the possible means of giving muscle and scale to Cape Verdean companies, in their competitive position on the international market.</a:t>
            </a:r>
          </a:p>
        </p:txBody>
      </p:sp>
      <p:sp>
        <p:nvSpPr>
          <p:cNvPr id="72" name="Caixa de Texto 14"/>
          <p:cNvSpPr txBox="1"/>
          <p:nvPr/>
        </p:nvSpPr>
        <p:spPr>
          <a:xfrm>
            <a:off x="10498455" y="70485"/>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sp>
        <p:nvSpPr>
          <p:cNvPr id="20" name="TextBox 19"/>
          <p:cNvSpPr txBox="1"/>
          <p:nvPr/>
        </p:nvSpPr>
        <p:spPr>
          <a:xfrm>
            <a:off x="2078194" y="5166633"/>
            <a:ext cx="9531050" cy="1323439"/>
          </a:xfrm>
          <a:prstGeom prst="rect">
            <a:avLst/>
          </a:prstGeom>
          <a:noFill/>
        </p:spPr>
        <p:txBody>
          <a:bodyPr wrap="square" rtlCol="0">
            <a:spAutoFit/>
          </a:bodyPr>
          <a:lstStyle/>
          <a:p>
            <a:pPr algn="just">
              <a:lnSpc>
                <a:spcPts val="1200"/>
              </a:lnSpc>
            </a:pPr>
            <a:r>
              <a:rPr lang="pt-PT" sz="1200" dirty="0">
                <a:latin typeface="Arial Narrow" panose="020B0606020202030204" pitchFamily="34" charset="0"/>
              </a:rPr>
              <a:t>Currently, Brazil has more than 210,867,954 inhabitants; more than 149,057,635 internet users, which corresponds to more than 70.7% penetration [% population]; 26 states, also designated as units of the federation and a federal district, which houses the country's capital, the city of Brasilia.</a:t>
            </a:r>
          </a:p>
          <a:p>
            <a:pPr algn="just">
              <a:lnSpc>
                <a:spcPts val="1200"/>
              </a:lnSpc>
            </a:pPr>
            <a:endParaRPr lang="fr-FR" sz="1200" dirty="0">
              <a:latin typeface="Arial Narrow" panose="020B0606020202030204" pitchFamily="34" charset="0"/>
            </a:endParaRPr>
          </a:p>
          <a:p>
            <a:pPr algn="just">
              <a:lnSpc>
                <a:spcPts val="1200"/>
              </a:lnSpc>
            </a:pPr>
            <a:r>
              <a:rPr lang="pt-PT" sz="1200" dirty="0">
                <a:latin typeface="Arial Narrow" panose="020B0606020202030204" pitchFamily="34" charset="0"/>
              </a:rPr>
              <a:t>The emergence of the first industries in Brazil took place in 1810. The organization of the Brazilian industrial sector began around 1827. By 1889, Brazil had about 600 private industries, with activities mainly in the consumer goods sector. Brazilian industry currently generates over 1.2 trillion reais (approximately $ 229.099 million) for its economy; it contributes around 21.6% of Brazil's GDP; represents 51% of Brazilian exports; employs over 12 million people. According to the map of companies in Brazil, made available at the end of 2020 by the Ministry of the Economy, Brazil had 19.7 million active companies. Each federal state has a Federation of Industries and a Federation of Commerce, grouping together the majority of industries and commercial establishments in Brazil.</a:t>
            </a:r>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pic>
        <p:nvPicPr>
          <p:cNvPr id="71" name="Imagem9"/>
          <p:cNvPicPr>
            <a:picLocks noChangeAspect="1"/>
          </p:cNvPicPr>
          <p:nvPr/>
        </p:nvPicPr>
        <p:blipFill>
          <a:blip r:embed="rId6"/>
          <a:stretch>
            <a:fillRect/>
          </a:stretch>
        </p:blipFill>
        <p:spPr>
          <a:xfrm>
            <a:off x="11830049" y="6569065"/>
            <a:ext cx="351155" cy="271790"/>
          </a:xfrm>
          <a:prstGeom prst="rect">
            <a:avLst/>
          </a:prstGeom>
          <a:noFill/>
          <a:ln>
            <a:noFill/>
          </a:ln>
          <a:effectLst/>
        </p:spPr>
      </p:pic>
      <p:sp>
        <p:nvSpPr>
          <p:cNvPr id="76" name="TextBox 75"/>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77" name="Picture 2" descr="E:\DOSSIER 2020\bconference\logos\unicv\logotipo_unicv_final-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
        <p:nvSpPr>
          <p:cNvPr id="73" name="Rectangle 2"/>
          <p:cNvSpPr txBox="1">
            <a:spLocks noChangeArrowheads="1"/>
          </p:cNvSpPr>
          <p:nvPr/>
        </p:nvSpPr>
        <p:spPr>
          <a:xfrm>
            <a:off x="56123" y="648741"/>
            <a:ext cx="3120782" cy="66235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000" b="1" dirty="0" smtClean="0">
                <a:solidFill>
                  <a:schemeClr val="bg1"/>
                </a:solidFill>
                <a:effectLst>
                  <a:outerShdw blurRad="38100" dist="38100" dir="2700000" algn="tl">
                    <a:srgbClr val="000000"/>
                  </a:outerShdw>
                </a:effectLst>
                <a:latin typeface="Calisto MT" panose="02040603050505030304" pitchFamily="18" charset="0"/>
              </a:rPr>
              <a:t>THE GUEST COUNTRY</a:t>
            </a:r>
          </a:p>
          <a:p>
            <a:pPr algn="ctr">
              <a:defRPr/>
            </a:pPr>
            <a:r>
              <a:rPr lang="pt-PT" altLang="pt-PT" sz="2000" b="1" dirty="0" smtClean="0">
                <a:solidFill>
                  <a:schemeClr val="bg1"/>
                </a:solidFill>
                <a:effectLst>
                  <a:outerShdw blurRad="38100" dist="38100" dir="2700000" algn="tl">
                    <a:srgbClr val="000000"/>
                  </a:outerShdw>
                </a:effectLst>
                <a:latin typeface="Calisto MT" panose="02040603050505030304" pitchFamily="18" charset="0"/>
              </a:rPr>
              <a:t>BRAZIL</a:t>
            </a:r>
          </a:p>
        </p:txBody>
      </p:sp>
      <p:pic>
        <p:nvPicPr>
          <p:cNvPr id="79" name="Picture 4" descr="Lindas Gifs e Imagens: Bandeiras dos Estados Brasileiro-Png-Jpg e Gifs"/>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7801" y="1329196"/>
            <a:ext cx="1077915" cy="7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271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20" name="Imagem 1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2465" y="799465"/>
            <a:ext cx="1010920" cy="838200"/>
          </a:xfrm>
          <a:prstGeom prst="rect">
            <a:avLst/>
          </a:prstGeom>
        </p:spPr>
      </p:pic>
      <p:sp>
        <p:nvSpPr>
          <p:cNvPr id="121" name="Oval 120"/>
          <p:cNvSpPr/>
          <p:nvPr/>
        </p:nvSpPr>
        <p:spPr>
          <a:xfrm>
            <a:off x="3165110" y="1206965"/>
            <a:ext cx="5737790" cy="5666346"/>
          </a:xfrm>
          <a:prstGeom prst="ellipse">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a:p>
        </p:txBody>
      </p:sp>
      <p:cxnSp>
        <p:nvCxnSpPr>
          <p:cNvPr id="135" name="Conexão Reta 77"/>
          <p:cNvCxnSpPr/>
          <p:nvPr/>
        </p:nvCxnSpPr>
        <p:spPr>
          <a:xfrm flipH="1">
            <a:off x="4312285" y="1402080"/>
            <a:ext cx="2832735" cy="99504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sp>
        <p:nvSpPr>
          <p:cNvPr id="147" name="Rectângulo 4"/>
          <p:cNvSpPr/>
          <p:nvPr/>
        </p:nvSpPr>
        <p:spPr>
          <a:xfrm>
            <a:off x="1270" y="3653155"/>
            <a:ext cx="6028055" cy="320929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ln>
                <a:noFill/>
              </a:ln>
            </a:endParaRPr>
          </a:p>
        </p:txBody>
      </p:sp>
      <p:sp>
        <p:nvSpPr>
          <p:cNvPr id="149" name="Oval 148"/>
          <p:cNvSpPr/>
          <p:nvPr/>
        </p:nvSpPr>
        <p:spPr>
          <a:xfrm>
            <a:off x="4067175" y="1960880"/>
            <a:ext cx="3961130" cy="426720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a:p>
        </p:txBody>
      </p:sp>
      <p:sp>
        <p:nvSpPr>
          <p:cNvPr id="150" name="Oval 149"/>
          <p:cNvSpPr/>
          <p:nvPr/>
        </p:nvSpPr>
        <p:spPr>
          <a:xfrm>
            <a:off x="4732655" y="2701290"/>
            <a:ext cx="2623185" cy="326834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dirty="0"/>
          </a:p>
          <a:p>
            <a:pPr algn="ctr">
              <a:defRPr/>
            </a:pPr>
            <a:endParaRPr lang="pt-PT" sz="1400" dirty="0"/>
          </a:p>
          <a:p>
            <a:pPr algn="ctr">
              <a:defRPr/>
            </a:pPr>
            <a:endParaRPr lang="pt-PT" sz="1400" dirty="0"/>
          </a:p>
          <a:p>
            <a:pPr algn="ctr">
              <a:defRPr/>
            </a:pPr>
            <a:endParaRPr lang="pt-PT" sz="1400" dirty="0"/>
          </a:p>
          <a:p>
            <a:pPr algn="ctr">
              <a:defRPr/>
            </a:pPr>
            <a:endParaRPr lang="pt-PT" sz="1400" dirty="0"/>
          </a:p>
        </p:txBody>
      </p:sp>
      <p:sp>
        <p:nvSpPr>
          <p:cNvPr id="151" name="CaixaDeTexto 143"/>
          <p:cNvSpPr txBox="1"/>
          <p:nvPr/>
        </p:nvSpPr>
        <p:spPr>
          <a:xfrm>
            <a:off x="3819525" y="4617720"/>
            <a:ext cx="575310" cy="283210"/>
          </a:xfrm>
          <a:prstGeom prst="rect">
            <a:avLst/>
          </a:prstGeom>
          <a:noFill/>
        </p:spPr>
        <p:txBody>
          <a:bodyPr wrap="square">
            <a:spAutoFit/>
          </a:bodyPr>
          <a:lstStyle/>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cs typeface="+mn-cs"/>
              </a:rPr>
              <a:t>CPLP</a:t>
            </a:r>
          </a:p>
        </p:txBody>
      </p:sp>
      <p:cxnSp>
        <p:nvCxnSpPr>
          <p:cNvPr id="153" name="Conexão recta 42"/>
          <p:cNvCxnSpPr/>
          <p:nvPr/>
        </p:nvCxnSpPr>
        <p:spPr>
          <a:xfrm>
            <a:off x="6031230" y="1177925"/>
            <a:ext cx="1905" cy="67056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5" name="CaixaDeTexto 10"/>
          <p:cNvSpPr txBox="1"/>
          <p:nvPr/>
        </p:nvSpPr>
        <p:spPr>
          <a:xfrm>
            <a:off x="4320540" y="2272030"/>
            <a:ext cx="695960" cy="245110"/>
          </a:xfrm>
          <a:prstGeom prst="rect">
            <a:avLst/>
          </a:prstGeom>
          <a:noFill/>
        </p:spPr>
        <p:txBody>
          <a:bodyPr wrap="square" rtlCol="0">
            <a:spAutoFit/>
          </a:bodyPr>
          <a:lstStyle/>
          <a:p>
            <a:pPr algn="ctr"/>
            <a:r>
              <a:rPr lang="pt-PT" sz="1000" b="1" i="1" dirty="0">
                <a:gradFill>
                  <a:gsLst>
                    <a:gs pos="0">
                      <a:srgbClr val="E30000"/>
                    </a:gs>
                    <a:gs pos="100000">
                      <a:srgbClr val="760303"/>
                    </a:gs>
                  </a:gsLst>
                  <a:lin scaled="0"/>
                </a:gradFill>
                <a:latin typeface="Arial Narrow" panose="020B0606020202030204" pitchFamily="34" charset="0"/>
              </a:rPr>
              <a:t>PALOP</a:t>
            </a:r>
          </a:p>
        </p:txBody>
      </p:sp>
      <p:pic>
        <p:nvPicPr>
          <p:cNvPr id="156" name="Imagem9"/>
          <p:cNvPicPr>
            <a:picLocks noChangeAspect="1"/>
          </p:cNvPicPr>
          <p:nvPr/>
        </p:nvPicPr>
        <p:blipFill>
          <a:blip r:embed="rId3"/>
          <a:stretch>
            <a:fillRect/>
          </a:stretch>
        </p:blipFill>
        <p:spPr>
          <a:xfrm>
            <a:off x="5593038" y="2880550"/>
            <a:ext cx="955769" cy="740483"/>
          </a:xfrm>
          <a:prstGeom prst="rect">
            <a:avLst/>
          </a:prstGeom>
          <a:noFill/>
          <a:ln>
            <a:noFill/>
          </a:ln>
          <a:effectLst/>
        </p:spPr>
      </p:pic>
      <p:cxnSp>
        <p:nvCxnSpPr>
          <p:cNvPr id="162" name="Conexão Reta 25"/>
          <p:cNvCxnSpPr/>
          <p:nvPr/>
        </p:nvCxnSpPr>
        <p:spPr>
          <a:xfrm>
            <a:off x="3957320" y="4827270"/>
            <a:ext cx="422275" cy="24066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pic>
        <p:nvPicPr>
          <p:cNvPr id="164" name="Imagem 27"/>
          <p:cNvPicPr>
            <a:picLocks noChangeAspect="1"/>
          </p:cNvPicPr>
          <p:nvPr/>
        </p:nvPicPr>
        <p:blipFill>
          <a:blip r:embed="rId4"/>
          <a:stretch>
            <a:fillRect/>
          </a:stretch>
        </p:blipFill>
        <p:spPr>
          <a:xfrm>
            <a:off x="5199380" y="4237990"/>
            <a:ext cx="1346835" cy="1127760"/>
          </a:xfrm>
          <a:prstGeom prst="rect">
            <a:avLst/>
          </a:prstGeom>
        </p:spPr>
      </p:pic>
      <p:sp>
        <p:nvSpPr>
          <p:cNvPr id="165" name="Anel 28"/>
          <p:cNvSpPr/>
          <p:nvPr/>
        </p:nvSpPr>
        <p:spPr>
          <a:xfrm>
            <a:off x="5001895" y="3795395"/>
            <a:ext cx="2088515" cy="2081530"/>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sp>
        <p:nvSpPr>
          <p:cNvPr id="166" name="Caixa de Texto 29"/>
          <p:cNvSpPr txBox="1"/>
          <p:nvPr/>
        </p:nvSpPr>
        <p:spPr>
          <a:xfrm>
            <a:off x="5423782" y="1929765"/>
            <a:ext cx="2504581" cy="830997"/>
          </a:xfrm>
          <a:prstGeom prst="rect">
            <a:avLst/>
          </a:prstGeom>
          <a:noFill/>
        </p:spPr>
        <p:txBody>
          <a:bodyPr wrap="square" rtlCol="0">
            <a:spAutoFit/>
          </a:bodyPr>
          <a:lstStyle/>
          <a:p>
            <a:pPr algn="ctr"/>
            <a:r>
              <a:rPr lang="pt-PT" altLang="en-US" sz="1600" i="1" dirty="0">
                <a:solidFill>
                  <a:srgbClr val="008CBA"/>
                </a:solidFill>
              </a:rPr>
              <a:t>THE GEOECONOMIC DIMENSION </a:t>
            </a:r>
            <a:endParaRPr lang="pt-PT" altLang="en-US" sz="1600" i="1" dirty="0" smtClean="0">
              <a:solidFill>
                <a:srgbClr val="008CBA"/>
              </a:solidFill>
            </a:endParaRPr>
          </a:p>
          <a:p>
            <a:pPr algn="ctr"/>
            <a:r>
              <a:rPr lang="pt-PT" altLang="en-US" sz="1600" i="1" dirty="0" smtClean="0">
                <a:solidFill>
                  <a:srgbClr val="008CBA"/>
                </a:solidFill>
              </a:rPr>
              <a:t>OF </a:t>
            </a:r>
            <a:r>
              <a:rPr lang="pt-PT" altLang="en-US" sz="1600" i="1" dirty="0">
                <a:solidFill>
                  <a:srgbClr val="008CBA"/>
                </a:solidFill>
              </a:rPr>
              <a:t>CABO VERDE</a:t>
            </a:r>
          </a:p>
        </p:txBody>
      </p:sp>
      <p:sp>
        <p:nvSpPr>
          <p:cNvPr id="167" name="Retângulo Arredondado 30"/>
          <p:cNvSpPr/>
          <p:nvPr/>
        </p:nvSpPr>
        <p:spPr>
          <a:xfrm>
            <a:off x="3643630" y="94615"/>
            <a:ext cx="896620" cy="591820"/>
          </a:xfrm>
          <a:prstGeom prst="round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ln>
                  <a:noFill/>
                </a:ln>
                <a:solidFill>
                  <a:srgbClr val="008CBA"/>
                </a:solidFill>
                <a:latin typeface="Arial Narrow" panose="020B0606020202030204" pitchFamily="34" charset="0"/>
              </a:rPr>
              <a:t>■</a:t>
            </a:r>
            <a:r>
              <a:rPr lang="pt-PT" altLang="en-US" sz="1200">
                <a:ln>
                  <a:noFill/>
                </a:ln>
                <a:solidFill>
                  <a:srgbClr val="008CBA"/>
                </a:solidFill>
              </a:rPr>
              <a:t>SADC</a:t>
            </a:r>
          </a:p>
          <a:p>
            <a:pPr algn="l"/>
            <a:r>
              <a:rPr lang="pt-PT" altLang="en-US" sz="1200">
                <a:ln>
                  <a:noFill/>
                </a:ln>
                <a:solidFill>
                  <a:srgbClr val="008CBA"/>
                </a:solidFill>
                <a:latin typeface="Arial Narrow" panose="020B0606020202030204" pitchFamily="34" charset="0"/>
                <a:sym typeface="+mn-ea"/>
              </a:rPr>
              <a:t>■</a:t>
            </a:r>
            <a:r>
              <a:rPr lang="pt-PT" altLang="en-US" sz="1200">
                <a:ln>
                  <a:noFill/>
                </a:ln>
                <a:solidFill>
                  <a:srgbClr val="008CBA"/>
                </a:solidFill>
              </a:rPr>
              <a:t>CEEAC</a:t>
            </a:r>
          </a:p>
          <a:p>
            <a:pPr algn="l"/>
            <a:r>
              <a:rPr lang="pt-PT" altLang="en-US" sz="1200">
                <a:ln>
                  <a:noFill/>
                </a:ln>
                <a:solidFill>
                  <a:srgbClr val="008CBA"/>
                </a:solidFill>
                <a:latin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CEMAC</a:t>
            </a:r>
          </a:p>
        </p:txBody>
      </p:sp>
      <p:cxnSp>
        <p:nvCxnSpPr>
          <p:cNvPr id="168" name="Conexão Reta 31"/>
          <p:cNvCxnSpPr/>
          <p:nvPr/>
        </p:nvCxnSpPr>
        <p:spPr>
          <a:xfrm>
            <a:off x="4093845" y="955675"/>
            <a:ext cx="253365" cy="1374140"/>
          </a:xfrm>
          <a:prstGeom prst="line">
            <a:avLst/>
          </a:prstGeom>
          <a:ln w="3175">
            <a:solidFill>
              <a:srgbClr val="008CBA"/>
            </a:solidFill>
            <a:headEnd type="none" w="med" len="med"/>
            <a:tailEnd type="none"/>
          </a:ln>
        </p:spPr>
        <p:style>
          <a:lnRef idx="1">
            <a:schemeClr val="accent3"/>
          </a:lnRef>
          <a:fillRef idx="0">
            <a:schemeClr val="accent3"/>
          </a:fillRef>
          <a:effectRef idx="0">
            <a:schemeClr val="accent3"/>
          </a:effectRef>
          <a:fontRef idx="minor">
            <a:schemeClr val="tx1"/>
          </a:fontRef>
        </p:style>
      </p:cxnSp>
      <p:sp>
        <p:nvSpPr>
          <p:cNvPr id="169" name="Caixa de Texto 32"/>
          <p:cNvSpPr txBox="1"/>
          <p:nvPr/>
        </p:nvSpPr>
        <p:spPr>
          <a:xfrm>
            <a:off x="4077970" y="760095"/>
            <a:ext cx="1076960"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Market position</a:t>
            </a:r>
          </a:p>
        </p:txBody>
      </p:sp>
      <p:sp>
        <p:nvSpPr>
          <p:cNvPr id="170" name="Retângulo Arredondado 34"/>
          <p:cNvSpPr/>
          <p:nvPr/>
        </p:nvSpPr>
        <p:spPr>
          <a:xfrm>
            <a:off x="1270" y="2394585"/>
            <a:ext cx="1323975" cy="1363345"/>
          </a:xfrm>
          <a:prstGeom prst="round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rPr>
              <a:t>European Union</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rPr>
              <a:t>ASEAN</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rPr>
              <a:t>MERCOSUR</a:t>
            </a:r>
          </a:p>
          <a:p>
            <a:pPr algn="l"/>
            <a:r>
              <a:rPr lang="pt-PT" altLang="en-US" sz="1200">
                <a:ln>
                  <a:noFill/>
                </a:ln>
                <a:solidFill>
                  <a:srgbClr val="008CBA"/>
                </a:solidFill>
                <a:latin typeface="Arial Narrow" panose="020B0606020202030204" pitchFamily="34" charset="0"/>
                <a:cs typeface="Arial Narrow" panose="020B0606020202030204" pitchFamily="34" charset="0"/>
              </a:rPr>
              <a:t>■SADC</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rPr>
              <a:t>CEEAC</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rPr>
              <a:t>CEMAC</a:t>
            </a:r>
          </a:p>
        </p:txBody>
      </p:sp>
      <p:sp>
        <p:nvSpPr>
          <p:cNvPr id="171" name="Caixa de Texto 35"/>
          <p:cNvSpPr txBox="1"/>
          <p:nvPr/>
        </p:nvSpPr>
        <p:spPr>
          <a:xfrm>
            <a:off x="631825" y="3854450"/>
            <a:ext cx="1040765" cy="275590"/>
          </a:xfrm>
          <a:prstGeom prst="rect">
            <a:avLst/>
          </a:prstGeom>
          <a:noFill/>
        </p:spPr>
        <p:txBody>
          <a:bodyPr wrap="square" rtlCol="0">
            <a:spAutoFit/>
          </a:bodyPr>
          <a:lstStyle/>
          <a:p>
            <a:r>
              <a:rPr lang="pt-PT" altLang="en-US" sz="1200" i="1" dirty="0">
                <a:solidFill>
                  <a:srgbClr val="3EA4BA"/>
                </a:solidFill>
                <a:latin typeface="Arial Narrow" panose="020B0606020202030204" pitchFamily="34" charset="0"/>
                <a:cs typeface="Arial Narrow" panose="020B0606020202030204" pitchFamily="34" charset="0"/>
              </a:rPr>
              <a:t>Market position</a:t>
            </a:r>
          </a:p>
        </p:txBody>
      </p:sp>
      <p:cxnSp>
        <p:nvCxnSpPr>
          <p:cNvPr id="182" name="Conexão Reta 50"/>
          <p:cNvCxnSpPr/>
          <p:nvPr/>
        </p:nvCxnSpPr>
        <p:spPr>
          <a:xfrm>
            <a:off x="5596255" y="3446145"/>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183" name="Conexão Reta 51"/>
          <p:cNvCxnSpPr/>
          <p:nvPr/>
        </p:nvCxnSpPr>
        <p:spPr>
          <a:xfrm>
            <a:off x="5685155" y="3039745"/>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184" name="Conexão Reta 52"/>
          <p:cNvCxnSpPr/>
          <p:nvPr/>
        </p:nvCxnSpPr>
        <p:spPr>
          <a:xfrm>
            <a:off x="6532880" y="3354070"/>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185" name="Conexão Reta 53"/>
          <p:cNvCxnSpPr/>
          <p:nvPr/>
        </p:nvCxnSpPr>
        <p:spPr>
          <a:xfrm>
            <a:off x="6056630" y="3601720"/>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186" name="Conexão Reta 54"/>
          <p:cNvCxnSpPr/>
          <p:nvPr/>
        </p:nvCxnSpPr>
        <p:spPr>
          <a:xfrm>
            <a:off x="6364605" y="3519170"/>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sp>
        <p:nvSpPr>
          <p:cNvPr id="187" name="Caixa de Texto 55"/>
          <p:cNvSpPr txBox="1"/>
          <p:nvPr/>
        </p:nvSpPr>
        <p:spPr>
          <a:xfrm>
            <a:off x="7912100" y="4453890"/>
            <a:ext cx="411480" cy="368300"/>
          </a:xfrm>
          <a:prstGeom prst="rect">
            <a:avLst/>
          </a:prstGeom>
          <a:noFill/>
        </p:spPr>
        <p:txBody>
          <a:bodyPr wrap="square" rtlCol="0" anchor="t">
            <a:spAutoFit/>
          </a:bodyPr>
          <a:lstStyle/>
          <a:p>
            <a:r>
              <a:rPr lang="pt-PT" altLang="en-US">
                <a:solidFill>
                  <a:srgbClr val="FF0000"/>
                </a:solidFill>
                <a:latin typeface="Arial Narrow" panose="020B0606020202030204" pitchFamily="34" charset="0"/>
              </a:rPr>
              <a:t>■</a:t>
            </a:r>
          </a:p>
        </p:txBody>
      </p:sp>
      <p:cxnSp>
        <p:nvCxnSpPr>
          <p:cNvPr id="188" name="Conexão Reta 56"/>
          <p:cNvCxnSpPr/>
          <p:nvPr/>
        </p:nvCxnSpPr>
        <p:spPr>
          <a:xfrm>
            <a:off x="10243820" y="64706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189" name="Conexão Reta 57"/>
          <p:cNvCxnSpPr/>
          <p:nvPr/>
        </p:nvCxnSpPr>
        <p:spPr>
          <a:xfrm rot="5400000">
            <a:off x="553085" y="3966210"/>
            <a:ext cx="266700" cy="0"/>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190" name="Conexão Reta 58"/>
          <p:cNvCxnSpPr/>
          <p:nvPr/>
        </p:nvCxnSpPr>
        <p:spPr>
          <a:xfrm rot="5400000">
            <a:off x="681990" y="371729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191" name="Conexão Reta 59"/>
          <p:cNvCxnSpPr/>
          <p:nvPr/>
        </p:nvCxnSpPr>
        <p:spPr>
          <a:xfrm>
            <a:off x="683260" y="4097020"/>
            <a:ext cx="3159760" cy="65341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192" name="Conexão Reta 60"/>
          <p:cNvCxnSpPr/>
          <p:nvPr/>
        </p:nvCxnSpPr>
        <p:spPr>
          <a:xfrm>
            <a:off x="2654935" y="4324985"/>
            <a:ext cx="1152525" cy="414020"/>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193" name="Conexão Reta 61"/>
          <p:cNvCxnSpPr/>
          <p:nvPr/>
        </p:nvCxnSpPr>
        <p:spPr>
          <a:xfrm>
            <a:off x="2655570" y="4152900"/>
            <a:ext cx="1905" cy="187325"/>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sp>
        <p:nvSpPr>
          <p:cNvPr id="194" name="Caixa de Texto 62"/>
          <p:cNvSpPr txBox="1"/>
          <p:nvPr/>
        </p:nvSpPr>
        <p:spPr>
          <a:xfrm>
            <a:off x="3679825" y="4565015"/>
            <a:ext cx="411480" cy="368300"/>
          </a:xfrm>
          <a:prstGeom prst="rect">
            <a:avLst/>
          </a:prstGeom>
          <a:noFill/>
        </p:spPr>
        <p:txBody>
          <a:bodyPr wrap="none" rtlCol="0" anchor="t">
            <a:spAutoFit/>
          </a:bodyPr>
          <a:lstStyle/>
          <a:p>
            <a:r>
              <a:rPr lang="pt-PT" altLang="en-US">
                <a:solidFill>
                  <a:srgbClr val="FF0000"/>
                </a:solidFill>
                <a:latin typeface="Arial Narrow" panose="020B0606020202030204" pitchFamily="34" charset="0"/>
              </a:rPr>
              <a:t>■</a:t>
            </a:r>
          </a:p>
        </p:txBody>
      </p:sp>
      <p:cxnSp>
        <p:nvCxnSpPr>
          <p:cNvPr id="195" name="Conexão Reta 63"/>
          <p:cNvCxnSpPr/>
          <p:nvPr/>
        </p:nvCxnSpPr>
        <p:spPr>
          <a:xfrm rot="5400000">
            <a:off x="2656840" y="404812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196" name="Conexão Reta 64"/>
          <p:cNvCxnSpPr/>
          <p:nvPr/>
        </p:nvCxnSpPr>
        <p:spPr>
          <a:xfrm flipH="1">
            <a:off x="1198880" y="2657475"/>
            <a:ext cx="447675" cy="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197" name="Conexão Reta 65"/>
          <p:cNvCxnSpPr/>
          <p:nvPr/>
        </p:nvCxnSpPr>
        <p:spPr>
          <a:xfrm flipH="1">
            <a:off x="742950" y="2839720"/>
            <a:ext cx="923925" cy="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198" name="Conexão Reta 66"/>
          <p:cNvCxnSpPr/>
          <p:nvPr/>
        </p:nvCxnSpPr>
        <p:spPr>
          <a:xfrm flipH="1">
            <a:off x="990600" y="3018155"/>
            <a:ext cx="666750" cy="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199" name="Conexão Reta 67"/>
          <p:cNvCxnSpPr/>
          <p:nvPr/>
        </p:nvCxnSpPr>
        <p:spPr>
          <a:xfrm flipH="1" flipV="1">
            <a:off x="647700" y="3180080"/>
            <a:ext cx="1038225" cy="1905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00" name="Conexão Reta 68"/>
          <p:cNvCxnSpPr/>
          <p:nvPr/>
        </p:nvCxnSpPr>
        <p:spPr>
          <a:xfrm flipH="1" flipV="1">
            <a:off x="742950" y="3373120"/>
            <a:ext cx="914400" cy="952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01" name="Conexão Reta 69"/>
          <p:cNvCxnSpPr/>
          <p:nvPr/>
        </p:nvCxnSpPr>
        <p:spPr>
          <a:xfrm flipH="1">
            <a:off x="782955" y="3573145"/>
            <a:ext cx="911225" cy="317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202" name="Triângulo Isósceles 70"/>
          <p:cNvSpPr/>
          <p:nvPr/>
        </p:nvSpPr>
        <p:spPr>
          <a:xfrm>
            <a:off x="2428875" y="3653790"/>
            <a:ext cx="438150" cy="161925"/>
          </a:xfrm>
          <a:prstGeom prst="triangle">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ln>
                <a:solidFill>
                  <a:srgbClr val="FF0000"/>
                </a:solidFill>
              </a:ln>
              <a:solidFill>
                <a:srgbClr val="FF0000"/>
              </a:solidFill>
            </a:endParaRPr>
          </a:p>
        </p:txBody>
      </p:sp>
      <p:cxnSp>
        <p:nvCxnSpPr>
          <p:cNvPr id="203" name="Conexão Reta 71"/>
          <p:cNvCxnSpPr/>
          <p:nvPr/>
        </p:nvCxnSpPr>
        <p:spPr>
          <a:xfrm>
            <a:off x="4097020" y="774065"/>
            <a:ext cx="1905" cy="187325"/>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04" name="Conexão Reta 72"/>
          <p:cNvCxnSpPr/>
          <p:nvPr/>
        </p:nvCxnSpPr>
        <p:spPr>
          <a:xfrm rot="5400000">
            <a:off x="4098290" y="64770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06" name="Conexão Reta 74"/>
          <p:cNvCxnSpPr/>
          <p:nvPr/>
        </p:nvCxnSpPr>
        <p:spPr>
          <a:xfrm>
            <a:off x="7143115" y="1223010"/>
            <a:ext cx="1905" cy="187325"/>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07" name="Conexão Reta 75"/>
          <p:cNvCxnSpPr/>
          <p:nvPr/>
        </p:nvCxnSpPr>
        <p:spPr>
          <a:xfrm rot="5400000">
            <a:off x="7132955" y="109664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sp>
        <p:nvSpPr>
          <p:cNvPr id="208" name="Triângulo Isósceles 76"/>
          <p:cNvSpPr/>
          <p:nvPr/>
        </p:nvSpPr>
        <p:spPr>
          <a:xfrm>
            <a:off x="6904990" y="714375"/>
            <a:ext cx="438150" cy="17145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209" name="Conexão Reta 78"/>
          <p:cNvCxnSpPr/>
          <p:nvPr/>
        </p:nvCxnSpPr>
        <p:spPr>
          <a:xfrm flipH="1">
            <a:off x="4311650" y="226060"/>
            <a:ext cx="1297305" cy="1587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10" name="Conexão Reta 79"/>
          <p:cNvCxnSpPr/>
          <p:nvPr/>
        </p:nvCxnSpPr>
        <p:spPr>
          <a:xfrm flipH="1">
            <a:off x="4390390" y="394335"/>
            <a:ext cx="1240790" cy="63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11" name="Conexão Reta 80"/>
          <p:cNvCxnSpPr/>
          <p:nvPr/>
        </p:nvCxnSpPr>
        <p:spPr>
          <a:xfrm flipH="1">
            <a:off x="4384675" y="567690"/>
            <a:ext cx="1224280" cy="1587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212" name="Cortar Retângulo de Canto Simples 81"/>
          <p:cNvSpPr/>
          <p:nvPr/>
        </p:nvSpPr>
        <p:spPr>
          <a:xfrm>
            <a:off x="6123940" y="848995"/>
            <a:ext cx="1994535" cy="294005"/>
          </a:xfrm>
          <a:prstGeom prst="snip1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solidFill>
                  <a:schemeClr val="bg1"/>
                </a:solidFill>
                <a:latin typeface="Arial Narrow" panose="020B0606020202030204" pitchFamily="34" charset="0"/>
                <a:cs typeface="Arial Narrow" panose="020B0606020202030204" pitchFamily="34" charset="0"/>
              </a:rPr>
              <a:t>Position in the economic region</a:t>
            </a:r>
          </a:p>
        </p:txBody>
      </p:sp>
      <p:sp>
        <p:nvSpPr>
          <p:cNvPr id="213" name="Cortar Retângulo de Canto Simples 82"/>
          <p:cNvSpPr/>
          <p:nvPr/>
        </p:nvSpPr>
        <p:spPr>
          <a:xfrm>
            <a:off x="1657350" y="3778885"/>
            <a:ext cx="1990725" cy="294005"/>
          </a:xfrm>
          <a:prstGeom prst="snip1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solidFill>
                  <a:schemeClr val="bg1"/>
                </a:solidFill>
                <a:latin typeface="Arial Narrow" panose="020B0606020202030204" pitchFamily="34" charset="0"/>
                <a:cs typeface="Arial Narrow" panose="020B0606020202030204" pitchFamily="34" charset="0"/>
                <a:sym typeface="+mn-ea"/>
              </a:rPr>
              <a:t>Position in the economic region</a:t>
            </a:r>
          </a:p>
        </p:txBody>
      </p:sp>
      <p:sp>
        <p:nvSpPr>
          <p:cNvPr id="218" name="Caixa de Texto 87"/>
          <p:cNvSpPr txBox="1"/>
          <p:nvPr/>
        </p:nvSpPr>
        <p:spPr>
          <a:xfrm>
            <a:off x="2035175" y="1734185"/>
            <a:ext cx="2182495" cy="681355"/>
          </a:xfrm>
          <a:prstGeom prst="rect">
            <a:avLst/>
          </a:prstGeom>
          <a:noFill/>
        </p:spPr>
        <p:txBody>
          <a:bodyPr wrap="square" rtlCol="0">
            <a:spAutoFit/>
          </a:bodyPr>
          <a:lstStyle/>
          <a:p>
            <a:pPr>
              <a:lnSpc>
                <a:spcPct val="80000"/>
              </a:lnSpc>
              <a:spcBef>
                <a:spcPts val="0"/>
              </a:spcBef>
              <a:spcAft>
                <a:spcPts val="0"/>
              </a:spcAft>
            </a:pPr>
            <a:r>
              <a:rPr lang="pt-PT" altLang="en-US" sz="1200" i="1" dirty="0">
                <a:solidFill>
                  <a:schemeClr val="bg1">
                    <a:lumMod val="50000"/>
                  </a:schemeClr>
                </a:solidFill>
              </a:rPr>
              <a:t>6 Countries</a:t>
            </a:r>
          </a:p>
          <a:p>
            <a:pPr>
              <a:lnSpc>
                <a:spcPct val="80000"/>
              </a:lnSpc>
              <a:spcBef>
                <a:spcPts val="0"/>
              </a:spcBef>
              <a:spcAft>
                <a:spcPts val="0"/>
              </a:spcAft>
            </a:pPr>
            <a:r>
              <a:rPr lang="pt-PT" altLang="en-US" sz="1200" i="1" dirty="0">
                <a:solidFill>
                  <a:schemeClr val="bg1">
                    <a:lumMod val="50000"/>
                  </a:schemeClr>
                </a:solidFill>
              </a:rPr>
              <a:t>68.267.839 inh</a:t>
            </a:r>
          </a:p>
          <a:p>
            <a:pPr>
              <a:lnSpc>
                <a:spcPct val="80000"/>
              </a:lnSpc>
              <a:spcBef>
                <a:spcPts val="0"/>
              </a:spcBef>
              <a:spcAft>
                <a:spcPts val="0"/>
              </a:spcAft>
            </a:pPr>
            <a:r>
              <a:rPr lang="pt-PT" altLang="en-US" sz="1200" i="1" dirty="0">
                <a:solidFill>
                  <a:schemeClr val="bg1">
                    <a:lumMod val="50000"/>
                  </a:schemeClr>
                </a:solidFill>
                <a:sym typeface="+mn-ea"/>
              </a:rPr>
              <a:t>14.624.555 Internet User</a:t>
            </a:r>
          </a:p>
          <a:p>
            <a:pPr>
              <a:lnSpc>
                <a:spcPct val="80000"/>
              </a:lnSpc>
              <a:spcBef>
                <a:spcPts val="0"/>
              </a:spcBef>
              <a:spcAft>
                <a:spcPts val="0"/>
              </a:spcAft>
            </a:pPr>
            <a:r>
              <a:rPr lang="pt-PT" altLang="en-US" sz="1200" i="1" dirty="0">
                <a:solidFill>
                  <a:schemeClr val="bg1">
                    <a:lumMod val="50000"/>
                  </a:schemeClr>
                </a:solidFill>
                <a:sym typeface="+mn-ea"/>
              </a:rPr>
              <a:t>21.0 % Penetration [ % Pop.]</a:t>
            </a:r>
          </a:p>
        </p:txBody>
      </p:sp>
      <p:sp>
        <p:nvSpPr>
          <p:cNvPr id="221" name="Caixa de Texto 94"/>
          <p:cNvSpPr txBox="1"/>
          <p:nvPr/>
        </p:nvSpPr>
        <p:spPr>
          <a:xfrm>
            <a:off x="13970" y="4505325"/>
            <a:ext cx="2051050" cy="386080"/>
          </a:xfrm>
          <a:prstGeom prst="rect">
            <a:avLst/>
          </a:prstGeom>
          <a:noFill/>
          <a:extLst>
            <a:ext uri="{909E8E84-426E-40DD-AFC4-6F175D3DCCD1}">
              <a14:hiddenFill xmlns:a14="http://schemas.microsoft.com/office/drawing/2010/mai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14:hiddenFill>
            </a:ext>
          </a:extLst>
        </p:spPr>
        <p:txBody>
          <a:bodyPr wrap="square" rtlCol="0">
            <a:spAutoFit/>
          </a:bodyPr>
          <a:lstStyle/>
          <a:p>
            <a:pPr>
              <a:lnSpc>
                <a:spcPct val="80000"/>
              </a:lnSpc>
              <a:spcBef>
                <a:spcPts val="0"/>
              </a:spcBef>
              <a:spcAft>
                <a:spcPts val="0"/>
              </a:spcAft>
            </a:pPr>
            <a:r>
              <a:rPr lang="pt-PT" altLang="en-US" sz="1200" i="1" dirty="0">
                <a:solidFill>
                  <a:schemeClr val="bg1">
                    <a:lumMod val="50000"/>
                  </a:schemeClr>
                </a:solidFill>
                <a:latin typeface="Arial Narrow" panose="020B0606020202030204" pitchFamily="34" charset="0"/>
                <a:cs typeface="+mn-lt"/>
                <a:sym typeface="+mn-ea"/>
              </a:rPr>
              <a:t>68 Countries</a:t>
            </a:r>
            <a:endParaRPr lang="en-US" sz="1200" i="1" dirty="0">
              <a:solidFill>
                <a:schemeClr val="bg1">
                  <a:lumMod val="50000"/>
                </a:schemeClr>
              </a:solidFill>
              <a:latin typeface="Arial Narrow" panose="020B0606020202030204" pitchFamily="34" charset="0"/>
              <a:cs typeface="+mn-lt"/>
              <a:sym typeface="+mn-ea"/>
            </a:endParaRPr>
          </a:p>
          <a:p>
            <a:pPr>
              <a:lnSpc>
                <a:spcPct val="80000"/>
              </a:lnSpc>
              <a:spcBef>
                <a:spcPts val="0"/>
              </a:spcBef>
              <a:spcAft>
                <a:spcPts val="0"/>
              </a:spcAft>
            </a:pPr>
            <a:r>
              <a:rPr lang="en-US" sz="1200" i="1" dirty="0">
                <a:solidFill>
                  <a:schemeClr val="bg1">
                    <a:lumMod val="50000"/>
                  </a:schemeClr>
                </a:solidFill>
                <a:latin typeface="Arial Narrow" panose="020B0606020202030204" pitchFamily="34" charset="0"/>
                <a:cs typeface="+mn-lt"/>
                <a:sym typeface="+mn-ea"/>
              </a:rPr>
              <a:t>2.033.955.651 </a:t>
            </a:r>
            <a:r>
              <a:rPr lang="pt-PT" altLang="en-US" sz="1200" i="1" dirty="0">
                <a:solidFill>
                  <a:schemeClr val="bg1">
                    <a:lumMod val="50000"/>
                  </a:schemeClr>
                </a:solidFill>
                <a:latin typeface="Arial Narrow" panose="020B0606020202030204" pitchFamily="34" charset="0"/>
                <a:cs typeface="+mn-lt"/>
                <a:sym typeface="+mn-ea"/>
              </a:rPr>
              <a:t>inh</a:t>
            </a:r>
          </a:p>
        </p:txBody>
      </p:sp>
      <p:cxnSp>
        <p:nvCxnSpPr>
          <p:cNvPr id="222" name="Conexão Reta 95"/>
          <p:cNvCxnSpPr/>
          <p:nvPr/>
        </p:nvCxnSpPr>
        <p:spPr>
          <a:xfrm flipH="1">
            <a:off x="260985" y="3753485"/>
            <a:ext cx="10160" cy="74993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223" name="Fluxograma: Conexão 96"/>
          <p:cNvSpPr/>
          <p:nvPr/>
        </p:nvSpPr>
        <p:spPr>
          <a:xfrm>
            <a:off x="199390" y="3705225"/>
            <a:ext cx="132715" cy="144780"/>
          </a:xfrm>
          <a:prstGeom prst="flowChartConnector">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224" name="Conexão Reta 97"/>
          <p:cNvCxnSpPr/>
          <p:nvPr/>
        </p:nvCxnSpPr>
        <p:spPr>
          <a:xfrm rot="5400000">
            <a:off x="260350" y="440372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26" name="Conexão Reta 99"/>
          <p:cNvCxnSpPr/>
          <p:nvPr/>
        </p:nvCxnSpPr>
        <p:spPr>
          <a:xfrm>
            <a:off x="5906135" y="3641725"/>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sp>
        <p:nvSpPr>
          <p:cNvPr id="227" name="Rectângulo 100"/>
          <p:cNvSpPr/>
          <p:nvPr/>
        </p:nvSpPr>
        <p:spPr>
          <a:xfrm>
            <a:off x="-2540" y="4826000"/>
            <a:ext cx="3974465" cy="1649730"/>
          </a:xfrm>
          <a:prstGeom prst="rect">
            <a:avLst/>
          </a:prstGeom>
          <a:noFill/>
          <a:ln>
            <a:solidFill>
              <a:srgbClr val="000000">
                <a:alpha val="0"/>
              </a:srgbClr>
            </a:solidFill>
          </a:ln>
          <a:extLst>
            <a:ext uri="{909E8E84-426E-40DD-AFC4-6F175D3DCCD1}">
              <a14:hiddenFill xmlns:a14="http://schemas.microsoft.com/office/drawing/2010/main">
                <a:solidFill>
                  <a:schemeClr val="tx2">
                    <a:lumMod val="40000"/>
                    <a:lumOff val="6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ts val="1200"/>
              </a:lnSpc>
            </a:pPr>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a:t>
            </a:r>
            <a:r>
              <a:rPr lang="pt-PT" altLang="en-US" sz="1000" i="1" dirty="0">
                <a:ln>
                  <a:noFill/>
                </a:ln>
                <a:solidFill>
                  <a:schemeClr val="bg1">
                    <a:lumMod val="50000"/>
                  </a:schemeClr>
                </a:solidFill>
                <a:latin typeface="Arial Narrow" panose="020B0606020202030204" pitchFamily="34" charset="0"/>
                <a:cs typeface="Arial Narrow" panose="020B0606020202030204" pitchFamily="34" charset="0"/>
                <a:sym typeface="+mn-ea"/>
              </a:rPr>
              <a:t>ECOWAS</a:t>
            </a:r>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 </a:t>
            </a:r>
            <a:r>
              <a:rPr lang="pt-PT" altLang="en-US" sz="1000" dirty="0" smtClean="0">
                <a:ln>
                  <a:noFill/>
                </a:ln>
                <a:solidFill>
                  <a:schemeClr val="bg1">
                    <a:lumMod val="50000"/>
                  </a:schemeClr>
                </a:solidFill>
                <a:latin typeface="Arial Narrow" panose="020B0606020202030204" pitchFamily="34" charset="0"/>
                <a:cs typeface="Arial Narrow" panose="020B0606020202030204" pitchFamily="34" charset="0"/>
                <a:sym typeface="+mn-ea"/>
              </a:rPr>
              <a:t>- Economic </a:t>
            </a:r>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Community of West African States</a:t>
            </a:r>
          </a:p>
          <a:p>
            <a:pPr algn="l">
              <a:lnSpc>
                <a:spcPts val="1200"/>
              </a:lnSpc>
            </a:pPr>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a:t>
            </a:r>
            <a:r>
              <a:rPr lang="pt-PT" altLang="en-US" sz="1000" i="1" dirty="0">
                <a:ln>
                  <a:noFill/>
                </a:ln>
                <a:solidFill>
                  <a:schemeClr val="bg1">
                    <a:lumMod val="50000"/>
                  </a:schemeClr>
                </a:solidFill>
                <a:latin typeface="Arial Narrow" panose="020B0606020202030204" pitchFamily="34" charset="0"/>
                <a:cs typeface="Arial Narrow" panose="020B0606020202030204" pitchFamily="34" charset="0"/>
                <a:sym typeface="+mn-ea"/>
              </a:rPr>
              <a:t>PALOP</a:t>
            </a:r>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 - Portuguese Speaking African Countries</a:t>
            </a:r>
          </a:p>
          <a:p>
            <a:pPr algn="l">
              <a:lnSpc>
                <a:spcPts val="1200"/>
              </a:lnSpc>
            </a:pPr>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a:t>
            </a:r>
            <a:r>
              <a:rPr lang="pt-PT" altLang="en-US" sz="1000" i="1" dirty="0">
                <a:ln>
                  <a:noFill/>
                </a:ln>
                <a:solidFill>
                  <a:schemeClr val="bg1">
                    <a:lumMod val="50000"/>
                  </a:schemeClr>
                </a:solidFill>
                <a:latin typeface="Arial Narrow" panose="020B0606020202030204" pitchFamily="34" charset="0"/>
                <a:cs typeface="Arial Narrow" panose="020B0606020202030204" pitchFamily="34" charset="0"/>
                <a:sym typeface="+mn-ea"/>
              </a:rPr>
              <a:t>CPLP</a:t>
            </a:r>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 - Community of Portuguese Speaking Countries</a:t>
            </a:r>
          </a:p>
          <a:p>
            <a:pPr algn="l">
              <a:lnSpc>
                <a:spcPts val="1200"/>
              </a:lnSpc>
            </a:pPr>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a:t>
            </a:r>
            <a:r>
              <a:rPr lang="pt-PT" altLang="en-US" sz="1000" i="1" dirty="0">
                <a:ln>
                  <a:noFill/>
                </a:ln>
                <a:solidFill>
                  <a:schemeClr val="bg1">
                    <a:lumMod val="50000"/>
                  </a:schemeClr>
                </a:solidFill>
                <a:latin typeface="Arial Narrow" panose="020B0606020202030204" pitchFamily="34" charset="0"/>
                <a:cs typeface="Arial Narrow" panose="020B0606020202030204" pitchFamily="34" charset="0"/>
                <a:sym typeface="+mn-ea"/>
              </a:rPr>
              <a:t>SADC</a:t>
            </a:r>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 - Southern African Development Community</a:t>
            </a:r>
          </a:p>
          <a:p>
            <a:pPr algn="l">
              <a:lnSpc>
                <a:spcPts val="1200"/>
              </a:lnSpc>
            </a:pPr>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a:t>
            </a:r>
            <a:r>
              <a:rPr lang="pt-PT" altLang="en-US" sz="1000" i="1" dirty="0">
                <a:ln>
                  <a:noFill/>
                </a:ln>
                <a:solidFill>
                  <a:schemeClr val="bg1">
                    <a:lumMod val="50000"/>
                  </a:schemeClr>
                </a:solidFill>
                <a:latin typeface="Arial Narrow" panose="020B0606020202030204" pitchFamily="34" charset="0"/>
                <a:cs typeface="Arial Narrow" panose="020B0606020202030204" pitchFamily="34" charset="0"/>
                <a:sym typeface="+mn-ea"/>
              </a:rPr>
              <a:t>ASEAN</a:t>
            </a:r>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 - Association of Southeast Asian Nations</a:t>
            </a:r>
          </a:p>
          <a:p>
            <a:pPr algn="l">
              <a:lnSpc>
                <a:spcPts val="1200"/>
              </a:lnSpc>
            </a:pPr>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■ECCAS - Economic Community of Central African States</a:t>
            </a:r>
          </a:p>
          <a:p>
            <a:pPr algn="l">
              <a:lnSpc>
                <a:spcPts val="1200"/>
              </a:lnSpc>
            </a:pPr>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a:t>
            </a:r>
            <a:r>
              <a:rPr lang="pt-PT" altLang="en-US" sz="1000" i="1" dirty="0">
                <a:ln>
                  <a:noFill/>
                </a:ln>
                <a:solidFill>
                  <a:schemeClr val="bg1">
                    <a:lumMod val="50000"/>
                  </a:schemeClr>
                </a:solidFill>
                <a:latin typeface="Arial Narrow" panose="020B0606020202030204" pitchFamily="34" charset="0"/>
                <a:cs typeface="Arial Narrow" panose="020B0606020202030204" pitchFamily="34" charset="0"/>
                <a:sym typeface="+mn-ea"/>
              </a:rPr>
              <a:t>CEMAC</a:t>
            </a:r>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 - Central African Economic and Monetary Community</a:t>
            </a:r>
          </a:p>
          <a:p>
            <a:pPr algn="l">
              <a:lnSpc>
                <a:spcPts val="1200"/>
              </a:lnSpc>
            </a:pPr>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a:t>
            </a:r>
            <a:r>
              <a:rPr lang="pt-PT" altLang="en-US" sz="1000" i="1" dirty="0">
                <a:ln>
                  <a:noFill/>
                </a:ln>
                <a:solidFill>
                  <a:schemeClr val="bg1">
                    <a:lumMod val="50000"/>
                  </a:schemeClr>
                </a:solidFill>
                <a:latin typeface="Arial Narrow" panose="020B0606020202030204" pitchFamily="34" charset="0"/>
                <a:cs typeface="Arial Narrow" panose="020B0606020202030204" pitchFamily="34" charset="0"/>
                <a:sym typeface="+mn-ea"/>
              </a:rPr>
              <a:t>EU / SPG+ </a:t>
            </a:r>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 Generalised Scheme of Preferences</a:t>
            </a:r>
          </a:p>
          <a:p>
            <a:pPr algn="l">
              <a:lnSpc>
                <a:spcPts val="1200"/>
              </a:lnSpc>
            </a:pPr>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a:t>
            </a:r>
            <a:r>
              <a:rPr lang="pt-PT" altLang="en-US" sz="1000" i="1" dirty="0">
                <a:ln>
                  <a:noFill/>
                </a:ln>
                <a:solidFill>
                  <a:schemeClr val="bg1">
                    <a:lumMod val="50000"/>
                  </a:schemeClr>
                </a:solidFill>
                <a:latin typeface="Arial Narrow" panose="020B0606020202030204" pitchFamily="34" charset="0"/>
                <a:cs typeface="Arial Narrow" panose="020B0606020202030204" pitchFamily="34" charset="0"/>
                <a:sym typeface="+mn-ea"/>
              </a:rPr>
              <a:t>USA / AGOA</a:t>
            </a:r>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 - African Growth and Opportunity Act</a:t>
            </a:r>
          </a:p>
          <a:p>
            <a:pPr algn="l">
              <a:lnSpc>
                <a:spcPts val="1200"/>
              </a:lnSpc>
            </a:pPr>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a:t>
            </a:r>
            <a:r>
              <a:rPr lang="pt-PT" altLang="en-US" sz="1000" i="1" dirty="0">
                <a:ln>
                  <a:noFill/>
                </a:ln>
                <a:solidFill>
                  <a:schemeClr val="bg1">
                    <a:lumMod val="50000"/>
                  </a:schemeClr>
                </a:solidFill>
                <a:latin typeface="Arial Narrow" panose="020B0606020202030204" pitchFamily="34" charset="0"/>
                <a:cs typeface="Arial Narrow" panose="020B0606020202030204" pitchFamily="34" charset="0"/>
                <a:sym typeface="+mn-ea"/>
              </a:rPr>
              <a:t>MERCOSUR</a:t>
            </a:r>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 - Southern Common Market</a:t>
            </a:r>
          </a:p>
          <a:p>
            <a:pPr algn="l">
              <a:lnSpc>
                <a:spcPts val="1200"/>
              </a:lnSpc>
            </a:pPr>
            <a:endPar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endParaRPr>
          </a:p>
        </p:txBody>
      </p:sp>
      <p:sp>
        <p:nvSpPr>
          <p:cNvPr id="233" name="Caixa de Texto 106"/>
          <p:cNvSpPr txBox="1"/>
          <p:nvPr/>
        </p:nvSpPr>
        <p:spPr>
          <a:xfrm>
            <a:off x="6717665" y="5876290"/>
            <a:ext cx="2519680" cy="507831"/>
          </a:xfrm>
          <a:prstGeom prst="rect">
            <a:avLst/>
          </a:prstGeom>
          <a:noFill/>
          <a:ln>
            <a:solidFill>
              <a:srgbClr val="00B4B2"/>
            </a:solidFill>
          </a:ln>
        </p:spPr>
        <p:txBody>
          <a:bodyPr wrap="square" rtlCol="0">
            <a:spAutoFit/>
          </a:bodyPr>
          <a:lstStyle/>
          <a:p>
            <a:pPr algn="just">
              <a:lnSpc>
                <a:spcPct val="75000"/>
              </a:lnSpc>
              <a:spcBef>
                <a:spcPts val="0"/>
              </a:spcBef>
              <a:spcAft>
                <a:spcPts val="0"/>
              </a:spcAft>
            </a:pPr>
            <a:r>
              <a:rPr lang="pt-PT" altLang="en-US" sz="1200" dirty="0">
                <a:solidFill>
                  <a:srgbClr val="008CBA"/>
                </a:solidFill>
                <a:latin typeface="Arial Narrow" panose="020B0606020202030204" pitchFamily="34" charset="0"/>
              </a:rPr>
              <a:t>By sea, by air and by digital channel Cape Verde links its business to 2.8 billion consumers on 4 continents.</a:t>
            </a:r>
          </a:p>
        </p:txBody>
      </p:sp>
      <p:cxnSp>
        <p:nvCxnSpPr>
          <p:cNvPr id="234" name="Conexão Reta 107"/>
          <p:cNvCxnSpPr/>
          <p:nvPr/>
        </p:nvCxnSpPr>
        <p:spPr>
          <a:xfrm rot="5400000" flipH="1" flipV="1">
            <a:off x="4232275" y="5187950"/>
            <a:ext cx="266700" cy="0"/>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35" name="Conexão Reta 108"/>
          <p:cNvCxnSpPr/>
          <p:nvPr/>
        </p:nvCxnSpPr>
        <p:spPr>
          <a:xfrm rot="5400000">
            <a:off x="4361180" y="520382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pic>
        <p:nvPicPr>
          <p:cNvPr id="236" name="Imagem 109" descr="cplp map"/>
          <p:cNvPicPr>
            <a:picLocks noChangeAspect="1"/>
          </p:cNvPicPr>
          <p:nvPr/>
        </p:nvPicPr>
        <p:blipFill>
          <a:blip r:embed="rId5"/>
          <a:stretch>
            <a:fillRect/>
          </a:stretch>
        </p:blipFill>
        <p:spPr>
          <a:xfrm>
            <a:off x="2963545" y="5011420"/>
            <a:ext cx="2525395" cy="1508125"/>
          </a:xfrm>
          <a:prstGeom prst="rect">
            <a:avLst/>
          </a:prstGeom>
        </p:spPr>
      </p:pic>
      <p:sp>
        <p:nvSpPr>
          <p:cNvPr id="237" name="Caixa de Texto 110"/>
          <p:cNvSpPr txBox="1"/>
          <p:nvPr/>
        </p:nvSpPr>
        <p:spPr>
          <a:xfrm>
            <a:off x="3674110" y="6228080"/>
            <a:ext cx="2344420" cy="664797"/>
          </a:xfrm>
          <a:prstGeom prst="rect">
            <a:avLst/>
          </a:prstGeom>
          <a:noFill/>
        </p:spPr>
        <p:txBody>
          <a:bodyPr wrap="square" rtlCol="0">
            <a:spAutoFit/>
          </a:bodyPr>
          <a:lstStyle/>
          <a:p>
            <a:pPr>
              <a:lnSpc>
                <a:spcPct val="70000"/>
              </a:lnSpc>
              <a:spcBef>
                <a:spcPts val="0"/>
              </a:spcBef>
              <a:spcAft>
                <a:spcPts val="0"/>
              </a:spcAft>
            </a:pPr>
            <a:r>
              <a:rPr lang="pt-PT" altLang="en-US" sz="1200" i="1" dirty="0">
                <a:solidFill>
                  <a:schemeClr val="bg1">
                    <a:lumMod val="50000"/>
                  </a:schemeClr>
                </a:solidFill>
                <a:latin typeface="Arial Narrow" panose="020B0606020202030204" pitchFamily="34" charset="0"/>
              </a:rPr>
              <a:t>9 C</a:t>
            </a:r>
            <a:r>
              <a:rPr lang="pt-PT" altLang="en-US" sz="1200" i="1" dirty="0">
                <a:solidFill>
                  <a:schemeClr val="bg1">
                    <a:lumMod val="50000"/>
                  </a:schemeClr>
                </a:solidFill>
                <a:latin typeface="Arial Narrow" panose="020B0606020202030204" pitchFamily="34" charset="0"/>
                <a:cs typeface="+mn-lt"/>
                <a:sym typeface="+mn-ea"/>
              </a:rPr>
              <a:t>ountries</a:t>
            </a:r>
            <a:endParaRPr lang="pt-PT" altLang="en-US" sz="1200" i="1" dirty="0">
              <a:solidFill>
                <a:schemeClr val="bg1">
                  <a:lumMod val="50000"/>
                </a:schemeClr>
              </a:solidFill>
              <a:latin typeface="Arial Narrow" panose="020B0606020202030204" pitchFamily="34" charset="0"/>
            </a:endParaRPr>
          </a:p>
          <a:p>
            <a:r>
              <a:rPr lang="pt-PT" altLang="en-US" sz="1200" i="1" dirty="0">
                <a:solidFill>
                  <a:schemeClr val="bg1">
                    <a:lumMod val="50000"/>
                  </a:schemeClr>
                </a:solidFill>
                <a:latin typeface="Arial Narrow" panose="020B0606020202030204" pitchFamily="34" charset="0"/>
              </a:rPr>
              <a:t>292.111.889 </a:t>
            </a:r>
            <a:r>
              <a:rPr lang="pt-PT" sz="1200" dirty="0">
                <a:solidFill>
                  <a:schemeClr val="bg1">
                    <a:lumMod val="50000"/>
                  </a:schemeClr>
                </a:solidFill>
                <a:latin typeface="Arial Narrow" panose="020B0606020202030204" pitchFamily="34" charset="0"/>
              </a:rPr>
              <a:t>inhabitants</a:t>
            </a:r>
          </a:p>
          <a:p>
            <a:pPr>
              <a:lnSpc>
                <a:spcPct val="70000"/>
              </a:lnSpc>
              <a:spcBef>
                <a:spcPts val="0"/>
              </a:spcBef>
              <a:spcAft>
                <a:spcPts val="0"/>
              </a:spcAft>
            </a:pPr>
            <a:r>
              <a:rPr lang="pt-PT" altLang="en-US" sz="1200" i="1" dirty="0" smtClean="0">
                <a:solidFill>
                  <a:schemeClr val="bg1">
                    <a:lumMod val="50000"/>
                  </a:schemeClr>
                </a:solidFill>
                <a:latin typeface="Arial Narrow" panose="020B0606020202030204" pitchFamily="34" charset="0"/>
              </a:rPr>
              <a:t>172.107.709 </a:t>
            </a:r>
            <a:r>
              <a:rPr lang="pt-PT" altLang="en-US" sz="1200" i="1" dirty="0">
                <a:solidFill>
                  <a:schemeClr val="bg1">
                    <a:lumMod val="50000"/>
                  </a:schemeClr>
                </a:solidFill>
                <a:latin typeface="Arial Narrow" panose="020B0606020202030204" pitchFamily="34" charset="0"/>
              </a:rPr>
              <a:t>Internet User</a:t>
            </a:r>
          </a:p>
          <a:p>
            <a:pPr>
              <a:lnSpc>
                <a:spcPct val="70000"/>
              </a:lnSpc>
              <a:spcBef>
                <a:spcPts val="0"/>
              </a:spcBef>
              <a:spcAft>
                <a:spcPts val="0"/>
              </a:spcAft>
            </a:pPr>
            <a:r>
              <a:rPr lang="pt-PT" altLang="en-US" sz="1200" i="1" dirty="0">
                <a:solidFill>
                  <a:schemeClr val="bg1">
                    <a:lumMod val="50000"/>
                  </a:schemeClr>
                </a:solidFill>
                <a:latin typeface="Arial Narrow" panose="020B0606020202030204" pitchFamily="34" charset="0"/>
                <a:sym typeface="+mn-ea"/>
              </a:rPr>
              <a:t>61.4 % Penetration [ % Pop.]</a:t>
            </a:r>
            <a:endParaRPr lang="pt-PT" altLang="en-US" sz="1200" i="1" dirty="0">
              <a:solidFill>
                <a:schemeClr val="bg1">
                  <a:lumMod val="50000"/>
                </a:schemeClr>
              </a:solidFill>
              <a:latin typeface="Arial Narrow" panose="020B0606020202030204" pitchFamily="34" charset="0"/>
            </a:endParaRPr>
          </a:p>
        </p:txBody>
      </p:sp>
      <p:cxnSp>
        <p:nvCxnSpPr>
          <p:cNvPr id="238" name="Conexão recta 42"/>
          <p:cNvCxnSpPr/>
          <p:nvPr/>
        </p:nvCxnSpPr>
        <p:spPr>
          <a:xfrm>
            <a:off x="6032500" y="6094095"/>
            <a:ext cx="1905" cy="67056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3" name="Conexão Reta 117"/>
          <p:cNvCxnSpPr/>
          <p:nvPr/>
        </p:nvCxnSpPr>
        <p:spPr>
          <a:xfrm>
            <a:off x="9774555" y="5880735"/>
            <a:ext cx="2540" cy="217805"/>
          </a:xfrm>
          <a:prstGeom prst="line">
            <a:avLst/>
          </a:prstGeom>
          <a:ln>
            <a:solidFill>
              <a:srgbClr val="0070C0"/>
            </a:solidFill>
          </a:ln>
        </p:spPr>
        <p:style>
          <a:lnRef idx="1">
            <a:schemeClr val="accent3"/>
          </a:lnRef>
          <a:fillRef idx="0">
            <a:schemeClr val="accent3"/>
          </a:fillRef>
          <a:effectRef idx="0">
            <a:schemeClr val="accent3"/>
          </a:effectRef>
          <a:fontRef idx="minor">
            <a:schemeClr val="tx1"/>
          </a:fontRef>
        </p:style>
      </p:cxnSp>
      <p:sp>
        <p:nvSpPr>
          <p:cNvPr id="244" name="Caixa de Texto 118"/>
          <p:cNvSpPr txBox="1"/>
          <p:nvPr/>
        </p:nvSpPr>
        <p:spPr>
          <a:xfrm>
            <a:off x="10128684" y="1384935"/>
            <a:ext cx="1924453" cy="794064"/>
          </a:xfrm>
          <a:prstGeom prst="rect">
            <a:avLst/>
          </a:prstGeom>
          <a:noFill/>
        </p:spPr>
        <p:txBody>
          <a:bodyPr wrap="square" rtlCol="0">
            <a:spAutoFit/>
          </a:bodyPr>
          <a:lstStyle/>
          <a:p>
            <a:pPr>
              <a:lnSpc>
                <a:spcPct val="80000"/>
              </a:lnSpc>
              <a:spcBef>
                <a:spcPts val="0"/>
              </a:spcBef>
              <a:spcAft>
                <a:spcPts val="0"/>
              </a:spcAft>
            </a:pPr>
            <a:r>
              <a:rPr lang="pt-PT" altLang="en-US" sz="1200" i="1" dirty="0">
                <a:solidFill>
                  <a:schemeClr val="bg1">
                    <a:lumMod val="50000"/>
                  </a:schemeClr>
                </a:solidFill>
                <a:latin typeface="Arial Narrow" panose="020B0606020202030204" pitchFamily="34" charset="0"/>
              </a:rPr>
              <a:t>15 Countries</a:t>
            </a:r>
          </a:p>
          <a:p>
            <a:r>
              <a:rPr lang="pt-PT" altLang="en-US" sz="1200" i="1" dirty="0">
                <a:solidFill>
                  <a:schemeClr val="bg1">
                    <a:lumMod val="50000"/>
                  </a:schemeClr>
                </a:solidFill>
                <a:latin typeface="Arial Narrow" panose="020B0606020202030204" pitchFamily="34" charset="0"/>
              </a:rPr>
              <a:t>397.205.519 </a:t>
            </a:r>
            <a:r>
              <a:rPr lang="pt-PT" sz="1200" dirty="0">
                <a:solidFill>
                  <a:schemeClr val="bg1">
                    <a:lumMod val="50000"/>
                  </a:schemeClr>
                </a:solidFill>
                <a:latin typeface="Arial Narrow" panose="020B0606020202030204" pitchFamily="34" charset="0"/>
              </a:rPr>
              <a:t>inhabitants</a:t>
            </a:r>
            <a:endParaRPr lang="pt-PT" altLang="en-US" sz="1200" i="1" dirty="0">
              <a:solidFill>
                <a:schemeClr val="bg1">
                  <a:lumMod val="50000"/>
                </a:schemeClr>
              </a:solidFill>
              <a:latin typeface="Arial Narrow" panose="020B0606020202030204" pitchFamily="34" charset="0"/>
            </a:endParaRPr>
          </a:p>
          <a:p>
            <a:pPr algn="l"/>
            <a:r>
              <a:rPr lang="pt-PT" altLang="en-US" sz="1200" i="1" dirty="0" smtClean="0">
                <a:solidFill>
                  <a:schemeClr val="bg1">
                    <a:lumMod val="50000"/>
                  </a:schemeClr>
                </a:solidFill>
                <a:latin typeface="Arial Narrow" panose="020B0606020202030204" pitchFamily="34" charset="0"/>
              </a:rPr>
              <a:t>188.423.476 </a:t>
            </a:r>
            <a:r>
              <a:rPr lang="pt-PT" altLang="en-US" sz="1200" i="1" dirty="0">
                <a:solidFill>
                  <a:schemeClr val="bg1">
                    <a:lumMod val="50000"/>
                  </a:schemeClr>
                </a:solidFill>
                <a:latin typeface="Arial Narrow" panose="020B0606020202030204" pitchFamily="34" charset="0"/>
              </a:rPr>
              <a:t>Internet User</a:t>
            </a:r>
          </a:p>
          <a:p>
            <a:pPr algn="l"/>
            <a:r>
              <a:rPr lang="pt-PT" altLang="en-US" sz="1200" i="1" dirty="0">
                <a:solidFill>
                  <a:schemeClr val="bg1">
                    <a:lumMod val="50000"/>
                  </a:schemeClr>
                </a:solidFill>
                <a:latin typeface="Arial Narrow" panose="020B0606020202030204" pitchFamily="34" charset="0"/>
              </a:rPr>
              <a:t>47</a:t>
            </a:r>
            <a:r>
              <a:rPr lang="pt-PT" altLang="en-US" sz="1200" i="1" dirty="0">
                <a:solidFill>
                  <a:schemeClr val="bg1">
                    <a:lumMod val="50000"/>
                  </a:schemeClr>
                </a:solidFill>
                <a:latin typeface="Arial Narrow" panose="020B0606020202030204" pitchFamily="34" charset="0"/>
                <a:sym typeface="+mn-ea"/>
              </a:rPr>
              <a:t>.4 % Penetration [ % Pop.]</a:t>
            </a:r>
            <a:endParaRPr lang="pt-PT" altLang="en-US" sz="1200" i="1" dirty="0">
              <a:solidFill>
                <a:schemeClr val="bg1">
                  <a:lumMod val="50000"/>
                </a:schemeClr>
              </a:solidFill>
              <a:latin typeface="Arial Narrow" panose="020B0606020202030204" pitchFamily="34" charset="0"/>
            </a:endParaRPr>
          </a:p>
        </p:txBody>
      </p:sp>
      <p:sp>
        <p:nvSpPr>
          <p:cNvPr id="245" name="Caixa de Texto 119"/>
          <p:cNvSpPr txBox="1"/>
          <p:nvPr/>
        </p:nvSpPr>
        <p:spPr>
          <a:xfrm>
            <a:off x="10174553" y="4016375"/>
            <a:ext cx="1892405" cy="794064"/>
          </a:xfrm>
          <a:prstGeom prst="rect">
            <a:avLst/>
          </a:prstGeom>
          <a:noFill/>
        </p:spPr>
        <p:txBody>
          <a:bodyPr wrap="square" rtlCol="0">
            <a:spAutoFit/>
          </a:bodyPr>
          <a:lstStyle/>
          <a:p>
            <a:pPr>
              <a:lnSpc>
                <a:spcPct val="80000"/>
              </a:lnSpc>
              <a:spcBef>
                <a:spcPts val="0"/>
              </a:spcBef>
              <a:spcAft>
                <a:spcPts val="0"/>
              </a:spcAft>
            </a:pPr>
            <a:r>
              <a:rPr lang="pt-PT" altLang="en-US" sz="1200" i="1" dirty="0">
                <a:solidFill>
                  <a:schemeClr val="bg1">
                    <a:lumMod val="50000"/>
                  </a:schemeClr>
                </a:solidFill>
                <a:latin typeface="Arial Narrow" panose="020B0606020202030204" pitchFamily="34" charset="0"/>
              </a:rPr>
              <a:t>27 Countries</a:t>
            </a:r>
          </a:p>
          <a:p>
            <a:r>
              <a:rPr lang="pt-PT" altLang="en-US" sz="1200" i="1" dirty="0">
                <a:solidFill>
                  <a:schemeClr val="bg1">
                    <a:lumMod val="50000"/>
                  </a:schemeClr>
                </a:solidFill>
                <a:latin typeface="Arial Narrow" panose="020B0606020202030204" pitchFamily="34" charset="0"/>
              </a:rPr>
              <a:t>513.635.012 </a:t>
            </a:r>
            <a:r>
              <a:rPr lang="pt-PT" sz="1200" dirty="0" smtClean="0">
                <a:solidFill>
                  <a:schemeClr val="bg1">
                    <a:lumMod val="50000"/>
                  </a:schemeClr>
                </a:solidFill>
                <a:latin typeface="Arial Narrow" panose="020B0606020202030204" pitchFamily="34" charset="0"/>
              </a:rPr>
              <a:t>inhabitants</a:t>
            </a:r>
            <a:endParaRPr lang="pt-PT" altLang="en-US" sz="1200" i="1" dirty="0" smtClean="0">
              <a:solidFill>
                <a:schemeClr val="bg1">
                  <a:lumMod val="50000"/>
                </a:schemeClr>
              </a:solidFill>
              <a:latin typeface="Arial Narrow" panose="020B0606020202030204" pitchFamily="34" charset="0"/>
            </a:endParaRPr>
          </a:p>
          <a:p>
            <a:r>
              <a:rPr lang="pt-PT" altLang="en-US" sz="1200" i="1" dirty="0" smtClean="0">
                <a:solidFill>
                  <a:schemeClr val="bg1">
                    <a:lumMod val="50000"/>
                  </a:schemeClr>
                </a:solidFill>
                <a:latin typeface="Arial Narrow" panose="020B0606020202030204" pitchFamily="34" charset="0"/>
              </a:rPr>
              <a:t>461.255.831Internet </a:t>
            </a:r>
            <a:r>
              <a:rPr lang="pt-PT" altLang="en-US" sz="1200" i="1" dirty="0">
                <a:solidFill>
                  <a:schemeClr val="bg1">
                    <a:lumMod val="50000"/>
                  </a:schemeClr>
                </a:solidFill>
                <a:latin typeface="Arial Narrow" panose="020B0606020202030204" pitchFamily="34" charset="0"/>
              </a:rPr>
              <a:t>User</a:t>
            </a:r>
          </a:p>
          <a:p>
            <a:r>
              <a:rPr lang="pt-PT" altLang="en-US" sz="1200" i="1" dirty="0">
                <a:solidFill>
                  <a:schemeClr val="bg1">
                    <a:lumMod val="50000"/>
                  </a:schemeClr>
                </a:solidFill>
                <a:latin typeface="Arial Narrow" panose="020B0606020202030204" pitchFamily="34" charset="0"/>
              </a:rPr>
              <a:t>90.4 % Penetration [ % Pop.]</a:t>
            </a:r>
          </a:p>
        </p:txBody>
      </p:sp>
      <p:pic>
        <p:nvPicPr>
          <p:cNvPr id="248" name="Marcador de Posição de Conteúdo 9" descr="map"/>
          <p:cNvPicPr>
            <a:picLocks noChangeAspect="1"/>
          </p:cNvPicPr>
          <p:nvPr/>
        </p:nvPicPr>
        <p:blipFill>
          <a:blip r:embed="rId6"/>
          <a:stretch>
            <a:fillRect/>
          </a:stretch>
        </p:blipFill>
        <p:spPr>
          <a:xfrm>
            <a:off x="9770110" y="4851400"/>
            <a:ext cx="2364105" cy="1524000"/>
          </a:xfrm>
          <a:prstGeom prst="rect">
            <a:avLst/>
          </a:prstGeom>
          <a:ln w="19050" cap="sq">
            <a:solidFill>
              <a:srgbClr val="000000">
                <a:alpha val="0"/>
              </a:srgbClr>
            </a:solidFill>
            <a:miter lim="800000"/>
            <a:headEnd/>
            <a:tailEnd/>
          </a:ln>
          <a:effectLst>
            <a:outerShdw blurRad="88900" dist="38100" dir="5400000" algn="t" rotWithShape="0">
              <a:prstClr val="black">
                <a:alpha val="40000"/>
              </a:prstClr>
            </a:outerShdw>
          </a:effectLst>
        </p:spPr>
      </p:pic>
      <p:pic>
        <p:nvPicPr>
          <p:cNvPr id="249" name="Marcador de Posição de Conteúdo 11" descr="map"/>
          <p:cNvPicPr>
            <a:picLocks noChangeAspect="1"/>
          </p:cNvPicPr>
          <p:nvPr/>
        </p:nvPicPr>
        <p:blipFill>
          <a:blip r:embed="rId7"/>
          <a:stretch>
            <a:fillRect/>
          </a:stretch>
        </p:blipFill>
        <p:spPr>
          <a:xfrm>
            <a:off x="9897745" y="1987550"/>
            <a:ext cx="2301875" cy="2170430"/>
          </a:xfrm>
          <a:prstGeom prst="rect">
            <a:avLst/>
          </a:prstGeom>
        </p:spPr>
      </p:pic>
      <p:sp>
        <p:nvSpPr>
          <p:cNvPr id="251" name="Caixa de Texto 125"/>
          <p:cNvSpPr txBox="1"/>
          <p:nvPr/>
        </p:nvSpPr>
        <p:spPr>
          <a:xfrm>
            <a:off x="340360" y="4157980"/>
            <a:ext cx="1076960"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Market position</a:t>
            </a:r>
          </a:p>
        </p:txBody>
      </p:sp>
      <p:pic>
        <p:nvPicPr>
          <p:cNvPr id="252" name="Imagem9"/>
          <p:cNvPicPr>
            <a:picLocks noChangeAspect="1"/>
          </p:cNvPicPr>
          <p:nvPr/>
        </p:nvPicPr>
        <p:blipFill>
          <a:blip r:embed="rId3"/>
          <a:stretch>
            <a:fillRect/>
          </a:stretch>
        </p:blipFill>
        <p:spPr>
          <a:xfrm>
            <a:off x="10611485" y="4889500"/>
            <a:ext cx="502920" cy="389255"/>
          </a:xfrm>
          <a:prstGeom prst="rect">
            <a:avLst/>
          </a:prstGeom>
          <a:noFill/>
          <a:ln>
            <a:noFill/>
          </a:ln>
          <a:effectLst/>
        </p:spPr>
      </p:pic>
      <p:sp>
        <p:nvSpPr>
          <p:cNvPr id="253" name="Caixa de Texto 33"/>
          <p:cNvSpPr txBox="1"/>
          <p:nvPr/>
        </p:nvSpPr>
        <p:spPr>
          <a:xfrm>
            <a:off x="4186555" y="2145030"/>
            <a:ext cx="411480" cy="368300"/>
          </a:xfrm>
          <a:prstGeom prst="rect">
            <a:avLst/>
          </a:prstGeom>
          <a:noFill/>
        </p:spPr>
        <p:txBody>
          <a:bodyPr wrap="none" rtlCol="0" anchor="t">
            <a:spAutoFit/>
          </a:bodyPr>
          <a:lstStyle/>
          <a:p>
            <a:r>
              <a:rPr lang="pt-PT" altLang="en-US">
                <a:solidFill>
                  <a:srgbClr val="FF0000"/>
                </a:solidFill>
                <a:latin typeface="Arial Narrow" panose="020B0606020202030204" pitchFamily="34" charset="0"/>
              </a:rPr>
              <a:t>■</a:t>
            </a:r>
          </a:p>
        </p:txBody>
      </p:sp>
      <p:cxnSp>
        <p:nvCxnSpPr>
          <p:cNvPr id="254" name="Conexão Reta 396"/>
          <p:cNvCxnSpPr>
            <a:stCxn id="256" idx="2"/>
          </p:cNvCxnSpPr>
          <p:nvPr/>
        </p:nvCxnSpPr>
        <p:spPr>
          <a:xfrm>
            <a:off x="9820275" y="260350"/>
            <a:ext cx="207010" cy="251460"/>
          </a:xfrm>
          <a:prstGeom prst="line">
            <a:avLst/>
          </a:prstGeom>
          <a:ln>
            <a:solidFill>
              <a:srgbClr val="3EA4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55" name="Conexão Reta 397"/>
          <p:cNvCxnSpPr/>
          <p:nvPr/>
        </p:nvCxnSpPr>
        <p:spPr>
          <a:xfrm>
            <a:off x="9703435" y="252095"/>
            <a:ext cx="412115" cy="2540"/>
          </a:xfrm>
          <a:prstGeom prst="line">
            <a:avLst/>
          </a:prstGeom>
        </p:spPr>
        <p:style>
          <a:lnRef idx="1">
            <a:schemeClr val="accent3"/>
          </a:lnRef>
          <a:fillRef idx="0">
            <a:schemeClr val="accent3"/>
          </a:fillRef>
          <a:effectRef idx="0">
            <a:schemeClr val="accent3"/>
          </a:effectRef>
          <a:fontRef idx="minor">
            <a:schemeClr val="tx1"/>
          </a:fontRef>
        </p:style>
      </p:cxnSp>
      <p:sp>
        <p:nvSpPr>
          <p:cNvPr id="256" name="Caixa de Texto 398"/>
          <p:cNvSpPr txBox="1"/>
          <p:nvPr/>
        </p:nvSpPr>
        <p:spPr>
          <a:xfrm>
            <a:off x="9276080" y="15240"/>
            <a:ext cx="1087755" cy="245110"/>
          </a:xfrm>
          <a:prstGeom prst="rect">
            <a:avLst/>
          </a:prstGeom>
          <a:noFill/>
        </p:spPr>
        <p:txBody>
          <a:bodyPr wrap="square" rtlCol="0">
            <a:spAutoFit/>
          </a:bodyPr>
          <a:lstStyle/>
          <a:p>
            <a:r>
              <a:rPr lang="pt-PT" altLang="en-US" sz="1000" b="1">
                <a:gradFill>
                  <a:gsLst>
                    <a:gs pos="0">
                      <a:srgbClr val="FE4444"/>
                    </a:gs>
                    <a:gs pos="100000">
                      <a:srgbClr val="832B2B"/>
                    </a:gs>
                  </a:gsLst>
                  <a:lin scaled="0"/>
                </a:gradFill>
              </a:rPr>
              <a:t>CABO VERDE</a:t>
            </a:r>
          </a:p>
        </p:txBody>
      </p:sp>
      <p:sp>
        <p:nvSpPr>
          <p:cNvPr id="257" name="Caixa de Texto 399"/>
          <p:cNvSpPr txBox="1"/>
          <p:nvPr/>
        </p:nvSpPr>
        <p:spPr>
          <a:xfrm>
            <a:off x="8920480" y="467995"/>
            <a:ext cx="1276350" cy="275590"/>
          </a:xfrm>
          <a:prstGeom prst="rect">
            <a:avLst/>
          </a:prstGeom>
          <a:noFill/>
        </p:spPr>
        <p:txBody>
          <a:bodyPr wrap="square" rtlCol="0">
            <a:spAutoFit/>
          </a:bodyPr>
          <a:lstStyle/>
          <a:p>
            <a:r>
              <a:rPr lang="pt-PT" altLang="en-US" sz="1200" b="1" i="1">
                <a:solidFill>
                  <a:srgbClr val="008CBA"/>
                </a:solidFill>
                <a:latin typeface="Arial Narrow" panose="020B0606020202030204" pitchFamily="34" charset="0"/>
                <a:cs typeface="Arial Narrow" panose="020B0606020202030204" pitchFamily="34" charset="0"/>
              </a:rPr>
              <a:t>ZEE</a:t>
            </a:r>
            <a:r>
              <a:rPr lang="pt-PT" altLang="en-US" sz="1200" i="1">
                <a:solidFill>
                  <a:srgbClr val="008CBA"/>
                </a:solidFill>
                <a:latin typeface="Arial Narrow" panose="020B0606020202030204" pitchFamily="34" charset="0"/>
                <a:cs typeface="Arial Narrow" panose="020B0606020202030204" pitchFamily="34" charset="0"/>
              </a:rPr>
              <a:t>:</a:t>
            </a:r>
            <a:r>
              <a:rPr lang="pt-PT" altLang="en-US" sz="1200" i="1">
                <a:latin typeface="Arial Narrow" panose="020B0606020202030204" pitchFamily="34" charset="0"/>
                <a:cs typeface="Arial Narrow" panose="020B0606020202030204" pitchFamily="34" charset="0"/>
              </a:rPr>
              <a:t> </a:t>
            </a:r>
            <a:r>
              <a:rPr lang="pt-PT" altLang="en-US" sz="1200" i="1">
                <a:gradFill>
                  <a:gsLst>
                    <a:gs pos="0">
                      <a:srgbClr val="7B32B2"/>
                    </a:gs>
                    <a:gs pos="100000">
                      <a:srgbClr val="401A5D"/>
                    </a:gs>
                  </a:gsLst>
                  <a:lin scaled="0"/>
                </a:gradFill>
                <a:latin typeface="Arial Narrow" panose="020B0606020202030204" pitchFamily="34" charset="0"/>
                <a:cs typeface="Arial Narrow" panose="020B0606020202030204" pitchFamily="34" charset="0"/>
              </a:rPr>
              <a:t>734.265 Km2</a:t>
            </a:r>
          </a:p>
        </p:txBody>
      </p:sp>
      <p:cxnSp>
        <p:nvCxnSpPr>
          <p:cNvPr id="258" name="Conexão Reta Unidirecional 39"/>
          <p:cNvCxnSpPr>
            <a:stCxn id="256" idx="2"/>
          </p:cNvCxnSpPr>
          <p:nvPr/>
        </p:nvCxnSpPr>
        <p:spPr>
          <a:xfrm flipH="1">
            <a:off x="9141460" y="260350"/>
            <a:ext cx="678815" cy="231775"/>
          </a:xfrm>
          <a:prstGeom prst="straightConnector1">
            <a:avLst/>
          </a:prstGeom>
          <a:ln>
            <a:solidFill>
              <a:srgbClr val="008CBA"/>
            </a:solidFill>
            <a:tailEnd type="arrow"/>
          </a:ln>
        </p:spPr>
        <p:style>
          <a:lnRef idx="1">
            <a:schemeClr val="accent1"/>
          </a:lnRef>
          <a:fillRef idx="0">
            <a:schemeClr val="accent1"/>
          </a:fillRef>
          <a:effectRef idx="0">
            <a:schemeClr val="accent1"/>
          </a:effectRef>
          <a:fontRef idx="minor">
            <a:schemeClr val="tx1"/>
          </a:fontRef>
        </p:style>
      </p:cxnSp>
      <p:cxnSp>
        <p:nvCxnSpPr>
          <p:cNvPr id="259" name="Conexão Reta 93"/>
          <p:cNvCxnSpPr/>
          <p:nvPr/>
        </p:nvCxnSpPr>
        <p:spPr>
          <a:xfrm rot="-3600000" flipV="1">
            <a:off x="6033770" y="4925060"/>
            <a:ext cx="660300" cy="1148320"/>
          </a:xfrm>
          <a:prstGeom prst="line">
            <a:avLst/>
          </a:prstGeom>
          <a:ln>
            <a:solidFill>
              <a:srgbClr val="008CBA"/>
            </a:solidFill>
            <a:headEnd type="oval" w="med" len="med"/>
            <a:tailEnd type="triangle" w="med" len="med"/>
          </a:ln>
        </p:spPr>
        <p:style>
          <a:lnRef idx="1">
            <a:schemeClr val="accent3"/>
          </a:lnRef>
          <a:fillRef idx="0">
            <a:schemeClr val="accent3"/>
          </a:fillRef>
          <a:effectRef idx="0">
            <a:schemeClr val="accent3"/>
          </a:effectRef>
          <a:fontRef idx="minor">
            <a:schemeClr val="tx1"/>
          </a:fontRef>
        </p:style>
      </p:cxnSp>
      <p:pic>
        <p:nvPicPr>
          <p:cNvPr id="260" name="Imagem 1" descr="ecowas-map"/>
          <p:cNvPicPr>
            <a:picLocks noChangeAspect="1"/>
          </p:cNvPicPr>
          <p:nvPr/>
        </p:nvPicPr>
        <p:blipFill>
          <a:blip r:embed="rId8"/>
          <a:stretch>
            <a:fillRect/>
          </a:stretch>
        </p:blipFill>
        <p:spPr>
          <a:xfrm>
            <a:off x="10229399" y="280897"/>
            <a:ext cx="1896376" cy="1312724"/>
          </a:xfrm>
          <a:prstGeom prst="rect">
            <a:avLst/>
          </a:prstGeom>
        </p:spPr>
      </p:pic>
      <p:sp>
        <p:nvSpPr>
          <p:cNvPr id="298" name="Caixa de Texto 112"/>
          <p:cNvSpPr txBox="1"/>
          <p:nvPr/>
        </p:nvSpPr>
        <p:spPr>
          <a:xfrm>
            <a:off x="9737982" y="6217459"/>
            <a:ext cx="1962951" cy="553998"/>
          </a:xfrm>
          <a:prstGeom prst="rect">
            <a:avLst/>
          </a:prstGeom>
          <a:noFill/>
        </p:spPr>
        <p:txBody>
          <a:bodyPr wrap="square" rtlCol="0">
            <a:spAutoFit/>
          </a:bodyPr>
          <a:lstStyle/>
          <a:p>
            <a:r>
              <a:rPr lang="pt-PT" altLang="en-US" sz="1200" i="1" dirty="0">
                <a:solidFill>
                  <a:schemeClr val="bg1">
                    <a:lumMod val="50000"/>
                  </a:schemeClr>
                </a:solidFill>
                <a:latin typeface="Arial Narrow" panose="020B0606020202030204" pitchFamily="34" charset="0"/>
              </a:rPr>
              <a:t>333 812 486 </a:t>
            </a:r>
            <a:r>
              <a:rPr lang="pt-PT" sz="1200" dirty="0">
                <a:solidFill>
                  <a:schemeClr val="bg1">
                    <a:lumMod val="50000"/>
                  </a:schemeClr>
                </a:solidFill>
                <a:latin typeface="Arial Narrow" panose="020B0606020202030204" pitchFamily="34" charset="0"/>
              </a:rPr>
              <a:t>inhabitants</a:t>
            </a:r>
          </a:p>
          <a:p>
            <a:pPr>
              <a:lnSpc>
                <a:spcPct val="75000"/>
              </a:lnSpc>
            </a:pPr>
            <a:r>
              <a:rPr lang="pt-PT" altLang="en-US" sz="1200" i="1" dirty="0">
                <a:solidFill>
                  <a:schemeClr val="bg1">
                    <a:lumMod val="50000"/>
                  </a:schemeClr>
                </a:solidFill>
                <a:latin typeface="Arial Narrow" panose="020B0606020202030204" pitchFamily="34" charset="0"/>
              </a:rPr>
              <a:t>292.892.868 Internet </a:t>
            </a:r>
            <a:r>
              <a:rPr lang="pt-PT" altLang="en-US" sz="1200" i="1" dirty="0" smtClean="0">
                <a:solidFill>
                  <a:schemeClr val="bg1">
                    <a:lumMod val="50000"/>
                  </a:schemeClr>
                </a:solidFill>
                <a:latin typeface="Arial Narrow" panose="020B0606020202030204" pitchFamily="34" charset="0"/>
              </a:rPr>
              <a:t>User</a:t>
            </a:r>
            <a:endParaRPr lang="pt-PT" altLang="en-US" sz="1200" i="1" dirty="0">
              <a:solidFill>
                <a:schemeClr val="bg1">
                  <a:lumMod val="50000"/>
                </a:schemeClr>
              </a:solidFill>
              <a:latin typeface="Arial Narrow" panose="020B0606020202030204" pitchFamily="34" charset="0"/>
            </a:endParaRPr>
          </a:p>
          <a:p>
            <a:pPr>
              <a:lnSpc>
                <a:spcPct val="75000"/>
              </a:lnSpc>
            </a:pPr>
            <a:r>
              <a:rPr lang="pt-PT" altLang="en-US" sz="1200" i="1" dirty="0">
                <a:solidFill>
                  <a:schemeClr val="bg1">
                    <a:lumMod val="50000"/>
                  </a:schemeClr>
                </a:solidFill>
                <a:latin typeface="Arial Narrow" panose="020B0606020202030204" pitchFamily="34" charset="0"/>
                <a:sym typeface="+mn-ea"/>
              </a:rPr>
              <a:t>89.0 % </a:t>
            </a:r>
            <a:r>
              <a:rPr lang="pt-PT" altLang="en-US" sz="1200" i="1" dirty="0">
                <a:solidFill>
                  <a:schemeClr val="bg1">
                    <a:lumMod val="50000"/>
                  </a:schemeClr>
                </a:solidFill>
                <a:latin typeface="Arial Narrow" panose="020B0606020202030204" pitchFamily="34" charset="0"/>
              </a:rPr>
              <a:t>Penetration</a:t>
            </a:r>
            <a:r>
              <a:rPr lang="pt-PT" altLang="en-US" sz="1200" i="1" dirty="0" smtClean="0">
                <a:solidFill>
                  <a:schemeClr val="bg1">
                    <a:lumMod val="50000"/>
                  </a:schemeClr>
                </a:solidFill>
                <a:latin typeface="Arial Narrow" panose="020B0606020202030204" pitchFamily="34" charset="0"/>
                <a:sym typeface="+mn-ea"/>
              </a:rPr>
              <a:t> </a:t>
            </a:r>
            <a:r>
              <a:rPr lang="pt-PT" altLang="en-US" sz="1200" i="1" dirty="0">
                <a:solidFill>
                  <a:schemeClr val="bg1">
                    <a:lumMod val="50000"/>
                  </a:schemeClr>
                </a:solidFill>
                <a:latin typeface="Arial Narrow" panose="020B0606020202030204" pitchFamily="34" charset="0"/>
                <a:sym typeface="+mn-ea"/>
              </a:rPr>
              <a:t>[ % Pop.]</a:t>
            </a:r>
            <a:endParaRPr lang="pt-PT" altLang="en-US" sz="1200" i="1" dirty="0">
              <a:solidFill>
                <a:schemeClr val="bg1">
                  <a:lumMod val="50000"/>
                </a:schemeClr>
              </a:solidFill>
              <a:latin typeface="Arial Narrow" panose="020B0606020202030204" pitchFamily="34" charset="0"/>
            </a:endParaRPr>
          </a:p>
        </p:txBody>
      </p:sp>
      <p:pic>
        <p:nvPicPr>
          <p:cNvPr id="327" name="Picture 3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pic>
        <p:nvPicPr>
          <p:cNvPr id="356" name="Picture 2" descr="E:\DOSSIER 2020\bconference\logos\unicv\logotipo_unicv_final-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1181" y="6270802"/>
            <a:ext cx="1133835" cy="601435"/>
          </a:xfrm>
          <a:prstGeom prst="rect">
            <a:avLst/>
          </a:prstGeom>
          <a:noFill/>
          <a:extLst>
            <a:ext uri="{909E8E84-426E-40DD-AFC4-6F175D3DCCD1}">
              <a14:hiddenFill xmlns:a14="http://schemas.microsoft.com/office/drawing/2010/main">
                <a:solidFill>
                  <a:srgbClr val="FFFFFF"/>
                </a:solidFill>
              </a14:hiddenFill>
            </a:ext>
          </a:extLst>
        </p:spPr>
      </p:pic>
      <p:pic>
        <p:nvPicPr>
          <p:cNvPr id="357" name="Imagem9"/>
          <p:cNvPicPr>
            <a:picLocks noChangeAspect="1"/>
          </p:cNvPicPr>
          <p:nvPr/>
        </p:nvPicPr>
        <p:blipFill>
          <a:blip r:embed="rId3"/>
          <a:stretch>
            <a:fillRect/>
          </a:stretch>
        </p:blipFill>
        <p:spPr>
          <a:xfrm>
            <a:off x="11830049" y="6569065"/>
            <a:ext cx="351155" cy="271790"/>
          </a:xfrm>
          <a:prstGeom prst="rect">
            <a:avLst/>
          </a:prstGeom>
          <a:noFill/>
          <a:ln>
            <a:noFill/>
          </a:ln>
          <a:effectLst/>
        </p:spPr>
      </p:pic>
      <p:sp>
        <p:nvSpPr>
          <p:cNvPr id="365" name="TextBox 364"/>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125" name="Imagem 88" descr="250px-Palop.svg"/>
          <p:cNvPicPr>
            <a:picLocks noChangeAspect="1"/>
          </p:cNvPicPr>
          <p:nvPr/>
        </p:nvPicPr>
        <p:blipFill>
          <a:blip r:embed="rId11"/>
          <a:stretch>
            <a:fillRect/>
          </a:stretch>
        </p:blipFill>
        <p:spPr>
          <a:xfrm>
            <a:off x="211083" y="438413"/>
            <a:ext cx="1967975" cy="1967975"/>
          </a:xfrm>
          <a:prstGeom prst="rect">
            <a:avLst/>
          </a:prstGeom>
        </p:spPr>
      </p:pic>
      <p:pic>
        <p:nvPicPr>
          <p:cNvPr id="126" name="Picture 1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sp>
        <p:nvSpPr>
          <p:cNvPr id="127" name="Caixa de Texto 96"/>
          <p:cNvSpPr txBox="1"/>
          <p:nvPr/>
        </p:nvSpPr>
        <p:spPr>
          <a:xfrm>
            <a:off x="1805940" y="497840"/>
            <a:ext cx="1757045" cy="386080"/>
          </a:xfrm>
          <a:prstGeom prst="rect">
            <a:avLst/>
          </a:prstGeom>
          <a:noFill/>
          <a:extLst>
            <a:ext uri="{909E8E84-426E-40DD-AFC4-6F175D3DCCD1}">
              <a14:hiddenFill xmlns:a14="http://schemas.microsoft.com/office/drawing/2010/mai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14:hiddenFill>
            </a:ext>
          </a:extLst>
        </p:spPr>
        <p:txBody>
          <a:bodyPr wrap="square" rtlCol="0">
            <a:spAutoFit/>
          </a:bodyPr>
          <a:lstStyle/>
          <a:p>
            <a:pPr>
              <a:lnSpc>
                <a:spcPct val="80000"/>
              </a:lnSpc>
              <a:spcBef>
                <a:spcPts val="0"/>
              </a:spcBef>
              <a:spcAft>
                <a:spcPts val="0"/>
              </a:spcAft>
            </a:pPr>
            <a:r>
              <a:rPr lang="pt-PT" altLang="en-US" sz="1200" i="1" dirty="0">
                <a:solidFill>
                  <a:schemeClr val="bg1">
                    <a:lumMod val="50000"/>
                  </a:schemeClr>
                </a:solidFill>
                <a:latin typeface="Arial Narrow" panose="020B0606020202030204" pitchFamily="34" charset="0"/>
                <a:cs typeface="+mn-lt"/>
                <a:sym typeface="+mn-ea"/>
              </a:rPr>
              <a:t>26 </a:t>
            </a:r>
            <a:r>
              <a:rPr lang="pt-PT" altLang="en-US" sz="1200" i="1" dirty="0">
                <a:solidFill>
                  <a:schemeClr val="bg1">
                    <a:lumMod val="50000"/>
                  </a:schemeClr>
                </a:solidFill>
                <a:cs typeface="+mn-lt"/>
                <a:sym typeface="+mn-ea"/>
              </a:rPr>
              <a:t>Countries</a:t>
            </a:r>
            <a:endParaRPr lang="en-US" sz="1200" i="1" dirty="0">
              <a:solidFill>
                <a:schemeClr val="bg1">
                  <a:lumMod val="50000"/>
                </a:schemeClr>
              </a:solidFill>
              <a:cs typeface="+mn-lt"/>
              <a:sym typeface="+mn-ea"/>
            </a:endParaRPr>
          </a:p>
          <a:p>
            <a:pPr>
              <a:lnSpc>
                <a:spcPct val="80000"/>
              </a:lnSpc>
              <a:spcBef>
                <a:spcPts val="0"/>
              </a:spcBef>
              <a:spcAft>
                <a:spcPts val="0"/>
              </a:spcAft>
            </a:pPr>
            <a:r>
              <a:rPr lang="pt-PT" altLang="en-US" sz="1200" i="1" dirty="0" smtClean="0">
                <a:solidFill>
                  <a:schemeClr val="bg1">
                    <a:lumMod val="50000"/>
                  </a:schemeClr>
                </a:solidFill>
                <a:latin typeface="Arial Narrow" panose="020B0606020202030204" pitchFamily="34" charset="0"/>
                <a:cs typeface="+mn-lt"/>
                <a:sym typeface="+mn-ea"/>
              </a:rPr>
              <a:t>554</a:t>
            </a:r>
            <a:r>
              <a:rPr lang="en-US" sz="1200" i="1" dirty="0">
                <a:solidFill>
                  <a:schemeClr val="bg1">
                    <a:lumMod val="50000"/>
                  </a:schemeClr>
                </a:solidFill>
                <a:latin typeface="Arial Narrow" panose="020B0606020202030204" pitchFamily="34" charset="0"/>
                <a:cs typeface="+mn-lt"/>
                <a:sym typeface="+mn-ea"/>
              </a:rPr>
              <a:t>.</a:t>
            </a:r>
            <a:r>
              <a:rPr lang="pt-PT" altLang="en-US" sz="1200" i="1" dirty="0">
                <a:solidFill>
                  <a:schemeClr val="bg1">
                    <a:lumMod val="50000"/>
                  </a:schemeClr>
                </a:solidFill>
                <a:latin typeface="Arial Narrow" panose="020B0606020202030204" pitchFamily="34" charset="0"/>
                <a:cs typeface="+mn-lt"/>
                <a:sym typeface="+mn-ea"/>
              </a:rPr>
              <a:t>714</a:t>
            </a:r>
            <a:r>
              <a:rPr lang="en-US" sz="1200" i="1" dirty="0">
                <a:solidFill>
                  <a:schemeClr val="bg1">
                    <a:lumMod val="50000"/>
                  </a:schemeClr>
                </a:solidFill>
                <a:latin typeface="Arial Narrow" panose="020B0606020202030204" pitchFamily="34" charset="0"/>
                <a:cs typeface="+mn-lt"/>
                <a:sym typeface="+mn-ea"/>
              </a:rPr>
              <a:t>.</a:t>
            </a:r>
            <a:r>
              <a:rPr lang="pt-PT" altLang="en-US" sz="1200" i="1" dirty="0">
                <a:solidFill>
                  <a:schemeClr val="bg1">
                    <a:lumMod val="50000"/>
                  </a:schemeClr>
                </a:solidFill>
                <a:latin typeface="Arial Narrow" panose="020B0606020202030204" pitchFamily="34" charset="0"/>
                <a:cs typeface="+mn-lt"/>
                <a:sym typeface="+mn-ea"/>
              </a:rPr>
              <a:t>746</a:t>
            </a:r>
            <a:r>
              <a:rPr lang="en-US" sz="1200" i="1" dirty="0">
                <a:solidFill>
                  <a:schemeClr val="bg1">
                    <a:lumMod val="50000"/>
                  </a:schemeClr>
                </a:solidFill>
                <a:latin typeface="Arial Narrow" panose="020B0606020202030204" pitchFamily="34" charset="0"/>
                <a:cs typeface="+mn-lt"/>
                <a:sym typeface="+mn-ea"/>
              </a:rPr>
              <a:t> </a:t>
            </a:r>
            <a:r>
              <a:rPr lang="pt-PT" altLang="en-US" sz="1200" i="1" dirty="0">
                <a:solidFill>
                  <a:schemeClr val="bg1">
                    <a:lumMod val="50000"/>
                  </a:schemeClr>
                </a:solidFill>
                <a:cs typeface="+mn-lt"/>
                <a:sym typeface="+mn-ea"/>
              </a:rPr>
              <a:t>inh</a:t>
            </a:r>
          </a:p>
        </p:txBody>
      </p:sp>
      <p:cxnSp>
        <p:nvCxnSpPr>
          <p:cNvPr id="128" name="Conexão Reta 97"/>
          <p:cNvCxnSpPr/>
          <p:nvPr/>
        </p:nvCxnSpPr>
        <p:spPr>
          <a:xfrm rot="5400000">
            <a:off x="2638425" y="976630"/>
            <a:ext cx="266700" cy="0"/>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129" name="Conexão Reta 98"/>
          <p:cNvCxnSpPr/>
          <p:nvPr/>
        </p:nvCxnSpPr>
        <p:spPr>
          <a:xfrm rot="5400000">
            <a:off x="2759710" y="72771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130" name="Conexão Reta 99"/>
          <p:cNvCxnSpPr/>
          <p:nvPr/>
        </p:nvCxnSpPr>
        <p:spPr>
          <a:xfrm flipV="1">
            <a:off x="2782887" y="534036"/>
            <a:ext cx="877253" cy="578484"/>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sp>
        <p:nvSpPr>
          <p:cNvPr id="131" name="Fluxograma: Conexão 100"/>
          <p:cNvSpPr/>
          <p:nvPr/>
        </p:nvSpPr>
        <p:spPr>
          <a:xfrm>
            <a:off x="3549650" y="460375"/>
            <a:ext cx="132715" cy="144780"/>
          </a:xfrm>
          <a:prstGeom prst="flowChartConnector">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32" name="Conexão Reta 22"/>
          <p:cNvCxnSpPr/>
          <p:nvPr/>
        </p:nvCxnSpPr>
        <p:spPr>
          <a:xfrm>
            <a:off x="2345055" y="1203960"/>
            <a:ext cx="2017395" cy="11830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133" name="Conexão Reta 23"/>
          <p:cNvCxnSpPr/>
          <p:nvPr/>
        </p:nvCxnSpPr>
        <p:spPr>
          <a:xfrm>
            <a:off x="2078355" y="1203960"/>
            <a:ext cx="266700" cy="0"/>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134" name="Conexão Reta 87"/>
          <p:cNvCxnSpPr/>
          <p:nvPr/>
        </p:nvCxnSpPr>
        <p:spPr>
          <a:xfrm>
            <a:off x="2082165" y="108204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sp>
        <p:nvSpPr>
          <p:cNvPr id="123" name="Caixa de Texto 44"/>
          <p:cNvSpPr txBox="1"/>
          <p:nvPr/>
        </p:nvSpPr>
        <p:spPr>
          <a:xfrm>
            <a:off x="2939773" y="4075318"/>
            <a:ext cx="1792881" cy="400110"/>
          </a:xfrm>
          <a:prstGeom prst="rect">
            <a:avLst/>
          </a:prstGeom>
          <a:noFill/>
        </p:spPr>
        <p:txBody>
          <a:bodyPr vert="horz" wrap="square" rtlCol="0">
            <a:spAutoFit/>
          </a:bodyPr>
          <a:lstStyle/>
          <a:p>
            <a:r>
              <a:rPr lang="pt-PT" altLang="en-US" sz="1000" i="1" dirty="0" smtClean="0">
                <a:solidFill>
                  <a:srgbClr val="00B4B2"/>
                </a:solidFill>
                <a:latin typeface="AR JULIAN" panose="02000000000000000000" pitchFamily="2" charset="0"/>
                <a:cs typeface="Arial Narrow" panose="020B0606020202030204" pitchFamily="34" charset="0"/>
              </a:rPr>
              <a:t>» </a:t>
            </a:r>
            <a:r>
              <a:rPr lang="en-US" sz="1000" dirty="0">
                <a:solidFill>
                  <a:srgbClr val="3EA4BA"/>
                </a:solidFill>
              </a:rPr>
              <a:t>Cape Verde is a member country </a:t>
            </a:r>
            <a:r>
              <a:rPr lang="en-US" sz="1000" dirty="0" smtClean="0">
                <a:solidFill>
                  <a:srgbClr val="3EA4BA"/>
                </a:solidFill>
              </a:rPr>
              <a:t>of </a:t>
            </a:r>
            <a:r>
              <a:rPr lang="en-US" sz="1000" i="1" dirty="0" smtClean="0">
                <a:solidFill>
                  <a:srgbClr val="3EA4BA"/>
                </a:solidFill>
              </a:rPr>
              <a:t>CPLP</a:t>
            </a:r>
            <a:endParaRPr lang="pt-PT" altLang="en-US" sz="1000" i="1" dirty="0">
              <a:solidFill>
                <a:srgbClr val="3EA4BA"/>
              </a:solidFill>
              <a:latin typeface="AR JULIAN" panose="02000000000000000000" pitchFamily="2" charset="0"/>
              <a:cs typeface="Arial Narrow" panose="020B0606020202030204" pitchFamily="34" charset="0"/>
            </a:endParaRPr>
          </a:p>
        </p:txBody>
      </p:sp>
      <p:cxnSp>
        <p:nvCxnSpPr>
          <p:cNvPr id="124" name="Straight Arrow Connector 123"/>
          <p:cNvCxnSpPr/>
          <p:nvPr/>
        </p:nvCxnSpPr>
        <p:spPr>
          <a:xfrm rot="4020000">
            <a:off x="3763859" y="4575674"/>
            <a:ext cx="164504" cy="93534"/>
          </a:xfrm>
          <a:prstGeom prst="straightConnector1">
            <a:avLst/>
          </a:prstGeom>
          <a:ln>
            <a:solidFill>
              <a:srgbClr val="00B4B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V="1">
            <a:off x="4124057" y="2442152"/>
            <a:ext cx="164504" cy="93534"/>
          </a:xfrm>
          <a:prstGeom prst="straightConnector1">
            <a:avLst/>
          </a:prstGeom>
          <a:ln>
            <a:solidFill>
              <a:srgbClr val="00B4B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7" name="Caixa de Texto 44"/>
          <p:cNvSpPr txBox="1"/>
          <p:nvPr/>
        </p:nvSpPr>
        <p:spPr>
          <a:xfrm>
            <a:off x="3490251" y="2549079"/>
            <a:ext cx="1502119" cy="369332"/>
          </a:xfrm>
          <a:prstGeom prst="rect">
            <a:avLst/>
          </a:prstGeom>
          <a:noFill/>
        </p:spPr>
        <p:txBody>
          <a:bodyPr vert="horz" wrap="square" rtlCol="0">
            <a:spAutoFit/>
          </a:bodyPr>
          <a:lstStyle/>
          <a:p>
            <a:r>
              <a:rPr lang="pt-PT" altLang="en-US" sz="900" i="1" dirty="0" smtClean="0">
                <a:solidFill>
                  <a:srgbClr val="00B4B2"/>
                </a:solidFill>
                <a:latin typeface="AR JULIAN" panose="02000000000000000000" pitchFamily="2" charset="0"/>
                <a:cs typeface="Arial Narrow" panose="020B0606020202030204" pitchFamily="34" charset="0"/>
              </a:rPr>
              <a:t>» </a:t>
            </a:r>
            <a:r>
              <a:rPr lang="en-US" sz="900" dirty="0">
                <a:solidFill>
                  <a:srgbClr val="3EA4BA"/>
                </a:solidFill>
              </a:rPr>
              <a:t>Cape Verde is a </a:t>
            </a:r>
            <a:r>
              <a:rPr lang="en-US" sz="900" i="1" dirty="0">
                <a:solidFill>
                  <a:srgbClr val="3EA4BA"/>
                </a:solidFill>
              </a:rPr>
              <a:t>PALOP</a:t>
            </a:r>
            <a:r>
              <a:rPr lang="en-US" sz="900" dirty="0">
                <a:solidFill>
                  <a:srgbClr val="3EA4BA"/>
                </a:solidFill>
              </a:rPr>
              <a:t> member country</a:t>
            </a:r>
            <a:endParaRPr lang="pt-PT" altLang="en-US" sz="900" i="1" dirty="0">
              <a:solidFill>
                <a:srgbClr val="3EA4BA"/>
              </a:solidFill>
              <a:latin typeface="AR JULIAN" panose="02000000000000000000" pitchFamily="2" charset="0"/>
              <a:cs typeface="Arial Narrow" panose="020B0606020202030204" pitchFamily="34" charset="0"/>
            </a:endParaRPr>
          </a:p>
        </p:txBody>
      </p:sp>
      <p:cxnSp>
        <p:nvCxnSpPr>
          <p:cNvPr id="140" name="Conexão Reta 19"/>
          <p:cNvCxnSpPr/>
          <p:nvPr/>
        </p:nvCxnSpPr>
        <p:spPr>
          <a:xfrm flipV="1">
            <a:off x="7785912" y="1062413"/>
            <a:ext cx="1958129" cy="1620123"/>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sp>
        <p:nvSpPr>
          <p:cNvPr id="141" name="Caixa de Texto 21"/>
          <p:cNvSpPr txBox="1"/>
          <p:nvPr/>
        </p:nvSpPr>
        <p:spPr>
          <a:xfrm>
            <a:off x="7580172" y="2498386"/>
            <a:ext cx="411480" cy="368300"/>
          </a:xfrm>
          <a:prstGeom prst="rect">
            <a:avLst/>
          </a:prstGeom>
          <a:noFill/>
        </p:spPr>
        <p:txBody>
          <a:bodyPr wrap="none" rtlCol="0" anchor="t">
            <a:spAutoFit/>
          </a:bodyPr>
          <a:lstStyle/>
          <a:p>
            <a:r>
              <a:rPr lang="pt-PT" altLang="en-US" dirty="0">
                <a:solidFill>
                  <a:srgbClr val="FF0000"/>
                </a:solidFill>
                <a:latin typeface="Arial Narrow" panose="020B0606020202030204" pitchFamily="34" charset="0"/>
              </a:rPr>
              <a:t>■</a:t>
            </a:r>
          </a:p>
        </p:txBody>
      </p:sp>
      <p:cxnSp>
        <p:nvCxnSpPr>
          <p:cNvPr id="142" name="Conexão Reta 25"/>
          <p:cNvCxnSpPr/>
          <p:nvPr/>
        </p:nvCxnSpPr>
        <p:spPr>
          <a:xfrm flipH="1">
            <a:off x="9750541" y="1043363"/>
            <a:ext cx="276225" cy="19050"/>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sp>
        <p:nvSpPr>
          <p:cNvPr id="144" name="Caixa de Texto 44"/>
          <p:cNvSpPr txBox="1"/>
          <p:nvPr/>
        </p:nvSpPr>
        <p:spPr>
          <a:xfrm>
            <a:off x="7363342" y="2984845"/>
            <a:ext cx="2655514" cy="400110"/>
          </a:xfrm>
          <a:prstGeom prst="rect">
            <a:avLst/>
          </a:prstGeom>
          <a:noFill/>
        </p:spPr>
        <p:txBody>
          <a:bodyPr wrap="square" rtlCol="0">
            <a:spAutoFit/>
          </a:bodyPr>
          <a:lstStyle/>
          <a:p>
            <a:r>
              <a:rPr lang="pt-PT" altLang="en-US" sz="1000" i="1" dirty="0">
                <a:solidFill>
                  <a:srgbClr val="00B4B2"/>
                </a:solidFill>
                <a:latin typeface="AR JULIAN" panose="02000000000000000000" pitchFamily="2" charset="0"/>
                <a:cs typeface="Arial Narrow" panose="020B0606020202030204" pitchFamily="34" charset="0"/>
              </a:rPr>
              <a:t>» </a:t>
            </a:r>
            <a:r>
              <a:rPr lang="en-US" sz="1000" dirty="0">
                <a:solidFill>
                  <a:srgbClr val="3EA4BA"/>
                </a:solidFill>
              </a:rPr>
              <a:t>Cape Verde is a member country of </a:t>
            </a:r>
            <a:r>
              <a:rPr lang="en-US" sz="1000" i="1" dirty="0">
                <a:solidFill>
                  <a:srgbClr val="3EA4BA"/>
                </a:solidFill>
              </a:rPr>
              <a:t>ECOWAS</a:t>
            </a:r>
            <a:endParaRPr lang="pt-PT" altLang="en-US" sz="1000" i="1" dirty="0">
              <a:solidFill>
                <a:srgbClr val="3EA4BA"/>
              </a:solidFill>
              <a:latin typeface="AR JULIAN" panose="02000000000000000000" pitchFamily="2" charset="0"/>
              <a:cs typeface="Arial Narrow" panose="020B0606020202030204" pitchFamily="34" charset="0"/>
            </a:endParaRPr>
          </a:p>
        </p:txBody>
      </p:sp>
      <p:cxnSp>
        <p:nvCxnSpPr>
          <p:cNvPr id="145" name="Conexão Reta 56"/>
          <p:cNvCxnSpPr/>
          <p:nvPr/>
        </p:nvCxnSpPr>
        <p:spPr>
          <a:xfrm>
            <a:off x="10014066" y="939858"/>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146" name="Straight Arrow Connector 145"/>
          <p:cNvCxnSpPr/>
          <p:nvPr/>
        </p:nvCxnSpPr>
        <p:spPr>
          <a:xfrm flipV="1">
            <a:off x="7678420" y="2773157"/>
            <a:ext cx="167519" cy="236108"/>
          </a:xfrm>
          <a:prstGeom prst="straightConnector1">
            <a:avLst/>
          </a:prstGeom>
          <a:ln>
            <a:solidFill>
              <a:srgbClr val="00B4B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0" name="CaixaDeTexto 194"/>
          <p:cNvSpPr txBox="1"/>
          <p:nvPr/>
        </p:nvSpPr>
        <p:spPr>
          <a:xfrm>
            <a:off x="7706018" y="2577242"/>
            <a:ext cx="706755" cy="265009"/>
          </a:xfrm>
          <a:prstGeom prst="rect">
            <a:avLst/>
          </a:prstGeom>
          <a:noFill/>
        </p:spPr>
        <p:txBody>
          <a:bodyPr wrap="square">
            <a:spAutoFit/>
          </a:bodyPr>
          <a:lstStyle/>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rPr>
              <a:t>ECOWAS</a:t>
            </a:r>
          </a:p>
        </p:txBody>
      </p:sp>
      <p:sp>
        <p:nvSpPr>
          <p:cNvPr id="161" name="CaixaDeTexto 147"/>
          <p:cNvSpPr txBox="1"/>
          <p:nvPr/>
        </p:nvSpPr>
        <p:spPr>
          <a:xfrm>
            <a:off x="8242386" y="3822700"/>
            <a:ext cx="991235" cy="265009"/>
          </a:xfrm>
          <a:prstGeom prst="rect">
            <a:avLst/>
          </a:prstGeom>
          <a:noFill/>
        </p:spPr>
        <p:txBody>
          <a:bodyPr wrap="square">
            <a:spAutoFit/>
          </a:bodyPr>
          <a:lstStyle/>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rPr>
              <a:t>EU  / SPG+</a:t>
            </a:r>
          </a:p>
        </p:txBody>
      </p:sp>
      <p:cxnSp>
        <p:nvCxnSpPr>
          <p:cNvPr id="214" name="Conexão Reta 42"/>
          <p:cNvCxnSpPr/>
          <p:nvPr/>
        </p:nvCxnSpPr>
        <p:spPr>
          <a:xfrm>
            <a:off x="6372225" y="3574415"/>
            <a:ext cx="1997710" cy="334010"/>
          </a:xfrm>
          <a:prstGeom prst="line">
            <a:avLst/>
          </a:prstGeom>
          <a:ln>
            <a:solidFill>
              <a:srgbClr val="0070C0"/>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5" name="Conexão Reta 48"/>
          <p:cNvCxnSpPr/>
          <p:nvPr/>
        </p:nvCxnSpPr>
        <p:spPr>
          <a:xfrm flipV="1">
            <a:off x="8441055" y="3242945"/>
            <a:ext cx="1520825" cy="66103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16" name="Caixa de Texto 54"/>
          <p:cNvSpPr txBox="1"/>
          <p:nvPr/>
        </p:nvSpPr>
        <p:spPr>
          <a:xfrm>
            <a:off x="8248015" y="3702050"/>
            <a:ext cx="386715" cy="368300"/>
          </a:xfrm>
          <a:prstGeom prst="rect">
            <a:avLst/>
          </a:prstGeom>
          <a:noFill/>
        </p:spPr>
        <p:txBody>
          <a:bodyPr wrap="square" rtlCol="0" anchor="t">
            <a:spAutoFit/>
          </a:bodyPr>
          <a:lstStyle/>
          <a:p>
            <a:r>
              <a:rPr lang="pt-PT" altLang="en-US">
                <a:solidFill>
                  <a:srgbClr val="FF0000"/>
                </a:solidFill>
                <a:latin typeface="Arial Narrow" panose="020B0606020202030204" pitchFamily="34" charset="0"/>
              </a:rPr>
              <a:t>■</a:t>
            </a:r>
          </a:p>
        </p:txBody>
      </p:sp>
      <p:cxnSp>
        <p:nvCxnSpPr>
          <p:cNvPr id="220" name="Conexão Reta 57"/>
          <p:cNvCxnSpPr/>
          <p:nvPr/>
        </p:nvCxnSpPr>
        <p:spPr>
          <a:xfrm flipH="1">
            <a:off x="9930765" y="3234690"/>
            <a:ext cx="276225" cy="19050"/>
          </a:xfrm>
          <a:prstGeom prst="line">
            <a:avLst/>
          </a:prstGeom>
          <a:ln>
            <a:solidFill>
              <a:srgbClr val="0070C0"/>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25" name="Conexão Reta 58"/>
          <p:cNvCxnSpPr/>
          <p:nvPr/>
        </p:nvCxnSpPr>
        <p:spPr>
          <a:xfrm>
            <a:off x="10194290" y="3131185"/>
            <a:ext cx="2540" cy="217805"/>
          </a:xfrm>
          <a:prstGeom prst="line">
            <a:avLst/>
          </a:prstGeom>
          <a:ln>
            <a:solidFill>
              <a:srgbClr val="0070C0"/>
            </a:solidFill>
          </a:ln>
        </p:spPr>
        <p:style>
          <a:lnRef idx="1">
            <a:schemeClr val="accent3"/>
          </a:lnRef>
          <a:fillRef idx="0">
            <a:schemeClr val="accent3"/>
          </a:fillRef>
          <a:effectRef idx="0">
            <a:schemeClr val="accent3"/>
          </a:effectRef>
          <a:fontRef idx="minor">
            <a:schemeClr val="tx1"/>
          </a:fontRef>
        </p:style>
      </p:cxnSp>
      <p:sp>
        <p:nvSpPr>
          <p:cNvPr id="228" name="Caixa de Texto 44"/>
          <p:cNvSpPr txBox="1"/>
          <p:nvPr/>
        </p:nvSpPr>
        <p:spPr>
          <a:xfrm>
            <a:off x="8026593" y="4105639"/>
            <a:ext cx="2143151" cy="507831"/>
          </a:xfrm>
          <a:prstGeom prst="rect">
            <a:avLst/>
          </a:prstGeom>
          <a:noFill/>
        </p:spPr>
        <p:txBody>
          <a:bodyPr wrap="square" rtlCol="0">
            <a:spAutoFit/>
          </a:bodyPr>
          <a:lstStyle/>
          <a:p>
            <a:r>
              <a:rPr lang="pt-PT" altLang="en-US" sz="900" i="1" dirty="0" smtClean="0">
                <a:solidFill>
                  <a:srgbClr val="00B4B2"/>
                </a:solidFill>
                <a:latin typeface="AR JULIAN" panose="02000000000000000000" pitchFamily="2" charset="0"/>
                <a:cs typeface="Arial Narrow" panose="020B0606020202030204" pitchFamily="34" charset="0"/>
              </a:rPr>
              <a:t>» </a:t>
            </a:r>
            <a:r>
              <a:rPr lang="en-US" sz="900" i="1" dirty="0">
                <a:solidFill>
                  <a:srgbClr val="3EA4BA"/>
                </a:solidFill>
              </a:rPr>
              <a:t>CAPE VERDE AND THE EUROPEAN UNION HAVE SPECIAL PARTNERSHIP AGREEMENTS</a:t>
            </a:r>
            <a:endParaRPr lang="pt-PT" altLang="en-US" sz="900" i="1" dirty="0">
              <a:solidFill>
                <a:srgbClr val="3EA4BA"/>
              </a:solidFill>
              <a:latin typeface="AR JULIAN" panose="02000000000000000000" pitchFamily="2" charset="0"/>
              <a:cs typeface="Arial Narrow" panose="020B0606020202030204" pitchFamily="34" charset="0"/>
            </a:endParaRPr>
          </a:p>
        </p:txBody>
      </p:sp>
      <p:cxnSp>
        <p:nvCxnSpPr>
          <p:cNvPr id="229" name="Straight Arrow Connector 228"/>
          <p:cNvCxnSpPr/>
          <p:nvPr/>
        </p:nvCxnSpPr>
        <p:spPr>
          <a:xfrm rot="-1440000" flipV="1">
            <a:off x="8224859" y="4007672"/>
            <a:ext cx="164504" cy="93534"/>
          </a:xfrm>
          <a:prstGeom prst="straightConnector1">
            <a:avLst/>
          </a:prstGeom>
          <a:ln>
            <a:solidFill>
              <a:srgbClr val="00B4B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0" name="CaixaDeTexto 147"/>
          <p:cNvSpPr txBox="1"/>
          <p:nvPr/>
        </p:nvSpPr>
        <p:spPr>
          <a:xfrm>
            <a:off x="7253605" y="4554220"/>
            <a:ext cx="849630" cy="283210"/>
          </a:xfrm>
          <a:prstGeom prst="rect">
            <a:avLst/>
          </a:prstGeom>
          <a:noFill/>
        </p:spPr>
        <p:txBody>
          <a:bodyPr wrap="square">
            <a:spAutoFit/>
          </a:bodyPr>
          <a:lstStyle/>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rPr>
              <a:t>USA / AGOA</a:t>
            </a:r>
          </a:p>
        </p:txBody>
      </p:sp>
      <p:cxnSp>
        <p:nvCxnSpPr>
          <p:cNvPr id="231" name="Conexão Reta 20"/>
          <p:cNvCxnSpPr/>
          <p:nvPr/>
        </p:nvCxnSpPr>
        <p:spPr>
          <a:xfrm>
            <a:off x="8082280" y="4665345"/>
            <a:ext cx="1433830" cy="1355725"/>
          </a:xfrm>
          <a:prstGeom prst="line">
            <a:avLst/>
          </a:prstGeom>
          <a:ln>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232" name="Conexão Reta 45"/>
          <p:cNvCxnSpPr/>
          <p:nvPr/>
        </p:nvCxnSpPr>
        <p:spPr>
          <a:xfrm>
            <a:off x="6051550" y="3653790"/>
            <a:ext cx="1983105" cy="963930"/>
          </a:xfrm>
          <a:prstGeom prst="line">
            <a:avLst/>
          </a:prstGeom>
          <a:ln>
            <a:solidFill>
              <a:srgbClr val="0070C0"/>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6" name="Caixa de Texto 55"/>
          <p:cNvSpPr txBox="1"/>
          <p:nvPr/>
        </p:nvSpPr>
        <p:spPr>
          <a:xfrm>
            <a:off x="7912100" y="4453890"/>
            <a:ext cx="411480" cy="368300"/>
          </a:xfrm>
          <a:prstGeom prst="rect">
            <a:avLst/>
          </a:prstGeom>
          <a:noFill/>
        </p:spPr>
        <p:txBody>
          <a:bodyPr wrap="square" rtlCol="0" anchor="t">
            <a:spAutoFit/>
          </a:bodyPr>
          <a:lstStyle/>
          <a:p>
            <a:r>
              <a:rPr lang="pt-PT" altLang="en-US">
                <a:solidFill>
                  <a:srgbClr val="FF0000"/>
                </a:solidFill>
                <a:latin typeface="Arial Narrow" panose="020B0606020202030204" pitchFamily="34" charset="0"/>
              </a:rPr>
              <a:t>■</a:t>
            </a:r>
          </a:p>
        </p:txBody>
      </p:sp>
      <p:cxnSp>
        <p:nvCxnSpPr>
          <p:cNvPr id="247" name="Conexão Reta 59"/>
          <p:cNvCxnSpPr/>
          <p:nvPr/>
        </p:nvCxnSpPr>
        <p:spPr>
          <a:xfrm flipH="1">
            <a:off x="9511030" y="5995035"/>
            <a:ext cx="276225" cy="19050"/>
          </a:xfrm>
          <a:prstGeom prst="line">
            <a:avLst/>
          </a:prstGeom>
          <a:ln>
            <a:solidFill>
              <a:srgbClr val="0070C0"/>
            </a:solidFill>
            <a:headEnd type="triangle" w="med" len="med"/>
            <a:tailEnd type="none"/>
          </a:ln>
        </p:spPr>
        <p:style>
          <a:lnRef idx="1">
            <a:schemeClr val="accent3"/>
          </a:lnRef>
          <a:fillRef idx="0">
            <a:schemeClr val="accent3"/>
          </a:fillRef>
          <a:effectRef idx="0">
            <a:schemeClr val="accent3"/>
          </a:effectRef>
          <a:fontRef idx="minor">
            <a:schemeClr val="tx1"/>
          </a:fontRef>
        </p:style>
      </p:cxnSp>
      <p:sp>
        <p:nvSpPr>
          <p:cNvPr id="262" name="Caixa de Texto 44"/>
          <p:cNvSpPr txBox="1"/>
          <p:nvPr/>
        </p:nvSpPr>
        <p:spPr>
          <a:xfrm>
            <a:off x="7216517" y="4860688"/>
            <a:ext cx="2527524" cy="369332"/>
          </a:xfrm>
          <a:prstGeom prst="rect">
            <a:avLst/>
          </a:prstGeom>
          <a:noFill/>
        </p:spPr>
        <p:txBody>
          <a:bodyPr wrap="square" rtlCol="0">
            <a:spAutoFit/>
          </a:bodyPr>
          <a:lstStyle/>
          <a:p>
            <a:r>
              <a:rPr lang="pt-PT" altLang="en-US" sz="900" i="1" dirty="0" smtClean="0">
                <a:solidFill>
                  <a:srgbClr val="00B4B2"/>
                </a:solidFill>
                <a:latin typeface="AR JULIAN" panose="02000000000000000000" pitchFamily="2" charset="0"/>
                <a:cs typeface="Arial Narrow" panose="020B0606020202030204" pitchFamily="34" charset="0"/>
              </a:rPr>
              <a:t>» </a:t>
            </a:r>
            <a:r>
              <a:rPr lang="en-US" sz="900" dirty="0">
                <a:solidFill>
                  <a:srgbClr val="3EA4BA"/>
                </a:solidFill>
              </a:rPr>
              <a:t>Cape Verde integrates a preferential system agreement with the United States</a:t>
            </a:r>
            <a:endParaRPr lang="pt-PT" altLang="en-US" sz="900" i="1" dirty="0">
              <a:solidFill>
                <a:srgbClr val="3EA4BA"/>
              </a:solidFill>
              <a:latin typeface="AR JULIAN" panose="02000000000000000000" pitchFamily="2" charset="0"/>
              <a:cs typeface="Arial Narrow" panose="020B0606020202030204" pitchFamily="34" charset="0"/>
            </a:endParaRPr>
          </a:p>
        </p:txBody>
      </p:sp>
      <p:cxnSp>
        <p:nvCxnSpPr>
          <p:cNvPr id="263" name="Straight Arrow Connector 262"/>
          <p:cNvCxnSpPr/>
          <p:nvPr/>
        </p:nvCxnSpPr>
        <p:spPr>
          <a:xfrm rot="-1440000" flipV="1">
            <a:off x="7892369" y="4776575"/>
            <a:ext cx="164504" cy="93534"/>
          </a:xfrm>
          <a:prstGeom prst="straightConnector1">
            <a:avLst/>
          </a:prstGeom>
          <a:ln>
            <a:solidFill>
              <a:srgbClr val="00B4B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4" name="Conexão Reta 35"/>
          <p:cNvCxnSpPr/>
          <p:nvPr/>
        </p:nvCxnSpPr>
        <p:spPr>
          <a:xfrm flipH="1">
            <a:off x="3874135" y="3492500"/>
            <a:ext cx="1743710" cy="1269365"/>
          </a:xfrm>
          <a:prstGeom prst="line">
            <a:avLst/>
          </a:prstGeom>
          <a:ln>
            <a:solidFill>
              <a:srgbClr val="008CBA"/>
            </a:solidFill>
            <a:headEnd type="diamond"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65" name="Conexão Reta 37"/>
          <p:cNvCxnSpPr/>
          <p:nvPr/>
        </p:nvCxnSpPr>
        <p:spPr>
          <a:xfrm rot="10800000">
            <a:off x="4389755" y="2435225"/>
            <a:ext cx="1310640" cy="643255"/>
          </a:xfrm>
          <a:prstGeom prst="line">
            <a:avLst/>
          </a:prstGeom>
          <a:ln>
            <a:solidFill>
              <a:srgbClr val="008CBA"/>
            </a:solidFill>
            <a:headEnd type="diamond"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66" name="Conexão Reta 41"/>
          <p:cNvCxnSpPr/>
          <p:nvPr/>
        </p:nvCxnSpPr>
        <p:spPr>
          <a:xfrm rot="10800000" flipH="1">
            <a:off x="6548807" y="2751806"/>
            <a:ext cx="1128343" cy="658547"/>
          </a:xfrm>
          <a:prstGeom prst="line">
            <a:avLst/>
          </a:prstGeom>
          <a:ln>
            <a:solidFill>
              <a:srgbClr val="008CBA"/>
            </a:solidFill>
            <a:headEnd type="diamond"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48" name="Rectângulo 7"/>
          <p:cNvSpPr/>
          <p:nvPr/>
        </p:nvSpPr>
        <p:spPr>
          <a:xfrm>
            <a:off x="1552575" y="2463165"/>
            <a:ext cx="2600325" cy="1181735"/>
          </a:xfrm>
          <a:prstGeom prst="rect">
            <a:avLst/>
          </a:prstGeom>
          <a:solidFill>
            <a:schemeClr val="accent3">
              <a:lumMod val="9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pt-PT" altLang="en-US" sz="800" dirty="0">
              <a:ln>
                <a:noFill/>
              </a:ln>
              <a:solidFill>
                <a:srgbClr val="FF0000"/>
              </a:solidFill>
              <a:latin typeface="Arial Narrow" panose="020B0606020202030204" pitchFamily="34" charset="0"/>
              <a:cs typeface="Arial Narrow" panose="020B0606020202030204" pitchFamily="34" charset="0"/>
              <a:sym typeface="+mn-ea"/>
            </a:endParaRPr>
          </a:p>
          <a:p>
            <a:pPr algn="l"/>
            <a:endParaRPr lang="pt-PT" altLang="en-US" sz="800" dirty="0">
              <a:ln>
                <a:noFill/>
              </a:ln>
              <a:solidFill>
                <a:srgbClr val="FF0000"/>
              </a:solidFill>
              <a:latin typeface="Arial Narrow" panose="020B0606020202030204" pitchFamily="34" charset="0"/>
              <a:cs typeface="Arial Narrow" panose="020B0606020202030204" pitchFamily="34" charset="0"/>
              <a:sym typeface="+mn-ea"/>
            </a:endParaRPr>
          </a:p>
          <a:p>
            <a:pPr algn="l"/>
            <a:r>
              <a:rPr lang="pt-PT" altLang="en-US" sz="1200" dirty="0">
                <a:ln>
                  <a:noFill/>
                </a:ln>
                <a:solidFill>
                  <a:srgbClr val="FF0000"/>
                </a:solidFill>
                <a:latin typeface="Arial Narrow" panose="020B0606020202030204" pitchFamily="34" charset="0"/>
                <a:cs typeface="Arial Narrow" panose="020B0606020202030204" pitchFamily="34" charset="0"/>
                <a:sym typeface="+mn-ea"/>
              </a:rPr>
              <a:t>■</a:t>
            </a:r>
            <a:r>
              <a:rPr lang="pt-PT" altLang="en-US" sz="1200" dirty="0">
                <a:ln>
                  <a:noFill/>
                </a:ln>
                <a:solidFill>
                  <a:srgbClr val="008CBA"/>
                </a:solidFill>
                <a:latin typeface="Arial Narrow" panose="020B0606020202030204" pitchFamily="34" charset="0"/>
                <a:cs typeface="Arial Narrow" panose="020B0606020202030204" pitchFamily="34" charset="0"/>
                <a:sym typeface="+mn-ea"/>
              </a:rPr>
              <a:t>Portugal</a:t>
            </a:r>
            <a:endParaRPr lang="pt-PT" altLang="en-US" sz="1200" dirty="0">
              <a:ln>
                <a:noFill/>
              </a:ln>
              <a:solidFill>
                <a:srgbClr val="008CBA"/>
              </a:solidFill>
              <a:latin typeface="Arial Narrow" panose="020B0606020202030204" pitchFamily="34" charset="0"/>
              <a:cs typeface="Arial Narrow" panose="020B0606020202030204" pitchFamily="34" charset="0"/>
            </a:endParaRPr>
          </a:p>
          <a:p>
            <a:pPr algn="l"/>
            <a:r>
              <a:rPr lang="pt-PT" altLang="en-US" sz="1200" dirty="0">
                <a:ln>
                  <a:noFill/>
                </a:ln>
                <a:solidFill>
                  <a:srgbClr val="FF0000"/>
                </a:solidFill>
                <a:latin typeface="Arial Narrow" panose="020B0606020202030204" pitchFamily="34" charset="0"/>
                <a:cs typeface="Arial Narrow" panose="020B0606020202030204" pitchFamily="34" charset="0"/>
                <a:sym typeface="+mn-ea"/>
              </a:rPr>
              <a:t>■</a:t>
            </a:r>
            <a:r>
              <a:rPr lang="pt-PT" altLang="en-US" sz="1200" dirty="0">
                <a:ln>
                  <a:noFill/>
                </a:ln>
                <a:solidFill>
                  <a:srgbClr val="008CBA"/>
                </a:solidFill>
                <a:latin typeface="Arial Narrow" panose="020B0606020202030204" pitchFamily="34" charset="0"/>
                <a:cs typeface="Arial Narrow" panose="020B0606020202030204" pitchFamily="34" charset="0"/>
                <a:sym typeface="+mn-ea"/>
              </a:rPr>
              <a:t>Timor - Leste</a:t>
            </a:r>
            <a:endParaRPr lang="pt-PT" altLang="en-US" sz="1200" dirty="0">
              <a:ln>
                <a:noFill/>
              </a:ln>
              <a:solidFill>
                <a:srgbClr val="008CBA"/>
              </a:solidFill>
              <a:latin typeface="Arial Narrow" panose="020B0606020202030204" pitchFamily="34" charset="0"/>
              <a:cs typeface="Arial Narrow" panose="020B0606020202030204" pitchFamily="34" charset="0"/>
            </a:endParaRPr>
          </a:p>
          <a:p>
            <a:pPr algn="l"/>
            <a:r>
              <a:rPr lang="pt-PT" altLang="en-US" sz="1200" dirty="0">
                <a:ln>
                  <a:noFill/>
                </a:ln>
                <a:solidFill>
                  <a:srgbClr val="FF0000"/>
                </a:solidFill>
                <a:latin typeface="Arial Narrow" panose="020B0606020202030204" pitchFamily="34" charset="0"/>
                <a:cs typeface="Arial Narrow" panose="020B0606020202030204" pitchFamily="34" charset="0"/>
                <a:sym typeface="+mn-ea"/>
              </a:rPr>
              <a:t>■</a:t>
            </a:r>
            <a:r>
              <a:rPr lang="pt-PT" altLang="en-US" sz="1200" dirty="0">
                <a:ln>
                  <a:noFill/>
                </a:ln>
                <a:solidFill>
                  <a:srgbClr val="008CBA"/>
                </a:solidFill>
                <a:latin typeface="Arial Narrow" panose="020B0606020202030204" pitchFamily="34" charset="0"/>
                <a:cs typeface="Arial Narrow" panose="020B0606020202030204" pitchFamily="34" charset="0"/>
                <a:sym typeface="+mn-ea"/>
              </a:rPr>
              <a:t>Brazil</a:t>
            </a:r>
            <a:endParaRPr lang="pt-PT" altLang="en-US" sz="1200" dirty="0">
              <a:ln>
                <a:noFill/>
              </a:ln>
              <a:solidFill>
                <a:srgbClr val="008CBA"/>
              </a:solidFill>
              <a:latin typeface="Arial Narrow" panose="020B0606020202030204" pitchFamily="34" charset="0"/>
              <a:cs typeface="Arial Narrow" panose="020B0606020202030204" pitchFamily="34" charset="0"/>
            </a:endParaRPr>
          </a:p>
          <a:p>
            <a:pPr algn="l"/>
            <a:r>
              <a:rPr lang="pt-PT" altLang="en-US" sz="1200" dirty="0">
                <a:ln>
                  <a:noFill/>
                </a:ln>
                <a:solidFill>
                  <a:srgbClr val="FF0000"/>
                </a:solidFill>
                <a:latin typeface="Arial Narrow" panose="020B0606020202030204" pitchFamily="34" charset="0"/>
                <a:cs typeface="Arial Narrow" panose="020B0606020202030204" pitchFamily="34" charset="0"/>
                <a:sym typeface="+mn-ea"/>
              </a:rPr>
              <a:t>■</a:t>
            </a:r>
            <a:r>
              <a:rPr lang="pt-PT" altLang="en-US" sz="1200" dirty="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dirty="0">
                <a:ln>
                  <a:noFill/>
                </a:ln>
                <a:solidFill>
                  <a:srgbClr val="FF0000"/>
                </a:solidFill>
                <a:latin typeface="Arial Narrow" panose="020B0606020202030204" pitchFamily="34" charset="0"/>
                <a:cs typeface="Arial Narrow" panose="020B0606020202030204" pitchFamily="34" charset="0"/>
                <a:sym typeface="+mn-ea"/>
              </a:rPr>
              <a:t>» </a:t>
            </a:r>
            <a:r>
              <a:rPr lang="pt-PT" altLang="en-US" sz="1200" dirty="0">
                <a:ln>
                  <a:noFill/>
                </a:ln>
                <a:solidFill>
                  <a:srgbClr val="008CBA"/>
                </a:solidFill>
                <a:latin typeface="Arial Narrow" panose="020B0606020202030204" pitchFamily="34" charset="0"/>
                <a:cs typeface="Arial Narrow" panose="020B0606020202030204" pitchFamily="34" charset="0"/>
                <a:sym typeface="+mn-ea"/>
              </a:rPr>
              <a:t>Mozambique</a:t>
            </a:r>
            <a:endParaRPr lang="pt-PT" altLang="en-US" sz="1200" dirty="0">
              <a:ln>
                <a:noFill/>
              </a:ln>
              <a:solidFill>
                <a:srgbClr val="008CBA"/>
              </a:solidFill>
              <a:latin typeface="Arial Narrow" panose="020B0606020202030204" pitchFamily="34" charset="0"/>
              <a:cs typeface="Arial Narrow" panose="020B0606020202030204" pitchFamily="34" charset="0"/>
            </a:endParaRPr>
          </a:p>
          <a:p>
            <a:pPr algn="l"/>
            <a:r>
              <a:rPr lang="pt-PT" altLang="en-US" sz="1200" dirty="0">
                <a:ln>
                  <a:noFill/>
                </a:ln>
                <a:solidFill>
                  <a:srgbClr val="FF0000"/>
                </a:solidFill>
                <a:latin typeface="Arial Narrow" panose="020B0606020202030204" pitchFamily="34" charset="0"/>
                <a:cs typeface="Arial Narrow" panose="020B0606020202030204" pitchFamily="34" charset="0"/>
                <a:sym typeface="+mn-ea"/>
              </a:rPr>
              <a:t>■</a:t>
            </a:r>
            <a:r>
              <a:rPr lang="pt-PT" altLang="en-US" sz="1200" dirty="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dirty="0">
                <a:ln>
                  <a:noFill/>
                </a:ln>
                <a:solidFill>
                  <a:srgbClr val="FF0000"/>
                </a:solidFill>
                <a:latin typeface="Arial Narrow" panose="020B0606020202030204" pitchFamily="34" charset="0"/>
                <a:cs typeface="Arial Narrow" panose="020B0606020202030204" pitchFamily="34" charset="0"/>
                <a:sym typeface="+mn-ea"/>
              </a:rPr>
              <a:t>» </a:t>
            </a:r>
            <a:r>
              <a:rPr lang="pt-PT" altLang="en-US" sz="1200" dirty="0">
                <a:ln>
                  <a:noFill/>
                </a:ln>
                <a:solidFill>
                  <a:srgbClr val="008CBA"/>
                </a:solidFill>
                <a:latin typeface="Arial Narrow" panose="020B0606020202030204" pitchFamily="34" charset="0"/>
                <a:cs typeface="Arial Narrow" panose="020B0606020202030204" pitchFamily="34" charset="0"/>
                <a:sym typeface="+mn-ea"/>
              </a:rPr>
              <a:t>E. Guinea </a:t>
            </a:r>
            <a:r>
              <a:rPr lang="pt-PT" altLang="en-US" sz="1200" b="1" dirty="0">
                <a:ln>
                  <a:noFill/>
                </a:ln>
                <a:solidFill>
                  <a:srgbClr val="FF0000"/>
                </a:solidFill>
                <a:latin typeface="Arial Narrow" panose="020B0606020202030204" pitchFamily="34" charset="0"/>
                <a:cs typeface="Arial Narrow" panose="020B0606020202030204" pitchFamily="34" charset="0"/>
                <a:sym typeface="+mn-ea"/>
              </a:rPr>
              <a:t>» </a:t>
            </a:r>
            <a:r>
              <a:rPr lang="pt-PT" altLang="en-US" sz="1200" dirty="0">
                <a:ln>
                  <a:noFill/>
                </a:ln>
                <a:solidFill>
                  <a:srgbClr val="008CBA"/>
                </a:solidFill>
                <a:latin typeface="Arial Narrow" panose="020B0606020202030204" pitchFamily="34" charset="0"/>
                <a:cs typeface="Arial Narrow" panose="020B0606020202030204" pitchFamily="34" charset="0"/>
                <a:sym typeface="+mn-ea"/>
              </a:rPr>
              <a:t>São T. and Príncipe</a:t>
            </a:r>
            <a:endParaRPr lang="pt-PT" altLang="en-US" sz="1200" dirty="0">
              <a:ln>
                <a:noFill/>
              </a:ln>
              <a:solidFill>
                <a:srgbClr val="008CBA"/>
              </a:solidFill>
              <a:latin typeface="Arial Narrow" panose="020B0606020202030204" pitchFamily="34" charset="0"/>
              <a:cs typeface="Arial Narrow" panose="020B0606020202030204" pitchFamily="34" charset="0"/>
            </a:endParaRPr>
          </a:p>
          <a:p>
            <a:pPr algn="l"/>
            <a:r>
              <a:rPr lang="pt-PT" altLang="en-US" sz="1200" dirty="0">
                <a:ln>
                  <a:noFill/>
                </a:ln>
                <a:solidFill>
                  <a:srgbClr val="FF0000"/>
                </a:solidFill>
                <a:latin typeface="Arial Narrow" panose="020B0606020202030204" pitchFamily="34" charset="0"/>
                <a:cs typeface="Arial Narrow" panose="020B0606020202030204" pitchFamily="34" charset="0"/>
                <a:sym typeface="+mn-ea"/>
              </a:rPr>
              <a:t>■</a:t>
            </a:r>
            <a:r>
              <a:rPr lang="pt-PT" altLang="en-US" sz="1200" dirty="0">
                <a:ln>
                  <a:noFill/>
                </a:ln>
                <a:solidFill>
                  <a:srgbClr val="008CBA"/>
                </a:solidFill>
                <a:latin typeface="Arial Narrow" panose="020B0606020202030204" pitchFamily="34" charset="0"/>
                <a:cs typeface="Arial Narrow" panose="020B0606020202030204" pitchFamily="34" charset="0"/>
                <a:sym typeface="+mn-ea"/>
              </a:rPr>
              <a:t>Equatorial Guinea</a:t>
            </a:r>
          </a:p>
          <a:p>
            <a:pPr algn="ctr"/>
            <a:endParaRPr lang="pt-PT" altLang="en-US" sz="1200" dirty="0"/>
          </a:p>
        </p:txBody>
      </p:sp>
      <p:sp>
        <p:nvSpPr>
          <p:cNvPr id="205" name="Rectângulo 73"/>
          <p:cNvSpPr/>
          <p:nvPr/>
        </p:nvSpPr>
        <p:spPr>
          <a:xfrm>
            <a:off x="5487670" y="0"/>
            <a:ext cx="3277870" cy="724535"/>
          </a:xfrm>
          <a:prstGeom prst="rect">
            <a:avLst/>
          </a:prstGeom>
          <a:solidFill>
            <a:schemeClr val="accent3">
              <a:lumMod val="9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dirty="0">
                <a:ln>
                  <a:noFill/>
                </a:ln>
                <a:solidFill>
                  <a:srgbClr val="FF0000"/>
                </a:solidFill>
                <a:latin typeface="Arial Narrow" panose="020B0606020202030204" pitchFamily="34" charset="0"/>
                <a:cs typeface="Arial Narrow" panose="020B0606020202030204" pitchFamily="34" charset="0"/>
                <a:sym typeface="+mn-ea"/>
              </a:rPr>
              <a:t>■</a:t>
            </a:r>
            <a:r>
              <a:rPr lang="pt-PT" altLang="en-US" sz="1200" dirty="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dirty="0">
                <a:ln>
                  <a:noFill/>
                </a:ln>
                <a:solidFill>
                  <a:srgbClr val="FF0000"/>
                </a:solidFill>
                <a:latin typeface="Arial Narrow" panose="020B0606020202030204" pitchFamily="34" charset="0"/>
                <a:cs typeface="Arial Narrow" panose="020B0606020202030204" pitchFamily="34" charset="0"/>
                <a:sym typeface="+mn-ea"/>
              </a:rPr>
              <a:t>» </a:t>
            </a:r>
            <a:r>
              <a:rPr lang="pt-PT" altLang="en-US" sz="1200" dirty="0">
                <a:ln>
                  <a:noFill/>
                </a:ln>
                <a:solidFill>
                  <a:srgbClr val="008CBA"/>
                </a:solidFill>
                <a:latin typeface="Arial Narrow" panose="020B0606020202030204" pitchFamily="34" charset="0"/>
                <a:cs typeface="Arial Narrow" panose="020B0606020202030204" pitchFamily="34" charset="0"/>
                <a:sym typeface="+mn-ea"/>
              </a:rPr>
              <a:t>Mozambique</a:t>
            </a:r>
            <a:endParaRPr lang="pt-PT" altLang="en-US" sz="1200" dirty="0">
              <a:ln>
                <a:noFill/>
              </a:ln>
              <a:solidFill>
                <a:srgbClr val="008CBA"/>
              </a:solidFill>
              <a:latin typeface="Arial Narrow" panose="020B0606020202030204" pitchFamily="34" charset="0"/>
              <a:cs typeface="Arial Narrow" panose="020B0606020202030204" pitchFamily="34" charset="0"/>
            </a:endParaRPr>
          </a:p>
          <a:p>
            <a:pPr algn="l"/>
            <a:r>
              <a:rPr lang="pt-PT" altLang="en-US" sz="1200" dirty="0">
                <a:ln>
                  <a:noFill/>
                </a:ln>
                <a:solidFill>
                  <a:srgbClr val="FF0000"/>
                </a:solidFill>
                <a:latin typeface="Arial Narrow" panose="020B0606020202030204" pitchFamily="34" charset="0"/>
                <a:cs typeface="Arial Narrow" panose="020B0606020202030204" pitchFamily="34" charset="0"/>
                <a:sym typeface="+mn-ea"/>
              </a:rPr>
              <a:t>■</a:t>
            </a:r>
            <a:r>
              <a:rPr lang="pt-PT" altLang="en-US" sz="1200" dirty="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dirty="0">
                <a:ln>
                  <a:noFill/>
                </a:ln>
                <a:solidFill>
                  <a:srgbClr val="FF0000"/>
                </a:solidFill>
                <a:latin typeface="Arial Narrow" panose="020B0606020202030204" pitchFamily="34" charset="0"/>
                <a:cs typeface="Arial Narrow" panose="020B0606020202030204" pitchFamily="34" charset="0"/>
                <a:sym typeface="+mn-ea"/>
              </a:rPr>
              <a:t>» </a:t>
            </a:r>
            <a:r>
              <a:rPr lang="pt-PT" altLang="en-US" sz="1200" dirty="0">
                <a:ln>
                  <a:noFill/>
                </a:ln>
                <a:solidFill>
                  <a:srgbClr val="008CBA"/>
                </a:solidFill>
                <a:latin typeface="Arial Narrow" panose="020B0606020202030204" pitchFamily="34" charset="0"/>
                <a:cs typeface="Arial Narrow" panose="020B0606020202030204" pitchFamily="34" charset="0"/>
                <a:sym typeface="+mn-ea"/>
              </a:rPr>
              <a:t>Equatorial Guinea </a:t>
            </a:r>
            <a:r>
              <a:rPr lang="pt-PT" altLang="en-US" sz="1200" b="1" dirty="0">
                <a:ln>
                  <a:noFill/>
                </a:ln>
                <a:solidFill>
                  <a:srgbClr val="FF0000"/>
                </a:solidFill>
                <a:latin typeface="Arial Narrow" panose="020B0606020202030204" pitchFamily="34" charset="0"/>
                <a:cs typeface="Arial Narrow" panose="020B0606020202030204" pitchFamily="34" charset="0"/>
                <a:sym typeface="+mn-ea"/>
              </a:rPr>
              <a:t>» </a:t>
            </a:r>
            <a:r>
              <a:rPr lang="pt-PT" altLang="en-US" sz="1200" dirty="0">
                <a:ln>
                  <a:noFill/>
                </a:ln>
                <a:solidFill>
                  <a:srgbClr val="008CBA"/>
                </a:solidFill>
                <a:latin typeface="Arial Narrow" panose="020B0606020202030204" pitchFamily="34" charset="0"/>
                <a:cs typeface="Arial Narrow" panose="020B0606020202030204" pitchFamily="34" charset="0"/>
                <a:sym typeface="+mn-ea"/>
              </a:rPr>
              <a:t>São Tomé and Príncipe</a:t>
            </a:r>
            <a:endParaRPr lang="pt-PT" altLang="en-US" sz="1200" dirty="0">
              <a:ln>
                <a:noFill/>
              </a:ln>
              <a:solidFill>
                <a:srgbClr val="008CBA"/>
              </a:solidFill>
              <a:latin typeface="Arial Narrow" panose="020B0606020202030204" pitchFamily="34" charset="0"/>
              <a:cs typeface="Arial Narrow" panose="020B0606020202030204" pitchFamily="34" charset="0"/>
            </a:endParaRPr>
          </a:p>
          <a:p>
            <a:pPr algn="l"/>
            <a:r>
              <a:rPr lang="pt-PT" altLang="en-US" sz="1200" dirty="0">
                <a:ln>
                  <a:noFill/>
                </a:ln>
                <a:solidFill>
                  <a:srgbClr val="FF0000"/>
                </a:solidFill>
                <a:latin typeface="Arial Narrow" panose="020B0606020202030204" pitchFamily="34" charset="0"/>
                <a:cs typeface="Arial Narrow" panose="020B0606020202030204" pitchFamily="34" charset="0"/>
                <a:sym typeface="+mn-ea"/>
              </a:rPr>
              <a:t>■</a:t>
            </a:r>
            <a:r>
              <a:rPr lang="pt-PT" altLang="en-US" sz="1200" dirty="0">
                <a:ln>
                  <a:noFill/>
                </a:ln>
                <a:solidFill>
                  <a:srgbClr val="008CBA"/>
                </a:solidFill>
                <a:latin typeface="Arial Narrow" panose="020B0606020202030204" pitchFamily="34" charset="0"/>
                <a:cs typeface="Arial Narrow" panose="020B0606020202030204" pitchFamily="34" charset="0"/>
                <a:sym typeface="+mn-ea"/>
              </a:rPr>
              <a:t>Equatorial Guinea</a:t>
            </a:r>
            <a:endParaRPr lang="pt-PT" altLang="en-US" sz="1200" dirty="0"/>
          </a:p>
        </p:txBody>
      </p:sp>
    </p:spTree>
    <p:extLst>
      <p:ext uri="{BB962C8B-B14F-4D97-AF65-F5344CB8AC3E}">
        <p14:creationId xmlns:p14="http://schemas.microsoft.com/office/powerpoint/2010/main" val="1215091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3" name="Slide Number Placeholder 6"/>
          <p:cNvSpPr txBox="1"/>
          <p:nvPr/>
        </p:nvSpPr>
        <p:spPr bwMode="auto">
          <a:xfrm>
            <a:off x="5968047" y="6479812"/>
            <a:ext cx="73046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i="1" dirty="0">
                <a:solidFill>
                  <a:srgbClr val="008CBA"/>
                </a:solidFill>
              </a:rPr>
              <a:t>Page </a:t>
            </a:r>
            <a:fld id="{6B4155F8-E49E-4B59-B69C-02A46830878C}" type="slidenum">
              <a:rPr lang="fr-FR" altLang="pt-PT" sz="1200" b="1" i="1" u="sng" dirty="0">
                <a:solidFill>
                  <a:srgbClr val="008CBA"/>
                </a:solidFill>
              </a:rPr>
              <a:t>17</a:t>
            </a:fld>
            <a:endParaRPr lang="fr-FR" altLang="pt-PT" sz="1200" b="1" i="1" u="sng" dirty="0">
              <a:solidFill>
                <a:srgbClr val="008CBA"/>
              </a:solidFill>
            </a:endParaRPr>
          </a:p>
        </p:txBody>
      </p:sp>
      <p:grpSp>
        <p:nvGrpSpPr>
          <p:cNvPr id="2" name="Group 1"/>
          <p:cNvGrpSpPr/>
          <p:nvPr/>
        </p:nvGrpSpPr>
        <p:grpSpPr>
          <a:xfrm>
            <a:off x="3232352" y="942178"/>
            <a:ext cx="8950543" cy="5855815"/>
            <a:chOff x="3232352" y="942178"/>
            <a:chExt cx="8950543" cy="5855815"/>
          </a:xfrm>
        </p:grpSpPr>
        <p:grpSp>
          <p:nvGrpSpPr>
            <p:cNvPr id="5" name="Grupo 49"/>
            <p:cNvGrpSpPr/>
            <p:nvPr/>
          </p:nvGrpSpPr>
          <p:grpSpPr>
            <a:xfrm>
              <a:off x="3232352" y="942178"/>
              <a:ext cx="8512088" cy="5855815"/>
              <a:chOff x="300070" y="1009588"/>
              <a:chExt cx="8512796" cy="5856350"/>
            </a:xfrm>
          </p:grpSpPr>
          <p:grpSp>
            <p:nvGrpSpPr>
              <p:cNvPr id="6" name="Grupo 25"/>
              <p:cNvGrpSpPr/>
              <p:nvPr/>
            </p:nvGrpSpPr>
            <p:grpSpPr>
              <a:xfrm>
                <a:off x="300070" y="1009588"/>
                <a:ext cx="8512796" cy="5856350"/>
                <a:chOff x="0" y="773050"/>
                <a:chExt cx="8512796" cy="5856350"/>
              </a:xfrm>
            </p:grpSpPr>
            <p:sp>
              <p:nvSpPr>
                <p:cNvPr id="11" name="Rectangle 2"/>
                <p:cNvSpPr/>
                <p:nvPr/>
              </p:nvSpPr>
              <p:spPr>
                <a:xfrm>
                  <a:off x="0" y="3352800"/>
                  <a:ext cx="4267200" cy="3276600"/>
                </a:xfrm>
                <a:prstGeom prst="rect">
                  <a:avLst/>
                </a:prstGeom>
                <a:noFill/>
                <a:ln w="9525">
                  <a:noFill/>
                </a:ln>
              </p:spPr>
              <p:txBody>
                <a:bodyPr wrap="none" anchor="ctr"/>
                <a:lstStyle/>
                <a:p>
                  <a:pPr eaLnBrk="1" hangingPunct="1">
                    <a:lnSpc>
                      <a:spcPts val="2000"/>
                    </a:lnSpc>
                  </a:pPr>
                  <a:endParaRPr lang="pt-PT" altLang="pt-PT" sz="1400" dirty="0">
                    <a:latin typeface="Arial" panose="020B0604020202020204" pitchFamily="34" charset="0"/>
                  </a:endParaRPr>
                </a:p>
              </p:txBody>
            </p:sp>
            <p:sp>
              <p:nvSpPr>
                <p:cNvPr id="12" name="AutoShape 4"/>
                <p:cNvSpPr>
                  <a:spLocks noChangeArrowheads="1"/>
                </p:cNvSpPr>
                <p:nvPr/>
              </p:nvSpPr>
              <p:spPr bwMode="auto">
                <a:xfrm>
                  <a:off x="2743227" y="1675948"/>
                  <a:ext cx="3572172" cy="2337013"/>
                </a:xfrm>
                <a:prstGeom prst="triangle">
                  <a:avLst>
                    <a:gd name="adj" fmla="val 49991"/>
                  </a:avLst>
                </a:prstGeom>
                <a:gradFill rotWithShape="0">
                  <a:gsLst>
                    <a:gs pos="0">
                      <a:srgbClr val="FF6600"/>
                    </a:gs>
                    <a:gs pos="100000">
                      <a:srgbClr val="000000"/>
                    </a:gs>
                  </a:gsLst>
                  <a:path path="shape">
                    <a:fillToRect l="50000" t="50000" r="50000" b="50000"/>
                  </a:path>
                </a:gradFill>
                <a:ln w="12700">
                  <a:solidFill>
                    <a:schemeClr val="bg1"/>
                  </a:solidFill>
                  <a:miter lim="800000"/>
                </a:ln>
              </p:spPr>
              <p:txBody>
                <a:bodyPr wrap="none" lIns="111125" tIns="53975" rIns="111125" bIns="53975" anchor="ctr"/>
                <a:lstStyle/>
                <a:p>
                  <a:pPr marL="411480" lvl="0" indent="-411480" algn="ctr" defTabSz="1097280" eaLnBrk="0" fontAlgn="base" hangingPunct="0">
                    <a:lnSpc>
                      <a:spcPts val="2000"/>
                    </a:lnSpc>
                    <a:spcBef>
                      <a:spcPct val="0"/>
                    </a:spcBef>
                    <a:spcAft>
                      <a:spcPct val="0"/>
                    </a:spcAft>
                    <a:defRPr/>
                  </a:pPr>
                  <a:r>
                    <a:rPr lang="pt-PT" sz="1400" dirty="0">
                      <a:solidFill>
                        <a:schemeClr val="accent3">
                          <a:lumMod val="85000"/>
                        </a:schemeClr>
                      </a:solidFill>
                    </a:rPr>
                    <a:t>FOCUS ON THE </a:t>
                  </a:r>
                  <a:endParaRPr lang="pt-PT" sz="1400" dirty="0" smtClean="0">
                    <a:solidFill>
                      <a:schemeClr val="accent3">
                        <a:lumMod val="85000"/>
                      </a:schemeClr>
                    </a:solidFill>
                  </a:endParaRPr>
                </a:p>
                <a:p>
                  <a:pPr marL="411480" lvl="0" indent="-411480" algn="ctr" defTabSz="1097280" eaLnBrk="0" fontAlgn="base" hangingPunct="0">
                    <a:lnSpc>
                      <a:spcPts val="2000"/>
                    </a:lnSpc>
                    <a:spcBef>
                      <a:spcPct val="0"/>
                    </a:spcBef>
                    <a:spcAft>
                      <a:spcPct val="0"/>
                    </a:spcAft>
                    <a:defRPr/>
                  </a:pPr>
                  <a:r>
                    <a:rPr lang="pt-PT" sz="1400" dirty="0" smtClean="0">
                      <a:solidFill>
                        <a:schemeClr val="accent3">
                          <a:lumMod val="85000"/>
                        </a:schemeClr>
                      </a:solidFill>
                    </a:rPr>
                    <a:t>REGIONAL </a:t>
                  </a:r>
                  <a:r>
                    <a:rPr lang="pt-PT" sz="1400" dirty="0">
                      <a:solidFill>
                        <a:schemeClr val="accent3">
                          <a:lumMod val="85000"/>
                        </a:schemeClr>
                      </a:solidFill>
                    </a:rPr>
                    <a:t>MARKET</a:t>
                  </a:r>
                  <a:endParaRPr kumimoji="0" lang="pt-BR" sz="1400" b="1" i="0" u="none" strike="noStrike" kern="1200" cap="none" spc="0" normalizeH="0" baseline="0" noProof="0" dirty="0" smtClean="0">
                    <a:ln>
                      <a:noFill/>
                    </a:ln>
                    <a:solidFill>
                      <a:schemeClr val="accent3">
                        <a:lumMod val="85000"/>
                      </a:schemeClr>
                    </a:solidFill>
                    <a:effectLst/>
                    <a:uLnTx/>
                    <a:uFillTx/>
                    <a:latin typeface="Arial" panose="020B0604020202020204" pitchFamily="34" charset="0"/>
                    <a:cs typeface="Arial" panose="020B0604020202020204" pitchFamily="34" charset="0"/>
                  </a:endParaRPr>
                </a:p>
              </p:txBody>
            </p:sp>
            <p:sp>
              <p:nvSpPr>
                <p:cNvPr id="13" name="Text Box 5"/>
                <p:cNvSpPr txBox="1"/>
                <p:nvPr/>
              </p:nvSpPr>
              <p:spPr>
                <a:xfrm>
                  <a:off x="2911724" y="1037869"/>
                  <a:ext cx="1633356" cy="307805"/>
                </a:xfrm>
                <a:prstGeom prst="rect">
                  <a:avLst/>
                </a:prstGeom>
                <a:noFill/>
                <a:ln w="12700">
                  <a:noFill/>
                </a:ln>
              </p:spPr>
              <p:txBody>
                <a:bodyPr wrap="square">
                  <a:spAutoFit/>
                </a:bodyPr>
                <a:lstStyle/>
                <a:p>
                  <a:pPr algn="ctr"/>
                  <a:r>
                    <a:rPr lang="pt-PT" sz="1400" i="1" dirty="0">
                      <a:solidFill>
                        <a:srgbClr val="3EA4BA"/>
                      </a:solidFill>
                      <a:latin typeface="Arial Narrow" panose="020B0606020202030204" pitchFamily="34" charset="0"/>
                    </a:rPr>
                    <a:t>TRADE</a:t>
                  </a:r>
                </a:p>
              </p:txBody>
            </p:sp>
            <p:sp>
              <p:nvSpPr>
                <p:cNvPr id="14" name="Text Box 6"/>
                <p:cNvSpPr txBox="1"/>
                <p:nvPr/>
              </p:nvSpPr>
              <p:spPr>
                <a:xfrm>
                  <a:off x="1" y="3668241"/>
                  <a:ext cx="2656791" cy="307805"/>
                </a:xfrm>
                <a:prstGeom prst="rect">
                  <a:avLst/>
                </a:prstGeom>
                <a:noFill/>
                <a:ln w="12700">
                  <a:noFill/>
                </a:ln>
              </p:spPr>
              <p:txBody>
                <a:bodyPr wrap="square">
                  <a:spAutoFit/>
                </a:bodyPr>
                <a:lstStyle/>
                <a:p>
                  <a:r>
                    <a:rPr lang="pt-PT" sz="1400" dirty="0">
                      <a:solidFill>
                        <a:srgbClr val="3EA4BA"/>
                      </a:solidFill>
                      <a:latin typeface="Arial Narrow" panose="020B0606020202030204" pitchFamily="34" charset="0"/>
                    </a:rPr>
                    <a:t>BALANCE OF PAYMENT BALANCE</a:t>
                  </a:r>
                </a:p>
              </p:txBody>
            </p:sp>
            <p:sp>
              <p:nvSpPr>
                <p:cNvPr id="15" name="Text Box 7"/>
                <p:cNvSpPr txBox="1"/>
                <p:nvPr/>
              </p:nvSpPr>
              <p:spPr>
                <a:xfrm>
                  <a:off x="5753885" y="4325931"/>
                  <a:ext cx="1322876" cy="325568"/>
                </a:xfrm>
                <a:prstGeom prst="rect">
                  <a:avLst/>
                </a:prstGeom>
                <a:noFill/>
                <a:ln w="12700">
                  <a:noFill/>
                </a:ln>
              </p:spPr>
              <p:txBody>
                <a:bodyPr>
                  <a:spAutoFit/>
                </a:bodyPr>
                <a:lstStyle/>
                <a:p>
                  <a:pPr defTabSz="762000">
                    <a:lnSpc>
                      <a:spcPts val="2000"/>
                    </a:lnSpc>
                    <a:spcBef>
                      <a:spcPct val="50000"/>
                    </a:spcBef>
                  </a:pPr>
                  <a:r>
                    <a:rPr lang="pt-BR" altLang="pt-PT" sz="1400" b="1" i="1" dirty="0">
                      <a:solidFill>
                        <a:srgbClr val="008CBA"/>
                      </a:solidFill>
                      <a:latin typeface="Arial" panose="020B0604020202020204" pitchFamily="34" charset="0"/>
                    </a:rPr>
                    <a:t>EXTENSION</a:t>
                  </a:r>
                </a:p>
              </p:txBody>
            </p:sp>
            <p:sp>
              <p:nvSpPr>
                <p:cNvPr id="16" name="Text Box 8"/>
                <p:cNvSpPr txBox="1"/>
                <p:nvPr/>
              </p:nvSpPr>
              <p:spPr>
                <a:xfrm>
                  <a:off x="4128310" y="5585449"/>
                  <a:ext cx="2514598" cy="477098"/>
                </a:xfrm>
                <a:prstGeom prst="rect">
                  <a:avLst/>
                </a:prstGeom>
                <a:noFill/>
                <a:ln w="12700">
                  <a:noFill/>
                </a:ln>
              </p:spPr>
              <p:txBody>
                <a:bodyPr>
                  <a:spAutoFit/>
                </a:bodyPr>
                <a:lstStyle/>
                <a:p>
                  <a:pPr algn="ctr" defTabSz="762000">
                    <a:lnSpc>
                      <a:spcPts val="1500"/>
                    </a:lnSpc>
                    <a:spcBef>
                      <a:spcPct val="50000"/>
                    </a:spcBef>
                  </a:pPr>
                  <a:r>
                    <a:rPr lang="pt-PT" sz="1400" dirty="0">
                      <a:solidFill>
                        <a:srgbClr val="3EA4BA"/>
                      </a:solidFill>
                      <a:latin typeface="Arial Narrow" panose="020B0606020202030204" pitchFamily="34" charset="0"/>
                    </a:rPr>
                    <a:t>Industrialization, development and market expansion</a:t>
                  </a:r>
                  <a:endParaRPr lang="pt-BR" altLang="pt-PT" sz="1400" b="1" dirty="0">
                    <a:solidFill>
                      <a:srgbClr val="3EA4BA"/>
                    </a:solidFill>
                    <a:latin typeface="Arial Narrow" panose="020B0606020202030204" pitchFamily="34" charset="0"/>
                  </a:endParaRPr>
                </a:p>
              </p:txBody>
            </p:sp>
            <p:sp>
              <p:nvSpPr>
                <p:cNvPr id="17" name="Text Box 9"/>
                <p:cNvSpPr txBox="1"/>
                <p:nvPr/>
              </p:nvSpPr>
              <p:spPr>
                <a:xfrm>
                  <a:off x="7085528" y="5642325"/>
                  <a:ext cx="1080902" cy="325568"/>
                </a:xfrm>
                <a:prstGeom prst="rect">
                  <a:avLst/>
                </a:prstGeom>
                <a:noFill/>
                <a:ln w="12700">
                  <a:noFill/>
                </a:ln>
              </p:spPr>
              <p:txBody>
                <a:bodyPr wrap="square">
                  <a:spAutoFit/>
                </a:bodyPr>
                <a:lstStyle/>
                <a:p>
                  <a:pPr defTabSz="762000">
                    <a:lnSpc>
                      <a:spcPts val="2000"/>
                    </a:lnSpc>
                    <a:spcBef>
                      <a:spcPct val="50000"/>
                    </a:spcBef>
                  </a:pPr>
                  <a:r>
                    <a:rPr lang="pt-PT" sz="1400" dirty="0">
                      <a:solidFill>
                        <a:srgbClr val="3EA4BA"/>
                      </a:solidFill>
                    </a:rPr>
                    <a:t>Markets</a:t>
                  </a:r>
                  <a:endParaRPr lang="pt-BR" altLang="pt-PT" sz="1400" b="1" dirty="0">
                    <a:solidFill>
                      <a:srgbClr val="3EA4BA"/>
                    </a:solidFill>
                    <a:latin typeface="Arial" panose="020B0604020202020204" pitchFamily="34" charset="0"/>
                  </a:endParaRPr>
                </a:p>
              </p:txBody>
            </p:sp>
            <p:sp>
              <p:nvSpPr>
                <p:cNvPr id="18" name="Freeform 10"/>
                <p:cNvSpPr/>
                <p:nvPr/>
              </p:nvSpPr>
              <p:spPr>
                <a:xfrm>
                  <a:off x="928666" y="4191000"/>
                  <a:ext cx="1128734" cy="1371600"/>
                </a:xfrm>
                <a:custGeom>
                  <a:avLst/>
                  <a:gdLst>
                    <a:gd name="txL" fmla="*/ 0 w 3120"/>
                    <a:gd name="txT" fmla="*/ 0 h 1072"/>
                    <a:gd name="txR" fmla="*/ 3120 w 3120"/>
                    <a:gd name="txB" fmla="*/ 1072 h 1072"/>
                  </a:gdLst>
                  <a:ahLst/>
                  <a:cxnLst>
                    <a:cxn ang="0">
                      <a:pos x="0" y="0"/>
                    </a:cxn>
                    <a:cxn ang="0">
                      <a:pos x="2147483647" y="2147483647"/>
                    </a:cxn>
                    <a:cxn ang="0">
                      <a:pos x="2147483647" y="2147483647"/>
                    </a:cxn>
                  </a:cxnLst>
                  <a:rect l="txL" t="txT" r="txR" b="txB"/>
                  <a:pathLst>
                    <a:path w="3120" h="1072">
                      <a:moveTo>
                        <a:pt x="0" y="0"/>
                      </a:moveTo>
                      <a:cubicBezTo>
                        <a:pt x="220" y="376"/>
                        <a:pt x="440" y="752"/>
                        <a:pt x="960" y="912"/>
                      </a:cubicBezTo>
                      <a:cubicBezTo>
                        <a:pt x="1480" y="1072"/>
                        <a:pt x="2760" y="952"/>
                        <a:pt x="3120" y="960"/>
                      </a:cubicBezTo>
                    </a:path>
                  </a:pathLst>
                </a:custGeom>
                <a:noFill/>
                <a:ln w="25400" cap="flat" cmpd="sng">
                  <a:solidFill>
                    <a:srgbClr val="3EA4BA">
                      <a:alpha val="100000"/>
                    </a:srgbClr>
                  </a:solidFill>
                  <a:prstDash val="dash"/>
                  <a:round/>
                  <a:headEnd type="none" w="sm" len="sm"/>
                  <a:tailEnd type="none" w="sm" len="sm"/>
                </a:ln>
              </p:spPr>
              <p:txBody>
                <a:bodyPr/>
                <a:lstStyle/>
                <a:p>
                  <a:pPr>
                    <a:lnSpc>
                      <a:spcPts val="2000"/>
                    </a:lnSpc>
                  </a:pPr>
                  <a:endParaRPr lang="pt-PT" altLang="en-US"/>
                </a:p>
              </p:txBody>
            </p:sp>
            <p:sp>
              <p:nvSpPr>
                <p:cNvPr id="19" name="Text Box 12"/>
                <p:cNvSpPr txBox="1"/>
                <p:nvPr/>
              </p:nvSpPr>
              <p:spPr>
                <a:xfrm>
                  <a:off x="5244320" y="2318202"/>
                  <a:ext cx="1252500" cy="324927"/>
                </a:xfrm>
                <a:prstGeom prst="rect">
                  <a:avLst/>
                </a:prstGeom>
                <a:noFill/>
                <a:ln w="12700">
                  <a:noFill/>
                </a:ln>
              </p:spPr>
              <p:txBody>
                <a:bodyPr wrap="square">
                  <a:spAutoFit/>
                </a:bodyPr>
                <a:lstStyle/>
                <a:p>
                  <a:pPr defTabSz="762000">
                    <a:lnSpc>
                      <a:spcPts val="2000"/>
                    </a:lnSpc>
                    <a:spcBef>
                      <a:spcPct val="50000"/>
                    </a:spcBef>
                  </a:pPr>
                  <a:r>
                    <a:rPr lang="pt-PT" sz="1400" i="1" dirty="0">
                      <a:solidFill>
                        <a:srgbClr val="3EA4BA"/>
                      </a:solidFill>
                      <a:latin typeface="Arial Narrow" panose="020B0606020202030204" pitchFamily="34" charset="0"/>
                    </a:rPr>
                    <a:t>COOPERATION</a:t>
                  </a:r>
                  <a:endParaRPr lang="pt-BR" altLang="pt-PT" sz="1400" b="1" i="1" dirty="0" smtClean="0">
                    <a:solidFill>
                      <a:srgbClr val="3EA4BA"/>
                    </a:solidFill>
                    <a:latin typeface="Arial Narrow" panose="020B0606020202030204" pitchFamily="34" charset="0"/>
                  </a:endParaRPr>
                </a:p>
              </p:txBody>
            </p:sp>
            <p:sp>
              <p:nvSpPr>
                <p:cNvPr id="20" name="Freeform 13"/>
                <p:cNvSpPr/>
                <p:nvPr/>
              </p:nvSpPr>
              <p:spPr>
                <a:xfrm>
                  <a:off x="5257801" y="1620811"/>
                  <a:ext cx="2381186" cy="4094189"/>
                </a:xfrm>
                <a:custGeom>
                  <a:avLst/>
                  <a:gdLst>
                    <a:gd name="txL" fmla="*/ 0 w 1968"/>
                    <a:gd name="txT" fmla="*/ 0 h 2400"/>
                    <a:gd name="txR" fmla="*/ 1968 w 1968"/>
                    <a:gd name="txB" fmla="*/ 2400 h 2400"/>
                  </a:gdLst>
                  <a:ahLst/>
                  <a:cxnLst>
                    <a:cxn ang="0">
                      <a:pos x="0" y="0"/>
                    </a:cxn>
                    <a:cxn ang="0">
                      <a:pos x="2147483647" y="2147483647"/>
                    </a:cxn>
                    <a:cxn ang="0">
                      <a:pos x="2147483647" y="2147483647"/>
                    </a:cxn>
                  </a:cxnLst>
                  <a:rect l="txL" t="txT" r="txR" b="txB"/>
                  <a:pathLst>
                    <a:path w="1968" h="2400">
                      <a:moveTo>
                        <a:pt x="0" y="0"/>
                      </a:moveTo>
                      <a:cubicBezTo>
                        <a:pt x="532" y="88"/>
                        <a:pt x="1064" y="176"/>
                        <a:pt x="1392" y="576"/>
                      </a:cubicBezTo>
                      <a:cubicBezTo>
                        <a:pt x="1720" y="976"/>
                        <a:pt x="1872" y="2096"/>
                        <a:pt x="1968" y="2400"/>
                      </a:cubicBezTo>
                    </a:path>
                  </a:pathLst>
                </a:custGeom>
                <a:noFill/>
                <a:ln w="25400" cap="flat" cmpd="sng">
                  <a:solidFill>
                    <a:srgbClr val="3EA4BA">
                      <a:alpha val="100000"/>
                    </a:srgbClr>
                  </a:solidFill>
                  <a:prstDash val="dash"/>
                  <a:round/>
                  <a:headEnd type="none" w="sm" len="sm"/>
                  <a:tailEnd type="none" w="sm" len="sm"/>
                </a:ln>
              </p:spPr>
              <p:txBody>
                <a:bodyPr/>
                <a:lstStyle/>
                <a:p>
                  <a:pPr>
                    <a:lnSpc>
                      <a:spcPts val="2000"/>
                    </a:lnSpc>
                  </a:pPr>
                  <a:endParaRPr lang="pt-PT" altLang="en-US"/>
                </a:p>
              </p:txBody>
            </p:sp>
            <p:sp>
              <p:nvSpPr>
                <p:cNvPr id="21" name="Line 14"/>
                <p:cNvSpPr/>
                <p:nvPr/>
              </p:nvSpPr>
              <p:spPr>
                <a:xfrm flipV="1">
                  <a:off x="5423709" y="4648200"/>
                  <a:ext cx="990600" cy="9906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sp>
            <p:sp>
              <p:nvSpPr>
                <p:cNvPr id="22" name="Line 15"/>
                <p:cNvSpPr/>
                <p:nvPr/>
              </p:nvSpPr>
              <p:spPr>
                <a:xfrm>
                  <a:off x="6414308" y="4648200"/>
                  <a:ext cx="1066800" cy="10668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sp>
            <p:sp>
              <p:nvSpPr>
                <p:cNvPr id="23" name="Text Box 16"/>
                <p:cNvSpPr txBox="1"/>
                <p:nvPr/>
              </p:nvSpPr>
              <p:spPr>
                <a:xfrm>
                  <a:off x="1871507" y="5246400"/>
                  <a:ext cx="2676540" cy="348845"/>
                </a:xfrm>
                <a:prstGeom prst="rect">
                  <a:avLst/>
                </a:prstGeom>
                <a:noFill/>
                <a:ln w="12700">
                  <a:noFill/>
                </a:ln>
              </p:spPr>
              <p:txBody>
                <a:bodyPr wrap="square">
                  <a:spAutoFit/>
                </a:bodyPr>
                <a:lstStyle/>
                <a:p>
                  <a:pPr algn="ctr" defTabSz="762000">
                    <a:lnSpc>
                      <a:spcPts val="2000"/>
                    </a:lnSpc>
                    <a:spcBef>
                      <a:spcPct val="50000"/>
                    </a:spcBef>
                  </a:pPr>
                  <a:r>
                    <a:rPr lang="pt-PT" sz="1400" b="1" dirty="0">
                      <a:solidFill>
                        <a:srgbClr val="3EA4BA"/>
                      </a:solidFill>
                      <a:latin typeface="Arial Narrow" panose="020B0606020202030204" pitchFamily="34" charset="0"/>
                    </a:rPr>
                    <a:t>REGIONAL INTEGRATION</a:t>
                  </a:r>
                  <a:endParaRPr lang="pt-BR" altLang="pt-PT" sz="1400" b="1" i="1" dirty="0">
                    <a:solidFill>
                      <a:srgbClr val="3EA4BA"/>
                    </a:solidFill>
                    <a:latin typeface="Arial Narrow" panose="020B0606020202030204" pitchFamily="34" charset="0"/>
                  </a:endParaRPr>
                </a:p>
              </p:txBody>
            </p:sp>
            <p:sp>
              <p:nvSpPr>
                <p:cNvPr id="24" name="AutoShape 17"/>
                <p:cNvSpPr/>
                <p:nvPr/>
              </p:nvSpPr>
              <p:spPr>
                <a:xfrm rot="-2571027">
                  <a:off x="5811851" y="1462523"/>
                  <a:ext cx="761968" cy="457219"/>
                </a:xfrm>
                <a:custGeom>
                  <a:avLst/>
                  <a:gdLst>
                    <a:gd name="txL" fmla="*/ 3375 w 21600"/>
                    <a:gd name="txT" fmla="*/ 5400 h 21600"/>
                    <a:gd name="txR" fmla="*/ 18900 w 21600"/>
                    <a:gd name="txB" fmla="*/ 16200 h 21600"/>
                  </a:gdLst>
                  <a:ahLst/>
                  <a:cxnLst>
                    <a:cxn ang="17694720">
                      <a:pos x="2147483647" y="0"/>
                    </a:cxn>
                    <a:cxn ang="11796480">
                      <a:pos x="0" y="2147483647"/>
                    </a:cxn>
                    <a:cxn ang="5898240">
                      <a:pos x="2147483647" y="2147483647"/>
                    </a:cxn>
                    <a:cxn ang="0">
                      <a:pos x="2147483647" y="2147483647"/>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28575" cap="flat" cmpd="sng">
                  <a:solidFill>
                    <a:srgbClr val="006666">
                      <a:alpha val="100000"/>
                    </a:srgbClr>
                  </a:solidFill>
                  <a:prstDash val="solid"/>
                  <a:miter lim="800000"/>
                  <a:headEnd type="none" w="med" len="med"/>
                  <a:tailEnd type="none" w="med" len="med"/>
                </a:ln>
              </p:spPr>
              <p:txBody>
                <a:bodyPr/>
                <a:lstStyle/>
                <a:p>
                  <a:pPr>
                    <a:lnSpc>
                      <a:spcPts val="2000"/>
                    </a:lnSpc>
                  </a:pPr>
                  <a:endParaRPr lang="pt-PT" altLang="en-US"/>
                </a:p>
              </p:txBody>
            </p:sp>
            <p:sp>
              <p:nvSpPr>
                <p:cNvPr id="25" name="Text Box 18"/>
                <p:cNvSpPr txBox="1"/>
                <p:nvPr/>
              </p:nvSpPr>
              <p:spPr>
                <a:xfrm>
                  <a:off x="6036296" y="773050"/>
                  <a:ext cx="2476500" cy="436698"/>
                </a:xfrm>
                <a:prstGeom prst="rect">
                  <a:avLst/>
                </a:prstGeom>
                <a:noFill/>
                <a:ln w="12700">
                  <a:noFill/>
                </a:ln>
              </p:spPr>
              <p:txBody>
                <a:bodyPr>
                  <a:spAutoFit/>
                </a:bodyPr>
                <a:lstStyle/>
                <a:p>
                  <a:pPr algn="ctr" defTabSz="762000">
                    <a:lnSpc>
                      <a:spcPts val="1300"/>
                    </a:lnSpc>
                    <a:spcBef>
                      <a:spcPct val="50000"/>
                    </a:spcBef>
                  </a:pPr>
                  <a:r>
                    <a:rPr lang="pt-PT" sz="1400" dirty="0">
                      <a:solidFill>
                        <a:srgbClr val="3EA4BA"/>
                      </a:solidFill>
                      <a:latin typeface="Arial Narrow" panose="020B0606020202030204" pitchFamily="34" charset="0"/>
                    </a:rPr>
                    <a:t>REGIONAL MARKET DEVELOPMENT</a:t>
                  </a:r>
                  <a:endParaRPr lang="pt-BR" altLang="pt-PT" sz="1400" b="1" i="1" dirty="0">
                    <a:solidFill>
                      <a:srgbClr val="3EA4BA"/>
                    </a:solidFill>
                    <a:latin typeface="Arial Narrow" panose="020B0606020202030204" pitchFamily="34" charset="0"/>
                  </a:endParaRPr>
                </a:p>
              </p:txBody>
            </p:sp>
          </p:grpSp>
          <p:sp>
            <p:nvSpPr>
              <p:cNvPr id="7" name="Text Box 16"/>
              <p:cNvSpPr txBox="1">
                <a:spLocks noChangeArrowheads="1"/>
              </p:cNvSpPr>
              <p:nvPr/>
            </p:nvSpPr>
            <p:spPr bwMode="auto">
              <a:xfrm>
                <a:off x="300070" y="2000240"/>
                <a:ext cx="2857500" cy="400147"/>
              </a:xfrm>
              <a:prstGeom prst="rect">
                <a:avLst/>
              </a:prstGeom>
              <a:solidFill>
                <a:schemeClr val="accent6">
                  <a:lumMod val="20000"/>
                  <a:lumOff val="80000"/>
                </a:schemeClr>
              </a:solidFill>
              <a:ln w="12700">
                <a:noFill/>
                <a:miter lim="800000"/>
                <a:headEnd type="none" w="sm" len="sm"/>
                <a:tailEnd type="none" w="sm" len="sm"/>
              </a:ln>
            </p:spPr>
            <p:txBody>
              <a:bodyPr>
                <a:spAutoFit/>
              </a:bodyPr>
              <a:lstStyle/>
              <a:p>
                <a:pPr marR="0" algn="ctr" defTabSz="762000">
                  <a:lnSpc>
                    <a:spcPts val="1200"/>
                  </a:lnSpc>
                  <a:spcBef>
                    <a:spcPct val="50000"/>
                  </a:spcBef>
                  <a:buClrTx/>
                  <a:buSzTx/>
                  <a:buFontTx/>
                  <a:defRPr/>
                </a:pPr>
                <a:r>
                  <a:rPr lang="pt-PT" sz="1200" dirty="0">
                    <a:solidFill>
                      <a:srgbClr val="3EA4BA"/>
                    </a:solidFill>
                    <a:latin typeface="Arial Narrow" panose="020B0606020202030204" pitchFamily="34" charset="0"/>
                  </a:rPr>
                  <a:t>ECONOMIC AND COMMERCIAL COOPERATION</a:t>
                </a:r>
                <a:endParaRPr kumimoji="0" lang="pt-BR" sz="1200" kern="1200" cap="none" spc="0" normalizeH="0" baseline="0" noProof="0" dirty="0" smtClean="0">
                  <a:solidFill>
                    <a:srgbClr val="3EA4BA"/>
                  </a:solidFill>
                  <a:latin typeface="Arial Narrow" panose="020B0606020202030204" pitchFamily="34" charset="0"/>
                  <a:cs typeface="Arial" panose="020B0604020202020204" pitchFamily="34" charset="0"/>
                </a:endParaRPr>
              </a:p>
            </p:txBody>
          </p:sp>
          <p:sp>
            <p:nvSpPr>
              <p:cNvPr id="8" name="Freeform 10"/>
              <p:cNvSpPr/>
              <p:nvPr/>
            </p:nvSpPr>
            <p:spPr bwMode="auto">
              <a:xfrm>
                <a:off x="657236" y="2529212"/>
                <a:ext cx="1143000" cy="1447800"/>
              </a:xfrm>
              <a:custGeom>
                <a:avLst/>
                <a:gdLst>
                  <a:gd name="T0" fmla="*/ 0 w 3120"/>
                  <a:gd name="T1" fmla="*/ 0 h 1072"/>
                  <a:gd name="T2" fmla="*/ 2147483647 w 3120"/>
                  <a:gd name="T3" fmla="*/ 2147483647 h 1072"/>
                  <a:gd name="T4" fmla="*/ 2147483647 w 3120"/>
                  <a:gd name="T5" fmla="*/ 2147483647 h 1072"/>
                  <a:gd name="T6" fmla="*/ 0 60000 65536"/>
                  <a:gd name="T7" fmla="*/ 0 60000 65536"/>
                  <a:gd name="T8" fmla="*/ 0 60000 65536"/>
                  <a:gd name="T9" fmla="*/ 0 w 3120"/>
                  <a:gd name="T10" fmla="*/ 0 h 1072"/>
                  <a:gd name="T11" fmla="*/ 3120 w 3120"/>
                  <a:gd name="T12" fmla="*/ 1072 h 1072"/>
                </a:gdLst>
                <a:ahLst/>
                <a:cxnLst>
                  <a:cxn ang="T6">
                    <a:pos x="T0" y="T1"/>
                  </a:cxn>
                  <a:cxn ang="T7">
                    <a:pos x="T2" y="T3"/>
                  </a:cxn>
                  <a:cxn ang="T8">
                    <a:pos x="T4" y="T5"/>
                  </a:cxn>
                </a:cxnLst>
                <a:rect l="T9" t="T10" r="T11" b="T12"/>
                <a:pathLst>
                  <a:path w="3120" h="1072">
                    <a:moveTo>
                      <a:pt x="0" y="0"/>
                    </a:moveTo>
                    <a:cubicBezTo>
                      <a:pt x="220" y="376"/>
                      <a:pt x="440" y="752"/>
                      <a:pt x="960" y="912"/>
                    </a:cubicBezTo>
                    <a:cubicBezTo>
                      <a:pt x="1480" y="1072"/>
                      <a:pt x="2760" y="952"/>
                      <a:pt x="3120" y="960"/>
                    </a:cubicBezTo>
                  </a:path>
                </a:pathLst>
              </a:cu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base" latinLnBrk="0" hangingPunct="1">
                  <a:lnSpc>
                    <a:spcPts val="2000"/>
                  </a:lnSpc>
                  <a:spcBef>
                    <a:spcPct val="0"/>
                  </a:spcBef>
                  <a:spcAft>
                    <a:spcPct val="0"/>
                  </a:spcAft>
                  <a:buClrTx/>
                  <a:buSzTx/>
                  <a:buFontTx/>
                  <a:buNone/>
                  <a:defRPr/>
                </a:pPr>
                <a:endParaRPr kumimoji="0" lang="pt-PT"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Freeform 10"/>
              <p:cNvSpPr/>
              <p:nvPr/>
            </p:nvSpPr>
            <p:spPr bwMode="auto">
              <a:xfrm rot="-2280000">
                <a:off x="2696266" y="2055755"/>
                <a:ext cx="1143000" cy="1447800"/>
              </a:xfrm>
              <a:custGeom>
                <a:avLst/>
                <a:gdLst>
                  <a:gd name="T0" fmla="*/ 0 w 3120"/>
                  <a:gd name="T1" fmla="*/ 0 h 1072"/>
                  <a:gd name="T2" fmla="*/ 2147483647 w 3120"/>
                  <a:gd name="T3" fmla="*/ 2147483647 h 1072"/>
                  <a:gd name="T4" fmla="*/ 2147483647 w 3120"/>
                  <a:gd name="T5" fmla="*/ 2147483647 h 1072"/>
                  <a:gd name="T6" fmla="*/ 0 60000 65536"/>
                  <a:gd name="T7" fmla="*/ 0 60000 65536"/>
                  <a:gd name="T8" fmla="*/ 0 60000 65536"/>
                  <a:gd name="T9" fmla="*/ 0 w 3120"/>
                  <a:gd name="T10" fmla="*/ 0 h 1072"/>
                  <a:gd name="T11" fmla="*/ 3120 w 3120"/>
                  <a:gd name="T12" fmla="*/ 1072 h 1072"/>
                </a:gdLst>
                <a:ahLst/>
                <a:cxnLst>
                  <a:cxn ang="T6">
                    <a:pos x="T0" y="T1"/>
                  </a:cxn>
                  <a:cxn ang="T7">
                    <a:pos x="T2" y="T3"/>
                  </a:cxn>
                  <a:cxn ang="T8">
                    <a:pos x="T4" y="T5"/>
                  </a:cxn>
                </a:cxnLst>
                <a:rect l="T9" t="T10" r="T11" b="T12"/>
                <a:pathLst>
                  <a:path w="3120" h="1072">
                    <a:moveTo>
                      <a:pt x="0" y="0"/>
                    </a:moveTo>
                    <a:cubicBezTo>
                      <a:pt x="220" y="376"/>
                      <a:pt x="440" y="752"/>
                      <a:pt x="960" y="912"/>
                    </a:cubicBezTo>
                    <a:cubicBezTo>
                      <a:pt x="1480" y="1072"/>
                      <a:pt x="2760" y="952"/>
                      <a:pt x="3120" y="960"/>
                    </a:cubicBezTo>
                  </a:path>
                </a:pathLst>
              </a:cu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base" latinLnBrk="0" hangingPunct="1">
                  <a:lnSpc>
                    <a:spcPts val="2000"/>
                  </a:lnSpc>
                  <a:spcBef>
                    <a:spcPct val="0"/>
                  </a:spcBef>
                  <a:spcAft>
                    <a:spcPct val="0"/>
                  </a:spcAft>
                  <a:buClrTx/>
                  <a:buSzTx/>
                  <a:buFontTx/>
                  <a:buNone/>
                  <a:defRPr/>
                </a:pPr>
                <a:endParaRPr kumimoji="0" lang="pt-PT"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Freeform 10"/>
              <p:cNvSpPr/>
              <p:nvPr/>
            </p:nvSpPr>
            <p:spPr bwMode="auto">
              <a:xfrm rot="60000" flipV="1">
                <a:off x="2517629" y="1583628"/>
                <a:ext cx="2114524" cy="363653"/>
              </a:xfrm>
              <a:custGeom>
                <a:avLst/>
                <a:gdLst>
                  <a:gd name="T0" fmla="*/ 0 w 3120"/>
                  <a:gd name="T1" fmla="*/ 0 h 1072"/>
                  <a:gd name="T2" fmla="*/ 2147483647 w 3120"/>
                  <a:gd name="T3" fmla="*/ 2147483647 h 1072"/>
                  <a:gd name="T4" fmla="*/ 2147483647 w 3120"/>
                  <a:gd name="T5" fmla="*/ 2147483647 h 1072"/>
                  <a:gd name="T6" fmla="*/ 0 60000 65536"/>
                  <a:gd name="T7" fmla="*/ 0 60000 65536"/>
                  <a:gd name="T8" fmla="*/ 0 60000 65536"/>
                  <a:gd name="T9" fmla="*/ 0 w 3120"/>
                  <a:gd name="T10" fmla="*/ 0 h 1072"/>
                  <a:gd name="T11" fmla="*/ 3120 w 3120"/>
                  <a:gd name="T12" fmla="*/ 1072 h 1072"/>
                </a:gdLst>
                <a:ahLst/>
                <a:cxnLst>
                  <a:cxn ang="T6">
                    <a:pos x="T0" y="T1"/>
                  </a:cxn>
                  <a:cxn ang="T7">
                    <a:pos x="T2" y="T3"/>
                  </a:cxn>
                  <a:cxn ang="T8">
                    <a:pos x="T4" y="T5"/>
                  </a:cxn>
                </a:cxnLst>
                <a:rect l="T9" t="T10" r="T11" b="T12"/>
                <a:pathLst>
                  <a:path w="3120" h="1072">
                    <a:moveTo>
                      <a:pt x="0" y="0"/>
                    </a:moveTo>
                    <a:cubicBezTo>
                      <a:pt x="220" y="376"/>
                      <a:pt x="440" y="752"/>
                      <a:pt x="960" y="912"/>
                    </a:cubicBezTo>
                    <a:cubicBezTo>
                      <a:pt x="1480" y="1072"/>
                      <a:pt x="2760" y="952"/>
                      <a:pt x="3120" y="960"/>
                    </a:cubicBezTo>
                  </a:path>
                </a:pathLst>
              </a:cu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base" latinLnBrk="0" hangingPunct="1">
                  <a:lnSpc>
                    <a:spcPts val="2000"/>
                  </a:lnSpc>
                  <a:spcBef>
                    <a:spcPct val="0"/>
                  </a:spcBef>
                  <a:spcAft>
                    <a:spcPct val="0"/>
                  </a:spcAft>
                  <a:buClrTx/>
                  <a:buSzTx/>
                  <a:buFontTx/>
                  <a:buNone/>
                  <a:defRPr/>
                </a:pPr>
                <a:endParaRPr kumimoji="0" lang="pt-PT"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sp>
          <p:nvSpPr>
            <p:cNvPr id="26" name="Freeform 10"/>
            <p:cNvSpPr/>
            <p:nvPr/>
          </p:nvSpPr>
          <p:spPr bwMode="auto">
            <a:xfrm rot="20400000">
              <a:off x="9069310" y="2900377"/>
              <a:ext cx="1143000" cy="1447800"/>
            </a:xfrm>
            <a:custGeom>
              <a:avLst/>
              <a:gdLst>
                <a:gd name="T0" fmla="*/ 0 w 3120"/>
                <a:gd name="T1" fmla="*/ 0 h 1072"/>
                <a:gd name="T2" fmla="*/ 2147483647 w 3120"/>
                <a:gd name="T3" fmla="*/ 2147483647 h 1072"/>
                <a:gd name="T4" fmla="*/ 2147483647 w 3120"/>
                <a:gd name="T5" fmla="*/ 2147483647 h 1072"/>
                <a:gd name="T6" fmla="*/ 0 60000 65536"/>
                <a:gd name="T7" fmla="*/ 0 60000 65536"/>
                <a:gd name="T8" fmla="*/ 0 60000 65536"/>
                <a:gd name="T9" fmla="*/ 0 w 3120"/>
                <a:gd name="T10" fmla="*/ 0 h 1072"/>
                <a:gd name="T11" fmla="*/ 3120 w 3120"/>
                <a:gd name="T12" fmla="*/ 1072 h 1072"/>
              </a:gdLst>
              <a:ahLst/>
              <a:cxnLst>
                <a:cxn ang="T6">
                  <a:pos x="T0" y="T1"/>
                </a:cxn>
                <a:cxn ang="T7">
                  <a:pos x="T2" y="T3"/>
                </a:cxn>
                <a:cxn ang="T8">
                  <a:pos x="T4" y="T5"/>
                </a:cxn>
              </a:cxnLst>
              <a:rect l="T9" t="T10" r="T11" b="T12"/>
              <a:pathLst>
                <a:path w="3120" h="1072">
                  <a:moveTo>
                    <a:pt x="0" y="0"/>
                  </a:moveTo>
                  <a:cubicBezTo>
                    <a:pt x="220" y="376"/>
                    <a:pt x="440" y="752"/>
                    <a:pt x="960" y="912"/>
                  </a:cubicBezTo>
                  <a:cubicBezTo>
                    <a:pt x="1480" y="1072"/>
                    <a:pt x="2760" y="952"/>
                    <a:pt x="3120" y="960"/>
                  </a:cubicBezTo>
                </a:path>
              </a:pathLst>
            </a:custGeom>
            <a:noFill/>
            <a:ln w="28575" cap="flat" cmpd="sng">
              <a:solidFill>
                <a:schemeClr val="tx1"/>
              </a:solidFill>
              <a:prstDash val="dash"/>
              <a:round/>
              <a:headEnd type="triangle" w="med" len="med"/>
              <a:tailEnd type="triangle" w="med" len="med"/>
            </a:ln>
            <a:scene3d>
              <a:camera prst="orthographicFront"/>
              <a:lightRig rig="threePt" dir="t"/>
            </a:scene3d>
            <a:sp3d>
              <a:bevelT prst="slope"/>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pt-PT"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7" name="AutoShape 17"/>
            <p:cNvSpPr/>
            <p:nvPr/>
          </p:nvSpPr>
          <p:spPr>
            <a:xfrm rot="-5400000">
              <a:off x="10350500" y="1775143"/>
              <a:ext cx="596900" cy="457200"/>
            </a:xfrm>
            <a:custGeom>
              <a:avLst/>
              <a:gdLst>
                <a:gd name="txL" fmla="*/ 3375 w 21600"/>
                <a:gd name="txT" fmla="*/ 5400 h 21600"/>
                <a:gd name="txR" fmla="*/ 18900 w 21600"/>
                <a:gd name="txB" fmla="*/ 16200 h 21600"/>
              </a:gdLst>
              <a:ahLst/>
              <a:cxnLst>
                <a:cxn ang="17694720">
                  <a:pos x="2147483647" y="0"/>
                </a:cxn>
                <a:cxn ang="11796480">
                  <a:pos x="0" y="2147483647"/>
                </a:cxn>
                <a:cxn ang="5898240">
                  <a:pos x="2147483647" y="2147483647"/>
                </a:cxn>
                <a:cxn ang="0">
                  <a:pos x="2147483647" y="2147483647"/>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28575" cap="flat" cmpd="sng">
              <a:solidFill>
                <a:srgbClr val="006666">
                  <a:alpha val="100000"/>
                </a:srgbClr>
              </a:solidFill>
              <a:prstDash val="solid"/>
              <a:miter lim="800000"/>
              <a:headEnd type="none" w="med" len="med"/>
              <a:tailEnd type="none" w="med" len="med"/>
            </a:ln>
          </p:spPr>
          <p:txBody>
            <a:bodyPr/>
            <a:lstStyle/>
            <a:p>
              <a:endParaRPr lang="pt-PT" altLang="en-US"/>
            </a:p>
          </p:txBody>
        </p:sp>
        <p:sp>
          <p:nvSpPr>
            <p:cNvPr id="28" name="Text Box 16"/>
            <p:cNvSpPr txBox="1">
              <a:spLocks noChangeArrowheads="1"/>
            </p:cNvSpPr>
            <p:nvPr/>
          </p:nvSpPr>
          <p:spPr bwMode="auto">
            <a:xfrm>
              <a:off x="9772749" y="2377336"/>
              <a:ext cx="2410146" cy="461665"/>
            </a:xfrm>
            <a:prstGeom prst="rect">
              <a:avLst/>
            </a:prstGeom>
            <a:solidFill>
              <a:schemeClr val="accent6">
                <a:lumMod val="20000"/>
                <a:lumOff val="80000"/>
              </a:schemeClr>
            </a:solidFill>
            <a:ln w="12700">
              <a:noFill/>
              <a:miter lim="800000"/>
              <a:headEnd type="none" w="sm" len="sm"/>
              <a:tailEnd type="none" w="sm" len="sm"/>
            </a:ln>
          </p:spPr>
          <p:txBody>
            <a:bodyPr>
              <a:spAutoFit/>
            </a:bodyPr>
            <a:lstStyle/>
            <a:p>
              <a:pPr marR="0" algn="ctr" defTabSz="762000">
                <a:spcBef>
                  <a:spcPct val="50000"/>
                </a:spcBef>
                <a:buClrTx/>
                <a:buSzTx/>
                <a:buFontTx/>
                <a:defRPr/>
              </a:pPr>
              <a:r>
                <a:rPr lang="pt-PT" sz="1200" dirty="0">
                  <a:solidFill>
                    <a:srgbClr val="3EA4BA"/>
                  </a:solidFill>
                </a:rPr>
                <a:t>LOGISTICS AND MARITIME TECHNOLOGY PLATFORM</a:t>
              </a:r>
              <a:endParaRPr kumimoji="0" lang="pt-BR" altLang="pt-PT" sz="1200" kern="1200" cap="none" spc="0" normalizeH="0" baseline="0" noProof="0" dirty="0" smtClean="0">
                <a:solidFill>
                  <a:srgbClr val="3EA4BA"/>
                </a:solidFill>
                <a:latin typeface="Arial" panose="020B0604020202020204" pitchFamily="34" charset="0"/>
                <a:cs typeface="Arial" panose="020B0604020202020204" pitchFamily="34" charset="0"/>
              </a:endParaRPr>
            </a:p>
          </p:txBody>
        </p:sp>
        <p:sp>
          <p:nvSpPr>
            <p:cNvPr id="29" name="AutoShape 17"/>
            <p:cNvSpPr/>
            <p:nvPr/>
          </p:nvSpPr>
          <p:spPr>
            <a:xfrm rot="-3820575">
              <a:off x="10242550" y="3153093"/>
              <a:ext cx="762000" cy="457200"/>
            </a:xfrm>
            <a:custGeom>
              <a:avLst/>
              <a:gdLst>
                <a:gd name="txL" fmla="*/ 3375 w 21600"/>
                <a:gd name="txT" fmla="*/ 5400 h 21600"/>
                <a:gd name="txR" fmla="*/ 18900 w 21600"/>
                <a:gd name="txB" fmla="*/ 16200 h 21600"/>
              </a:gdLst>
              <a:ahLst/>
              <a:cxnLst>
                <a:cxn ang="17694720">
                  <a:pos x="2147483647" y="0"/>
                </a:cxn>
                <a:cxn ang="11796480">
                  <a:pos x="0" y="2147483647"/>
                </a:cxn>
                <a:cxn ang="5898240">
                  <a:pos x="2147483647" y="2147483647"/>
                </a:cxn>
                <a:cxn ang="0">
                  <a:pos x="2147483647" y="2147483647"/>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28575" cap="flat" cmpd="sng">
              <a:solidFill>
                <a:srgbClr val="006666">
                  <a:alpha val="100000"/>
                </a:srgbClr>
              </a:solidFill>
              <a:prstDash val="solid"/>
              <a:miter lim="800000"/>
              <a:headEnd type="none" w="med" len="med"/>
              <a:tailEnd type="none" w="med" len="med"/>
            </a:ln>
          </p:spPr>
          <p:txBody>
            <a:bodyPr/>
            <a:lstStyle/>
            <a:p>
              <a:endParaRPr lang="pt-PT" altLang="en-US"/>
            </a:p>
          </p:txBody>
        </p:sp>
      </p:grpSp>
      <p:sp>
        <p:nvSpPr>
          <p:cNvPr id="39" name="Caixa de Texto 14"/>
          <p:cNvSpPr txBox="1"/>
          <p:nvPr/>
        </p:nvSpPr>
        <p:spPr>
          <a:xfrm>
            <a:off x="10498455" y="93345"/>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sp>
        <p:nvSpPr>
          <p:cNvPr id="41" name="Rectangle 2"/>
          <p:cNvSpPr txBox="1">
            <a:spLocks noChangeArrowheads="1"/>
          </p:cNvSpPr>
          <p:nvPr/>
        </p:nvSpPr>
        <p:spPr>
          <a:xfrm>
            <a:off x="7621" y="400526"/>
            <a:ext cx="5439093" cy="112897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000" b="1" dirty="0" smtClean="0">
                <a:solidFill>
                  <a:schemeClr val="bg1"/>
                </a:solidFill>
                <a:effectLst>
                  <a:outerShdw blurRad="38100" dist="38100" dir="2700000" algn="tl">
                    <a:srgbClr val="000000"/>
                  </a:outerShdw>
                </a:effectLst>
                <a:latin typeface="Calisto MT" panose="02040603050505030304" pitchFamily="18" charset="0"/>
              </a:rPr>
              <a:t>COOPeRATION </a:t>
            </a:r>
          </a:p>
          <a:p>
            <a:pPr algn="ctr">
              <a:defRPr/>
            </a:pPr>
            <a:r>
              <a:rPr lang="pt-PT" altLang="pt-PT" sz="2000" b="1" dirty="0" smtClean="0">
                <a:solidFill>
                  <a:schemeClr val="bg1"/>
                </a:solidFill>
                <a:effectLst>
                  <a:outerShdw blurRad="38100" dist="38100" dir="2700000" algn="tl">
                    <a:srgbClr val="000000"/>
                  </a:outerShdw>
                </a:effectLst>
                <a:latin typeface="Calisto MT" panose="02040603050505030304" pitchFamily="18" charset="0"/>
              </a:rPr>
              <a:t>and </a:t>
            </a:r>
          </a:p>
          <a:p>
            <a:pPr algn="ctr">
              <a:defRPr/>
            </a:pPr>
            <a:r>
              <a:rPr lang="pt-PT" altLang="pt-PT" sz="2000" b="1" dirty="0" smtClean="0">
                <a:solidFill>
                  <a:schemeClr val="bg1"/>
                </a:solidFill>
                <a:effectLst>
                  <a:outerShdw blurRad="38100" dist="38100" dir="2700000" algn="tl">
                    <a:srgbClr val="000000"/>
                  </a:outerShdw>
                </a:effectLst>
                <a:latin typeface="Calisto MT" panose="02040603050505030304" pitchFamily="18" charset="0"/>
              </a:rPr>
              <a:t>Entrepreneurial development</a:t>
            </a:r>
          </a:p>
        </p:txBody>
      </p:sp>
      <p:pic>
        <p:nvPicPr>
          <p:cNvPr id="42"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pic>
        <p:nvPicPr>
          <p:cNvPr id="38" name="Imagem9"/>
          <p:cNvPicPr>
            <a:picLocks noChangeAspect="1"/>
          </p:cNvPicPr>
          <p:nvPr/>
        </p:nvPicPr>
        <p:blipFill>
          <a:blip r:embed="rId3"/>
          <a:stretch>
            <a:fillRect/>
          </a:stretch>
        </p:blipFill>
        <p:spPr>
          <a:xfrm>
            <a:off x="11830049" y="6569065"/>
            <a:ext cx="351155" cy="271790"/>
          </a:xfrm>
          <a:prstGeom prst="rect">
            <a:avLst/>
          </a:prstGeom>
          <a:noFill/>
          <a:ln>
            <a:noFill/>
          </a:ln>
          <a:effectLst/>
        </p:spPr>
      </p:pic>
      <p:sp>
        <p:nvSpPr>
          <p:cNvPr id="43" name="TextBox 42"/>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pic>
        <p:nvPicPr>
          <p:cNvPr id="40" name="Imagem 1" descr="LOGO-Paises ecowas"/>
          <p:cNvPicPr>
            <a:picLocks noChangeAspect="1"/>
          </p:cNvPicPr>
          <p:nvPr/>
        </p:nvPicPr>
        <p:blipFill>
          <a:blip r:embed="rId5"/>
          <a:stretch>
            <a:fillRect/>
          </a:stretch>
        </p:blipFill>
        <p:spPr>
          <a:xfrm>
            <a:off x="-475" y="4346440"/>
            <a:ext cx="1963922" cy="1944249"/>
          </a:xfrm>
          <a:prstGeom prst="rect">
            <a:avLst/>
          </a:prstGeom>
        </p:spPr>
      </p:pic>
      <p:pic>
        <p:nvPicPr>
          <p:cNvPr id="46" name="Picture 2" descr="E:\DOSSIER 2020\bconference\logos\unicv\logotipo_unicv_final-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47" name="Image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941" y="1990557"/>
            <a:ext cx="1649573" cy="1368337"/>
          </a:xfrm>
          <a:prstGeom prst="rect">
            <a:avLst/>
          </a:prstGeom>
        </p:spPr>
      </p:pic>
    </p:spTree>
    <p:extLst>
      <p:ext uri="{BB962C8B-B14F-4D97-AF65-F5344CB8AC3E}">
        <p14:creationId xmlns:p14="http://schemas.microsoft.com/office/powerpoint/2010/main" val="254469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4"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i="1" dirty="0" smtClean="0">
                <a:solidFill>
                  <a:srgbClr val="00B4B2"/>
                </a:solidFill>
              </a:rPr>
              <a:t>Pag </a:t>
            </a:r>
            <a:fld id="{6C07E9C5-6E20-4A25-9F31-81ECFC5683B7}" type="slidenum">
              <a:rPr lang="fr-FR" altLang="pt-PT" sz="1200" b="1" i="1" u="sng" dirty="0" smtClean="0">
                <a:solidFill>
                  <a:srgbClr val="00B4B2"/>
                </a:solidFill>
              </a:rPr>
              <a:t>18</a:t>
            </a:fld>
            <a:endParaRPr lang="fr-FR" altLang="pt-PT" sz="1200" b="1" i="1" u="sng" dirty="0" smtClean="0">
              <a:solidFill>
                <a:srgbClr val="00B4B2"/>
              </a:solidFill>
            </a:endParaRPr>
          </a:p>
        </p:txBody>
      </p:sp>
      <p:sp>
        <p:nvSpPr>
          <p:cNvPr id="20" name="Caixa de Texto 14"/>
          <p:cNvSpPr txBox="1"/>
          <p:nvPr/>
        </p:nvSpPr>
        <p:spPr>
          <a:xfrm>
            <a:off x="10498455" y="93345"/>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sp>
        <p:nvSpPr>
          <p:cNvPr id="23" name="Rectangle 2"/>
          <p:cNvSpPr txBox="1">
            <a:spLocks noChangeArrowheads="1"/>
          </p:cNvSpPr>
          <p:nvPr/>
        </p:nvSpPr>
        <p:spPr>
          <a:xfrm>
            <a:off x="8572500" y="3870960"/>
            <a:ext cx="3611880" cy="21860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Cabo verde</a:t>
            </a: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17 - 19 MARCH</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2022</a:t>
            </a:r>
          </a:p>
          <a:p>
            <a:pPr algn="ctr">
              <a:defRPr/>
            </a:pPr>
            <a:r>
              <a:rPr lang="pt-PT" altLang="pt-PT" sz="1800" b="1" dirty="0" smtClean="0">
                <a:solidFill>
                  <a:schemeClr val="bg1"/>
                </a:solidFill>
                <a:effectLst>
                  <a:outerShdw blurRad="38100" dist="38100" dir="2700000" algn="tl">
                    <a:srgbClr val="000000"/>
                  </a:outerShdw>
                </a:effectLst>
                <a:latin typeface="Calisto MT" panose="02040603050505030304" pitchFamily="18" charset="0"/>
              </a:rPr>
              <a:t>PRAIA</a:t>
            </a:r>
          </a:p>
          <a:p>
            <a:pPr algn="ctr">
              <a:defRPr/>
            </a:pPr>
            <a:r>
              <a:rPr lang="pt-PT" altLang="pt-PT" sz="1200" b="1" dirty="0" smtClean="0">
                <a:solidFill>
                  <a:schemeClr val="bg1"/>
                </a:solidFill>
                <a:effectLst>
                  <a:outerShdw blurRad="38100" dist="38100" dir="2700000" algn="tl">
                    <a:srgbClr val="000000"/>
                  </a:outerShdw>
                </a:effectLst>
                <a:latin typeface="Calisto MT" panose="02040603050505030304" pitchFamily="18" charset="0"/>
              </a:rPr>
              <a:t>SANTIAGO ISLAND</a:t>
            </a: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CABO VERDE</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pic>
        <p:nvPicPr>
          <p:cNvPr id="19" name="Imagem9"/>
          <p:cNvPicPr>
            <a:picLocks noChangeAspect="1"/>
          </p:cNvPicPr>
          <p:nvPr/>
        </p:nvPicPr>
        <p:blipFill>
          <a:blip r:embed="rId3"/>
          <a:stretch>
            <a:fillRect/>
          </a:stretch>
        </p:blipFill>
        <p:spPr>
          <a:xfrm>
            <a:off x="11830049" y="6569065"/>
            <a:ext cx="351155" cy="271790"/>
          </a:xfrm>
          <a:prstGeom prst="rect">
            <a:avLst/>
          </a:prstGeom>
          <a:noFill/>
          <a:ln>
            <a:noFill/>
          </a:ln>
          <a:effectLst/>
        </p:spPr>
      </p:pic>
      <p:sp>
        <p:nvSpPr>
          <p:cNvPr id="24" name="TextBox 23"/>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25" name="Picture 2" descr="E:\DOSSIER 2020\bconference\logos\unicv\logotipo_unicv_final-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pic>
        <p:nvPicPr>
          <p:cNvPr id="15" name="Imagem 12" descr="LOGO-Paises ecowas"/>
          <p:cNvPicPr>
            <a:picLocks noChangeAspect="1"/>
          </p:cNvPicPr>
          <p:nvPr/>
        </p:nvPicPr>
        <p:blipFill>
          <a:blip r:embed="rId6"/>
          <a:stretch>
            <a:fillRect/>
          </a:stretch>
        </p:blipFill>
        <p:spPr>
          <a:xfrm>
            <a:off x="1933575" y="816610"/>
            <a:ext cx="3897630" cy="3858260"/>
          </a:xfrm>
          <a:prstGeom prst="rect">
            <a:avLst/>
          </a:prstGeom>
        </p:spPr>
      </p:pic>
      <p:pic>
        <p:nvPicPr>
          <p:cNvPr id="22" name="Image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941" y="1372466"/>
            <a:ext cx="1649573" cy="1368337"/>
          </a:xfrm>
          <a:prstGeom prst="rect">
            <a:avLst/>
          </a:prstGeom>
        </p:spPr>
      </p:pic>
      <p:sp>
        <p:nvSpPr>
          <p:cNvPr id="21" name="CaixaDeTexto 1"/>
          <p:cNvSpPr txBox="1"/>
          <p:nvPr/>
        </p:nvSpPr>
        <p:spPr>
          <a:xfrm>
            <a:off x="5541010" y="309880"/>
            <a:ext cx="2485390" cy="368300"/>
          </a:xfrm>
          <a:prstGeom prst="rect">
            <a:avLst/>
          </a:prstGeom>
          <a:noFill/>
        </p:spPr>
        <p:txBody>
          <a:bodyPr wrap="square" rtlCol="0">
            <a:spAutoFit/>
          </a:bodyPr>
          <a:lstStyle/>
          <a:p>
            <a:pPr algn="ctr"/>
            <a:r>
              <a:rPr lang="pt-PT" i="1" dirty="0">
                <a:solidFill>
                  <a:schemeClr val="accent1"/>
                </a:solidFill>
                <a:latin typeface="Arial Narrow" panose="020B0606020202030204" pitchFamily="34" charset="0"/>
                <a:sym typeface="+mn-ea"/>
              </a:rPr>
              <a:t>HOW TO PARTICIPATE</a:t>
            </a:r>
          </a:p>
        </p:txBody>
      </p:sp>
      <p:sp>
        <p:nvSpPr>
          <p:cNvPr id="27" name="CaixaDeTexto 2"/>
          <p:cNvSpPr txBox="1"/>
          <p:nvPr/>
        </p:nvSpPr>
        <p:spPr>
          <a:xfrm>
            <a:off x="5706219" y="696303"/>
            <a:ext cx="6106511" cy="2891790"/>
          </a:xfrm>
          <a:prstGeom prst="rect">
            <a:avLst/>
          </a:prstGeom>
          <a:noFill/>
        </p:spPr>
        <p:txBody>
          <a:bodyPr wrap="square" rtlCol="0">
            <a:spAutoFit/>
          </a:bodyPr>
          <a:lstStyle/>
          <a:p>
            <a:pPr algn="just"/>
            <a:r>
              <a:rPr lang="pt-PT" sz="1400" dirty="0">
                <a:solidFill>
                  <a:schemeClr val="tx1"/>
                </a:solidFill>
                <a:latin typeface="Arial Narrow" panose="020B0606020202030204" pitchFamily="34" charset="0"/>
                <a:sym typeface="+mn-ea"/>
              </a:rPr>
              <a:t>All interested parties are invited to participate </a:t>
            </a:r>
            <a:r>
              <a:rPr lang="pt-PT" sz="1400" dirty="0" smtClean="0">
                <a:solidFill>
                  <a:schemeClr val="tx1"/>
                </a:solidFill>
                <a:latin typeface="Arial Narrow" panose="020B0606020202030204" pitchFamily="34" charset="0"/>
                <a:sym typeface="+mn-ea"/>
              </a:rPr>
              <a:t>to</a:t>
            </a:r>
            <a:r>
              <a:rPr lang="pt-PT" sz="1400" dirty="0">
                <a:solidFill>
                  <a:schemeClr val="tx1"/>
                </a:solidFill>
                <a:latin typeface="Arial Narrow" panose="020B0606020202030204" pitchFamily="34" charset="0"/>
                <a:sym typeface="+mn-ea"/>
              </a:rPr>
              <a:t> the Business Forum on the theme: «Business Opportunities and Business Partnerships in the </a:t>
            </a:r>
            <a:r>
              <a:rPr lang="pt-PT" sz="1400" i="1" dirty="0">
                <a:solidFill>
                  <a:schemeClr val="tx1"/>
                </a:solidFill>
                <a:latin typeface="Arial Narrow" panose="020B0606020202030204" pitchFamily="34" charset="0"/>
                <a:sym typeface="+mn-ea"/>
              </a:rPr>
              <a:t>ECOWAS</a:t>
            </a:r>
            <a:r>
              <a:rPr lang="pt-PT" sz="1400" dirty="0">
                <a:solidFill>
                  <a:schemeClr val="tx1"/>
                </a:solidFill>
                <a:latin typeface="Arial Narrow" panose="020B0606020202030204" pitchFamily="34" charset="0"/>
                <a:sym typeface="+mn-ea"/>
              </a:rPr>
              <a:t> Space»</a:t>
            </a:r>
            <a:r>
              <a:rPr lang="pt-PT" sz="1400" i="1" dirty="0" smtClean="0">
                <a:solidFill>
                  <a:schemeClr val="tx1"/>
                </a:solidFill>
                <a:latin typeface="Arial Narrow" panose="020B0606020202030204" pitchFamily="34" charset="0"/>
              </a:rPr>
              <a:t>.</a:t>
            </a:r>
            <a:endParaRPr lang="pt-PT" sz="1400" i="1" dirty="0">
              <a:solidFill>
                <a:schemeClr val="tx1"/>
              </a:solidFill>
              <a:latin typeface="Arial Narrow" panose="020B0606020202030204" pitchFamily="34" charset="0"/>
            </a:endParaRPr>
          </a:p>
          <a:p>
            <a:pPr algn="just"/>
            <a:endParaRPr lang="pt-PT" sz="1400" dirty="0">
              <a:solidFill>
                <a:schemeClr val="tx1"/>
              </a:solidFill>
              <a:latin typeface="Arial Narrow" panose="020B0606020202030204" pitchFamily="34" charset="0"/>
            </a:endParaRPr>
          </a:p>
          <a:p>
            <a:pPr algn="just"/>
            <a:r>
              <a:rPr lang="pt-PT" sz="1400" i="1" dirty="0">
                <a:solidFill>
                  <a:schemeClr val="tx1"/>
                </a:solidFill>
                <a:latin typeface="Arial Narrow" panose="020B0606020202030204" pitchFamily="34" charset="0"/>
              </a:rPr>
              <a:t>To participate in the Forum you need to register in advance, which can be done in one of the following ways</a:t>
            </a:r>
          </a:p>
          <a:p>
            <a:pPr algn="just"/>
            <a:endParaRPr lang="pt-PT" sz="1400" i="1" dirty="0">
              <a:solidFill>
                <a:schemeClr val="tx1"/>
              </a:solidFill>
              <a:latin typeface="Arial Narrow" panose="020B0606020202030204" pitchFamily="34" charset="0"/>
            </a:endParaRPr>
          </a:p>
          <a:p>
            <a:pPr lvl="1" algn="just"/>
            <a:r>
              <a:rPr lang="pt-PT" sz="1400" dirty="0">
                <a:solidFill>
                  <a:schemeClr val="tx1"/>
                </a:solidFill>
                <a:latin typeface="Arial Narrow" panose="020B0606020202030204" pitchFamily="34" charset="0"/>
                <a:sym typeface="+mn-ea"/>
              </a:rPr>
              <a:t>1. Online registration through the </a:t>
            </a:r>
            <a:r>
              <a:rPr lang="pt-PT" sz="1400" dirty="0" err="1">
                <a:solidFill>
                  <a:schemeClr val="tx1"/>
                </a:solidFill>
                <a:latin typeface="Arial Narrow" panose="020B0606020202030204" pitchFamily="34" charset="0"/>
                <a:sym typeface="+mn-ea"/>
              </a:rPr>
              <a:t>platform</a:t>
            </a:r>
            <a:r>
              <a:rPr lang="pt-PT" sz="1400" dirty="0">
                <a:solidFill>
                  <a:schemeClr val="tx1"/>
                </a:solidFill>
                <a:latin typeface="Arial Narrow" panose="020B0606020202030204" pitchFamily="34" charset="0"/>
                <a:sym typeface="+mn-ea"/>
              </a:rPr>
              <a:t> </a:t>
            </a:r>
            <a:r>
              <a:rPr lang="pt-PT" sz="1400" i="1" dirty="0" smtClean="0">
                <a:solidFill>
                  <a:schemeClr val="tx1"/>
                </a:solidFill>
                <a:latin typeface="Arial Narrow" panose="020B0606020202030204" pitchFamily="34" charset="0"/>
                <a:sym typeface="+mn-ea"/>
              </a:rPr>
              <a:t>www.atlanticbusinessforum.com;</a:t>
            </a:r>
            <a:r>
              <a:rPr lang="pt-PT" sz="1400" dirty="0" smtClean="0">
                <a:solidFill>
                  <a:schemeClr val="tx1"/>
                </a:solidFill>
                <a:latin typeface="Arial Narrow" panose="020B0606020202030204" pitchFamily="34" charset="0"/>
                <a:sym typeface="+mn-ea"/>
              </a:rPr>
              <a:t> </a:t>
            </a:r>
            <a:r>
              <a:rPr lang="pt-PT" sz="1400" dirty="0">
                <a:solidFill>
                  <a:schemeClr val="tx1"/>
                </a:solidFill>
                <a:latin typeface="Arial Narrow" panose="020B0606020202030204" pitchFamily="34" charset="0"/>
                <a:sym typeface="+mn-ea"/>
              </a:rPr>
              <a:t>or</a:t>
            </a:r>
            <a:endParaRPr lang="pt-PT" sz="1400" dirty="0">
              <a:solidFill>
                <a:schemeClr val="tx1"/>
              </a:solidFill>
              <a:latin typeface="Arial Narrow" panose="020B0606020202030204" pitchFamily="34" charset="0"/>
            </a:endParaRPr>
          </a:p>
          <a:p>
            <a:pPr lvl="1" algn="just"/>
            <a:endParaRPr lang="pt-PT" sz="1400" dirty="0">
              <a:solidFill>
                <a:schemeClr val="tx1"/>
              </a:solidFill>
              <a:latin typeface="Arial Narrow" panose="020B0606020202030204" pitchFamily="34" charset="0"/>
            </a:endParaRPr>
          </a:p>
          <a:p>
            <a:pPr lvl="1" algn="just"/>
            <a:r>
              <a:rPr lang="pt-PT" sz="1400" dirty="0">
                <a:solidFill>
                  <a:schemeClr val="tx1"/>
                </a:solidFill>
                <a:latin typeface="Arial Narrow" panose="020B0606020202030204" pitchFamily="34" charset="0"/>
                <a:sym typeface="+mn-ea"/>
              </a:rPr>
              <a:t>2. Submission of a duly completed registration form that can be downloaded from the said platform.</a:t>
            </a:r>
            <a:endParaRPr lang="pt-PT" sz="1400" dirty="0">
              <a:solidFill>
                <a:schemeClr val="tx1"/>
              </a:solidFill>
              <a:latin typeface="Arial Narrow" panose="020B0606020202030204" pitchFamily="34" charset="0"/>
            </a:endParaRPr>
          </a:p>
          <a:p>
            <a:pPr algn="just"/>
            <a:endParaRPr lang="pt-PT" sz="1400" i="1" dirty="0">
              <a:solidFill>
                <a:schemeClr val="tx1"/>
              </a:solidFill>
              <a:latin typeface="Arial Narrow" panose="020B0606020202030204" pitchFamily="34" charset="0"/>
            </a:endParaRPr>
          </a:p>
          <a:p>
            <a:pPr algn="just"/>
            <a:r>
              <a:rPr lang="pt-PT" sz="1400" dirty="0">
                <a:solidFill>
                  <a:schemeClr val="tx1"/>
                </a:solidFill>
                <a:latin typeface="Arial Narrow" panose="020B0606020202030204" pitchFamily="34" charset="0"/>
                <a:sym typeface="+mn-ea"/>
              </a:rPr>
              <a:t>For registration purposes, all instructions included in both the Event Regulations and the registration form should be strictly followed.</a:t>
            </a:r>
            <a:endParaRPr lang="pt-PT" sz="1400" i="1" dirty="0">
              <a:solidFill>
                <a:schemeClr val="tx1"/>
              </a:solidFill>
              <a:latin typeface="Arial Narrow" panose="020B0606020202030204" pitchFamily="34" charset="0"/>
              <a:sym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11"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i="1" dirty="0" smtClean="0">
                <a:solidFill>
                  <a:srgbClr val="00B4B2"/>
                </a:solidFill>
              </a:rPr>
              <a:t>Pag </a:t>
            </a:r>
            <a:fld id="{6C07E9C5-6E20-4A25-9F31-81ECFC5683B7}" type="slidenum">
              <a:rPr lang="fr-FR" altLang="pt-PT" sz="1200" b="1" i="1" u="sng" dirty="0" smtClean="0">
                <a:solidFill>
                  <a:srgbClr val="00B4B2"/>
                </a:solidFill>
              </a:rPr>
              <a:t>19</a:t>
            </a:fld>
            <a:endParaRPr lang="fr-FR" altLang="pt-PT" sz="1200" b="1" i="1" u="sng" dirty="0" smtClean="0">
              <a:solidFill>
                <a:srgbClr val="00B4B2"/>
              </a:solidFill>
            </a:endParaRPr>
          </a:p>
        </p:txBody>
      </p:sp>
      <p:sp>
        <p:nvSpPr>
          <p:cNvPr id="23" name="Caixa de Texto 14"/>
          <p:cNvSpPr txBox="1"/>
          <p:nvPr/>
        </p:nvSpPr>
        <p:spPr>
          <a:xfrm>
            <a:off x="10498455" y="93345"/>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pic>
        <p:nvPicPr>
          <p:cNvPr id="14" name="Imagem9"/>
          <p:cNvPicPr>
            <a:picLocks noChangeAspect="1"/>
          </p:cNvPicPr>
          <p:nvPr/>
        </p:nvPicPr>
        <p:blipFill>
          <a:blip r:embed="rId3"/>
          <a:stretch>
            <a:fillRect/>
          </a:stretch>
        </p:blipFill>
        <p:spPr>
          <a:xfrm>
            <a:off x="11830049" y="6569065"/>
            <a:ext cx="351155" cy="271790"/>
          </a:xfrm>
          <a:prstGeom prst="rect">
            <a:avLst/>
          </a:prstGeom>
          <a:noFill/>
          <a:ln>
            <a:noFill/>
          </a:ln>
          <a:effectLst/>
        </p:spPr>
      </p:pic>
      <p:sp>
        <p:nvSpPr>
          <p:cNvPr id="15" name="TextBox 14"/>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16" name="Picture 2" descr="E:\DOSSIER 2020\bconference\logos\unicv\logotipo_unicv_final-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pic>
        <p:nvPicPr>
          <p:cNvPr id="19" name="Imagem 12" descr="LOGO-Paises ecowas"/>
          <p:cNvPicPr>
            <a:picLocks noChangeAspect="1"/>
          </p:cNvPicPr>
          <p:nvPr/>
        </p:nvPicPr>
        <p:blipFill>
          <a:blip r:embed="rId6"/>
          <a:stretch>
            <a:fillRect/>
          </a:stretch>
        </p:blipFill>
        <p:spPr>
          <a:xfrm>
            <a:off x="2367915" y="816610"/>
            <a:ext cx="3897630" cy="3858260"/>
          </a:xfrm>
          <a:prstGeom prst="rect">
            <a:avLst/>
          </a:prstGeom>
        </p:spPr>
      </p:pic>
      <p:pic>
        <p:nvPicPr>
          <p:cNvPr id="20" name="Image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941" y="1372466"/>
            <a:ext cx="1649573" cy="1368337"/>
          </a:xfrm>
          <a:prstGeom prst="rect">
            <a:avLst/>
          </a:prstGeom>
        </p:spPr>
      </p:pic>
      <p:sp>
        <p:nvSpPr>
          <p:cNvPr id="21" name="CaixaDeTexto 53"/>
          <p:cNvSpPr txBox="1"/>
          <p:nvPr/>
        </p:nvSpPr>
        <p:spPr>
          <a:xfrm>
            <a:off x="8991600" y="4031615"/>
            <a:ext cx="3191827" cy="2185214"/>
          </a:xfrm>
          <a:prstGeom prst="rect">
            <a:avLst/>
          </a:prstGeom>
          <a:noFill/>
        </p:spPr>
        <p:txBody>
          <a:bodyPr wrap="square" rtlCol="0">
            <a:spAutoFit/>
          </a:bodyPr>
          <a:lstStyle/>
          <a:p>
            <a:r>
              <a:rPr lang="en-US" sz="1600" b="1" i="1" dirty="0" smtClean="0">
                <a:solidFill>
                  <a:srgbClr val="3EA4BA"/>
                </a:solidFill>
              </a:rPr>
              <a:t>ATLANTIC BUSINESS FORUM</a:t>
            </a:r>
            <a:endParaRPr lang="en-US" sz="1600" b="1" i="1" dirty="0">
              <a:solidFill>
                <a:srgbClr val="3EA4BA"/>
              </a:solidFill>
            </a:endParaRPr>
          </a:p>
          <a:p>
            <a:r>
              <a:rPr lang="pt-PT" sz="1200" i="1" dirty="0">
                <a:latin typeface="Arial Narrow" panose="020B0606020202030204" pitchFamily="34" charset="0"/>
              </a:rPr>
              <a:t>Apartado nº 1042 </a:t>
            </a:r>
            <a:endParaRPr lang="pt-PT" sz="1200" i="1" dirty="0" smtClean="0">
              <a:latin typeface="Arial Narrow" panose="020B0606020202030204" pitchFamily="34" charset="0"/>
            </a:endParaRPr>
          </a:p>
          <a:p>
            <a:r>
              <a:rPr lang="pt-PT" sz="1200" i="1" dirty="0">
                <a:latin typeface="Arial Narrow" panose="020B0606020202030204" pitchFamily="34" charset="0"/>
              </a:rPr>
              <a:t>Código Postal nº 7600 </a:t>
            </a:r>
            <a:endParaRPr lang="pt-PT" sz="1200" i="1" dirty="0" smtClean="0">
              <a:latin typeface="Arial Narrow" panose="020B0606020202030204" pitchFamily="34" charset="0"/>
            </a:endParaRPr>
          </a:p>
          <a:p>
            <a:r>
              <a:rPr lang="pt-PT" sz="1200" i="1" dirty="0" smtClean="0">
                <a:latin typeface="Arial Narrow" panose="020B0606020202030204" pitchFamily="34" charset="0"/>
              </a:rPr>
              <a:t>Praia </a:t>
            </a:r>
          </a:p>
          <a:p>
            <a:r>
              <a:rPr lang="pt-PT" sz="1200" i="1" dirty="0">
                <a:latin typeface="Arial Narrow" panose="020B0606020202030204" pitchFamily="34" charset="0"/>
              </a:rPr>
              <a:t>República de Cabo Verde </a:t>
            </a:r>
            <a:endParaRPr lang="en-US" sz="1200" dirty="0" smtClean="0">
              <a:latin typeface="Arial Narrow" panose="020B0606020202030204" pitchFamily="34" charset="0"/>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a:t>
            </a:r>
            <a:r>
              <a:rPr lang="en-US" sz="1200" dirty="0" smtClean="0">
                <a:latin typeface="Arial Narrow" panose="020B0606020202030204" pitchFamily="34" charset="0"/>
              </a:rPr>
              <a:t>800</a:t>
            </a:r>
          </a:p>
          <a:p>
            <a:r>
              <a:rPr lang="pt-PT" altLang="en-US" sz="1200" dirty="0">
                <a:latin typeface="Arial Narrow" panose="020B0606020202030204" pitchFamily="34" charset="0"/>
                <a:sym typeface="+mn-ea"/>
              </a:rPr>
              <a:t>Viber</a:t>
            </a:r>
            <a:r>
              <a:rPr lang="en-US" sz="1200" dirty="0">
                <a:latin typeface="Arial Narrow" panose="020B0606020202030204" pitchFamily="34" charset="0"/>
                <a:sym typeface="+mn-ea"/>
              </a:rPr>
              <a:t>:+351 964 406 </a:t>
            </a:r>
            <a:r>
              <a:rPr lang="en-US" sz="1200" dirty="0" smtClean="0">
                <a:latin typeface="Arial Narrow" panose="020B0606020202030204" pitchFamily="34" charset="0"/>
                <a:sym typeface="+mn-ea"/>
              </a:rPr>
              <a:t>800</a:t>
            </a:r>
            <a:endParaRPr lang="en-US" sz="1200" dirty="0">
              <a:latin typeface="Arial Narrow" panose="020B0606020202030204" pitchFamily="34" charset="0"/>
            </a:endParaRP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endParaRPr lang="en-US" sz="1200" dirty="0">
              <a:latin typeface="Arial Narrow" panose="020B0606020202030204" pitchFamily="34" charset="0"/>
            </a:endParaRPr>
          </a:p>
          <a:p>
            <a:r>
              <a:rPr lang="pt-PT" sz="1200" dirty="0" smtClean="0">
                <a:latin typeface="Arial Narrow" panose="020B0606020202030204" pitchFamily="34" charset="0"/>
              </a:rPr>
              <a:t>events</a:t>
            </a:r>
            <a:r>
              <a:rPr lang="en-US" sz="1200" dirty="0" smtClean="0">
                <a:latin typeface="Arial Narrow" panose="020B0606020202030204" pitchFamily="34" charset="0"/>
              </a:rPr>
              <a:t>@</a:t>
            </a:r>
            <a:r>
              <a:rPr lang="en-US" sz="1200" dirty="0" err="1"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en-US" sz="1200" dirty="0">
                <a:latin typeface="Arial Narrow" panose="020B0606020202030204" pitchFamily="34" charset="0"/>
              </a:rPr>
              <a:t>.</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pt-PT" sz="1200" dirty="0" smtClean="0">
                <a:latin typeface="Arial Narrow" panose="020B0606020202030204" pitchFamily="34" charset="0"/>
              </a:rPr>
              <a:t>emergys</a:t>
            </a:r>
            <a:r>
              <a:rPr lang="en-US" sz="1200" dirty="0" smtClean="0">
                <a:latin typeface="Arial Narrow" panose="020B0606020202030204" pitchFamily="34" charset="0"/>
              </a:rPr>
              <a:t>.tech</a:t>
            </a:r>
            <a:endParaRPr lang="en-US" sz="1200" dirty="0">
              <a:latin typeface="Arial Narrow" panose="020B0606020202030204" pitchFamily="34" charset="0"/>
            </a:endParaRPr>
          </a:p>
        </p:txBody>
      </p:sp>
      <p:sp>
        <p:nvSpPr>
          <p:cNvPr id="22" name="Rectangle 2"/>
          <p:cNvSpPr txBox="1">
            <a:spLocks noChangeArrowheads="1"/>
          </p:cNvSpPr>
          <p:nvPr/>
        </p:nvSpPr>
        <p:spPr>
          <a:xfrm>
            <a:off x="8572500" y="1463040"/>
            <a:ext cx="3611880" cy="21860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Cabo verde</a:t>
            </a: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17 - 19 MARCH</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2022</a:t>
            </a:r>
          </a:p>
          <a:p>
            <a:pPr algn="ctr">
              <a:defRPr/>
            </a:pPr>
            <a:r>
              <a:rPr lang="pt-PT" altLang="pt-PT" sz="1800" b="1" dirty="0" smtClean="0">
                <a:solidFill>
                  <a:schemeClr val="bg1"/>
                </a:solidFill>
                <a:effectLst>
                  <a:outerShdw blurRad="38100" dist="38100" dir="2700000" algn="tl">
                    <a:srgbClr val="000000"/>
                  </a:outerShdw>
                </a:effectLst>
                <a:latin typeface="Calisto MT" panose="02040603050505030304" pitchFamily="18" charset="0"/>
              </a:rPr>
              <a:t>PRAIA</a:t>
            </a:r>
          </a:p>
          <a:p>
            <a:pPr algn="ctr">
              <a:defRPr/>
            </a:pPr>
            <a:r>
              <a:rPr lang="pt-PT" altLang="pt-PT" sz="1200" b="1" dirty="0" smtClean="0">
                <a:solidFill>
                  <a:schemeClr val="bg1"/>
                </a:solidFill>
                <a:effectLst>
                  <a:outerShdw blurRad="38100" dist="38100" dir="2700000" algn="tl">
                    <a:srgbClr val="000000"/>
                  </a:outerShdw>
                </a:effectLst>
                <a:latin typeface="Calisto MT" panose="02040603050505030304" pitchFamily="18" charset="0"/>
              </a:rPr>
              <a:t>SANTIAGO ISLAND</a:t>
            </a: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CABO VERDE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0" name="Imagem 9" descr="LOGO-Paises ecowas"/>
          <p:cNvPicPr>
            <a:picLocks noChangeAspect="1"/>
          </p:cNvPicPr>
          <p:nvPr/>
        </p:nvPicPr>
        <p:blipFill>
          <a:blip r:embed="rId2"/>
          <a:stretch>
            <a:fillRect/>
          </a:stretch>
        </p:blipFill>
        <p:spPr>
          <a:xfrm>
            <a:off x="3789680" y="219075"/>
            <a:ext cx="3897630" cy="3858260"/>
          </a:xfrm>
          <a:prstGeom prst="rect">
            <a:avLst/>
          </a:prstGeom>
        </p:spPr>
      </p:pic>
      <p:graphicFrame>
        <p:nvGraphicFramePr>
          <p:cNvPr id="3" name="Tabela 2"/>
          <p:cNvGraphicFramePr/>
          <p:nvPr>
            <p:extLst>
              <p:ext uri="{D42A27DB-BD31-4B8C-83A1-F6EECF244321}">
                <p14:modId xmlns:p14="http://schemas.microsoft.com/office/powerpoint/2010/main" val="3257658821"/>
              </p:ext>
            </p:extLst>
          </p:nvPr>
        </p:nvGraphicFramePr>
        <p:xfrm>
          <a:off x="1478367" y="3397250"/>
          <a:ext cx="9183283" cy="2346960"/>
        </p:xfrm>
        <a:graphic>
          <a:graphicData uri="http://schemas.openxmlformats.org/drawingml/2006/table">
            <a:tbl>
              <a:tblPr firstRow="1" bandRow="1">
                <a:tableStyleId>{5C22544A-7EE6-4342-B048-85BDC9FD1C3A}</a:tableStyleId>
              </a:tblPr>
              <a:tblGrid>
                <a:gridCol w="3594221">
                  <a:extLst>
                    <a:ext uri="{9D8B030D-6E8A-4147-A177-3AD203B41FA5}">
                      <a16:colId xmlns="" xmlns:a16="http://schemas.microsoft.com/office/drawing/2014/main" val="20000"/>
                    </a:ext>
                  </a:extLst>
                </a:gridCol>
                <a:gridCol w="521655">
                  <a:extLst>
                    <a:ext uri="{9D8B030D-6E8A-4147-A177-3AD203B41FA5}">
                      <a16:colId xmlns="" xmlns:a16="http://schemas.microsoft.com/office/drawing/2014/main" val="20001"/>
                    </a:ext>
                  </a:extLst>
                </a:gridCol>
                <a:gridCol w="4130048">
                  <a:extLst>
                    <a:ext uri="{9D8B030D-6E8A-4147-A177-3AD203B41FA5}">
                      <a16:colId xmlns="" xmlns:a16="http://schemas.microsoft.com/office/drawing/2014/main" val="20002"/>
                    </a:ext>
                  </a:extLst>
                </a:gridCol>
                <a:gridCol w="937359">
                  <a:extLst>
                    <a:ext uri="{9D8B030D-6E8A-4147-A177-3AD203B41FA5}">
                      <a16:colId xmlns="" xmlns:a16="http://schemas.microsoft.com/office/drawing/2014/main" val="20003"/>
                    </a:ext>
                  </a:extLst>
                </a:gridCol>
              </a:tblGrid>
              <a:tr h="241300">
                <a:tc>
                  <a:txBody>
                    <a:bodyPr/>
                    <a:lstStyle/>
                    <a:p>
                      <a:pPr indent="0" algn="ctr">
                        <a:buNone/>
                      </a:pPr>
                      <a:r>
                        <a:rPr lang="pt-PT" altLang="en-US" sz="1200" b="1" dirty="0" smtClean="0">
                          <a:solidFill>
                            <a:schemeClr val="tx1"/>
                          </a:solidFill>
                          <a:latin typeface="Calibri" panose="020F0502020204030204" charset="-122"/>
                        </a:rPr>
                        <a:t>Index</a:t>
                      </a:r>
                      <a:endParaRPr lang="pt-PT" altLang="en-US" sz="1200" b="1" dirty="0">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en-US" sz="1200" b="1">
                          <a:solidFill>
                            <a:schemeClr val="tx1"/>
                          </a:solidFill>
                          <a:latin typeface="Calibri" panose="020F0502020204030204" charset="-122"/>
                        </a:rPr>
                        <a:t>P</a:t>
                      </a:r>
                      <a:r>
                        <a:rPr lang="pt-PT" altLang="en-US" sz="1200" b="1">
                          <a:solidFill>
                            <a:schemeClr val="tx1"/>
                          </a:solidFill>
                          <a:latin typeface="Calibri" panose="020F0502020204030204" charset="-122"/>
                        </a:rPr>
                        <a:t>a</a:t>
                      </a:r>
                      <a:r>
                        <a:rPr lang="en-US" sz="1200" b="1">
                          <a:solidFill>
                            <a:schemeClr val="tx1"/>
                          </a:solidFill>
                          <a:latin typeface="Calibri" panose="020F0502020204030204" charset="-122"/>
                        </a:rPr>
                        <a:t>g</a:t>
                      </a:r>
                      <a:endParaRPr lang="en-US" altLang="en-US" sz="1200" b="1">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pt-PT" altLang="en-US" sz="1200" b="1" dirty="0" smtClean="0">
                          <a:solidFill>
                            <a:schemeClr val="tx1"/>
                          </a:solidFill>
                          <a:latin typeface="Calibri" panose="020F0502020204030204" charset="-122"/>
                        </a:rPr>
                        <a:t>Index</a:t>
                      </a:r>
                      <a:endParaRPr lang="pt-PT" altLang="en-US" sz="1200" b="1" dirty="0">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ACD4C"/>
                    </a:solidFill>
                  </a:tcPr>
                </a:tc>
                <a:tc>
                  <a:txBody>
                    <a:bodyPr/>
                    <a:lstStyle/>
                    <a:p>
                      <a:pPr indent="0" algn="ctr">
                        <a:buNone/>
                      </a:pPr>
                      <a:r>
                        <a:rPr lang="en-US" sz="1200" b="1">
                          <a:solidFill>
                            <a:schemeClr val="tx1"/>
                          </a:solidFill>
                          <a:latin typeface="Calibri" panose="020F0502020204030204" charset="-122"/>
                        </a:rPr>
                        <a:t>P</a:t>
                      </a:r>
                      <a:r>
                        <a:rPr lang="pt-PT" altLang="en-US" sz="1200" b="1">
                          <a:solidFill>
                            <a:schemeClr val="tx1"/>
                          </a:solidFill>
                          <a:latin typeface="Calibri" panose="020F0502020204030204" charset="-122"/>
                        </a:rPr>
                        <a:t>a</a:t>
                      </a:r>
                      <a:r>
                        <a:rPr lang="en-US" sz="1200" b="1">
                          <a:solidFill>
                            <a:schemeClr val="tx1"/>
                          </a:solidFill>
                          <a:latin typeface="Calibri" panose="020F0502020204030204" charset="-122"/>
                        </a:rPr>
                        <a:t>g</a:t>
                      </a:r>
                      <a:endParaRPr lang="en-US" altLang="en-US" sz="1200" b="1">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extLst>
                  <a:ext uri="{0D108BD9-81ED-4DB2-BD59-A6C34878D82A}">
                    <a16:rowId xmlns="" xmlns:a16="http://schemas.microsoft.com/office/drawing/2014/main" val="10000"/>
                  </a:ext>
                </a:extLst>
              </a:tr>
              <a:tr h="240030">
                <a:tc>
                  <a:txBody>
                    <a:bodyPr/>
                    <a:lstStyle/>
                    <a:p>
                      <a:r>
                        <a:rPr lang="pt-PT" sz="1200" b="0" i="0" u="none" kern="1200" baseline="0" dirty="0" smtClean="0">
                          <a:solidFill>
                            <a:schemeClr val="dk1"/>
                          </a:solidFill>
                          <a:effectLst/>
                          <a:latin typeface="Arial Narrow" panose="020B0606020202030204" pitchFamily="34" charset="0"/>
                          <a:ea typeface="+mn-ea"/>
                          <a:cs typeface="+mn-cs"/>
                        </a:rPr>
                        <a:t>Preamble</a:t>
                      </a:r>
                      <a:endParaRPr lang="pt-PT" sz="1200" b="0" i="0" u="none" kern="1200" baseline="0" dirty="0">
                        <a:solidFill>
                          <a:schemeClr val="dk1"/>
                        </a:solidFill>
                        <a:effectLst/>
                        <a:latin typeface="Arial Narrow" panose="020B0606020202030204" pitchFamily="34" charset="0"/>
                        <a:ea typeface="+mn-ea"/>
                        <a:cs typeface="+mn-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en-US" sz="1200" b="0" dirty="0" smtClean="0">
                          <a:solidFill>
                            <a:schemeClr val="tx1"/>
                          </a:solidFill>
                          <a:latin typeface="Arial Narrow" panose="020B0606020202030204" pitchFamily="34" charset="0"/>
                          <a:cs typeface="Arial Narrow" panose="020B0606020202030204" pitchFamily="34" charset="0"/>
                        </a:rPr>
                        <a:t>3</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pt-PT" sz="1200" b="0" i="0" u="none" kern="1200" baseline="0" dirty="0" smtClean="0">
                          <a:solidFill>
                            <a:schemeClr val="dk1"/>
                          </a:solidFill>
                          <a:effectLst/>
                          <a:latin typeface="Arial Narrow" panose="020B0606020202030204" pitchFamily="34" charset="0"/>
                          <a:ea typeface="+mn-ea"/>
                          <a:cs typeface="+mn-cs"/>
                        </a:rPr>
                        <a:t>Position in the region of economic integration</a:t>
                      </a:r>
                      <a:endParaRPr lang="pt-PT" sz="1200" b="0" i="0" u="none" kern="1200" baseline="0" dirty="0">
                        <a:solidFill>
                          <a:schemeClr val="dk1"/>
                        </a:solidFill>
                        <a:effectLst/>
                        <a:latin typeface="Arial Narrow" panose="020B0606020202030204" pitchFamily="34" charset="0"/>
                        <a:ea typeface="+mn-ea"/>
                        <a:cs typeface="+mn-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en-US" sz="1200" b="0" dirty="0" smtClean="0">
                          <a:solidFill>
                            <a:schemeClr val="tx1"/>
                          </a:solidFill>
                          <a:latin typeface="Arial Narrow" panose="020B0606020202030204" pitchFamily="34" charset="0"/>
                          <a:cs typeface="Arial Narrow" panose="020B0606020202030204" pitchFamily="34" charset="0"/>
                        </a:rPr>
                        <a:t>1</a:t>
                      </a:r>
                      <a:r>
                        <a:rPr lang="pt-PT" sz="1200" b="0" dirty="0" smtClean="0">
                          <a:solidFill>
                            <a:schemeClr val="tx1"/>
                          </a:solidFill>
                          <a:latin typeface="Arial Narrow" panose="020B0606020202030204" pitchFamily="34" charset="0"/>
                          <a:cs typeface="Arial Narrow" panose="020B0606020202030204" pitchFamily="34" charset="0"/>
                        </a:rPr>
                        <a:t>3</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41300">
                <a:tc>
                  <a:txBody>
                    <a:bodyPr/>
                    <a:lstStyle/>
                    <a:p>
                      <a:r>
                        <a:rPr lang="pt-PT" sz="1200" b="0" i="0" u="none" kern="1200" baseline="0" dirty="0" smtClean="0">
                          <a:solidFill>
                            <a:schemeClr val="dk1"/>
                          </a:solidFill>
                          <a:effectLst/>
                          <a:latin typeface="Arial Narrow" panose="020B0606020202030204" pitchFamily="34" charset="0"/>
                          <a:ea typeface="+mn-ea"/>
                          <a:cs typeface="+mn-cs"/>
                        </a:rPr>
                        <a:t>Summary of Atlantic Business Forum</a:t>
                      </a:r>
                      <a:endParaRPr lang="pt-PT" sz="1200" b="0" i="0" u="none" kern="1200" baseline="0" dirty="0">
                        <a:solidFill>
                          <a:schemeClr val="dk1"/>
                        </a:solidFill>
                        <a:effectLst/>
                        <a:latin typeface="Arial Narrow" panose="020B0606020202030204" pitchFamily="34" charset="0"/>
                        <a:ea typeface="+mn-ea"/>
                        <a:cs typeface="+mn-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200" b="0" dirty="0" smtClean="0">
                          <a:solidFill>
                            <a:schemeClr val="tx1"/>
                          </a:solidFill>
                          <a:latin typeface="Arial Narrow" panose="020B0606020202030204" pitchFamily="34" charset="0"/>
                          <a:cs typeface="Arial Narrow" panose="020B0606020202030204" pitchFamily="34" charset="0"/>
                        </a:rPr>
                        <a:t>4</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r>
                        <a:rPr lang="pt-PT" sz="1200" b="0" i="0" u="none" kern="1200" baseline="0" dirty="0" smtClean="0">
                          <a:solidFill>
                            <a:schemeClr val="dk1"/>
                          </a:solidFill>
                          <a:effectLst/>
                          <a:latin typeface="Arial Narrow" panose="020B0606020202030204" pitchFamily="34" charset="0"/>
                          <a:ea typeface="+mn-ea"/>
                          <a:cs typeface="+mn-cs"/>
                        </a:rPr>
                        <a:t>Markets</a:t>
                      </a:r>
                      <a:endParaRPr lang="pt-PT" sz="1200" b="0" i="0" u="none" kern="1200" baseline="0" dirty="0">
                        <a:solidFill>
                          <a:schemeClr val="dk1"/>
                        </a:solidFill>
                        <a:effectLst/>
                        <a:latin typeface="Arial Narrow" panose="020B0606020202030204" pitchFamily="34" charset="0"/>
                        <a:ea typeface="+mn-ea"/>
                        <a:cs typeface="+mn-cs"/>
                      </a:endParaRP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dirty="0" smtClean="0">
                          <a:solidFill>
                            <a:schemeClr val="tx1"/>
                          </a:solidFill>
                          <a:latin typeface="Arial Narrow" panose="020B0606020202030204" pitchFamily="34" charset="0"/>
                          <a:cs typeface="Arial Narrow" panose="020B0606020202030204" pitchFamily="34" charset="0"/>
                        </a:rPr>
                        <a:t>1</a:t>
                      </a:r>
                      <a:r>
                        <a:rPr lang="pt-PT" sz="1200" b="0" dirty="0" smtClean="0">
                          <a:solidFill>
                            <a:schemeClr val="tx1"/>
                          </a:solidFill>
                          <a:latin typeface="Arial Narrow" panose="020B0606020202030204" pitchFamily="34" charset="0"/>
                          <a:cs typeface="Arial Narrow" panose="020B0606020202030204" pitchFamily="34" charset="0"/>
                        </a:rPr>
                        <a:t>4</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41300">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fr-FR" sz="1200" dirty="0" smtClean="0">
                          <a:solidFill>
                            <a:schemeClr val="tx1"/>
                          </a:solidFill>
                          <a:effectLst/>
                          <a:latin typeface="Arial Narrow" panose="020B0606020202030204" pitchFamily="34" charset="0"/>
                          <a:sym typeface="+mn-ea"/>
                        </a:rPr>
                        <a:t>Atlantic Business Forum Program</a:t>
                      </a:r>
                      <a:endParaRPr lang="en-US"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dirty="0">
                          <a:solidFill>
                            <a:schemeClr val="tx1"/>
                          </a:solidFill>
                          <a:latin typeface="Arial Narrow" panose="020B0606020202030204" pitchFamily="34" charset="0"/>
                          <a:cs typeface="Arial Narrow" panose="020B0606020202030204" pitchFamily="34" charset="0"/>
                        </a:rPr>
                        <a:t> </a:t>
                      </a:r>
                      <a:r>
                        <a:rPr lang="pt-PT" altLang="en-US" sz="1200" b="0" dirty="0" smtClean="0">
                          <a:solidFill>
                            <a:schemeClr val="tx1"/>
                          </a:solidFill>
                          <a:latin typeface="Arial Narrow" panose="020B0606020202030204" pitchFamily="34" charset="0"/>
                          <a:cs typeface="Arial Narrow" panose="020B0606020202030204" pitchFamily="34" charset="0"/>
                        </a:rPr>
                        <a:t>5</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r>
                        <a:rPr lang="pt-PT" sz="1200" b="0" i="0" u="none" kern="1200" baseline="0" dirty="0" smtClean="0">
                          <a:solidFill>
                            <a:schemeClr val="dk1"/>
                          </a:solidFill>
                          <a:effectLst/>
                          <a:latin typeface="Arial Narrow" panose="020B0606020202030204" pitchFamily="34" charset="0"/>
                          <a:ea typeface="+mn-ea"/>
                          <a:cs typeface="+mn-cs"/>
                        </a:rPr>
                        <a:t>The guest country</a:t>
                      </a:r>
                      <a:endParaRPr lang="pt-PT" sz="1200" b="0" i="0" u="none" kern="1200" baseline="0" dirty="0">
                        <a:solidFill>
                          <a:schemeClr val="dk1"/>
                        </a:solidFill>
                        <a:effectLst/>
                        <a:latin typeface="Arial Narrow" panose="020B0606020202030204" pitchFamily="34" charset="0"/>
                        <a:ea typeface="+mn-ea"/>
                        <a:cs typeface="+mn-cs"/>
                      </a:endParaRP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dirty="0" smtClean="0">
                          <a:solidFill>
                            <a:schemeClr val="tx1"/>
                          </a:solidFill>
                          <a:latin typeface="Arial Narrow" panose="020B0606020202030204" pitchFamily="34" charset="0"/>
                          <a:cs typeface="Arial Narrow" panose="020B0606020202030204" pitchFamily="34" charset="0"/>
                        </a:rPr>
                        <a:t>15</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41300">
                <a:tc>
                  <a:txBody>
                    <a:bodyPr/>
                    <a:lstStyle/>
                    <a:p>
                      <a:r>
                        <a:rPr lang="pt-PT" sz="1200" b="0" i="0" u="none" kern="1200" baseline="0" dirty="0" smtClean="0">
                          <a:solidFill>
                            <a:schemeClr val="dk1"/>
                          </a:solidFill>
                          <a:effectLst/>
                          <a:latin typeface="Arial Narrow" panose="020B0606020202030204" pitchFamily="34" charset="0"/>
                          <a:ea typeface="+mn-ea"/>
                          <a:cs typeface="+mn-cs"/>
                        </a:rPr>
                        <a:t>Business Round preparation and execution steps</a:t>
                      </a:r>
                      <a:endParaRPr lang="pt-PT" sz="1200" b="0" i="0" u="none" kern="1200" baseline="0" dirty="0">
                        <a:solidFill>
                          <a:schemeClr val="dk1"/>
                        </a:solidFill>
                        <a:effectLst/>
                        <a:latin typeface="Arial Narrow" panose="020B0606020202030204" pitchFamily="34" charset="0"/>
                        <a:ea typeface="+mn-ea"/>
                        <a:cs typeface="+mn-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en-US" altLang="en-US" sz="1200" b="0" dirty="0">
                          <a:solidFill>
                            <a:schemeClr val="tx1"/>
                          </a:solidFill>
                          <a:latin typeface="Arial Narrow" panose="020B0606020202030204" pitchFamily="34" charset="0"/>
                          <a:cs typeface="Arial Narrow" panose="020B0606020202030204" pitchFamily="34" charset="0"/>
                        </a:rPr>
                        <a:t>6</a:t>
                      </a: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pt-PT" sz="1200" b="0" i="0" u="none" kern="1200" baseline="0" dirty="0" smtClean="0">
                          <a:solidFill>
                            <a:schemeClr val="dk1"/>
                          </a:solidFill>
                          <a:effectLst/>
                          <a:latin typeface="Arial Narrow" panose="020B0606020202030204" pitchFamily="34" charset="0"/>
                          <a:ea typeface="+mn-ea"/>
                          <a:cs typeface="+mn-cs"/>
                        </a:rPr>
                        <a:t>The geo-economic dimension of Cape Verde</a:t>
                      </a:r>
                      <a:endParaRPr lang="pt-PT" sz="1200" b="0" i="0" u="none" kern="1200" baseline="0" dirty="0">
                        <a:solidFill>
                          <a:schemeClr val="dk1"/>
                        </a:solidFill>
                        <a:effectLst/>
                        <a:latin typeface="Arial Narrow" panose="020B0606020202030204" pitchFamily="34" charset="0"/>
                        <a:ea typeface="+mn-ea"/>
                        <a:cs typeface="+mn-cs"/>
                      </a:endParaRP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200" b="0" dirty="0" smtClean="0">
                          <a:solidFill>
                            <a:schemeClr val="tx1"/>
                          </a:solidFill>
                          <a:latin typeface="Arial Narrow" panose="020B0606020202030204" pitchFamily="34" charset="0"/>
                          <a:cs typeface="Arial Narrow" panose="020B0606020202030204" pitchFamily="34" charset="0"/>
                        </a:rPr>
                        <a:t>16</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241300">
                <a:tc>
                  <a:txBody>
                    <a:bodyPr/>
                    <a:lstStyle/>
                    <a:p>
                      <a:r>
                        <a:rPr lang="pt-PT" sz="1200" b="0" i="0" u="none" kern="1200" baseline="0" dirty="0" smtClean="0">
                          <a:solidFill>
                            <a:schemeClr val="dk1"/>
                          </a:solidFill>
                          <a:effectLst/>
                          <a:latin typeface="Arial Narrow" panose="020B0606020202030204" pitchFamily="34" charset="0"/>
                          <a:ea typeface="+mn-ea"/>
                          <a:cs typeface="+mn-cs"/>
                        </a:rPr>
                        <a:t>Spin-offs- University-Business Cooperation</a:t>
                      </a:r>
                      <a:endParaRPr lang="pt-PT" sz="1200" b="0" i="0" u="none" kern="1200" baseline="0" dirty="0">
                        <a:solidFill>
                          <a:schemeClr val="dk1"/>
                        </a:solidFill>
                        <a:effectLst/>
                        <a:latin typeface="Arial Narrow" panose="020B0606020202030204" pitchFamily="34" charset="0"/>
                        <a:ea typeface="+mn-ea"/>
                        <a:cs typeface="+mn-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en-US" altLang="en-US" sz="1200" b="0" dirty="0" smtClean="0">
                          <a:solidFill>
                            <a:schemeClr val="tx1"/>
                          </a:solidFill>
                          <a:latin typeface="Arial Narrow" panose="020B0606020202030204" pitchFamily="34" charset="0"/>
                          <a:cs typeface="Arial Narrow" panose="020B0606020202030204" pitchFamily="34" charset="0"/>
                        </a:rPr>
                        <a:t>7</a:t>
                      </a:r>
                      <a:r>
                        <a:rPr lang="en-US" altLang="en-US" sz="1200" b="0" baseline="0" dirty="0" smtClean="0">
                          <a:solidFill>
                            <a:schemeClr val="tx1"/>
                          </a:solidFill>
                          <a:latin typeface="Arial Narrow" panose="020B0606020202030204" pitchFamily="34" charset="0"/>
                          <a:cs typeface="Arial Narrow" panose="020B0606020202030204" pitchFamily="34" charset="0"/>
                        </a:rPr>
                        <a:t> - 8</a:t>
                      </a:r>
                      <a:endParaRPr lang="en-US"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pt-PT" sz="1200" b="0" i="0" u="none" kern="1200" baseline="0" dirty="0" smtClean="0">
                          <a:solidFill>
                            <a:schemeClr val="dk1"/>
                          </a:solidFill>
                          <a:effectLst/>
                          <a:latin typeface="Arial Narrow" panose="020B0606020202030204" pitchFamily="34" charset="0"/>
                          <a:ea typeface="+mn-ea"/>
                          <a:cs typeface="+mn-cs"/>
                        </a:rPr>
                        <a:t>Regional cooperation and integration</a:t>
                      </a:r>
                      <a:endParaRPr lang="pt-PT" sz="1200" b="0" i="0" u="none" kern="1200" baseline="0" dirty="0">
                        <a:solidFill>
                          <a:schemeClr val="dk1"/>
                        </a:solidFill>
                        <a:effectLst/>
                        <a:latin typeface="Arial Narrow" panose="020B0606020202030204" pitchFamily="34" charset="0"/>
                        <a:ea typeface="+mn-ea"/>
                        <a:cs typeface="+mn-cs"/>
                      </a:endParaRP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200" b="0" dirty="0" smtClean="0">
                          <a:solidFill>
                            <a:schemeClr val="tx1"/>
                          </a:solidFill>
                          <a:latin typeface="Arial Narrow" panose="020B0606020202030204" pitchFamily="34" charset="0"/>
                          <a:cs typeface="Arial Narrow" panose="020B0606020202030204" pitchFamily="34" charset="0"/>
                        </a:rPr>
                        <a:t>17</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151130">
                <a:tc>
                  <a:txBody>
                    <a:bodyPr/>
                    <a:lstStyle/>
                    <a:p>
                      <a:r>
                        <a:rPr lang="pt-PT" sz="1200" b="0" i="0" u="none" kern="1200" baseline="0" dirty="0" smtClean="0">
                          <a:solidFill>
                            <a:schemeClr val="dk1"/>
                          </a:solidFill>
                          <a:effectLst/>
                          <a:latin typeface="Arial Narrow" panose="020B0606020202030204" pitchFamily="34" charset="0"/>
                          <a:ea typeface="+mn-ea"/>
                          <a:cs typeface="+mn-cs"/>
                        </a:rPr>
                        <a:t>Deadlines for expression of interest and registration</a:t>
                      </a:r>
                      <a:endParaRPr lang="pt-PT" sz="1200" b="0" i="0" u="none" kern="1200" baseline="0" dirty="0">
                        <a:solidFill>
                          <a:schemeClr val="dk1"/>
                        </a:solidFill>
                        <a:effectLst/>
                        <a:latin typeface="Arial Narrow" panose="020B0606020202030204" pitchFamily="34" charset="0"/>
                        <a:ea typeface="+mn-ea"/>
                        <a:cs typeface="+mn-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200" b="0" dirty="0">
                          <a:solidFill>
                            <a:schemeClr val="tx1"/>
                          </a:solidFill>
                          <a:latin typeface="Arial Narrow" panose="020B0606020202030204" pitchFamily="34" charset="0"/>
                          <a:cs typeface="Arial Narrow" panose="020B0606020202030204" pitchFamily="34" charset="0"/>
                        </a:rPr>
                        <a:t>9</a:t>
                      </a: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r>
                        <a:rPr lang="pt-PT" sz="1200" b="0" i="0" u="none" kern="1200" baseline="0" dirty="0" smtClean="0">
                          <a:solidFill>
                            <a:schemeClr val="dk1"/>
                          </a:solidFill>
                          <a:effectLst/>
                          <a:latin typeface="Arial Narrow" panose="020B0606020202030204" pitchFamily="34" charset="0"/>
                          <a:ea typeface="+mn-ea"/>
                          <a:cs typeface="+mn-cs"/>
                        </a:rPr>
                        <a:t>How to participate</a:t>
                      </a:r>
                      <a:endParaRPr lang="pt-PT" sz="1200" b="0" i="0" u="none" kern="1200" baseline="0" dirty="0">
                        <a:solidFill>
                          <a:schemeClr val="dk1"/>
                        </a:solidFill>
                        <a:effectLst/>
                        <a:latin typeface="Arial Narrow" panose="020B0606020202030204" pitchFamily="34" charset="0"/>
                        <a:ea typeface="+mn-ea"/>
                        <a:cs typeface="+mn-cs"/>
                      </a:endParaRP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200" b="0" dirty="0" smtClean="0">
                          <a:solidFill>
                            <a:schemeClr val="tx1"/>
                          </a:solidFill>
                          <a:latin typeface="Arial Narrow" panose="020B0606020202030204" pitchFamily="34" charset="0"/>
                          <a:cs typeface="Arial Narrow" panose="020B0606020202030204" pitchFamily="34" charset="0"/>
                        </a:rPr>
                        <a:t>18</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41300">
                <a:tc>
                  <a:txBody>
                    <a:bodyPr/>
                    <a:lstStyle/>
                    <a:p>
                      <a:pPr algn="l" rtl="0" fontAlgn="ctr"/>
                      <a:r>
                        <a:rPr lang="pt-PT" sz="1200" b="0" i="0" u="none" kern="1200" baseline="0" dirty="0" smtClean="0">
                          <a:solidFill>
                            <a:schemeClr val="dk1"/>
                          </a:solidFill>
                          <a:effectLst/>
                          <a:latin typeface="Arial Narrow" panose="020B0606020202030204" pitchFamily="34" charset="0"/>
                          <a:ea typeface="+mn-ea"/>
                          <a:cs typeface="+mn-cs"/>
                        </a:rPr>
                        <a:t>Steps of regional integration</a:t>
                      </a:r>
                      <a:endParaRPr lang="pt-PT" sz="1200" b="0" dirty="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200" b="0" dirty="0" smtClean="0">
                          <a:solidFill>
                            <a:schemeClr val="tx1"/>
                          </a:solidFill>
                          <a:latin typeface="Arial Narrow" panose="020B0606020202030204" pitchFamily="34" charset="0"/>
                          <a:cs typeface="Arial Narrow" panose="020B0606020202030204" pitchFamily="34" charset="0"/>
                        </a:rPr>
                        <a:t>10</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r>
                        <a:rPr lang="fr-FR" sz="1200" b="0" i="0" u="none" kern="1200" baseline="0" dirty="0" smtClean="0">
                          <a:solidFill>
                            <a:schemeClr val="dk1"/>
                          </a:solidFill>
                          <a:effectLst/>
                          <a:latin typeface="Arial Narrow" panose="020B0606020202030204" pitchFamily="34" charset="0"/>
                          <a:ea typeface="+mn-ea"/>
                          <a:cs typeface="+mn-cs"/>
                        </a:rPr>
                        <a:t>Contacts</a:t>
                      </a:r>
                      <a:endParaRPr lang="pt-PT" sz="1200" b="0" i="0" u="none" kern="1200" baseline="0" dirty="0">
                        <a:solidFill>
                          <a:schemeClr val="dk1"/>
                        </a:solidFill>
                        <a:effectLst/>
                        <a:latin typeface="Arial Narrow" panose="020B0606020202030204" pitchFamily="34" charset="0"/>
                        <a:ea typeface="+mn-ea"/>
                        <a:cs typeface="+mn-cs"/>
                      </a:endParaRP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sz="1200" b="0" dirty="0" smtClean="0">
                          <a:solidFill>
                            <a:schemeClr val="tx1"/>
                          </a:solidFill>
                          <a:latin typeface="Arial Narrow" panose="020B0606020202030204" pitchFamily="34" charset="0"/>
                          <a:cs typeface="Arial Narrow" panose="020B0606020202030204" pitchFamily="34" charset="0"/>
                        </a:rPr>
                        <a:t>19</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416560">
                <a:tc>
                  <a:txBody>
                    <a:bodyPr/>
                    <a:lstStyle/>
                    <a:p>
                      <a:r>
                        <a:rPr lang="pt-PT" sz="1200" b="0" i="0" u="none" kern="1200" baseline="0" dirty="0" smtClean="0">
                          <a:solidFill>
                            <a:schemeClr val="dk1"/>
                          </a:solidFill>
                          <a:effectLst/>
                          <a:latin typeface="Arial Narrow" panose="020B0606020202030204" pitchFamily="34" charset="0"/>
                          <a:ea typeface="+mn-ea"/>
                          <a:cs typeface="+mn-cs"/>
                        </a:rPr>
                        <a:t>Cape Verde a link with the markets of excellence</a:t>
                      </a:r>
                      <a:endParaRPr lang="pt-PT" sz="1200" b="0" i="0" u="none" kern="1200" baseline="0" dirty="0">
                        <a:solidFill>
                          <a:schemeClr val="dk1"/>
                        </a:solidFill>
                        <a:effectLst/>
                        <a:latin typeface="Arial Narrow" panose="020B0606020202030204" pitchFamily="34" charset="0"/>
                        <a:ea typeface="+mn-ea"/>
                        <a:cs typeface="+mn-cs"/>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200" b="0" dirty="0" smtClean="0">
                          <a:solidFill>
                            <a:schemeClr val="tx1"/>
                          </a:solidFill>
                          <a:latin typeface="Arial Narrow" panose="020B0606020202030204" pitchFamily="34" charset="0"/>
                          <a:cs typeface="Arial Narrow" panose="020B0606020202030204" pitchFamily="34" charset="0"/>
                        </a:rPr>
                        <a:t>11</a:t>
                      </a:r>
                      <a:r>
                        <a:rPr lang="en-US" altLang="en-US" sz="1200" b="0" baseline="0" dirty="0" smtClean="0">
                          <a:solidFill>
                            <a:schemeClr val="tx1"/>
                          </a:solidFill>
                          <a:latin typeface="Arial Narrow" panose="020B0606020202030204" pitchFamily="34" charset="0"/>
                          <a:cs typeface="Arial Narrow" panose="020B0606020202030204" pitchFamily="34" charset="0"/>
                        </a:rPr>
                        <a:t> - 12</a:t>
                      </a:r>
                      <a:endParaRPr lang="en-US"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3" name="Rectangle 2"/>
          <p:cNvSpPr txBox="1">
            <a:spLocks noChangeArrowheads="1"/>
          </p:cNvSpPr>
          <p:nvPr/>
        </p:nvSpPr>
        <p:spPr>
          <a:xfrm>
            <a:off x="8572500" y="629285"/>
            <a:ext cx="3611880" cy="21860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Cabo verde</a:t>
            </a:r>
          </a:p>
          <a:p>
            <a:pPr algn="ctr">
              <a:defRPr/>
            </a:pPr>
            <a:r>
              <a:rPr lang="pt-PT" altLang="pt-PT" sz="2800" b="1" dirty="0" smtClean="0">
                <a:solidFill>
                  <a:schemeClr val="bg1"/>
                </a:solidFill>
                <a:effectLst>
                  <a:outerShdw blurRad="38100" dist="38100" dir="2700000" algn="tl">
                    <a:srgbClr val="000000"/>
                  </a:outerShdw>
                </a:effectLst>
                <a:latin typeface="Calisto MT" panose="02040603050505030304" pitchFamily="18" charset="0"/>
              </a:rPr>
              <a:t>26 september</a:t>
            </a:r>
          </a:p>
          <a:p>
            <a:pPr algn="ctr">
              <a:defRPr/>
            </a:pPr>
            <a:r>
              <a:rPr lang="pt-PT" altLang="pt-PT" sz="2800" b="1" dirty="0" smtClean="0">
                <a:solidFill>
                  <a:schemeClr val="bg1"/>
                </a:solidFill>
                <a:effectLst>
                  <a:outerShdw blurRad="38100" dist="38100" dir="2700000" algn="tl">
                    <a:srgbClr val="000000"/>
                  </a:outerShdw>
                </a:effectLst>
                <a:latin typeface="Calisto MT" panose="02040603050505030304" pitchFamily="18" charset="0"/>
              </a:rPr>
              <a:t>To</a:t>
            </a:r>
          </a:p>
          <a:p>
            <a:pPr algn="ctr">
              <a:defRPr/>
            </a:pPr>
            <a:r>
              <a:rPr lang="pt-PT" altLang="pt-PT" sz="2800" b="1" dirty="0" smtClean="0">
                <a:solidFill>
                  <a:schemeClr val="bg1"/>
                </a:solidFill>
                <a:effectLst>
                  <a:outerShdw blurRad="38100" dist="38100" dir="2700000" algn="tl">
                    <a:srgbClr val="000000"/>
                  </a:outerShdw>
                </a:effectLst>
                <a:latin typeface="Calisto MT" panose="02040603050505030304" pitchFamily="18" charset="0"/>
              </a:rPr>
              <a:t>October</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2022</a:t>
            </a:r>
            <a:endParaRPr lang="pt-PT" altLang="pt-PT" sz="4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1800" b="1" dirty="0" smtClean="0">
                <a:solidFill>
                  <a:schemeClr val="bg1"/>
                </a:solidFill>
                <a:effectLst>
                  <a:outerShdw blurRad="38100" dist="38100" dir="2700000" algn="tl">
                    <a:srgbClr val="000000"/>
                  </a:outerShdw>
                </a:effectLst>
                <a:latin typeface="Calisto MT" panose="02040603050505030304" pitchFamily="18" charset="0"/>
              </a:rPr>
              <a:t>PRAIA</a:t>
            </a:r>
          </a:p>
          <a:p>
            <a:pPr algn="ctr">
              <a:defRPr/>
            </a:pPr>
            <a:r>
              <a:rPr lang="pt-PT" altLang="pt-PT" sz="1200" b="1" dirty="0" smtClean="0">
                <a:solidFill>
                  <a:schemeClr val="bg1"/>
                </a:solidFill>
                <a:effectLst>
                  <a:outerShdw blurRad="38100" dist="38100" dir="2700000" algn="tl">
                    <a:srgbClr val="000000"/>
                  </a:outerShdw>
                </a:effectLst>
                <a:latin typeface="Calisto MT" panose="02040603050505030304" pitchFamily="18" charset="0"/>
              </a:rPr>
              <a:t>SANTIAGO ISLAND</a:t>
            </a:r>
            <a:endParaRPr lang="pt-PT" altLang="pt-PT" sz="12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CABO VERDE</a:t>
            </a:r>
          </a:p>
        </p:txBody>
      </p:sp>
      <p:pic>
        <p:nvPicPr>
          <p:cNvPr id="17"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7346" y="857885"/>
            <a:ext cx="1024255" cy="849630"/>
          </a:xfrm>
          <a:prstGeom prst="rect">
            <a:avLst/>
          </a:prstGeom>
        </p:spPr>
      </p:pic>
      <p:sp>
        <p:nvSpPr>
          <p:cNvPr id="19" name="Caixa de Texto 14"/>
          <p:cNvSpPr txBox="1"/>
          <p:nvPr/>
        </p:nvSpPr>
        <p:spPr>
          <a:xfrm>
            <a:off x="10498455" y="93345"/>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pic>
        <p:nvPicPr>
          <p:cNvPr id="14" name="Imagem9"/>
          <p:cNvPicPr>
            <a:picLocks noChangeAspect="1"/>
          </p:cNvPicPr>
          <p:nvPr/>
        </p:nvPicPr>
        <p:blipFill>
          <a:blip r:embed="rId5"/>
          <a:stretch>
            <a:fillRect/>
          </a:stretch>
        </p:blipFill>
        <p:spPr>
          <a:xfrm>
            <a:off x="11830049" y="6569065"/>
            <a:ext cx="351155" cy="271790"/>
          </a:xfrm>
          <a:prstGeom prst="rect">
            <a:avLst/>
          </a:prstGeom>
          <a:noFill/>
          <a:ln>
            <a:noFill/>
          </a:ln>
          <a:effectLst/>
        </p:spPr>
      </p:pic>
      <p:sp>
        <p:nvSpPr>
          <p:cNvPr id="16" name="TextBox 15"/>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pic>
        <p:nvPicPr>
          <p:cNvPr id="20" name="Imagem 10" descr="LOGO-Paises ecowas"/>
          <p:cNvPicPr>
            <a:picLocks noChangeAspect="1"/>
          </p:cNvPicPr>
          <p:nvPr/>
        </p:nvPicPr>
        <p:blipFill>
          <a:blip r:embed="rId2"/>
          <a:stretch>
            <a:fillRect/>
          </a:stretch>
        </p:blipFill>
        <p:spPr>
          <a:xfrm>
            <a:off x="-3295" y="6151428"/>
            <a:ext cx="701023" cy="69394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14" name="Rectangle 13"/>
          <p:cNvSpPr/>
          <p:nvPr/>
        </p:nvSpPr>
        <p:spPr>
          <a:xfrm>
            <a:off x="1919876" y="1280160"/>
            <a:ext cx="1745343" cy="455468"/>
          </a:xfrm>
          <a:prstGeom prst="rect">
            <a:avLst/>
          </a:prstGeom>
          <a:solidFill>
            <a:srgbClr val="0A4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accent5">
                  <a:lumMod val="90000"/>
                </a:schemeClr>
              </a:solidFill>
            </a:endParaRPr>
          </a:p>
        </p:txBody>
      </p:sp>
      <p:sp>
        <p:nvSpPr>
          <p:cNvPr id="15" name="Rectangle 14"/>
          <p:cNvSpPr/>
          <p:nvPr/>
        </p:nvSpPr>
        <p:spPr>
          <a:xfrm>
            <a:off x="441960" y="2369820"/>
            <a:ext cx="578480" cy="2738939"/>
          </a:xfrm>
          <a:prstGeom prst="rect">
            <a:avLst/>
          </a:prstGeom>
          <a:solidFill>
            <a:srgbClr val="0B44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Slide Number Placeholder 6"/>
          <p:cNvSpPr txBox="1"/>
          <p:nvPr/>
        </p:nvSpPr>
        <p:spPr bwMode="auto">
          <a:xfrm>
            <a:off x="6264306" y="663860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3</a:t>
            </a:fld>
            <a:endParaRPr lang="fr-FR" altLang="pt-PT" sz="800" b="1" i="1" u="sng" dirty="0" smtClean="0">
              <a:solidFill>
                <a:srgbClr val="00B4B2"/>
              </a:solidFill>
            </a:endParaRPr>
          </a:p>
        </p:txBody>
      </p:sp>
      <p:pic>
        <p:nvPicPr>
          <p:cNvPr id="20" name="Imagem9"/>
          <p:cNvPicPr>
            <a:picLocks noChangeAspect="1"/>
          </p:cNvPicPr>
          <p:nvPr/>
        </p:nvPicPr>
        <p:blipFill>
          <a:blip r:embed="rId2"/>
          <a:stretch>
            <a:fillRect/>
          </a:stretch>
        </p:blipFill>
        <p:spPr>
          <a:xfrm>
            <a:off x="11830049" y="6569065"/>
            <a:ext cx="351155" cy="271790"/>
          </a:xfrm>
          <a:prstGeom prst="rect">
            <a:avLst/>
          </a:prstGeom>
          <a:noFill/>
          <a:ln>
            <a:noFill/>
          </a:ln>
          <a:effectLst/>
        </p:spPr>
      </p:pic>
      <p:sp>
        <p:nvSpPr>
          <p:cNvPr id="26" name="TextBox 25"/>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pic>
        <p:nvPicPr>
          <p:cNvPr id="28" name="Picture 2" descr="E:\DOSSIER 2020\bconference\logos\unicv\logotipo_unicv_final-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
        <p:nvSpPr>
          <p:cNvPr id="30" name="Rectangle 29"/>
          <p:cNvSpPr/>
          <p:nvPr/>
        </p:nvSpPr>
        <p:spPr>
          <a:xfrm>
            <a:off x="53340" y="5440680"/>
            <a:ext cx="480060" cy="600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1" name="Imagem 10" descr="LOGO-Paises ecowas"/>
          <p:cNvPicPr>
            <a:picLocks noChangeAspect="1"/>
          </p:cNvPicPr>
          <p:nvPr/>
        </p:nvPicPr>
        <p:blipFill>
          <a:blip r:embed="rId6"/>
          <a:stretch>
            <a:fillRect/>
          </a:stretch>
        </p:blipFill>
        <p:spPr>
          <a:xfrm>
            <a:off x="3306478" y="10536"/>
            <a:ext cx="1652978" cy="1636278"/>
          </a:xfrm>
          <a:prstGeom prst="rect">
            <a:avLst/>
          </a:prstGeom>
        </p:spPr>
      </p:pic>
      <p:grpSp>
        <p:nvGrpSpPr>
          <p:cNvPr id="32" name="Group 31"/>
          <p:cNvGrpSpPr/>
          <p:nvPr/>
        </p:nvGrpSpPr>
        <p:grpSpPr>
          <a:xfrm>
            <a:off x="1021478" y="1730720"/>
            <a:ext cx="5124925" cy="4174780"/>
            <a:chOff x="58987" y="2289240"/>
            <a:chExt cx="6155826" cy="3825745"/>
          </a:xfrm>
        </p:grpSpPr>
        <p:pic>
          <p:nvPicPr>
            <p:cNvPr id="33" name="Picture 6" descr="philBE on Twitter: &amp;quot;14DEC20 (2) EllaLink cable laying campaign 🌍Europe -  🌎Latin America 📈 Breaking News❗️ From our man in Fortaleza...😉 🇫🇷🚢 CS  Ile de Brehat landing Ellalink on 🇧🇷Fortaleza Praia d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87" y="2289240"/>
              <a:ext cx="6155826" cy="3825745"/>
            </a:xfrm>
            <a:prstGeom prst="rect">
              <a:avLst/>
            </a:prstGeom>
            <a:noFill/>
            <a:extLst>
              <a:ext uri="{909E8E84-426E-40DD-AFC4-6F175D3DCCD1}">
                <a14:hiddenFill xmlns:a14="http://schemas.microsoft.com/office/drawing/2010/main">
                  <a:solidFill>
                    <a:srgbClr val="FFFFFF"/>
                  </a:solidFill>
                </a14:hiddenFill>
              </a:ext>
            </a:extLst>
          </p:spPr>
        </p:pic>
        <p:sp>
          <p:nvSpPr>
            <p:cNvPr id="34" name="Arc 33"/>
            <p:cNvSpPr/>
            <p:nvPr/>
          </p:nvSpPr>
          <p:spPr>
            <a:xfrm rot="240000">
              <a:off x="1657351" y="4010025"/>
              <a:ext cx="899368" cy="230233"/>
            </a:xfrm>
            <a:prstGeom prst="arc">
              <a:avLst>
                <a:gd name="adj1" fmla="val 16200000"/>
                <a:gd name="adj2" fmla="val 616386"/>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pic>
          <p:nvPicPr>
            <p:cNvPr id="35" name="Picture 4" descr="C:\technopolys\technopolys\techno\technoW1\technoW2\images\home_banner_page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5191" y="4086024"/>
              <a:ext cx="171450" cy="17145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2490982" y="4075464"/>
              <a:ext cx="881806" cy="184666"/>
            </a:xfrm>
            <a:prstGeom prst="rect">
              <a:avLst/>
            </a:prstGeom>
            <a:noFill/>
          </p:spPr>
          <p:txBody>
            <a:bodyPr wrap="square" rtlCol="0">
              <a:spAutoFit/>
            </a:bodyPr>
            <a:lstStyle/>
            <a:p>
              <a:r>
                <a:rPr lang="pt-PT" sz="600" b="1" dirty="0" smtClean="0">
                  <a:solidFill>
                    <a:schemeClr val="bg1"/>
                  </a:solidFill>
                </a:rPr>
                <a:t>SENEGAL</a:t>
              </a:r>
              <a:endParaRPr lang="pt-PT" sz="600" b="1" dirty="0">
                <a:solidFill>
                  <a:schemeClr val="bg1"/>
                </a:solidFill>
              </a:endParaRPr>
            </a:p>
          </p:txBody>
        </p:sp>
      </p:grpSp>
      <p:sp>
        <p:nvSpPr>
          <p:cNvPr id="37" name="Rectangle 36"/>
          <p:cNvSpPr/>
          <p:nvPr/>
        </p:nvSpPr>
        <p:spPr>
          <a:xfrm>
            <a:off x="5062201" y="1609430"/>
            <a:ext cx="1176059" cy="4600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8" name="Rectangle 37"/>
          <p:cNvSpPr/>
          <p:nvPr/>
        </p:nvSpPr>
        <p:spPr>
          <a:xfrm>
            <a:off x="4392022" y="1378939"/>
            <a:ext cx="702856" cy="798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9" name="Rectangle 38"/>
          <p:cNvSpPr/>
          <p:nvPr/>
        </p:nvSpPr>
        <p:spPr>
          <a:xfrm>
            <a:off x="2961318" y="4323817"/>
            <a:ext cx="918049" cy="313487"/>
          </a:xfrm>
          <a:prstGeom prst="rect">
            <a:avLst/>
          </a:prstGeom>
          <a:solidFill>
            <a:srgbClr val="0B3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0" name="Donut 39"/>
          <p:cNvSpPr/>
          <p:nvPr/>
        </p:nvSpPr>
        <p:spPr>
          <a:xfrm>
            <a:off x="4095" y="1046475"/>
            <a:ext cx="5531550" cy="5366429"/>
          </a:xfrm>
          <a:prstGeom prst="donut">
            <a:avLst>
              <a:gd name="adj" fmla="val 944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41" name="Rectangle 40"/>
          <p:cNvSpPr/>
          <p:nvPr/>
        </p:nvSpPr>
        <p:spPr>
          <a:xfrm>
            <a:off x="478299" y="5433060"/>
            <a:ext cx="773142" cy="600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2" name="Rectangle 41"/>
          <p:cNvSpPr/>
          <p:nvPr/>
        </p:nvSpPr>
        <p:spPr>
          <a:xfrm>
            <a:off x="363999" y="1554480"/>
            <a:ext cx="773142" cy="600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3" name="Rectangle 42"/>
          <p:cNvSpPr/>
          <p:nvPr/>
        </p:nvSpPr>
        <p:spPr>
          <a:xfrm>
            <a:off x="4392930" y="5257800"/>
            <a:ext cx="773142" cy="1005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4" name="CaixaDeTexto 3"/>
          <p:cNvSpPr txBox="1"/>
          <p:nvPr/>
        </p:nvSpPr>
        <p:spPr>
          <a:xfrm>
            <a:off x="5115541" y="170815"/>
            <a:ext cx="6943425" cy="6276077"/>
          </a:xfrm>
          <a:prstGeom prst="rect">
            <a:avLst/>
          </a:prstGeom>
          <a:noFill/>
        </p:spPr>
        <p:txBody>
          <a:bodyPr wrap="square">
            <a:spAutoFit/>
          </a:bodyPr>
          <a:lstStyle/>
          <a:p>
            <a:pPr>
              <a:lnSpc>
                <a:spcPts val="1200"/>
              </a:lnSpc>
            </a:pPr>
            <a:r>
              <a:rPr lang="pt-PT" sz="1600" i="1" dirty="0">
                <a:solidFill>
                  <a:srgbClr val="3EA4BA"/>
                </a:solidFill>
              </a:rPr>
              <a:t>PREAMBLE</a:t>
            </a:r>
          </a:p>
          <a:p>
            <a:pPr>
              <a:lnSpc>
                <a:spcPts val="700"/>
              </a:lnSpc>
            </a:pPr>
            <a:endParaRPr lang="pt-PT" sz="1600" i="1" dirty="0" smtClean="0">
              <a:solidFill>
                <a:srgbClr val="3EA4BA"/>
              </a:solidFill>
            </a:endParaRPr>
          </a:p>
          <a:p>
            <a:pPr algn="just"/>
            <a:r>
              <a:rPr lang="pt-PT" sz="1100" dirty="0">
                <a:latin typeface="Arial Narrow" panose="020B0606020202030204" pitchFamily="34" charset="0"/>
              </a:rPr>
              <a:t>The Cape Verde archipelago was so named because it is located off the African promontory of the same name, 310 nautical miles, about 499 km from the African continent and about 36 hours of sea navigation and 50 minutes of air transport</a:t>
            </a:r>
            <a:r>
              <a:rPr lang="pt-PT" sz="1100" dirty="0" smtClean="0">
                <a:latin typeface="Arial Narrow" panose="020B0606020202030204" pitchFamily="34" charset="0"/>
              </a:rPr>
              <a:t>.. </a:t>
            </a:r>
            <a:r>
              <a:rPr lang="pt-PT" sz="1100" dirty="0">
                <a:latin typeface="Arial Narrow" panose="020B0606020202030204" pitchFamily="34" charset="0"/>
              </a:rPr>
              <a:t>Cape Verde is part of a regional economic bloc, </a:t>
            </a:r>
            <a:r>
              <a:rPr lang="pt-PT" sz="1100" i="1" dirty="0">
                <a:latin typeface="Arial Narrow" panose="020B0606020202030204" pitchFamily="34" charset="0"/>
              </a:rPr>
              <a:t>ECOWAS</a:t>
            </a:r>
            <a:r>
              <a:rPr lang="pt-PT" sz="1100" dirty="0">
                <a:latin typeface="Arial Narrow" panose="020B0606020202030204" pitchFamily="34" charset="0"/>
              </a:rPr>
              <a:t>, with more than 407 million consumers and 221,724,638 internet users, which represents a penetration rate of 54.4% of the population, covering an area of 5,114,195 Km2.</a:t>
            </a:r>
          </a:p>
          <a:p>
            <a:pPr algn="just">
              <a:lnSpc>
                <a:spcPts val="1200"/>
              </a:lnSpc>
            </a:pPr>
            <a:endParaRPr lang="fr-FR" sz="1100" dirty="0">
              <a:latin typeface="Arial Narrow" panose="020B0606020202030204" pitchFamily="34" charset="0"/>
            </a:endParaRPr>
          </a:p>
          <a:p>
            <a:pPr algn="just"/>
            <a:r>
              <a:rPr lang="pt-PT" sz="1100" dirty="0">
                <a:latin typeface="Arial Narrow" panose="020B0606020202030204" pitchFamily="34" charset="0"/>
              </a:rPr>
              <a:t>Cape Verde is made up of 10 islands and 16 islets, occupying an area of ​​4,033 km2, with an exclusive economic zone of 734,265 km2. It is estimated that the number of Cape Verdean citizens residing in the diaspora, on the five continents, is much higher than those residing on the national territory. Estimating that the total Cape Verdean population exceeds two (2) million inhabitants. The Cape Verdean diaspora population is densely concentrated in the United States of America and Europe.</a:t>
            </a:r>
          </a:p>
          <a:p>
            <a:pPr algn="just">
              <a:lnSpc>
                <a:spcPts val="1200"/>
              </a:lnSpc>
            </a:pPr>
            <a:endParaRPr lang="fr-FR" sz="1100" dirty="0">
              <a:latin typeface="Arial Narrow" panose="020B0606020202030204" pitchFamily="34" charset="0"/>
            </a:endParaRPr>
          </a:p>
          <a:p>
            <a:pPr algn="just"/>
            <a:r>
              <a:rPr lang="pt-PT" sz="1100" dirty="0">
                <a:latin typeface="Arial Narrow" panose="020B0606020202030204" pitchFamily="34" charset="0"/>
              </a:rPr>
              <a:t>Cape Verde has a strategic geographical centrality, internationally recognized since 1494, at the crossroads of the African, European and American continent. Over time, it has been one of the most important routes for international trade to and from Europe, to Africa, America and Asia.</a:t>
            </a:r>
          </a:p>
          <a:p>
            <a:pPr algn="just">
              <a:lnSpc>
                <a:spcPts val="1200"/>
              </a:lnSpc>
            </a:pPr>
            <a:endParaRPr lang="fr-FR" sz="1100" dirty="0">
              <a:latin typeface="Arial Narrow" panose="020B0606020202030204" pitchFamily="34" charset="0"/>
            </a:endParaRPr>
          </a:p>
          <a:p>
            <a:pPr algn="just"/>
            <a:r>
              <a:rPr lang="pt-PT" sz="1100" dirty="0">
                <a:latin typeface="Arial Narrow" panose="020B0606020202030204" pitchFamily="34" charset="0"/>
              </a:rPr>
              <a:t>The present and the future in the development of international business, as well as in the relations between Peoples and Nations, is fundamentally and increasingly marked by the structuring factor, as a consequence of the new economy of the near future: the digital economy and data economy. Cape Verde is the route of one of the most important technological highways, which, thanks to an advanced optical fiber submarine cable, meets the growing need for data traffic between Europe, the Economic Community of West African States,</a:t>
            </a:r>
            <a:r>
              <a:rPr lang="pt-PT" sz="1100" i="1" dirty="0">
                <a:latin typeface="Arial Narrow" panose="020B0606020202030204" pitchFamily="34" charset="0"/>
              </a:rPr>
              <a:t> ECOWAS</a:t>
            </a:r>
            <a:r>
              <a:rPr lang="pt-PT" sz="1100" dirty="0">
                <a:latin typeface="Arial Narrow" panose="020B0606020202030204" pitchFamily="34" charset="0"/>
              </a:rPr>
              <a:t>, and Latin America. Directly linking Cape Verde with the corporate community and the business world, thus involving some of the most relevant international markets such as Brazil, </a:t>
            </a:r>
            <a:r>
              <a:rPr lang="pt-PT" sz="1100" i="1" dirty="0">
                <a:latin typeface="Arial Narrow" panose="020B0606020202030204" pitchFamily="34" charset="0"/>
              </a:rPr>
              <a:t>ECOWAS</a:t>
            </a:r>
            <a:r>
              <a:rPr lang="pt-PT" sz="1100" dirty="0">
                <a:latin typeface="Arial Narrow" panose="020B0606020202030204" pitchFamily="34" charset="0"/>
              </a:rPr>
              <a:t> and Europe, with immediate benefits for economic operators in the relevant markets.</a:t>
            </a:r>
          </a:p>
          <a:p>
            <a:pPr algn="just">
              <a:lnSpc>
                <a:spcPts val="1200"/>
              </a:lnSpc>
            </a:pPr>
            <a:endParaRPr lang="fr-FR" sz="1100" dirty="0">
              <a:latin typeface="Arial Narrow" panose="020B0606020202030204" pitchFamily="34" charset="0"/>
            </a:endParaRPr>
          </a:p>
          <a:p>
            <a:pPr algn="just">
              <a:lnSpc>
                <a:spcPts val="1200"/>
              </a:lnSpc>
            </a:pPr>
            <a:r>
              <a:rPr lang="pt-PT" sz="1100" dirty="0">
                <a:latin typeface="Arial Narrow" panose="020B0606020202030204" pitchFamily="34" charset="0"/>
              </a:rPr>
              <a:t>Cape Verde is therefore a country open to the world, connected to the world and with strong links with markets of excellence, being a country absolutely prepared to provide economic operators, of all origins, with full access to markets, to namely the Single African Continental Free Trade Market, </a:t>
            </a:r>
            <a:r>
              <a:rPr lang="pt-PT" sz="1100" i="1" dirty="0">
                <a:latin typeface="Arial Narrow" panose="020B0606020202030204" pitchFamily="34" charset="0"/>
              </a:rPr>
              <a:t>ALCCA</a:t>
            </a:r>
            <a:r>
              <a:rPr lang="pt-PT" sz="1100" dirty="0">
                <a:latin typeface="Arial Narrow" panose="020B0606020202030204" pitchFamily="34" charset="0"/>
              </a:rPr>
              <a:t>, with 1.3 billion consumers. Cape Verde's strategic geo-economic position is internationally recognized, integrating markets and benefiting from positions in the most relevant economic regions</a:t>
            </a:r>
            <a:r>
              <a:rPr lang="pt-PT" sz="1100" dirty="0" smtClean="0">
                <a:latin typeface="Arial Narrow" panose="020B0606020202030204" pitchFamily="34" charset="0"/>
              </a:rPr>
              <a:t>.</a:t>
            </a:r>
            <a:endParaRPr lang="fr-FR" sz="1100" dirty="0" smtClean="0">
              <a:latin typeface="Arial Narrow" panose="020B0606020202030204" pitchFamily="34" charset="0"/>
            </a:endParaRPr>
          </a:p>
          <a:p>
            <a:pPr algn="just">
              <a:lnSpc>
                <a:spcPts val="1200"/>
              </a:lnSpc>
            </a:pPr>
            <a:endParaRPr lang="fr-FR" sz="1100" dirty="0">
              <a:latin typeface="Arial Narrow" panose="020B0606020202030204" pitchFamily="34" charset="0"/>
            </a:endParaRPr>
          </a:p>
          <a:p>
            <a:pPr algn="just"/>
            <a:r>
              <a:rPr lang="pt-PT" sz="1100" dirty="0">
                <a:latin typeface="Arial Narrow" panose="020B0606020202030204" pitchFamily="34" charset="0"/>
              </a:rPr>
              <a:t>Cape Verde thus has all the conditions and instruments of prime importance to promote the digital transition, welcome companies and business communities, refine borders and overcome the natural barriers of insularity, facilitating access to operators. economic, national and foreign, with whom they wish to operate from Cape Verde, without restriction, in markets of excellence, creating scales for companies of all sizes and all sectors of activity.</a:t>
            </a:r>
          </a:p>
          <a:p>
            <a:pPr algn="just">
              <a:lnSpc>
                <a:spcPts val="1200"/>
              </a:lnSpc>
            </a:pPr>
            <a:endParaRPr lang="fr-FR" sz="1100" dirty="0">
              <a:latin typeface="Arial Narrow" panose="020B0606020202030204" pitchFamily="34" charset="0"/>
            </a:endParaRPr>
          </a:p>
          <a:p>
            <a:pPr algn="just"/>
            <a:r>
              <a:rPr lang="pt-PT" sz="1100" dirty="0">
                <a:latin typeface="Arial Narrow" panose="020B0606020202030204" pitchFamily="34" charset="0"/>
              </a:rPr>
              <a:t>It is in this context that the business event called </a:t>
            </a:r>
            <a:r>
              <a:rPr lang="pt-PT" sz="1100" i="1" dirty="0">
                <a:latin typeface="Arial Narrow" panose="020B0606020202030204" pitchFamily="34" charset="0"/>
              </a:rPr>
              <a:t>ATLANTIC BUSINESS FORUM </a:t>
            </a:r>
            <a:r>
              <a:rPr lang="pt-PT" sz="1100" dirty="0">
                <a:latin typeface="Arial Narrow" panose="020B0606020202030204" pitchFamily="34" charset="0"/>
              </a:rPr>
              <a:t>takes place, under the slogan: </a:t>
            </a:r>
            <a:r>
              <a:rPr lang="pt-PT" sz="1100" dirty="0" smtClean="0">
                <a:latin typeface="Arial Narrow" panose="020B0606020202030204" pitchFamily="34" charset="0"/>
              </a:rPr>
              <a:t>«</a:t>
            </a:r>
            <a:r>
              <a:rPr lang="pt-PT" sz="1100" i="1" dirty="0" smtClean="0">
                <a:latin typeface="Arial Narrow" panose="020B0606020202030204" pitchFamily="34" charset="0"/>
              </a:rPr>
              <a:t>Cape </a:t>
            </a:r>
            <a:r>
              <a:rPr lang="pt-PT" sz="1100" i="1" dirty="0">
                <a:latin typeface="Arial Narrow" panose="020B0606020202030204" pitchFamily="34" charset="0"/>
              </a:rPr>
              <a:t>Verde a link with markets of </a:t>
            </a:r>
            <a:r>
              <a:rPr lang="pt-PT" sz="1100" i="1" dirty="0" smtClean="0">
                <a:latin typeface="Arial Narrow" panose="020B0606020202030204" pitchFamily="34" charset="0"/>
              </a:rPr>
              <a:t>excellence</a:t>
            </a:r>
            <a:r>
              <a:rPr lang="pt-PT" sz="1100" dirty="0" smtClean="0">
                <a:latin typeface="Arial Narrow" panose="020B0606020202030204" pitchFamily="34" charset="0"/>
              </a:rPr>
              <a:t>», </a:t>
            </a:r>
            <a:r>
              <a:rPr lang="pt-PT" sz="1100" dirty="0">
                <a:latin typeface="Arial Narrow" panose="020B0606020202030204" pitchFamily="34" charset="0"/>
              </a:rPr>
              <a:t>which aims to bring together companies, industries, investors, importers, exporters, economic operators in general., from all sectors and all origins, as well as institutions that are strongholds of development, focused on markets with high potential and opportunities, such as </a:t>
            </a:r>
            <a:r>
              <a:rPr lang="pt-PT" sz="1100" i="1" dirty="0">
                <a:latin typeface="Arial Narrow" panose="020B0606020202030204" pitchFamily="34" charset="0"/>
              </a:rPr>
              <a:t>ECOWAS</a:t>
            </a:r>
            <a:r>
              <a:rPr lang="pt-PT" sz="1100" dirty="0">
                <a:latin typeface="Arial Narrow" panose="020B0606020202030204" pitchFamily="34" charset="0"/>
              </a:rPr>
              <a:t>, l 'European Union (</a:t>
            </a:r>
            <a:r>
              <a:rPr lang="pt-PT" sz="1100" i="1" dirty="0">
                <a:latin typeface="Arial Narrow" panose="020B0606020202030204" pitchFamily="34" charset="0"/>
              </a:rPr>
              <a:t>EU / GSP +</a:t>
            </a:r>
            <a:r>
              <a:rPr lang="pt-PT" sz="1100" dirty="0">
                <a:latin typeface="Arial Narrow" panose="020B0606020202030204" pitchFamily="34" charset="0"/>
              </a:rPr>
              <a:t>), Brazil and the United States of America (</a:t>
            </a:r>
            <a:r>
              <a:rPr lang="pt-PT" sz="1100" i="1" dirty="0">
                <a:latin typeface="Arial Narrow" panose="020B0606020202030204" pitchFamily="34" charset="0"/>
              </a:rPr>
              <a:t>AGOA</a:t>
            </a:r>
            <a:r>
              <a:rPr lang="pt-PT" sz="1100" dirty="0">
                <a:latin typeface="Arial Narrow" panose="020B0606020202030204" pitchFamily="34" charset="0"/>
              </a:rPr>
              <a:t>).</a:t>
            </a:r>
          </a:p>
        </p:txBody>
      </p:sp>
      <p:sp>
        <p:nvSpPr>
          <p:cNvPr id="45" name="Rectangle 44"/>
          <p:cNvSpPr/>
          <p:nvPr/>
        </p:nvSpPr>
        <p:spPr>
          <a:xfrm rot="840000">
            <a:off x="2451765" y="3348457"/>
            <a:ext cx="199795" cy="313487"/>
          </a:xfrm>
          <a:prstGeom prst="rect">
            <a:avLst/>
          </a:prstGeom>
          <a:solidFill>
            <a:srgbClr val="0B4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6" name="Picture 4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25638" y="3401579"/>
            <a:ext cx="347443" cy="268202"/>
          </a:xfrm>
          <a:prstGeom prst="rect">
            <a:avLst/>
          </a:prstGeom>
        </p:spPr>
      </p:pic>
      <p:pic>
        <p:nvPicPr>
          <p:cNvPr id="47" name="Imagem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542" y="796912"/>
            <a:ext cx="1363284" cy="113085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6"/>
          <p:cNvSpPr txBox="1"/>
          <p:nvPr/>
        </p:nvSpPr>
        <p:spPr bwMode="auto">
          <a:xfrm>
            <a:off x="6264306" y="663860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4</a:t>
            </a:fld>
            <a:endParaRPr lang="fr-FR" altLang="pt-PT" sz="800" b="1" i="1" u="sng" dirty="0" smtClean="0">
              <a:solidFill>
                <a:srgbClr val="00B4B2"/>
              </a:solidFill>
            </a:endParaRPr>
          </a:p>
        </p:txBody>
      </p:sp>
      <p:sp>
        <p:nvSpPr>
          <p:cNvPr id="18" name="Caixa de Texto 14"/>
          <p:cNvSpPr txBox="1"/>
          <p:nvPr/>
        </p:nvSpPr>
        <p:spPr>
          <a:xfrm>
            <a:off x="10498455" y="17145"/>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pic>
        <p:nvPicPr>
          <p:cNvPr id="17" name="Imagem 10" descr="LOGO-Paises ecowas"/>
          <p:cNvPicPr>
            <a:picLocks noChangeAspect="1"/>
          </p:cNvPicPr>
          <p:nvPr/>
        </p:nvPicPr>
        <p:blipFill>
          <a:blip r:embed="rId3"/>
          <a:stretch>
            <a:fillRect/>
          </a:stretch>
        </p:blipFill>
        <p:spPr>
          <a:xfrm>
            <a:off x="23882" y="1587500"/>
            <a:ext cx="3897630" cy="3858260"/>
          </a:xfrm>
          <a:prstGeom prst="rect">
            <a:avLst/>
          </a:prstGeom>
        </p:spPr>
      </p:pic>
      <p:pic>
        <p:nvPicPr>
          <p:cNvPr id="21"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983" y="1630856"/>
            <a:ext cx="1024255" cy="849630"/>
          </a:xfrm>
          <a:prstGeom prst="rect">
            <a:avLst/>
          </a:prstGeom>
        </p:spPr>
      </p:pic>
      <p:pic>
        <p:nvPicPr>
          <p:cNvPr id="22" name="Imagem9"/>
          <p:cNvPicPr>
            <a:picLocks noChangeAspect="1"/>
          </p:cNvPicPr>
          <p:nvPr/>
        </p:nvPicPr>
        <p:blipFill>
          <a:blip r:embed="rId5"/>
          <a:stretch>
            <a:fillRect/>
          </a:stretch>
        </p:blipFill>
        <p:spPr>
          <a:xfrm>
            <a:off x="11830049" y="6569065"/>
            <a:ext cx="351155" cy="271790"/>
          </a:xfrm>
          <a:prstGeom prst="rect">
            <a:avLst/>
          </a:prstGeom>
          <a:noFill/>
          <a:ln>
            <a:noFill/>
          </a:ln>
          <a:effectLst/>
        </p:spPr>
      </p:pic>
      <p:sp>
        <p:nvSpPr>
          <p:cNvPr id="23" name="TextBox 22"/>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24" name="Picture 2" descr="E:\DOSSIER 2020\bconference\logos\unicv\logotipo_unicv_final-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
        <p:nvSpPr>
          <p:cNvPr id="13" name="CaixaDeTexto 3"/>
          <p:cNvSpPr txBox="1"/>
          <p:nvPr/>
        </p:nvSpPr>
        <p:spPr>
          <a:xfrm>
            <a:off x="3421380" y="83392"/>
            <a:ext cx="8584246" cy="7119898"/>
          </a:xfrm>
          <a:prstGeom prst="rect">
            <a:avLst/>
          </a:prstGeom>
          <a:noFill/>
        </p:spPr>
        <p:txBody>
          <a:bodyPr wrap="square">
            <a:spAutoFit/>
          </a:bodyPr>
          <a:lstStyle/>
          <a:p>
            <a:pPr algn="just">
              <a:lnSpc>
                <a:spcPts val="1200"/>
              </a:lnSpc>
            </a:pPr>
            <a:r>
              <a:rPr lang="en-US" sz="1400" i="1" dirty="0" smtClean="0">
                <a:solidFill>
                  <a:srgbClr val="3EA4BA"/>
                </a:solidFill>
              </a:rPr>
              <a:t>EXECUTIVE </a:t>
            </a:r>
            <a:r>
              <a:rPr lang="en-US" sz="1400" i="1" dirty="0">
                <a:solidFill>
                  <a:srgbClr val="3EA4BA"/>
                </a:solidFill>
              </a:rPr>
              <a:t>SUMMARY OF THE PROGRAM</a:t>
            </a:r>
            <a:endParaRPr lang="pt-PT" sz="1400" i="1" dirty="0">
              <a:solidFill>
                <a:srgbClr val="3EA4BA"/>
              </a:solidFill>
            </a:endParaRPr>
          </a:p>
          <a:p>
            <a:pPr algn="just">
              <a:lnSpc>
                <a:spcPts val="1100"/>
              </a:lnSpc>
            </a:pPr>
            <a:r>
              <a:rPr lang="en-US" sz="1200" dirty="0" smtClean="0">
                <a:latin typeface="Arial Narrow" panose="020B0606020202030204" pitchFamily="34" charset="0"/>
              </a:rPr>
              <a:t>In </a:t>
            </a:r>
            <a:r>
              <a:rPr lang="en-US" sz="1200" dirty="0" smtClean="0">
                <a:latin typeface="Arial Narrow" panose="020B0606020202030204" pitchFamily="34" charset="0"/>
              </a:rPr>
              <a:t>September </a:t>
            </a:r>
            <a:r>
              <a:rPr lang="en-US" sz="1200" dirty="0">
                <a:latin typeface="Arial Narrow" panose="020B0606020202030204" pitchFamily="34" charset="0"/>
              </a:rPr>
              <a:t>2022, Cape Verde is hosting an International Business Forum, entitled </a:t>
            </a:r>
            <a:r>
              <a:rPr lang="en-US" sz="1200" dirty="0" smtClean="0">
                <a:latin typeface="Arial Narrow" panose="020B0606020202030204" pitchFamily="34" charset="0"/>
              </a:rPr>
              <a:t>«</a:t>
            </a:r>
            <a:r>
              <a:rPr lang="en-US" sz="1200" i="1" dirty="0" smtClean="0">
                <a:latin typeface="Arial Narrow" panose="020B0606020202030204" pitchFamily="34" charset="0"/>
              </a:rPr>
              <a:t>Atlantic </a:t>
            </a:r>
            <a:r>
              <a:rPr lang="en-US" sz="1200" i="1" dirty="0">
                <a:latin typeface="Arial Narrow" panose="020B0606020202030204" pitchFamily="34" charset="0"/>
              </a:rPr>
              <a:t>Business </a:t>
            </a:r>
            <a:r>
              <a:rPr lang="en-US" sz="1200" i="1" dirty="0" smtClean="0">
                <a:latin typeface="Arial Narrow" panose="020B0606020202030204" pitchFamily="34" charset="0"/>
              </a:rPr>
              <a:t>Forum</a:t>
            </a:r>
            <a:r>
              <a:rPr lang="en-US" sz="1200" dirty="0" smtClean="0">
                <a:latin typeface="Arial Narrow" panose="020B0606020202030204" pitchFamily="34" charset="0"/>
              </a:rPr>
              <a:t>», </a:t>
            </a:r>
            <a:r>
              <a:rPr lang="en-US" sz="1200" dirty="0">
                <a:latin typeface="Arial Narrow" panose="020B0606020202030204" pitchFamily="34" charset="0"/>
              </a:rPr>
              <a:t>under the slogan: </a:t>
            </a:r>
            <a:r>
              <a:rPr lang="en-US" sz="1200" i="1" dirty="0" smtClean="0">
                <a:solidFill>
                  <a:srgbClr val="00B4B2"/>
                </a:solidFill>
                <a:latin typeface="Arial Narrow" panose="020B0606020202030204" pitchFamily="34" charset="0"/>
              </a:rPr>
              <a:t>«Cape </a:t>
            </a:r>
            <a:r>
              <a:rPr lang="en-US" sz="1200" i="1" dirty="0">
                <a:solidFill>
                  <a:srgbClr val="00B4B2"/>
                </a:solidFill>
                <a:latin typeface="Arial Narrow" panose="020B0606020202030204" pitchFamily="34" charset="0"/>
              </a:rPr>
              <a:t>Verde - a link with markets of </a:t>
            </a:r>
            <a:r>
              <a:rPr lang="en-US" sz="1200" i="1" dirty="0" smtClean="0">
                <a:solidFill>
                  <a:srgbClr val="00B4B2"/>
                </a:solidFill>
                <a:latin typeface="Arial Narrow" panose="020B0606020202030204" pitchFamily="34" charset="0"/>
              </a:rPr>
              <a:t>excellence»</a:t>
            </a:r>
            <a:r>
              <a:rPr lang="en-US" sz="1200" dirty="0" smtClean="0">
                <a:latin typeface="Arial Narrow" panose="020B0606020202030204" pitchFamily="34" charset="0"/>
              </a:rPr>
              <a:t>. </a:t>
            </a:r>
            <a:r>
              <a:rPr lang="en-US" sz="1200" dirty="0">
                <a:latin typeface="Arial Narrow" panose="020B0606020202030204" pitchFamily="34" charset="0"/>
              </a:rPr>
              <a:t>In each edition of the Forum, there will be a specially invited country. In the 2022 edition it is Brazil.</a:t>
            </a:r>
            <a:endParaRPr lang="pt-PT" sz="1200" dirty="0">
              <a:latin typeface="Arial Narrow" panose="020B0606020202030204" pitchFamily="34" charset="0"/>
            </a:endParaRPr>
          </a:p>
          <a:p>
            <a:pPr lvl="0">
              <a:lnSpc>
                <a:spcPts val="600"/>
              </a:lnSpc>
            </a:pPr>
            <a:endParaRPr lang="en-US" sz="1200" dirty="0" smtClean="0">
              <a:latin typeface="Arial Narrow" panose="020B0606020202030204" pitchFamily="34" charset="0"/>
              <a:cs typeface="Times New Roman" panose="02020603050405020304" pitchFamily="18" charset="0"/>
              <a:sym typeface="+mn-ea"/>
            </a:endParaRPr>
          </a:p>
          <a:p>
            <a:pPr>
              <a:lnSpc>
                <a:spcPts val="1100"/>
              </a:lnSpc>
            </a:pPr>
            <a:r>
              <a:rPr lang="en-US" sz="1200" dirty="0" smtClean="0">
                <a:solidFill>
                  <a:schemeClr val="accent1"/>
                </a:solidFill>
                <a:latin typeface="Arial Narrow" panose="020B0606020202030204" pitchFamily="34" charset="0"/>
                <a:cs typeface="Times New Roman" panose="02020603050405020304" pitchFamily="18" charset="0"/>
                <a:sym typeface="+mn-ea"/>
              </a:rPr>
              <a:t>■</a:t>
            </a:r>
            <a:r>
              <a:rPr lang="en-US" sz="1200" dirty="0" smtClean="0">
                <a:solidFill>
                  <a:schemeClr val="bg1"/>
                </a:solidFill>
                <a:latin typeface="Arial Narrow" panose="020B0606020202030204" pitchFamily="34" charset="0"/>
                <a:cs typeface="Times New Roman" panose="02020603050405020304" pitchFamily="18" charset="0"/>
                <a:sym typeface="+mn-ea"/>
              </a:rPr>
              <a:t> </a:t>
            </a:r>
            <a:r>
              <a:rPr lang="en-US" sz="1200" dirty="0" smtClean="0">
                <a:latin typeface="Arial Narrow" panose="020B0606020202030204" pitchFamily="34" charset="0"/>
              </a:rPr>
              <a:t>Date of the event: September 26 – October 01, 2022;</a:t>
            </a:r>
            <a:endParaRPr lang="pt-PT" sz="1200" dirty="0" smtClean="0">
              <a:latin typeface="Arial Narrow" panose="020B0606020202030204" pitchFamily="34" charset="0"/>
            </a:endParaRPr>
          </a:p>
          <a:p>
            <a:pPr>
              <a:lnSpc>
                <a:spcPts val="1100"/>
              </a:lnSpc>
            </a:pPr>
            <a:r>
              <a:rPr lang="en-US" sz="1200" dirty="0" smtClean="0">
                <a:solidFill>
                  <a:schemeClr val="accent1"/>
                </a:solidFill>
                <a:latin typeface="Arial Narrow" panose="020B0606020202030204" pitchFamily="34" charset="0"/>
                <a:cs typeface="Times New Roman" panose="02020603050405020304" pitchFamily="18" charset="0"/>
                <a:sym typeface="+mn-ea"/>
              </a:rPr>
              <a:t>■</a:t>
            </a:r>
            <a:r>
              <a:rPr lang="en-US" sz="1200" dirty="0" smtClean="0">
                <a:solidFill>
                  <a:schemeClr val="bg1"/>
                </a:solidFill>
                <a:latin typeface="Arial Narrow" panose="020B0606020202030204" pitchFamily="34" charset="0"/>
                <a:cs typeface="Times New Roman" panose="02020603050405020304" pitchFamily="18" charset="0"/>
                <a:sym typeface="+mn-ea"/>
              </a:rPr>
              <a:t> </a:t>
            </a:r>
            <a:r>
              <a:rPr lang="en-US" sz="1200" dirty="0" smtClean="0">
                <a:latin typeface="Arial Narrow" panose="020B0606020202030204" pitchFamily="34" charset="0"/>
              </a:rPr>
              <a:t>Duration </a:t>
            </a:r>
            <a:r>
              <a:rPr lang="en-US" sz="1200" dirty="0">
                <a:latin typeface="Arial Narrow" panose="020B0606020202030204" pitchFamily="34" charset="0"/>
              </a:rPr>
              <a:t>of the event: 3 days;</a:t>
            </a:r>
            <a:endParaRPr lang="pt-PT" sz="1200" dirty="0">
              <a:latin typeface="Arial Narrow" panose="020B0606020202030204" pitchFamily="34" charset="0"/>
            </a:endParaRPr>
          </a:p>
          <a:p>
            <a:pPr>
              <a:lnSpc>
                <a:spcPts val="1100"/>
              </a:lnSpc>
            </a:pPr>
            <a:r>
              <a:rPr lang="en-US" sz="1200" dirty="0">
                <a:solidFill>
                  <a:schemeClr val="accent1"/>
                </a:solidFill>
                <a:latin typeface="Arial Narrow" panose="020B0606020202030204" pitchFamily="34" charset="0"/>
                <a:cs typeface="Times New Roman" panose="02020603050405020304" pitchFamily="18" charset="0"/>
                <a:sym typeface="+mn-ea"/>
              </a:rPr>
              <a:t>■</a:t>
            </a:r>
            <a:r>
              <a:rPr lang="en-US" sz="1200" dirty="0">
                <a:solidFill>
                  <a:schemeClr val="bg1"/>
                </a:solidFill>
                <a:latin typeface="Arial Narrow" panose="020B0606020202030204" pitchFamily="34" charset="0"/>
                <a:cs typeface="Times New Roman" panose="02020603050405020304" pitchFamily="18" charset="0"/>
                <a:sym typeface="+mn-ea"/>
              </a:rPr>
              <a:t> </a:t>
            </a:r>
            <a:r>
              <a:rPr lang="en-US" sz="1200" dirty="0" smtClean="0">
                <a:latin typeface="Arial Narrow" panose="020B0606020202030204" pitchFamily="34" charset="0"/>
              </a:rPr>
              <a:t>Location</a:t>
            </a:r>
            <a:r>
              <a:rPr lang="en-US" sz="1200" dirty="0">
                <a:latin typeface="Arial Narrow" panose="020B0606020202030204" pitchFamily="34" charset="0"/>
              </a:rPr>
              <a:t>: City of Praia - Island of Santiago - Cape Verde;</a:t>
            </a:r>
            <a:endParaRPr lang="pt-PT" sz="1200" dirty="0">
              <a:latin typeface="Arial Narrow" panose="020B0606020202030204" pitchFamily="34" charset="0"/>
            </a:endParaRPr>
          </a:p>
          <a:p>
            <a:pPr>
              <a:lnSpc>
                <a:spcPts val="1100"/>
              </a:lnSpc>
            </a:pPr>
            <a:r>
              <a:rPr lang="en-US" sz="1200" dirty="0">
                <a:solidFill>
                  <a:schemeClr val="accent1"/>
                </a:solidFill>
                <a:latin typeface="Arial Narrow" panose="020B0606020202030204" pitchFamily="34" charset="0"/>
                <a:cs typeface="Times New Roman" panose="02020603050405020304" pitchFamily="18" charset="0"/>
                <a:sym typeface="+mn-ea"/>
              </a:rPr>
              <a:t>■</a:t>
            </a:r>
            <a:r>
              <a:rPr lang="en-US" sz="1200" dirty="0">
                <a:solidFill>
                  <a:schemeClr val="bg1"/>
                </a:solidFill>
                <a:latin typeface="Arial Narrow" panose="020B0606020202030204" pitchFamily="34" charset="0"/>
                <a:cs typeface="Times New Roman" panose="02020603050405020304" pitchFamily="18" charset="0"/>
                <a:sym typeface="+mn-ea"/>
              </a:rPr>
              <a:t> </a:t>
            </a:r>
            <a:r>
              <a:rPr lang="en-US" sz="1200" dirty="0" smtClean="0">
                <a:latin typeface="Arial Narrow" panose="020B0606020202030204" pitchFamily="34" charset="0"/>
              </a:rPr>
              <a:t>The </a:t>
            </a:r>
            <a:r>
              <a:rPr lang="en-US" sz="1200" dirty="0">
                <a:latin typeface="Arial Narrow" panose="020B0606020202030204" pitchFamily="34" charset="0"/>
              </a:rPr>
              <a:t>final program will be adjusted according to the profile of the registered participants;</a:t>
            </a:r>
            <a:endParaRPr lang="pt-PT" sz="1200" dirty="0">
              <a:latin typeface="Arial Narrow" panose="020B0606020202030204" pitchFamily="34" charset="0"/>
            </a:endParaRPr>
          </a:p>
          <a:p>
            <a:pPr>
              <a:lnSpc>
                <a:spcPts val="1100"/>
              </a:lnSpc>
            </a:pPr>
            <a:r>
              <a:rPr lang="en-US" sz="1200" dirty="0">
                <a:solidFill>
                  <a:schemeClr val="accent1"/>
                </a:solidFill>
                <a:latin typeface="Arial Narrow" panose="020B0606020202030204" pitchFamily="34" charset="0"/>
                <a:cs typeface="Times New Roman" panose="02020603050405020304" pitchFamily="18" charset="0"/>
                <a:sym typeface="+mn-ea"/>
              </a:rPr>
              <a:t>■</a:t>
            </a:r>
            <a:r>
              <a:rPr lang="en-US" sz="1200" dirty="0">
                <a:solidFill>
                  <a:schemeClr val="bg1"/>
                </a:solidFill>
                <a:latin typeface="Arial Narrow" panose="020B0606020202030204" pitchFamily="34" charset="0"/>
                <a:cs typeface="Times New Roman" panose="02020603050405020304" pitchFamily="18" charset="0"/>
                <a:sym typeface="+mn-ea"/>
              </a:rPr>
              <a:t> </a:t>
            </a:r>
            <a:r>
              <a:rPr lang="en-US" sz="1200" dirty="0" smtClean="0">
                <a:latin typeface="Arial Narrow" panose="020B0606020202030204" pitchFamily="34" charset="0"/>
              </a:rPr>
              <a:t>Entities </a:t>
            </a:r>
            <a:r>
              <a:rPr lang="en-US" sz="1200" dirty="0">
                <a:latin typeface="Arial Narrow" panose="020B0606020202030204" pitchFamily="34" charset="0"/>
              </a:rPr>
              <a:t>involved: local authorities, Embassies, investment agencies, companies, national and international financial institutions, local and external chambers of </a:t>
            </a:r>
            <a:r>
              <a:rPr lang="en-US" sz="1200" dirty="0" smtClean="0">
                <a:latin typeface="Arial Narrow" panose="020B0606020202030204" pitchFamily="34" charset="0"/>
              </a:rPr>
              <a:t>Agriculture, </a:t>
            </a:r>
            <a:r>
              <a:rPr lang="en-US" sz="1200" dirty="0">
                <a:latin typeface="Arial Narrow" panose="020B0606020202030204" pitchFamily="34" charset="0"/>
              </a:rPr>
              <a:t>Commerce </a:t>
            </a:r>
            <a:r>
              <a:rPr lang="en-US" sz="1200" dirty="0">
                <a:latin typeface="Arial Narrow" panose="020B0606020202030204" pitchFamily="34" charset="0"/>
              </a:rPr>
              <a:t>and industry, universities, scientific and technological institutions; Cooperation and Development Agencies; economic operators, in general, in all sectors of economic and entrepreneurial activity.</a:t>
            </a:r>
            <a:endParaRPr lang="pt-PT" sz="1200" dirty="0">
              <a:latin typeface="Arial Narrow" panose="020B0606020202030204" pitchFamily="34" charset="0"/>
            </a:endParaRPr>
          </a:p>
          <a:p>
            <a:pPr>
              <a:lnSpc>
                <a:spcPts val="1100"/>
              </a:lnSpc>
            </a:pPr>
            <a:r>
              <a:rPr lang="en-US" sz="1200" dirty="0">
                <a:solidFill>
                  <a:schemeClr val="accent1"/>
                </a:solidFill>
                <a:latin typeface="Arial Narrow" panose="020B0606020202030204" pitchFamily="34" charset="0"/>
                <a:cs typeface="Times New Roman" panose="02020603050405020304" pitchFamily="18" charset="0"/>
                <a:sym typeface="+mn-ea"/>
              </a:rPr>
              <a:t>■</a:t>
            </a:r>
            <a:r>
              <a:rPr lang="en-US" sz="1200" dirty="0">
                <a:solidFill>
                  <a:schemeClr val="bg1"/>
                </a:solidFill>
                <a:latin typeface="Arial Narrow" panose="020B0606020202030204" pitchFamily="34" charset="0"/>
                <a:cs typeface="Times New Roman" panose="02020603050405020304" pitchFamily="18" charset="0"/>
                <a:sym typeface="+mn-ea"/>
              </a:rPr>
              <a:t> </a:t>
            </a:r>
            <a:r>
              <a:rPr lang="en-US" sz="1200" dirty="0" smtClean="0">
                <a:latin typeface="Arial Narrow" panose="020B0606020202030204" pitchFamily="34" charset="0"/>
              </a:rPr>
              <a:t>Participation </a:t>
            </a:r>
            <a:r>
              <a:rPr lang="en-US" sz="1200" dirty="0">
                <a:latin typeface="Arial Narrow" panose="020B0606020202030204" pitchFamily="34" charset="0"/>
              </a:rPr>
              <a:t>in the International Business Forum, including:</a:t>
            </a:r>
            <a:endParaRPr lang="pt-PT" sz="1200" dirty="0">
              <a:latin typeface="Arial Narrow" panose="020B0606020202030204" pitchFamily="34" charset="0"/>
            </a:endParaRPr>
          </a:p>
          <a:p>
            <a:pPr lvl="1">
              <a:lnSpc>
                <a:spcPts val="1100"/>
              </a:lnSpc>
            </a:pPr>
            <a:r>
              <a:rPr lang="en-US" sz="1200" b="1" dirty="0">
                <a:solidFill>
                  <a:srgbClr val="3EA4BA"/>
                </a:solidFill>
                <a:latin typeface="Arial Narrow" panose="020B0606020202030204" pitchFamily="34" charset="0"/>
                <a:cs typeface="Times New Roman" panose="02020603050405020304" pitchFamily="18" charset="0"/>
                <a:sym typeface="+mn-ea"/>
              </a:rPr>
              <a:t>» </a:t>
            </a:r>
            <a:r>
              <a:rPr lang="en-US" sz="1200" dirty="0" smtClean="0">
                <a:latin typeface="Arial Narrow" panose="020B0606020202030204" pitchFamily="34" charset="0"/>
              </a:rPr>
              <a:t>Business </a:t>
            </a:r>
            <a:r>
              <a:rPr lang="en-US" sz="1200" dirty="0">
                <a:latin typeface="Arial Narrow" panose="020B0606020202030204" pitchFamily="34" charset="0"/>
              </a:rPr>
              <a:t>Round on </a:t>
            </a:r>
            <a:r>
              <a:rPr lang="en-US" sz="1200" dirty="0" smtClean="0">
                <a:latin typeface="Arial Narrow" panose="020B0606020202030204" pitchFamily="34" charset="0"/>
              </a:rPr>
              <a:t>October 01, </a:t>
            </a:r>
            <a:r>
              <a:rPr lang="en-US" sz="1200" dirty="0">
                <a:latin typeface="Arial Narrow" panose="020B0606020202030204" pitchFamily="34" charset="0"/>
              </a:rPr>
              <a:t>2022 from 8:15 am to 7:00 pm and includes the presentation of </a:t>
            </a:r>
            <a:r>
              <a:rPr lang="en-US" sz="1200" i="1" dirty="0">
                <a:latin typeface="Arial Narrow" panose="020B0606020202030204" pitchFamily="34" charset="0"/>
              </a:rPr>
              <a:t>SPIN-OFF</a:t>
            </a:r>
            <a:r>
              <a:rPr lang="en-US" sz="1200" dirty="0" smtClean="0">
                <a:latin typeface="Arial Narrow" panose="020B0606020202030204" pitchFamily="34" charset="0"/>
              </a:rPr>
              <a:t>;</a:t>
            </a:r>
          </a:p>
          <a:p>
            <a:pPr lvl="1">
              <a:lnSpc>
                <a:spcPts val="1100"/>
              </a:lnSpc>
            </a:pPr>
            <a:r>
              <a:rPr lang="en-US" sz="1200" b="1" dirty="0">
                <a:solidFill>
                  <a:srgbClr val="3EA4BA"/>
                </a:solidFill>
                <a:latin typeface="Arial Narrow" panose="020B0606020202030204" pitchFamily="34" charset="0"/>
                <a:cs typeface="Times New Roman" panose="02020603050405020304" pitchFamily="18" charset="0"/>
                <a:sym typeface="+mn-ea"/>
              </a:rPr>
              <a:t>» </a:t>
            </a:r>
            <a:r>
              <a:rPr lang="en-US" sz="1200" dirty="0" smtClean="0">
                <a:latin typeface="Arial Narrow" panose="020B0606020202030204" pitchFamily="34" charset="0"/>
              </a:rPr>
              <a:t>Networking </a:t>
            </a:r>
            <a:r>
              <a:rPr lang="en-US" sz="1200" dirty="0">
                <a:latin typeface="Arial Narrow" panose="020B0606020202030204" pitchFamily="34" charset="0"/>
              </a:rPr>
              <a:t>events;</a:t>
            </a:r>
            <a:endParaRPr lang="pt-PT" sz="1200" dirty="0">
              <a:latin typeface="Arial Narrow" panose="020B0606020202030204" pitchFamily="34" charset="0"/>
            </a:endParaRPr>
          </a:p>
          <a:p>
            <a:pPr lvl="1">
              <a:lnSpc>
                <a:spcPts val="1100"/>
              </a:lnSpc>
            </a:pPr>
            <a:r>
              <a:rPr lang="en-US" sz="1200" b="1" dirty="0">
                <a:solidFill>
                  <a:srgbClr val="3EA4BA"/>
                </a:solidFill>
                <a:latin typeface="Arial Narrow" panose="020B0606020202030204" pitchFamily="34" charset="0"/>
                <a:cs typeface="Times New Roman" panose="02020603050405020304" pitchFamily="18" charset="0"/>
                <a:sym typeface="+mn-ea"/>
              </a:rPr>
              <a:t>» </a:t>
            </a:r>
            <a:r>
              <a:rPr lang="en-US" sz="1200" dirty="0" smtClean="0">
                <a:latin typeface="Arial Narrow" panose="020B0606020202030204" pitchFamily="34" charset="0"/>
              </a:rPr>
              <a:t>Product </a:t>
            </a:r>
            <a:r>
              <a:rPr lang="en-US" sz="1200" dirty="0">
                <a:latin typeface="Arial Narrow" panose="020B0606020202030204" pitchFamily="34" charset="0"/>
              </a:rPr>
              <a:t>and service presentation sessions by participating companies;</a:t>
            </a:r>
            <a:endParaRPr lang="pt-PT" sz="1200" dirty="0">
              <a:latin typeface="Arial Narrow" panose="020B0606020202030204" pitchFamily="34" charset="0"/>
            </a:endParaRPr>
          </a:p>
          <a:p>
            <a:pPr lvl="1">
              <a:lnSpc>
                <a:spcPts val="1100"/>
              </a:lnSpc>
            </a:pPr>
            <a:r>
              <a:rPr lang="en-US" sz="1200" b="1" dirty="0">
                <a:solidFill>
                  <a:srgbClr val="3EA4BA"/>
                </a:solidFill>
                <a:latin typeface="Arial Narrow" panose="020B0606020202030204" pitchFamily="34" charset="0"/>
                <a:cs typeface="Times New Roman" panose="02020603050405020304" pitchFamily="18" charset="0"/>
                <a:sym typeface="+mn-ea"/>
              </a:rPr>
              <a:t>» </a:t>
            </a:r>
            <a:r>
              <a:rPr lang="en-US" sz="1200" dirty="0" smtClean="0">
                <a:latin typeface="Arial Narrow" panose="020B0606020202030204" pitchFamily="34" charset="0"/>
              </a:rPr>
              <a:t>Presentation </a:t>
            </a:r>
            <a:r>
              <a:rPr lang="en-US" sz="1200" dirty="0">
                <a:latin typeface="Arial Narrow" panose="020B0606020202030204" pitchFamily="34" charset="0"/>
              </a:rPr>
              <a:t>of business and partnership opportunities in each </a:t>
            </a:r>
            <a:r>
              <a:rPr lang="en-US" sz="1200" i="1" dirty="0">
                <a:latin typeface="Arial Narrow" panose="020B0606020202030204" pitchFamily="34" charset="0"/>
              </a:rPr>
              <a:t>ECOWAS</a:t>
            </a:r>
            <a:r>
              <a:rPr lang="en-US" sz="1200" dirty="0">
                <a:latin typeface="Arial Narrow" panose="020B0606020202030204" pitchFamily="34" charset="0"/>
              </a:rPr>
              <a:t> country;</a:t>
            </a:r>
            <a:endParaRPr lang="pt-PT" sz="1200" dirty="0">
              <a:latin typeface="Arial Narrow" panose="020B0606020202030204" pitchFamily="34" charset="0"/>
            </a:endParaRPr>
          </a:p>
          <a:p>
            <a:pPr lvl="1">
              <a:lnSpc>
                <a:spcPts val="1100"/>
              </a:lnSpc>
            </a:pPr>
            <a:r>
              <a:rPr lang="en-US" sz="1200" b="1" dirty="0">
                <a:solidFill>
                  <a:srgbClr val="3EA4BA"/>
                </a:solidFill>
                <a:latin typeface="Arial Narrow" panose="020B0606020202030204" pitchFamily="34" charset="0"/>
                <a:cs typeface="Times New Roman" panose="02020603050405020304" pitchFamily="18" charset="0"/>
                <a:sym typeface="+mn-ea"/>
              </a:rPr>
              <a:t>» </a:t>
            </a:r>
            <a:r>
              <a:rPr lang="en-US" sz="1200" dirty="0" smtClean="0">
                <a:latin typeface="Arial Narrow" panose="020B0606020202030204" pitchFamily="34" charset="0"/>
              </a:rPr>
              <a:t>Presentation </a:t>
            </a:r>
            <a:r>
              <a:rPr lang="en-US" sz="1200" dirty="0">
                <a:latin typeface="Arial Narrow" panose="020B0606020202030204" pitchFamily="34" charset="0"/>
              </a:rPr>
              <a:t>of business opportunities and commercial partnerships with participating companies;</a:t>
            </a:r>
            <a:endParaRPr lang="pt-PT" sz="1200" dirty="0">
              <a:latin typeface="Arial Narrow" panose="020B0606020202030204" pitchFamily="34" charset="0"/>
            </a:endParaRPr>
          </a:p>
          <a:p>
            <a:pPr lvl="1">
              <a:lnSpc>
                <a:spcPts val="1100"/>
              </a:lnSpc>
            </a:pPr>
            <a:r>
              <a:rPr lang="en-US" sz="1200" b="1" dirty="0">
                <a:solidFill>
                  <a:srgbClr val="3EA4BA"/>
                </a:solidFill>
                <a:latin typeface="Arial Narrow" panose="020B0606020202030204" pitchFamily="34" charset="0"/>
                <a:cs typeface="Times New Roman" panose="02020603050405020304" pitchFamily="18" charset="0"/>
                <a:sym typeface="+mn-ea"/>
              </a:rPr>
              <a:t>» </a:t>
            </a:r>
            <a:r>
              <a:rPr lang="en-US" sz="1200" dirty="0" smtClean="0">
                <a:latin typeface="Arial Narrow" panose="020B0606020202030204" pitchFamily="34" charset="0"/>
              </a:rPr>
              <a:t>Identification </a:t>
            </a:r>
            <a:r>
              <a:rPr lang="en-US" sz="1200" dirty="0">
                <a:latin typeface="Arial Narrow" panose="020B0606020202030204" pitchFamily="34" charset="0"/>
              </a:rPr>
              <a:t>of business opportunities in the following sectors: trade, industry, tourism, agriculture, logistics, food industry and ICT;</a:t>
            </a:r>
            <a:endParaRPr lang="pt-PT" sz="1200" dirty="0">
              <a:latin typeface="Arial Narrow" panose="020B0606020202030204" pitchFamily="34" charset="0"/>
            </a:endParaRPr>
          </a:p>
          <a:p>
            <a:pPr lvl="1">
              <a:lnSpc>
                <a:spcPts val="1100"/>
              </a:lnSpc>
            </a:pPr>
            <a:r>
              <a:rPr lang="en-US" sz="1200" b="1" dirty="0">
                <a:solidFill>
                  <a:srgbClr val="3EA4BA"/>
                </a:solidFill>
                <a:latin typeface="Arial Narrow" panose="020B0606020202030204" pitchFamily="34" charset="0"/>
                <a:cs typeface="Times New Roman" panose="02020603050405020304" pitchFamily="18" charset="0"/>
                <a:sym typeface="+mn-ea"/>
              </a:rPr>
              <a:t>» </a:t>
            </a:r>
            <a:r>
              <a:rPr lang="en-US" sz="1200" dirty="0" smtClean="0">
                <a:latin typeface="Arial Narrow" panose="020B0606020202030204" pitchFamily="34" charset="0"/>
              </a:rPr>
              <a:t>Interaction </a:t>
            </a:r>
            <a:r>
              <a:rPr lang="en-US" sz="1200" dirty="0">
                <a:latin typeface="Arial Narrow" panose="020B0606020202030204" pitchFamily="34" charset="0"/>
              </a:rPr>
              <a:t>with participating chambers of commerce and industry</a:t>
            </a:r>
            <a:r>
              <a:rPr lang="en-US" sz="1200" dirty="0" smtClean="0">
                <a:latin typeface="Arial Narrow" panose="020B0606020202030204" pitchFamily="34" charset="0"/>
              </a:rPr>
              <a:t>.</a:t>
            </a:r>
            <a:endParaRPr lang="pt-PT" sz="1200" dirty="0">
              <a:latin typeface="Arial Narrow" panose="020B0606020202030204" pitchFamily="34" charset="0"/>
            </a:endParaRPr>
          </a:p>
          <a:p>
            <a:pPr>
              <a:lnSpc>
                <a:spcPts val="1100"/>
              </a:lnSpc>
            </a:pPr>
            <a:r>
              <a:rPr lang="en-US" sz="1200" dirty="0">
                <a:latin typeface="Arial Narrow" panose="020B0606020202030204" pitchFamily="34" charset="0"/>
              </a:rPr>
              <a:t>The Business Forum entitled </a:t>
            </a:r>
            <a:r>
              <a:rPr lang="en-US" sz="1200" dirty="0" smtClean="0">
                <a:latin typeface="Arial Narrow" panose="020B0606020202030204" pitchFamily="34" charset="0"/>
              </a:rPr>
              <a:t>«</a:t>
            </a:r>
            <a:r>
              <a:rPr lang="en-US" sz="1200" i="1" dirty="0" smtClean="0">
                <a:latin typeface="Arial Narrow" panose="020B0606020202030204" pitchFamily="34" charset="0"/>
              </a:rPr>
              <a:t>Atlantic </a:t>
            </a:r>
            <a:r>
              <a:rPr lang="en-US" sz="1200" i="1" dirty="0">
                <a:latin typeface="Arial Narrow" panose="020B0606020202030204" pitchFamily="34" charset="0"/>
              </a:rPr>
              <a:t>Business </a:t>
            </a:r>
            <a:r>
              <a:rPr lang="en-US" sz="1200" i="1" dirty="0" smtClean="0">
                <a:latin typeface="Arial Narrow" panose="020B0606020202030204" pitchFamily="34" charset="0"/>
              </a:rPr>
              <a:t>Forum</a:t>
            </a:r>
            <a:r>
              <a:rPr lang="en-US" sz="1200" dirty="0" smtClean="0">
                <a:latin typeface="Arial Narrow" panose="020B0606020202030204" pitchFamily="34" charset="0"/>
              </a:rPr>
              <a:t>» </a:t>
            </a:r>
            <a:r>
              <a:rPr lang="en-US" sz="1200" dirty="0">
                <a:latin typeface="Arial Narrow" panose="020B0606020202030204" pitchFamily="34" charset="0"/>
              </a:rPr>
              <a:t>is structured in</a:t>
            </a:r>
            <a:r>
              <a:rPr lang="en-US" sz="1200" dirty="0" smtClean="0">
                <a:latin typeface="Arial Narrow" panose="020B0606020202030204" pitchFamily="34" charset="0"/>
              </a:rPr>
              <a:t>:</a:t>
            </a:r>
            <a:endParaRPr lang="pt-PT" sz="1200" dirty="0">
              <a:latin typeface="Arial Narrow" panose="020B0606020202030204" pitchFamily="34" charset="0"/>
            </a:endParaRPr>
          </a:p>
          <a:p>
            <a:pPr lvl="1" algn="just">
              <a:lnSpc>
                <a:spcPts val="1100"/>
              </a:lnSpc>
              <a:spcBef>
                <a:spcPts val="0"/>
              </a:spcBef>
            </a:pPr>
            <a:r>
              <a:rPr lang="en-US" sz="1200" b="1" dirty="0" smtClean="0">
                <a:solidFill>
                  <a:srgbClr val="3EA4BA"/>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Networking Events;</a:t>
            </a:r>
          </a:p>
          <a:p>
            <a:pPr lvl="1" algn="just">
              <a:lnSpc>
                <a:spcPts val="1100"/>
              </a:lnSpc>
              <a:spcBef>
                <a:spcPts val="0"/>
              </a:spcBef>
            </a:pPr>
            <a:r>
              <a:rPr lang="en-US" sz="1200" b="1" dirty="0">
                <a:solidFill>
                  <a:srgbClr val="3EA4BA"/>
                </a:solidFill>
                <a:latin typeface="Arial Narrow" panose="020B0606020202030204" pitchFamily="34" charset="0"/>
                <a:cs typeface="Times New Roman" panose="02020603050405020304" pitchFamily="18" charset="0"/>
                <a:sym typeface="+mn-ea"/>
              </a:rPr>
              <a:t>»</a:t>
            </a:r>
            <a:r>
              <a:rPr lang="en-US" sz="1200" dirty="0">
                <a:solidFill>
                  <a:srgbClr val="3EA4BA"/>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Presentation of Business and Partnership opportunities in each </a:t>
            </a:r>
            <a:r>
              <a:rPr lang="en-US" sz="1200" i="1" dirty="0">
                <a:solidFill>
                  <a:schemeClr val="tx1"/>
                </a:solidFill>
                <a:latin typeface="Arial Narrow" panose="020B0606020202030204" pitchFamily="34" charset="0"/>
                <a:cs typeface="Times New Roman" panose="02020603050405020304" pitchFamily="18" charset="0"/>
                <a:sym typeface="+mn-ea"/>
              </a:rPr>
              <a:t>ECOWAS</a:t>
            </a:r>
            <a:r>
              <a:rPr lang="en-US" sz="1200" dirty="0">
                <a:solidFill>
                  <a:schemeClr val="tx1"/>
                </a:solidFill>
                <a:latin typeface="Arial Narrow" panose="020B0606020202030204" pitchFamily="34" charset="0"/>
                <a:cs typeface="Times New Roman" panose="02020603050405020304" pitchFamily="18" charset="0"/>
                <a:sym typeface="+mn-ea"/>
              </a:rPr>
              <a:t> Country;</a:t>
            </a:r>
          </a:p>
          <a:p>
            <a:pPr lvl="1" algn="just">
              <a:lnSpc>
                <a:spcPts val="1100"/>
              </a:lnSpc>
              <a:spcBef>
                <a:spcPts val="0"/>
              </a:spcBef>
            </a:pPr>
            <a:r>
              <a:rPr lang="en-US" sz="1200" b="1" dirty="0">
                <a:solidFill>
                  <a:srgbClr val="3EA4BA"/>
                </a:solidFill>
                <a:latin typeface="Arial Narrow" panose="020B0606020202030204" pitchFamily="34" charset="0"/>
                <a:cs typeface="Times New Roman" panose="02020603050405020304" pitchFamily="18" charset="0"/>
                <a:sym typeface="+mn-ea"/>
              </a:rPr>
              <a:t>»</a:t>
            </a:r>
            <a:r>
              <a:rPr lang="en-US" sz="1200" dirty="0">
                <a:solidFill>
                  <a:srgbClr val="3EA4BA"/>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Presentation of Business and Partnership opportunities with companies from different countries;</a:t>
            </a:r>
          </a:p>
          <a:p>
            <a:pPr lvl="1" algn="just">
              <a:lnSpc>
                <a:spcPts val="1100"/>
              </a:lnSpc>
              <a:spcBef>
                <a:spcPts val="0"/>
              </a:spcBef>
            </a:pPr>
            <a:r>
              <a:rPr lang="en-US" sz="1200" b="1" dirty="0">
                <a:solidFill>
                  <a:srgbClr val="3EA4BA"/>
                </a:solidFill>
                <a:latin typeface="Arial Narrow" panose="020B0606020202030204" pitchFamily="34" charset="0"/>
                <a:cs typeface="Times New Roman" panose="02020603050405020304" pitchFamily="18" charset="0"/>
                <a:sym typeface="+mn-ea"/>
              </a:rPr>
              <a:t>»</a:t>
            </a:r>
            <a:r>
              <a:rPr lang="en-US" sz="1200" dirty="0">
                <a:solidFill>
                  <a:srgbClr val="3EA4BA"/>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Identification of business opportunities in the following sectors: commerce, industry, tourism, agriculture, logistics, agri-food and</a:t>
            </a:r>
            <a:r>
              <a:rPr lang="en-US" sz="1200" i="1" dirty="0">
                <a:solidFill>
                  <a:schemeClr val="tx1"/>
                </a:solidFill>
                <a:latin typeface="Arial Narrow" panose="020B0606020202030204" pitchFamily="34" charset="0"/>
                <a:cs typeface="Times New Roman" panose="02020603050405020304" pitchFamily="18" charset="0"/>
                <a:sym typeface="+mn-ea"/>
              </a:rPr>
              <a:t> ICT</a:t>
            </a:r>
            <a:r>
              <a:rPr lang="en-US" sz="1200" dirty="0">
                <a:solidFill>
                  <a:schemeClr val="tx1"/>
                </a:solidFill>
                <a:latin typeface="Arial Narrow" panose="020B0606020202030204" pitchFamily="34" charset="0"/>
                <a:cs typeface="Times New Roman" panose="02020603050405020304" pitchFamily="18" charset="0"/>
                <a:sym typeface="+mn-ea"/>
              </a:rPr>
              <a:t>;</a:t>
            </a:r>
          </a:p>
          <a:p>
            <a:pPr lvl="1" algn="just">
              <a:lnSpc>
                <a:spcPts val="1100"/>
              </a:lnSpc>
              <a:spcBef>
                <a:spcPts val="0"/>
              </a:spcBef>
            </a:pPr>
            <a:r>
              <a:rPr lang="en-US" sz="1200" b="1" dirty="0">
                <a:solidFill>
                  <a:srgbClr val="3EA4BA"/>
                </a:solidFill>
                <a:latin typeface="Arial Narrow" panose="020B0606020202030204" pitchFamily="34" charset="0"/>
                <a:cs typeface="Times New Roman" panose="02020603050405020304" pitchFamily="18" charset="0"/>
                <a:sym typeface="+mn-ea"/>
              </a:rPr>
              <a:t>»</a:t>
            </a:r>
            <a:r>
              <a:rPr lang="en-US" sz="1200" dirty="0">
                <a:solidFill>
                  <a:srgbClr val="3EA4BA"/>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Local Chambers of </a:t>
            </a:r>
            <a:r>
              <a:rPr lang="en-US" sz="1200" dirty="0" smtClean="0">
                <a:latin typeface="Arial Narrow" panose="020B0606020202030204" pitchFamily="34" charset="0"/>
                <a:cs typeface="Times New Roman" panose="02020603050405020304" pitchFamily="18" charset="0"/>
                <a:sym typeface="+mn-ea"/>
              </a:rPr>
              <a:t>Agriculture, Commerce </a:t>
            </a:r>
            <a:r>
              <a:rPr lang="en-US" sz="1200" dirty="0">
                <a:solidFill>
                  <a:schemeClr val="tx1"/>
                </a:solidFill>
                <a:latin typeface="Arial Narrow" panose="020B0606020202030204" pitchFamily="34" charset="0"/>
                <a:cs typeface="Times New Roman" panose="02020603050405020304" pitchFamily="18" charset="0"/>
                <a:sym typeface="+mn-ea"/>
              </a:rPr>
              <a:t>and Industry.</a:t>
            </a:r>
          </a:p>
          <a:p>
            <a:pPr lvl="0">
              <a:lnSpc>
                <a:spcPts val="600"/>
              </a:lnSpc>
            </a:pPr>
            <a:endParaRPr lang="en-US" sz="1200" dirty="0">
              <a:latin typeface="Arial Narrow" panose="020B0606020202030204" pitchFamily="34" charset="0"/>
              <a:cs typeface="Times New Roman" panose="02020603050405020304" pitchFamily="18" charset="0"/>
              <a:sym typeface="+mn-ea"/>
            </a:endParaRPr>
          </a:p>
          <a:p>
            <a:pPr lvl="0">
              <a:lnSpc>
                <a:spcPts val="1100"/>
              </a:lnSpc>
            </a:pPr>
            <a:r>
              <a:rPr lang="en-US" sz="1200" dirty="0" smtClean="0">
                <a:solidFill>
                  <a:schemeClr val="tx1"/>
                </a:solidFill>
                <a:latin typeface="Arial Narrow" panose="020B0606020202030204" pitchFamily="34" charset="0"/>
                <a:cs typeface="Times New Roman" panose="02020603050405020304" pitchFamily="18" charset="0"/>
                <a:sym typeface="+mn-ea"/>
              </a:rPr>
              <a:t>The </a:t>
            </a:r>
            <a:r>
              <a:rPr lang="en-US" sz="1200" dirty="0">
                <a:solidFill>
                  <a:schemeClr val="tx1"/>
                </a:solidFill>
                <a:latin typeface="Arial Narrow" panose="020B0606020202030204" pitchFamily="34" charset="0"/>
                <a:cs typeface="Times New Roman" panose="02020603050405020304" pitchFamily="18" charset="0"/>
                <a:sym typeface="+mn-ea"/>
              </a:rPr>
              <a:t>Business Forum entitled </a:t>
            </a:r>
            <a:r>
              <a:rPr lang="pt-PT" altLang="en-US" sz="1200" dirty="0" smtClean="0">
                <a:solidFill>
                  <a:srgbClr val="00B4B2"/>
                </a:solidFill>
                <a:latin typeface="Arial Narrow" panose="020B0606020202030204" pitchFamily="34" charset="0"/>
                <a:cs typeface="Times New Roman" panose="02020603050405020304" pitchFamily="18" charset="0"/>
                <a:sym typeface="+mn-ea"/>
              </a:rPr>
              <a:t>«</a:t>
            </a:r>
            <a:r>
              <a:rPr lang="fr-FR" sz="1200" i="1" dirty="0">
                <a:solidFill>
                  <a:srgbClr val="00B4B2"/>
                </a:solidFill>
                <a:latin typeface="Arial Narrow" panose="020B0606020202030204" pitchFamily="34" charset="0"/>
              </a:rPr>
              <a:t>Atlantic Business Forum</a:t>
            </a:r>
            <a:r>
              <a:rPr lang="pt-PT" altLang="en-US" sz="1200" dirty="0" smtClean="0">
                <a:solidFill>
                  <a:srgbClr val="00B4B2"/>
                </a:solidFill>
                <a:latin typeface="Arial Narrow" panose="020B0606020202030204" pitchFamily="34" charset="0"/>
                <a:cs typeface="Times New Roman" panose="02020603050405020304" pitchFamily="18" charset="0"/>
                <a:sym typeface="+mn-ea"/>
              </a:rPr>
              <a:t>»</a:t>
            </a:r>
            <a:r>
              <a:rPr lang="en-US" sz="1200" dirty="0" smtClean="0">
                <a:solidFill>
                  <a:srgbClr val="00B4B2"/>
                </a:solidFill>
                <a:latin typeface="Arial Narrow" panose="020B0606020202030204" pitchFamily="34" charset="0"/>
                <a:cs typeface="Times New Roman" panose="02020603050405020304" pitchFamily="18" charset="0"/>
                <a:sym typeface="+mn-ea"/>
              </a:rPr>
              <a:t> </a:t>
            </a:r>
            <a:r>
              <a:rPr lang="en-US" sz="1200" dirty="0">
                <a:solidFill>
                  <a:schemeClr val="tx1"/>
                </a:solidFill>
                <a:latin typeface="Arial Narrow" panose="020B0606020202030204" pitchFamily="34" charset="0"/>
                <a:cs typeface="Times New Roman" panose="02020603050405020304" pitchFamily="18" charset="0"/>
                <a:sym typeface="+mn-ea"/>
              </a:rPr>
              <a:t>is structured in</a:t>
            </a:r>
            <a:r>
              <a:rPr lang="en-US" sz="1200" dirty="0" smtClean="0">
                <a:solidFill>
                  <a:schemeClr val="tx1"/>
                </a:solidFill>
                <a:latin typeface="Arial Narrow" panose="020B0606020202030204" pitchFamily="34" charset="0"/>
                <a:cs typeface="Times New Roman" panose="02020603050405020304" pitchFamily="18" charset="0"/>
                <a:sym typeface="+mn-ea"/>
              </a:rPr>
              <a:t>:</a:t>
            </a:r>
            <a:endParaRPr lang="en-US" sz="1200" dirty="0">
              <a:latin typeface="Arial Narrow" panose="020B0606020202030204" pitchFamily="34" charset="0"/>
              <a:cs typeface="Times New Roman" panose="02020603050405020304" pitchFamily="18" charset="0"/>
              <a:sym typeface="+mn-ea"/>
            </a:endParaRPr>
          </a:p>
          <a:p>
            <a:pPr lvl="0">
              <a:lnSpc>
                <a:spcPts val="1100"/>
              </a:lnSpc>
            </a:pPr>
            <a:r>
              <a:rPr lang="en-US" sz="1200" dirty="0" smtClean="0">
                <a:solidFill>
                  <a:schemeClr val="accent1">
                    <a:lumMod val="60000"/>
                    <a:lumOff val="40000"/>
                  </a:schemeClr>
                </a:solidFill>
                <a:latin typeface="Arial Narrow" panose="020B0606020202030204" pitchFamily="34" charset="0"/>
                <a:cs typeface="Times New Roman" panose="02020603050405020304" pitchFamily="18" charset="0"/>
                <a:sym typeface="+mn-ea"/>
              </a:rPr>
              <a:t>■ </a:t>
            </a:r>
            <a:r>
              <a:rPr lang="pt-PT" sz="1200" dirty="0" smtClean="0">
                <a:latin typeface="Arial Narrow" panose="020B0606020202030204" pitchFamily="34" charset="0"/>
              </a:rPr>
              <a:t>Three </a:t>
            </a:r>
            <a:r>
              <a:rPr lang="pt-PT" sz="1200" dirty="0">
                <a:latin typeface="Arial Narrow" panose="020B0606020202030204" pitchFamily="34" charset="0"/>
              </a:rPr>
              <a:t>(3) Business Opportunities Presentation Sessions in each ECOWAS member country</a:t>
            </a:r>
            <a:r>
              <a:rPr lang="en-US" sz="1200" dirty="0" smtClean="0">
                <a:solidFill>
                  <a:schemeClr val="tx1"/>
                </a:solidFill>
                <a:latin typeface="Arial Narrow" panose="020B0606020202030204" pitchFamily="34" charset="0"/>
                <a:cs typeface="Times New Roman" panose="02020603050405020304" pitchFamily="18" charset="0"/>
                <a:sym typeface="+mn-ea"/>
              </a:rPr>
              <a:t>;</a:t>
            </a:r>
            <a:endParaRPr lang="en-US" sz="1200" dirty="0">
              <a:latin typeface="Arial Narrow" panose="020B0606020202030204" pitchFamily="34" charset="0"/>
              <a:cs typeface="Times New Roman" panose="02020603050405020304" pitchFamily="18" charset="0"/>
              <a:sym typeface="+mn-ea"/>
            </a:endParaRPr>
          </a:p>
          <a:p>
            <a:pPr>
              <a:lnSpc>
                <a:spcPts val="1100"/>
              </a:lnSpc>
            </a:pPr>
            <a:r>
              <a:rPr lang="en-US" sz="1200" dirty="0" smtClean="0">
                <a:solidFill>
                  <a:schemeClr val="accent1">
                    <a:lumMod val="60000"/>
                    <a:lumOff val="40000"/>
                  </a:schemeClr>
                </a:solidFill>
                <a:latin typeface="Arial Narrow" panose="020B0606020202030204" pitchFamily="34" charset="0"/>
                <a:cs typeface="Times New Roman" panose="02020603050405020304" pitchFamily="18" charset="0"/>
                <a:sym typeface="+mn-ea"/>
              </a:rPr>
              <a:t>■ </a:t>
            </a:r>
            <a:r>
              <a:rPr lang="pt-PT" sz="1200" dirty="0" smtClean="0">
                <a:latin typeface="Arial Narrow" panose="020B0606020202030204" pitchFamily="34" charset="0"/>
              </a:rPr>
              <a:t>An </a:t>
            </a:r>
            <a:r>
              <a:rPr lang="pt-PT" sz="1200" dirty="0">
                <a:latin typeface="Arial Narrow" panose="020B0606020202030204" pitchFamily="34" charset="0"/>
              </a:rPr>
              <a:t>economic, financial and entrepreneurial workshop with </a:t>
            </a:r>
            <a:r>
              <a:rPr lang="pt-PT" sz="1200" dirty="0" smtClean="0">
                <a:latin typeface="Arial Narrow" panose="020B0606020202030204" pitchFamily="34" charset="0"/>
              </a:rPr>
              <a:t>t</a:t>
            </a:r>
            <a:r>
              <a:rPr lang="pt-PT" sz="1200" dirty="0" smtClean="0">
                <a:latin typeface="Arial Narrow" panose="020B0606020202030204" pitchFamily="34" charset="0"/>
              </a:rPr>
              <a:t>hree </a:t>
            </a:r>
            <a:r>
              <a:rPr lang="pt-PT" sz="1200" dirty="0" smtClean="0">
                <a:latin typeface="Arial Narrow" panose="020B0606020202030204" pitchFamily="34" charset="0"/>
              </a:rPr>
              <a:t>(3) </a:t>
            </a:r>
            <a:r>
              <a:rPr lang="pt-PT" sz="1200" dirty="0">
                <a:latin typeface="Arial Narrow" panose="020B0606020202030204" pitchFamily="34" charset="0"/>
              </a:rPr>
              <a:t>thematic panels</a:t>
            </a:r>
            <a:r>
              <a:rPr lang="en-US" sz="1200" dirty="0" smtClean="0">
                <a:solidFill>
                  <a:schemeClr val="tx1"/>
                </a:solidFill>
                <a:latin typeface="Arial Narrow" panose="020B0606020202030204" pitchFamily="34" charset="0"/>
                <a:cs typeface="Times New Roman" panose="02020603050405020304" pitchFamily="18" charset="0"/>
                <a:sym typeface="+mn-ea"/>
              </a:rPr>
              <a:t>:</a:t>
            </a:r>
          </a:p>
          <a:p>
            <a:pPr>
              <a:lnSpc>
                <a:spcPts val="1100"/>
              </a:lnSpc>
            </a:pPr>
            <a:r>
              <a:rPr lang="en-US" sz="1200" dirty="0" smtClean="0">
                <a:solidFill>
                  <a:schemeClr val="bg1"/>
                </a:solidFill>
                <a:latin typeface="Arial Narrow" panose="020B0606020202030204" pitchFamily="34" charset="0"/>
                <a:cs typeface="Times New Roman" panose="02020603050405020304" pitchFamily="18" charset="0"/>
                <a:sym typeface="+mn-ea"/>
              </a:rPr>
              <a:t>»	</a:t>
            </a:r>
            <a:r>
              <a:rPr lang="en-US" sz="1200" dirty="0" smtClean="0">
                <a:latin typeface="Arial Narrow" panose="020B0606020202030204" pitchFamily="34" charset="0"/>
                <a:cs typeface="Times New Roman" panose="02020603050405020304" pitchFamily="18" charset="0"/>
                <a:sym typeface="+mn-ea"/>
              </a:rPr>
              <a:t>Panel I: </a:t>
            </a:r>
            <a:r>
              <a:rPr lang="pt-PT" altLang="en-US" sz="1200" dirty="0" smtClean="0">
                <a:latin typeface="Arial Narrow" panose="020B0606020202030204" pitchFamily="34" charset="0"/>
                <a:cs typeface="Times New Roman" panose="02020603050405020304" pitchFamily="18" charset="0"/>
                <a:sym typeface="+mn-ea"/>
              </a:rPr>
              <a:t>«</a:t>
            </a:r>
            <a:r>
              <a:rPr lang="pt-PT" sz="1200" dirty="0">
                <a:latin typeface="Arial Narrow" panose="020B0606020202030204" pitchFamily="34" charset="0"/>
              </a:rPr>
              <a:t>Private sector financing in </a:t>
            </a:r>
            <a:r>
              <a:rPr lang="pt-PT" sz="1200" i="1" dirty="0" smtClean="0">
                <a:latin typeface="Arial Narrow" panose="020B0606020202030204" pitchFamily="34" charset="0"/>
              </a:rPr>
              <a:t>ECOWAS</a:t>
            </a:r>
            <a:r>
              <a:rPr lang="pt-PT" altLang="en-US" sz="1200" i="1" dirty="0" smtClean="0">
                <a:latin typeface="Arial Narrow" panose="020B0606020202030204" pitchFamily="34" charset="0"/>
                <a:cs typeface="Times New Roman" panose="02020603050405020304" pitchFamily="18" charset="0"/>
                <a:sym typeface="+mn-ea"/>
              </a:rPr>
              <a:t>»</a:t>
            </a:r>
            <a:r>
              <a:rPr lang="en-US" sz="1200" dirty="0" smtClean="0">
                <a:latin typeface="Arial Narrow" panose="020B0606020202030204" pitchFamily="34" charset="0"/>
                <a:cs typeface="Times New Roman" panose="02020603050405020304" pitchFamily="18" charset="0"/>
                <a:sym typeface="+mn-ea"/>
              </a:rPr>
              <a:t>; </a:t>
            </a:r>
            <a:r>
              <a:rPr lang="en-US" sz="1200" dirty="0" smtClean="0">
                <a:latin typeface="Arial Narrow" panose="020B0606020202030204" pitchFamily="34" charset="0"/>
                <a:cs typeface="Times New Roman" panose="02020603050405020304" pitchFamily="18" charset="0"/>
                <a:sym typeface="+mn-ea"/>
              </a:rPr>
              <a:t>and</a:t>
            </a:r>
          </a:p>
          <a:p>
            <a:pPr marL="0" lvl="1">
              <a:lnSpc>
                <a:spcPts val="1100"/>
              </a:lnSpc>
            </a:pPr>
            <a:r>
              <a:rPr lang="pt-PT" sz="1200" b="1" dirty="0" smtClean="0">
                <a:solidFill>
                  <a:srgbClr val="00B4B2"/>
                </a:solidFill>
                <a:latin typeface="Arial Narrow" panose="020B0606020202030204" pitchFamily="34" charset="0"/>
                <a:cs typeface="Arial Narrow" panose="020B0606020202030204" pitchFamily="34" charset="0"/>
                <a:sym typeface="+mn-ea"/>
              </a:rPr>
              <a:t>	</a:t>
            </a:r>
            <a:r>
              <a:rPr lang="pt-PT" sz="1200" dirty="0" smtClean="0">
                <a:latin typeface="Arial Narrow" panose="020B0606020202030204" pitchFamily="34" charset="0"/>
                <a:cs typeface="Arial Narrow" panose="020B0606020202030204" pitchFamily="34" charset="0"/>
                <a:sym typeface="+mn-ea"/>
              </a:rPr>
              <a:t>Painel </a:t>
            </a:r>
            <a:r>
              <a:rPr lang="pt-PT" sz="1200" dirty="0">
                <a:latin typeface="Arial Narrow" panose="020B0606020202030204" pitchFamily="34" charset="0"/>
                <a:cs typeface="Arial Narrow" panose="020B0606020202030204" pitchFamily="34" charset="0"/>
                <a:sym typeface="+mn-ea"/>
              </a:rPr>
              <a:t>II:  </a:t>
            </a:r>
            <a:r>
              <a:rPr lang="pt-PT" sz="1200" i="1" dirty="0" smtClean="0">
                <a:latin typeface="Arial Narrow" panose="020B0606020202030204" pitchFamily="34" charset="0"/>
                <a:cs typeface="Arial Narrow" panose="020B0606020202030204" pitchFamily="34" charset="0"/>
                <a:sym typeface="+mn-ea"/>
              </a:rPr>
              <a:t>«</a:t>
            </a:r>
            <a:r>
              <a:rPr lang="en-US" sz="1200" dirty="0">
                <a:latin typeface="Arial Narrow" panose="020B0606020202030204" pitchFamily="34" charset="0"/>
              </a:rPr>
              <a:t>Taxation and Tax Incentives for </a:t>
            </a:r>
            <a:r>
              <a:rPr lang="en-US" sz="1200" dirty="0" smtClean="0">
                <a:latin typeface="Arial Narrow" panose="020B0606020202030204" pitchFamily="34" charset="0"/>
              </a:rPr>
              <a:t>Companies </a:t>
            </a:r>
            <a:r>
              <a:rPr lang="en-US" sz="1200" dirty="0">
                <a:latin typeface="Arial Narrow" panose="020B0606020202030204" pitchFamily="34" charset="0"/>
              </a:rPr>
              <a:t>in the </a:t>
            </a:r>
            <a:r>
              <a:rPr lang="en-US" sz="1200" i="1" dirty="0">
                <a:latin typeface="Arial Narrow" panose="020B0606020202030204" pitchFamily="34" charset="0"/>
              </a:rPr>
              <a:t>ECOWAS</a:t>
            </a:r>
            <a:r>
              <a:rPr lang="en-US" sz="1200" dirty="0">
                <a:latin typeface="Arial Narrow" panose="020B0606020202030204" pitchFamily="34" charset="0"/>
              </a:rPr>
              <a:t> area</a:t>
            </a:r>
            <a:r>
              <a:rPr lang="pt-PT" altLang="fr-FR" sz="1200" i="1" dirty="0" smtClean="0">
                <a:latin typeface="Arial Narrow" panose="020B0606020202030204" pitchFamily="34" charset="0"/>
                <a:cs typeface="Arial Narrow" panose="020B0606020202030204" pitchFamily="34" charset="0"/>
                <a:sym typeface="+mn-ea"/>
              </a:rPr>
              <a:t>».</a:t>
            </a:r>
            <a:endParaRPr lang="en-US" sz="1200" dirty="0" smtClean="0">
              <a:solidFill>
                <a:schemeClr val="tx1"/>
              </a:solidFill>
              <a:latin typeface="Arial Narrow" panose="020B0606020202030204" pitchFamily="34" charset="0"/>
              <a:cs typeface="Times New Roman" panose="02020603050405020304" pitchFamily="18" charset="0"/>
              <a:sym typeface="+mn-ea"/>
            </a:endParaRPr>
          </a:p>
          <a:p>
            <a:pPr>
              <a:lnSpc>
                <a:spcPts val="1100"/>
              </a:lnSpc>
            </a:pPr>
            <a:r>
              <a:rPr lang="en-US" sz="1200" dirty="0" smtClean="0">
                <a:solidFill>
                  <a:schemeClr val="bg1"/>
                </a:solidFill>
                <a:latin typeface="Arial Narrow" panose="020B0606020202030204" pitchFamily="34" charset="0"/>
                <a:cs typeface="Times New Roman" panose="02020603050405020304" pitchFamily="18" charset="0"/>
                <a:sym typeface="+mn-ea"/>
              </a:rPr>
              <a:t>»	</a:t>
            </a:r>
            <a:r>
              <a:rPr lang="en-US" sz="1200" dirty="0" smtClean="0">
                <a:latin typeface="Arial Narrow" panose="020B0606020202030204" pitchFamily="34" charset="0"/>
                <a:cs typeface="Times New Roman" panose="02020603050405020304" pitchFamily="18" charset="0"/>
                <a:sym typeface="+mn-ea"/>
              </a:rPr>
              <a:t>Panel </a:t>
            </a:r>
            <a:r>
              <a:rPr lang="en-US" sz="1200" dirty="0" smtClean="0">
                <a:latin typeface="Arial Narrow" panose="020B0606020202030204" pitchFamily="34" charset="0"/>
                <a:cs typeface="Times New Roman" panose="02020603050405020304" pitchFamily="18" charset="0"/>
                <a:sym typeface="+mn-ea"/>
              </a:rPr>
              <a:t>III</a:t>
            </a:r>
            <a:r>
              <a:rPr lang="en-US" sz="1200" dirty="0" smtClean="0">
                <a:latin typeface="Arial Narrow" panose="020B0606020202030204" pitchFamily="34" charset="0"/>
                <a:cs typeface="Times New Roman" panose="02020603050405020304" pitchFamily="18" charset="0"/>
                <a:sym typeface="+mn-ea"/>
              </a:rPr>
              <a:t>:</a:t>
            </a:r>
            <a:r>
              <a:rPr lang="pt-PT" altLang="en-US" sz="1200" dirty="0" smtClean="0">
                <a:latin typeface="Arial Narrow" panose="020B0606020202030204" pitchFamily="34" charset="0"/>
                <a:cs typeface="Times New Roman" panose="02020603050405020304" pitchFamily="18" charset="0"/>
                <a:sym typeface="+mn-ea"/>
              </a:rPr>
              <a:t>«</a:t>
            </a:r>
            <a:r>
              <a:rPr lang="en-US" sz="1200" i="1" dirty="0" smtClean="0">
                <a:latin typeface="Arial Narrow" panose="020B0606020202030204" pitchFamily="34" charset="0"/>
                <a:cs typeface="Times New Roman" panose="02020603050405020304" pitchFamily="18" charset="0"/>
                <a:sym typeface="+mn-ea"/>
              </a:rPr>
              <a:t>BRAZIL</a:t>
            </a:r>
            <a:r>
              <a:rPr lang="en-US" sz="1200" i="1" dirty="0">
                <a:latin typeface="Arial Narrow" panose="020B0606020202030204" pitchFamily="34" charset="0"/>
                <a:cs typeface="Times New Roman" panose="02020603050405020304" pitchFamily="18" charset="0"/>
                <a:sym typeface="+mn-ea"/>
              </a:rPr>
              <a:t>: The Potential and the Opportunity of Technical and Entrepreneurial </a:t>
            </a:r>
            <a:r>
              <a:rPr lang="en-US" sz="1200" i="1" dirty="0" smtClean="0">
                <a:latin typeface="Arial Narrow" panose="020B0606020202030204" pitchFamily="34" charset="0"/>
                <a:cs typeface="Times New Roman" panose="02020603050405020304" pitchFamily="18" charset="0"/>
                <a:sym typeface="+mn-ea"/>
              </a:rPr>
              <a:t>Cooperation»</a:t>
            </a:r>
            <a:endParaRPr lang="en-US" sz="1200" dirty="0">
              <a:latin typeface="Arial Narrow" panose="020B0606020202030204" pitchFamily="34" charset="0"/>
              <a:cs typeface="Times New Roman" panose="02020603050405020304" pitchFamily="18" charset="0"/>
              <a:sym typeface="+mn-ea"/>
            </a:endParaRPr>
          </a:p>
          <a:p>
            <a:pPr lvl="0">
              <a:lnSpc>
                <a:spcPts val="1100"/>
              </a:lnSpc>
            </a:pPr>
            <a:r>
              <a:rPr lang="en-US" sz="1200" dirty="0" smtClean="0">
                <a:solidFill>
                  <a:schemeClr val="accent1">
                    <a:lumMod val="60000"/>
                    <a:lumOff val="40000"/>
                  </a:schemeClr>
                </a:solidFill>
                <a:latin typeface="Arial Narrow" panose="020B0606020202030204" pitchFamily="34" charset="0"/>
                <a:cs typeface="Times New Roman" panose="02020603050405020304" pitchFamily="18" charset="0"/>
                <a:sym typeface="+mn-ea"/>
              </a:rPr>
              <a:t>■ </a:t>
            </a:r>
            <a:r>
              <a:rPr lang="en-US" sz="1200" dirty="0">
                <a:latin typeface="Arial Narrow" panose="020B0606020202030204" pitchFamily="34" charset="0"/>
                <a:cs typeface="Times New Roman" panose="02020603050405020304" pitchFamily="18" charset="0"/>
                <a:sym typeface="+mn-ea"/>
              </a:rPr>
              <a:t>Six </a:t>
            </a:r>
            <a:r>
              <a:rPr lang="pt-PT" sz="1200" i="1" dirty="0" smtClean="0">
                <a:latin typeface="Arial Narrow" panose="020B0606020202030204" pitchFamily="34" charset="0"/>
              </a:rPr>
              <a:t>(6) </a:t>
            </a:r>
            <a:r>
              <a:rPr lang="en-US" sz="1200" dirty="0" smtClean="0">
                <a:solidFill>
                  <a:schemeClr val="tx1"/>
                </a:solidFill>
                <a:latin typeface="Arial Narrow" panose="020B0606020202030204" pitchFamily="34" charset="0"/>
                <a:cs typeface="Times New Roman" panose="02020603050405020304" pitchFamily="18" charset="0"/>
                <a:sym typeface="+mn-ea"/>
              </a:rPr>
              <a:t>thematic </a:t>
            </a:r>
            <a:r>
              <a:rPr lang="en-US" sz="1200" dirty="0">
                <a:solidFill>
                  <a:schemeClr val="tx1"/>
                </a:solidFill>
                <a:latin typeface="Arial Narrow" panose="020B0606020202030204" pitchFamily="34" charset="0"/>
                <a:cs typeface="Times New Roman" panose="02020603050405020304" pitchFamily="18" charset="0"/>
                <a:sym typeface="+mn-ea"/>
              </a:rPr>
              <a:t>conferences under the slogan: </a:t>
            </a:r>
            <a:r>
              <a:rPr lang="pt-PT" altLang="en-US" sz="1200" dirty="0">
                <a:solidFill>
                  <a:schemeClr val="tx1"/>
                </a:solidFill>
                <a:latin typeface="Arial Narrow" panose="020B0606020202030204" pitchFamily="34" charset="0"/>
                <a:cs typeface="Times New Roman" panose="02020603050405020304" pitchFamily="18" charset="0"/>
                <a:sym typeface="+mn-ea"/>
              </a:rPr>
              <a:t>«</a:t>
            </a:r>
            <a:r>
              <a:rPr lang="en-US" sz="1200" i="1" dirty="0">
                <a:solidFill>
                  <a:schemeClr val="tx1"/>
                </a:solidFill>
                <a:latin typeface="Arial Narrow" panose="020B0606020202030204" pitchFamily="34" charset="0"/>
                <a:cs typeface="Times New Roman" panose="02020603050405020304" pitchFamily="18" charset="0"/>
                <a:sym typeface="+mn-ea"/>
              </a:rPr>
              <a:t>CAPE VERDE A LINK WITH MARKETS OF EXCELLENCE</a:t>
            </a:r>
            <a:r>
              <a:rPr lang="pt-PT" altLang="en-US" sz="1200" dirty="0" smtClean="0">
                <a:solidFill>
                  <a:schemeClr val="tx1"/>
                </a:solidFill>
                <a:latin typeface="Arial Narrow" panose="020B0606020202030204" pitchFamily="34" charset="0"/>
                <a:cs typeface="Times New Roman" panose="02020603050405020304" pitchFamily="18" charset="0"/>
                <a:sym typeface="+mn-ea"/>
              </a:rPr>
              <a:t>»:</a:t>
            </a:r>
            <a:endParaRPr lang="en-US" sz="1200" dirty="0" smtClean="0">
              <a:solidFill>
                <a:schemeClr val="tx1"/>
              </a:solidFill>
              <a:latin typeface="Arial Narrow" panose="020B0606020202030204" pitchFamily="34" charset="0"/>
              <a:cs typeface="Times New Roman" panose="02020603050405020304" pitchFamily="18" charset="0"/>
              <a:sym typeface="+mn-ea"/>
            </a:endParaRPr>
          </a:p>
          <a:p>
            <a:pPr lvl="1">
              <a:lnSpc>
                <a:spcPts val="1100"/>
              </a:lnSpc>
            </a:pPr>
            <a:r>
              <a:rPr lang="en-US" sz="1200" b="1" dirty="0">
                <a:solidFill>
                  <a:srgbClr val="3EA4BA"/>
                </a:solidFill>
                <a:latin typeface="Arial Narrow" panose="020B0606020202030204" pitchFamily="34" charset="0"/>
                <a:cs typeface="Times New Roman" panose="02020603050405020304" pitchFamily="18" charset="0"/>
                <a:sym typeface="+mn-ea"/>
              </a:rPr>
              <a:t>»</a:t>
            </a:r>
            <a:r>
              <a:rPr lang="en-US" sz="1200" dirty="0">
                <a:solidFill>
                  <a:srgbClr val="3EA4BA"/>
                </a:solidFill>
                <a:latin typeface="Arial Narrow" panose="020B0606020202030204" pitchFamily="34" charset="0"/>
                <a:cs typeface="Times New Roman" panose="02020603050405020304" pitchFamily="18" charset="0"/>
                <a:sym typeface="+mn-ea"/>
              </a:rPr>
              <a:t> </a:t>
            </a:r>
            <a:r>
              <a:rPr lang="pt-PT" sz="1200" dirty="0" smtClean="0">
                <a:latin typeface="Arial Narrow" panose="020B0606020202030204" pitchFamily="34" charset="0"/>
              </a:rPr>
              <a:t>Conference </a:t>
            </a:r>
            <a:r>
              <a:rPr lang="pt-PT" sz="1200" dirty="0">
                <a:latin typeface="Arial Narrow" panose="020B0606020202030204" pitchFamily="34" charset="0"/>
              </a:rPr>
              <a:t>I</a:t>
            </a:r>
            <a:r>
              <a:rPr lang="pt-PT" sz="1200" dirty="0" smtClean="0">
                <a:latin typeface="Arial Narrow" panose="020B0606020202030204" pitchFamily="34" charset="0"/>
              </a:rPr>
              <a:t>:«Access </a:t>
            </a:r>
            <a:r>
              <a:rPr lang="pt-PT" sz="1200" dirty="0">
                <a:latin typeface="Arial Narrow" panose="020B0606020202030204" pitchFamily="34" charset="0"/>
              </a:rPr>
              <a:t>to the </a:t>
            </a:r>
            <a:r>
              <a:rPr lang="pt-PT" sz="1200" i="1" dirty="0">
                <a:latin typeface="Arial Narrow" panose="020B0606020202030204" pitchFamily="34" charset="0"/>
              </a:rPr>
              <a:t>ECOWAS</a:t>
            </a:r>
            <a:r>
              <a:rPr lang="pt-PT" sz="1200" dirty="0">
                <a:latin typeface="Arial Narrow" panose="020B0606020202030204" pitchFamily="34" charset="0"/>
              </a:rPr>
              <a:t> preferential </a:t>
            </a:r>
            <a:r>
              <a:rPr lang="pt-PT" sz="1200" dirty="0" smtClean="0">
                <a:latin typeface="Arial Narrow" panose="020B0606020202030204" pitchFamily="34" charset="0"/>
              </a:rPr>
              <a:t>market</a:t>
            </a:r>
            <a:r>
              <a:rPr lang="pt-PT" sz="1200" dirty="0" smtClean="0">
                <a:latin typeface="Arial Narrow" panose="020B0606020202030204" pitchFamily="34" charset="0"/>
              </a:rPr>
              <a:t>»;</a:t>
            </a:r>
          </a:p>
          <a:p>
            <a:pPr lvl="1">
              <a:lnSpc>
                <a:spcPts val="1100"/>
              </a:lnSpc>
            </a:pPr>
            <a:r>
              <a:rPr lang="en-US" sz="1200" b="1" dirty="0">
                <a:solidFill>
                  <a:srgbClr val="3EA4BA"/>
                </a:solidFill>
                <a:latin typeface="Arial Narrow" panose="020B0606020202030204" pitchFamily="34" charset="0"/>
                <a:cs typeface="Times New Roman" panose="02020603050405020304" pitchFamily="18" charset="0"/>
                <a:sym typeface="+mn-ea"/>
              </a:rPr>
              <a:t>»</a:t>
            </a:r>
            <a:r>
              <a:rPr lang="en-US" sz="1200" dirty="0">
                <a:solidFill>
                  <a:srgbClr val="3EA4BA"/>
                </a:solidFill>
                <a:latin typeface="Arial Narrow" panose="020B0606020202030204" pitchFamily="34" charset="0"/>
                <a:cs typeface="Times New Roman" panose="02020603050405020304" pitchFamily="18" charset="0"/>
                <a:sym typeface="+mn-ea"/>
              </a:rPr>
              <a:t> </a:t>
            </a:r>
            <a:r>
              <a:rPr lang="pt-PT" sz="1200" dirty="0">
                <a:latin typeface="Arial Narrow" panose="020B0606020202030204" pitchFamily="34" charset="0"/>
              </a:rPr>
              <a:t>Conference </a:t>
            </a:r>
            <a:r>
              <a:rPr lang="pt-PT" sz="1200" dirty="0" smtClean="0">
                <a:latin typeface="Arial Narrow" panose="020B0606020202030204" pitchFamily="34" charset="0"/>
              </a:rPr>
              <a:t>II: </a:t>
            </a:r>
            <a:r>
              <a:rPr lang="pt-PT" sz="1200" dirty="0">
                <a:latin typeface="Arial Narrow" panose="020B0606020202030204" pitchFamily="34" charset="0"/>
              </a:rPr>
              <a:t>«</a:t>
            </a:r>
            <a:r>
              <a:rPr lang="en-US" sz="1200" dirty="0" smtClean="0">
                <a:latin typeface="Arial Narrow" panose="020B0606020202030204" pitchFamily="34" charset="0"/>
              </a:rPr>
              <a:t>The </a:t>
            </a:r>
            <a:r>
              <a:rPr lang="en-US" sz="1200" dirty="0">
                <a:latin typeface="Arial Narrow" panose="020B0606020202030204" pitchFamily="34" charset="0"/>
              </a:rPr>
              <a:t>potential of information and communication technology as a way of integrating Cape Verde into </a:t>
            </a:r>
            <a:r>
              <a:rPr lang="en-US" sz="1200" dirty="0" err="1">
                <a:latin typeface="Arial Narrow" panose="020B0606020202030204" pitchFamily="34" charset="0"/>
              </a:rPr>
              <a:t>theMarkets</a:t>
            </a:r>
            <a:r>
              <a:rPr lang="en-US" sz="1200" dirty="0">
                <a:latin typeface="Arial Narrow" panose="020B0606020202030204" pitchFamily="34" charset="0"/>
              </a:rPr>
              <a:t> of Excellence: The </a:t>
            </a:r>
            <a:r>
              <a:rPr lang="en-US" sz="1200" i="1" dirty="0">
                <a:latin typeface="Arial Narrow" panose="020B0606020202030204" pitchFamily="34" charset="0"/>
              </a:rPr>
              <a:t>ECOWAS</a:t>
            </a:r>
            <a:r>
              <a:rPr lang="en-US" sz="1200" dirty="0">
                <a:latin typeface="Arial Narrow" panose="020B0606020202030204" pitchFamily="34" charset="0"/>
              </a:rPr>
              <a:t> Market as a Case </a:t>
            </a:r>
            <a:r>
              <a:rPr lang="en-US" sz="1200" dirty="0" smtClean="0">
                <a:latin typeface="Arial Narrow" panose="020B0606020202030204" pitchFamily="34" charset="0"/>
              </a:rPr>
              <a:t>Study»;</a:t>
            </a:r>
            <a:endParaRPr lang="pt-PT" sz="1200" dirty="0">
              <a:latin typeface="Arial Narrow" panose="020B0606020202030204" pitchFamily="34" charset="0"/>
            </a:endParaRPr>
          </a:p>
          <a:p>
            <a:pPr lvl="1">
              <a:lnSpc>
                <a:spcPts val="1100"/>
              </a:lnSpc>
            </a:pPr>
            <a:r>
              <a:rPr lang="en-US" sz="1200" b="1" dirty="0">
                <a:solidFill>
                  <a:srgbClr val="3EA4BA"/>
                </a:solidFill>
                <a:latin typeface="Arial Narrow" panose="020B0606020202030204" pitchFamily="34" charset="0"/>
                <a:cs typeface="Times New Roman" panose="02020603050405020304" pitchFamily="18" charset="0"/>
                <a:sym typeface="+mn-ea"/>
              </a:rPr>
              <a:t>»</a:t>
            </a:r>
            <a:r>
              <a:rPr lang="en-US" sz="1200" dirty="0">
                <a:solidFill>
                  <a:srgbClr val="3EA4BA"/>
                </a:solidFill>
                <a:latin typeface="Arial Narrow" panose="020B0606020202030204" pitchFamily="34" charset="0"/>
                <a:cs typeface="Times New Roman" panose="02020603050405020304" pitchFamily="18" charset="0"/>
                <a:sym typeface="+mn-ea"/>
              </a:rPr>
              <a:t> </a:t>
            </a:r>
            <a:r>
              <a:rPr lang="pt-PT" sz="1200" dirty="0" smtClean="0">
                <a:latin typeface="Arial Narrow" panose="020B0606020202030204" pitchFamily="34" charset="0"/>
              </a:rPr>
              <a:t>Conference </a:t>
            </a:r>
            <a:r>
              <a:rPr lang="pt-PT" sz="1200" dirty="0" smtClean="0">
                <a:latin typeface="Arial Narrow" panose="020B0606020202030204" pitchFamily="34" charset="0"/>
              </a:rPr>
              <a:t>III</a:t>
            </a:r>
            <a:r>
              <a:rPr lang="pt-PT" sz="1200" dirty="0" smtClean="0">
                <a:latin typeface="Arial Narrow" panose="020B0606020202030204" pitchFamily="34" charset="0"/>
              </a:rPr>
              <a:t>:«Access </a:t>
            </a:r>
            <a:r>
              <a:rPr lang="pt-PT" sz="1200" dirty="0">
                <a:latin typeface="Arial Narrow" panose="020B0606020202030204" pitchFamily="34" charset="0"/>
              </a:rPr>
              <a:t>to the preferential market of the United States of </a:t>
            </a:r>
            <a:r>
              <a:rPr lang="pt-PT" sz="1200" dirty="0" smtClean="0">
                <a:latin typeface="Arial Narrow" panose="020B0606020202030204" pitchFamily="34" charset="0"/>
              </a:rPr>
              <a:t>America»;</a:t>
            </a:r>
            <a:endParaRPr lang="pt-PT" sz="1200" dirty="0">
              <a:latin typeface="Arial Narrow" panose="020B0606020202030204" pitchFamily="34" charset="0"/>
            </a:endParaRPr>
          </a:p>
          <a:p>
            <a:pPr lvl="1">
              <a:lnSpc>
                <a:spcPts val="1100"/>
              </a:lnSpc>
            </a:pPr>
            <a:r>
              <a:rPr lang="en-US" sz="1200" b="1" dirty="0">
                <a:solidFill>
                  <a:srgbClr val="3EA4BA"/>
                </a:solidFill>
                <a:latin typeface="Arial Narrow" panose="020B0606020202030204" pitchFamily="34" charset="0"/>
                <a:cs typeface="Times New Roman" panose="02020603050405020304" pitchFamily="18" charset="0"/>
                <a:sym typeface="+mn-ea"/>
              </a:rPr>
              <a:t>»</a:t>
            </a:r>
            <a:r>
              <a:rPr lang="en-US" sz="1200" dirty="0">
                <a:solidFill>
                  <a:srgbClr val="3EA4BA"/>
                </a:solidFill>
                <a:latin typeface="Arial Narrow" panose="020B0606020202030204" pitchFamily="34" charset="0"/>
                <a:cs typeface="Times New Roman" panose="02020603050405020304" pitchFamily="18" charset="0"/>
                <a:sym typeface="+mn-ea"/>
              </a:rPr>
              <a:t> </a:t>
            </a:r>
            <a:r>
              <a:rPr lang="pt-PT" sz="1200" dirty="0" smtClean="0">
                <a:latin typeface="Arial Narrow" panose="020B0606020202030204" pitchFamily="34" charset="0"/>
              </a:rPr>
              <a:t>Conference </a:t>
            </a:r>
            <a:r>
              <a:rPr lang="pt-PT" sz="1200" dirty="0" smtClean="0">
                <a:latin typeface="Arial Narrow" panose="020B0606020202030204" pitchFamily="34" charset="0"/>
              </a:rPr>
              <a:t>IV:«</a:t>
            </a:r>
            <a:r>
              <a:rPr lang="pt-PT" sz="1200" dirty="0" smtClean="0">
                <a:latin typeface="Arial Narrow" panose="020B0606020202030204" pitchFamily="34" charset="0"/>
              </a:rPr>
              <a:t>Development </a:t>
            </a:r>
            <a:r>
              <a:rPr lang="pt-PT" sz="1200" dirty="0">
                <a:latin typeface="Arial Narrow" panose="020B0606020202030204" pitchFamily="34" charset="0"/>
              </a:rPr>
              <a:t>of the digital economy in </a:t>
            </a:r>
            <a:r>
              <a:rPr lang="pt-PT" sz="1200" i="1" dirty="0">
                <a:latin typeface="Arial Narrow" panose="020B0606020202030204" pitchFamily="34" charset="0"/>
              </a:rPr>
              <a:t>ECOWAS</a:t>
            </a:r>
            <a:r>
              <a:rPr lang="pt-PT" sz="1200" dirty="0">
                <a:latin typeface="Arial Narrow" panose="020B0606020202030204" pitchFamily="34" charset="0"/>
              </a:rPr>
              <a:t>: an opportunity for the digital transition in the entrepreneurial development, market innovation and regional </a:t>
            </a:r>
            <a:r>
              <a:rPr lang="pt-PT" sz="1200" dirty="0" smtClean="0">
                <a:latin typeface="Arial Narrow" panose="020B0606020202030204" pitchFamily="34" charset="0"/>
              </a:rPr>
              <a:t>integration»; </a:t>
            </a:r>
            <a:r>
              <a:rPr lang="pt-PT" sz="1200" dirty="0">
                <a:latin typeface="Arial Narrow" panose="020B0606020202030204" pitchFamily="34" charset="0"/>
              </a:rPr>
              <a:t>and</a:t>
            </a:r>
          </a:p>
          <a:p>
            <a:pPr lvl="1">
              <a:lnSpc>
                <a:spcPts val="1100"/>
              </a:lnSpc>
            </a:pPr>
            <a:r>
              <a:rPr lang="en-US" sz="1200" b="1" dirty="0">
                <a:solidFill>
                  <a:srgbClr val="3EA4BA"/>
                </a:solidFill>
                <a:latin typeface="Arial Narrow" panose="020B0606020202030204" pitchFamily="34" charset="0"/>
                <a:cs typeface="Times New Roman" panose="02020603050405020304" pitchFamily="18" charset="0"/>
                <a:sym typeface="+mn-ea"/>
              </a:rPr>
              <a:t>»</a:t>
            </a:r>
            <a:r>
              <a:rPr lang="en-US" sz="1200" dirty="0">
                <a:solidFill>
                  <a:srgbClr val="3EA4BA"/>
                </a:solidFill>
                <a:latin typeface="Arial Narrow" panose="020B0606020202030204" pitchFamily="34" charset="0"/>
                <a:cs typeface="Times New Roman" panose="02020603050405020304" pitchFamily="18" charset="0"/>
                <a:sym typeface="+mn-ea"/>
              </a:rPr>
              <a:t> </a:t>
            </a:r>
            <a:r>
              <a:rPr lang="pt-PT" sz="1200" dirty="0" smtClean="0">
                <a:latin typeface="Arial Narrow" panose="020B0606020202030204" pitchFamily="34" charset="0"/>
              </a:rPr>
              <a:t>Conference </a:t>
            </a:r>
            <a:r>
              <a:rPr lang="pt-PT" sz="1200" dirty="0" smtClean="0">
                <a:latin typeface="Arial Narrow" panose="020B0606020202030204" pitchFamily="34" charset="0"/>
              </a:rPr>
              <a:t>V</a:t>
            </a:r>
            <a:r>
              <a:rPr lang="pt-PT" sz="1200" dirty="0" smtClean="0">
                <a:latin typeface="Arial Narrow" panose="020B0606020202030204" pitchFamily="34" charset="0"/>
              </a:rPr>
              <a:t>:«Access </a:t>
            </a:r>
            <a:r>
              <a:rPr lang="pt-PT" sz="1200" dirty="0">
                <a:latin typeface="Arial Narrow" panose="020B0606020202030204" pitchFamily="34" charset="0"/>
              </a:rPr>
              <a:t>to the preferential market of the European </a:t>
            </a:r>
            <a:r>
              <a:rPr lang="pt-PT" sz="1200" dirty="0" smtClean="0">
                <a:latin typeface="Arial Narrow" panose="020B0606020202030204" pitchFamily="34" charset="0"/>
              </a:rPr>
              <a:t>Union»;</a:t>
            </a:r>
          </a:p>
          <a:p>
            <a:pPr lvl="1">
              <a:lnSpc>
                <a:spcPts val="1100"/>
              </a:lnSpc>
            </a:pPr>
            <a:r>
              <a:rPr lang="en-US" sz="1200" b="1" dirty="0">
                <a:solidFill>
                  <a:srgbClr val="3EA4BA"/>
                </a:solidFill>
                <a:latin typeface="Arial Narrow" panose="020B0606020202030204" pitchFamily="34" charset="0"/>
                <a:cs typeface="Times New Roman" panose="02020603050405020304" pitchFamily="18" charset="0"/>
                <a:sym typeface="+mn-ea"/>
              </a:rPr>
              <a:t>»</a:t>
            </a:r>
            <a:r>
              <a:rPr lang="en-US" sz="1200" dirty="0">
                <a:solidFill>
                  <a:srgbClr val="3EA4BA"/>
                </a:solidFill>
                <a:latin typeface="Arial Narrow" panose="020B0606020202030204" pitchFamily="34" charset="0"/>
                <a:cs typeface="Times New Roman" panose="02020603050405020304" pitchFamily="18" charset="0"/>
                <a:sym typeface="+mn-ea"/>
              </a:rPr>
              <a:t> </a:t>
            </a:r>
            <a:r>
              <a:rPr lang="pt-PT" sz="1200" dirty="0">
                <a:latin typeface="Arial Narrow" panose="020B0606020202030204" pitchFamily="34" charset="0"/>
              </a:rPr>
              <a:t>Conference </a:t>
            </a:r>
            <a:r>
              <a:rPr lang="pt-PT" sz="1200" dirty="0" smtClean="0">
                <a:latin typeface="Arial Narrow" panose="020B0606020202030204" pitchFamily="34" charset="0"/>
              </a:rPr>
              <a:t>VI</a:t>
            </a:r>
            <a:r>
              <a:rPr lang="en-US" sz="1200" dirty="0" smtClean="0">
                <a:latin typeface="Arial Narrow" panose="020B0606020202030204" pitchFamily="34" charset="0"/>
                <a:cs typeface="Times New Roman" panose="02020603050405020304" pitchFamily="18" charset="0"/>
                <a:sym typeface="+mn-ea"/>
              </a:rPr>
              <a:t>:</a:t>
            </a:r>
            <a:r>
              <a:rPr lang="pt-PT" altLang="en-US" sz="1200" dirty="0">
                <a:latin typeface="Arial Narrow" panose="020B0606020202030204" pitchFamily="34" charset="0"/>
                <a:cs typeface="Times New Roman" panose="02020603050405020304" pitchFamily="18" charset="0"/>
                <a:sym typeface="+mn-ea"/>
              </a:rPr>
              <a:t>«</a:t>
            </a:r>
            <a:r>
              <a:rPr lang="en-US" sz="1200" i="1" dirty="0">
                <a:latin typeface="Arial Narrow" panose="020B0606020202030204" pitchFamily="34" charset="0"/>
                <a:cs typeface="Times New Roman" panose="02020603050405020304" pitchFamily="18" charset="0"/>
                <a:sym typeface="+mn-ea"/>
              </a:rPr>
              <a:t>BRAZIL: The Potential and the Opportunity of Technical and Entrepreneurial Cooperation</a:t>
            </a:r>
            <a:r>
              <a:rPr lang="en-US" sz="1200" i="1" dirty="0" smtClean="0">
                <a:latin typeface="Arial Narrow" panose="020B0606020202030204" pitchFamily="34" charset="0"/>
                <a:cs typeface="Times New Roman" panose="02020603050405020304" pitchFamily="18" charset="0"/>
                <a:sym typeface="+mn-ea"/>
              </a:rPr>
              <a:t>»</a:t>
            </a:r>
            <a:endParaRPr lang="en-US" sz="1200" dirty="0">
              <a:solidFill>
                <a:schemeClr val="tx1"/>
              </a:solidFill>
              <a:latin typeface="Arial Narrow" panose="020B0606020202030204" pitchFamily="34" charset="0"/>
              <a:cs typeface="Times New Roman" panose="02020603050405020304" pitchFamily="18" charset="0"/>
              <a:sym typeface="+mn-ea"/>
            </a:endParaRPr>
          </a:p>
          <a:p>
            <a:pPr lvl="0">
              <a:lnSpc>
                <a:spcPts val="600"/>
              </a:lnSpc>
            </a:pPr>
            <a:endParaRPr lang="en-US" sz="1200" dirty="0">
              <a:latin typeface="Arial Narrow" panose="020B0606020202030204" pitchFamily="34" charset="0"/>
              <a:cs typeface="Times New Roman" panose="02020603050405020304" pitchFamily="18" charset="0"/>
              <a:sym typeface="+mn-ea"/>
            </a:endParaRPr>
          </a:p>
          <a:p>
            <a:pPr>
              <a:lnSpc>
                <a:spcPts val="1100"/>
              </a:lnSpc>
            </a:pPr>
            <a:r>
              <a:rPr lang="en-US" sz="1200" dirty="0" smtClean="0">
                <a:solidFill>
                  <a:schemeClr val="accent1">
                    <a:lumMod val="60000"/>
                    <a:lumOff val="40000"/>
                  </a:schemeClr>
                </a:solidFill>
                <a:latin typeface="Arial Narrow" panose="020B0606020202030204" pitchFamily="34" charset="0"/>
                <a:cs typeface="Times New Roman" panose="02020603050405020304" pitchFamily="18" charset="0"/>
                <a:sym typeface="+mn-ea"/>
              </a:rPr>
              <a:t>■ </a:t>
            </a:r>
            <a:r>
              <a:rPr lang="pt-PT" sz="1200" dirty="0" smtClean="0">
                <a:latin typeface="Arial Narrow" panose="020B0606020202030204" pitchFamily="34" charset="0"/>
              </a:rPr>
              <a:t>A </a:t>
            </a:r>
            <a:r>
              <a:rPr lang="pt-PT" sz="1200" dirty="0">
                <a:latin typeface="Arial Narrow" panose="020B0606020202030204" pitchFamily="34" charset="0"/>
              </a:rPr>
              <a:t>Business Round, previously scheduled, will take place on </a:t>
            </a:r>
            <a:r>
              <a:rPr lang="pt-PT" sz="1200" dirty="0" smtClean="0">
                <a:latin typeface="Arial Narrow" panose="020B0606020202030204" pitchFamily="34" charset="0"/>
              </a:rPr>
              <a:t>Obctobre 01, </a:t>
            </a:r>
            <a:r>
              <a:rPr lang="pt-PT" sz="1200" dirty="0">
                <a:latin typeface="Arial Narrow" panose="020B0606020202030204" pitchFamily="34" charset="0"/>
              </a:rPr>
              <a:t>2022. Each participating company will have a predefined deadline for the presentation of the products, services and business partnership opportunities that it wishes to submit to other participants, and also the SPIN-OFF presentations.</a:t>
            </a:r>
          </a:p>
          <a:p>
            <a:pPr lvl="0" algn="l">
              <a:lnSpc>
                <a:spcPts val="600"/>
              </a:lnSpc>
              <a:spcBef>
                <a:spcPts val="0"/>
              </a:spcBef>
            </a:pPr>
            <a:endParaRPr lang="en-US" sz="1200" dirty="0">
              <a:solidFill>
                <a:schemeClr val="tx1"/>
              </a:solidFill>
              <a:latin typeface="Arial Narrow" panose="020B0606020202030204" pitchFamily="34" charset="0"/>
              <a:cs typeface="Times New Roman" panose="02020603050405020304" pitchFamily="18" charset="0"/>
              <a:sym typeface="+mn-ea"/>
            </a:endParaRPr>
          </a:p>
          <a:p>
            <a:pPr>
              <a:lnSpc>
                <a:spcPts val="1100"/>
              </a:lnSpc>
            </a:pPr>
            <a:r>
              <a:rPr lang="pt-PT" sz="1200" dirty="0">
                <a:latin typeface="Arial Narrow" panose="020B0606020202030204" pitchFamily="34" charset="0"/>
              </a:rPr>
              <a:t>During the preparation, execution and initiatives after Business Forum, it will be taken into account the importance of universities and companies working in a network as a vehicle for the transfer of technology and technological innovations to the entrepreneurial sector.</a:t>
            </a:r>
          </a:p>
          <a:p>
            <a:pPr lvl="0">
              <a:lnSpc>
                <a:spcPts val="600"/>
              </a:lnSpc>
            </a:pPr>
            <a:endParaRPr lang="en-US" sz="1200" dirty="0">
              <a:latin typeface="Arial Narrow" panose="020B0606020202030204" pitchFamily="34" charset="0"/>
              <a:cs typeface="Times New Roman" panose="02020603050405020304" pitchFamily="18" charset="0"/>
              <a:sym typeface="+mn-ea"/>
            </a:endParaRPr>
          </a:p>
          <a:p>
            <a:pPr>
              <a:lnSpc>
                <a:spcPts val="1100"/>
              </a:lnSpc>
            </a:pPr>
            <a:r>
              <a:rPr lang="pt-PT" sz="1200" dirty="0" smtClean="0">
                <a:latin typeface="Arial Narrow" panose="020B0606020202030204" pitchFamily="34" charset="0"/>
              </a:rPr>
              <a:t>The </a:t>
            </a:r>
            <a:r>
              <a:rPr lang="pt-PT" sz="1200" dirty="0">
                <a:latin typeface="Arial Narrow" panose="020B0606020202030204" pitchFamily="34" charset="0"/>
              </a:rPr>
              <a:t>March 17 session will begin with the formal opening session of the Forum, which will be followed by 3 blocks of presentations. Each block will be represented by 5 </a:t>
            </a:r>
            <a:r>
              <a:rPr lang="pt-PT" sz="1200" i="1" dirty="0">
                <a:latin typeface="Arial Narrow" panose="020B0606020202030204" pitchFamily="34" charset="0"/>
              </a:rPr>
              <a:t>ECOWAS</a:t>
            </a:r>
            <a:r>
              <a:rPr lang="pt-PT" sz="1200" dirty="0">
                <a:latin typeface="Arial Narrow" panose="020B0606020202030204" pitchFamily="34" charset="0"/>
              </a:rPr>
              <a:t> member countries. Each block will last 2 hours, leaving each country 24 minutes to present business opportunities and entrepreneurial partnerships in the respective market.</a:t>
            </a:r>
          </a:p>
        </p:txBody>
      </p:sp>
    </p:spTree>
    <p:extLst>
      <p:ext uri="{BB962C8B-B14F-4D97-AF65-F5344CB8AC3E}">
        <p14:creationId xmlns:p14="http://schemas.microsoft.com/office/powerpoint/2010/main" val="1506537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26" name="Rectangle 25"/>
          <p:cNvSpPr/>
          <p:nvPr/>
        </p:nvSpPr>
        <p:spPr>
          <a:xfrm>
            <a:off x="10473228" y="1105535"/>
            <a:ext cx="1675444" cy="57208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28" name="Conexão Reta 1"/>
          <p:cNvCxnSpPr/>
          <p:nvPr/>
        </p:nvCxnSpPr>
        <p:spPr>
          <a:xfrm>
            <a:off x="11303751" y="953135"/>
            <a:ext cx="5080" cy="5405755"/>
          </a:xfrm>
          <a:prstGeom prst="line">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Rounded Corners 209"/>
          <p:cNvSpPr/>
          <p:nvPr/>
        </p:nvSpPr>
        <p:spPr>
          <a:xfrm>
            <a:off x="4496899" y="1111683"/>
            <a:ext cx="872832" cy="415059"/>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0" tIns="0" rIns="0" bIns="0" numCol="1" spcCol="215900" anchor="t"/>
          <a:lstStyle/>
          <a:p>
            <a:pPr algn="ctr">
              <a:defRPr lang="en-US">
                <a:solidFill>
                  <a:srgbClr val="0099CC"/>
                </a:solidFill>
              </a:defRPr>
            </a:pPr>
            <a:r>
              <a:rPr lang="pt-PT" sz="1200" dirty="0">
                <a:solidFill>
                  <a:srgbClr val="00B4B2"/>
                </a:solidFill>
                <a:latin typeface="Arial Narrow" panose="020B0606020202030204" pitchFamily="34" charset="0"/>
              </a:rPr>
              <a:t>Coffee break </a:t>
            </a:r>
          </a:p>
          <a:p>
            <a:pPr algn="ctr">
              <a:defRPr lang="en-US">
                <a:solidFill>
                  <a:srgbClr val="0099CC"/>
                </a:solidFill>
              </a:defRPr>
            </a:pPr>
            <a:r>
              <a:rPr lang="en-US" sz="1200" dirty="0" smtClean="0">
                <a:latin typeface="Arial Narrow" panose="020B0606020202030204" pitchFamily="34" charset="0"/>
                <a:ea typeface="Century Gothic" panose="020B0502020202020204" pitchFamily="2" charset="0"/>
                <a:cs typeface="Century Gothic" panose="020B0502020202020204" pitchFamily="2" charset="0"/>
              </a:rPr>
              <a:t>09:</a:t>
            </a:r>
            <a:r>
              <a:rPr lang="pt-PT" sz="1200" dirty="0" smtClean="0">
                <a:latin typeface="Arial Narrow" panose="020B0606020202030204" pitchFamily="34" charset="0"/>
                <a:ea typeface="Century Gothic" panose="020B0502020202020204" pitchFamily="2" charset="0"/>
                <a:cs typeface="Century Gothic" panose="020B0502020202020204" pitchFamily="2" charset="0"/>
              </a:rPr>
              <a:t>30</a:t>
            </a:r>
            <a:r>
              <a:rPr lang="en-US" sz="1200" dirty="0" smtClean="0">
                <a:latin typeface="Arial Narrow" panose="020B0606020202030204" pitchFamily="34" charset="0"/>
                <a:ea typeface="Century Gothic" panose="020B0502020202020204" pitchFamily="2" charset="0"/>
                <a:cs typeface="Century Gothic" panose="020B0502020202020204" pitchFamily="2" charset="0"/>
              </a:rPr>
              <a:t> </a:t>
            </a:r>
            <a:r>
              <a:rPr lang="en-US" sz="1200" dirty="0">
                <a:latin typeface="Arial Narrow" panose="020B0606020202030204" pitchFamily="34" charset="0"/>
                <a:ea typeface="Century Gothic" panose="020B0502020202020204" pitchFamily="2" charset="0"/>
                <a:cs typeface="Century Gothic" panose="020B0502020202020204" pitchFamily="2" charset="0"/>
              </a:rPr>
              <a:t>– </a:t>
            </a:r>
            <a:r>
              <a:rPr lang="pt-PT" altLang="en-US" sz="1200" dirty="0" smtClean="0">
                <a:latin typeface="Arial Narrow" panose="020B0606020202030204" pitchFamily="34" charset="0"/>
                <a:ea typeface="Century Gothic" panose="020B0502020202020204" pitchFamily="2" charset="0"/>
                <a:cs typeface="Century Gothic" panose="020B0502020202020204" pitchFamily="2" charset="0"/>
              </a:rPr>
              <a:t>09</a:t>
            </a:r>
            <a:r>
              <a:rPr lang="en-US" sz="1200" dirty="0" smtClean="0">
                <a:latin typeface="Arial Narrow" panose="020B0606020202030204" pitchFamily="34" charset="0"/>
                <a:ea typeface="Century Gothic" panose="020B0502020202020204" pitchFamily="2" charset="0"/>
                <a:cs typeface="Century Gothic" panose="020B0502020202020204" pitchFamily="2" charset="0"/>
              </a:rPr>
              <a:t>:</a:t>
            </a:r>
            <a:r>
              <a:rPr lang="pt-PT" sz="1200" dirty="0" smtClean="0">
                <a:latin typeface="Arial Narrow" panose="020B0606020202030204" pitchFamily="34" charset="0"/>
                <a:ea typeface="Century Gothic" panose="020B0502020202020204" pitchFamily="2" charset="0"/>
                <a:cs typeface="Century Gothic" panose="020B0502020202020204" pitchFamily="2" charset="0"/>
              </a:rPr>
              <a:t>45</a:t>
            </a:r>
            <a:endParaRPr lang="en-US" sz="12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endParaRPr lang="en-GB" sz="1200" dirty="0">
              <a:latin typeface="Arial Narrow" panose="020B0606020202030204" pitchFamily="34" charset="0"/>
              <a:ea typeface="Century Gothic" panose="020B0502020202020204" pitchFamily="2" charset="0"/>
              <a:cs typeface="Century Gothic" panose="020B0502020202020204" pitchFamily="2" charset="0"/>
            </a:endParaRPr>
          </a:p>
        </p:txBody>
      </p:sp>
      <p:sp>
        <p:nvSpPr>
          <p:cNvPr id="34" name="Linha2"/>
          <p:cNvSpPr/>
          <p:nvPr/>
        </p:nvSpPr>
        <p:spPr>
          <a:xfrm>
            <a:off x="1310005" y="3373756"/>
            <a:ext cx="220980" cy="0"/>
          </a:xfrm>
          <a:prstGeom prst="line">
            <a:avLst/>
          </a:prstGeom>
          <a:noFill/>
          <a:ln w="19050" cap="flat" cmpd="sng" algn="ctr">
            <a:solidFill>
              <a:schemeClr val="bg1"/>
            </a:solidFill>
            <a:prstDash val="solid"/>
            <a:headEnd type="none"/>
            <a:tailEnd type="triangle" w="med" len="med"/>
          </a:ln>
          <a:effectLst/>
        </p:spPr>
      </p:sp>
      <p:grpSp>
        <p:nvGrpSpPr>
          <p:cNvPr id="35" name="Agrupar 2"/>
          <p:cNvGrpSpPr/>
          <p:nvPr/>
        </p:nvGrpSpPr>
        <p:grpSpPr>
          <a:xfrm>
            <a:off x="1058545" y="2460626"/>
            <a:ext cx="1153160" cy="1165860"/>
            <a:chOff x="3447" y="3520"/>
            <a:chExt cx="1816" cy="1836"/>
          </a:xfrm>
          <a:scene3d>
            <a:camera prst="orthographicFront">
              <a:rot lat="0" lon="0" rev="0"/>
            </a:camera>
            <a:lightRig rig="contrasting" dir="t">
              <a:rot lat="0" lon="0" rev="1500000"/>
            </a:lightRig>
          </a:scene3d>
        </p:grpSpPr>
        <p:sp>
          <p:nvSpPr>
            <p:cNvPr id="36" name="Oval 47"/>
            <p:cNvSpPr/>
            <p:nvPr/>
          </p:nvSpPr>
          <p:spPr>
            <a:xfrm>
              <a:off x="3447" y="3520"/>
              <a:ext cx="1816" cy="1836"/>
            </a:xfrm>
            <a:prstGeom prst="ellipse">
              <a:avLst/>
            </a:prstGeom>
            <a:solidFill>
              <a:srgbClr val="008CBA"/>
            </a:solidFill>
            <a:ln w="15875" cap="flat" cmpd="sng" algn="ctr">
              <a:noFill/>
              <a:prstDash val="solid"/>
              <a:headEnd type="none"/>
              <a:tailEnd type="none"/>
            </a:ln>
            <a:effectLst>
              <a:outerShdw blurRad="149987" dist="250190" dir="8460000" algn="ctr">
                <a:srgbClr val="000000">
                  <a:alpha val="28000"/>
                </a:srgbClr>
              </a:outerShdw>
            </a:effectLst>
            <a:sp3d prstMaterial="metal">
              <a:bevelT w="88900" h="88900"/>
            </a:sp3d>
          </p:spPr>
          <p:txBody>
            <a:bodyPr vert="horz" wrap="square" lIns="91440" tIns="45720" rIns="91440" bIns="45720" numCol="1" spcCol="215900" anchor="t"/>
            <a:lstStyle/>
            <a:p>
              <a:pPr algn="ctr">
                <a:defRPr lang="en-US">
                  <a:solidFill>
                    <a:srgbClr val="FFFFFF"/>
                  </a:solidFill>
                </a:defRPr>
              </a:pPr>
              <a:r>
                <a:rPr lang="pt-PT" sz="1400" b="1" dirty="0" smtClean="0">
                  <a:latin typeface="Arial Narrow" panose="020B0606020202030204" pitchFamily="34" charset="0"/>
                  <a:ea typeface="Century Gothic" panose="020B0502020202020204" pitchFamily="2" charset="0"/>
                  <a:cs typeface="Century Gothic" panose="020B0502020202020204" pitchFamily="2" charset="0"/>
                </a:rPr>
                <a:t>2022</a:t>
              </a:r>
              <a:endParaRPr lang="pt-PT" sz="1400" b="1"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100" dirty="0" smtClean="0">
                  <a:latin typeface="Arial Narrow" panose="020B0606020202030204" pitchFamily="34" charset="0"/>
                  <a:ea typeface="Century Gothic" panose="020B0502020202020204" pitchFamily="2" charset="0"/>
                  <a:cs typeface="Century Gothic" panose="020B0502020202020204" pitchFamily="2" charset="0"/>
                </a:rPr>
                <a:t>17 March</a:t>
              </a:r>
              <a:endParaRPr lang="pt-PT" sz="1100" dirty="0">
                <a:latin typeface="Arial Narrow" panose="020B0606020202030204" pitchFamily="34" charset="0"/>
              </a:endParaRPr>
            </a:p>
            <a:p>
              <a:r>
                <a:rPr lang="pt-PT" sz="1000" dirty="0">
                  <a:solidFill>
                    <a:schemeClr val="bg1"/>
                  </a:solidFill>
                  <a:latin typeface="Arial Narrow" panose="020B0606020202030204" pitchFamily="34" charset="0"/>
                </a:rPr>
                <a:t>Business opportunities</a:t>
              </a:r>
              <a:r>
                <a:rPr lang="pt-PT" sz="1000" dirty="0">
                  <a:solidFill>
                    <a:schemeClr val="bg1"/>
                  </a:solidFill>
                </a:rPr>
                <a:t> </a:t>
              </a:r>
            </a:p>
          </p:txBody>
        </p:sp>
        <p:sp>
          <p:nvSpPr>
            <p:cNvPr id="37" name="TextBox 110"/>
            <p:cNvSpPr/>
            <p:nvPr/>
          </p:nvSpPr>
          <p:spPr>
            <a:xfrm>
              <a:off x="3614" y="4935"/>
              <a:ext cx="1482" cy="391"/>
            </a:xfrm>
            <a:prstGeom prst="rect">
              <a:avLst/>
            </a:prstGeom>
            <a:noFill/>
            <a:ln>
              <a:noFill/>
            </a:ln>
            <a:effectLst>
              <a:outerShdw blurRad="149987" dist="250190" dir="8460000" algn="ctr">
                <a:srgbClr val="000000">
                  <a:alpha val="28000"/>
                </a:srgbClr>
              </a:outerShdw>
            </a:effectLst>
            <a:sp3d prstMaterial="metal">
              <a:bevelT w="88900" h="88900"/>
            </a:sp3d>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08:30 – 10:30</a:t>
              </a:r>
            </a:p>
          </p:txBody>
        </p:sp>
      </p:grpSp>
      <p:grpSp>
        <p:nvGrpSpPr>
          <p:cNvPr id="38" name="Agrupar 3"/>
          <p:cNvGrpSpPr/>
          <p:nvPr/>
        </p:nvGrpSpPr>
        <p:grpSpPr>
          <a:xfrm>
            <a:off x="3277235" y="2327910"/>
            <a:ext cx="1153160" cy="1165860"/>
            <a:chOff x="8101" y="3527"/>
            <a:chExt cx="1816" cy="1836"/>
          </a:xfrm>
          <a:scene3d>
            <a:camera prst="orthographicFront">
              <a:rot lat="0" lon="0" rev="0"/>
            </a:camera>
            <a:lightRig rig="contrasting" dir="t">
              <a:rot lat="0" lon="0" rev="1500000"/>
            </a:lightRig>
          </a:scene3d>
        </p:grpSpPr>
        <p:sp>
          <p:nvSpPr>
            <p:cNvPr id="39" name="Oval 61"/>
            <p:cNvSpPr/>
            <p:nvPr/>
          </p:nvSpPr>
          <p:spPr>
            <a:xfrm>
              <a:off x="8101" y="3527"/>
              <a:ext cx="1816" cy="1836"/>
            </a:xfrm>
            <a:prstGeom prst="ellipse">
              <a:avLst/>
            </a:prstGeom>
            <a:solidFill>
              <a:srgbClr val="008CBA"/>
            </a:solidFill>
            <a:ln w="15875" cap="flat" cmpd="sng" algn="ctr">
              <a:noFill/>
              <a:prstDash val="solid"/>
              <a:headEnd type="none"/>
              <a:tailEnd type="none"/>
            </a:ln>
            <a:effectLst>
              <a:outerShdw blurRad="149987" dist="250190" dir="8460000" algn="ctr">
                <a:srgbClr val="000000">
                  <a:alpha val="28000"/>
                </a:srgbClr>
              </a:outerShdw>
            </a:effectLst>
            <a:sp3d prstMaterial="metal">
              <a:bevelT w="88900" h="88900"/>
            </a:sp3d>
          </p:spPr>
          <p:txBody>
            <a:bodyPr vert="horz" wrap="square" lIns="91440" tIns="45720" rIns="91440" bIns="45720" numCol="1" spcCol="215900" anchor="t"/>
            <a:lstStyle/>
            <a:p>
              <a:pPr algn="ctr">
                <a:defRPr lang="en-US">
                  <a:solidFill>
                    <a:srgbClr val="FFFFFF"/>
                  </a:solidFill>
                </a:defRPr>
              </a:pPr>
              <a:r>
                <a:rPr lang="pt-PT" sz="1400" b="1" dirty="0" smtClean="0">
                  <a:latin typeface="Arial Narrow" panose="020B0606020202030204" pitchFamily="34" charset="0"/>
                  <a:ea typeface="Century Gothic" panose="020B0502020202020204" pitchFamily="2" charset="0"/>
                  <a:cs typeface="Century Gothic" panose="020B0502020202020204" pitchFamily="2" charset="0"/>
                </a:rPr>
                <a:t>2022</a:t>
              </a:r>
              <a:endParaRPr lang="pt-PT" sz="1400" b="1"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100" dirty="0" smtClean="0">
                  <a:latin typeface="Arial Narrow" panose="020B0606020202030204" pitchFamily="34" charset="0"/>
                  <a:ea typeface="Century Gothic" panose="020B0502020202020204" pitchFamily="2" charset="0"/>
                  <a:cs typeface="Century Gothic" panose="020B0502020202020204" pitchFamily="2" charset="0"/>
                </a:rPr>
                <a:t>17 March</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00" dirty="0">
                  <a:solidFill>
                    <a:schemeClr val="bg1"/>
                  </a:solidFill>
                  <a:latin typeface="Arial Narrow" panose="020B0606020202030204" pitchFamily="34" charset="0"/>
                </a:rPr>
                <a:t>Business opportunities</a:t>
              </a:r>
              <a:endParaRPr lang="pt-PT" sz="1000" dirty="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40" name="TextBox 124"/>
            <p:cNvSpPr/>
            <p:nvPr/>
          </p:nvSpPr>
          <p:spPr>
            <a:xfrm>
              <a:off x="8301" y="4909"/>
              <a:ext cx="1375" cy="391"/>
            </a:xfrm>
            <a:prstGeom prst="rect">
              <a:avLst/>
            </a:prstGeom>
            <a:noFill/>
            <a:ln>
              <a:noFill/>
            </a:ln>
            <a:effectLst>
              <a:outerShdw blurRad="149987" dist="250190" dir="8460000" algn="ctr">
                <a:srgbClr val="000000">
                  <a:alpha val="28000"/>
                </a:srgbClr>
              </a:outerShdw>
            </a:effectLst>
            <a:sp3d prstMaterial="metal">
              <a:bevelT w="88900" h="88900"/>
            </a:sp3d>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14:30 – 16:30</a:t>
              </a:r>
            </a:p>
          </p:txBody>
        </p:sp>
      </p:grpSp>
      <p:sp>
        <p:nvSpPr>
          <p:cNvPr id="41" name="Rectangle: Rounded Corners 125"/>
          <p:cNvSpPr/>
          <p:nvPr/>
        </p:nvSpPr>
        <p:spPr>
          <a:xfrm>
            <a:off x="2821940" y="847999"/>
            <a:ext cx="1567180" cy="1157692"/>
          </a:xfrm>
          <a:prstGeom prst="roundRect">
            <a:avLst>
              <a:gd name="adj" fmla="val 16667"/>
            </a:avLst>
          </a:prstGeom>
          <a:solidFill>
            <a:srgbClr val="E3F8FD"/>
          </a:solidFill>
          <a:ln w="15875" cap="flat" cmpd="sng" algn="ctr">
            <a:noFill/>
            <a:prstDash val="solid"/>
            <a:headEnd type="none"/>
            <a:tailEnd type="none"/>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spcCol="215900" anchor="t"/>
          <a:lstStyle/>
          <a:p>
            <a:pPr>
              <a:lnSpc>
                <a:spcPts val="1200"/>
              </a:lnSpc>
              <a:defRPr lang="en-US">
                <a:solidFill>
                  <a:srgbClr val="FFFFFF"/>
                </a:solidFill>
              </a:defRPr>
            </a:pPr>
            <a:r>
              <a:rPr lang="pt-PT" sz="1000" i="1" dirty="0">
                <a:solidFill>
                  <a:srgbClr val="00B4B2"/>
                </a:solidFill>
                <a:latin typeface="Arial Narrow" panose="020B0606020202030204" pitchFamily="34" charset="0"/>
              </a:rPr>
              <a:t>PRESENTATION OF OPPORTUNITIES </a:t>
            </a:r>
            <a:r>
              <a:rPr lang="pt-PT" altLang="en-US" sz="1000" dirty="0" smtClean="0">
                <a:solidFill>
                  <a:schemeClr val="tx1"/>
                </a:solidFill>
                <a:latin typeface="Arial Narrow" panose="020B0606020202030204" pitchFamily="34" charset="0"/>
                <a:sym typeface="+mn-ea"/>
              </a:rPr>
              <a:t>:</a:t>
            </a:r>
            <a:endParaRPr lang="pt-PT" sz="10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a:solidFill>
                  <a:srgbClr val="3EA4BA"/>
                </a:solidFill>
                <a:latin typeface="Arial Narrow" panose="020B0606020202030204" pitchFamily="34" charset="0"/>
                <a:sym typeface="+mn-ea"/>
              </a:rPr>
              <a:t>■ </a:t>
            </a:r>
            <a:r>
              <a:rPr lang="pt-PT" sz="1200" dirty="0" smtClean="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Nigeria</a:t>
            </a:r>
            <a:endPar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a:solidFill>
                  <a:srgbClr val="3EA4BA"/>
                </a:solidFill>
                <a:latin typeface="Arial Narrow" panose="020B0606020202030204" pitchFamily="34" charset="0"/>
                <a:sym typeface="+mn-ea"/>
              </a:rPr>
              <a:t>■ </a:t>
            </a:r>
            <a:r>
              <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Mali</a:t>
            </a:r>
            <a:endPar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a:solidFill>
                  <a:srgbClr val="3EA4BA"/>
                </a:solidFill>
                <a:latin typeface="Arial Narrow" panose="020B0606020202030204" pitchFamily="34" charset="0"/>
                <a:sym typeface="+mn-ea"/>
              </a:rPr>
              <a:t>■ </a:t>
            </a:r>
            <a:r>
              <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Burkina Faso</a:t>
            </a:r>
            <a:endPar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a:solidFill>
                  <a:srgbClr val="3EA4BA"/>
                </a:solidFill>
                <a:latin typeface="Arial Narrow" panose="020B0606020202030204" pitchFamily="34" charset="0"/>
                <a:sym typeface="+mn-ea"/>
              </a:rPr>
              <a:t>■ </a:t>
            </a:r>
            <a:r>
              <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Niger</a:t>
            </a:r>
            <a:endPar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a:solidFill>
                  <a:srgbClr val="3EA4BA"/>
                </a:solidFill>
                <a:latin typeface="Arial Narrow" panose="020B0606020202030204" pitchFamily="34" charset="0"/>
                <a:sym typeface="+mn-ea"/>
              </a:rPr>
              <a:t>■ </a:t>
            </a:r>
            <a:r>
              <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Sierra Leone</a:t>
            </a:r>
            <a:endPar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42" name="Rectangle: Rounded Corners 137"/>
          <p:cNvSpPr/>
          <p:nvPr/>
        </p:nvSpPr>
        <p:spPr>
          <a:xfrm>
            <a:off x="34290" y="3044826"/>
            <a:ext cx="1007745" cy="529590"/>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a:solidFill>
                  <a:srgbClr val="00B4B2"/>
                </a:solidFill>
                <a:latin typeface="Arial Narrow" panose="020B0606020202030204" pitchFamily="34" charset="0"/>
              </a:rPr>
              <a:t>Coffee break </a:t>
            </a:r>
          </a:p>
          <a:p>
            <a:pPr algn="ctr">
              <a:defRPr lang="en-US">
                <a:solidFill>
                  <a:srgbClr val="0099CC"/>
                </a:solidFill>
              </a:defRPr>
            </a:pPr>
            <a:r>
              <a:rPr lang="pt-PT" sz="1200" dirty="0" smtClean="0">
                <a:latin typeface="Arial Narrow" panose="020B0606020202030204" pitchFamily="34" charset="0"/>
                <a:ea typeface="Century Gothic" panose="020B0502020202020204" pitchFamily="2" charset="0"/>
                <a:cs typeface="Arial" panose="020B0604020202020204" pitchFamily="34" charset="0"/>
              </a:rPr>
              <a:t>10:30 </a:t>
            </a:r>
            <a:r>
              <a:rPr lang="pt-PT" sz="1200" dirty="0">
                <a:latin typeface="Arial Narrow" panose="020B0606020202030204" pitchFamily="34" charset="0"/>
                <a:ea typeface="Century Gothic" panose="020B0502020202020204" pitchFamily="2" charset="0"/>
                <a:cs typeface="Arial" panose="020B0604020202020204" pitchFamily="34" charset="0"/>
              </a:rPr>
              <a:t>– 11:00</a:t>
            </a:r>
          </a:p>
          <a:p>
            <a:pPr algn="ctr">
              <a:defRPr lang="en-US">
                <a:solidFill>
                  <a:srgbClr val="0099CC"/>
                </a:solidFill>
              </a:defRPr>
            </a:pPr>
            <a:endParaRPr lang="pt-PT" sz="1200" b="1" dirty="0">
              <a:latin typeface="Arial Narrow" panose="020B0606020202030204" pitchFamily="34" charset="0"/>
              <a:ea typeface="Century Gothic" panose="020B0502020202020204" pitchFamily="2" charset="0"/>
              <a:cs typeface="Century Gothic" panose="020B0502020202020204" pitchFamily="2" charset="0"/>
            </a:endParaRPr>
          </a:p>
        </p:txBody>
      </p:sp>
      <p:grpSp>
        <p:nvGrpSpPr>
          <p:cNvPr id="43" name="Agrupar 4"/>
          <p:cNvGrpSpPr/>
          <p:nvPr/>
        </p:nvGrpSpPr>
        <p:grpSpPr>
          <a:xfrm>
            <a:off x="1062355" y="3977641"/>
            <a:ext cx="1153160" cy="1165860"/>
            <a:chOff x="3453" y="5909"/>
            <a:chExt cx="1816" cy="1836"/>
          </a:xfrm>
          <a:scene3d>
            <a:camera prst="orthographicFront">
              <a:rot lat="0" lon="0" rev="0"/>
            </a:camera>
            <a:lightRig rig="contrasting" dir="t">
              <a:rot lat="0" lon="0" rev="1500000"/>
            </a:lightRig>
          </a:scene3d>
        </p:grpSpPr>
        <p:sp>
          <p:nvSpPr>
            <p:cNvPr id="44"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a:outerShdw blurRad="149987" dist="250190" dir="8460000" algn="ctr">
                <a:srgbClr val="000000">
                  <a:alpha val="28000"/>
                </a:srgbClr>
              </a:outerShdw>
            </a:effectLst>
            <a:sp3d prstMaterial="metal">
              <a:bevelT w="88900" h="88900"/>
            </a:sp3d>
          </p:spPr>
          <p:txBody>
            <a:bodyPr vert="horz" wrap="square" lIns="91440" tIns="45720" rIns="91440" bIns="45720" numCol="1" spcCol="215900" anchor="t"/>
            <a:lstStyle/>
            <a:p>
              <a:pPr algn="ctr">
                <a:defRPr lang="en-US">
                  <a:solidFill>
                    <a:srgbClr val="FFFFFF"/>
                  </a:solidFill>
                </a:defRPr>
              </a:pPr>
              <a:r>
                <a:rPr lang="pt-PT" sz="1400" b="1" dirty="0" smtClean="0">
                  <a:latin typeface="Arial Narrow" panose="020B0606020202030204" pitchFamily="34" charset="0"/>
                  <a:ea typeface="Century Gothic" panose="020B0502020202020204" pitchFamily="2" charset="0"/>
                  <a:cs typeface="Century Gothic" panose="020B0502020202020204" pitchFamily="2" charset="0"/>
                </a:rPr>
                <a:t>2022</a:t>
              </a:r>
              <a:endParaRPr lang="pt-PT" sz="1400" b="1"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100" dirty="0" smtClean="0">
                  <a:latin typeface="Arial Narrow" panose="020B0606020202030204" pitchFamily="34" charset="0"/>
                  <a:ea typeface="Century Gothic" panose="020B0502020202020204" pitchFamily="2" charset="0"/>
                  <a:cs typeface="Century Gothic" panose="020B0502020202020204" pitchFamily="2" charset="0"/>
                </a:rPr>
                <a:t>17 March</a:t>
              </a:r>
              <a:endParaRPr lang="pt-PT" sz="1100" dirty="0">
                <a:latin typeface="Arial Narrow" panose="020B0606020202030204" pitchFamily="34" charset="0"/>
              </a:endParaRPr>
            </a:p>
            <a:p>
              <a:r>
                <a:rPr lang="pt-PT" sz="1000" dirty="0">
                  <a:solidFill>
                    <a:schemeClr val="bg1"/>
                  </a:solidFill>
                  <a:latin typeface="Arial Narrow" panose="020B0606020202030204" pitchFamily="34" charset="0"/>
                </a:rPr>
                <a:t>Business opportunities</a:t>
              </a:r>
              <a:r>
                <a:rPr lang="pt-PT" sz="1000" dirty="0">
                  <a:solidFill>
                    <a:schemeClr val="bg1"/>
                  </a:solidFill>
                </a:rPr>
                <a:t> </a:t>
              </a:r>
            </a:p>
          </p:txBody>
        </p:sp>
        <p:sp>
          <p:nvSpPr>
            <p:cNvPr id="45" name="TextBox 167"/>
            <p:cNvSpPr/>
            <p:nvPr/>
          </p:nvSpPr>
          <p:spPr>
            <a:xfrm>
              <a:off x="3671" y="7261"/>
              <a:ext cx="1361" cy="388"/>
            </a:xfrm>
            <a:prstGeom prst="rect">
              <a:avLst/>
            </a:prstGeom>
            <a:noFill/>
            <a:ln>
              <a:noFill/>
            </a:ln>
            <a:effectLst>
              <a:outerShdw blurRad="149987" dist="250190" dir="8460000" algn="ctr">
                <a:srgbClr val="000000">
                  <a:alpha val="28000"/>
                </a:srgbClr>
              </a:outerShdw>
            </a:effectLst>
            <a:sp3d prstMaterial="metal">
              <a:bevelT w="88900" h="88900"/>
            </a:sp3d>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11:00 -13:00 </a:t>
              </a:r>
            </a:p>
          </p:txBody>
        </p:sp>
      </p:grpSp>
      <p:sp>
        <p:nvSpPr>
          <p:cNvPr id="46" name="Forma automática5"/>
          <p:cNvSpPr/>
          <p:nvPr/>
        </p:nvSpPr>
        <p:spPr>
          <a:xfrm>
            <a:off x="31750" y="4328161"/>
            <a:ext cx="1007745" cy="539115"/>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a:solidFill>
                  <a:srgbClr val="00B4B2"/>
                </a:solidFill>
                <a:latin typeface="Arial Narrow" panose="020B0606020202030204" pitchFamily="34" charset="0"/>
              </a:rPr>
              <a:t>Lunch</a:t>
            </a:r>
          </a:p>
          <a:p>
            <a:pPr algn="ctr">
              <a:defRPr lang="en-US">
                <a:solidFill>
                  <a:srgbClr val="0099CC"/>
                </a:solidFill>
              </a:defRPr>
            </a:pPr>
            <a:r>
              <a:rPr lang="pt-PT" sz="1200" dirty="0" smtClean="0">
                <a:latin typeface="Arial Narrow" panose="020B0606020202030204" pitchFamily="34" charset="0"/>
                <a:ea typeface="Century Gothic" panose="020B0502020202020204" pitchFamily="2" charset="0"/>
                <a:cs typeface="Arial" panose="020B0604020202020204" pitchFamily="34" charset="0"/>
              </a:rPr>
              <a:t>13:00 </a:t>
            </a:r>
            <a:r>
              <a:rPr lang="pt-PT" sz="1200" dirty="0">
                <a:latin typeface="Arial Narrow" panose="020B0606020202030204" pitchFamily="34" charset="0"/>
                <a:ea typeface="Century Gothic" panose="020B0502020202020204" pitchFamily="2" charset="0"/>
                <a:cs typeface="Arial" panose="020B0604020202020204" pitchFamily="34" charset="0"/>
              </a:rPr>
              <a:t>– 14:30</a:t>
            </a:r>
          </a:p>
          <a:p>
            <a:pPr algn="ctr">
              <a:defRPr lang="en-US">
                <a:solidFill>
                  <a:srgbClr val="0099CC"/>
                </a:solidFill>
              </a:defRPr>
            </a:pPr>
            <a:endParaRPr lang="pt-PT" sz="1200" b="1" dirty="0" err="1"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48" name="Forma automática4"/>
          <p:cNvSpPr/>
          <p:nvPr/>
        </p:nvSpPr>
        <p:spPr>
          <a:xfrm>
            <a:off x="2242185" y="2442210"/>
            <a:ext cx="1007745" cy="539115"/>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a:solidFill>
                  <a:srgbClr val="00B4B2"/>
                </a:solidFill>
                <a:latin typeface="Arial Narrow" panose="020B0606020202030204" pitchFamily="34" charset="0"/>
              </a:rPr>
              <a:t>Coffee break </a:t>
            </a:r>
          </a:p>
          <a:p>
            <a:pPr algn="ctr">
              <a:defRPr lang="en-US">
                <a:solidFill>
                  <a:srgbClr val="0099CC"/>
                </a:solidFill>
              </a:defRPr>
            </a:pPr>
            <a:r>
              <a:rPr lang="pt-PT" sz="1200" dirty="0" smtClean="0">
                <a:latin typeface="Arial Narrow" panose="020B0606020202030204" pitchFamily="34" charset="0"/>
                <a:ea typeface="Century Gothic" panose="020B0502020202020204" pitchFamily="2" charset="0"/>
                <a:cs typeface="Arial" panose="020B0604020202020204" pitchFamily="34" charset="0"/>
              </a:rPr>
              <a:t>16:30 </a:t>
            </a:r>
            <a:r>
              <a:rPr lang="pt-PT" sz="1200" dirty="0">
                <a:latin typeface="Arial Narrow" panose="020B0606020202030204" pitchFamily="34" charset="0"/>
                <a:ea typeface="Century Gothic" panose="020B0502020202020204" pitchFamily="2" charset="0"/>
                <a:cs typeface="Arial" panose="020B0604020202020204" pitchFamily="34" charset="0"/>
              </a:rPr>
              <a:t>– 17:00</a:t>
            </a:r>
          </a:p>
          <a:p>
            <a:pPr algn="ctr">
              <a:defRPr lang="en-US">
                <a:solidFill>
                  <a:srgbClr val="0099CC"/>
                </a:solidFill>
              </a:defRPr>
            </a:pPr>
            <a:endParaRPr lang="pt-PT" sz="1200" dirty="0">
              <a:latin typeface="Arial Narrow" panose="020B0606020202030204" pitchFamily="34" charset="0"/>
              <a:ea typeface="Century Gothic" panose="020B0502020202020204" pitchFamily="2" charset="0"/>
              <a:cs typeface="Century Gothic" panose="020B0502020202020204" pitchFamily="2" charset="0"/>
            </a:endParaRPr>
          </a:p>
        </p:txBody>
      </p:sp>
      <p:sp>
        <p:nvSpPr>
          <p:cNvPr id="49" name="Linha7"/>
          <p:cNvSpPr/>
          <p:nvPr/>
        </p:nvSpPr>
        <p:spPr>
          <a:xfrm rot="16200000">
            <a:off x="1223645" y="3866516"/>
            <a:ext cx="809625" cy="6350"/>
          </a:xfrm>
          <a:prstGeom prst="line">
            <a:avLst/>
          </a:prstGeom>
          <a:noFill/>
          <a:ln w="9525" cap="flat" cmpd="sng" algn="ctr">
            <a:solidFill>
              <a:srgbClr val="008CBA"/>
            </a:solidFill>
            <a:prstDash val="solid"/>
            <a:headEnd type="none"/>
            <a:tailEnd type="none" w="med" len="med"/>
          </a:ln>
          <a:effectLst/>
        </p:spPr>
      </p:sp>
      <p:sp>
        <p:nvSpPr>
          <p:cNvPr id="50" name="Rectangle: Rounded Corners 205"/>
          <p:cNvSpPr/>
          <p:nvPr/>
        </p:nvSpPr>
        <p:spPr>
          <a:xfrm>
            <a:off x="2282825" y="3730625"/>
            <a:ext cx="1007745" cy="539115"/>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a:latin typeface="Arial Narrow" panose="020B0606020202030204" pitchFamily="34" charset="0"/>
              </a:rPr>
              <a:t>Free time </a:t>
            </a:r>
            <a:endParaRPr lang="pt-PT" sz="1200" dirty="0" smtClean="0">
              <a:latin typeface="Arial Narrow" panose="020B0606020202030204" pitchFamily="34" charset="0"/>
            </a:endParaRPr>
          </a:p>
          <a:p>
            <a:pPr algn="ctr">
              <a:defRPr lang="en-US">
                <a:solidFill>
                  <a:srgbClr val="0099CC"/>
                </a:solidFill>
              </a:defRPr>
            </a:pPr>
            <a:r>
              <a:rPr lang="pt-PT" altLang="en-US" sz="1200" dirty="0" smtClean="0">
                <a:latin typeface="Arial Narrow" panose="020B0606020202030204" pitchFamily="34" charset="0"/>
                <a:ea typeface="Century Gothic" panose="020B0502020202020204" pitchFamily="2" charset="0"/>
                <a:cs typeface="Arial" panose="020B0604020202020204" pitchFamily="34" charset="0"/>
              </a:rPr>
              <a:t>&gt; </a:t>
            </a:r>
            <a:r>
              <a:rPr lang="en-US" sz="1200" dirty="0" smtClean="0">
                <a:latin typeface="Arial Narrow" panose="020B0606020202030204" pitchFamily="34" charset="0"/>
                <a:ea typeface="Century Gothic" panose="020B0502020202020204" pitchFamily="2" charset="0"/>
                <a:cs typeface="Arial" panose="020B0604020202020204" pitchFamily="34" charset="0"/>
              </a:rPr>
              <a:t>1</a:t>
            </a:r>
            <a:r>
              <a:rPr lang="pt-PT" sz="1200" dirty="0">
                <a:latin typeface="Arial Narrow" panose="020B0606020202030204" pitchFamily="34" charset="0"/>
                <a:ea typeface="Century Gothic" panose="020B0502020202020204" pitchFamily="2" charset="0"/>
                <a:cs typeface="Arial" panose="020B0604020202020204" pitchFamily="34" charset="0"/>
              </a:rPr>
              <a:t>9</a:t>
            </a:r>
            <a:r>
              <a:rPr lang="en-US" sz="1200" dirty="0" smtClean="0">
                <a:latin typeface="Arial Narrow" panose="020B0606020202030204" pitchFamily="34" charset="0"/>
                <a:ea typeface="Century Gothic" panose="020B0502020202020204" pitchFamily="2" charset="0"/>
                <a:cs typeface="Arial" panose="020B0604020202020204" pitchFamily="34" charset="0"/>
              </a:rPr>
              <a:t>:</a:t>
            </a:r>
            <a:r>
              <a:rPr lang="pt-PT" sz="1200" dirty="0">
                <a:latin typeface="Arial Narrow" panose="020B0606020202030204" pitchFamily="34" charset="0"/>
                <a:ea typeface="Century Gothic" panose="020B0502020202020204" pitchFamily="2" charset="0"/>
                <a:cs typeface="Arial" panose="020B0604020202020204" pitchFamily="34" charset="0"/>
              </a:rPr>
              <a:t>0</a:t>
            </a:r>
            <a:r>
              <a:rPr lang="en-US" sz="1200" dirty="0" smtClean="0">
                <a:latin typeface="Arial Narrow" panose="020B0606020202030204" pitchFamily="34" charset="0"/>
                <a:ea typeface="Century Gothic" panose="020B0502020202020204" pitchFamily="2" charset="0"/>
                <a:cs typeface="Arial" panose="020B0604020202020204" pitchFamily="34" charset="0"/>
              </a:rPr>
              <a:t>0</a:t>
            </a:r>
            <a:endParaRPr lang="en-US" sz="1200" dirty="0">
              <a:latin typeface="Arial Narrow" panose="020B0606020202030204" pitchFamily="34" charset="0"/>
              <a:ea typeface="Century Gothic" panose="020B0502020202020204" pitchFamily="2" charset="0"/>
              <a:cs typeface="Arial" panose="020B0604020202020204" pitchFamily="34" charset="0"/>
            </a:endParaRPr>
          </a:p>
          <a:p>
            <a:pPr algn="ctr">
              <a:defRPr lang="en-US">
                <a:solidFill>
                  <a:srgbClr val="0099CC"/>
                </a:solidFill>
              </a:defRPr>
            </a:pPr>
            <a:endParaRPr lang="pt-PT" sz="1200" dirty="0" smtClean="0">
              <a:ln>
                <a:noFill/>
              </a:ln>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endParaRPr lang="pt-PT" sz="1200" b="1"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endParaRPr lang="en-GB" sz="12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54" name="Rectangle: Rounded Corners 198"/>
          <p:cNvSpPr/>
          <p:nvPr/>
        </p:nvSpPr>
        <p:spPr>
          <a:xfrm>
            <a:off x="2182495" y="5302250"/>
            <a:ext cx="3158490" cy="1263650"/>
          </a:xfrm>
          <a:prstGeom prst="roundRect">
            <a:avLst>
              <a:gd name="adj" fmla="val 16667"/>
            </a:avLst>
          </a:prstGeom>
          <a:solidFill>
            <a:schemeClr val="accent1">
              <a:lumMod val="20000"/>
              <a:lumOff val="80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fr-FR" altLang="en-US" sz="1200" dirty="0" err="1" smtClean="0">
                <a:solidFill>
                  <a:srgbClr val="008CBA"/>
                </a:solidFill>
                <a:latin typeface="Arial Narrow" panose="020B0606020202030204" pitchFamily="34" charset="0"/>
                <a:sym typeface="+mn-ea"/>
              </a:rPr>
              <a:t>Conference</a:t>
            </a:r>
            <a:r>
              <a:rPr lang="fr-FR" altLang="en-US" sz="1200" dirty="0" smtClean="0">
                <a:solidFill>
                  <a:srgbClr val="008CBA"/>
                </a:solidFill>
                <a:latin typeface="Arial Narrow" panose="020B0606020202030204" pitchFamily="34" charset="0"/>
                <a:sym typeface="+mn-ea"/>
              </a:rPr>
              <a:t> </a:t>
            </a:r>
            <a:r>
              <a:rPr lang="fr-FR" altLang="en-US" sz="1200" dirty="0">
                <a:solidFill>
                  <a:srgbClr val="008CBA"/>
                </a:solidFill>
                <a:latin typeface="Arial Narrow" panose="020B0606020202030204" pitchFamily="34" charset="0"/>
                <a:sym typeface="+mn-ea"/>
              </a:rPr>
              <a:t>I </a:t>
            </a:r>
          </a:p>
          <a:p>
            <a:pPr algn="ctr">
              <a:lnSpc>
                <a:spcPts val="1100"/>
              </a:lnSpc>
              <a:spcBef>
                <a:spcPts val="0"/>
              </a:spcBef>
              <a:spcAft>
                <a:spcPts val="0"/>
              </a:spcAft>
              <a:defRPr lang="en-US">
                <a:solidFill>
                  <a:srgbClr val="FFFFFF"/>
                </a:solidFill>
              </a:defRPr>
            </a:pPr>
            <a:r>
              <a:rPr lang="fr-FR" altLang="en-US" sz="1000" i="1" dirty="0" smtClean="0">
                <a:solidFill>
                  <a:srgbClr val="008CBA"/>
                </a:solidFill>
                <a:latin typeface="Arial Narrow" panose="020B0606020202030204" pitchFamily="34" charset="0"/>
                <a:cs typeface="Arial Narrow" panose="020B0606020202030204" pitchFamily="34" charset="0"/>
                <a:sym typeface="+mn-ea"/>
              </a:rPr>
              <a:t>«</a:t>
            </a:r>
            <a:r>
              <a:rPr lang="pt-PT" sz="1000" i="1" dirty="0">
                <a:solidFill>
                  <a:srgbClr val="3EA4BA"/>
                </a:solidFill>
                <a:latin typeface="Arial Narrow" panose="020B0606020202030204" pitchFamily="34" charset="0"/>
              </a:rPr>
              <a:t>ACCESS TO THE ECOWAS PREFERENTIAL </a:t>
            </a:r>
            <a:r>
              <a:rPr lang="pt-PT" sz="1000" i="1" dirty="0" smtClean="0">
                <a:solidFill>
                  <a:srgbClr val="3EA4BA"/>
                </a:solidFill>
                <a:latin typeface="Arial Narrow" panose="020B0606020202030204" pitchFamily="34" charset="0"/>
              </a:rPr>
              <a:t>MARKET</a:t>
            </a:r>
            <a:r>
              <a:rPr lang="fr-FR" altLang="en-US" sz="1000" i="1" dirty="0" smtClean="0">
                <a:solidFill>
                  <a:srgbClr val="008CBA"/>
                </a:solidFill>
                <a:latin typeface="Arial Narrow" panose="020B0606020202030204" pitchFamily="34" charset="0"/>
                <a:cs typeface="Arial Narrow" panose="020B0606020202030204" pitchFamily="34" charset="0"/>
                <a:sym typeface="+mn-ea"/>
              </a:rPr>
              <a:t>»</a:t>
            </a:r>
          </a:p>
          <a:p>
            <a:pPr algn="ctr">
              <a:lnSpc>
                <a:spcPts val="1100"/>
              </a:lnSpc>
              <a:spcBef>
                <a:spcPts val="0"/>
              </a:spcBef>
              <a:spcAft>
                <a:spcPts val="0"/>
              </a:spcAft>
              <a:defRPr lang="en-US">
                <a:solidFill>
                  <a:srgbClr val="FFFFFF"/>
                </a:solidFill>
              </a:defRPr>
            </a:pPr>
            <a:endParaRPr lang="fr-FR" sz="1000" i="1" dirty="0">
              <a:solidFill>
                <a:srgbClr val="008CBA"/>
              </a:solidFill>
              <a:latin typeface="Arial Narrow" panose="020B0606020202030204" pitchFamily="34" charset="0"/>
              <a:cs typeface="Arial Narrow" panose="020B0606020202030204" pitchFamily="34" charset="0"/>
              <a:sym typeface="+mn-ea"/>
            </a:endParaRPr>
          </a:p>
          <a:p>
            <a:pPr>
              <a:lnSpc>
                <a:spcPct val="80000"/>
              </a:lnSpc>
            </a:pPr>
            <a:r>
              <a:rPr lang="pt-PT" sz="1000" dirty="0">
                <a:solidFill>
                  <a:srgbClr val="3EA4BA"/>
                </a:solidFill>
                <a:latin typeface="Arial Narrow" panose="020B0606020202030204" pitchFamily="34" charset="0"/>
              </a:rPr>
              <a:t>Moderator </a:t>
            </a:r>
            <a:r>
              <a:rPr lang="pt-PT" sz="1000" dirty="0" smtClean="0">
                <a:solidFill>
                  <a:srgbClr val="3EA4BA"/>
                </a:solidFill>
                <a:latin typeface="Arial Narrow" panose="020B0606020202030204" pitchFamily="34" charset="0"/>
                <a:cs typeface="Arial Narrow" panose="020B0606020202030204" pitchFamily="34" charset="0"/>
                <a:sym typeface="+mn-ea"/>
              </a:rPr>
              <a:t>Cabo </a:t>
            </a:r>
            <a:r>
              <a:rPr lang="pt-PT" sz="1000" dirty="0">
                <a:solidFill>
                  <a:srgbClr val="3EA4BA"/>
                </a:solidFill>
                <a:latin typeface="Arial Narrow" panose="020B0606020202030204" pitchFamily="34" charset="0"/>
                <a:cs typeface="Arial Narrow" panose="020B0606020202030204" pitchFamily="34" charset="0"/>
                <a:sym typeface="+mn-ea"/>
              </a:rPr>
              <a:t>Verde</a:t>
            </a:r>
          </a:p>
          <a:p>
            <a:pPr>
              <a:lnSpc>
                <a:spcPct val="80000"/>
              </a:lnSpc>
            </a:pPr>
            <a:r>
              <a:rPr lang="en-GB" sz="1000" dirty="0" smtClean="0">
                <a:solidFill>
                  <a:srgbClr val="3EA4BA"/>
                </a:solidFill>
                <a:latin typeface="Arial Narrow" panose="020B0606020202030204" pitchFamily="34" charset="0"/>
                <a:sym typeface="+mn-ea"/>
              </a:rPr>
              <a:t>Speaker</a:t>
            </a:r>
            <a:r>
              <a:rPr lang="pt-PT" sz="1000" i="1" dirty="0" smtClean="0">
                <a:solidFill>
                  <a:srgbClr val="3EA4BA"/>
                </a:solidFill>
                <a:latin typeface="Arial Narrow" panose="020B0606020202030204" pitchFamily="34" charset="0"/>
                <a:cs typeface="Arial Narrow" panose="020B0606020202030204" pitchFamily="34" charset="0"/>
                <a:sym typeface="+mn-ea"/>
              </a:rPr>
              <a:t>: </a:t>
            </a:r>
            <a:r>
              <a:rPr lang="pt-PT" sz="1000" i="1" dirty="0">
                <a:solidFill>
                  <a:srgbClr val="3EA4BA"/>
                </a:solidFill>
                <a:latin typeface="Arial Narrow" panose="020B0606020202030204" pitchFamily="34" charset="0"/>
                <a:cs typeface="Arial Narrow" panose="020B0606020202030204" pitchFamily="34" charset="0"/>
                <a:sym typeface="+mn-ea"/>
              </a:rPr>
              <a:t>CEDEAO</a:t>
            </a:r>
            <a:endParaRPr lang="pt-PT" altLang="en-US" sz="1000" i="1" dirty="0">
              <a:solidFill>
                <a:srgbClr val="3EA4BA"/>
              </a:solidFill>
              <a:latin typeface="Arial Narrow" panose="020B0606020202030204" pitchFamily="34" charset="0"/>
              <a:cs typeface="Arial Narrow" panose="020B0606020202030204" pitchFamily="34" charset="0"/>
              <a:sym typeface="+mn-ea"/>
            </a:endParaRPr>
          </a:p>
          <a:p>
            <a:pPr algn="ctr">
              <a:lnSpc>
                <a:spcPts val="1100"/>
              </a:lnSpc>
              <a:spcBef>
                <a:spcPts val="0"/>
              </a:spcBef>
              <a:spcAft>
                <a:spcPts val="0"/>
              </a:spcAft>
              <a:defRPr lang="en-US">
                <a:solidFill>
                  <a:srgbClr val="FFFFFF"/>
                </a:solidFill>
              </a:defRPr>
            </a:pPr>
            <a:endParaRPr lang="fr-FR" sz="1000" dirty="0">
              <a:solidFill>
                <a:srgbClr val="008CBA"/>
              </a:solidFill>
              <a:latin typeface="Arial Narrow" panose="020B0606020202030204" pitchFamily="34" charset="0"/>
              <a:cs typeface="Arial Narrow" panose="020B0606020202030204" pitchFamily="34" charset="0"/>
            </a:endParaRPr>
          </a:p>
        </p:txBody>
      </p:sp>
      <p:sp>
        <p:nvSpPr>
          <p:cNvPr id="56" name="Slide Number Placeholder 6"/>
          <p:cNvSpPr txBox="1"/>
          <p:nvPr/>
        </p:nvSpPr>
        <p:spPr bwMode="auto">
          <a:xfrm>
            <a:off x="7127906" y="6679895"/>
            <a:ext cx="648072" cy="17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5</a:t>
            </a:fld>
            <a:endParaRPr lang="fr-FR" altLang="pt-PT" sz="800" b="1" i="1" u="sng" dirty="0" smtClean="0">
              <a:solidFill>
                <a:srgbClr val="00B4B2"/>
              </a:solidFill>
            </a:endParaRPr>
          </a:p>
        </p:txBody>
      </p:sp>
      <p:sp>
        <p:nvSpPr>
          <p:cNvPr id="58" name="Linha7"/>
          <p:cNvSpPr/>
          <p:nvPr/>
        </p:nvSpPr>
        <p:spPr>
          <a:xfrm rot="16200000">
            <a:off x="1238885" y="2684695"/>
            <a:ext cx="809625" cy="6350"/>
          </a:xfrm>
          <a:prstGeom prst="line">
            <a:avLst/>
          </a:prstGeom>
          <a:noFill/>
          <a:ln w="9525" cap="flat" cmpd="sng" algn="ctr">
            <a:solidFill>
              <a:srgbClr val="008CBA"/>
            </a:solidFill>
            <a:prstDash val="solid"/>
            <a:headEnd type="none" w="med" len="med"/>
            <a:tailEnd type="triangle" w="med" len="med"/>
          </a:ln>
          <a:effectLst/>
        </p:spPr>
      </p:sp>
      <p:sp>
        <p:nvSpPr>
          <p:cNvPr id="59" name="Linha7"/>
          <p:cNvSpPr/>
          <p:nvPr/>
        </p:nvSpPr>
        <p:spPr>
          <a:xfrm rot="16200000">
            <a:off x="1218565" y="5062855"/>
            <a:ext cx="809625" cy="6350"/>
          </a:xfrm>
          <a:prstGeom prst="line">
            <a:avLst/>
          </a:prstGeom>
          <a:noFill/>
          <a:ln w="9525" cap="flat" cmpd="sng" algn="ctr">
            <a:solidFill>
              <a:srgbClr val="008CBA"/>
            </a:solidFill>
            <a:prstDash val="solid"/>
            <a:headEnd type="triangle" w="med" len="med"/>
            <a:tailEnd type="none" w="med" len="med"/>
          </a:ln>
          <a:effectLst/>
        </p:spPr>
      </p:sp>
      <p:sp>
        <p:nvSpPr>
          <p:cNvPr id="60" name="Straight Connector 144"/>
          <p:cNvSpPr/>
          <p:nvPr/>
        </p:nvSpPr>
        <p:spPr>
          <a:xfrm flipH="1">
            <a:off x="516255" y="3599181"/>
            <a:ext cx="5715" cy="189230"/>
          </a:xfrm>
          <a:prstGeom prst="line">
            <a:avLst/>
          </a:prstGeom>
          <a:noFill/>
          <a:ln w="9525" cap="flat" cmpd="sng" algn="ctr">
            <a:solidFill>
              <a:srgbClr val="008CBA"/>
            </a:solidFill>
            <a:prstDash val="solid"/>
            <a:headEnd type="triangle" w="med" len="med"/>
            <a:tailEnd type="none" w="med" len="med"/>
          </a:ln>
          <a:effectLst/>
        </p:spPr>
      </p:sp>
      <p:sp>
        <p:nvSpPr>
          <p:cNvPr id="61" name="Straight Connector 144"/>
          <p:cNvSpPr/>
          <p:nvPr/>
        </p:nvSpPr>
        <p:spPr>
          <a:xfrm>
            <a:off x="506730" y="4877336"/>
            <a:ext cx="4445" cy="393265"/>
          </a:xfrm>
          <a:prstGeom prst="line">
            <a:avLst/>
          </a:prstGeom>
          <a:noFill/>
          <a:ln w="9525" cap="flat" cmpd="sng" algn="ctr">
            <a:solidFill>
              <a:srgbClr val="008CBA"/>
            </a:solidFill>
            <a:prstDash val="solid"/>
            <a:headEnd type="triangle" w="med" len="med"/>
            <a:tailEnd type="none" w="med" len="med"/>
          </a:ln>
          <a:effectLst/>
        </p:spPr>
      </p:sp>
      <p:sp>
        <p:nvSpPr>
          <p:cNvPr id="62" name="Linha7"/>
          <p:cNvSpPr/>
          <p:nvPr/>
        </p:nvSpPr>
        <p:spPr>
          <a:xfrm rot="16200000" flipV="1">
            <a:off x="3449062" y="2419091"/>
            <a:ext cx="787918" cy="4444"/>
          </a:xfrm>
          <a:prstGeom prst="line">
            <a:avLst/>
          </a:prstGeom>
          <a:noFill/>
          <a:ln w="9525" cap="flat" cmpd="sng" algn="ctr">
            <a:solidFill>
              <a:srgbClr val="008CBA"/>
            </a:solidFill>
            <a:prstDash val="solid"/>
            <a:headEnd type="none" w="med" len="med"/>
            <a:tailEnd type="triangle" w="med" len="med"/>
          </a:ln>
          <a:effectLst/>
        </p:spPr>
      </p:sp>
      <p:sp>
        <p:nvSpPr>
          <p:cNvPr id="63" name="Linha7"/>
          <p:cNvSpPr/>
          <p:nvPr/>
        </p:nvSpPr>
        <p:spPr>
          <a:xfrm rot="16200000">
            <a:off x="3448685" y="3455035"/>
            <a:ext cx="809625" cy="6350"/>
          </a:xfrm>
          <a:prstGeom prst="line">
            <a:avLst/>
          </a:prstGeom>
          <a:noFill/>
          <a:ln w="19050" cap="flat" cmpd="sng" algn="ctr">
            <a:solidFill>
              <a:srgbClr val="008CBA"/>
            </a:solidFill>
            <a:prstDash val="solid"/>
            <a:headEnd type="none"/>
            <a:tailEnd type="none" w="med" len="med"/>
          </a:ln>
          <a:effectLst/>
        </p:spPr>
      </p:sp>
      <p:sp>
        <p:nvSpPr>
          <p:cNvPr id="64" name="Linha7"/>
          <p:cNvSpPr/>
          <p:nvPr/>
        </p:nvSpPr>
        <p:spPr>
          <a:xfrm rot="16200000">
            <a:off x="3453765" y="4872355"/>
            <a:ext cx="809625" cy="6350"/>
          </a:xfrm>
          <a:prstGeom prst="line">
            <a:avLst/>
          </a:prstGeom>
          <a:noFill/>
          <a:ln w="9525" cap="flat" cmpd="sng" algn="ctr">
            <a:solidFill>
              <a:srgbClr val="008CBA"/>
            </a:solidFill>
            <a:prstDash val="solid"/>
            <a:headEnd type="triangle" w="med" len="med"/>
            <a:tailEnd type="none" w="med" len="med"/>
          </a:ln>
          <a:effectLst/>
        </p:spPr>
      </p:sp>
      <p:sp>
        <p:nvSpPr>
          <p:cNvPr id="65" name="Straight Connector 144"/>
          <p:cNvSpPr/>
          <p:nvPr/>
        </p:nvSpPr>
        <p:spPr>
          <a:xfrm flipH="1">
            <a:off x="2727325" y="4250029"/>
            <a:ext cx="2221" cy="851817"/>
          </a:xfrm>
          <a:prstGeom prst="line">
            <a:avLst/>
          </a:prstGeom>
          <a:noFill/>
          <a:ln w="9525" cap="flat" cmpd="sng" algn="ctr">
            <a:solidFill>
              <a:srgbClr val="008CBA"/>
            </a:solidFill>
            <a:prstDash val="solid"/>
            <a:headEnd type="triangle" w="med" len="med"/>
            <a:tailEnd type="none" w="med" len="med"/>
          </a:ln>
          <a:effectLst/>
        </p:spPr>
      </p:sp>
      <p:sp>
        <p:nvSpPr>
          <p:cNvPr id="66" name="Oval 65"/>
          <p:cNvSpPr/>
          <p:nvPr/>
        </p:nvSpPr>
        <p:spPr>
          <a:xfrm>
            <a:off x="1576705" y="3729991"/>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67" name="Oval 66"/>
          <p:cNvSpPr/>
          <p:nvPr/>
        </p:nvSpPr>
        <p:spPr>
          <a:xfrm>
            <a:off x="1562735" y="5212716"/>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68" name="Oval 67"/>
          <p:cNvSpPr/>
          <p:nvPr/>
        </p:nvSpPr>
        <p:spPr>
          <a:xfrm>
            <a:off x="3794125" y="356806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69" name="Oval 68"/>
          <p:cNvSpPr/>
          <p:nvPr/>
        </p:nvSpPr>
        <p:spPr>
          <a:xfrm>
            <a:off x="3796665" y="503428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70" name="Conexão Reta 77"/>
          <p:cNvCxnSpPr/>
          <p:nvPr/>
        </p:nvCxnSpPr>
        <p:spPr>
          <a:xfrm>
            <a:off x="2737485" y="3618865"/>
            <a:ext cx="1113790" cy="0"/>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71" name="Forma automática5"/>
          <p:cNvSpPr/>
          <p:nvPr/>
        </p:nvSpPr>
        <p:spPr>
          <a:xfrm>
            <a:off x="4452815" y="1854627"/>
            <a:ext cx="894324" cy="445550"/>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0" tIns="0" rIns="0" bIns="0" numCol="1" spcCol="215900" anchor="t"/>
          <a:lstStyle/>
          <a:p>
            <a:pPr algn="ctr">
              <a:defRPr lang="en-US">
                <a:solidFill>
                  <a:srgbClr val="0099CC"/>
                </a:solidFill>
              </a:defRPr>
            </a:pPr>
            <a:r>
              <a:rPr lang="pt-PT" sz="1200" dirty="0">
                <a:solidFill>
                  <a:srgbClr val="00B4B2"/>
                </a:solidFill>
                <a:latin typeface="Arial Narrow" panose="020B0606020202030204" pitchFamily="34" charset="0"/>
              </a:rPr>
              <a:t>Coffee break </a:t>
            </a:r>
          </a:p>
          <a:p>
            <a:pPr algn="ctr">
              <a:defRPr lang="en-US">
                <a:solidFill>
                  <a:srgbClr val="0099CC"/>
                </a:solidFill>
              </a:defRPr>
            </a:pPr>
            <a:r>
              <a:rPr lang="pt-PT" sz="1200" dirty="0" smtClean="0">
                <a:latin typeface="Arial Narrow" panose="020B0606020202030204" pitchFamily="34" charset="0"/>
                <a:ea typeface="Century Gothic" panose="020B0502020202020204" pitchFamily="2" charset="0"/>
                <a:cs typeface="Arial" panose="020B0604020202020204" pitchFamily="34" charset="0"/>
              </a:rPr>
              <a:t>11:00 </a:t>
            </a:r>
            <a:r>
              <a:rPr lang="pt-PT" sz="1200" dirty="0">
                <a:latin typeface="Arial Narrow" panose="020B0606020202030204" pitchFamily="34" charset="0"/>
                <a:ea typeface="Century Gothic" panose="020B0502020202020204" pitchFamily="2" charset="0"/>
                <a:cs typeface="Arial" panose="020B0604020202020204" pitchFamily="34" charset="0"/>
              </a:rPr>
              <a:t>– </a:t>
            </a:r>
            <a:r>
              <a:rPr lang="pt-PT" sz="1200" dirty="0" smtClean="0">
                <a:latin typeface="Arial Narrow" panose="020B0606020202030204" pitchFamily="34" charset="0"/>
                <a:ea typeface="Century Gothic" panose="020B0502020202020204" pitchFamily="2" charset="0"/>
                <a:cs typeface="Arial" panose="020B0604020202020204" pitchFamily="34" charset="0"/>
              </a:rPr>
              <a:t>11:15</a:t>
            </a:r>
            <a:endParaRPr lang="pt-PT" sz="1200" dirty="0">
              <a:latin typeface="Arial Narrow" panose="020B0606020202030204" pitchFamily="34" charset="0"/>
              <a:ea typeface="Century Gothic" panose="020B0502020202020204" pitchFamily="2" charset="0"/>
              <a:cs typeface="Arial" panose="020B0604020202020204" pitchFamily="34" charset="0"/>
            </a:endParaRPr>
          </a:p>
        </p:txBody>
      </p:sp>
      <p:sp>
        <p:nvSpPr>
          <p:cNvPr id="72" name="Rectangle: Rounded Corners 137"/>
          <p:cNvSpPr/>
          <p:nvPr/>
        </p:nvSpPr>
        <p:spPr>
          <a:xfrm>
            <a:off x="10483619" y="1212215"/>
            <a:ext cx="1657692" cy="508695"/>
          </a:xfrm>
          <a:prstGeom prst="roundRect">
            <a:avLst>
              <a:gd name="adj" fmla="val 16667"/>
            </a:avLst>
          </a:prstGeom>
          <a:solidFill>
            <a:schemeClr val="bg1"/>
          </a:solidFill>
          <a:ln w="15875" cap="flat" cmpd="sng" algn="ctr">
            <a:noFill/>
            <a:prstDash val="solid"/>
            <a:headEnd type="none"/>
            <a:tailEnd type="none"/>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spcCol="215900" anchor="t"/>
          <a:lstStyle/>
          <a:p>
            <a:pPr algn="ctr">
              <a:defRPr lang="en-US">
                <a:solidFill>
                  <a:srgbClr val="0099CC"/>
                </a:solidFill>
              </a:defRPr>
            </a:pPr>
            <a:r>
              <a:rPr lang="pt-PT" sz="1200" i="1" dirty="0">
                <a:solidFill>
                  <a:srgbClr val="00B4B2"/>
                </a:solidFill>
              </a:rPr>
              <a:t>ACCREDITATION</a:t>
            </a:r>
            <a:r>
              <a:rPr lang="pt-PT" sz="1200" b="1" dirty="0" smtClean="0">
                <a:solidFill>
                  <a:srgbClr val="416D12"/>
                </a:solidFill>
                <a:latin typeface="Arial Narrow" panose="020B0606020202030204" pitchFamily="34" charset="0"/>
                <a:sym typeface="+mn-ea"/>
              </a:rPr>
              <a:t> </a:t>
            </a:r>
          </a:p>
          <a:p>
            <a:pPr algn="ctr">
              <a:defRPr lang="en-US">
                <a:solidFill>
                  <a:srgbClr val="0099CC"/>
                </a:solidFill>
              </a:defRPr>
            </a:pPr>
            <a:r>
              <a:rPr lang="pt-PT" sz="1200" b="1" dirty="0" smtClean="0">
                <a:solidFill>
                  <a:srgbClr val="00B4B2"/>
                </a:solidFill>
                <a:latin typeface="Arial" panose="020B0604020202020204" pitchFamily="34" charset="0"/>
                <a:ea typeface="Century Gothic" panose="020B0502020202020204" pitchFamily="2" charset="0"/>
                <a:cs typeface="Arial" panose="020B0604020202020204" pitchFamily="34" charset="0"/>
                <a:sym typeface="+mn-ea"/>
              </a:rPr>
              <a:t>07:00 </a:t>
            </a:r>
            <a:r>
              <a:rPr lang="pt-PT" sz="1200" b="1" dirty="0">
                <a:solidFill>
                  <a:srgbClr val="00B4B2"/>
                </a:solidFill>
                <a:latin typeface="Arial" panose="020B0604020202020204" pitchFamily="34" charset="0"/>
                <a:ea typeface="Century Gothic" panose="020B0502020202020204" pitchFamily="2" charset="0"/>
                <a:cs typeface="Arial" panose="020B0604020202020204" pitchFamily="34" charset="0"/>
                <a:sym typeface="+mn-ea"/>
              </a:rPr>
              <a:t>– 08:15</a:t>
            </a:r>
            <a:endParaRPr lang="pt-PT" sz="1200" b="1" dirty="0">
              <a:solidFill>
                <a:srgbClr val="00B4B2"/>
              </a:solidFill>
              <a:latin typeface="Arial" panose="020B0604020202020204" pitchFamily="34" charset="0"/>
              <a:ea typeface="Century Gothic" panose="020B0502020202020204" pitchFamily="2" charset="0"/>
              <a:cs typeface="Arial" panose="020B0604020202020204" pitchFamily="34" charset="0"/>
            </a:endParaRPr>
          </a:p>
          <a:p>
            <a:pPr algn="ctr">
              <a:defRPr lang="en-US">
                <a:solidFill>
                  <a:srgbClr val="0099CC"/>
                </a:solidFill>
              </a:defRPr>
            </a:pP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73" name="Cortar Retângulo de Canto Simples 105"/>
          <p:cNvSpPr/>
          <p:nvPr/>
        </p:nvSpPr>
        <p:spPr>
          <a:xfrm>
            <a:off x="10484933" y="598804"/>
            <a:ext cx="1659802" cy="23177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100" b="1" dirty="0">
                <a:sym typeface="+mn-ea"/>
              </a:rPr>
              <a:t>1</a:t>
            </a:r>
            <a:r>
              <a:rPr lang="pt-PT" altLang="en-US" sz="1100" b="1" baseline="30000" dirty="0">
                <a:sym typeface="+mn-ea"/>
              </a:rPr>
              <a:t>st</a:t>
            </a:r>
            <a:r>
              <a:rPr lang="pt-PT" altLang="en-US" sz="1100" b="1" dirty="0">
                <a:sym typeface="+mn-ea"/>
              </a:rPr>
              <a:t> DAY - </a:t>
            </a:r>
            <a:r>
              <a:rPr lang="pt-PT" altLang="en-US" sz="1100" b="1" dirty="0" smtClean="0">
                <a:solidFill>
                  <a:srgbClr val="FFFF00"/>
                </a:solidFill>
                <a:sym typeface="+mn-ea"/>
              </a:rPr>
              <a:t>19 MARCH</a:t>
            </a:r>
            <a:endParaRPr lang="pt-PT" altLang="en-US" sz="1100" b="1" dirty="0">
              <a:solidFill>
                <a:srgbClr val="FFFF00"/>
              </a:solidFill>
            </a:endParaRPr>
          </a:p>
        </p:txBody>
      </p:sp>
      <p:grpSp>
        <p:nvGrpSpPr>
          <p:cNvPr id="74" name="Agrupar 111"/>
          <p:cNvGrpSpPr/>
          <p:nvPr/>
        </p:nvGrpSpPr>
        <p:grpSpPr>
          <a:xfrm>
            <a:off x="3273425" y="3824605"/>
            <a:ext cx="1153160" cy="1165860"/>
            <a:chOff x="3453" y="5909"/>
            <a:chExt cx="1816" cy="1836"/>
          </a:xfrm>
          <a:scene3d>
            <a:camera prst="orthographicFront">
              <a:rot lat="0" lon="0" rev="0"/>
            </a:camera>
            <a:lightRig rig="contrasting" dir="t">
              <a:rot lat="0" lon="0" rev="1500000"/>
            </a:lightRig>
          </a:scene3d>
        </p:grpSpPr>
        <p:sp>
          <p:nvSpPr>
            <p:cNvPr id="75"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a:outerShdw blurRad="149987" dist="250190" dir="8460000" algn="ctr">
                <a:srgbClr val="000000">
                  <a:alpha val="28000"/>
                </a:srgbClr>
              </a:outerShdw>
            </a:effectLst>
            <a:sp3d prstMaterial="metal">
              <a:bevelT w="88900" h="88900"/>
            </a:sp3d>
          </p:spPr>
          <p:txBody>
            <a:bodyPr vert="horz" wrap="square" lIns="91440" tIns="45720" rIns="91440" bIns="45720" numCol="1" spcCol="215900" anchor="t"/>
            <a:lstStyle/>
            <a:p>
              <a:pPr algn="ctr">
                <a:defRPr lang="en-US">
                  <a:solidFill>
                    <a:srgbClr val="FFFFFF"/>
                  </a:solidFill>
                </a:defRPr>
              </a:pPr>
              <a:r>
                <a:rPr lang="pt-PT" sz="1400" b="1" dirty="0" smtClean="0">
                  <a:latin typeface="Arial Narrow" panose="020B0606020202030204" pitchFamily="34" charset="0"/>
                  <a:ea typeface="Century Gothic" panose="020B0502020202020204" pitchFamily="2" charset="0"/>
                  <a:cs typeface="Century Gothic" panose="020B0502020202020204" pitchFamily="2" charset="0"/>
                </a:rPr>
                <a:t>2022</a:t>
              </a:r>
              <a:endParaRPr lang="pt-PT" sz="1400" b="1"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100" dirty="0" smtClean="0">
                  <a:latin typeface="Arial Narrow" panose="020B0606020202030204" pitchFamily="34" charset="0"/>
                  <a:ea typeface="Century Gothic" panose="020B0502020202020204" pitchFamily="2" charset="0"/>
                  <a:cs typeface="Century Gothic" panose="020B0502020202020204" pitchFamily="2" charset="0"/>
                </a:rPr>
                <a:t>17 March</a:t>
              </a:r>
              <a:endParaRPr lang="pt-PT" sz="1100" dirty="0">
                <a:latin typeface="Arial Narrow" panose="020B0606020202030204" pitchFamily="34" charset="0"/>
              </a:endParaRPr>
            </a:p>
            <a:p>
              <a:pPr algn="ctr">
                <a:defRPr lang="en-US">
                  <a:solidFill>
                    <a:srgbClr val="FFFFFF"/>
                  </a:solidFill>
                </a:defRPr>
              </a:pPr>
              <a:r>
                <a:rPr lang="pt-PT" sz="1000" dirty="0" smtClean="0">
                  <a:solidFill>
                    <a:schemeClr val="bg1"/>
                  </a:solidFill>
                  <a:latin typeface="Arial Narrow" panose="020B0606020202030204" pitchFamily="34" charset="0"/>
                </a:rPr>
                <a:t>Access to Market</a:t>
              </a:r>
              <a:endParaRPr lang="pt-PT" altLang="en-US" sz="10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76" name="TextBox 167"/>
            <p:cNvSpPr/>
            <p:nvPr/>
          </p:nvSpPr>
          <p:spPr>
            <a:xfrm>
              <a:off x="3641" y="7303"/>
              <a:ext cx="1361" cy="388"/>
            </a:xfrm>
            <a:prstGeom prst="rect">
              <a:avLst/>
            </a:prstGeom>
            <a:noFill/>
            <a:ln>
              <a:noFill/>
            </a:ln>
            <a:effectLst>
              <a:outerShdw blurRad="149987" dist="250190" dir="8460000" algn="ctr">
                <a:srgbClr val="000000">
                  <a:alpha val="28000"/>
                </a:srgbClr>
              </a:outerShdw>
            </a:effectLst>
            <a:sp3d prstMaterial="metal">
              <a:bevelT w="88900" h="88900"/>
            </a:sp3d>
          </p:spPr>
          <p:txBody>
            <a:bodyPr vert="horz" wrap="square" lIns="91440" tIns="45720" rIns="91440" bIns="45720" numCol="1" spcCol="215900" anchor="t"/>
            <a:lstStyle/>
            <a:p>
              <a:pPr algn="ctr">
                <a:defRPr lang="en-US"/>
              </a:pPr>
              <a:r>
                <a:rPr lang="pt-PT" sz="1000" dirty="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17:00 -</a:t>
              </a:r>
              <a:r>
                <a:rPr lang="pt-PT" sz="1000"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19:00 </a:t>
              </a:r>
              <a:endParaRPr lang="pt-PT" sz="1000" dirty="0">
                <a:solidFill>
                  <a:srgbClr val="FFFF00"/>
                </a:solidFill>
                <a:latin typeface="Arial Narrow" panose="020B0606020202030204" pitchFamily="34" charset="0"/>
                <a:ea typeface="Century Gothic" panose="020B0502020202020204" pitchFamily="2" charset="0"/>
                <a:cs typeface="Century Gothic" panose="020B0502020202020204" pitchFamily="2" charset="0"/>
              </a:endParaRPr>
            </a:p>
          </p:txBody>
        </p:sp>
      </p:grpSp>
      <p:sp>
        <p:nvSpPr>
          <p:cNvPr id="77" name="Forma automática5"/>
          <p:cNvSpPr/>
          <p:nvPr/>
        </p:nvSpPr>
        <p:spPr>
          <a:xfrm>
            <a:off x="4456599" y="3776199"/>
            <a:ext cx="903267" cy="387006"/>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96825">
                <a:srgbClr val="DDF3E1"/>
              </a:gs>
              <a:gs pos="93650">
                <a:srgbClr val="DBF2DF"/>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0" tIns="0" rIns="0" bIns="0" numCol="1" spcCol="215900" anchor="t"/>
          <a:lstStyle/>
          <a:p>
            <a:pPr algn="ctr">
              <a:defRPr lang="en-US">
                <a:solidFill>
                  <a:srgbClr val="0099CC"/>
                </a:solidFill>
              </a:defRPr>
            </a:pPr>
            <a:r>
              <a:rPr lang="pt-PT" sz="1200" dirty="0">
                <a:solidFill>
                  <a:srgbClr val="00B4B2"/>
                </a:solidFill>
                <a:latin typeface="Arial Narrow" panose="020B0606020202030204" pitchFamily="34" charset="0"/>
              </a:rPr>
              <a:t>Coffee break </a:t>
            </a:r>
          </a:p>
          <a:p>
            <a:pPr algn="ctr">
              <a:defRPr lang="en-US">
                <a:solidFill>
                  <a:srgbClr val="0099CC"/>
                </a:solidFill>
              </a:defRPr>
            </a:pPr>
            <a:r>
              <a:rPr lang="pt-PT" sz="1050" dirty="0" smtClean="0">
                <a:latin typeface="Arial Narrow" panose="020B0606020202030204" pitchFamily="34" charset="0"/>
                <a:ea typeface="Century Gothic" panose="020B0502020202020204" pitchFamily="2" charset="0"/>
                <a:cs typeface="Arial" panose="020B0604020202020204" pitchFamily="34" charset="0"/>
              </a:rPr>
              <a:t>15:30 </a:t>
            </a:r>
            <a:r>
              <a:rPr lang="pt-PT" sz="1050" dirty="0">
                <a:latin typeface="Arial Narrow" panose="020B0606020202030204" pitchFamily="34" charset="0"/>
                <a:ea typeface="Century Gothic" panose="020B0502020202020204" pitchFamily="2" charset="0"/>
                <a:cs typeface="Arial" panose="020B0604020202020204" pitchFamily="34" charset="0"/>
              </a:rPr>
              <a:t>– </a:t>
            </a:r>
            <a:r>
              <a:rPr lang="pt-PT" sz="1050" dirty="0" smtClean="0">
                <a:latin typeface="Arial Narrow" panose="020B0606020202030204" pitchFamily="34" charset="0"/>
                <a:ea typeface="Century Gothic" panose="020B0502020202020204" pitchFamily="2" charset="0"/>
                <a:cs typeface="Arial" panose="020B0604020202020204" pitchFamily="34" charset="0"/>
              </a:rPr>
              <a:t>15:45</a:t>
            </a:r>
            <a:endParaRPr lang="pt-PT" sz="1050" dirty="0">
              <a:latin typeface="Arial Narrow" panose="020B0606020202030204" pitchFamily="34" charset="0"/>
              <a:ea typeface="Century Gothic" panose="020B0502020202020204" pitchFamily="2" charset="0"/>
              <a:cs typeface="Arial" panose="020B0604020202020204" pitchFamily="34" charset="0"/>
            </a:endParaRPr>
          </a:p>
          <a:p>
            <a:pPr algn="ctr">
              <a:defRPr lang="en-US">
                <a:solidFill>
                  <a:srgbClr val="0099CC"/>
                </a:solidFill>
              </a:defRPr>
            </a:pPr>
            <a:endParaRPr lang="pt-PT" sz="1200" b="1" dirty="0" err="1"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78" name="Triângulo Isósceles 164"/>
          <p:cNvSpPr/>
          <p:nvPr/>
        </p:nvSpPr>
        <p:spPr>
          <a:xfrm rot="5400000">
            <a:off x="6526530" y="785495"/>
            <a:ext cx="297815" cy="193040"/>
          </a:xfrm>
          <a:prstGeom prst="triangle">
            <a:avLst/>
          </a:prstGeom>
          <a:gradFill>
            <a:gsLst>
              <a:gs pos="0">
                <a:schemeClr val="accent1">
                  <a:tint val="66000"/>
                  <a:satMod val="160000"/>
                </a:schemeClr>
              </a:gs>
              <a:gs pos="0">
                <a:schemeClr val="accent1">
                  <a:tint val="44500"/>
                  <a:satMod val="160000"/>
                </a:schemeClr>
              </a:gs>
              <a:gs pos="4500">
                <a:srgbClr val="C4E0FF"/>
              </a:gs>
              <a:gs pos="9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79" name="Triângulo Isósceles 176"/>
          <p:cNvSpPr/>
          <p:nvPr/>
        </p:nvSpPr>
        <p:spPr>
          <a:xfrm rot="5400000">
            <a:off x="6543040" y="1649095"/>
            <a:ext cx="297815" cy="193040"/>
          </a:xfrm>
          <a:prstGeom prst="triangle">
            <a:avLst/>
          </a:prstGeom>
          <a:gradFill>
            <a:gsLst>
              <a:gs pos="0">
                <a:schemeClr val="accent1">
                  <a:tint val="66000"/>
                  <a:satMod val="160000"/>
                </a:schemeClr>
              </a:gs>
              <a:gs pos="0">
                <a:schemeClr val="accent1">
                  <a:tint val="44500"/>
                  <a:satMod val="160000"/>
                </a:schemeClr>
              </a:gs>
              <a:gs pos="4500">
                <a:srgbClr val="C4E0FF"/>
              </a:gs>
              <a:gs pos="9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80" name="Triângulo Isósceles 180"/>
          <p:cNvSpPr/>
          <p:nvPr/>
        </p:nvSpPr>
        <p:spPr>
          <a:xfrm rot="5400000">
            <a:off x="6567805" y="5495290"/>
            <a:ext cx="297815" cy="193040"/>
          </a:xfrm>
          <a:prstGeom prst="triangle">
            <a:avLst/>
          </a:prstGeom>
          <a:gradFill>
            <a:gsLst>
              <a:gs pos="0">
                <a:schemeClr val="accent1">
                  <a:tint val="66000"/>
                  <a:satMod val="160000"/>
                </a:schemeClr>
              </a:gs>
              <a:gs pos="0">
                <a:schemeClr val="accent1">
                  <a:tint val="44500"/>
                  <a:satMod val="160000"/>
                </a:schemeClr>
              </a:gs>
              <a:gs pos="4500">
                <a:srgbClr val="C4E0FF"/>
              </a:gs>
              <a:gs pos="9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81" name="Rectangle: Rounded Corners 137"/>
          <p:cNvSpPr/>
          <p:nvPr/>
        </p:nvSpPr>
        <p:spPr>
          <a:xfrm>
            <a:off x="10469800" y="1793358"/>
            <a:ext cx="1677194" cy="422275"/>
          </a:xfrm>
          <a:prstGeom prst="roundRect">
            <a:avLst>
              <a:gd name="adj" fmla="val 16667"/>
            </a:avLst>
          </a:prstGeom>
          <a:solidFill>
            <a:schemeClr val="bg1"/>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rgbClr val="00B4B2"/>
                </a:solidFill>
                <a:latin typeface="Arial Narrow" panose="020B0606020202030204" pitchFamily="34" charset="0"/>
                <a:sym typeface="+mn-ea"/>
              </a:rPr>
              <a:t>Business Round</a:t>
            </a:r>
          </a:p>
          <a:p>
            <a:pPr algn="ctr">
              <a:defRPr lang="en-US">
                <a:solidFill>
                  <a:srgbClr val="0099CC"/>
                </a:solidFill>
              </a:defRPr>
            </a:pPr>
            <a:r>
              <a:rPr lang="pt-PT" sz="1100" b="1" dirty="0">
                <a:solidFill>
                  <a:srgbClr val="00B4B2"/>
                </a:solidFill>
                <a:latin typeface="Arial" panose="020B0604020202020204" pitchFamily="34" charset="0"/>
                <a:ea typeface="Century Gothic" panose="020B0502020202020204" pitchFamily="2" charset="0"/>
                <a:cs typeface="Arial" panose="020B0604020202020204" pitchFamily="34" charset="0"/>
              </a:rPr>
              <a:t>08:15 – 10:15</a:t>
            </a:r>
          </a:p>
          <a:p>
            <a:pPr algn="ctr">
              <a:defRPr lang="en-US">
                <a:solidFill>
                  <a:srgbClr val="0099CC"/>
                </a:solidFill>
              </a:defRPr>
            </a:pP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82" name="Rectangle: Rounded Corners 137"/>
          <p:cNvSpPr/>
          <p:nvPr/>
        </p:nvSpPr>
        <p:spPr>
          <a:xfrm>
            <a:off x="10478051" y="2261295"/>
            <a:ext cx="1661962" cy="436245"/>
          </a:xfrm>
          <a:prstGeom prst="roundRect">
            <a:avLst>
              <a:gd name="adj" fmla="val 16667"/>
            </a:avLst>
          </a:prstGeom>
          <a:solidFill>
            <a:schemeClr val="bg1"/>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a:solidFill>
                  <a:srgbClr val="00B4B2"/>
                </a:solidFill>
              </a:rPr>
              <a:t>Coffee break </a:t>
            </a:r>
            <a:endParaRPr lang="pt-PT" sz="1200" dirty="0" smtClean="0">
              <a:solidFill>
                <a:srgbClr val="00B4B2"/>
              </a:solidFill>
            </a:endParaRPr>
          </a:p>
          <a:p>
            <a:pPr algn="ctr">
              <a:defRPr lang="en-US">
                <a:solidFill>
                  <a:srgbClr val="0099CC"/>
                </a:solidFill>
              </a:defRPr>
            </a:pPr>
            <a:r>
              <a:rPr lang="pt-PT" sz="1200" b="1" dirty="0" smtClean="0">
                <a:solidFill>
                  <a:srgbClr val="00B4B2"/>
                </a:solidFill>
                <a:latin typeface="Arial" panose="020B0604020202020204" pitchFamily="34" charset="0"/>
                <a:ea typeface="Century Gothic" panose="020B0502020202020204" pitchFamily="2" charset="0"/>
                <a:cs typeface="Arial" panose="020B0604020202020204" pitchFamily="34" charset="0"/>
              </a:rPr>
              <a:t>10:15 </a:t>
            </a:r>
            <a:r>
              <a:rPr lang="pt-PT" sz="1200" b="1" dirty="0">
                <a:solidFill>
                  <a:srgbClr val="00B4B2"/>
                </a:solidFill>
                <a:latin typeface="Arial" panose="020B0604020202020204" pitchFamily="34" charset="0"/>
                <a:ea typeface="Century Gothic" panose="020B0502020202020204" pitchFamily="2" charset="0"/>
                <a:cs typeface="Arial" panose="020B0604020202020204" pitchFamily="34" charset="0"/>
              </a:rPr>
              <a:t>– 10:45</a:t>
            </a:r>
          </a:p>
          <a:p>
            <a:pPr algn="ctr">
              <a:defRPr lang="en-US">
                <a:solidFill>
                  <a:srgbClr val="0099CC"/>
                </a:solidFill>
              </a:defRPr>
            </a:pP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83" name="Rectangle: Rounded Corners 137"/>
          <p:cNvSpPr/>
          <p:nvPr/>
        </p:nvSpPr>
        <p:spPr>
          <a:xfrm>
            <a:off x="10477237" y="2749552"/>
            <a:ext cx="1660588" cy="453390"/>
          </a:xfrm>
          <a:prstGeom prst="roundRect">
            <a:avLst>
              <a:gd name="adj" fmla="val 16667"/>
            </a:avLst>
          </a:prstGeom>
          <a:solidFill>
            <a:schemeClr val="bg1"/>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rgbClr val="00B4B2"/>
                </a:solidFill>
                <a:latin typeface="Arial Narrow" panose="020B0606020202030204" pitchFamily="34" charset="0"/>
                <a:sym typeface="+mn-ea"/>
              </a:rPr>
              <a:t>Business Round</a:t>
            </a:r>
          </a:p>
          <a:p>
            <a:pPr algn="ctr">
              <a:defRPr lang="en-US">
                <a:solidFill>
                  <a:srgbClr val="0099CC"/>
                </a:solidFill>
              </a:defRPr>
            </a:pPr>
            <a:r>
              <a:rPr lang="pt-PT" sz="1100" b="1" dirty="0">
                <a:solidFill>
                  <a:srgbClr val="00B4B2"/>
                </a:solidFill>
                <a:latin typeface="Arial" panose="020B0604020202020204" pitchFamily="34" charset="0"/>
                <a:ea typeface="Century Gothic" panose="020B0502020202020204" pitchFamily="2" charset="0"/>
                <a:cs typeface="Arial" panose="020B0604020202020204" pitchFamily="34" charset="0"/>
              </a:rPr>
              <a:t>10:45 – 12:30</a:t>
            </a:r>
          </a:p>
          <a:p>
            <a:pPr algn="ctr">
              <a:defRPr lang="en-US">
                <a:solidFill>
                  <a:srgbClr val="0099CC"/>
                </a:solidFill>
              </a:defRPr>
            </a:pP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84" name="Rectangle: Rounded Corners 137"/>
          <p:cNvSpPr/>
          <p:nvPr/>
        </p:nvSpPr>
        <p:spPr>
          <a:xfrm>
            <a:off x="10492876" y="3256166"/>
            <a:ext cx="1657081" cy="440055"/>
          </a:xfrm>
          <a:prstGeom prst="roundRect">
            <a:avLst>
              <a:gd name="adj" fmla="val 16667"/>
            </a:avLst>
          </a:prstGeom>
          <a:solidFill>
            <a:schemeClr val="bg1"/>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smtClean="0">
                <a:solidFill>
                  <a:srgbClr val="00B4B2"/>
                </a:solidFill>
                <a:latin typeface="Arial Narrow" panose="020B0606020202030204" pitchFamily="34" charset="0"/>
              </a:rPr>
              <a:t>Lunch</a:t>
            </a:r>
          </a:p>
          <a:p>
            <a:pPr algn="ctr">
              <a:defRPr lang="en-US">
                <a:solidFill>
                  <a:srgbClr val="0099CC"/>
                </a:solidFill>
              </a:defRPr>
            </a:pPr>
            <a:r>
              <a:rPr lang="pt-PT" sz="1200" b="1" dirty="0" smtClean="0">
                <a:solidFill>
                  <a:srgbClr val="00B4B2"/>
                </a:solidFill>
                <a:latin typeface="Arial" panose="020B0604020202020204" pitchFamily="34" charset="0"/>
                <a:ea typeface="Century Gothic" panose="020B0502020202020204" pitchFamily="2" charset="0"/>
                <a:cs typeface="Arial" panose="020B0604020202020204" pitchFamily="34" charset="0"/>
              </a:rPr>
              <a:t>12:30 </a:t>
            </a:r>
            <a:r>
              <a:rPr lang="pt-PT" sz="1200" b="1" dirty="0">
                <a:solidFill>
                  <a:srgbClr val="00B4B2"/>
                </a:solidFill>
                <a:latin typeface="Arial" panose="020B0604020202020204" pitchFamily="34" charset="0"/>
                <a:ea typeface="Century Gothic" panose="020B0502020202020204" pitchFamily="2" charset="0"/>
                <a:cs typeface="Arial" panose="020B0604020202020204" pitchFamily="34" charset="0"/>
              </a:rPr>
              <a:t>– 14:00</a:t>
            </a:r>
          </a:p>
          <a:p>
            <a:pPr algn="ctr">
              <a:defRPr lang="en-US">
                <a:solidFill>
                  <a:srgbClr val="0099CC"/>
                </a:solidFill>
              </a:defRPr>
            </a:pPr>
            <a:endParaRPr lang="pt-PT" sz="1200" b="1" dirty="0" err="1"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85" name="Rectangle: Rounded Corners 137"/>
          <p:cNvSpPr/>
          <p:nvPr/>
        </p:nvSpPr>
        <p:spPr>
          <a:xfrm>
            <a:off x="10479266" y="3732761"/>
            <a:ext cx="1678582" cy="654685"/>
          </a:xfrm>
          <a:prstGeom prst="roundRect">
            <a:avLst>
              <a:gd name="adj" fmla="val 16667"/>
            </a:avLst>
          </a:prstGeom>
          <a:solidFill>
            <a:schemeClr val="bg1"/>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a:solidFill>
                  <a:srgbClr val="00B4B2"/>
                </a:solidFill>
                <a:latin typeface="Arial Narrow" panose="020B0606020202030204" pitchFamily="34" charset="0"/>
              </a:rPr>
              <a:t>Presentation of the product </a:t>
            </a:r>
            <a:r>
              <a:rPr lang="pt-PT" sz="1100" dirty="0" smtClean="0">
                <a:solidFill>
                  <a:srgbClr val="00B4B2"/>
                </a:solidFill>
                <a:latin typeface="Arial Narrow" panose="020B0606020202030204" pitchFamily="34" charset="0"/>
              </a:rPr>
              <a:t>opportunity</a:t>
            </a:r>
          </a:p>
          <a:p>
            <a:pPr algn="ctr">
              <a:defRPr lang="en-US">
                <a:solidFill>
                  <a:srgbClr val="0099CC"/>
                </a:solidFill>
              </a:defRPr>
            </a:pPr>
            <a:r>
              <a:rPr lang="pt-PT" sz="1100" dirty="0" smtClean="0">
                <a:solidFill>
                  <a:srgbClr val="00B4B2"/>
                </a:solidFill>
                <a:latin typeface="Arial Narrow" panose="020B0606020202030204" pitchFamily="34" charset="0"/>
              </a:rPr>
              <a:t> </a:t>
            </a:r>
            <a:r>
              <a:rPr lang="pt-PT" sz="1100" b="1" dirty="0" smtClean="0">
                <a:solidFill>
                  <a:srgbClr val="00B4B2"/>
                </a:solidFill>
                <a:latin typeface="Arial" panose="020B0604020202020204" pitchFamily="34" charset="0"/>
                <a:ea typeface="Century Gothic" panose="020B0502020202020204" pitchFamily="2" charset="0"/>
                <a:cs typeface="Arial" panose="020B0604020202020204" pitchFamily="34" charset="0"/>
              </a:rPr>
              <a:t>14:00 </a:t>
            </a:r>
            <a:r>
              <a:rPr lang="pt-PT" sz="1100" b="1" dirty="0">
                <a:solidFill>
                  <a:srgbClr val="00B4B2"/>
                </a:solidFill>
                <a:latin typeface="Arial" panose="020B0604020202020204" pitchFamily="34" charset="0"/>
                <a:ea typeface="Century Gothic" panose="020B0502020202020204" pitchFamily="2" charset="0"/>
                <a:cs typeface="Arial" panose="020B0604020202020204" pitchFamily="34" charset="0"/>
              </a:rPr>
              <a:t>– 15:30</a:t>
            </a:r>
          </a:p>
          <a:p>
            <a:pPr algn="ctr">
              <a:defRPr lang="en-US">
                <a:solidFill>
                  <a:srgbClr val="0099CC"/>
                </a:solidFill>
              </a:defRPr>
            </a:pPr>
            <a:endParaRPr lang="pt-PT" sz="1100" dirty="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86" name="Rectangle: Rounded Corners 117"/>
          <p:cNvSpPr/>
          <p:nvPr/>
        </p:nvSpPr>
        <p:spPr>
          <a:xfrm>
            <a:off x="344170" y="5502109"/>
            <a:ext cx="1797050" cy="1166193"/>
          </a:xfrm>
          <a:prstGeom prst="roundRect">
            <a:avLst>
              <a:gd name="adj" fmla="val 16667"/>
            </a:avLst>
          </a:prstGeom>
          <a:solidFill>
            <a:srgbClr val="E3F8FD"/>
          </a:solidFill>
          <a:ln w="15875" cap="flat" cmpd="sng" algn="ctr">
            <a:noFill/>
            <a:prstDash val="solid"/>
            <a:headEnd type="none"/>
            <a:tailEnd type="none"/>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spcCol="215900" anchor="t"/>
          <a:lstStyle/>
          <a:p>
            <a:pPr>
              <a:lnSpc>
                <a:spcPts val="1200"/>
              </a:lnSpc>
              <a:defRPr lang="en-US">
                <a:solidFill>
                  <a:srgbClr val="FFFFFF"/>
                </a:solidFill>
              </a:defRPr>
            </a:pPr>
            <a:r>
              <a:rPr lang="pt-PT" sz="1000" i="1" dirty="0">
                <a:solidFill>
                  <a:srgbClr val="00B4B2"/>
                </a:solidFill>
                <a:latin typeface="Arial Narrow" panose="020B0606020202030204" pitchFamily="34" charset="0"/>
              </a:rPr>
              <a:t>PRESENTATION OF OPPORTUNITIES</a:t>
            </a:r>
            <a:r>
              <a:rPr lang="pt-PT" altLang="en-US" sz="1000" dirty="0" smtClean="0">
                <a:solidFill>
                  <a:schemeClr val="tx1"/>
                </a:solidFill>
                <a:latin typeface="Arial Narrow" panose="020B0606020202030204" pitchFamily="34" charset="0"/>
                <a:sym typeface="+mn-ea"/>
              </a:rPr>
              <a:t>:</a:t>
            </a:r>
            <a:endParaRPr lang="pt-PT" altLang="en-US" sz="1000" dirty="0">
              <a:solidFill>
                <a:schemeClr val="tx1"/>
              </a:solidFill>
              <a:latin typeface="Arial Narrow" panose="020B0606020202030204" pitchFamily="34" charset="0"/>
              <a:sym typeface="+mn-ea"/>
            </a:endParaRPr>
          </a:p>
          <a:p>
            <a:pPr>
              <a:lnSpc>
                <a:spcPts val="1200"/>
              </a:lnSpc>
              <a:defRPr lang="en-US">
                <a:solidFill>
                  <a:srgbClr val="FFFFFF"/>
                </a:solidFill>
              </a:defRPr>
            </a:pPr>
            <a:r>
              <a:rPr lang="pt-PT" sz="1000" dirty="0">
                <a:solidFill>
                  <a:srgbClr val="3EA4BA"/>
                </a:solidFill>
                <a:latin typeface="Arial Narrow" panose="020B0606020202030204" pitchFamily="34" charset="0"/>
                <a:sym typeface="+mn-ea"/>
              </a:rPr>
              <a:t>■ </a:t>
            </a:r>
            <a:r>
              <a:rPr lang="pt-PT" sz="10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G</a:t>
            </a:r>
            <a:r>
              <a:rPr lang="pt-PT" altLang="en-US" sz="10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h</a:t>
            </a:r>
            <a:r>
              <a:rPr lang="pt-PT" sz="10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ana</a:t>
            </a:r>
            <a:endParaRPr lang="pt-PT" sz="10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000" dirty="0">
                <a:solidFill>
                  <a:srgbClr val="3EA4BA"/>
                </a:solidFill>
                <a:latin typeface="Arial Narrow" panose="020B0606020202030204" pitchFamily="34" charset="0"/>
                <a:sym typeface="+mn-ea"/>
              </a:rPr>
              <a:t>■ </a:t>
            </a:r>
            <a:r>
              <a:rPr lang="pt-PT" sz="10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Togo</a:t>
            </a:r>
            <a:endParaRPr lang="pt-PT" sz="10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000" dirty="0">
                <a:solidFill>
                  <a:srgbClr val="3EA4BA"/>
                </a:solidFill>
                <a:latin typeface="Arial Narrow" panose="020B0606020202030204" pitchFamily="34" charset="0"/>
                <a:sym typeface="+mn-ea"/>
              </a:rPr>
              <a:t>■ </a:t>
            </a:r>
            <a:r>
              <a:rPr lang="pt-PT" sz="1000" dirty="0">
                <a:solidFill>
                  <a:srgbClr val="00B4B2"/>
                </a:solidFill>
                <a:latin typeface="Arial Narrow" panose="020B0606020202030204" pitchFamily="34" charset="0"/>
              </a:rPr>
              <a:t>Guinea-Conakry </a:t>
            </a:r>
            <a:endParaRPr lang="pt-PT" sz="1000" dirty="0" smtClean="0">
              <a:solidFill>
                <a:srgbClr val="00B4B2"/>
              </a:solidFill>
              <a:latin typeface="Arial Narrow" panose="020B0606020202030204" pitchFamily="34" charset="0"/>
            </a:endParaRPr>
          </a:p>
          <a:p>
            <a:pPr>
              <a:lnSpc>
                <a:spcPts val="1200"/>
              </a:lnSpc>
              <a:defRPr lang="en-US">
                <a:solidFill>
                  <a:srgbClr val="FFFFFF"/>
                </a:solidFill>
              </a:defRPr>
            </a:pPr>
            <a:r>
              <a:rPr lang="pt-PT" sz="1000" dirty="0" smtClean="0">
                <a:solidFill>
                  <a:srgbClr val="3EA4BA"/>
                </a:solidFill>
                <a:latin typeface="Arial Narrow" panose="020B0606020202030204" pitchFamily="34" charset="0"/>
                <a:sym typeface="+mn-ea"/>
              </a:rPr>
              <a:t>■ </a:t>
            </a:r>
            <a:r>
              <a:rPr lang="pt-PT" sz="1000" dirty="0" smtClean="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Guin</a:t>
            </a:r>
            <a:r>
              <a:rPr lang="pt-PT" altLang="en-US" sz="1000" dirty="0" smtClean="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ea</a:t>
            </a:r>
            <a:r>
              <a:rPr lang="pt-PT" sz="1000" dirty="0" smtClean="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-Bissau</a:t>
            </a:r>
            <a:endParaRPr lang="pt-PT" sz="10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000" dirty="0">
                <a:solidFill>
                  <a:srgbClr val="3EA4BA"/>
                </a:solidFill>
                <a:latin typeface="Arial Narrow" panose="020B0606020202030204" pitchFamily="34" charset="0"/>
                <a:sym typeface="+mn-ea"/>
              </a:rPr>
              <a:t>■ </a:t>
            </a:r>
            <a:r>
              <a:rPr lang="pt-PT" sz="10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Libéria</a:t>
            </a:r>
            <a:endParaRPr lang="pt-PT" sz="10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en-US" sz="10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87" name="Cortar Retângulo de Canto Simples 221"/>
          <p:cNvSpPr/>
          <p:nvPr/>
        </p:nvSpPr>
        <p:spPr>
          <a:xfrm>
            <a:off x="10475984" y="872316"/>
            <a:ext cx="1664077" cy="24765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lnSpc>
                <a:spcPct val="85000"/>
              </a:lnSpc>
              <a:spcBef>
                <a:spcPts val="0"/>
              </a:spcBef>
              <a:spcAft>
                <a:spcPts val="0"/>
              </a:spcAft>
              <a:defRPr lang="en-US">
                <a:solidFill>
                  <a:srgbClr val="FFFFFF"/>
                </a:solidFill>
              </a:defRPr>
            </a:pPr>
            <a:r>
              <a:rPr lang="en-GB" sz="1200" b="1" dirty="0">
                <a:latin typeface="Arial Narrow" panose="020B0606020202030204" pitchFamily="34" charset="0"/>
                <a:ea typeface="Calibri" panose="020F0502020204030204" charset="0"/>
                <a:cs typeface="Times New Roman" panose="02020603050405020304" pitchFamily="18" charset="0"/>
                <a:sym typeface="+mn-ea"/>
              </a:rPr>
              <a:t>BUSINES</a:t>
            </a:r>
            <a:r>
              <a:rPr lang="pt-PT" altLang="en-GB" sz="1200" b="1" dirty="0">
                <a:latin typeface="Arial Narrow" panose="020B0606020202030204" pitchFamily="34" charset="0"/>
                <a:ea typeface="Calibri" panose="020F0502020204030204" charset="0"/>
                <a:cs typeface="Times New Roman" panose="02020603050405020304" pitchFamily="18" charset="0"/>
                <a:sym typeface="+mn-ea"/>
              </a:rPr>
              <a:t>S</a:t>
            </a:r>
            <a:r>
              <a:rPr lang="en-GB" sz="1200" b="1" dirty="0">
                <a:latin typeface="Arial Narrow" panose="020B0606020202030204" pitchFamily="34" charset="0"/>
                <a:ea typeface="Calibri" panose="020F0502020204030204" charset="0"/>
                <a:cs typeface="Times New Roman" panose="02020603050405020304" pitchFamily="18" charset="0"/>
                <a:sym typeface="+mn-ea"/>
              </a:rPr>
              <a:t> ROUND</a:t>
            </a:r>
            <a:endParaRPr lang="pt-PT" altLang="en-US" sz="1200" b="1" dirty="0" smtClean="0">
              <a:solidFill>
                <a:srgbClr val="FFFFFF"/>
              </a:solidFill>
              <a:latin typeface="Arial Narrow" panose="020B0606020202030204" pitchFamily="34" charset="0"/>
              <a:sym typeface="+mn-ea"/>
            </a:endParaRPr>
          </a:p>
        </p:txBody>
      </p:sp>
      <p:sp>
        <p:nvSpPr>
          <p:cNvPr id="88" name="Rectangle: Rounded Corners 111"/>
          <p:cNvSpPr/>
          <p:nvPr/>
        </p:nvSpPr>
        <p:spPr>
          <a:xfrm>
            <a:off x="756516" y="1146877"/>
            <a:ext cx="1797050" cy="1165365"/>
          </a:xfrm>
          <a:prstGeom prst="roundRect">
            <a:avLst>
              <a:gd name="adj" fmla="val 16667"/>
            </a:avLst>
          </a:prstGeom>
          <a:solidFill>
            <a:srgbClr val="E3F8FD"/>
          </a:solidFill>
          <a:ln w="15875" cap="flat" cmpd="sng" algn="ctr">
            <a:noFill/>
            <a:prstDash val="solid"/>
            <a:headEnd type="none"/>
            <a:tailEnd type="none"/>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spcCol="215900" anchor="t"/>
          <a:lstStyle/>
          <a:p>
            <a:pPr>
              <a:lnSpc>
                <a:spcPts val="1200"/>
              </a:lnSpc>
              <a:defRPr lang="en-US">
                <a:solidFill>
                  <a:srgbClr val="FFFFFF"/>
                </a:solidFill>
              </a:defRPr>
            </a:pPr>
            <a:r>
              <a:rPr lang="pt-PT" sz="1000" i="1" dirty="0">
                <a:solidFill>
                  <a:srgbClr val="00B4B2"/>
                </a:solidFill>
                <a:latin typeface="Arial Narrow" panose="020B0606020202030204" pitchFamily="34" charset="0"/>
              </a:rPr>
              <a:t>PRESENTATION OF OPPORTUNITIES </a:t>
            </a:r>
            <a:r>
              <a:rPr lang="pt-PT" altLang="en-US" sz="1000" dirty="0" smtClean="0">
                <a:solidFill>
                  <a:schemeClr val="tx1"/>
                </a:solidFill>
                <a:latin typeface="Arial Narrow" panose="020B0606020202030204" pitchFamily="34" charset="0"/>
                <a:sym typeface="+mn-ea"/>
              </a:rPr>
              <a:t>:</a:t>
            </a:r>
            <a:endParaRPr lang="en-US" sz="1000" dirty="0" smtClean="0">
              <a:solidFill>
                <a:schemeClr val="tx1"/>
              </a:solidFill>
              <a:latin typeface="Arial Narrow" panose="020B0606020202030204" pitchFamily="34" charset="0"/>
            </a:endParaRPr>
          </a:p>
          <a:p>
            <a:pPr>
              <a:lnSpc>
                <a:spcPts val="1200"/>
              </a:lnSpc>
              <a:defRPr lang="en-US">
                <a:solidFill>
                  <a:srgbClr val="FFFFFF"/>
                </a:solidFill>
              </a:defRPr>
            </a:pPr>
            <a:r>
              <a:rPr lang="pt-PT" sz="1200" dirty="0">
                <a:solidFill>
                  <a:srgbClr val="3EA4BA"/>
                </a:solidFill>
                <a:latin typeface="Arial Narrow" panose="020B0606020202030204" pitchFamily="34" charset="0"/>
                <a:cs typeface="Arial Narrow" panose="020B0606020202030204" pitchFamily="34" charset="0"/>
                <a:sym typeface="+mn-ea"/>
              </a:rPr>
              <a:t>■ </a:t>
            </a:r>
            <a:r>
              <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Cabo Verde</a:t>
            </a:r>
            <a:endPar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a:solidFill>
                  <a:srgbClr val="3EA4BA"/>
                </a:solidFill>
                <a:latin typeface="Arial Narrow" panose="020B0606020202030204" pitchFamily="34" charset="0"/>
                <a:cs typeface="Arial Narrow" panose="020B0606020202030204" pitchFamily="34" charset="0"/>
                <a:sym typeface="+mn-ea"/>
              </a:rPr>
              <a:t>■ </a:t>
            </a:r>
            <a:r>
              <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Senegal</a:t>
            </a:r>
            <a:endPar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a:solidFill>
                  <a:srgbClr val="3EA4BA"/>
                </a:solidFill>
                <a:latin typeface="Arial Narrow" panose="020B0606020202030204" pitchFamily="34" charset="0"/>
                <a:cs typeface="Arial Narrow" panose="020B0606020202030204" pitchFamily="34" charset="0"/>
                <a:sym typeface="+mn-ea"/>
              </a:rPr>
              <a:t>■ </a:t>
            </a:r>
            <a:r>
              <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The Gambia</a:t>
            </a:r>
            <a:endPar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a:solidFill>
                  <a:srgbClr val="3EA4BA"/>
                </a:solidFill>
                <a:latin typeface="Arial Narrow" panose="020B0606020202030204" pitchFamily="34" charset="0"/>
                <a:cs typeface="Arial Narrow" panose="020B0606020202030204" pitchFamily="34" charset="0"/>
                <a:sym typeface="+mn-ea"/>
              </a:rPr>
              <a:t>■ </a:t>
            </a:r>
            <a:r>
              <a:rPr lang="pt-PT" sz="1200" dirty="0">
                <a:solidFill>
                  <a:srgbClr val="00B4B2"/>
                </a:solidFill>
                <a:latin typeface="Arial Narrow" panose="020B0606020202030204" pitchFamily="34" charset="0"/>
              </a:rPr>
              <a:t>Ivory Coast </a:t>
            </a:r>
            <a:endParaRPr lang="pt-PT" sz="1200" dirty="0" smtClean="0">
              <a:solidFill>
                <a:srgbClr val="00B4B2"/>
              </a:solidFill>
              <a:latin typeface="Arial Narrow" panose="020B0606020202030204" pitchFamily="34" charset="0"/>
            </a:endParaRPr>
          </a:p>
          <a:p>
            <a:pPr>
              <a:lnSpc>
                <a:spcPts val="1200"/>
              </a:lnSpc>
              <a:defRPr lang="en-US">
                <a:solidFill>
                  <a:srgbClr val="FFFFFF"/>
                </a:solidFill>
              </a:defRPr>
            </a:pPr>
            <a:r>
              <a:rPr lang="pt-PT" sz="1200" dirty="0" smtClean="0">
                <a:solidFill>
                  <a:srgbClr val="3EA4BA"/>
                </a:solidFill>
                <a:latin typeface="Arial Narrow" panose="020B0606020202030204" pitchFamily="34" charset="0"/>
                <a:cs typeface="Arial Narrow" panose="020B0606020202030204" pitchFamily="34" charset="0"/>
                <a:sym typeface="+mn-ea"/>
              </a:rPr>
              <a:t>■ </a:t>
            </a:r>
            <a:r>
              <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Benin</a:t>
            </a:r>
            <a:endPar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89" name="Rectangle: Rounded Corners 137"/>
          <p:cNvSpPr/>
          <p:nvPr/>
        </p:nvSpPr>
        <p:spPr>
          <a:xfrm>
            <a:off x="10487576" y="4961263"/>
            <a:ext cx="1661962" cy="648203"/>
          </a:xfrm>
          <a:prstGeom prst="roundRect">
            <a:avLst>
              <a:gd name="adj" fmla="val 16667"/>
            </a:avLst>
          </a:prstGeom>
          <a:solidFill>
            <a:schemeClr val="bg1"/>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a:solidFill>
                  <a:srgbClr val="00B4B2"/>
                </a:solidFill>
                <a:latin typeface="Arial Narrow" panose="020B0606020202030204" pitchFamily="34" charset="0"/>
              </a:rPr>
              <a:t>Presentation of the services opportunity </a:t>
            </a:r>
            <a:endParaRPr lang="pt-PT" sz="1100" dirty="0" smtClean="0">
              <a:solidFill>
                <a:srgbClr val="00B4B2"/>
              </a:solidFill>
              <a:latin typeface="Arial Narrow" panose="020B0606020202030204" pitchFamily="34" charset="0"/>
            </a:endParaRPr>
          </a:p>
          <a:p>
            <a:pPr algn="ctr">
              <a:defRPr lang="en-US">
                <a:solidFill>
                  <a:srgbClr val="0099CC"/>
                </a:solidFill>
              </a:defRPr>
            </a:pPr>
            <a:r>
              <a:rPr lang="pt-PT" sz="1100" b="1" dirty="0" smtClean="0">
                <a:solidFill>
                  <a:srgbClr val="00B4B2"/>
                </a:solidFill>
                <a:latin typeface="Arial" panose="020B0604020202020204" pitchFamily="34" charset="0"/>
                <a:ea typeface="Century Gothic" panose="020B0502020202020204" pitchFamily="2" charset="0"/>
                <a:cs typeface="Arial" panose="020B0604020202020204" pitchFamily="34" charset="0"/>
              </a:rPr>
              <a:t>16:00 </a:t>
            </a:r>
            <a:r>
              <a:rPr lang="pt-PT" sz="1100" b="1" dirty="0">
                <a:solidFill>
                  <a:srgbClr val="00B4B2"/>
                </a:solidFill>
                <a:latin typeface="Arial" panose="020B0604020202020204" pitchFamily="34" charset="0"/>
                <a:ea typeface="Century Gothic" panose="020B0502020202020204" pitchFamily="2" charset="0"/>
                <a:cs typeface="Arial" panose="020B0604020202020204" pitchFamily="34" charset="0"/>
              </a:rPr>
              <a:t>– </a:t>
            </a:r>
            <a:r>
              <a:rPr lang="pt-PT" sz="1100" b="1" dirty="0" smtClean="0">
                <a:solidFill>
                  <a:srgbClr val="00B4B2"/>
                </a:solidFill>
                <a:latin typeface="Arial" panose="020B0604020202020204" pitchFamily="34" charset="0"/>
                <a:ea typeface="Century Gothic" panose="020B0502020202020204" pitchFamily="2" charset="0"/>
                <a:cs typeface="Arial" panose="020B0604020202020204" pitchFamily="34" charset="0"/>
              </a:rPr>
              <a:t>17:30</a:t>
            </a:r>
            <a:endParaRPr lang="pt-PT" sz="1100" b="1" dirty="0">
              <a:solidFill>
                <a:srgbClr val="00B4B2"/>
              </a:solidFill>
              <a:latin typeface="Arial" panose="020B0604020202020204" pitchFamily="34" charset="0"/>
              <a:ea typeface="Century Gothic" panose="020B0502020202020204" pitchFamily="2" charset="0"/>
              <a:cs typeface="Arial" panose="020B0604020202020204" pitchFamily="34" charset="0"/>
            </a:endParaRPr>
          </a:p>
          <a:p>
            <a:pPr algn="ctr">
              <a:defRPr lang="en-US">
                <a:solidFill>
                  <a:srgbClr val="0099CC"/>
                </a:solidFill>
              </a:defRPr>
            </a:pPr>
            <a:endParaRPr lang="pt-PT" sz="1100" dirty="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90" name="Rectangle: Rounded Corners 137"/>
          <p:cNvSpPr/>
          <p:nvPr/>
        </p:nvSpPr>
        <p:spPr>
          <a:xfrm>
            <a:off x="10497101" y="6163730"/>
            <a:ext cx="1661962" cy="661232"/>
          </a:xfrm>
          <a:prstGeom prst="roundRect">
            <a:avLst>
              <a:gd name="adj" fmla="val 16667"/>
            </a:avLst>
          </a:prstGeom>
          <a:solidFill>
            <a:schemeClr val="bg1"/>
          </a:solidFill>
          <a:ln w="15875" cap="flat" cmpd="sng" algn="ctr">
            <a:noFill/>
            <a:prstDash val="solid"/>
            <a:headEnd type="none"/>
            <a:tailEnd type="none"/>
          </a:ln>
          <a:effectLst/>
        </p:spPr>
        <p:txBody>
          <a:bodyPr vert="horz" wrap="square" lIns="0" tIns="45720" rIns="0" bIns="45720" numCol="1" spcCol="215900" anchor="t"/>
          <a:lstStyle/>
          <a:p>
            <a:pPr algn="ctr">
              <a:defRPr lang="en-US">
                <a:solidFill>
                  <a:srgbClr val="0099CC"/>
                </a:solidFill>
              </a:defRPr>
            </a:pPr>
            <a:r>
              <a:rPr lang="pt-PT" sz="1100" dirty="0">
                <a:solidFill>
                  <a:srgbClr val="00B4B2"/>
                </a:solidFill>
                <a:latin typeface="Arial Narrow" panose="020B0606020202030204" pitchFamily="34" charset="0"/>
              </a:rPr>
              <a:t>Presentation of entrepreneurial partnership opportunities </a:t>
            </a:r>
            <a:r>
              <a:rPr lang="pt-PT" sz="1100" b="1" dirty="0" smtClean="0">
                <a:solidFill>
                  <a:srgbClr val="00B4B2"/>
                </a:solidFill>
                <a:latin typeface="Arial" panose="020B0604020202020204" pitchFamily="34" charset="0"/>
                <a:ea typeface="Century Gothic" panose="020B0502020202020204" pitchFamily="2" charset="0"/>
                <a:cs typeface="Arial" panose="020B0604020202020204" pitchFamily="34" charset="0"/>
              </a:rPr>
              <a:t>18:00 </a:t>
            </a:r>
            <a:r>
              <a:rPr lang="pt-PT" sz="1100" b="1" dirty="0">
                <a:solidFill>
                  <a:srgbClr val="00B4B2"/>
                </a:solidFill>
                <a:latin typeface="Arial" panose="020B0604020202020204" pitchFamily="34" charset="0"/>
                <a:ea typeface="Century Gothic" panose="020B0502020202020204" pitchFamily="2" charset="0"/>
                <a:cs typeface="Arial" panose="020B0604020202020204" pitchFamily="34" charset="0"/>
              </a:rPr>
              <a:t>– </a:t>
            </a:r>
            <a:r>
              <a:rPr lang="pt-PT" sz="1100" b="1" dirty="0" smtClean="0">
                <a:solidFill>
                  <a:srgbClr val="00B4B2"/>
                </a:solidFill>
                <a:latin typeface="Arial" panose="020B0604020202020204" pitchFamily="34" charset="0"/>
                <a:ea typeface="Century Gothic" panose="020B0502020202020204" pitchFamily="2" charset="0"/>
                <a:cs typeface="Arial" panose="020B0604020202020204" pitchFamily="34" charset="0"/>
              </a:rPr>
              <a:t>19:30</a:t>
            </a:r>
            <a:endParaRPr lang="pt-PT" sz="1100" b="1" dirty="0">
              <a:solidFill>
                <a:srgbClr val="00B4B2"/>
              </a:solidFill>
              <a:latin typeface="Arial" panose="020B0604020202020204" pitchFamily="34" charset="0"/>
              <a:ea typeface="Century Gothic" panose="020B0502020202020204" pitchFamily="2" charset="0"/>
              <a:cs typeface="Arial" panose="020B0604020202020204" pitchFamily="34" charset="0"/>
            </a:endParaRPr>
          </a:p>
          <a:p>
            <a:pPr algn="ctr">
              <a:defRPr lang="en-US">
                <a:solidFill>
                  <a:srgbClr val="0099CC"/>
                </a:solidFill>
              </a:defRPr>
            </a:pPr>
            <a:endParaRPr lang="pt-PT" sz="1100" dirty="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92" name="Rectangle: Rounded Corners 137"/>
          <p:cNvSpPr/>
          <p:nvPr/>
        </p:nvSpPr>
        <p:spPr>
          <a:xfrm>
            <a:off x="10495476" y="5666856"/>
            <a:ext cx="1650149" cy="440055"/>
          </a:xfrm>
          <a:prstGeom prst="roundRect">
            <a:avLst>
              <a:gd name="adj" fmla="val 16667"/>
            </a:avLst>
          </a:prstGeom>
          <a:solidFill>
            <a:schemeClr val="bg1"/>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a:solidFill>
                  <a:srgbClr val="00B4B2"/>
                </a:solidFill>
              </a:rPr>
              <a:t>Coffee break </a:t>
            </a:r>
          </a:p>
          <a:p>
            <a:pPr algn="ctr">
              <a:defRPr lang="en-US">
                <a:solidFill>
                  <a:srgbClr val="0099CC"/>
                </a:solidFill>
              </a:defRPr>
            </a:pPr>
            <a:r>
              <a:rPr lang="pt-PT" sz="1200" b="1" dirty="0" smtClean="0">
                <a:solidFill>
                  <a:srgbClr val="00B4B2"/>
                </a:solidFill>
                <a:latin typeface="Arial" panose="020B0604020202020204" pitchFamily="34" charset="0"/>
                <a:ea typeface="Century Gothic" panose="020B0502020202020204" pitchFamily="2" charset="0"/>
                <a:cs typeface="Arial" panose="020B0604020202020204" pitchFamily="34" charset="0"/>
              </a:rPr>
              <a:t>17:30 </a:t>
            </a:r>
            <a:r>
              <a:rPr lang="pt-PT" sz="1200" b="1" dirty="0">
                <a:solidFill>
                  <a:srgbClr val="00B4B2"/>
                </a:solidFill>
                <a:latin typeface="Arial" panose="020B0604020202020204" pitchFamily="34" charset="0"/>
                <a:ea typeface="Century Gothic" panose="020B0502020202020204" pitchFamily="2" charset="0"/>
                <a:cs typeface="Arial" panose="020B0604020202020204" pitchFamily="34" charset="0"/>
              </a:rPr>
              <a:t>– </a:t>
            </a:r>
            <a:r>
              <a:rPr lang="pt-PT" sz="1200" b="1" dirty="0" smtClean="0">
                <a:solidFill>
                  <a:srgbClr val="00B4B2"/>
                </a:solidFill>
                <a:latin typeface="Arial" panose="020B0604020202020204" pitchFamily="34" charset="0"/>
                <a:ea typeface="Century Gothic" panose="020B0502020202020204" pitchFamily="2" charset="0"/>
                <a:cs typeface="Arial" panose="020B0604020202020204" pitchFamily="34" charset="0"/>
              </a:rPr>
              <a:t>18:00</a:t>
            </a:r>
            <a:endParaRPr lang="pt-PT" sz="1200" b="1" dirty="0">
              <a:solidFill>
                <a:srgbClr val="00B4B2"/>
              </a:solidFill>
              <a:latin typeface="Arial" panose="020B0604020202020204" pitchFamily="34" charset="0"/>
              <a:ea typeface="Century Gothic" panose="020B0502020202020204" pitchFamily="2" charset="0"/>
              <a:cs typeface="Arial" panose="020B0604020202020204" pitchFamily="34" charset="0"/>
            </a:endParaRPr>
          </a:p>
          <a:p>
            <a:pPr algn="ctr">
              <a:defRPr lang="en-US">
                <a:solidFill>
                  <a:srgbClr val="0099CC"/>
                </a:solidFill>
              </a:defRPr>
            </a:pP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93" name="Rectangle: Rounded Corners 111"/>
          <p:cNvSpPr/>
          <p:nvPr/>
        </p:nvSpPr>
        <p:spPr>
          <a:xfrm>
            <a:off x="748916" y="760114"/>
            <a:ext cx="1797050" cy="341989"/>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lang="en-GB" sz="1050" i="1" dirty="0" smtClean="0">
                <a:solidFill>
                  <a:srgbClr val="00B4B2"/>
                </a:solidFill>
                <a:latin typeface="Arial Narrow" panose="020B0606020202030204" pitchFamily="34" charset="0"/>
                <a:sym typeface="+mn-ea"/>
              </a:rPr>
              <a:t>OPENING CEREMONY</a:t>
            </a:r>
            <a:endParaRPr lang="pt-PT" sz="1050" b="1" dirty="0" smtClean="0">
              <a:solidFill>
                <a:srgbClr val="00B4B2"/>
              </a:solidFill>
              <a:latin typeface="Arial Narrow" panose="020B0606020202030204" pitchFamily="34" charset="0"/>
              <a:ea typeface="Century Gothic" panose="020B0502020202020204" pitchFamily="2" charset="0"/>
              <a:cs typeface="Arial" panose="020B0604020202020204" pitchFamily="34" charset="0"/>
              <a:sym typeface="+mn-ea"/>
            </a:endParaRPr>
          </a:p>
          <a:p>
            <a:pPr algn="ctr">
              <a:lnSpc>
                <a:spcPts val="1200"/>
              </a:lnSpc>
              <a:defRPr lang="en-US">
                <a:solidFill>
                  <a:srgbClr val="FFFFFF"/>
                </a:solidFill>
              </a:defRPr>
            </a:pPr>
            <a:r>
              <a:rPr lang="pt-PT" sz="1050" b="1" dirty="0" smtClean="0">
                <a:solidFill>
                  <a:srgbClr val="00B4B2"/>
                </a:solidFill>
                <a:latin typeface="Arial Narrow" panose="020B0606020202030204" pitchFamily="34" charset="0"/>
                <a:ea typeface="Century Gothic" panose="020B0502020202020204" pitchFamily="2" charset="0"/>
                <a:cs typeface="Arial" panose="020B0604020202020204" pitchFamily="34" charset="0"/>
                <a:sym typeface="+mn-ea"/>
              </a:rPr>
              <a:t>08:00 </a:t>
            </a:r>
            <a:r>
              <a:rPr lang="pt-PT" sz="1050" b="1" dirty="0">
                <a:solidFill>
                  <a:srgbClr val="00B4B2"/>
                </a:solidFill>
                <a:latin typeface="Arial Narrow" panose="020B0606020202030204" pitchFamily="34" charset="0"/>
                <a:ea typeface="Century Gothic" panose="020B0502020202020204" pitchFamily="2" charset="0"/>
                <a:cs typeface="Arial" panose="020B0604020202020204" pitchFamily="34" charset="0"/>
                <a:sym typeface="+mn-ea"/>
              </a:rPr>
              <a:t>– </a:t>
            </a:r>
            <a:r>
              <a:rPr lang="pt-PT" sz="1050" b="1" dirty="0" smtClean="0">
                <a:solidFill>
                  <a:srgbClr val="00B4B2"/>
                </a:solidFill>
                <a:latin typeface="Arial Narrow" panose="020B0606020202030204" pitchFamily="34" charset="0"/>
                <a:ea typeface="Century Gothic" panose="020B0502020202020204" pitchFamily="2" charset="0"/>
                <a:cs typeface="Arial" panose="020B0604020202020204" pitchFamily="34" charset="0"/>
                <a:sym typeface="+mn-ea"/>
              </a:rPr>
              <a:t>08:30</a:t>
            </a:r>
          </a:p>
        </p:txBody>
      </p:sp>
      <p:sp>
        <p:nvSpPr>
          <p:cNvPr id="94" name="Rectangle: Rounded Corners 111"/>
          <p:cNvSpPr/>
          <p:nvPr/>
        </p:nvSpPr>
        <p:spPr>
          <a:xfrm>
            <a:off x="2285569" y="266442"/>
            <a:ext cx="1898659" cy="352352"/>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lang="pt-PT" sz="1000" dirty="0">
                <a:solidFill>
                  <a:srgbClr val="3EA4BA"/>
                </a:solidFill>
                <a:latin typeface="Arial Narrow" panose="020B0606020202030204" pitchFamily="34" charset="0"/>
              </a:rPr>
              <a:t>ACCREDITATION TO THE FORUM </a:t>
            </a:r>
            <a:endParaRPr lang="pt-PT" sz="1000" dirty="0" smtClean="0">
              <a:solidFill>
                <a:srgbClr val="3EA4BA"/>
              </a:solidFill>
              <a:latin typeface="Arial Narrow" panose="020B0606020202030204" pitchFamily="34" charset="0"/>
            </a:endParaRPr>
          </a:p>
          <a:p>
            <a:pPr algn="ctr">
              <a:lnSpc>
                <a:spcPts val="1200"/>
              </a:lnSpc>
              <a:defRPr lang="en-US">
                <a:solidFill>
                  <a:srgbClr val="FFFFFF"/>
                </a:solidFill>
              </a:defRPr>
            </a:pPr>
            <a:r>
              <a:rPr lang="pt-PT" sz="1050" dirty="0" smtClean="0">
                <a:solidFill>
                  <a:srgbClr val="00B4B2"/>
                </a:solidFill>
                <a:latin typeface="Arial Narrow" panose="020B0606020202030204" pitchFamily="34" charset="0"/>
                <a:ea typeface="Century Gothic" panose="020B0502020202020204" pitchFamily="2" charset="0"/>
                <a:cs typeface="Arial" panose="020B0604020202020204" pitchFamily="34" charset="0"/>
                <a:sym typeface="+mn-ea"/>
              </a:rPr>
              <a:t>07:00 </a:t>
            </a:r>
            <a:r>
              <a:rPr lang="pt-PT" sz="1050" dirty="0">
                <a:solidFill>
                  <a:srgbClr val="00B4B2"/>
                </a:solidFill>
                <a:latin typeface="Arial Narrow" panose="020B0606020202030204" pitchFamily="34" charset="0"/>
                <a:ea typeface="Century Gothic" panose="020B0502020202020204" pitchFamily="2" charset="0"/>
                <a:cs typeface="Arial" panose="020B0604020202020204" pitchFamily="34" charset="0"/>
                <a:sym typeface="+mn-ea"/>
              </a:rPr>
              <a:t>– </a:t>
            </a:r>
            <a:r>
              <a:rPr lang="pt-PT" sz="1050" dirty="0" smtClean="0">
                <a:solidFill>
                  <a:srgbClr val="00B4B2"/>
                </a:solidFill>
                <a:latin typeface="Arial Narrow" panose="020B0606020202030204" pitchFamily="34" charset="0"/>
                <a:ea typeface="Century Gothic" panose="020B0502020202020204" pitchFamily="2" charset="0"/>
                <a:cs typeface="Arial" panose="020B0604020202020204" pitchFamily="34" charset="0"/>
                <a:sym typeface="+mn-ea"/>
              </a:rPr>
              <a:t>08:00</a:t>
            </a:r>
          </a:p>
        </p:txBody>
      </p:sp>
      <p:sp>
        <p:nvSpPr>
          <p:cNvPr id="96" name="Triângulo Isósceles 176"/>
          <p:cNvSpPr/>
          <p:nvPr/>
        </p:nvSpPr>
        <p:spPr>
          <a:xfrm rot="5400000">
            <a:off x="6535420" y="3226435"/>
            <a:ext cx="297815" cy="193040"/>
          </a:xfrm>
          <a:prstGeom prst="triangle">
            <a:avLst/>
          </a:prstGeom>
          <a:gradFill>
            <a:gsLst>
              <a:gs pos="0">
                <a:schemeClr val="accent1">
                  <a:tint val="66000"/>
                  <a:satMod val="160000"/>
                </a:schemeClr>
              </a:gs>
              <a:gs pos="0">
                <a:schemeClr val="accent1">
                  <a:tint val="44500"/>
                  <a:satMod val="160000"/>
                </a:schemeClr>
              </a:gs>
              <a:gs pos="4500">
                <a:srgbClr val="C4E0FF"/>
              </a:gs>
              <a:gs pos="9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97" name="Forma automática5"/>
          <p:cNvSpPr/>
          <p:nvPr/>
        </p:nvSpPr>
        <p:spPr>
          <a:xfrm>
            <a:off x="4452789" y="2518202"/>
            <a:ext cx="903267" cy="445550"/>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a:solidFill>
                  <a:srgbClr val="00B4B2"/>
                </a:solidFill>
                <a:latin typeface="Arial Narrow" panose="020B0606020202030204" pitchFamily="34" charset="0"/>
              </a:rPr>
              <a:t>Lunch</a:t>
            </a:r>
          </a:p>
          <a:p>
            <a:pPr algn="ctr">
              <a:defRPr lang="en-US">
                <a:solidFill>
                  <a:srgbClr val="0099CC"/>
                </a:solidFill>
              </a:defRPr>
            </a:pPr>
            <a:r>
              <a:rPr lang="pt-PT" sz="1050" dirty="0" smtClean="0">
                <a:latin typeface="Arial Narrow" panose="020B0606020202030204" pitchFamily="34" charset="0"/>
                <a:ea typeface="Century Gothic" panose="020B0502020202020204" pitchFamily="2" charset="0"/>
                <a:cs typeface="Arial" panose="020B0604020202020204" pitchFamily="34" charset="0"/>
              </a:rPr>
              <a:t>12:30 – 14:00</a:t>
            </a:r>
            <a:endParaRPr lang="pt-PT" sz="1050" dirty="0">
              <a:latin typeface="Arial Narrow" panose="020B0606020202030204" pitchFamily="34" charset="0"/>
              <a:ea typeface="Century Gothic" panose="020B0502020202020204" pitchFamily="2" charset="0"/>
              <a:cs typeface="Arial" panose="020B0604020202020204" pitchFamily="34" charset="0"/>
            </a:endParaRPr>
          </a:p>
          <a:p>
            <a:pPr algn="ctr">
              <a:defRPr lang="en-US">
                <a:solidFill>
                  <a:srgbClr val="0099CC"/>
                </a:solidFill>
              </a:defRPr>
            </a:pPr>
            <a:endParaRPr lang="pt-PT" sz="1200" b="1" dirty="0" err="1"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98" name="Straight Connector 144"/>
          <p:cNvSpPr/>
          <p:nvPr/>
        </p:nvSpPr>
        <p:spPr>
          <a:xfrm>
            <a:off x="2746376" y="3018704"/>
            <a:ext cx="0" cy="596118"/>
          </a:xfrm>
          <a:prstGeom prst="line">
            <a:avLst/>
          </a:prstGeom>
          <a:noFill/>
          <a:ln w="9525" cap="flat" cmpd="sng" algn="ctr">
            <a:solidFill>
              <a:srgbClr val="008CBA"/>
            </a:solidFill>
            <a:prstDash val="solid"/>
            <a:headEnd type="triangle" w="med" len="med"/>
            <a:tailEnd type="none" w="med" len="med"/>
          </a:ln>
          <a:effectLst/>
        </p:spPr>
      </p:sp>
      <p:cxnSp>
        <p:nvCxnSpPr>
          <p:cNvPr id="99" name="Conexão Reta 77"/>
          <p:cNvCxnSpPr/>
          <p:nvPr/>
        </p:nvCxnSpPr>
        <p:spPr>
          <a:xfrm>
            <a:off x="527685" y="3790315"/>
            <a:ext cx="1113790" cy="0"/>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100" name="Conexão Reta 77"/>
          <p:cNvCxnSpPr/>
          <p:nvPr/>
        </p:nvCxnSpPr>
        <p:spPr>
          <a:xfrm>
            <a:off x="508635" y="5272405"/>
            <a:ext cx="1113790" cy="0"/>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101" name="Conexão Reta 77"/>
          <p:cNvCxnSpPr/>
          <p:nvPr/>
        </p:nvCxnSpPr>
        <p:spPr>
          <a:xfrm>
            <a:off x="2737485" y="5095240"/>
            <a:ext cx="1113790" cy="0"/>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102" name="Rectangle: Rounded Corners 111"/>
          <p:cNvSpPr/>
          <p:nvPr/>
        </p:nvSpPr>
        <p:spPr>
          <a:xfrm>
            <a:off x="6006836" y="236738"/>
            <a:ext cx="1926681" cy="362066"/>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lang="pt-PT" sz="1000" dirty="0">
                <a:solidFill>
                  <a:srgbClr val="3EA4BA"/>
                </a:solidFill>
                <a:latin typeface="Arial Narrow" panose="020B0606020202030204" pitchFamily="34" charset="0"/>
              </a:rPr>
              <a:t>ACCREDITATION TO THE FORUM </a:t>
            </a:r>
          </a:p>
          <a:p>
            <a:pPr algn="ctr">
              <a:lnSpc>
                <a:spcPts val="1200"/>
              </a:lnSpc>
              <a:defRPr lang="en-US">
                <a:solidFill>
                  <a:srgbClr val="FFFFFF"/>
                </a:solidFill>
              </a:defRPr>
            </a:pPr>
            <a:r>
              <a:rPr lang="pt-PT" sz="1000" dirty="0" smtClean="0">
                <a:solidFill>
                  <a:srgbClr val="00B4B2"/>
                </a:solidFill>
                <a:latin typeface="Arial Narrow" panose="020B0606020202030204" pitchFamily="34" charset="0"/>
                <a:ea typeface="Century Gothic" panose="020B0502020202020204" pitchFamily="2" charset="0"/>
                <a:cs typeface="Arial" panose="020B0604020202020204" pitchFamily="34" charset="0"/>
                <a:sym typeface="+mn-ea"/>
              </a:rPr>
              <a:t>07:00 </a:t>
            </a:r>
            <a:r>
              <a:rPr lang="pt-PT" sz="1000" dirty="0">
                <a:solidFill>
                  <a:srgbClr val="00B4B2"/>
                </a:solidFill>
                <a:latin typeface="Arial Narrow" panose="020B0606020202030204" pitchFamily="34" charset="0"/>
                <a:ea typeface="Century Gothic" panose="020B0502020202020204" pitchFamily="2" charset="0"/>
                <a:cs typeface="Arial" panose="020B0604020202020204" pitchFamily="34" charset="0"/>
                <a:sym typeface="+mn-ea"/>
              </a:rPr>
              <a:t>– </a:t>
            </a:r>
            <a:r>
              <a:rPr lang="pt-PT" sz="1000" dirty="0" smtClean="0">
                <a:solidFill>
                  <a:srgbClr val="00B4B2"/>
                </a:solidFill>
                <a:latin typeface="Arial Narrow" panose="020B0606020202030204" pitchFamily="34" charset="0"/>
                <a:ea typeface="Century Gothic" panose="020B0502020202020204" pitchFamily="2" charset="0"/>
                <a:cs typeface="Arial" panose="020B0604020202020204" pitchFamily="34" charset="0"/>
                <a:sym typeface="+mn-ea"/>
              </a:rPr>
              <a:t>08:15</a:t>
            </a:r>
          </a:p>
        </p:txBody>
      </p:sp>
      <p:sp>
        <p:nvSpPr>
          <p:cNvPr id="103" name="Triângulo Isósceles 176"/>
          <p:cNvSpPr/>
          <p:nvPr/>
        </p:nvSpPr>
        <p:spPr>
          <a:xfrm rot="5400000">
            <a:off x="6552565" y="2306320"/>
            <a:ext cx="297815" cy="193040"/>
          </a:xfrm>
          <a:prstGeom prst="triangle">
            <a:avLst/>
          </a:prstGeom>
          <a:gradFill>
            <a:gsLst>
              <a:gs pos="0">
                <a:schemeClr val="accent1">
                  <a:tint val="66000"/>
                  <a:satMod val="160000"/>
                </a:schemeClr>
              </a:gs>
              <a:gs pos="0">
                <a:schemeClr val="accent1">
                  <a:tint val="44500"/>
                  <a:satMod val="160000"/>
                </a:schemeClr>
              </a:gs>
              <a:gs pos="4500">
                <a:srgbClr val="C4E0FF"/>
              </a:gs>
              <a:gs pos="9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grpSp>
        <p:nvGrpSpPr>
          <p:cNvPr id="110" name="Group 109"/>
          <p:cNvGrpSpPr/>
          <p:nvPr/>
        </p:nvGrpSpPr>
        <p:grpSpPr>
          <a:xfrm>
            <a:off x="5379832" y="2049553"/>
            <a:ext cx="1504675" cy="79195"/>
            <a:chOff x="7091488" y="3276223"/>
            <a:chExt cx="1655143" cy="87115"/>
          </a:xfrm>
        </p:grpSpPr>
        <p:sp>
          <p:nvSpPr>
            <p:cNvPr id="111" name="Oval 110"/>
            <p:cNvSpPr/>
            <p:nvPr/>
          </p:nvSpPr>
          <p:spPr>
            <a:xfrm>
              <a:off x="8673381" y="3276223"/>
              <a:ext cx="73250" cy="87115"/>
            </a:xfrm>
            <a:prstGeom prst="ellipse">
              <a:avLst/>
            </a:prstGeom>
            <a:solidFill>
              <a:srgbClr val="008CBA"/>
            </a:solidFill>
            <a:ln w="9525">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12" name="Conexão Reta 77"/>
            <p:cNvCxnSpPr/>
            <p:nvPr/>
          </p:nvCxnSpPr>
          <p:spPr>
            <a:xfrm>
              <a:off x="7091488" y="3314065"/>
              <a:ext cx="1614555" cy="0"/>
            </a:xfrm>
            <a:prstGeom prst="line">
              <a:avLst/>
            </a:prstGeom>
            <a:ln w="9525">
              <a:solidFill>
                <a:srgbClr val="008CB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5382703" y="1275973"/>
            <a:ext cx="1655143" cy="87115"/>
            <a:chOff x="7091488" y="3276223"/>
            <a:chExt cx="1655143" cy="87115"/>
          </a:xfrm>
        </p:grpSpPr>
        <p:sp>
          <p:nvSpPr>
            <p:cNvPr id="114" name="Oval 113"/>
            <p:cNvSpPr/>
            <p:nvPr/>
          </p:nvSpPr>
          <p:spPr>
            <a:xfrm>
              <a:off x="8673381" y="3276223"/>
              <a:ext cx="73250" cy="87115"/>
            </a:xfrm>
            <a:prstGeom prst="ellipse">
              <a:avLst/>
            </a:prstGeom>
            <a:solidFill>
              <a:srgbClr val="008CBA"/>
            </a:solidFill>
            <a:ln w="9525">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15" name="Conexão Reta 77"/>
            <p:cNvCxnSpPr/>
            <p:nvPr/>
          </p:nvCxnSpPr>
          <p:spPr>
            <a:xfrm>
              <a:off x="7091488" y="3314065"/>
              <a:ext cx="1614555" cy="0"/>
            </a:xfrm>
            <a:prstGeom prst="line">
              <a:avLst/>
            </a:prstGeom>
            <a:ln w="9525">
              <a:solidFill>
                <a:srgbClr val="008CB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16" name="Isosceles Triangle 115"/>
          <p:cNvSpPr/>
          <p:nvPr/>
        </p:nvSpPr>
        <p:spPr>
          <a:xfrm flipV="1">
            <a:off x="6358890" y="6085205"/>
            <a:ext cx="357822" cy="223405"/>
          </a:xfrm>
          <a:prstGeom prst="triangle">
            <a:avLst/>
          </a:prstGeom>
          <a:gradFill>
            <a:gsLst>
              <a:gs pos="0">
                <a:schemeClr val="accent1">
                  <a:tint val="66000"/>
                  <a:satMod val="160000"/>
                </a:schemeClr>
              </a:gs>
              <a:gs pos="0">
                <a:schemeClr val="accent1">
                  <a:tint val="44500"/>
                  <a:satMod val="160000"/>
                </a:schemeClr>
              </a:gs>
              <a:gs pos="4500">
                <a:srgbClr val="C4E0FF"/>
              </a:gs>
              <a:gs pos="9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7" name="Isosceles Triangle 116"/>
          <p:cNvSpPr/>
          <p:nvPr/>
        </p:nvSpPr>
        <p:spPr>
          <a:xfrm rot="16200000" flipV="1">
            <a:off x="7482840" y="6437630"/>
            <a:ext cx="357822" cy="223405"/>
          </a:xfrm>
          <a:prstGeom prst="triangle">
            <a:avLst/>
          </a:prstGeom>
          <a:gradFill>
            <a:gsLst>
              <a:gs pos="0">
                <a:schemeClr val="accent1">
                  <a:tint val="66000"/>
                  <a:satMod val="160000"/>
                </a:schemeClr>
              </a:gs>
              <a:gs pos="0">
                <a:schemeClr val="accent1">
                  <a:tint val="44500"/>
                  <a:satMod val="160000"/>
                </a:schemeClr>
              </a:gs>
              <a:gs pos="4500">
                <a:srgbClr val="C4E0FF"/>
              </a:gs>
              <a:gs pos="9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8" name="Cortar Retângulo de Canto Simples 126"/>
          <p:cNvSpPr/>
          <p:nvPr/>
        </p:nvSpPr>
        <p:spPr>
          <a:xfrm>
            <a:off x="6007735" y="29210"/>
            <a:ext cx="1918335" cy="25400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100" b="1" dirty="0"/>
              <a:t>3</a:t>
            </a:r>
            <a:r>
              <a:rPr lang="pt-PT" altLang="en-US" sz="1100" b="1" baseline="30000" dirty="0"/>
              <a:t>rd</a:t>
            </a:r>
            <a:r>
              <a:rPr lang="pt-PT" altLang="en-US" sz="1100" b="1" dirty="0"/>
              <a:t> DAY </a:t>
            </a:r>
            <a:r>
              <a:rPr lang="pt-PT" altLang="en-US" sz="1100" b="1" dirty="0">
                <a:sym typeface="+mn-ea"/>
              </a:rPr>
              <a:t>-  </a:t>
            </a:r>
            <a:r>
              <a:rPr lang="pt-PT" altLang="en-US" sz="1100" b="1" dirty="0" smtClean="0">
                <a:solidFill>
                  <a:srgbClr val="FFFF00"/>
                </a:solidFill>
                <a:sym typeface="+mn-ea"/>
              </a:rPr>
              <a:t>18 MARCH</a:t>
            </a:r>
            <a:endParaRPr lang="pt-PT" altLang="en-US" sz="1100" b="1" dirty="0">
              <a:solidFill>
                <a:srgbClr val="FFFF00"/>
              </a:solidFill>
              <a:sym typeface="+mn-ea"/>
            </a:endParaRPr>
          </a:p>
        </p:txBody>
      </p:sp>
      <p:sp>
        <p:nvSpPr>
          <p:cNvPr id="119" name="Cortar Retângulo de Canto Simples 106"/>
          <p:cNvSpPr/>
          <p:nvPr/>
        </p:nvSpPr>
        <p:spPr>
          <a:xfrm>
            <a:off x="2289388" y="31053"/>
            <a:ext cx="1885524" cy="24765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100" b="1" dirty="0"/>
              <a:t>2</a:t>
            </a:r>
            <a:r>
              <a:rPr lang="pt-PT" altLang="en-US" sz="1100" b="1" baseline="30000" dirty="0"/>
              <a:t>nd</a:t>
            </a:r>
            <a:r>
              <a:rPr lang="pt-PT" altLang="en-US" sz="1100" b="1" dirty="0"/>
              <a:t> DAY - </a:t>
            </a:r>
            <a:r>
              <a:rPr lang="pt-PT" altLang="en-US" sz="1100" b="1" dirty="0">
                <a:solidFill>
                  <a:srgbClr val="FFFF00"/>
                </a:solidFill>
                <a:sym typeface="+mn-ea"/>
              </a:rPr>
              <a:t> </a:t>
            </a:r>
            <a:r>
              <a:rPr lang="pt-PT" altLang="en-US" sz="1100" b="1" dirty="0" smtClean="0">
                <a:solidFill>
                  <a:srgbClr val="FFFF00"/>
                </a:solidFill>
                <a:sym typeface="+mn-ea"/>
              </a:rPr>
              <a:t>17 MARCH</a:t>
            </a:r>
            <a:endParaRPr lang="pt-PT" altLang="en-US" sz="1100" b="1" dirty="0">
              <a:solidFill>
                <a:srgbClr val="FFFF00"/>
              </a:solidFill>
              <a:sym typeface="+mn-ea"/>
            </a:endParaRPr>
          </a:p>
        </p:txBody>
      </p:sp>
      <p:sp>
        <p:nvSpPr>
          <p:cNvPr id="120" name="Forma automática4"/>
          <p:cNvSpPr/>
          <p:nvPr/>
        </p:nvSpPr>
        <p:spPr>
          <a:xfrm>
            <a:off x="5447276" y="628005"/>
            <a:ext cx="1091243" cy="523259"/>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0" tIns="0" rIns="0" bIns="0" numCol="1" spcCol="215900" anchor="t"/>
          <a:lstStyle/>
          <a:p>
            <a:pPr algn="ctr">
              <a:defRPr lang="en-US">
                <a:solidFill>
                  <a:srgbClr val="0099CC"/>
                </a:solidFill>
              </a:defRPr>
            </a:pP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18 </a:t>
            </a:r>
            <a:r>
              <a:rPr 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March </a:t>
            </a: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2022</a:t>
            </a:r>
          </a:p>
          <a:p>
            <a:pPr algn="ctr">
              <a:defRPr lang="en-US">
                <a:solidFill>
                  <a:srgbClr val="0099CC"/>
                </a:solidFill>
              </a:defRPr>
            </a:pPr>
            <a:r>
              <a:rPr lang="fr-FR" altLang="en-US" sz="1100" dirty="0" err="1" smtClean="0">
                <a:solidFill>
                  <a:srgbClr val="008CBA"/>
                </a:solidFill>
                <a:latin typeface="Arial Narrow" panose="020B0606020202030204" pitchFamily="34" charset="0"/>
                <a:sym typeface="+mn-ea"/>
              </a:rPr>
              <a:t>Conference</a:t>
            </a:r>
            <a:r>
              <a:rPr 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 </a:t>
            </a: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II</a:t>
            </a:r>
          </a:p>
          <a:p>
            <a:pPr algn="ctr">
              <a:defRPr lang="en-US">
                <a:solidFill>
                  <a:srgbClr val="0099CC"/>
                </a:solidFill>
              </a:defRPr>
            </a:pPr>
            <a:r>
              <a:rPr lang="en-US" sz="1100" dirty="0" smtClean="0">
                <a:latin typeface="Arial Narrow" panose="020B0606020202030204" pitchFamily="34" charset="0"/>
                <a:ea typeface="Century Gothic" panose="020B0502020202020204" pitchFamily="2" charset="0"/>
                <a:cs typeface="Century Gothic" panose="020B0502020202020204" pitchFamily="2" charset="0"/>
              </a:rPr>
              <a:t>08:</a:t>
            </a:r>
            <a:r>
              <a:rPr lang="pt-PT" sz="1100" dirty="0" smtClean="0">
                <a:latin typeface="Arial Narrow" panose="020B0606020202030204" pitchFamily="34" charset="0"/>
                <a:ea typeface="Century Gothic" panose="020B0502020202020204" pitchFamily="2" charset="0"/>
                <a:cs typeface="Century Gothic" panose="020B0502020202020204" pitchFamily="2" charset="0"/>
              </a:rPr>
              <a:t>15</a:t>
            </a:r>
            <a:r>
              <a:rPr lang="en-US" sz="1100" dirty="0" smtClean="0">
                <a:latin typeface="Arial Narrow" panose="020B0606020202030204" pitchFamily="34" charset="0"/>
                <a:ea typeface="Century Gothic" panose="020B0502020202020204" pitchFamily="2" charset="0"/>
                <a:cs typeface="Century Gothic" panose="020B0502020202020204" pitchFamily="2" charset="0"/>
              </a:rPr>
              <a:t> </a:t>
            </a:r>
            <a:r>
              <a:rPr lang="en-US" sz="1100" dirty="0">
                <a:latin typeface="Arial Narrow" panose="020B0606020202030204" pitchFamily="34" charset="0"/>
                <a:ea typeface="Century Gothic" panose="020B0502020202020204" pitchFamily="2" charset="0"/>
                <a:cs typeface="Century Gothic" panose="020B0502020202020204" pitchFamily="2" charset="0"/>
              </a:rPr>
              <a:t>– </a:t>
            </a:r>
            <a:r>
              <a:rPr lang="pt-PT" altLang="en-US" sz="1100" dirty="0">
                <a:latin typeface="Arial Narrow" panose="020B0606020202030204" pitchFamily="34" charset="0"/>
                <a:ea typeface="Century Gothic" panose="020B0502020202020204" pitchFamily="2" charset="0"/>
                <a:cs typeface="Century Gothic" panose="020B0502020202020204" pitchFamily="2" charset="0"/>
              </a:rPr>
              <a:t>09</a:t>
            </a:r>
            <a:r>
              <a:rPr lang="en-US" sz="1100" dirty="0" smtClean="0">
                <a:latin typeface="Arial Narrow" panose="020B0606020202030204" pitchFamily="34" charset="0"/>
                <a:ea typeface="Century Gothic" panose="020B0502020202020204" pitchFamily="2" charset="0"/>
                <a:cs typeface="Century Gothic" panose="020B0502020202020204" pitchFamily="2" charset="0"/>
              </a:rPr>
              <a:t>:</a:t>
            </a:r>
            <a:r>
              <a:rPr lang="pt-PT" sz="1100" dirty="0" smtClean="0">
                <a:latin typeface="Arial Narrow" panose="020B0606020202030204" pitchFamily="34" charset="0"/>
                <a:ea typeface="Century Gothic" panose="020B0502020202020204" pitchFamily="2" charset="0"/>
                <a:cs typeface="Century Gothic" panose="020B0502020202020204" pitchFamily="2" charset="0"/>
              </a:rPr>
              <a:t>30</a:t>
            </a:r>
            <a:endParaRPr lang="en-US" sz="11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21" name="Forma automática4"/>
          <p:cNvSpPr/>
          <p:nvPr/>
        </p:nvSpPr>
        <p:spPr>
          <a:xfrm>
            <a:off x="5470136" y="1473825"/>
            <a:ext cx="1091243" cy="523259"/>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0" tIns="0" rIns="0" bIns="0" numCol="1" spcCol="215900" anchor="t"/>
          <a:lstStyle/>
          <a:p>
            <a:pPr algn="ctr">
              <a:defRPr lang="en-US">
                <a:solidFill>
                  <a:srgbClr val="0099CC"/>
                </a:solidFill>
              </a:defRPr>
            </a:pP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18 </a:t>
            </a:r>
            <a:r>
              <a:rPr 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March </a:t>
            </a: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2022</a:t>
            </a:r>
          </a:p>
          <a:p>
            <a:pPr algn="ctr">
              <a:defRPr lang="en-US">
                <a:solidFill>
                  <a:srgbClr val="0099CC"/>
                </a:solidFill>
              </a:defRPr>
            </a:pPr>
            <a:r>
              <a:rPr lang="fr-FR" altLang="en-US" sz="1100" dirty="0" err="1" smtClean="0">
                <a:solidFill>
                  <a:srgbClr val="008CBA"/>
                </a:solidFill>
                <a:latin typeface="Arial Narrow" panose="020B0606020202030204" pitchFamily="34" charset="0"/>
                <a:sym typeface="+mn-ea"/>
              </a:rPr>
              <a:t>Conference</a:t>
            </a:r>
            <a:r>
              <a:rPr 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 </a:t>
            </a: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III</a:t>
            </a:r>
          </a:p>
          <a:p>
            <a:pPr algn="ctr">
              <a:defRPr lang="en-US">
                <a:solidFill>
                  <a:srgbClr val="0099CC"/>
                </a:solidFill>
              </a:defRPr>
            </a:pPr>
            <a:r>
              <a:rPr lang="en-US" sz="1100" dirty="0" smtClean="0">
                <a:latin typeface="Arial Narrow" panose="020B0606020202030204" pitchFamily="34" charset="0"/>
                <a:ea typeface="Century Gothic" panose="020B0502020202020204" pitchFamily="2" charset="0"/>
                <a:cs typeface="Century Gothic" panose="020B0502020202020204" pitchFamily="2" charset="0"/>
              </a:rPr>
              <a:t>09:</a:t>
            </a:r>
            <a:r>
              <a:rPr lang="pt-PT" sz="1100" dirty="0" smtClean="0">
                <a:latin typeface="Arial Narrow" panose="020B0606020202030204" pitchFamily="34" charset="0"/>
                <a:ea typeface="Century Gothic" panose="020B0502020202020204" pitchFamily="2" charset="0"/>
                <a:cs typeface="Century Gothic" panose="020B0502020202020204" pitchFamily="2" charset="0"/>
              </a:rPr>
              <a:t>45</a:t>
            </a:r>
            <a:r>
              <a:rPr lang="en-US" sz="1100" dirty="0" smtClean="0">
                <a:latin typeface="Arial Narrow" panose="020B0606020202030204" pitchFamily="34" charset="0"/>
                <a:ea typeface="Century Gothic" panose="020B0502020202020204" pitchFamily="2" charset="0"/>
                <a:cs typeface="Century Gothic" panose="020B0502020202020204" pitchFamily="2" charset="0"/>
              </a:rPr>
              <a:t> </a:t>
            </a:r>
            <a:r>
              <a:rPr lang="en-US" sz="1100" dirty="0">
                <a:latin typeface="Arial Narrow" panose="020B0606020202030204" pitchFamily="34" charset="0"/>
                <a:ea typeface="Century Gothic" panose="020B0502020202020204" pitchFamily="2" charset="0"/>
                <a:cs typeface="Century Gothic" panose="020B0502020202020204" pitchFamily="2" charset="0"/>
              </a:rPr>
              <a:t>– </a:t>
            </a:r>
            <a:r>
              <a:rPr lang="en-US" sz="1100" dirty="0" smtClean="0">
                <a:latin typeface="Arial Narrow" panose="020B0606020202030204" pitchFamily="34" charset="0"/>
                <a:ea typeface="Century Gothic" panose="020B0502020202020204" pitchFamily="2" charset="0"/>
                <a:cs typeface="Century Gothic" panose="020B0502020202020204" pitchFamily="2" charset="0"/>
              </a:rPr>
              <a:t>1</a:t>
            </a:r>
            <a:r>
              <a:rPr lang="pt-PT" sz="1100" dirty="0">
                <a:latin typeface="Arial Narrow" panose="020B0606020202030204" pitchFamily="34" charset="0"/>
                <a:ea typeface="Century Gothic" panose="020B0502020202020204" pitchFamily="2" charset="0"/>
                <a:cs typeface="Century Gothic" panose="020B0502020202020204" pitchFamily="2" charset="0"/>
              </a:rPr>
              <a:t>1</a:t>
            </a:r>
            <a:r>
              <a:rPr lang="en-US" sz="1100" dirty="0" smtClean="0">
                <a:latin typeface="Arial Narrow" panose="020B0606020202030204" pitchFamily="34" charset="0"/>
                <a:ea typeface="Century Gothic" panose="020B0502020202020204" pitchFamily="2" charset="0"/>
                <a:cs typeface="Century Gothic" panose="020B0502020202020204" pitchFamily="2" charset="0"/>
              </a:rPr>
              <a:t>:</a:t>
            </a:r>
            <a:r>
              <a:rPr lang="pt-PT" sz="1100" dirty="0" smtClean="0">
                <a:latin typeface="Arial Narrow" panose="020B0606020202030204" pitchFamily="34" charset="0"/>
                <a:ea typeface="Century Gothic" panose="020B0502020202020204" pitchFamily="2" charset="0"/>
                <a:cs typeface="Century Gothic" panose="020B0502020202020204" pitchFamily="2" charset="0"/>
              </a:rPr>
              <a:t>00</a:t>
            </a:r>
            <a:endParaRPr lang="en-US" sz="1100" dirty="0">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22" name="Forma automática4"/>
          <p:cNvSpPr/>
          <p:nvPr/>
        </p:nvSpPr>
        <p:spPr>
          <a:xfrm>
            <a:off x="5439656" y="2144385"/>
            <a:ext cx="1091243" cy="523259"/>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0" tIns="0" rIns="0" bIns="0" numCol="1" spcCol="215900" anchor="t"/>
          <a:lstStyle/>
          <a:p>
            <a:pPr algn="ctr">
              <a:defRPr lang="en-US">
                <a:solidFill>
                  <a:srgbClr val="0099CC"/>
                </a:solidFill>
              </a:defRPr>
            </a:pP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18 </a:t>
            </a:r>
            <a:r>
              <a:rPr 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March </a:t>
            </a: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2022</a:t>
            </a:r>
          </a:p>
          <a:p>
            <a:pPr algn="ctr">
              <a:defRPr lang="en-US">
                <a:solidFill>
                  <a:srgbClr val="0099CC"/>
                </a:solidFill>
              </a:defRPr>
            </a:pPr>
            <a:r>
              <a:rPr lang="fr-FR" altLang="en-US" sz="1100" dirty="0" err="1" smtClean="0">
                <a:solidFill>
                  <a:srgbClr val="008CBA"/>
                </a:solidFill>
                <a:latin typeface="Arial Narrow" panose="020B0606020202030204" pitchFamily="34" charset="0"/>
                <a:sym typeface="+mn-ea"/>
              </a:rPr>
              <a:t>Conference</a:t>
            </a:r>
            <a:r>
              <a:rPr 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 </a:t>
            </a: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IV</a:t>
            </a:r>
          </a:p>
          <a:p>
            <a:pPr algn="ctr">
              <a:defRPr lang="en-US">
                <a:solidFill>
                  <a:srgbClr val="0099CC"/>
                </a:solidFill>
              </a:defRPr>
            </a:pPr>
            <a:r>
              <a:rPr lang="en-US" sz="1100" dirty="0" smtClean="0">
                <a:latin typeface="Arial Narrow" panose="020B0606020202030204" pitchFamily="34" charset="0"/>
                <a:ea typeface="Century Gothic" panose="020B0502020202020204" pitchFamily="2" charset="0"/>
                <a:cs typeface="Century Gothic" panose="020B0502020202020204" pitchFamily="2" charset="0"/>
              </a:rPr>
              <a:t>11:</a:t>
            </a:r>
            <a:r>
              <a:rPr lang="pt-PT" sz="1100" dirty="0" smtClean="0">
                <a:latin typeface="Arial Narrow" panose="020B0606020202030204" pitchFamily="34" charset="0"/>
                <a:ea typeface="Century Gothic" panose="020B0502020202020204" pitchFamily="2" charset="0"/>
                <a:cs typeface="Century Gothic" panose="020B0502020202020204" pitchFamily="2" charset="0"/>
              </a:rPr>
              <a:t>15</a:t>
            </a:r>
            <a:r>
              <a:rPr lang="en-US" sz="1100" dirty="0" smtClean="0">
                <a:latin typeface="Arial Narrow" panose="020B0606020202030204" pitchFamily="34" charset="0"/>
                <a:ea typeface="Century Gothic" panose="020B0502020202020204" pitchFamily="2" charset="0"/>
                <a:cs typeface="Century Gothic" panose="020B0502020202020204" pitchFamily="2" charset="0"/>
              </a:rPr>
              <a:t> </a:t>
            </a:r>
            <a:r>
              <a:rPr lang="en-US" sz="1100" dirty="0">
                <a:latin typeface="Arial Narrow" panose="020B0606020202030204" pitchFamily="34" charset="0"/>
                <a:ea typeface="Century Gothic" panose="020B0502020202020204" pitchFamily="2" charset="0"/>
                <a:cs typeface="Century Gothic" panose="020B0502020202020204" pitchFamily="2" charset="0"/>
              </a:rPr>
              <a:t>– 1</a:t>
            </a:r>
            <a:r>
              <a:rPr lang="pt-PT" sz="1100" dirty="0">
                <a:latin typeface="Arial Narrow" panose="020B0606020202030204" pitchFamily="34" charset="0"/>
                <a:ea typeface="Century Gothic" panose="020B0502020202020204" pitchFamily="2" charset="0"/>
                <a:cs typeface="Century Gothic" panose="020B0502020202020204" pitchFamily="2" charset="0"/>
              </a:rPr>
              <a:t>2</a:t>
            </a:r>
            <a:r>
              <a:rPr lang="en-US" sz="1100" dirty="0" smtClean="0">
                <a:latin typeface="Arial Narrow" panose="020B0606020202030204" pitchFamily="34" charset="0"/>
                <a:ea typeface="Century Gothic" panose="020B0502020202020204" pitchFamily="2" charset="0"/>
                <a:cs typeface="Century Gothic" panose="020B0502020202020204" pitchFamily="2" charset="0"/>
              </a:rPr>
              <a:t>:</a:t>
            </a:r>
            <a:r>
              <a:rPr lang="pt-PT" sz="1100" dirty="0" smtClean="0">
                <a:latin typeface="Arial Narrow" panose="020B0606020202030204" pitchFamily="34" charset="0"/>
                <a:ea typeface="Century Gothic" panose="020B0502020202020204" pitchFamily="2" charset="0"/>
                <a:cs typeface="Century Gothic" panose="020B0502020202020204" pitchFamily="2" charset="0"/>
              </a:rPr>
              <a:t>30</a:t>
            </a:r>
            <a:endParaRPr lang="en-US" sz="1100" dirty="0">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23" name="Forma automática4"/>
          <p:cNvSpPr/>
          <p:nvPr/>
        </p:nvSpPr>
        <p:spPr>
          <a:xfrm>
            <a:off x="5439656" y="3066405"/>
            <a:ext cx="1091243" cy="523259"/>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0" tIns="0" rIns="0" bIns="0" numCol="1" spcCol="215900" anchor="t"/>
          <a:lstStyle/>
          <a:p>
            <a:pPr algn="ctr">
              <a:defRPr lang="en-US">
                <a:solidFill>
                  <a:srgbClr val="0099CC"/>
                </a:solidFill>
              </a:defRPr>
            </a:pP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18 </a:t>
            </a:r>
            <a:r>
              <a:rPr 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March </a:t>
            </a: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2022</a:t>
            </a:r>
          </a:p>
          <a:p>
            <a:pPr algn="ctr">
              <a:defRPr lang="en-US">
                <a:solidFill>
                  <a:srgbClr val="0099CC"/>
                </a:solidFill>
              </a:defRPr>
            </a:pPr>
            <a:r>
              <a:rPr 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Panel </a:t>
            </a: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I</a:t>
            </a:r>
          </a:p>
          <a:p>
            <a:pPr algn="ctr">
              <a:defRPr lang="en-US">
                <a:solidFill>
                  <a:srgbClr val="0099CC"/>
                </a:solidFill>
              </a:defRPr>
            </a:pPr>
            <a:r>
              <a:rPr lang="en-US" sz="1100" dirty="0">
                <a:latin typeface="Arial Narrow" panose="020B0606020202030204" pitchFamily="34" charset="0"/>
                <a:ea typeface="Century Gothic" panose="020B0502020202020204" pitchFamily="2" charset="0"/>
                <a:cs typeface="Century Gothic" panose="020B0502020202020204" pitchFamily="2" charset="0"/>
              </a:rPr>
              <a:t>14:</a:t>
            </a:r>
            <a:r>
              <a:rPr lang="pt-PT" altLang="en-US" sz="1100" dirty="0">
                <a:latin typeface="Arial Narrow" panose="020B0606020202030204" pitchFamily="34" charset="0"/>
                <a:ea typeface="Century Gothic" panose="020B0502020202020204" pitchFamily="2" charset="0"/>
                <a:cs typeface="Century Gothic" panose="020B0502020202020204" pitchFamily="2" charset="0"/>
              </a:rPr>
              <a:t>0</a:t>
            </a:r>
            <a:r>
              <a:rPr lang="en-US" sz="1100" dirty="0">
                <a:latin typeface="Arial Narrow" panose="020B0606020202030204" pitchFamily="34" charset="0"/>
                <a:ea typeface="Century Gothic" panose="020B0502020202020204" pitchFamily="2" charset="0"/>
                <a:cs typeface="Century Gothic" panose="020B0502020202020204" pitchFamily="2" charset="0"/>
              </a:rPr>
              <a:t>0 – </a:t>
            </a:r>
            <a:r>
              <a:rPr lang="en-US" sz="1100" dirty="0" smtClean="0">
                <a:latin typeface="Arial Narrow" panose="020B0606020202030204" pitchFamily="34" charset="0"/>
                <a:ea typeface="Century Gothic" panose="020B0502020202020204" pitchFamily="2" charset="0"/>
                <a:cs typeface="Century Gothic" panose="020B0502020202020204" pitchFamily="2" charset="0"/>
              </a:rPr>
              <a:t>1</a:t>
            </a:r>
            <a:r>
              <a:rPr lang="pt-PT" sz="1100" dirty="0">
                <a:latin typeface="Arial Narrow" panose="020B0606020202030204" pitchFamily="34" charset="0"/>
                <a:ea typeface="Century Gothic" panose="020B0502020202020204" pitchFamily="2" charset="0"/>
                <a:cs typeface="Century Gothic" panose="020B0502020202020204" pitchFamily="2" charset="0"/>
              </a:rPr>
              <a:t>5</a:t>
            </a:r>
            <a:r>
              <a:rPr lang="en-US" sz="1100" dirty="0" smtClean="0">
                <a:latin typeface="Arial Narrow" panose="020B0606020202030204" pitchFamily="34" charset="0"/>
                <a:ea typeface="Century Gothic" panose="020B0502020202020204" pitchFamily="2" charset="0"/>
                <a:cs typeface="Century Gothic" panose="020B0502020202020204" pitchFamily="2" charset="0"/>
              </a:rPr>
              <a:t>:</a:t>
            </a:r>
            <a:r>
              <a:rPr lang="pt-PT" sz="1100" dirty="0">
                <a:latin typeface="Arial Narrow" panose="020B0606020202030204" pitchFamily="34" charset="0"/>
                <a:ea typeface="Century Gothic" panose="020B0502020202020204" pitchFamily="2" charset="0"/>
                <a:cs typeface="Century Gothic" panose="020B0502020202020204" pitchFamily="2" charset="0"/>
              </a:rPr>
              <a:t>3</a:t>
            </a:r>
            <a:r>
              <a:rPr lang="en-US" sz="1100" dirty="0" smtClean="0">
                <a:latin typeface="Arial Narrow" panose="020B0606020202030204" pitchFamily="34" charset="0"/>
                <a:ea typeface="Century Gothic" panose="020B0502020202020204" pitchFamily="2" charset="0"/>
                <a:cs typeface="Century Gothic" panose="020B0502020202020204" pitchFamily="2" charset="0"/>
              </a:rPr>
              <a:t>0</a:t>
            </a:r>
            <a:endParaRPr lang="en-US" sz="1100" dirty="0">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24" name="Forma automática4"/>
          <p:cNvSpPr/>
          <p:nvPr/>
        </p:nvSpPr>
        <p:spPr>
          <a:xfrm>
            <a:off x="5447276" y="5329545"/>
            <a:ext cx="1091243" cy="523259"/>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0" tIns="0" rIns="0" bIns="0" numCol="1" spcCol="215900" anchor="t"/>
          <a:lstStyle/>
          <a:p>
            <a:pPr algn="ctr">
              <a:defRPr lang="en-US">
                <a:solidFill>
                  <a:srgbClr val="0099CC"/>
                </a:solidFill>
              </a:defRPr>
            </a:pP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18 </a:t>
            </a:r>
            <a:r>
              <a:rPr 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March </a:t>
            </a: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2022</a:t>
            </a:r>
          </a:p>
          <a:p>
            <a:pPr algn="ctr">
              <a:defRPr lang="en-US">
                <a:solidFill>
                  <a:srgbClr val="0099CC"/>
                </a:solidFill>
              </a:defRPr>
            </a:pPr>
            <a:r>
              <a:rPr lang="en-GB" sz="1100" smtClean="0">
                <a:latin typeface="Arial Narrow" panose="020B0606020202030204" pitchFamily="34" charset="0"/>
                <a:ea typeface="Century Gothic" panose="020B0502020202020204" pitchFamily="2" charset="0"/>
                <a:cs typeface="Century Gothic" panose="020B0502020202020204" pitchFamily="2" charset="0"/>
                <a:sym typeface="+mn-ea"/>
              </a:rPr>
              <a:t>Panel </a:t>
            </a: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II</a:t>
            </a:r>
          </a:p>
          <a:p>
            <a:pPr algn="ctr">
              <a:defRPr lang="en-US">
                <a:solidFill>
                  <a:srgbClr val="0099CC"/>
                </a:solidFill>
              </a:defRPr>
            </a:pPr>
            <a:r>
              <a:rPr lang="en-US" sz="1100" dirty="0" smtClean="0">
                <a:latin typeface="Arial Narrow" panose="020B0606020202030204" pitchFamily="34" charset="0"/>
                <a:ea typeface="Century Gothic" panose="020B0502020202020204" pitchFamily="2" charset="0"/>
                <a:cs typeface="Century Gothic" panose="020B0502020202020204" pitchFamily="2" charset="0"/>
              </a:rPr>
              <a:t>17:</a:t>
            </a:r>
            <a:r>
              <a:rPr lang="pt-PT" sz="1100" dirty="0">
                <a:latin typeface="Arial Narrow" panose="020B0606020202030204" pitchFamily="34" charset="0"/>
                <a:ea typeface="Century Gothic" panose="020B0502020202020204" pitchFamily="2" charset="0"/>
                <a:cs typeface="Century Gothic" panose="020B0502020202020204" pitchFamily="2" charset="0"/>
              </a:rPr>
              <a:t>15</a:t>
            </a:r>
            <a:r>
              <a:rPr lang="en-US" sz="1100" dirty="0">
                <a:latin typeface="Arial Narrow" panose="020B0606020202030204" pitchFamily="34" charset="0"/>
                <a:ea typeface="Century Gothic" panose="020B0502020202020204" pitchFamily="2" charset="0"/>
                <a:cs typeface="Century Gothic" panose="020B0502020202020204" pitchFamily="2" charset="0"/>
              </a:rPr>
              <a:t> – </a:t>
            </a:r>
            <a:r>
              <a:rPr lang="en-US" sz="1100" dirty="0" smtClean="0">
                <a:latin typeface="Arial Narrow" panose="020B0606020202030204" pitchFamily="34" charset="0"/>
                <a:ea typeface="Century Gothic" panose="020B0502020202020204" pitchFamily="2" charset="0"/>
                <a:cs typeface="Century Gothic" panose="020B0502020202020204" pitchFamily="2" charset="0"/>
              </a:rPr>
              <a:t>1</a:t>
            </a:r>
            <a:r>
              <a:rPr lang="pt-PT" sz="1100" dirty="0">
                <a:latin typeface="Arial Narrow" panose="020B0606020202030204" pitchFamily="34" charset="0"/>
                <a:ea typeface="Century Gothic" panose="020B0502020202020204" pitchFamily="2" charset="0"/>
                <a:cs typeface="Century Gothic" panose="020B0502020202020204" pitchFamily="2" charset="0"/>
              </a:rPr>
              <a:t>9</a:t>
            </a:r>
            <a:r>
              <a:rPr lang="en-US" sz="1100" dirty="0" smtClean="0">
                <a:latin typeface="Arial Narrow" panose="020B0606020202030204" pitchFamily="34" charset="0"/>
                <a:ea typeface="Century Gothic" panose="020B0502020202020204" pitchFamily="2" charset="0"/>
                <a:cs typeface="Century Gothic" panose="020B0502020202020204" pitchFamily="2" charset="0"/>
              </a:rPr>
              <a:t>:</a:t>
            </a:r>
            <a:r>
              <a:rPr lang="pt-PT" sz="1100" dirty="0">
                <a:latin typeface="Arial Narrow" panose="020B0606020202030204" pitchFamily="34" charset="0"/>
                <a:ea typeface="Century Gothic" panose="020B0502020202020204" pitchFamily="2" charset="0"/>
                <a:cs typeface="Century Gothic" panose="020B0502020202020204" pitchFamily="2" charset="0"/>
              </a:rPr>
              <a:t>15</a:t>
            </a:r>
            <a:endParaRPr lang="en-US" sz="1100" dirty="0">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25" name="Forma automática4"/>
          <p:cNvSpPr/>
          <p:nvPr/>
        </p:nvSpPr>
        <p:spPr>
          <a:xfrm>
            <a:off x="5757943" y="6424151"/>
            <a:ext cx="1362160" cy="395129"/>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0" tIns="0" rIns="0" bIns="0" numCol="1" spcCol="215900" anchor="t"/>
          <a:lstStyle/>
          <a:p>
            <a:pPr algn="ctr" defTabSz="0" fontAlgn="auto">
              <a:lnSpc>
                <a:spcPts val="1000"/>
              </a:lnSpc>
              <a:spcBef>
                <a:spcPts val="0"/>
              </a:spcBef>
              <a:spcAft>
                <a:spcPts val="0"/>
              </a:spcAft>
              <a:defRPr lang="en-US"/>
            </a:pPr>
            <a:r>
              <a:rPr lang="pt-PT" sz="1100" dirty="0">
                <a:solidFill>
                  <a:srgbClr val="00B4B2"/>
                </a:solidFill>
                <a:latin typeface="Arial Narrow" panose="020B0606020202030204" pitchFamily="34" charset="0"/>
                <a:ea typeface="Century Gothic" panose="020B0502020202020204" pitchFamily="2" charset="0"/>
                <a:cs typeface="Century Gothic" panose="020B0502020202020204" pitchFamily="2" charset="0"/>
                <a:sym typeface="+mn-ea"/>
              </a:rPr>
              <a:t>18 </a:t>
            </a:r>
            <a:r>
              <a:rPr lang="pt-PT" altLang="en-US" sz="1100" dirty="0" smtClean="0">
                <a:solidFill>
                  <a:srgbClr val="00B4B2"/>
                </a:solidFill>
                <a:latin typeface="Arial Narrow" panose="020B0606020202030204" pitchFamily="34" charset="0"/>
                <a:ea typeface="Century Gothic" panose="020B0502020202020204" pitchFamily="2" charset="0"/>
                <a:cs typeface="Century Gothic" panose="020B0502020202020204" pitchFamily="2" charset="0"/>
                <a:sym typeface="+mn-ea"/>
              </a:rPr>
              <a:t>March </a:t>
            </a:r>
            <a:r>
              <a:rPr lang="pt-PT" altLang="en-US" sz="1100" dirty="0">
                <a:solidFill>
                  <a:srgbClr val="00B4B2"/>
                </a:solidFill>
                <a:latin typeface="Arial Narrow" panose="020B0606020202030204" pitchFamily="34" charset="0"/>
                <a:ea typeface="Century Gothic" panose="020B0502020202020204" pitchFamily="2" charset="0"/>
                <a:cs typeface="Century Gothic" panose="020B0502020202020204" pitchFamily="2" charset="0"/>
                <a:sym typeface="+mn-ea"/>
              </a:rPr>
              <a:t>2022</a:t>
            </a:r>
            <a:endParaRPr lang="pt-PT" altLang="en-US" sz="1100" dirty="0">
              <a:solidFill>
                <a:srgbClr val="00B4B2"/>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ts val="1000"/>
              </a:lnSpc>
              <a:spcBef>
                <a:spcPts val="0"/>
              </a:spcBef>
              <a:spcAft>
                <a:spcPts val="0"/>
              </a:spcAft>
              <a:defRPr lang="en-US"/>
            </a:pPr>
            <a:r>
              <a:rPr lang="pt-PT" sz="1100" dirty="0">
                <a:solidFill>
                  <a:srgbClr val="3EA4BA"/>
                </a:solidFill>
                <a:latin typeface="Arial Narrow" panose="020B0606020202030204" pitchFamily="34" charset="0"/>
              </a:rPr>
              <a:t>Closing session </a:t>
            </a:r>
            <a:endParaRPr lang="pt-PT" sz="1100" dirty="0" smtClean="0">
              <a:solidFill>
                <a:srgbClr val="3EA4BA"/>
              </a:solidFill>
              <a:latin typeface="Arial Narrow" panose="020B0606020202030204" pitchFamily="34" charset="0"/>
            </a:endParaRPr>
          </a:p>
          <a:p>
            <a:pPr algn="ctr" defTabSz="0" fontAlgn="auto">
              <a:lnSpc>
                <a:spcPts val="1000"/>
              </a:lnSpc>
              <a:spcBef>
                <a:spcPts val="0"/>
              </a:spcBef>
              <a:spcAft>
                <a:spcPts val="0"/>
              </a:spcAft>
              <a:defRPr lang="en-US"/>
            </a:pPr>
            <a:r>
              <a:rPr lang="pt-PT" sz="1100" dirty="0" smtClean="0">
                <a:solidFill>
                  <a:srgbClr val="00B4B2"/>
                </a:solidFill>
                <a:latin typeface="Arial Narrow" panose="020B0606020202030204" pitchFamily="34" charset="0"/>
                <a:ea typeface="Century Gothic" panose="020B0502020202020204" pitchFamily="2" charset="0"/>
                <a:cs typeface="Century Gothic" panose="020B0502020202020204" pitchFamily="2" charset="0"/>
              </a:rPr>
              <a:t>18:15 </a:t>
            </a:r>
            <a:r>
              <a:rPr lang="pt-PT" sz="1100" dirty="0">
                <a:solidFill>
                  <a:srgbClr val="00B4B2"/>
                </a:solidFill>
                <a:latin typeface="Arial Narrow" panose="020B0606020202030204" pitchFamily="34" charset="0"/>
                <a:ea typeface="Century Gothic" panose="020B0502020202020204" pitchFamily="2" charset="0"/>
                <a:cs typeface="Century Gothic" panose="020B0502020202020204" pitchFamily="2" charset="0"/>
              </a:rPr>
              <a:t>– 18:30</a:t>
            </a:r>
          </a:p>
        </p:txBody>
      </p:sp>
      <p:sp>
        <p:nvSpPr>
          <p:cNvPr id="126" name="Forma automática4"/>
          <p:cNvSpPr/>
          <p:nvPr/>
        </p:nvSpPr>
        <p:spPr>
          <a:xfrm>
            <a:off x="7969496" y="6435420"/>
            <a:ext cx="1648214" cy="403071"/>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0" tIns="0" rIns="0" bIns="0" numCol="1" spcCol="215900" anchor="t"/>
          <a:lstStyle/>
          <a:p>
            <a:pPr algn="ctr" defTabSz="0" fontAlgn="auto">
              <a:lnSpc>
                <a:spcPts val="1000"/>
              </a:lnSpc>
              <a:spcBef>
                <a:spcPts val="0"/>
              </a:spcBef>
              <a:defRPr lang="en-US"/>
            </a:pPr>
            <a:r>
              <a:rPr lang="pt-PT" sz="1000" dirty="0">
                <a:solidFill>
                  <a:srgbClr val="00B4B2"/>
                </a:solidFill>
                <a:latin typeface="Arial Narrow" panose="020B0606020202030204" pitchFamily="34" charset="0"/>
                <a:ea typeface="Century Gothic" panose="020B0502020202020204" pitchFamily="2" charset="0"/>
                <a:cs typeface="Century Gothic" panose="020B0502020202020204" pitchFamily="2" charset="0"/>
                <a:sym typeface="+mn-ea"/>
              </a:rPr>
              <a:t>18 </a:t>
            </a:r>
            <a:r>
              <a:rPr lang="pt-PT" altLang="en-US" sz="1000" dirty="0" smtClean="0">
                <a:solidFill>
                  <a:srgbClr val="00B4B2"/>
                </a:solidFill>
                <a:latin typeface="Arial Narrow" panose="020B0606020202030204" pitchFamily="34" charset="0"/>
                <a:ea typeface="Century Gothic" panose="020B0502020202020204" pitchFamily="2" charset="0"/>
                <a:cs typeface="Century Gothic" panose="020B0502020202020204" pitchFamily="2" charset="0"/>
                <a:sym typeface="+mn-ea"/>
              </a:rPr>
              <a:t>March </a:t>
            </a:r>
            <a:r>
              <a:rPr lang="pt-PT" altLang="en-US" sz="1000" dirty="0">
                <a:solidFill>
                  <a:srgbClr val="00B4B2"/>
                </a:solidFill>
                <a:latin typeface="Arial Narrow" panose="020B0606020202030204" pitchFamily="34" charset="0"/>
                <a:ea typeface="Century Gothic" panose="020B0502020202020204" pitchFamily="2" charset="0"/>
                <a:cs typeface="Century Gothic" panose="020B0502020202020204" pitchFamily="2" charset="0"/>
                <a:sym typeface="+mn-ea"/>
              </a:rPr>
              <a:t>2022</a:t>
            </a:r>
            <a:endParaRPr lang="pt-PT" altLang="en-US" sz="1000" dirty="0">
              <a:solidFill>
                <a:srgbClr val="00B4B2"/>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ts val="1000"/>
              </a:lnSpc>
              <a:defRPr lang="en-US">
                <a:solidFill>
                  <a:srgbClr val="0099CC"/>
                </a:solidFill>
              </a:defRPr>
            </a:pPr>
            <a:r>
              <a:rPr lang="pt-PT" sz="1000" dirty="0">
                <a:latin typeface="Arial Narrow" panose="020B0606020202030204" pitchFamily="34" charset="0"/>
              </a:rPr>
              <a:t>GALA </a:t>
            </a:r>
            <a:r>
              <a:rPr lang="pt-PT" sz="1000" dirty="0" smtClean="0">
                <a:latin typeface="Arial Narrow" panose="020B0606020202030204" pitchFamily="34" charset="0"/>
              </a:rPr>
              <a:t> DINNER </a:t>
            </a:r>
          </a:p>
          <a:p>
            <a:pPr algn="ctr" defTabSz="0" fontAlgn="auto">
              <a:lnSpc>
                <a:spcPts val="1000"/>
              </a:lnSpc>
              <a:defRPr lang="en-US">
                <a:solidFill>
                  <a:srgbClr val="0099CC"/>
                </a:solidFill>
              </a:defRPr>
            </a:pPr>
            <a:r>
              <a:rPr lang="pt-PT" altLang="en-US" sz="1000" dirty="0" smtClean="0">
                <a:solidFill>
                  <a:srgbClr val="00B4B2"/>
                </a:solidFill>
                <a:latin typeface="Arial Narrow" panose="020B0606020202030204" pitchFamily="34" charset="0"/>
                <a:ea typeface="Century Gothic" panose="020B0502020202020204" pitchFamily="2" charset="0"/>
                <a:cs typeface="Century Gothic" panose="020B0502020202020204" pitchFamily="2" charset="0"/>
              </a:rPr>
              <a:t>20</a:t>
            </a:r>
            <a:r>
              <a:rPr lang="pt-PT" sz="1000" dirty="0" smtClean="0">
                <a:solidFill>
                  <a:srgbClr val="00B4B2"/>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dirty="0" smtClean="0">
                <a:solidFill>
                  <a:srgbClr val="00B4B2"/>
                </a:solidFill>
                <a:latin typeface="Arial Narrow" panose="020B0606020202030204" pitchFamily="34" charset="0"/>
                <a:ea typeface="Century Gothic" panose="020B0502020202020204" pitchFamily="2" charset="0"/>
                <a:cs typeface="Century Gothic" panose="020B0502020202020204" pitchFamily="2" charset="0"/>
              </a:rPr>
              <a:t>3</a:t>
            </a:r>
            <a:r>
              <a:rPr lang="pt-PT" sz="1000" dirty="0" smtClean="0">
                <a:solidFill>
                  <a:srgbClr val="00B4B2"/>
                </a:solidFill>
                <a:latin typeface="Arial Narrow" panose="020B0606020202030204" pitchFamily="34" charset="0"/>
                <a:ea typeface="Century Gothic" panose="020B0502020202020204" pitchFamily="2" charset="0"/>
                <a:cs typeface="Century Gothic" panose="020B0502020202020204" pitchFamily="2" charset="0"/>
              </a:rPr>
              <a:t>0 </a:t>
            </a:r>
            <a:r>
              <a:rPr lang="pt-PT" sz="1000" dirty="0">
                <a:solidFill>
                  <a:srgbClr val="00B4B2"/>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dirty="0">
                <a:solidFill>
                  <a:srgbClr val="00B4B2"/>
                </a:solidFill>
                <a:latin typeface="Arial Narrow" panose="020B0606020202030204" pitchFamily="34" charset="0"/>
                <a:ea typeface="Century Gothic" panose="020B0502020202020204" pitchFamily="2" charset="0"/>
                <a:cs typeface="Century Gothic" panose="020B0502020202020204" pitchFamily="2" charset="0"/>
              </a:rPr>
              <a:t>23</a:t>
            </a:r>
            <a:r>
              <a:rPr lang="pt-PT" sz="1000" dirty="0">
                <a:solidFill>
                  <a:srgbClr val="00B4B2"/>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dirty="0">
                <a:solidFill>
                  <a:srgbClr val="00B4B2"/>
                </a:solidFill>
                <a:latin typeface="Arial Narrow" panose="020B0606020202030204" pitchFamily="34" charset="0"/>
                <a:ea typeface="Century Gothic" panose="020B0502020202020204" pitchFamily="2" charset="0"/>
                <a:cs typeface="Century Gothic" panose="020B0502020202020204" pitchFamily="2" charset="0"/>
              </a:rPr>
              <a:t>0</a:t>
            </a:r>
            <a:r>
              <a:rPr lang="pt-PT" sz="1000" dirty="0">
                <a:solidFill>
                  <a:srgbClr val="00B4B2"/>
                </a:solidFill>
                <a:latin typeface="Arial Narrow" panose="020B0606020202030204" pitchFamily="34" charset="0"/>
                <a:ea typeface="Century Gothic" panose="020B0502020202020204" pitchFamily="2" charset="0"/>
                <a:cs typeface="Century Gothic" panose="020B0502020202020204" pitchFamily="2" charset="0"/>
              </a:rPr>
              <a:t>0</a:t>
            </a:r>
          </a:p>
        </p:txBody>
      </p:sp>
      <p:pic>
        <p:nvPicPr>
          <p:cNvPr id="132" name="Imagem 1" descr="LOGO-Paises ecowas"/>
          <p:cNvPicPr>
            <a:picLocks noChangeAspect="1"/>
          </p:cNvPicPr>
          <p:nvPr/>
        </p:nvPicPr>
        <p:blipFill>
          <a:blip r:embed="rId2"/>
          <a:stretch>
            <a:fillRect/>
          </a:stretch>
        </p:blipFill>
        <p:spPr>
          <a:xfrm>
            <a:off x="4254997" y="8163"/>
            <a:ext cx="1050297" cy="1039777"/>
          </a:xfrm>
          <a:prstGeom prst="rect">
            <a:avLst/>
          </a:prstGeom>
        </p:spPr>
      </p:pic>
      <p:sp>
        <p:nvSpPr>
          <p:cNvPr id="128" name="Rectangle: Rounded Corners 137"/>
          <p:cNvSpPr/>
          <p:nvPr/>
        </p:nvSpPr>
        <p:spPr>
          <a:xfrm>
            <a:off x="10487856" y="4455276"/>
            <a:ext cx="1650149" cy="440055"/>
          </a:xfrm>
          <a:prstGeom prst="roundRect">
            <a:avLst>
              <a:gd name="adj" fmla="val 16667"/>
            </a:avLst>
          </a:prstGeom>
          <a:solidFill>
            <a:schemeClr val="bg1"/>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a:solidFill>
                  <a:srgbClr val="00B4B2"/>
                </a:solidFill>
              </a:rPr>
              <a:t>Coffee break </a:t>
            </a:r>
          </a:p>
          <a:p>
            <a:pPr algn="ctr">
              <a:defRPr lang="en-US">
                <a:solidFill>
                  <a:srgbClr val="0099CC"/>
                </a:solidFill>
              </a:defRPr>
            </a:pPr>
            <a:r>
              <a:rPr lang="pt-PT" sz="1200" b="1" dirty="0" smtClean="0">
                <a:solidFill>
                  <a:srgbClr val="00B4B2"/>
                </a:solidFill>
                <a:latin typeface="Arial" panose="020B0604020202020204" pitchFamily="34" charset="0"/>
                <a:ea typeface="Century Gothic" panose="020B0502020202020204" pitchFamily="2" charset="0"/>
                <a:cs typeface="Arial" panose="020B0604020202020204" pitchFamily="34" charset="0"/>
              </a:rPr>
              <a:t>15:30 </a:t>
            </a:r>
            <a:r>
              <a:rPr lang="pt-PT" sz="1200" b="1" dirty="0">
                <a:solidFill>
                  <a:srgbClr val="00B4B2"/>
                </a:solidFill>
                <a:latin typeface="Arial" panose="020B0604020202020204" pitchFamily="34" charset="0"/>
                <a:ea typeface="Century Gothic" panose="020B0502020202020204" pitchFamily="2" charset="0"/>
                <a:cs typeface="Arial" panose="020B0604020202020204" pitchFamily="34" charset="0"/>
              </a:rPr>
              <a:t>– </a:t>
            </a:r>
            <a:r>
              <a:rPr lang="pt-PT" sz="1200" b="1" dirty="0" smtClean="0">
                <a:solidFill>
                  <a:srgbClr val="00B4B2"/>
                </a:solidFill>
                <a:latin typeface="Arial" panose="020B0604020202020204" pitchFamily="34" charset="0"/>
                <a:ea typeface="Century Gothic" panose="020B0502020202020204" pitchFamily="2" charset="0"/>
                <a:cs typeface="Arial" panose="020B0604020202020204" pitchFamily="34" charset="0"/>
              </a:rPr>
              <a:t>16:00</a:t>
            </a:r>
            <a:endParaRPr lang="pt-PT" sz="1200" b="1" dirty="0">
              <a:solidFill>
                <a:srgbClr val="00B4B2"/>
              </a:solidFill>
              <a:latin typeface="Arial" panose="020B0604020202020204" pitchFamily="34" charset="0"/>
              <a:ea typeface="Century Gothic" panose="020B0502020202020204" pitchFamily="2" charset="0"/>
              <a:cs typeface="Arial" panose="020B0604020202020204" pitchFamily="34" charset="0"/>
            </a:endParaRPr>
          </a:p>
          <a:p>
            <a:pPr algn="ctr">
              <a:defRPr lang="en-US">
                <a:solidFill>
                  <a:srgbClr val="0099CC"/>
                </a:solidFill>
              </a:defRPr>
            </a:pP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31" name="Forma automática3"/>
          <p:cNvSpPr/>
          <p:nvPr/>
        </p:nvSpPr>
        <p:spPr>
          <a:xfrm>
            <a:off x="6789776" y="2810242"/>
            <a:ext cx="3644265" cy="1096199"/>
          </a:xfrm>
          <a:prstGeom prst="roundRect">
            <a:avLst>
              <a:gd name="adj" fmla="val 16667"/>
            </a:avLst>
          </a:prstGeom>
          <a:solidFill>
            <a:schemeClr val="accent1">
              <a:lumMod val="20000"/>
              <a:lumOff val="80000"/>
            </a:schemeClr>
          </a:solidFill>
          <a:ln w="15875" cap="flat" cmpd="sng" algn="ctr">
            <a:noFill/>
            <a:prstDash val="solid"/>
            <a:headEnd type="none"/>
            <a:tailEnd type="none"/>
          </a:ln>
          <a:effectLst/>
        </p:spPr>
        <p:txBody>
          <a:bodyPr vert="horz" wrap="square" lIns="91440" tIns="45720" rIns="91440" bIns="45720" numCol="1" spcCol="215900" anchor="ctr"/>
          <a:lstStyle/>
          <a:p>
            <a:pPr algn="ctr" defTabSz="0" fontAlgn="auto">
              <a:lnSpc>
                <a:spcPts val="10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endParaRPr lang="pt-PT" sz="1100" b="1" dirty="0" smtClean="0">
              <a:solidFill>
                <a:srgbClr val="008CBA"/>
              </a:solidFill>
              <a:sym typeface="+mn-ea"/>
            </a:endParaRPr>
          </a:p>
          <a:p>
            <a:pPr algn="ctr" defTabSz="0" fontAlgn="auto">
              <a:lnSpc>
                <a:spcPts val="10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endParaRPr lang="pt-PT" sz="1100" b="1" dirty="0">
              <a:solidFill>
                <a:srgbClr val="008CBA"/>
              </a:solidFill>
              <a:sym typeface="+mn-ea"/>
            </a:endParaRPr>
          </a:p>
          <a:p>
            <a:pPr algn="ctr" defTabSz="0" fontAlgn="auto">
              <a:lnSpc>
                <a:spcPts val="10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lang="pt-PT" sz="1000" b="1" dirty="0">
                <a:solidFill>
                  <a:srgbClr val="008CBA"/>
                </a:solidFill>
                <a:sym typeface="+mn-ea"/>
              </a:rPr>
              <a:t>Panel I</a:t>
            </a:r>
            <a:endParaRPr lang="pt-PT" sz="1000" b="1" dirty="0">
              <a:solidFill>
                <a:srgbClr val="008CBA"/>
              </a:solidFill>
            </a:endParaRPr>
          </a:p>
          <a:p>
            <a:pPr algn="ctr" defTabSz="0">
              <a:lnSpc>
                <a:spcPts val="10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lang="fr-FR" sz="1000" i="1" dirty="0">
                <a:solidFill>
                  <a:srgbClr val="3EA4BA"/>
                </a:solidFill>
                <a:sym typeface="+mn-ea"/>
              </a:rPr>
              <a:t>«</a:t>
            </a:r>
            <a:r>
              <a:rPr lang="pt-PT" sz="1000" i="1" dirty="0">
                <a:solidFill>
                  <a:srgbClr val="3EA4BA"/>
                </a:solidFill>
              </a:rPr>
              <a:t>PRIVATE SECTOR FINANCING IN ECOWAS</a:t>
            </a:r>
            <a:r>
              <a:rPr lang="fr-FR" sz="1000" i="1" dirty="0">
                <a:solidFill>
                  <a:srgbClr val="3EA4BA"/>
                </a:solidFill>
                <a:sym typeface="+mn-ea"/>
              </a:rPr>
              <a:t>»</a:t>
            </a:r>
          </a:p>
          <a:p>
            <a:pPr defTabSz="0" fontAlgn="auto">
              <a:lnSpc>
                <a:spcPts val="10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lang="pt-PT" sz="1000" dirty="0" smtClean="0">
                <a:solidFill>
                  <a:srgbClr val="3EA4BA"/>
                </a:solidFill>
                <a:latin typeface="Arial Narrow" panose="020B0606020202030204" pitchFamily="34" charset="0"/>
              </a:rPr>
              <a:t>Moderator</a:t>
            </a:r>
            <a:r>
              <a:rPr lang="pt-PT" sz="1000" dirty="0">
                <a:solidFill>
                  <a:srgbClr val="3EA4BA"/>
                </a:solidFill>
                <a:latin typeface="Arial Narrow" panose="020B0606020202030204" pitchFamily="34" charset="0"/>
              </a:rPr>
              <a:t>:</a:t>
            </a:r>
            <a:r>
              <a:rPr lang="fr-FR" sz="1000" i="1" dirty="0">
                <a:latin typeface="Arial Narrow" panose="020B0606020202030204" pitchFamily="34" charset="0"/>
                <a:cs typeface="Arial Narrow" panose="020B0606020202030204" pitchFamily="34" charset="0"/>
                <a:sym typeface="+mn-ea"/>
              </a:rPr>
              <a:t> </a:t>
            </a:r>
            <a:r>
              <a:rPr lang="fr-FR" sz="1000" i="1" dirty="0">
                <a:solidFill>
                  <a:srgbClr val="3EA4BA"/>
                </a:solidFill>
                <a:latin typeface="Arial Narrow" panose="020B0606020202030204" pitchFamily="34" charset="0"/>
                <a:cs typeface="Arial Narrow" panose="020B0606020202030204" pitchFamily="34" charset="0"/>
                <a:sym typeface="+mn-ea"/>
              </a:rPr>
              <a:t>Côte d’Ivoire</a:t>
            </a:r>
            <a:endParaRPr lang="fr-FR" sz="1000" i="1" dirty="0">
              <a:solidFill>
                <a:srgbClr val="3EA4BA"/>
              </a:solidFill>
              <a:latin typeface="Arial Narrow" panose="020B0606020202030204" pitchFamily="34" charset="0"/>
              <a:cs typeface="Arial Narrow" panose="020B0606020202030204" pitchFamily="34" charset="0"/>
            </a:endParaRPr>
          </a:p>
          <a:p>
            <a:pPr>
              <a:lnSpc>
                <a:spcPts val="1000"/>
              </a:lnSpc>
              <a:defRPr lang="en-US"/>
            </a:pPr>
            <a:r>
              <a:rPr lang="pt-PT" sz="1000" dirty="0">
                <a:solidFill>
                  <a:srgbClr val="3EA4BA"/>
                </a:solidFill>
                <a:latin typeface="Arial Narrow" panose="020B0606020202030204" pitchFamily="34" charset="0"/>
              </a:rPr>
              <a:t>Speakers</a:t>
            </a:r>
            <a:r>
              <a:rPr lang="fr-FR" sz="1000" b="1" i="1" dirty="0">
                <a:latin typeface="Arial Narrow" panose="020B0606020202030204" pitchFamily="34" charset="0"/>
                <a:cs typeface="Arial Narrow" panose="020B0606020202030204" pitchFamily="34" charset="0"/>
                <a:sym typeface="+mn-ea"/>
              </a:rPr>
              <a:t>:</a:t>
            </a:r>
          </a:p>
          <a:p>
            <a:pPr>
              <a:lnSpc>
                <a:spcPts val="1000"/>
              </a:lnSpc>
            </a:pPr>
            <a:r>
              <a:rPr lang="fr-FR" sz="1000" dirty="0">
                <a:solidFill>
                  <a:srgbClr val="3EA4BA"/>
                </a:solidFill>
                <a:latin typeface="Arial Narrow" panose="020B0606020202030204" pitchFamily="34" charset="0"/>
                <a:sym typeface="+mn-ea"/>
              </a:rPr>
              <a:t>■ </a:t>
            </a:r>
            <a:r>
              <a:rPr lang="pt-PT" sz="1000" i="1" dirty="0">
                <a:solidFill>
                  <a:srgbClr val="3EA4BA"/>
                </a:solidFill>
                <a:latin typeface="Arial Narrow" panose="020B0606020202030204" pitchFamily="34" charset="0"/>
              </a:rPr>
              <a:t>ECOWAS </a:t>
            </a:r>
            <a:r>
              <a:rPr lang="pt-PT" sz="1000" dirty="0">
                <a:solidFill>
                  <a:srgbClr val="3EA4BA"/>
                </a:solidFill>
                <a:latin typeface="Arial Narrow" panose="020B0606020202030204" pitchFamily="34" charset="0"/>
              </a:rPr>
              <a:t>Investment and Development Bank</a:t>
            </a:r>
          </a:p>
          <a:p>
            <a:pPr>
              <a:lnSpc>
                <a:spcPts val="1000"/>
              </a:lnSpc>
            </a:pPr>
            <a:r>
              <a:rPr lang="fr-FR" sz="1000" dirty="0">
                <a:solidFill>
                  <a:srgbClr val="3EA4BA"/>
                </a:solidFill>
                <a:latin typeface="Arial Narrow" panose="020B0606020202030204" pitchFamily="34" charset="0"/>
                <a:cs typeface="Arial Narrow" panose="020B0606020202030204" pitchFamily="34" charset="0"/>
                <a:sym typeface="+mn-ea"/>
              </a:rPr>
              <a:t>■ </a:t>
            </a:r>
            <a:r>
              <a:rPr lang="pt-PT" sz="1000" dirty="0">
                <a:solidFill>
                  <a:srgbClr val="3EA4BA"/>
                </a:solidFill>
                <a:latin typeface="Arial Narrow" panose="020B0606020202030204" pitchFamily="34" charset="0"/>
              </a:rPr>
              <a:t>African Guarantee and Economic Cooperation Fund</a:t>
            </a:r>
          </a:p>
          <a:p>
            <a:pPr>
              <a:lnSpc>
                <a:spcPts val="1000"/>
              </a:lnSpc>
            </a:pPr>
            <a:r>
              <a:rPr lang="fr-FR" sz="1000" dirty="0">
                <a:solidFill>
                  <a:srgbClr val="3EA4BA"/>
                </a:solidFill>
                <a:latin typeface="Arial Narrow" panose="020B0606020202030204" pitchFamily="34" charset="0"/>
                <a:cs typeface="Arial Narrow" panose="020B0606020202030204" pitchFamily="34" charset="0"/>
                <a:sym typeface="+mn-ea"/>
              </a:rPr>
              <a:t>■ </a:t>
            </a:r>
            <a:r>
              <a:rPr lang="pt-PT" sz="1000" dirty="0">
                <a:solidFill>
                  <a:srgbClr val="3EA4BA"/>
                </a:solidFill>
                <a:latin typeface="Arial Narrow" panose="020B0606020202030204" pitchFamily="34" charset="0"/>
              </a:rPr>
              <a:t>International Finance Corporation – </a:t>
            </a:r>
            <a:r>
              <a:rPr lang="pt-PT" sz="1000" i="1" dirty="0">
                <a:solidFill>
                  <a:srgbClr val="3EA4BA"/>
                </a:solidFill>
                <a:latin typeface="Arial Narrow" panose="020B0606020202030204" pitchFamily="34" charset="0"/>
              </a:rPr>
              <a:t>IFC</a:t>
            </a:r>
          </a:p>
          <a:p>
            <a:pPr>
              <a:lnSpc>
                <a:spcPts val="1000"/>
              </a:lnSpc>
            </a:pPr>
            <a:r>
              <a:rPr lang="fr-FR" sz="1000" dirty="0">
                <a:solidFill>
                  <a:srgbClr val="3EA4BA"/>
                </a:solidFill>
                <a:latin typeface="Arial Narrow" panose="020B0606020202030204" pitchFamily="34" charset="0"/>
                <a:cs typeface="Arial Narrow" panose="020B0606020202030204" pitchFamily="34" charset="0"/>
                <a:sym typeface="+mn-ea"/>
              </a:rPr>
              <a:t>■ </a:t>
            </a:r>
            <a:r>
              <a:rPr lang="pt-PT" sz="1000" dirty="0">
                <a:solidFill>
                  <a:srgbClr val="3EA4BA"/>
                </a:solidFill>
                <a:latin typeface="Arial Narrow" panose="020B0606020202030204" pitchFamily="34" charset="0"/>
              </a:rPr>
              <a:t>French Development Agency. </a:t>
            </a:r>
            <a:r>
              <a:rPr lang="pt-PT" sz="1000" i="1" dirty="0">
                <a:solidFill>
                  <a:srgbClr val="3EA4BA"/>
                </a:solidFill>
                <a:latin typeface="Arial Narrow" panose="020B0606020202030204" pitchFamily="34" charset="0"/>
              </a:rPr>
              <a:t>AFD</a:t>
            </a:r>
            <a:endParaRPr lang="pt-PT" sz="1100" i="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ts val="10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endParaRPr lang="pt-PT"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000"/>
              </a:lnSpc>
              <a:defRPr lang="en-US">
                <a:solidFill>
                  <a:srgbClr val="FFFFFF"/>
                </a:solidFill>
                <a:latin typeface="Arial Narrow" panose="020B0606020202030204" pitchFamily="34" charset="0"/>
                <a:ea typeface="Arial Narrow" panose="020B0606020202030204" pitchFamily="34" charset="0"/>
                <a:cs typeface="Arial Narrow" panose="020B0606020202030204" pitchFamily="34" charset="0"/>
              </a:defRPr>
            </a:pPr>
            <a:endParaRPr lang="pt-PT"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33" name="Rectangle: Rounded Corners 177"/>
          <p:cNvSpPr/>
          <p:nvPr/>
        </p:nvSpPr>
        <p:spPr>
          <a:xfrm>
            <a:off x="6809347" y="1231142"/>
            <a:ext cx="3618244" cy="845442"/>
          </a:xfrm>
          <a:prstGeom prst="roundRect">
            <a:avLst>
              <a:gd name="adj" fmla="val 16667"/>
            </a:avLst>
          </a:prstGeom>
          <a:solidFill>
            <a:schemeClr val="accent1">
              <a:lumMod val="20000"/>
              <a:lumOff val="80000"/>
            </a:schemeClr>
          </a:solidFill>
          <a:ln w="15875" cap="flat" cmpd="sng" algn="ctr">
            <a:noFill/>
            <a:prstDash val="solid"/>
            <a:headEnd type="none"/>
            <a:tailEnd type="none"/>
          </a:ln>
          <a:effectLst/>
        </p:spPr>
        <p:txBody>
          <a:bodyPr vert="horz" wrap="square" lIns="72000" tIns="45720" rIns="0" bIns="45720" numCol="1" spcCol="215900" anchor="t"/>
          <a:lstStyle/>
          <a:p>
            <a:pPr algn="ctr">
              <a:lnSpc>
                <a:spcPts val="1100"/>
              </a:lnSpc>
              <a:spcBef>
                <a:spcPts val="0"/>
              </a:spcBef>
              <a:defRPr lang="en-US">
                <a:solidFill>
                  <a:srgbClr val="FFFFFF"/>
                </a:solidFill>
              </a:defRPr>
            </a:pPr>
            <a:r>
              <a:rPr lang="en-US" altLang="en-US" sz="1000" dirty="0">
                <a:solidFill>
                  <a:srgbClr val="008CBA"/>
                </a:solidFill>
                <a:latin typeface="Arial Narrow" panose="020B0606020202030204" pitchFamily="34" charset="0"/>
                <a:sym typeface="+mn-ea"/>
              </a:rPr>
              <a:t>Conference</a:t>
            </a:r>
            <a:r>
              <a:rPr lang="en-US" altLang="en-US" sz="1000" b="1" dirty="0">
                <a:solidFill>
                  <a:srgbClr val="008CBA"/>
                </a:solidFill>
                <a:latin typeface="Arial Narrow" panose="020B0606020202030204" pitchFamily="34" charset="0"/>
                <a:cs typeface="Arial Narrow" panose="020B0606020202030204" pitchFamily="34" charset="0"/>
                <a:sym typeface="+mn-ea"/>
              </a:rPr>
              <a:t> III </a:t>
            </a:r>
            <a:endParaRPr lang="en-US" altLang="en-US" sz="1000" b="1" dirty="0">
              <a:solidFill>
                <a:srgbClr val="008CBA"/>
              </a:solidFill>
              <a:latin typeface="Arial Narrow" panose="020B0606020202030204" pitchFamily="34" charset="0"/>
              <a:ea typeface="Century Gothic" panose="020B0502020202020204" pitchFamily="2" charset="0"/>
              <a:cs typeface="Arial Narrow" panose="020B0606020202030204" pitchFamily="34" charset="0"/>
            </a:endParaRPr>
          </a:p>
          <a:p>
            <a:pPr defTabSz="914400">
              <a:lnSpc>
                <a:spcPts val="10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lang="en-US" altLang="it-IT" sz="1000" dirty="0">
                <a:solidFill>
                  <a:srgbClr val="3EA4BA"/>
                </a:solidFill>
                <a:latin typeface="Arial Narrow" panose="020B0606020202030204" pitchFamily="34" charset="0"/>
                <a:sym typeface="+mn-ea"/>
              </a:rPr>
              <a:t>«</a:t>
            </a:r>
            <a:r>
              <a:rPr lang="en-US" sz="1000" dirty="0">
                <a:solidFill>
                  <a:srgbClr val="3EA4BA"/>
                </a:solidFill>
                <a:latin typeface="Arial Narrow" panose="020B0606020202030204" pitchFamily="34" charset="0"/>
              </a:rPr>
              <a:t>Development of the digital economy in </a:t>
            </a:r>
            <a:r>
              <a:rPr lang="en-US" sz="1000" i="1" dirty="0">
                <a:solidFill>
                  <a:srgbClr val="3EA4BA"/>
                </a:solidFill>
                <a:latin typeface="Arial Narrow" panose="020B0606020202030204" pitchFamily="34" charset="0"/>
              </a:rPr>
              <a:t>ECOWAS</a:t>
            </a:r>
            <a:r>
              <a:rPr lang="en-US" sz="1000" dirty="0">
                <a:solidFill>
                  <a:srgbClr val="3EA4BA"/>
                </a:solidFill>
                <a:latin typeface="Arial Narrow" panose="020B0606020202030204" pitchFamily="34" charset="0"/>
              </a:rPr>
              <a:t>: an opportunity for the digital transition in entrepreneurial development, market innovation and regional integration</a:t>
            </a:r>
            <a:r>
              <a:rPr lang="en-US" altLang="it-IT" sz="1000" i="1" dirty="0">
                <a:solidFill>
                  <a:srgbClr val="3EA4BA"/>
                </a:solidFill>
                <a:latin typeface="Arial Narrow" panose="020B0606020202030204" pitchFamily="34" charset="0"/>
                <a:cs typeface="Arial Narrow" panose="020B0606020202030204" pitchFamily="34" charset="0"/>
                <a:sym typeface="+mn-ea"/>
              </a:rPr>
              <a:t>»</a:t>
            </a:r>
          </a:p>
          <a:p>
            <a:pPr>
              <a:lnSpc>
                <a:spcPts val="1000"/>
              </a:lnSpc>
              <a:defRPr lang="en-US"/>
            </a:pPr>
            <a:r>
              <a:rPr lang="en-US" sz="1000" dirty="0">
                <a:solidFill>
                  <a:srgbClr val="3EA4BA"/>
                </a:solidFill>
                <a:latin typeface="Arial Narrow" panose="020B0606020202030204" pitchFamily="34" charset="0"/>
              </a:rPr>
              <a:t>Moderator</a:t>
            </a:r>
            <a:r>
              <a:rPr lang="en-US" sz="1000" b="1" i="1" dirty="0">
                <a:solidFill>
                  <a:srgbClr val="3EA4BA"/>
                </a:solidFill>
                <a:latin typeface="Arial Narrow" panose="020B0606020202030204" pitchFamily="34" charset="0"/>
                <a:cs typeface="Arial Narrow" panose="020B0606020202030204" pitchFamily="34" charset="0"/>
                <a:sym typeface="+mn-ea"/>
              </a:rPr>
              <a:t>:</a:t>
            </a:r>
            <a:r>
              <a:rPr lang="en-US" sz="1000" i="1" dirty="0">
                <a:solidFill>
                  <a:srgbClr val="3EA4BA"/>
                </a:solidFill>
                <a:latin typeface="Arial Narrow" panose="020B0606020202030204" pitchFamily="34" charset="0"/>
                <a:cs typeface="Arial Narrow" panose="020B0606020202030204" pitchFamily="34" charset="0"/>
                <a:sym typeface="+mn-ea"/>
              </a:rPr>
              <a:t> Cabo Verde</a:t>
            </a:r>
            <a:endParaRPr lang="en-US" sz="1000" i="1" dirty="0">
              <a:solidFill>
                <a:srgbClr val="3EA4BA"/>
              </a:solidFill>
              <a:latin typeface="Arial Narrow" panose="020B0606020202030204" pitchFamily="34" charset="0"/>
              <a:cs typeface="Arial Narrow" panose="020B0606020202030204" pitchFamily="34" charset="0"/>
            </a:endParaRPr>
          </a:p>
          <a:p>
            <a:pPr>
              <a:lnSpc>
                <a:spcPts val="1000"/>
              </a:lnSpc>
              <a:defRPr lang="en-US"/>
            </a:pPr>
            <a:r>
              <a:rPr lang="en-US" sz="1000" dirty="0">
                <a:solidFill>
                  <a:srgbClr val="3EA4BA"/>
                </a:solidFill>
                <a:latin typeface="Arial Narrow" panose="020B0606020202030204" pitchFamily="34" charset="0"/>
                <a:sym typeface="+mn-ea"/>
              </a:rPr>
              <a:t>Speaker</a:t>
            </a:r>
            <a:r>
              <a:rPr lang="en-US" sz="1000" b="1" i="1" dirty="0">
                <a:solidFill>
                  <a:srgbClr val="3EA4BA"/>
                </a:solidFill>
                <a:latin typeface="Arial Narrow" panose="020B0606020202030204" pitchFamily="34" charset="0"/>
                <a:cs typeface="Arial Narrow" panose="020B0606020202030204" pitchFamily="34" charset="0"/>
                <a:sym typeface="+mn-ea"/>
              </a:rPr>
              <a:t>: </a:t>
            </a:r>
            <a:r>
              <a:rPr lang="en-US" altLang="en-US" sz="1000" i="1" dirty="0" smtClean="0">
                <a:solidFill>
                  <a:srgbClr val="3EA4BA"/>
                </a:solidFill>
                <a:latin typeface="Arial Narrow" panose="020B0606020202030204" pitchFamily="34" charset="0"/>
                <a:cs typeface="Arial Narrow" panose="020B0606020202030204" pitchFamily="34" charset="0"/>
                <a:sym typeface="+mn-ea"/>
              </a:rPr>
              <a:t>CEDEAO</a:t>
            </a:r>
            <a:endParaRPr lang="fr-FR" sz="1000" dirty="0" smtClean="0">
              <a:solidFill>
                <a:schemeClr val="tx1"/>
              </a:solidFill>
              <a:latin typeface="Arial Narrow" panose="020B0606020202030204" pitchFamily="34" charset="0"/>
            </a:endParaRP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endParaRPr lang="fr-FR" sz="1000" b="1" dirty="0">
              <a:solidFill>
                <a:schemeClr val="tx1"/>
              </a:solidFill>
              <a:latin typeface="Arial Narrow" panose="020B0606020202030204" pitchFamily="34" charset="0"/>
            </a:endParaRPr>
          </a:p>
        </p:txBody>
      </p:sp>
      <p:sp>
        <p:nvSpPr>
          <p:cNvPr id="134" name="Rectangle: Rounded Corners 198"/>
          <p:cNvSpPr/>
          <p:nvPr/>
        </p:nvSpPr>
        <p:spPr>
          <a:xfrm>
            <a:off x="6814223" y="587385"/>
            <a:ext cx="3647440" cy="596679"/>
          </a:xfrm>
          <a:prstGeom prst="roundRect">
            <a:avLst>
              <a:gd name="adj" fmla="val 16667"/>
            </a:avLst>
          </a:prstGeom>
          <a:solidFill>
            <a:schemeClr val="accent1">
              <a:lumMod val="20000"/>
              <a:lumOff val="80000"/>
            </a:schemeClr>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000"/>
              </a:lnSpc>
              <a:spcBef>
                <a:spcPts val="0"/>
              </a:spcBef>
              <a:defRPr lang="en-US">
                <a:solidFill>
                  <a:srgbClr val="FFFFFF"/>
                </a:solidFill>
              </a:defRPr>
            </a:pPr>
            <a:r>
              <a:rPr lang="fr-FR" altLang="en-US" sz="1200" dirty="0" err="1" smtClean="0">
                <a:solidFill>
                  <a:srgbClr val="008CBA"/>
                </a:solidFill>
                <a:latin typeface="Arial Narrow" panose="020B0606020202030204" pitchFamily="34" charset="0"/>
                <a:sym typeface="+mn-ea"/>
              </a:rPr>
              <a:t>Conference</a:t>
            </a:r>
            <a:r>
              <a:rPr lang="pt-PT" altLang="en-US" sz="1200" b="1" dirty="0" smtClean="0">
                <a:solidFill>
                  <a:srgbClr val="008CBA"/>
                </a:solidFill>
                <a:latin typeface="Arial Narrow" panose="020B0606020202030204" pitchFamily="34" charset="0"/>
                <a:cs typeface="Arial Narrow" panose="020B0606020202030204" pitchFamily="34" charset="0"/>
                <a:sym typeface="+mn-ea"/>
              </a:rPr>
              <a:t> </a:t>
            </a:r>
            <a:r>
              <a:rPr lang="pt-PT" altLang="en-US" sz="1200" b="1" dirty="0">
                <a:solidFill>
                  <a:srgbClr val="008CBA"/>
                </a:solidFill>
                <a:latin typeface="Arial Narrow" panose="020B0606020202030204" pitchFamily="34" charset="0"/>
                <a:cs typeface="Arial Narrow" panose="020B0606020202030204" pitchFamily="34" charset="0"/>
                <a:sym typeface="+mn-ea"/>
              </a:rPr>
              <a:t>II </a:t>
            </a:r>
          </a:p>
          <a:p>
            <a:pPr algn="ctr">
              <a:lnSpc>
                <a:spcPts val="1100"/>
              </a:lnSpc>
              <a:spcBef>
                <a:spcPts val="0"/>
              </a:spcBef>
              <a:spcAft>
                <a:spcPts val="0"/>
              </a:spcAft>
              <a:defRPr lang="en-US">
                <a:solidFill>
                  <a:srgbClr val="FFFFFF"/>
                </a:solidFill>
              </a:defRPr>
            </a:pPr>
            <a:r>
              <a:rPr lang="pt-PT" altLang="en-US" sz="1000" b="1" i="1" dirty="0">
                <a:solidFill>
                  <a:srgbClr val="3EA4BA"/>
                </a:solidFill>
                <a:latin typeface="Arial Narrow" panose="020B0606020202030204" pitchFamily="34" charset="0"/>
                <a:cs typeface="Arial Narrow" panose="020B0606020202030204" pitchFamily="34" charset="0"/>
                <a:sym typeface="+mn-ea"/>
              </a:rPr>
              <a:t>«</a:t>
            </a:r>
            <a:r>
              <a:rPr lang="pt-PT" sz="1000" i="1" dirty="0">
                <a:solidFill>
                  <a:srgbClr val="3EA4BA"/>
                </a:solidFill>
                <a:latin typeface="Arial Narrow" panose="020B0606020202030204" pitchFamily="34" charset="0"/>
              </a:rPr>
              <a:t>ACCESS TO THE PREFERENTIAL UNITED STATES MARKET</a:t>
            </a:r>
            <a:r>
              <a:rPr lang="pt-PT" altLang="en-US" sz="1000" b="1" i="1" dirty="0">
                <a:solidFill>
                  <a:srgbClr val="3EA4BA"/>
                </a:solidFill>
                <a:latin typeface="Arial Narrow" panose="020B0606020202030204" pitchFamily="34" charset="0"/>
                <a:cs typeface="Arial Narrow" panose="020B0606020202030204" pitchFamily="34" charset="0"/>
                <a:sym typeface="+mn-ea"/>
              </a:rPr>
              <a:t>»</a:t>
            </a:r>
          </a:p>
          <a:p>
            <a:pPr>
              <a:lnSpc>
                <a:spcPct val="80000"/>
              </a:lnSpc>
            </a:pPr>
            <a:r>
              <a:rPr lang="pt-PT" sz="1000" dirty="0">
                <a:solidFill>
                  <a:srgbClr val="3EA4BA"/>
                </a:solidFill>
                <a:latin typeface="Arial Narrow" panose="020B0606020202030204" pitchFamily="34" charset="0"/>
              </a:rPr>
              <a:t>Moderator</a:t>
            </a:r>
            <a:r>
              <a:rPr lang="pt-PT" sz="1000" dirty="0">
                <a:solidFill>
                  <a:srgbClr val="3EA4BA"/>
                </a:solidFill>
                <a:latin typeface="Arial Narrow" panose="020B0606020202030204" pitchFamily="34" charset="0"/>
                <a:cs typeface="Arial Narrow" panose="020B0606020202030204" pitchFamily="34" charset="0"/>
                <a:sym typeface="+mn-ea"/>
              </a:rPr>
              <a:t>: Cabo Verde</a:t>
            </a:r>
          </a:p>
          <a:p>
            <a:pPr>
              <a:lnSpc>
                <a:spcPct val="80000"/>
              </a:lnSpc>
            </a:pPr>
            <a:r>
              <a:rPr lang="en-GB" sz="1000" dirty="0">
                <a:solidFill>
                  <a:srgbClr val="3EA4BA"/>
                </a:solidFill>
                <a:latin typeface="Arial Narrow" panose="020B0606020202030204" pitchFamily="34" charset="0"/>
                <a:sym typeface="+mn-ea"/>
              </a:rPr>
              <a:t>Speaker</a:t>
            </a:r>
            <a:r>
              <a:rPr lang="pt-PT" sz="1000" i="1" dirty="0">
                <a:solidFill>
                  <a:srgbClr val="3EA4BA"/>
                </a:solidFill>
                <a:latin typeface="Arial Narrow" panose="020B0606020202030204" pitchFamily="34" charset="0"/>
                <a:cs typeface="Arial Narrow" panose="020B0606020202030204" pitchFamily="34" charset="0"/>
                <a:sym typeface="+mn-ea"/>
              </a:rPr>
              <a:t>: </a:t>
            </a:r>
            <a:r>
              <a:rPr lang="pt-PT" sz="1000" i="1" dirty="0">
                <a:solidFill>
                  <a:srgbClr val="3EA4BA"/>
                </a:solidFill>
                <a:latin typeface="Arial Narrow" panose="020B0606020202030204" pitchFamily="34" charset="0"/>
                <a:sym typeface="+mn-ea"/>
              </a:rPr>
              <a:t>USA / AGOA </a:t>
            </a:r>
            <a:r>
              <a:rPr lang="pt-PT" sz="1000" i="1" dirty="0">
                <a:solidFill>
                  <a:srgbClr val="3EA4BA"/>
                </a:solidFill>
                <a:latin typeface="Arial Narrow" panose="020B0606020202030204" pitchFamily="34" charset="0"/>
                <a:cs typeface="Arial Narrow" panose="020B0606020202030204" pitchFamily="34" charset="0"/>
                <a:sym typeface="+mn-ea"/>
              </a:rPr>
              <a:t> </a:t>
            </a:r>
            <a:endParaRPr lang="pt-PT" altLang="en-US" sz="1000" i="1" dirty="0">
              <a:solidFill>
                <a:srgbClr val="3EA4BA"/>
              </a:solidFill>
              <a:latin typeface="Arial Narrow" panose="020B0606020202030204" pitchFamily="34" charset="0"/>
              <a:cs typeface="Arial Narrow" panose="020B0606020202030204" pitchFamily="34" charset="0"/>
              <a:sym typeface="+mn-ea"/>
            </a:endParaRPr>
          </a:p>
          <a:p>
            <a:pPr algn="ctr">
              <a:lnSpc>
                <a:spcPts val="1000"/>
              </a:lnSpc>
              <a:spcBef>
                <a:spcPts val="0"/>
              </a:spcBef>
              <a:defRPr lang="en-US">
                <a:solidFill>
                  <a:srgbClr val="FFFFFF"/>
                </a:solidFill>
              </a:defRPr>
            </a:pPr>
            <a:endParaRPr lang="en-US" sz="1000" dirty="0">
              <a:solidFill>
                <a:schemeClr val="tx1"/>
              </a:solidFill>
              <a:latin typeface="Arial Narrow" panose="020B0606020202030204" pitchFamily="34" charset="0"/>
              <a:cs typeface="Arial Narrow" panose="020B0606020202030204" pitchFamily="34" charset="0"/>
            </a:endParaRPr>
          </a:p>
          <a:p>
            <a:pPr algn="ctr">
              <a:lnSpc>
                <a:spcPts val="1000"/>
              </a:lnSpc>
              <a:defRPr lang="en-US">
                <a:solidFill>
                  <a:srgbClr val="FFFFFF"/>
                </a:solidFill>
              </a:defRPr>
            </a:pPr>
            <a:endParaRPr lang="en-US" sz="1000" dirty="0">
              <a:solidFill>
                <a:schemeClr val="tx1"/>
              </a:solidFill>
              <a:latin typeface="Arial Narrow" panose="020B0606020202030204" pitchFamily="34" charset="0"/>
              <a:cs typeface="Arial Narrow" panose="020B0606020202030204" pitchFamily="34" charset="0"/>
            </a:endParaRPr>
          </a:p>
        </p:txBody>
      </p:sp>
      <p:sp>
        <p:nvSpPr>
          <p:cNvPr id="135" name="Rectangle: Rounded Corners 125"/>
          <p:cNvSpPr/>
          <p:nvPr/>
        </p:nvSpPr>
        <p:spPr>
          <a:xfrm>
            <a:off x="6838654" y="2107060"/>
            <a:ext cx="3594980" cy="573369"/>
          </a:xfrm>
          <a:prstGeom prst="roundRect">
            <a:avLst>
              <a:gd name="adj" fmla="val 16667"/>
            </a:avLst>
          </a:prstGeom>
          <a:solidFill>
            <a:schemeClr val="accent1">
              <a:lumMod val="20000"/>
              <a:lumOff val="80000"/>
            </a:schemeClr>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000"/>
              </a:lnSpc>
              <a:spcBef>
                <a:spcPts val="0"/>
              </a:spcBef>
              <a:defRPr lang="en-US">
                <a:solidFill>
                  <a:srgbClr val="FFFFFF"/>
                </a:solidFill>
              </a:defRPr>
            </a:pPr>
            <a:r>
              <a:rPr lang="fr-FR" altLang="en-US" sz="1000" dirty="0" err="1">
                <a:solidFill>
                  <a:srgbClr val="008CBA"/>
                </a:solidFill>
                <a:latin typeface="Arial Narrow" panose="020B0606020202030204" pitchFamily="34" charset="0"/>
                <a:sym typeface="+mn-ea"/>
              </a:rPr>
              <a:t>Conference</a:t>
            </a:r>
            <a:r>
              <a:rPr lang="pt-PT" altLang="en-US" sz="1000" b="1" dirty="0">
                <a:solidFill>
                  <a:srgbClr val="008CBA"/>
                </a:solidFill>
                <a:latin typeface="Arial Narrow" panose="020B0606020202030204" pitchFamily="34" charset="0"/>
                <a:cs typeface="Arial Narrow" panose="020B0606020202030204" pitchFamily="34" charset="0"/>
                <a:sym typeface="+mn-ea"/>
              </a:rPr>
              <a:t> IV</a:t>
            </a:r>
            <a:endParaRPr lang="pt-PT" altLang="en-US" sz="1000" b="1" dirty="0">
              <a:solidFill>
                <a:srgbClr val="008CBA"/>
              </a:solidFill>
              <a:latin typeface="Arial Narrow" panose="020B0606020202030204" pitchFamily="34" charset="0"/>
              <a:ea typeface="Century Gothic" panose="020B0502020202020204" pitchFamily="2" charset="0"/>
              <a:cs typeface="Arial Narrow" panose="020B0606020202030204" pitchFamily="34" charset="0"/>
            </a:endParaRPr>
          </a:p>
          <a:p>
            <a:pPr>
              <a:lnSpc>
                <a:spcPts val="1000"/>
              </a:lnSpc>
              <a:defRPr lang="en-US">
                <a:solidFill>
                  <a:srgbClr val="FFFFFF"/>
                </a:solidFill>
              </a:defRPr>
            </a:pPr>
            <a:r>
              <a:rPr lang="pt-PT" altLang="en-US" sz="1000" b="1" i="1" dirty="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r>
              <a:rPr lang="pt-PT" sz="1000" i="1" dirty="0">
                <a:solidFill>
                  <a:srgbClr val="3EA4BA"/>
                </a:solidFill>
                <a:latin typeface="Arial Narrow" panose="020B0606020202030204" pitchFamily="34" charset="0"/>
              </a:rPr>
              <a:t>ACCESS TO THE PREFERENTIAL EUROPEAN UNION MARKET</a:t>
            </a:r>
            <a:r>
              <a:rPr lang="pt-PT" altLang="en-US" sz="1000" b="1" i="1" dirty="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p>
          <a:p>
            <a:pPr>
              <a:lnSpc>
                <a:spcPts val="1000"/>
              </a:lnSpc>
            </a:pPr>
            <a:r>
              <a:rPr lang="pt-PT" sz="1000" dirty="0">
                <a:solidFill>
                  <a:srgbClr val="3EA4BA"/>
                </a:solidFill>
                <a:latin typeface="Arial Narrow" panose="020B0606020202030204" pitchFamily="34" charset="0"/>
              </a:rPr>
              <a:t>Moderator</a:t>
            </a:r>
            <a:r>
              <a:rPr lang="pt-PT" sz="1000" dirty="0">
                <a:solidFill>
                  <a:srgbClr val="3EA4BA"/>
                </a:solidFill>
                <a:latin typeface="Arial Narrow" panose="020B0606020202030204" pitchFamily="34" charset="0"/>
                <a:cs typeface="Arial Narrow" panose="020B0606020202030204" pitchFamily="34" charset="0"/>
                <a:sym typeface="+mn-ea"/>
              </a:rPr>
              <a:t>: Cabo Verde</a:t>
            </a:r>
          </a:p>
          <a:p>
            <a:pPr>
              <a:lnSpc>
                <a:spcPts val="1000"/>
              </a:lnSpc>
            </a:pPr>
            <a:r>
              <a:rPr lang="en-GB" sz="1000" dirty="0">
                <a:solidFill>
                  <a:srgbClr val="3EA4BA"/>
                </a:solidFill>
                <a:latin typeface="Arial Narrow" panose="020B0606020202030204" pitchFamily="34" charset="0"/>
                <a:sym typeface="+mn-ea"/>
              </a:rPr>
              <a:t>Speaker:</a:t>
            </a:r>
            <a:r>
              <a:rPr lang="pt-PT" sz="1000" i="1" dirty="0">
                <a:solidFill>
                  <a:srgbClr val="3EA4BA"/>
                </a:solidFill>
                <a:latin typeface="Arial Narrow" panose="020B0606020202030204" pitchFamily="34" charset="0"/>
                <a:cs typeface="Arial Narrow" panose="020B0606020202030204" pitchFamily="34" charset="0"/>
                <a:sym typeface="+mn-ea"/>
              </a:rPr>
              <a:t> </a:t>
            </a:r>
            <a:r>
              <a:rPr lang="pt-PT" sz="1000" i="1" dirty="0">
                <a:solidFill>
                  <a:srgbClr val="3EA4BA"/>
                </a:solidFill>
                <a:latin typeface="Arial Narrow" panose="020B0606020202030204" pitchFamily="34" charset="0"/>
                <a:sym typeface="+mn-ea"/>
              </a:rPr>
              <a:t>UE / SPG +</a:t>
            </a:r>
            <a:r>
              <a:rPr lang="pt-PT" sz="1000" i="1" dirty="0">
                <a:solidFill>
                  <a:srgbClr val="3EA4BA"/>
                </a:solidFill>
                <a:latin typeface="Arial Narrow" panose="020B0606020202030204" pitchFamily="34" charset="0"/>
                <a:cs typeface="Arial Narrow" panose="020B0606020202030204" pitchFamily="34" charset="0"/>
                <a:sym typeface="+mn-ea"/>
              </a:rPr>
              <a:t> </a:t>
            </a:r>
            <a:endParaRPr lang="en-US" sz="1000" dirty="0">
              <a:solidFill>
                <a:srgbClr val="3EA4BA"/>
              </a:solidFill>
              <a:latin typeface="Arial Narrow" panose="020B0606020202030204" pitchFamily="34" charset="0"/>
              <a:cs typeface="Arial Narrow" panose="020B0606020202030204" pitchFamily="34" charset="0"/>
            </a:endParaRPr>
          </a:p>
          <a:p>
            <a:pPr>
              <a:lnSpc>
                <a:spcPts val="1000"/>
              </a:lnSpc>
            </a:pPr>
            <a:endParaRPr lang="pt-PT" sz="1000" i="1" dirty="0">
              <a:solidFill>
                <a:srgbClr val="3EA4BA"/>
              </a:solidFill>
              <a:latin typeface="Arial Narrow" panose="020B0606020202030204" pitchFamily="34" charset="0"/>
              <a:cs typeface="Arial Narrow" panose="020B0606020202030204" pitchFamily="34" charset="0"/>
              <a:sym typeface="+mn-ea"/>
            </a:endParaRPr>
          </a:p>
          <a:p>
            <a:pPr>
              <a:lnSpc>
                <a:spcPts val="1000"/>
              </a:lnSpc>
            </a:pPr>
            <a:endParaRPr lang="pt-PT" sz="1000" i="1" dirty="0" smtClean="0">
              <a:solidFill>
                <a:srgbClr val="3EA4BA"/>
              </a:solidFill>
              <a:latin typeface="Arial Narrow" panose="020B0606020202030204" pitchFamily="34" charset="0"/>
              <a:cs typeface="Arial Narrow" panose="020B0606020202030204" pitchFamily="34" charset="0"/>
              <a:sym typeface="+mn-ea"/>
            </a:endParaRPr>
          </a:p>
          <a:p>
            <a:pPr>
              <a:lnSpc>
                <a:spcPts val="1000"/>
              </a:lnSpc>
            </a:pPr>
            <a:endParaRPr lang="en-US" sz="1000" dirty="0">
              <a:solidFill>
                <a:srgbClr val="3EA4BA"/>
              </a:solidFill>
              <a:latin typeface="Arial Narrow" panose="020B0606020202030204" pitchFamily="34" charset="0"/>
              <a:cs typeface="Arial Narrow" panose="020B0606020202030204" pitchFamily="34" charset="0"/>
            </a:endParaRPr>
          </a:p>
          <a:p>
            <a:pPr algn="ctr">
              <a:lnSpc>
                <a:spcPts val="1000"/>
              </a:lnSpc>
              <a:spcBef>
                <a:spcPts val="0"/>
              </a:spcBef>
              <a:defRPr lang="en-US">
                <a:solidFill>
                  <a:srgbClr val="FFFFFF"/>
                </a:solidFill>
              </a:defRPr>
            </a:pPr>
            <a:endParaRPr lang="en-US" altLang="en-US" sz="1000" i="1" dirty="0">
              <a:ln>
                <a:noFill/>
              </a:ln>
              <a:solidFill>
                <a:srgbClr val="3EA4BA"/>
              </a:solidFill>
              <a:latin typeface="Arial Narrow" panose="020B0606020202030204" pitchFamily="34" charset="0"/>
              <a:ea typeface="Century Gothic" panose="020B0502020202020204" pitchFamily="2" charset="0"/>
              <a:cs typeface="Arial Narrow" panose="020B0606020202030204" pitchFamily="34" charset="0"/>
            </a:endParaRPr>
          </a:p>
        </p:txBody>
      </p:sp>
      <p:sp>
        <p:nvSpPr>
          <p:cNvPr id="136" name="Forma automática3"/>
          <p:cNvSpPr/>
          <p:nvPr/>
        </p:nvSpPr>
        <p:spPr>
          <a:xfrm>
            <a:off x="6799301" y="4047166"/>
            <a:ext cx="3644265" cy="883834"/>
          </a:xfrm>
          <a:prstGeom prst="roundRect">
            <a:avLst>
              <a:gd name="adj" fmla="val 16667"/>
            </a:avLst>
          </a:prstGeom>
          <a:solidFill>
            <a:schemeClr val="accent1">
              <a:lumMod val="20000"/>
              <a:lumOff val="80000"/>
            </a:schemeClr>
          </a:solidFill>
          <a:ln w="15875" cap="flat" cmpd="sng" algn="ctr">
            <a:noFill/>
            <a:prstDash val="solid"/>
            <a:headEnd type="none"/>
            <a:tailEnd type="none"/>
          </a:ln>
          <a:effectLst/>
        </p:spPr>
        <p:txBody>
          <a:bodyPr vert="horz" wrap="square" lIns="91440" tIns="45720" rIns="91440" bIns="45720" numCol="1" spcCol="215900" anchor="ctr"/>
          <a:lstStyle/>
          <a:p>
            <a:pPr defTabSz="0">
              <a:lnSpc>
                <a:spcPts val="11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lang="fr-FR" altLang="en-US" sz="1100" dirty="0" err="1" smtClean="0">
                <a:solidFill>
                  <a:srgbClr val="008CBA"/>
                </a:solidFill>
                <a:latin typeface="Arial Narrow" panose="020B0606020202030204" pitchFamily="34" charset="0"/>
                <a:sym typeface="+mn-ea"/>
              </a:rPr>
              <a:t>Conference</a:t>
            </a:r>
            <a:r>
              <a:rPr lang="pt-PT" altLang="en-US" sz="1100" b="1" dirty="0" smtClean="0">
                <a:solidFill>
                  <a:srgbClr val="008CBA"/>
                </a:solidFill>
                <a:latin typeface="Arial Narrow" panose="020B0606020202030204" pitchFamily="34" charset="0"/>
                <a:cs typeface="Arial Narrow" panose="020B0606020202030204" pitchFamily="34" charset="0"/>
                <a:sym typeface="+mn-ea"/>
              </a:rPr>
              <a:t> V</a:t>
            </a:r>
            <a:r>
              <a:rPr lang="pt-PT" sz="1100" b="1" dirty="0" smtClean="0">
                <a:solidFill>
                  <a:srgbClr val="008CBA"/>
                </a:solidFill>
                <a:sym typeface="+mn-ea"/>
              </a:rPr>
              <a:t>: </a:t>
            </a:r>
            <a:r>
              <a:rPr lang="pt-PT" sz="1100" dirty="0" smtClean="0">
                <a:solidFill>
                  <a:srgbClr val="008CBA"/>
                </a:solidFill>
                <a:sym typeface="+mn-ea"/>
              </a:rPr>
              <a:t>«</a:t>
            </a:r>
            <a:r>
              <a:rPr lang="pt-PT" sz="1100" i="1" dirty="0">
                <a:solidFill>
                  <a:srgbClr val="3EA4BA"/>
                </a:solidFill>
                <a:latin typeface="Arial Narrow" panose="020B0606020202030204" pitchFamily="34" charset="0"/>
              </a:rPr>
              <a:t>BRAZIL</a:t>
            </a:r>
            <a:r>
              <a:rPr lang="pt-PT" sz="1100" dirty="0">
                <a:solidFill>
                  <a:srgbClr val="3EA4BA"/>
                </a:solidFill>
                <a:latin typeface="Arial Narrow" panose="020B0606020202030204" pitchFamily="34" charset="0"/>
              </a:rPr>
              <a:t>: The Potential and the Opportunity of Technical and Entrepreneurial Cooperation</a:t>
            </a:r>
            <a:r>
              <a:rPr lang="pt-PT" sz="1000" dirty="0" smtClean="0">
                <a:solidFill>
                  <a:srgbClr val="3EA4BA"/>
                </a:solidFill>
                <a:latin typeface="Arial Narrow" panose="020B0606020202030204" pitchFamily="34" charset="0"/>
                <a:sym typeface="+mn-ea"/>
              </a:rPr>
              <a:t>»</a:t>
            </a:r>
            <a:endParaRPr lang="pt-PT" sz="1000" dirty="0">
              <a:solidFill>
                <a:srgbClr val="3EA4BA"/>
              </a:solidFill>
              <a:latin typeface="Arial Narrow" panose="020B0606020202030204" pitchFamily="34" charset="0"/>
              <a:sym typeface="+mn-ea"/>
            </a:endParaRPr>
          </a:p>
          <a:p>
            <a:pPr>
              <a:lnSpc>
                <a:spcPts val="1100"/>
              </a:lnSpc>
              <a:defRPr lang="en-US"/>
            </a:pPr>
            <a:r>
              <a:rPr lang="pt-PT" sz="1050" dirty="0">
                <a:solidFill>
                  <a:srgbClr val="3EA4BA"/>
                </a:solidFill>
                <a:latin typeface="Arial Narrow" panose="020B0606020202030204" pitchFamily="34" charset="0"/>
              </a:rPr>
              <a:t>Moderator </a:t>
            </a:r>
            <a:r>
              <a:rPr lang="fr-FR" sz="1050" b="1" i="1" dirty="0" smtClean="0">
                <a:solidFill>
                  <a:srgbClr val="3EA4BA"/>
                </a:solidFill>
                <a:latin typeface="Arial Narrow" panose="020B0606020202030204" pitchFamily="34" charset="0"/>
                <a:cs typeface="Arial Narrow" panose="020B0606020202030204" pitchFamily="34" charset="0"/>
                <a:sym typeface="+mn-ea"/>
              </a:rPr>
              <a:t>:</a:t>
            </a:r>
            <a:r>
              <a:rPr lang="pt-PT" sz="1050" b="1" i="1" dirty="0" smtClean="0">
                <a:solidFill>
                  <a:srgbClr val="3EA4BA"/>
                </a:solidFill>
                <a:latin typeface="Arial Narrow" panose="020B0606020202030204" pitchFamily="34" charset="0"/>
                <a:cs typeface="Arial Narrow" panose="020B0606020202030204" pitchFamily="34" charset="0"/>
                <a:sym typeface="+mn-ea"/>
              </a:rPr>
              <a:t> </a:t>
            </a:r>
            <a:r>
              <a:rPr lang="pt-PT" sz="1050" i="1" dirty="0" smtClean="0">
                <a:solidFill>
                  <a:srgbClr val="3EA4BA"/>
                </a:solidFill>
                <a:latin typeface="Arial Narrow" panose="020B0606020202030204" pitchFamily="34" charset="0"/>
                <a:cs typeface="Arial Narrow" panose="020B0606020202030204" pitchFamily="34" charset="0"/>
                <a:sym typeface="+mn-ea"/>
              </a:rPr>
              <a:t>Cabo Verde</a:t>
            </a:r>
            <a:endParaRPr lang="pt-PT" sz="1050" i="1" dirty="0">
              <a:solidFill>
                <a:srgbClr val="3EA4BA"/>
              </a:solidFill>
              <a:latin typeface="Arial Narrow" panose="020B0606020202030204" pitchFamily="34" charset="0"/>
              <a:cs typeface="Arial Narrow" panose="020B0606020202030204" pitchFamily="34" charset="0"/>
            </a:endParaRPr>
          </a:p>
          <a:p>
            <a:pPr>
              <a:lnSpc>
                <a:spcPts val="1000"/>
              </a:lnSpc>
              <a:defRPr lang="en-US"/>
            </a:pPr>
            <a:r>
              <a:rPr lang="pt-PT" sz="1050" dirty="0">
                <a:solidFill>
                  <a:srgbClr val="3EA4BA"/>
                </a:solidFill>
                <a:latin typeface="Arial Narrow" panose="020B0606020202030204" pitchFamily="34" charset="0"/>
              </a:rPr>
              <a:t>Speakers</a:t>
            </a:r>
            <a:r>
              <a:rPr lang="fr-FR" sz="1050" b="1" i="1" dirty="0">
                <a:latin typeface="Arial Narrow" panose="020B0606020202030204" pitchFamily="34" charset="0"/>
                <a:cs typeface="Arial Narrow" panose="020B0606020202030204" pitchFamily="34" charset="0"/>
                <a:sym typeface="+mn-ea"/>
              </a:rPr>
              <a:t>:</a:t>
            </a:r>
          </a:p>
          <a:p>
            <a:pPr>
              <a:lnSpc>
                <a:spcPts val="1100"/>
              </a:lnSpc>
            </a:pPr>
            <a:r>
              <a:rPr lang="pt-PT" sz="1050" dirty="0" smtClean="0">
                <a:solidFill>
                  <a:srgbClr val="3EA4BA"/>
                </a:solidFill>
                <a:latin typeface="Arial Narrow" panose="020B0606020202030204" pitchFamily="34" charset="0"/>
                <a:sym typeface="+mn-ea"/>
              </a:rPr>
              <a:t>■ </a:t>
            </a:r>
            <a:r>
              <a:rPr lang="pt-PT" sz="1050" dirty="0">
                <a:solidFill>
                  <a:srgbClr val="3EA4BA"/>
                </a:solidFill>
                <a:latin typeface="Arial Narrow" panose="020B0606020202030204" pitchFamily="34" charset="0"/>
              </a:rPr>
              <a:t>Brazilian Cooperation Agency -</a:t>
            </a:r>
            <a:r>
              <a:rPr lang="pt-PT" sz="1050" i="1" dirty="0">
                <a:solidFill>
                  <a:srgbClr val="3EA4BA"/>
                </a:solidFill>
                <a:latin typeface="Arial Narrow" panose="020B0606020202030204" pitchFamily="34" charset="0"/>
              </a:rPr>
              <a:t> ABC </a:t>
            </a:r>
            <a:endParaRPr lang="fr-FR" altLang="en-US" sz="1050" dirty="0" smtClean="0">
              <a:solidFill>
                <a:srgbClr val="3EA4BA"/>
              </a:solidFill>
              <a:latin typeface="Arial Narrow" panose="020B0606020202030204" pitchFamily="34" charset="0"/>
              <a:cs typeface="Arial Narrow" panose="020B0606020202030204" pitchFamily="34" charset="0"/>
              <a:sym typeface="+mn-ea"/>
            </a:endParaRPr>
          </a:p>
        </p:txBody>
      </p:sp>
      <p:sp>
        <p:nvSpPr>
          <p:cNvPr id="137" name="Forma automática3"/>
          <p:cNvSpPr/>
          <p:nvPr/>
        </p:nvSpPr>
        <p:spPr>
          <a:xfrm>
            <a:off x="6807768" y="4949665"/>
            <a:ext cx="3644265" cy="1482702"/>
          </a:xfrm>
          <a:prstGeom prst="roundRect">
            <a:avLst>
              <a:gd name="adj" fmla="val 16667"/>
            </a:avLst>
          </a:prstGeom>
          <a:solidFill>
            <a:schemeClr val="accent1">
              <a:lumMod val="20000"/>
              <a:lumOff val="80000"/>
            </a:schemeClr>
          </a:solidFill>
          <a:ln w="15875" cap="flat" cmpd="sng" algn="ctr">
            <a:noFill/>
            <a:prstDash val="solid"/>
            <a:headEnd type="none"/>
            <a:tailEnd type="none"/>
          </a:ln>
          <a:effectLst>
            <a:softEdge rad="127000"/>
          </a:effectLst>
          <a:scene3d>
            <a:camera prst="orthographicFront">
              <a:rot lat="0" lon="0" rev="0"/>
            </a:camera>
            <a:lightRig rig="contrasting" dir="t">
              <a:rot lat="0" lon="0" rev="1500000"/>
            </a:lightRig>
          </a:scene3d>
          <a:sp3d prstMaterial="metal">
            <a:bevelT w="88900" h="88900"/>
          </a:sp3d>
        </p:spPr>
        <p:txBody>
          <a:bodyPr vert="horz" wrap="square" lIns="91440" tIns="0" rIns="91440" bIns="45720" numCol="1" spcCol="215900" anchor="ctr"/>
          <a:lstStyle/>
          <a:p>
            <a:pPr algn="ctr" defTabSz="0" fontAlgn="auto">
              <a:lnSpc>
                <a:spcPts val="11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endParaRPr lang="pt-PT" sz="1000" b="1" dirty="0" smtClean="0">
              <a:solidFill>
                <a:srgbClr val="00B4B2"/>
              </a:solidFill>
              <a:sym typeface="+mn-ea"/>
            </a:endParaRPr>
          </a:p>
          <a:p>
            <a:pPr algn="ctr" defTabSz="0" fontAlgn="auto">
              <a:lnSpc>
                <a:spcPts val="11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endParaRPr lang="pt-PT" sz="1000" b="1" dirty="0">
              <a:solidFill>
                <a:srgbClr val="00B4B2"/>
              </a:solidFill>
              <a:sym typeface="+mn-ea"/>
            </a:endParaRPr>
          </a:p>
          <a:p>
            <a:pPr algn="ctr" defTabSz="0" fontAlgn="auto">
              <a:lnSpc>
                <a:spcPts val="11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endParaRPr lang="pt-PT" sz="1000" b="1" dirty="0" smtClean="0">
              <a:solidFill>
                <a:srgbClr val="00B4B2"/>
              </a:solidFill>
              <a:sym typeface="+mn-ea"/>
            </a:endParaRPr>
          </a:p>
          <a:p>
            <a:pPr algn="ctr" defTabSz="0" fontAlgn="auto">
              <a:lnSpc>
                <a:spcPts val="11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endParaRPr lang="pt-PT" sz="1000" b="1" dirty="0">
              <a:solidFill>
                <a:srgbClr val="00B4B2"/>
              </a:solidFill>
              <a:sym typeface="+mn-ea"/>
            </a:endParaRPr>
          </a:p>
          <a:p>
            <a:pPr algn="ctr" defTabSz="0" fontAlgn="auto">
              <a:lnSpc>
                <a:spcPts val="10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lang="pt-PT" sz="1000" b="1" dirty="0" smtClean="0">
                <a:solidFill>
                  <a:srgbClr val="3EA4BA"/>
                </a:solidFill>
                <a:sym typeface="+mn-ea"/>
              </a:rPr>
              <a:t>Panel II: «</a:t>
            </a:r>
            <a:r>
              <a:rPr lang="en-US" sz="1000" i="1" dirty="0">
                <a:solidFill>
                  <a:srgbClr val="3EA4BA"/>
                </a:solidFill>
                <a:sym typeface="+mn-ea"/>
              </a:rPr>
              <a:t>PALOPs</a:t>
            </a:r>
            <a:r>
              <a:rPr lang="en-US" sz="1000" dirty="0">
                <a:solidFill>
                  <a:srgbClr val="3EA4BA"/>
                </a:solidFill>
                <a:sym typeface="+mn-ea"/>
              </a:rPr>
              <a:t>: A Link of Excellence with the Single African Continental Free Trade Market</a:t>
            </a:r>
            <a:r>
              <a:rPr lang="pt-PT" sz="1000" i="1" dirty="0" smtClean="0">
                <a:solidFill>
                  <a:srgbClr val="3EA4BA"/>
                </a:solidFill>
                <a:latin typeface="Arial Narrow" panose="020B0606020202030204" pitchFamily="34" charset="0"/>
              </a:rPr>
              <a:t>»</a:t>
            </a:r>
            <a:endParaRPr lang="pt-PT" sz="1000" dirty="0" smtClean="0">
              <a:solidFill>
                <a:srgbClr val="3EA4BA"/>
              </a:solidFill>
              <a:latin typeface="Arial Narrow" panose="020B0606020202030204" pitchFamily="34" charset="0"/>
            </a:endParaRPr>
          </a:p>
          <a:p>
            <a:pPr>
              <a:lnSpc>
                <a:spcPts val="1000"/>
              </a:lnSpc>
              <a:defRPr lang="en-US"/>
            </a:pPr>
            <a:r>
              <a:rPr lang="pt-PT" sz="1000" dirty="0">
                <a:solidFill>
                  <a:srgbClr val="3EA4BA"/>
                </a:solidFill>
                <a:latin typeface="Arial Narrow" panose="020B0606020202030204" pitchFamily="34" charset="0"/>
              </a:rPr>
              <a:t>Moderator</a:t>
            </a:r>
            <a:r>
              <a:rPr lang="pt-PT" sz="1000" b="1" i="1" dirty="0">
                <a:solidFill>
                  <a:srgbClr val="3EA4BA"/>
                </a:solidFill>
                <a:latin typeface="Arial Narrow" panose="020B0606020202030204" pitchFamily="34" charset="0"/>
                <a:cs typeface="Arial Narrow" panose="020B0606020202030204" pitchFamily="34" charset="0"/>
                <a:sym typeface="+mn-ea"/>
              </a:rPr>
              <a:t>:</a:t>
            </a:r>
            <a:r>
              <a:rPr lang="pt-PT" sz="1000" i="1" dirty="0">
                <a:solidFill>
                  <a:srgbClr val="3EA4BA"/>
                </a:solidFill>
                <a:latin typeface="Arial Narrow" panose="020B0606020202030204" pitchFamily="34" charset="0"/>
                <a:cs typeface="Arial Narrow" panose="020B0606020202030204" pitchFamily="34" charset="0"/>
                <a:sym typeface="+mn-ea"/>
              </a:rPr>
              <a:t> Cabo Verde</a:t>
            </a:r>
            <a:endParaRPr lang="pt-PT" sz="1000" i="1" dirty="0">
              <a:solidFill>
                <a:srgbClr val="3EA4BA"/>
              </a:solidFill>
              <a:latin typeface="Arial Narrow" panose="020B0606020202030204" pitchFamily="34" charset="0"/>
              <a:cs typeface="Arial Narrow" panose="020B0606020202030204" pitchFamily="34" charset="0"/>
            </a:endParaRPr>
          </a:p>
          <a:p>
            <a:pPr>
              <a:lnSpc>
                <a:spcPts val="1000"/>
              </a:lnSpc>
              <a:defRPr lang="en-US"/>
            </a:pPr>
            <a:r>
              <a:rPr lang="pt-PT" sz="1000" dirty="0">
                <a:solidFill>
                  <a:srgbClr val="3EA4BA"/>
                </a:solidFill>
                <a:latin typeface="Arial Narrow" panose="020B0606020202030204" pitchFamily="34" charset="0"/>
              </a:rPr>
              <a:t>Speakers</a:t>
            </a:r>
            <a:r>
              <a:rPr lang="pt-PT" sz="1000" i="1" dirty="0">
                <a:solidFill>
                  <a:srgbClr val="3EA4BA"/>
                </a:solidFill>
                <a:latin typeface="Arial Narrow" panose="020B0606020202030204" pitchFamily="34" charset="0"/>
              </a:rPr>
              <a:t> </a:t>
            </a:r>
            <a:r>
              <a:rPr lang="pt-PT" sz="1000" b="1" i="1" dirty="0">
                <a:solidFill>
                  <a:srgbClr val="3EA4BA"/>
                </a:solidFill>
                <a:latin typeface="Arial Narrow" panose="020B0606020202030204" pitchFamily="34" charset="0"/>
                <a:cs typeface="Arial Narrow" panose="020B0606020202030204" pitchFamily="34" charset="0"/>
                <a:sym typeface="+mn-ea"/>
              </a:rPr>
              <a:t>:</a:t>
            </a:r>
          </a:p>
          <a:p>
            <a:pPr>
              <a:lnSpc>
                <a:spcPts val="1000"/>
              </a:lnSpc>
            </a:pPr>
            <a:r>
              <a:rPr lang="pt-PT" sz="1000" dirty="0" smtClean="0">
                <a:solidFill>
                  <a:srgbClr val="00B4B2"/>
                </a:solidFill>
                <a:latin typeface="Arial Narrow" panose="020B0606020202030204" pitchFamily="34" charset="0"/>
                <a:sym typeface="+mn-ea"/>
              </a:rPr>
              <a:t>■ </a:t>
            </a:r>
            <a:r>
              <a:rPr lang="pt-PT" altLang="en-US" sz="1000" dirty="0" smtClean="0">
                <a:solidFill>
                  <a:srgbClr val="00B4B2"/>
                </a:solidFill>
                <a:latin typeface="Arial Narrow" panose="020B0606020202030204" pitchFamily="34" charset="0"/>
                <a:cs typeface="Arial Narrow" panose="020B0606020202030204" pitchFamily="34" charset="0"/>
                <a:sym typeface="+mn-ea"/>
              </a:rPr>
              <a:t>Angola</a:t>
            </a:r>
            <a:endParaRPr lang="pt-PT" altLang="en-US" sz="1000" i="1" dirty="0">
              <a:solidFill>
                <a:srgbClr val="00B4B2"/>
              </a:solidFill>
              <a:latin typeface="Arial Narrow" panose="020B0606020202030204" pitchFamily="34" charset="0"/>
              <a:cs typeface="Arial Narrow" panose="020B0606020202030204" pitchFamily="34" charset="0"/>
              <a:sym typeface="+mn-ea"/>
            </a:endParaRPr>
          </a:p>
          <a:p>
            <a:pPr>
              <a:lnSpc>
                <a:spcPts val="1000"/>
              </a:lnSpc>
            </a:pPr>
            <a:r>
              <a:rPr lang="pt-PT" sz="1000" dirty="0">
                <a:solidFill>
                  <a:srgbClr val="00B4B2"/>
                </a:solidFill>
                <a:latin typeface="Arial Narrow" panose="020B0606020202030204" pitchFamily="34" charset="0"/>
                <a:cs typeface="Arial Narrow" panose="020B0606020202030204" pitchFamily="34" charset="0"/>
                <a:sym typeface="+mn-ea"/>
              </a:rPr>
              <a:t>■ </a:t>
            </a:r>
            <a:r>
              <a:rPr lang="pt-PT" sz="1000" dirty="0" smtClean="0">
                <a:solidFill>
                  <a:srgbClr val="00B4B2"/>
                </a:solidFill>
                <a:latin typeface="Arial Narrow" panose="020B0606020202030204" pitchFamily="34" charset="0"/>
              </a:rPr>
              <a:t>Mozambique</a:t>
            </a:r>
            <a:endParaRPr lang="pt-PT" sz="1000" i="1" dirty="0" smtClean="0">
              <a:solidFill>
                <a:srgbClr val="00B4B2"/>
              </a:solidFill>
              <a:latin typeface="Arial Narrow" panose="020B0606020202030204" pitchFamily="34" charset="0"/>
            </a:endParaRPr>
          </a:p>
          <a:p>
            <a:pPr>
              <a:lnSpc>
                <a:spcPts val="1000"/>
              </a:lnSpc>
            </a:pPr>
            <a:r>
              <a:rPr lang="pt-PT" sz="1000" dirty="0">
                <a:solidFill>
                  <a:srgbClr val="00B4B2"/>
                </a:solidFill>
                <a:latin typeface="Arial Narrow" panose="020B0606020202030204" pitchFamily="34" charset="0"/>
                <a:cs typeface="Arial Narrow" panose="020B0606020202030204" pitchFamily="34" charset="0"/>
                <a:sym typeface="+mn-ea"/>
              </a:rPr>
              <a:t>■ </a:t>
            </a:r>
            <a:r>
              <a:rPr lang="pt-PT" sz="1000" dirty="0">
                <a:solidFill>
                  <a:srgbClr val="00B4B2"/>
                </a:solidFill>
                <a:latin typeface="Arial Narrow" panose="020B0606020202030204" pitchFamily="34" charset="0"/>
              </a:rPr>
              <a:t>São Tomé and Priíncipe</a:t>
            </a:r>
            <a:endParaRPr lang="pt-PT" sz="1000" dirty="0" smtClean="0">
              <a:solidFill>
                <a:srgbClr val="00B4B2"/>
              </a:solidFill>
              <a:latin typeface="Arial Narrow" panose="020B0606020202030204" pitchFamily="34" charset="0"/>
            </a:endParaRPr>
          </a:p>
          <a:p>
            <a:pPr>
              <a:lnSpc>
                <a:spcPts val="1000"/>
              </a:lnSpc>
            </a:pPr>
            <a:r>
              <a:rPr lang="pt-PT" sz="1000" dirty="0">
                <a:solidFill>
                  <a:srgbClr val="00B4B2"/>
                </a:solidFill>
                <a:latin typeface="Arial Narrow" panose="020B0606020202030204" pitchFamily="34" charset="0"/>
                <a:cs typeface="Arial Narrow" panose="020B0606020202030204" pitchFamily="34" charset="0"/>
                <a:sym typeface="+mn-ea"/>
              </a:rPr>
              <a:t>■ </a:t>
            </a:r>
            <a:r>
              <a:rPr lang="pt-PT" sz="1000" dirty="0">
                <a:solidFill>
                  <a:srgbClr val="00B4B2"/>
                </a:solidFill>
                <a:latin typeface="Arial Narrow" panose="020B0606020202030204" pitchFamily="34" charset="0"/>
              </a:rPr>
              <a:t>Equatorial Guinea</a:t>
            </a:r>
            <a:endParaRPr lang="pt-PT" sz="1000" dirty="0" smtClean="0">
              <a:solidFill>
                <a:srgbClr val="00B4B2"/>
              </a:solidFill>
              <a:latin typeface="Arial Narrow" panose="020B0606020202030204" pitchFamily="34" charset="0"/>
            </a:endParaRPr>
          </a:p>
          <a:p>
            <a:pPr>
              <a:lnSpc>
                <a:spcPts val="1000"/>
              </a:lnSpc>
            </a:pPr>
            <a:r>
              <a:rPr lang="pt-PT" sz="1000" dirty="0">
                <a:solidFill>
                  <a:srgbClr val="00B4B2"/>
                </a:solidFill>
                <a:latin typeface="Arial Narrow" panose="020B0606020202030204" pitchFamily="34" charset="0"/>
                <a:cs typeface="Arial Narrow" panose="020B0606020202030204" pitchFamily="34" charset="0"/>
                <a:sym typeface="+mn-ea"/>
              </a:rPr>
              <a:t>■ </a:t>
            </a:r>
            <a:r>
              <a:rPr lang="fr-FR" sz="1000" dirty="0" err="1">
                <a:solidFill>
                  <a:srgbClr val="00B4B2"/>
                </a:solidFill>
                <a:latin typeface="Arial Narrow" panose="020B0606020202030204" pitchFamily="34" charset="0"/>
                <a:cs typeface="Arial Narrow" panose="020B0606020202030204" pitchFamily="34" charset="0"/>
                <a:sym typeface="+mn-ea"/>
              </a:rPr>
              <a:t>African</a:t>
            </a:r>
            <a:r>
              <a:rPr lang="fr-FR" sz="1000" dirty="0">
                <a:solidFill>
                  <a:srgbClr val="00B4B2"/>
                </a:solidFill>
                <a:latin typeface="Arial Narrow" panose="020B0606020202030204" pitchFamily="34" charset="0"/>
                <a:cs typeface="Arial Narrow" panose="020B0606020202030204" pitchFamily="34" charset="0"/>
                <a:sym typeface="+mn-ea"/>
              </a:rPr>
              <a:t> </a:t>
            </a:r>
            <a:r>
              <a:rPr lang="fr-FR" sz="1000" dirty="0" err="1">
                <a:solidFill>
                  <a:srgbClr val="00B4B2"/>
                </a:solidFill>
                <a:latin typeface="Arial Narrow" panose="020B0606020202030204" pitchFamily="34" charset="0"/>
                <a:cs typeface="Arial Narrow" panose="020B0606020202030204" pitchFamily="34" charset="0"/>
                <a:sym typeface="+mn-ea"/>
              </a:rPr>
              <a:t>Development</a:t>
            </a:r>
            <a:r>
              <a:rPr lang="fr-FR" sz="1000" dirty="0">
                <a:solidFill>
                  <a:srgbClr val="00B4B2"/>
                </a:solidFill>
                <a:latin typeface="Arial Narrow" panose="020B0606020202030204" pitchFamily="34" charset="0"/>
                <a:cs typeface="Arial Narrow" panose="020B0606020202030204" pitchFamily="34" charset="0"/>
                <a:sym typeface="+mn-ea"/>
              </a:rPr>
              <a:t> Bank </a:t>
            </a:r>
            <a:r>
              <a:rPr lang="fr-FR" sz="1000" dirty="0" smtClean="0">
                <a:solidFill>
                  <a:srgbClr val="00B4B2"/>
                </a:solidFill>
                <a:latin typeface="Arial Narrow" panose="020B0606020202030204" pitchFamily="34" charset="0"/>
                <a:cs typeface="Arial Narrow" panose="020B0606020202030204" pitchFamily="34" charset="0"/>
                <a:sym typeface="+mn-ea"/>
              </a:rPr>
              <a:t>– </a:t>
            </a:r>
            <a:r>
              <a:rPr lang="fr-FR" sz="1000" dirty="0" err="1" smtClean="0">
                <a:solidFill>
                  <a:srgbClr val="00B4B2"/>
                </a:solidFill>
                <a:latin typeface="Arial Narrow" panose="020B0606020202030204" pitchFamily="34" charset="0"/>
                <a:cs typeface="Arial Narrow" panose="020B0606020202030204" pitchFamily="34" charset="0"/>
                <a:sym typeface="+mn-ea"/>
              </a:rPr>
              <a:t>AfDB</a:t>
            </a:r>
            <a:endParaRPr lang="fr-FR" sz="1000" dirty="0" smtClean="0">
              <a:solidFill>
                <a:srgbClr val="00B4B2"/>
              </a:solidFill>
              <a:latin typeface="Arial Narrow" panose="020B0606020202030204" pitchFamily="34" charset="0"/>
              <a:cs typeface="Arial Narrow" panose="020B0606020202030204" pitchFamily="34" charset="0"/>
              <a:sym typeface="+mn-ea"/>
            </a:endParaRPr>
          </a:p>
          <a:p>
            <a:pPr>
              <a:lnSpc>
                <a:spcPts val="1000"/>
              </a:lnSpc>
            </a:pPr>
            <a:r>
              <a:rPr lang="pt-PT" sz="1000" dirty="0" smtClean="0">
                <a:solidFill>
                  <a:srgbClr val="00B4B2"/>
                </a:solidFill>
                <a:latin typeface="Arial Narrow" panose="020B0606020202030204" pitchFamily="34" charset="0"/>
                <a:cs typeface="Arial Narrow" panose="020B0606020202030204" pitchFamily="34" charset="0"/>
                <a:sym typeface="+mn-ea"/>
              </a:rPr>
              <a:t>■ </a:t>
            </a:r>
            <a:r>
              <a:rPr lang="en-US" sz="1000" dirty="0">
                <a:solidFill>
                  <a:srgbClr val="00B4B2"/>
                </a:solidFill>
                <a:latin typeface="Arial Narrow" panose="020B0606020202030204" pitchFamily="34" charset="0"/>
              </a:rPr>
              <a:t>African Export and Import Bank - </a:t>
            </a:r>
            <a:r>
              <a:rPr lang="en-US" sz="1000" dirty="0" err="1">
                <a:solidFill>
                  <a:srgbClr val="00B4B2"/>
                </a:solidFill>
                <a:latin typeface="Arial Narrow" panose="020B0606020202030204" pitchFamily="34" charset="0"/>
              </a:rPr>
              <a:t>Afreximbank</a:t>
            </a:r>
            <a:endParaRPr lang="pt-PT" sz="1000" dirty="0">
              <a:solidFill>
                <a:srgbClr val="00B4B2"/>
              </a:solidFill>
              <a:latin typeface="Arial Narrow" panose="020B0606020202030204" pitchFamily="34" charset="0"/>
              <a:cs typeface="Arial Narrow" panose="020B0606020202030204" pitchFamily="34" charset="0"/>
              <a:sym typeface="+mn-ea"/>
            </a:endParaRPr>
          </a:p>
          <a:p>
            <a:pPr>
              <a:lnSpc>
                <a:spcPts val="1100"/>
              </a:lnSpc>
            </a:pPr>
            <a:endParaRPr lang="pt-PT" sz="1000" i="1" dirty="0">
              <a:solidFill>
                <a:srgbClr val="00B4B2"/>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100"/>
              </a:lnSpc>
            </a:pPr>
            <a:endParaRPr lang="pt-PT" sz="1000" i="1" dirty="0" smtClean="0">
              <a:solidFill>
                <a:srgbClr val="00B4B2"/>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100"/>
              </a:lnSpc>
              <a:defRPr lang="en-US">
                <a:solidFill>
                  <a:srgbClr val="FFFFFF"/>
                </a:solidFill>
                <a:latin typeface="Arial Narrow" panose="020B0606020202030204" pitchFamily="34" charset="0"/>
                <a:ea typeface="Arial Narrow" panose="020B0606020202030204" pitchFamily="34" charset="0"/>
                <a:cs typeface="Arial Narrow" panose="020B0606020202030204" pitchFamily="34" charset="0"/>
              </a:defRPr>
            </a:pPr>
            <a:endParaRPr lang="pt-PT" sz="1000" i="1" dirty="0" smtClean="0">
              <a:solidFill>
                <a:srgbClr val="00B4B2"/>
              </a:solidFill>
              <a:latin typeface="Arial Narrow" panose="020B0606020202030204" pitchFamily="34" charset="0"/>
              <a:ea typeface="Century Gothic" panose="020B0502020202020204" pitchFamily="2" charset="0"/>
              <a:cs typeface="Century Gothic" panose="020B0502020202020204" pitchFamily="2" charset="0"/>
            </a:endParaRPr>
          </a:p>
        </p:txBody>
      </p:sp>
      <p:pic>
        <p:nvPicPr>
          <p:cNvPr id="138"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9328" y="9934"/>
            <a:ext cx="578165" cy="479595"/>
          </a:xfrm>
          <a:prstGeom prst="rect">
            <a:avLst/>
          </a:prstGeom>
        </p:spPr>
      </p:pic>
      <p:sp>
        <p:nvSpPr>
          <p:cNvPr id="139" name="Caixa de Texto 14"/>
          <p:cNvSpPr txBox="1"/>
          <p:nvPr/>
        </p:nvSpPr>
        <p:spPr>
          <a:xfrm>
            <a:off x="9182349" y="55245"/>
            <a:ext cx="2019051"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www.atlanticbusinessforum.com</a:t>
            </a:r>
          </a:p>
        </p:txBody>
      </p:sp>
      <p:grpSp>
        <p:nvGrpSpPr>
          <p:cNvPr id="140" name="Group 139"/>
          <p:cNvGrpSpPr/>
          <p:nvPr/>
        </p:nvGrpSpPr>
        <p:grpSpPr>
          <a:xfrm>
            <a:off x="5379832" y="2704873"/>
            <a:ext cx="1504675" cy="79195"/>
            <a:chOff x="7091488" y="3276223"/>
            <a:chExt cx="1655143" cy="87115"/>
          </a:xfrm>
        </p:grpSpPr>
        <p:sp>
          <p:nvSpPr>
            <p:cNvPr id="141" name="Oval 140"/>
            <p:cNvSpPr/>
            <p:nvPr/>
          </p:nvSpPr>
          <p:spPr>
            <a:xfrm>
              <a:off x="8673381" y="3276223"/>
              <a:ext cx="73250" cy="87115"/>
            </a:xfrm>
            <a:prstGeom prst="ellipse">
              <a:avLst/>
            </a:prstGeom>
            <a:solidFill>
              <a:srgbClr val="008CBA"/>
            </a:solidFill>
            <a:ln w="9525">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42" name="Conexão Reta 77"/>
            <p:cNvCxnSpPr/>
            <p:nvPr/>
          </p:nvCxnSpPr>
          <p:spPr>
            <a:xfrm>
              <a:off x="7091488" y="3314065"/>
              <a:ext cx="1614555" cy="0"/>
            </a:xfrm>
            <a:prstGeom prst="line">
              <a:avLst/>
            </a:prstGeom>
            <a:ln w="9525">
              <a:solidFill>
                <a:srgbClr val="008CB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a:off x="5387452" y="3931693"/>
            <a:ext cx="1504675" cy="79195"/>
            <a:chOff x="7091488" y="3276223"/>
            <a:chExt cx="1655143" cy="87115"/>
          </a:xfrm>
        </p:grpSpPr>
        <p:sp>
          <p:nvSpPr>
            <p:cNvPr id="144" name="Oval 143"/>
            <p:cNvSpPr/>
            <p:nvPr/>
          </p:nvSpPr>
          <p:spPr>
            <a:xfrm>
              <a:off x="8673381" y="3276223"/>
              <a:ext cx="73250" cy="87115"/>
            </a:xfrm>
            <a:prstGeom prst="ellipse">
              <a:avLst/>
            </a:prstGeom>
            <a:solidFill>
              <a:srgbClr val="008CBA"/>
            </a:solidFill>
            <a:ln w="9525">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45" name="Conexão Reta 77"/>
            <p:cNvCxnSpPr/>
            <p:nvPr/>
          </p:nvCxnSpPr>
          <p:spPr>
            <a:xfrm>
              <a:off x="7091488" y="3314065"/>
              <a:ext cx="1614555" cy="0"/>
            </a:xfrm>
            <a:prstGeom prst="line">
              <a:avLst/>
            </a:prstGeom>
            <a:ln w="9525">
              <a:solidFill>
                <a:srgbClr val="008CB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46" name="Triângulo Isósceles 180"/>
          <p:cNvSpPr/>
          <p:nvPr/>
        </p:nvSpPr>
        <p:spPr>
          <a:xfrm rot="5400000">
            <a:off x="6538443" y="4394628"/>
            <a:ext cx="297815" cy="193040"/>
          </a:xfrm>
          <a:prstGeom prst="triangle">
            <a:avLst/>
          </a:prstGeom>
          <a:gradFill>
            <a:gsLst>
              <a:gs pos="0">
                <a:schemeClr val="accent1">
                  <a:tint val="66000"/>
                  <a:satMod val="160000"/>
                </a:schemeClr>
              </a:gs>
              <a:gs pos="0">
                <a:schemeClr val="accent1">
                  <a:tint val="44500"/>
                  <a:satMod val="160000"/>
                </a:schemeClr>
              </a:gs>
              <a:gs pos="4500">
                <a:srgbClr val="C4E0FF"/>
              </a:gs>
              <a:gs pos="9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47" name="Forma automática4"/>
          <p:cNvSpPr/>
          <p:nvPr/>
        </p:nvSpPr>
        <p:spPr>
          <a:xfrm>
            <a:off x="5430106" y="4228883"/>
            <a:ext cx="1091243" cy="523259"/>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0" tIns="0" rIns="0" bIns="0" numCol="1" spcCol="215900" anchor="t"/>
          <a:lstStyle/>
          <a:p>
            <a:pPr algn="ctr">
              <a:defRPr lang="en-US">
                <a:solidFill>
                  <a:srgbClr val="0099CC"/>
                </a:solidFill>
              </a:defRPr>
            </a:pP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18 </a:t>
            </a:r>
            <a:r>
              <a:rPr 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March </a:t>
            </a: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2022</a:t>
            </a:r>
          </a:p>
          <a:p>
            <a:pPr algn="ctr">
              <a:defRPr lang="en-US">
                <a:solidFill>
                  <a:srgbClr val="0099CC"/>
                </a:solidFill>
              </a:defRPr>
            </a:pPr>
            <a:r>
              <a:rPr lang="fr-FR" altLang="en-US" sz="1100" dirty="0" err="1">
                <a:solidFill>
                  <a:srgbClr val="008CBA"/>
                </a:solidFill>
                <a:latin typeface="Arial Narrow" panose="020B0606020202030204" pitchFamily="34" charset="0"/>
                <a:sym typeface="+mn-ea"/>
              </a:rPr>
              <a:t>Conference</a:t>
            </a:r>
            <a:r>
              <a:rPr lang="pt-PT" altLang="en-US" sz="1100" b="1" dirty="0">
                <a:solidFill>
                  <a:srgbClr val="008CBA"/>
                </a:solidFill>
                <a:latin typeface="Arial Narrow" panose="020B0606020202030204" pitchFamily="34" charset="0"/>
                <a:cs typeface="Arial Narrow" panose="020B0606020202030204" pitchFamily="34" charset="0"/>
                <a:sym typeface="+mn-ea"/>
              </a:rPr>
              <a:t> V </a:t>
            </a:r>
            <a:endParaRPr lang="pt-PT" altLang="en-US" sz="1100" b="1" dirty="0" smtClean="0">
              <a:solidFill>
                <a:srgbClr val="008CBA"/>
              </a:solidFill>
              <a:latin typeface="Arial Narrow" panose="020B0606020202030204" pitchFamily="34" charset="0"/>
              <a:cs typeface="Arial Narrow" panose="020B0606020202030204" pitchFamily="34" charset="0"/>
              <a:sym typeface="+mn-ea"/>
            </a:endParaRPr>
          </a:p>
          <a:p>
            <a:pPr algn="ctr">
              <a:defRPr lang="en-US">
                <a:solidFill>
                  <a:srgbClr val="0099CC"/>
                </a:solidFill>
              </a:defRPr>
            </a:pPr>
            <a:r>
              <a:rPr lang="en-US" sz="1100" dirty="0" smtClean="0">
                <a:latin typeface="Arial Narrow" panose="020B0606020202030204" pitchFamily="34" charset="0"/>
                <a:ea typeface="Century Gothic" panose="020B0502020202020204" pitchFamily="2" charset="0"/>
                <a:cs typeface="Century Gothic" panose="020B0502020202020204" pitchFamily="2" charset="0"/>
              </a:rPr>
              <a:t>15:</a:t>
            </a:r>
            <a:r>
              <a:rPr lang="pt-PT" sz="1100" dirty="0">
                <a:latin typeface="Arial Narrow" panose="020B0606020202030204" pitchFamily="34" charset="0"/>
                <a:ea typeface="Century Gothic" panose="020B0502020202020204" pitchFamily="2" charset="0"/>
                <a:cs typeface="Century Gothic" panose="020B0502020202020204" pitchFamily="2" charset="0"/>
              </a:rPr>
              <a:t>4</a:t>
            </a:r>
            <a:r>
              <a:rPr lang="pt-PT" sz="1100" dirty="0" smtClean="0">
                <a:latin typeface="Arial Narrow" panose="020B0606020202030204" pitchFamily="34" charset="0"/>
                <a:ea typeface="Century Gothic" panose="020B0502020202020204" pitchFamily="2" charset="0"/>
                <a:cs typeface="Century Gothic" panose="020B0502020202020204" pitchFamily="2" charset="0"/>
              </a:rPr>
              <a:t>5</a:t>
            </a:r>
            <a:r>
              <a:rPr lang="en-US" sz="1100" dirty="0" smtClean="0">
                <a:latin typeface="Arial Narrow" panose="020B0606020202030204" pitchFamily="34" charset="0"/>
                <a:ea typeface="Century Gothic" panose="020B0502020202020204" pitchFamily="2" charset="0"/>
                <a:cs typeface="Century Gothic" panose="020B0502020202020204" pitchFamily="2" charset="0"/>
              </a:rPr>
              <a:t> </a:t>
            </a:r>
            <a:r>
              <a:rPr lang="en-US" sz="1100" dirty="0">
                <a:latin typeface="Arial Narrow" panose="020B0606020202030204" pitchFamily="34" charset="0"/>
                <a:ea typeface="Century Gothic" panose="020B0502020202020204" pitchFamily="2" charset="0"/>
                <a:cs typeface="Century Gothic" panose="020B0502020202020204" pitchFamily="2" charset="0"/>
              </a:rPr>
              <a:t>– </a:t>
            </a:r>
            <a:r>
              <a:rPr lang="en-US" sz="1100" dirty="0" smtClean="0">
                <a:latin typeface="Arial Narrow" panose="020B0606020202030204" pitchFamily="34" charset="0"/>
                <a:ea typeface="Century Gothic" panose="020B0502020202020204" pitchFamily="2" charset="0"/>
                <a:cs typeface="Century Gothic" panose="020B0502020202020204" pitchFamily="2" charset="0"/>
              </a:rPr>
              <a:t>1</a:t>
            </a:r>
            <a:r>
              <a:rPr lang="pt-PT" sz="1100" dirty="0">
                <a:latin typeface="Arial Narrow" panose="020B0606020202030204" pitchFamily="34" charset="0"/>
                <a:ea typeface="Century Gothic" panose="020B0502020202020204" pitchFamily="2" charset="0"/>
                <a:cs typeface="Century Gothic" panose="020B0502020202020204" pitchFamily="2" charset="0"/>
              </a:rPr>
              <a:t>7</a:t>
            </a:r>
            <a:r>
              <a:rPr lang="en-US" sz="1100" dirty="0" smtClean="0">
                <a:latin typeface="Arial Narrow" panose="020B0606020202030204" pitchFamily="34" charset="0"/>
                <a:ea typeface="Century Gothic" panose="020B0502020202020204" pitchFamily="2" charset="0"/>
                <a:cs typeface="Century Gothic" panose="020B0502020202020204" pitchFamily="2" charset="0"/>
              </a:rPr>
              <a:t>:</a:t>
            </a:r>
            <a:r>
              <a:rPr lang="pt-PT" sz="1100" dirty="0" smtClean="0">
                <a:latin typeface="Arial Narrow" panose="020B0606020202030204" pitchFamily="34" charset="0"/>
                <a:ea typeface="Century Gothic" panose="020B0502020202020204" pitchFamily="2" charset="0"/>
                <a:cs typeface="Century Gothic" panose="020B0502020202020204" pitchFamily="2" charset="0"/>
              </a:rPr>
              <a:t>00</a:t>
            </a:r>
            <a:endParaRPr lang="en-US" sz="1100" dirty="0">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48" name="Forma automática5"/>
          <p:cNvSpPr/>
          <p:nvPr/>
        </p:nvSpPr>
        <p:spPr>
          <a:xfrm>
            <a:off x="4471839" y="4766799"/>
            <a:ext cx="903267" cy="387006"/>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96825">
                <a:srgbClr val="DDF3E1"/>
              </a:gs>
              <a:gs pos="93650">
                <a:srgbClr val="DBF2DF"/>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0" tIns="0" rIns="0" bIns="0" numCol="1" spcCol="215900" anchor="t"/>
          <a:lstStyle/>
          <a:p>
            <a:pPr algn="ctr">
              <a:defRPr lang="en-US">
                <a:solidFill>
                  <a:srgbClr val="0099CC"/>
                </a:solidFill>
              </a:defRPr>
            </a:pPr>
            <a:r>
              <a:rPr lang="en-GB" sz="1200" dirty="0" smtClean="0">
                <a:latin typeface="Arial Narrow" panose="020B0606020202030204" pitchFamily="34" charset="0"/>
                <a:ea typeface="Century Gothic" panose="020B0502020202020204" pitchFamily="2" charset="0"/>
                <a:cs typeface="Century Gothic" panose="020B0502020202020204" pitchFamily="2" charset="0"/>
                <a:sym typeface="+mn-ea"/>
              </a:rPr>
              <a:t>Coffee-Break</a:t>
            </a:r>
          </a:p>
          <a:p>
            <a:pPr algn="ctr">
              <a:defRPr lang="en-US">
                <a:solidFill>
                  <a:srgbClr val="0099CC"/>
                </a:solidFill>
              </a:defRPr>
            </a:pPr>
            <a:r>
              <a:rPr lang="pt-PT" sz="1050" dirty="0" smtClean="0">
                <a:latin typeface="Arial Narrow" panose="020B0606020202030204" pitchFamily="34" charset="0"/>
                <a:ea typeface="Century Gothic" panose="020B0502020202020204" pitchFamily="2" charset="0"/>
                <a:cs typeface="Arial" panose="020B0604020202020204" pitchFamily="34" charset="0"/>
              </a:rPr>
              <a:t>17:00 </a:t>
            </a:r>
            <a:r>
              <a:rPr lang="pt-PT" sz="1050" dirty="0">
                <a:latin typeface="Arial Narrow" panose="020B0606020202030204" pitchFamily="34" charset="0"/>
                <a:ea typeface="Century Gothic" panose="020B0502020202020204" pitchFamily="2" charset="0"/>
                <a:cs typeface="Arial" panose="020B0604020202020204" pitchFamily="34" charset="0"/>
              </a:rPr>
              <a:t>– </a:t>
            </a:r>
            <a:r>
              <a:rPr lang="pt-PT" sz="1050" dirty="0" smtClean="0">
                <a:latin typeface="Arial Narrow" panose="020B0606020202030204" pitchFamily="34" charset="0"/>
                <a:ea typeface="Century Gothic" panose="020B0502020202020204" pitchFamily="2" charset="0"/>
                <a:cs typeface="Arial" panose="020B0604020202020204" pitchFamily="34" charset="0"/>
              </a:rPr>
              <a:t>17:15</a:t>
            </a:r>
            <a:endParaRPr lang="pt-PT" sz="1050" dirty="0">
              <a:latin typeface="Arial Narrow" panose="020B0606020202030204" pitchFamily="34" charset="0"/>
              <a:ea typeface="Century Gothic" panose="020B0502020202020204" pitchFamily="2" charset="0"/>
              <a:cs typeface="Arial" panose="020B0604020202020204" pitchFamily="34" charset="0"/>
            </a:endParaRPr>
          </a:p>
          <a:p>
            <a:pPr algn="ctr">
              <a:defRPr lang="en-US">
                <a:solidFill>
                  <a:srgbClr val="0099CC"/>
                </a:solidFill>
              </a:defRPr>
            </a:pPr>
            <a:endParaRPr lang="pt-PT" sz="1200" b="1" dirty="0" err="1"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grpSp>
        <p:nvGrpSpPr>
          <p:cNvPr id="152" name="Group 151"/>
          <p:cNvGrpSpPr/>
          <p:nvPr/>
        </p:nvGrpSpPr>
        <p:grpSpPr>
          <a:xfrm>
            <a:off x="5387452" y="4922293"/>
            <a:ext cx="1504675" cy="79195"/>
            <a:chOff x="7091488" y="3276223"/>
            <a:chExt cx="1655143" cy="87115"/>
          </a:xfrm>
        </p:grpSpPr>
        <p:sp>
          <p:nvSpPr>
            <p:cNvPr id="153" name="Oval 152"/>
            <p:cNvSpPr/>
            <p:nvPr/>
          </p:nvSpPr>
          <p:spPr>
            <a:xfrm>
              <a:off x="8673381" y="3276223"/>
              <a:ext cx="73250" cy="87115"/>
            </a:xfrm>
            <a:prstGeom prst="ellipse">
              <a:avLst/>
            </a:prstGeom>
            <a:solidFill>
              <a:srgbClr val="008CBA"/>
            </a:solidFill>
            <a:ln w="9525">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54" name="Conexão Reta 77"/>
            <p:cNvCxnSpPr/>
            <p:nvPr/>
          </p:nvCxnSpPr>
          <p:spPr>
            <a:xfrm>
              <a:off x="7091488" y="3314065"/>
              <a:ext cx="1614555" cy="0"/>
            </a:xfrm>
            <a:prstGeom prst="line">
              <a:avLst/>
            </a:prstGeom>
            <a:ln w="9525">
              <a:solidFill>
                <a:srgbClr val="008CB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109" name="Picture 10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 y="9208"/>
            <a:ext cx="2357342" cy="560188"/>
          </a:xfrm>
          <a:prstGeom prst="rect">
            <a:avLst/>
          </a:prstGeom>
        </p:spPr>
      </p:pic>
      <p:sp>
        <p:nvSpPr>
          <p:cNvPr id="2" name="TextBox 1"/>
          <p:cNvSpPr txBox="1"/>
          <p:nvPr/>
        </p:nvSpPr>
        <p:spPr>
          <a:xfrm>
            <a:off x="5897880" y="4895331"/>
            <a:ext cx="4747260" cy="1477328"/>
          </a:xfrm>
          <a:prstGeom prst="rect">
            <a:avLst/>
          </a:prstGeom>
          <a:noFill/>
        </p:spPr>
        <p:txBody>
          <a:bodyPr wrap="square" rtlCol="0">
            <a:spAutoFit/>
          </a:bodyPr>
          <a:lstStyle/>
          <a:p>
            <a:r>
              <a:rPr lang="pt-PT"/>
              <a:t>Conferência VI: “O potencial da tecnologia de informação e comunicação enquanto via de integração de Cabo Verde nos mercados de excelência: O mercado da CEDEAO como Case Study”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69" name="Imagem 112" descr="LOGO-Paises ecowas"/>
          <p:cNvPicPr>
            <a:picLocks noChangeAspect="1"/>
          </p:cNvPicPr>
          <p:nvPr/>
        </p:nvPicPr>
        <p:blipFill>
          <a:blip r:embed="rId2"/>
          <a:stretch>
            <a:fillRect/>
          </a:stretch>
        </p:blipFill>
        <p:spPr>
          <a:xfrm>
            <a:off x="92006" y="4183826"/>
            <a:ext cx="2420122" cy="2395676"/>
          </a:xfrm>
          <a:prstGeom prst="rect">
            <a:avLst/>
          </a:prstGeom>
        </p:spPr>
      </p:pic>
      <p:sp>
        <p:nvSpPr>
          <p:cNvPr id="74" name="Oval 73"/>
          <p:cNvSpPr/>
          <p:nvPr/>
        </p:nvSpPr>
        <p:spPr>
          <a:xfrm>
            <a:off x="4104731" y="1224448"/>
            <a:ext cx="1875857" cy="1859294"/>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r>
              <a:rPr lang="pt-PT" sz="1200" dirty="0">
                <a:solidFill>
                  <a:schemeClr val="bg1"/>
                </a:solidFill>
                <a:latin typeface="Arial Narrow" panose="020B0606020202030204" pitchFamily="34" charset="0"/>
              </a:rPr>
              <a:t>Registration to participate in the Business Round  and expression of interest for institutional meetings</a:t>
            </a:r>
            <a:r>
              <a:rPr lang="pt-PT" sz="1200" dirty="0">
                <a:solidFill>
                  <a:schemeClr val="bg1"/>
                </a:solidFill>
              </a:rPr>
              <a:t>.</a:t>
            </a:r>
            <a:endParaRPr lang="pt-PT" sz="1200" dirty="0">
              <a:solidFill>
                <a:schemeClr val="bg1"/>
              </a:solidFill>
              <a:latin typeface="Arial Narrow" panose="020B0606020202030204" pitchFamily="34" charset="0"/>
              <a:sym typeface="+mn-ea"/>
            </a:endParaRPr>
          </a:p>
        </p:txBody>
      </p:sp>
      <p:sp>
        <p:nvSpPr>
          <p:cNvPr id="75" name="Oval 74"/>
          <p:cNvSpPr/>
          <p:nvPr/>
        </p:nvSpPr>
        <p:spPr>
          <a:xfrm>
            <a:off x="7006733" y="1188921"/>
            <a:ext cx="1968462" cy="195413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pt-PT" sz="1200" dirty="0">
                <a:solidFill>
                  <a:schemeClr val="tx1"/>
                </a:solidFill>
                <a:latin typeface="Arial Narrow" panose="020B0606020202030204" pitchFamily="34" charset="0"/>
              </a:rPr>
              <a:t>Registration deadline to participate in the business roundtable and time reservation for the presentation of products, services and partnership opportunities.</a:t>
            </a:r>
          </a:p>
        </p:txBody>
      </p:sp>
      <p:sp>
        <p:nvSpPr>
          <p:cNvPr id="76" name="Oval 75"/>
          <p:cNvSpPr/>
          <p:nvPr/>
        </p:nvSpPr>
        <p:spPr>
          <a:xfrm>
            <a:off x="10003265" y="1155128"/>
            <a:ext cx="1968462" cy="200179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200" dirty="0">
                <a:solidFill>
                  <a:schemeClr val="tx1"/>
                </a:solidFill>
                <a:latin typeface="Arial Narrow" panose="020B0606020202030204" pitchFamily="34" charset="0"/>
              </a:rPr>
              <a:t>The holding of various meetings between participating companies and previously scheduled for March </a:t>
            </a:r>
            <a:r>
              <a:rPr lang="pt-PT" sz="1200" dirty="0" smtClean="0">
                <a:solidFill>
                  <a:schemeClr val="tx1"/>
                </a:solidFill>
                <a:latin typeface="Arial Narrow" panose="020B0606020202030204" pitchFamily="34" charset="0"/>
              </a:rPr>
              <a:t>19, </a:t>
            </a:r>
            <a:r>
              <a:rPr lang="pt-PT" sz="1200" dirty="0">
                <a:solidFill>
                  <a:schemeClr val="tx1"/>
                </a:solidFill>
                <a:latin typeface="Arial Narrow" panose="020B0606020202030204" pitchFamily="34" charset="0"/>
              </a:rPr>
              <a:t>2022, from 8:15 am to 12:30 pm.</a:t>
            </a:r>
          </a:p>
        </p:txBody>
      </p:sp>
      <p:sp>
        <p:nvSpPr>
          <p:cNvPr id="77" name="CaixaDeTexto 118"/>
          <p:cNvSpPr/>
          <p:nvPr/>
        </p:nvSpPr>
        <p:spPr>
          <a:xfrm>
            <a:off x="3989946" y="29632"/>
            <a:ext cx="4628081" cy="480902"/>
          </a:xfrm>
          <a:prstGeom prst="rect">
            <a:avLst/>
          </a:prstGeom>
          <a:noFill/>
          <a:ln>
            <a:noFill/>
          </a:ln>
          <a:effectLst/>
        </p:spPr>
        <p:txBody>
          <a:bodyPr vert="horz" wrap="square" lIns="91440" tIns="45720" rIns="91440" bIns="45720" numCol="1" spcCol="215900" anchor="t"/>
          <a:lstStyle/>
          <a:p>
            <a:pPr algn="ctr">
              <a:defRPr lang="en-US"/>
            </a:pPr>
            <a:r>
              <a:rPr lang="fr-FR" i="1" dirty="0" smtClean="0">
                <a:gradFill>
                  <a:gsLst>
                    <a:gs pos="0">
                      <a:srgbClr val="14CD68"/>
                    </a:gs>
                    <a:gs pos="100000">
                      <a:srgbClr val="035C7D"/>
                    </a:gs>
                  </a:gsLst>
                  <a:lin scaled="0"/>
                </a:gradFill>
                <a:sym typeface="+mn-ea"/>
              </a:rPr>
              <a:t>BUSINESS ROUND PREPARATION AND EXECUTION STEPS</a:t>
            </a:r>
            <a:endParaRPr lang="en-US" i="1" dirty="0" smtClean="0">
              <a:gradFill>
                <a:gsLst>
                  <a:gs pos="0">
                    <a:srgbClr val="14CD68"/>
                  </a:gs>
                  <a:gs pos="100000">
                    <a:srgbClr val="035C7D"/>
                  </a:gs>
                </a:gsLst>
                <a:lin scaled="0"/>
              </a:gradFill>
              <a:sym typeface="+mn-ea"/>
            </a:endParaRPr>
          </a:p>
        </p:txBody>
      </p:sp>
      <p:sp>
        <p:nvSpPr>
          <p:cNvPr id="78"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i="1" dirty="0" smtClean="0">
                <a:solidFill>
                  <a:srgbClr val="00B4B2"/>
                </a:solidFill>
              </a:rPr>
              <a:t>Pag </a:t>
            </a:r>
            <a:fld id="{6C07E9C5-6E20-4A25-9F31-81ECFC5683B7}" type="slidenum">
              <a:rPr lang="fr-FR" altLang="pt-PT" sz="1200" b="1" i="1" u="sng" dirty="0" smtClean="0">
                <a:solidFill>
                  <a:srgbClr val="00B4B2"/>
                </a:solidFill>
              </a:rPr>
              <a:t>6</a:t>
            </a:fld>
            <a:endParaRPr lang="fr-FR" altLang="pt-PT" sz="1200" b="1" i="1" u="sng" dirty="0" smtClean="0">
              <a:solidFill>
                <a:srgbClr val="00B4B2"/>
              </a:solidFill>
            </a:endParaRPr>
          </a:p>
        </p:txBody>
      </p:sp>
      <p:sp>
        <p:nvSpPr>
          <p:cNvPr id="79" name="Oval 78"/>
          <p:cNvSpPr/>
          <p:nvPr/>
        </p:nvSpPr>
        <p:spPr>
          <a:xfrm>
            <a:off x="1231900" y="1242696"/>
            <a:ext cx="1835150" cy="18249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nSpc>
                <a:spcPct val="100000"/>
              </a:lnSpc>
            </a:pPr>
            <a:r>
              <a:rPr lang="pt-PT" sz="1100" dirty="0">
                <a:solidFill>
                  <a:schemeClr val="bg1"/>
                </a:solidFill>
                <a:latin typeface="Arial Narrow" panose="020B0606020202030204" pitchFamily="34" charset="0"/>
              </a:rPr>
              <a:t>Registration is open for expressions of interest to participate in the Business Round</a:t>
            </a:r>
            <a:endParaRPr lang="pt-PT" sz="1100" dirty="0">
              <a:solidFill>
                <a:schemeClr val="bg1"/>
              </a:solidFill>
              <a:latin typeface="Arial Narrow" panose="020B0606020202030204" pitchFamily="34" charset="0"/>
              <a:sym typeface="+mn-ea"/>
            </a:endParaRPr>
          </a:p>
        </p:txBody>
      </p:sp>
      <p:sp>
        <p:nvSpPr>
          <p:cNvPr id="85" name="Rectangle: Rounded Corners 137"/>
          <p:cNvSpPr/>
          <p:nvPr/>
        </p:nvSpPr>
        <p:spPr>
          <a:xfrm>
            <a:off x="160692" y="784822"/>
            <a:ext cx="1181661" cy="715089"/>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none" lIns="91440" tIns="45720" rIns="91440" bIns="45720" numCol="1" spcCol="215900" anchor="t">
            <a:noAutofit/>
          </a:bodyPr>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sz="1200" b="1" baseline="300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st</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sz="1200" dirty="0" smtClean="0"/>
              <a:t>STEP </a:t>
            </a:r>
            <a:endPar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15/05/21 </a:t>
            </a:r>
          </a:p>
        </p:txBody>
      </p:sp>
      <p:sp>
        <p:nvSpPr>
          <p:cNvPr id="86" name="Linha7"/>
          <p:cNvSpPr/>
          <p:nvPr/>
        </p:nvSpPr>
        <p:spPr>
          <a:xfrm>
            <a:off x="733502" y="2152566"/>
            <a:ext cx="484825" cy="0"/>
          </a:xfrm>
          <a:prstGeom prst="line">
            <a:avLst/>
          </a:prstGeom>
          <a:noFill/>
          <a:ln w="9525" cap="flat" cmpd="sng" algn="ctr">
            <a:solidFill>
              <a:srgbClr val="008CBA"/>
            </a:solidFill>
            <a:prstDash val="solid"/>
            <a:headEnd type="none" w="med" len="med"/>
            <a:tailEnd type="triangle" w="med" len="med"/>
          </a:ln>
          <a:effectLst/>
        </p:spPr>
      </p:sp>
      <p:sp>
        <p:nvSpPr>
          <p:cNvPr id="87" name="Oval 86"/>
          <p:cNvSpPr/>
          <p:nvPr/>
        </p:nvSpPr>
        <p:spPr>
          <a:xfrm>
            <a:off x="675640" y="1581787"/>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88" name="Conexão Reta 77"/>
          <p:cNvCxnSpPr/>
          <p:nvPr/>
        </p:nvCxnSpPr>
        <p:spPr>
          <a:xfrm>
            <a:off x="726441" y="1645782"/>
            <a:ext cx="0" cy="511214"/>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89" name="Rectangle: Rounded Corners 137"/>
          <p:cNvSpPr/>
          <p:nvPr/>
        </p:nvSpPr>
        <p:spPr>
          <a:xfrm>
            <a:off x="3018192" y="626613"/>
            <a:ext cx="1181661" cy="1031508"/>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ctr"/>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2</a:t>
            </a:r>
            <a:r>
              <a:rPr lang="pt-PT" sz="1200" b="1" baseline="300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nd</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sz="1200" dirty="0"/>
              <a:t>STEP </a:t>
            </a:r>
            <a:r>
              <a:rPr lang="pt-PT" sz="1200" dirty="0" smtClean="0"/>
              <a:t>From</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a:t>
            </a: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15/05/21 </a:t>
            </a: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to</a:t>
            </a: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15/02/22</a:t>
            </a:r>
            <a:endParaRPr lang="en-GB" sz="12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90" name="Linha7"/>
          <p:cNvSpPr/>
          <p:nvPr/>
        </p:nvSpPr>
        <p:spPr>
          <a:xfrm>
            <a:off x="3591002" y="2152566"/>
            <a:ext cx="484825" cy="0"/>
          </a:xfrm>
          <a:prstGeom prst="line">
            <a:avLst/>
          </a:prstGeom>
          <a:noFill/>
          <a:ln w="9525" cap="flat" cmpd="sng" algn="ctr">
            <a:solidFill>
              <a:srgbClr val="008CBA"/>
            </a:solidFill>
            <a:prstDash val="solid"/>
            <a:headEnd type="none" w="med" len="med"/>
            <a:tailEnd type="triangle" w="med" len="med"/>
          </a:ln>
          <a:effectLst/>
        </p:spPr>
      </p:sp>
      <p:sp>
        <p:nvSpPr>
          <p:cNvPr id="91" name="Oval 90"/>
          <p:cNvSpPr/>
          <p:nvPr/>
        </p:nvSpPr>
        <p:spPr>
          <a:xfrm>
            <a:off x="3533140" y="1581787"/>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92" name="Conexão Reta 77"/>
          <p:cNvCxnSpPr/>
          <p:nvPr/>
        </p:nvCxnSpPr>
        <p:spPr>
          <a:xfrm>
            <a:off x="3583941" y="1645782"/>
            <a:ext cx="0" cy="511214"/>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93" name="Rectangle: Rounded Corners 137"/>
          <p:cNvSpPr/>
          <p:nvPr/>
        </p:nvSpPr>
        <p:spPr>
          <a:xfrm>
            <a:off x="5951892" y="626613"/>
            <a:ext cx="1181661" cy="1031508"/>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ctr"/>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3</a:t>
            </a:r>
            <a:r>
              <a:rPr lang="pt-PT" sz="1200" b="1" baseline="300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rd</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STEP</a:t>
            </a: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From</a:t>
            </a: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16/02/22 </a:t>
            </a: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to</a:t>
            </a: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28/02/22</a:t>
            </a:r>
            <a:endParaRPr lang="en-GB" sz="12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94" name="Linha7"/>
          <p:cNvSpPr/>
          <p:nvPr/>
        </p:nvSpPr>
        <p:spPr>
          <a:xfrm>
            <a:off x="6524702" y="2152566"/>
            <a:ext cx="484825" cy="0"/>
          </a:xfrm>
          <a:prstGeom prst="line">
            <a:avLst/>
          </a:prstGeom>
          <a:noFill/>
          <a:ln w="9525" cap="flat" cmpd="sng" algn="ctr">
            <a:solidFill>
              <a:srgbClr val="008CBA"/>
            </a:solidFill>
            <a:prstDash val="solid"/>
            <a:headEnd type="none" w="med" len="med"/>
            <a:tailEnd type="triangle" w="med" len="med"/>
          </a:ln>
          <a:effectLst/>
        </p:spPr>
      </p:sp>
      <p:sp>
        <p:nvSpPr>
          <p:cNvPr id="95" name="Oval 94"/>
          <p:cNvSpPr/>
          <p:nvPr/>
        </p:nvSpPr>
        <p:spPr>
          <a:xfrm>
            <a:off x="6466840" y="1581787"/>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96" name="Conexão Reta 77"/>
          <p:cNvCxnSpPr/>
          <p:nvPr/>
        </p:nvCxnSpPr>
        <p:spPr>
          <a:xfrm>
            <a:off x="6517641" y="1645782"/>
            <a:ext cx="0" cy="511214"/>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97" name="Rectangle: Rounded Corners 137"/>
          <p:cNvSpPr/>
          <p:nvPr/>
        </p:nvSpPr>
        <p:spPr>
          <a:xfrm>
            <a:off x="8942742" y="626613"/>
            <a:ext cx="1181661" cy="1031508"/>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ctr"/>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4</a:t>
            </a:r>
            <a:r>
              <a:rPr lang="pt-PT" sz="1200" b="1" baseline="300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th</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STEP</a:t>
            </a: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19  March</a:t>
            </a: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08:15 – 12:30 </a:t>
            </a:r>
          </a:p>
        </p:txBody>
      </p:sp>
      <p:sp>
        <p:nvSpPr>
          <p:cNvPr id="98" name="Linha7"/>
          <p:cNvSpPr/>
          <p:nvPr/>
        </p:nvSpPr>
        <p:spPr>
          <a:xfrm>
            <a:off x="9515552" y="2152566"/>
            <a:ext cx="484825" cy="0"/>
          </a:xfrm>
          <a:prstGeom prst="line">
            <a:avLst/>
          </a:prstGeom>
          <a:noFill/>
          <a:ln w="9525" cap="flat" cmpd="sng" algn="ctr">
            <a:solidFill>
              <a:srgbClr val="008CBA"/>
            </a:solidFill>
            <a:prstDash val="solid"/>
            <a:headEnd type="none" w="med" len="med"/>
            <a:tailEnd type="triangle" w="med" len="med"/>
          </a:ln>
          <a:effectLst/>
        </p:spPr>
      </p:sp>
      <p:sp>
        <p:nvSpPr>
          <p:cNvPr id="99" name="Oval 98"/>
          <p:cNvSpPr/>
          <p:nvPr/>
        </p:nvSpPr>
        <p:spPr>
          <a:xfrm>
            <a:off x="9457690" y="1581787"/>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00" name="Conexão Reta 77"/>
          <p:cNvCxnSpPr/>
          <p:nvPr/>
        </p:nvCxnSpPr>
        <p:spPr>
          <a:xfrm>
            <a:off x="9508491" y="1645782"/>
            <a:ext cx="0" cy="511214"/>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4114256" y="4586773"/>
            <a:ext cx="1875857" cy="1859294"/>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r>
              <a:rPr lang="pt-PT" sz="1200" dirty="0">
                <a:solidFill>
                  <a:schemeClr val="bg1"/>
                </a:solidFill>
                <a:latin typeface="Arial Narrow" panose="020B0606020202030204" pitchFamily="34" charset="0"/>
              </a:rPr>
              <a:t>Product presentation session by participating companies. The time allotted for this presentation will be fixed in advance by the Organization.</a:t>
            </a:r>
          </a:p>
        </p:txBody>
      </p:sp>
      <p:sp>
        <p:nvSpPr>
          <p:cNvPr id="102" name="Oval 101"/>
          <p:cNvSpPr/>
          <p:nvPr/>
        </p:nvSpPr>
        <p:spPr>
          <a:xfrm>
            <a:off x="7016258" y="4551246"/>
            <a:ext cx="1968462" cy="195413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pt-PT" sz="1200" dirty="0">
                <a:solidFill>
                  <a:schemeClr val="tx1"/>
                </a:solidFill>
                <a:latin typeface="Arial Narrow" panose="020B0606020202030204" pitchFamily="34" charset="0"/>
              </a:rPr>
              <a:t>Session of presentation of the Services by the participating companies. The time allotted for this presentation will be fixed in advance by the Organization.</a:t>
            </a:r>
          </a:p>
        </p:txBody>
      </p:sp>
      <p:sp>
        <p:nvSpPr>
          <p:cNvPr id="103" name="Oval 102"/>
          <p:cNvSpPr/>
          <p:nvPr/>
        </p:nvSpPr>
        <p:spPr>
          <a:xfrm>
            <a:off x="10098515" y="4517453"/>
            <a:ext cx="1968462" cy="200179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200" dirty="0">
                <a:solidFill>
                  <a:schemeClr val="tx1"/>
                </a:solidFill>
                <a:latin typeface="Arial Narrow" panose="020B0606020202030204" pitchFamily="34" charset="0"/>
              </a:rPr>
              <a:t>Presentation session of partnership opportunities by </a:t>
            </a:r>
            <a:r>
              <a:rPr lang="pt-PT" sz="1200" dirty="0" smtClean="0">
                <a:solidFill>
                  <a:schemeClr val="tx1"/>
                </a:solidFill>
                <a:latin typeface="Arial Narrow" panose="020B0606020202030204" pitchFamily="34" charset="0"/>
              </a:rPr>
              <a:t>participating companies</a:t>
            </a:r>
            <a:r>
              <a:rPr lang="pt-PT" sz="1200" dirty="0">
                <a:solidFill>
                  <a:schemeClr val="tx1"/>
                </a:solidFill>
                <a:latin typeface="Arial Narrow" panose="020B0606020202030204" pitchFamily="34" charset="0"/>
              </a:rPr>
              <a:t>. The time allotted for this presentation will be fixed in advance by the Organization.</a:t>
            </a:r>
          </a:p>
        </p:txBody>
      </p:sp>
      <p:sp>
        <p:nvSpPr>
          <p:cNvPr id="104" name="Rectangle: Rounded Corners 137"/>
          <p:cNvSpPr/>
          <p:nvPr/>
        </p:nvSpPr>
        <p:spPr>
          <a:xfrm>
            <a:off x="3008667" y="3988938"/>
            <a:ext cx="1181661" cy="1031508"/>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ctr"/>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5</a:t>
            </a:r>
            <a:r>
              <a:rPr lang="pt-PT" sz="1200" b="1" baseline="300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th</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STEP</a:t>
            </a: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19 March </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14:00 </a:t>
            </a: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15:30 </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05" name="Linha7"/>
          <p:cNvSpPr/>
          <p:nvPr/>
        </p:nvSpPr>
        <p:spPr>
          <a:xfrm>
            <a:off x="3588450" y="5514891"/>
            <a:ext cx="528029" cy="0"/>
          </a:xfrm>
          <a:prstGeom prst="line">
            <a:avLst/>
          </a:prstGeom>
          <a:noFill/>
          <a:ln w="9525" cap="flat" cmpd="sng" algn="ctr">
            <a:solidFill>
              <a:srgbClr val="008CBA"/>
            </a:solidFill>
            <a:prstDash val="solid"/>
            <a:headEnd type="none" w="med" len="med"/>
            <a:tailEnd type="triangle" w="med" len="med"/>
          </a:ln>
          <a:effectLst/>
        </p:spPr>
      </p:sp>
      <p:sp>
        <p:nvSpPr>
          <p:cNvPr id="106" name="Oval 105"/>
          <p:cNvSpPr/>
          <p:nvPr/>
        </p:nvSpPr>
        <p:spPr>
          <a:xfrm>
            <a:off x="3533140" y="4944112"/>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07" name="Conexão Reta 77"/>
          <p:cNvCxnSpPr/>
          <p:nvPr/>
        </p:nvCxnSpPr>
        <p:spPr>
          <a:xfrm>
            <a:off x="3593466" y="5008107"/>
            <a:ext cx="0" cy="511214"/>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108" name="Rectangle: Rounded Corners 137"/>
          <p:cNvSpPr/>
          <p:nvPr/>
        </p:nvSpPr>
        <p:spPr>
          <a:xfrm>
            <a:off x="5970942" y="3988938"/>
            <a:ext cx="1181661" cy="1031508"/>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ctr"/>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6</a:t>
            </a:r>
            <a:r>
              <a:rPr lang="pt-PT" sz="1200" b="1" baseline="300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th</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STEP</a:t>
            </a: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19 March</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15:30 </a:t>
            </a: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17:00 </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09" name="Linha7"/>
          <p:cNvSpPr/>
          <p:nvPr/>
        </p:nvSpPr>
        <p:spPr>
          <a:xfrm>
            <a:off x="6543752" y="5514891"/>
            <a:ext cx="484825" cy="0"/>
          </a:xfrm>
          <a:prstGeom prst="line">
            <a:avLst/>
          </a:prstGeom>
          <a:noFill/>
          <a:ln w="9525" cap="flat" cmpd="sng" algn="ctr">
            <a:solidFill>
              <a:srgbClr val="008CBA"/>
            </a:solidFill>
            <a:prstDash val="solid"/>
            <a:headEnd type="none" w="med" len="med"/>
            <a:tailEnd type="triangle" w="med" len="med"/>
          </a:ln>
          <a:effectLst/>
        </p:spPr>
      </p:sp>
      <p:sp>
        <p:nvSpPr>
          <p:cNvPr id="110" name="Oval 109"/>
          <p:cNvSpPr/>
          <p:nvPr/>
        </p:nvSpPr>
        <p:spPr>
          <a:xfrm>
            <a:off x="6485890" y="4944112"/>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11" name="Conexão Reta 77"/>
          <p:cNvCxnSpPr/>
          <p:nvPr/>
        </p:nvCxnSpPr>
        <p:spPr>
          <a:xfrm>
            <a:off x="6536691" y="5008107"/>
            <a:ext cx="0" cy="511214"/>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112" name="Rectangle: Rounded Corners 137"/>
          <p:cNvSpPr/>
          <p:nvPr/>
        </p:nvSpPr>
        <p:spPr>
          <a:xfrm>
            <a:off x="8942742" y="3988938"/>
            <a:ext cx="1181661" cy="1031508"/>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ctr"/>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7</a:t>
            </a:r>
            <a:r>
              <a:rPr lang="pt-PT" sz="1200" b="1" baseline="300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th</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STEP</a:t>
            </a: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19 March </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17:30 </a:t>
            </a: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19:00 </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13" name="Linha7"/>
          <p:cNvSpPr/>
          <p:nvPr/>
        </p:nvSpPr>
        <p:spPr>
          <a:xfrm>
            <a:off x="9520562" y="5514891"/>
            <a:ext cx="589104" cy="0"/>
          </a:xfrm>
          <a:prstGeom prst="line">
            <a:avLst/>
          </a:prstGeom>
          <a:noFill/>
          <a:ln w="9525" cap="flat" cmpd="sng" algn="ctr">
            <a:solidFill>
              <a:srgbClr val="008CBA"/>
            </a:solidFill>
            <a:prstDash val="solid"/>
            <a:headEnd type="none" w="med" len="med"/>
            <a:tailEnd type="triangle" w="med" len="med"/>
          </a:ln>
          <a:effectLst/>
        </p:spPr>
      </p:sp>
      <p:sp>
        <p:nvSpPr>
          <p:cNvPr id="114" name="Oval 113"/>
          <p:cNvSpPr/>
          <p:nvPr/>
        </p:nvSpPr>
        <p:spPr>
          <a:xfrm>
            <a:off x="9457690" y="4944112"/>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15" name="Conexão Reta 77"/>
          <p:cNvCxnSpPr/>
          <p:nvPr/>
        </p:nvCxnSpPr>
        <p:spPr>
          <a:xfrm>
            <a:off x="9508491" y="5008107"/>
            <a:ext cx="0" cy="511214"/>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116" name="Straight Connector 150"/>
          <p:cNvCxnSpPr/>
          <p:nvPr/>
        </p:nvCxnSpPr>
        <p:spPr>
          <a:xfrm>
            <a:off x="1874718" y="3221368"/>
            <a:ext cx="9101073" cy="0"/>
          </a:xfrm>
          <a:prstGeom prst="line">
            <a:avLst/>
          </a:prstGeom>
          <a:ln w="19050">
            <a:solidFill>
              <a:schemeClr val="accent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7" name="Isosceles Triangle 161"/>
          <p:cNvSpPr/>
          <p:nvPr/>
        </p:nvSpPr>
        <p:spPr>
          <a:xfrm rot="5400000">
            <a:off x="1861948" y="3102940"/>
            <a:ext cx="186224" cy="221052"/>
          </a:xfrm>
          <a:prstGeom prst="triangle">
            <a:avLst/>
          </a:prstGeom>
          <a:solidFill>
            <a:srgbClr val="CA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18" name="Conexão Reta 77"/>
          <p:cNvCxnSpPr/>
          <p:nvPr/>
        </p:nvCxnSpPr>
        <p:spPr>
          <a:xfrm>
            <a:off x="10984866" y="3217407"/>
            <a:ext cx="0" cy="511214"/>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119" name="Straight Connector 150"/>
          <p:cNvCxnSpPr/>
          <p:nvPr/>
        </p:nvCxnSpPr>
        <p:spPr>
          <a:xfrm flipH="1">
            <a:off x="3605357" y="3726193"/>
            <a:ext cx="7373344" cy="0"/>
          </a:xfrm>
          <a:prstGeom prst="line">
            <a:avLst/>
          </a:prstGeom>
          <a:ln w="19050">
            <a:solidFill>
              <a:schemeClr val="accent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Conexão Reta 77"/>
          <p:cNvCxnSpPr/>
          <p:nvPr/>
        </p:nvCxnSpPr>
        <p:spPr>
          <a:xfrm>
            <a:off x="3593466" y="3726326"/>
            <a:ext cx="0" cy="179177"/>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121" name="Isosceles Triangle 161"/>
          <p:cNvSpPr/>
          <p:nvPr/>
        </p:nvSpPr>
        <p:spPr>
          <a:xfrm rot="5400000">
            <a:off x="7424548" y="3112465"/>
            <a:ext cx="186224" cy="221052"/>
          </a:xfrm>
          <a:prstGeom prst="triangle">
            <a:avLst/>
          </a:prstGeom>
          <a:solidFill>
            <a:srgbClr val="CA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2" name="Isosceles Triangle 161"/>
          <p:cNvSpPr/>
          <p:nvPr/>
        </p:nvSpPr>
        <p:spPr>
          <a:xfrm rot="10800000">
            <a:off x="10891648" y="3379165"/>
            <a:ext cx="186224" cy="221052"/>
          </a:xfrm>
          <a:prstGeom prst="triangle">
            <a:avLst/>
          </a:prstGeom>
          <a:solidFill>
            <a:srgbClr val="CA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3" name="Isosceles Triangle 161"/>
          <p:cNvSpPr/>
          <p:nvPr/>
        </p:nvSpPr>
        <p:spPr>
          <a:xfrm rot="16200000">
            <a:off x="6795898" y="3607765"/>
            <a:ext cx="186224" cy="221052"/>
          </a:xfrm>
          <a:prstGeom prst="triangle">
            <a:avLst/>
          </a:prstGeom>
          <a:solidFill>
            <a:srgbClr val="CA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4" name="Isosceles Triangle 161"/>
          <p:cNvSpPr/>
          <p:nvPr/>
        </p:nvSpPr>
        <p:spPr>
          <a:xfrm rot="10800000">
            <a:off x="3509773" y="3788740"/>
            <a:ext cx="186224" cy="221052"/>
          </a:xfrm>
          <a:prstGeom prst="triangle">
            <a:avLst/>
          </a:prstGeom>
          <a:solidFill>
            <a:srgbClr val="CA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5" name="Rectangle 2"/>
          <p:cNvSpPr txBox="1">
            <a:spLocks noChangeArrowheads="1"/>
          </p:cNvSpPr>
          <p:nvPr/>
        </p:nvSpPr>
        <p:spPr>
          <a:xfrm>
            <a:off x="71532" y="3417337"/>
            <a:ext cx="3165320" cy="108715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3200" b="1" dirty="0">
                <a:solidFill>
                  <a:schemeClr val="bg1"/>
                </a:solidFill>
                <a:effectLst>
                  <a:outerShdw blurRad="38100" dist="38100" dir="2700000" algn="tl">
                    <a:srgbClr val="000000"/>
                  </a:outerShdw>
                </a:effectLst>
                <a:latin typeface="Calisto MT" panose="02040603050505030304" pitchFamily="18" charset="0"/>
              </a:rPr>
              <a:t>BUSINESS </a:t>
            </a: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ROUND </a:t>
            </a:r>
          </a:p>
        </p:txBody>
      </p:sp>
      <p:pic>
        <p:nvPicPr>
          <p:cNvPr id="56" name="Imagem9"/>
          <p:cNvPicPr>
            <a:picLocks noChangeAspect="1"/>
          </p:cNvPicPr>
          <p:nvPr/>
        </p:nvPicPr>
        <p:blipFill>
          <a:blip r:embed="rId3"/>
          <a:stretch>
            <a:fillRect/>
          </a:stretch>
        </p:blipFill>
        <p:spPr>
          <a:xfrm>
            <a:off x="11830049" y="6569065"/>
            <a:ext cx="351155" cy="271790"/>
          </a:xfrm>
          <a:prstGeom prst="rect">
            <a:avLst/>
          </a:prstGeom>
          <a:noFill/>
          <a:ln>
            <a:noFill/>
          </a:ln>
          <a:effectLst/>
        </p:spPr>
      </p:pic>
      <p:sp>
        <p:nvSpPr>
          <p:cNvPr id="57" name="TextBox 56"/>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58" name="Picture 2" descr="E:\DOSSIER 2020\bconference\logos\unicv\logotipo_unicv_final-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8" y="9208"/>
            <a:ext cx="2357342" cy="560188"/>
          </a:xfrm>
          <a:prstGeom prst="rect">
            <a:avLst/>
          </a:prstGeom>
        </p:spPr>
      </p:pic>
      <p:sp>
        <p:nvSpPr>
          <p:cNvPr id="61" name="Caixa de Texto 14"/>
          <p:cNvSpPr txBox="1"/>
          <p:nvPr/>
        </p:nvSpPr>
        <p:spPr>
          <a:xfrm>
            <a:off x="9182349" y="55245"/>
            <a:ext cx="2019051"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www.atlanticbusinessforum.com</a:t>
            </a:r>
          </a:p>
        </p:txBody>
      </p:sp>
      <p:pic>
        <p:nvPicPr>
          <p:cNvPr id="62" name="Image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09328" y="9934"/>
            <a:ext cx="578165" cy="479595"/>
          </a:xfrm>
          <a:prstGeom prst="rect">
            <a:avLst/>
          </a:prstGeom>
        </p:spPr>
      </p:pic>
    </p:spTree>
    <p:extLst>
      <p:ext uri="{BB962C8B-B14F-4D97-AF65-F5344CB8AC3E}">
        <p14:creationId xmlns:p14="http://schemas.microsoft.com/office/powerpoint/2010/main" val="865703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riângulo Retângulo 11"/>
          <p:cNvSpPr/>
          <p:nvPr/>
        </p:nvSpPr>
        <p:spPr>
          <a:xfrm>
            <a:off x="4832" y="1524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61" name="CaixaDeTexto 118"/>
          <p:cNvSpPr/>
          <p:nvPr/>
        </p:nvSpPr>
        <p:spPr>
          <a:xfrm>
            <a:off x="2998954" y="-2033"/>
            <a:ext cx="7173945" cy="528992"/>
          </a:xfrm>
          <a:prstGeom prst="rect">
            <a:avLst/>
          </a:prstGeom>
          <a:noFill/>
          <a:ln>
            <a:noFill/>
          </a:ln>
          <a:effectLst/>
        </p:spPr>
        <p:txBody>
          <a:bodyPr vert="horz" wrap="square" lIns="91440" tIns="45720" rIns="91440" bIns="45720" numCol="1" spcCol="215900" anchor="t"/>
          <a:lstStyle/>
          <a:p>
            <a:pPr algn="ctr"/>
            <a:r>
              <a:rPr lang="en-US" sz="1400" i="1" dirty="0" smtClean="0">
                <a:gradFill>
                  <a:gsLst>
                    <a:gs pos="0">
                      <a:srgbClr val="14CD68"/>
                    </a:gs>
                    <a:gs pos="100000">
                      <a:srgbClr val="035C7D"/>
                    </a:gs>
                  </a:gsLst>
                  <a:lin scaled="0"/>
                </a:gradFill>
                <a:latin typeface="Batang" panose="02030600000101010101" pitchFamily="18" charset="-127"/>
                <a:ea typeface="Batang" panose="02030600000101010101" pitchFamily="18" charset="-127"/>
                <a:sym typeface="+mn-ea"/>
              </a:rPr>
              <a:t>SPIN-OFFs </a:t>
            </a:r>
            <a:endParaRPr lang="en-US" sz="1400" i="1" dirty="0">
              <a:gradFill>
                <a:gsLst>
                  <a:gs pos="0">
                    <a:srgbClr val="14CD68"/>
                  </a:gs>
                  <a:gs pos="100000">
                    <a:srgbClr val="035C7D"/>
                  </a:gs>
                </a:gsLst>
                <a:lin scaled="0"/>
              </a:gradFill>
              <a:latin typeface="Batang" panose="02030600000101010101" pitchFamily="18" charset="-127"/>
              <a:ea typeface="Batang" panose="02030600000101010101" pitchFamily="18" charset="-127"/>
              <a:sym typeface="+mn-ea"/>
            </a:endParaRPr>
          </a:p>
          <a:p>
            <a:pPr algn="ctr"/>
            <a:r>
              <a:rPr lang="fr-FR" sz="1400" i="1" dirty="0" smtClean="0">
                <a:gradFill>
                  <a:gsLst>
                    <a:gs pos="0">
                      <a:srgbClr val="14CD68"/>
                    </a:gs>
                    <a:gs pos="100000">
                      <a:srgbClr val="035C7D"/>
                    </a:gs>
                  </a:gsLst>
                  <a:lin scaled="0"/>
                </a:gradFill>
                <a:latin typeface="Batang" panose="02030600000101010101" pitchFamily="18" charset="-127"/>
                <a:ea typeface="Batang" panose="02030600000101010101" pitchFamily="18" charset="-127"/>
                <a:sym typeface="+mn-ea"/>
              </a:rPr>
              <a:t>AN OPPORTUNITY FOR UNIVERSITIES – BUSINESS COOPERATION</a:t>
            </a:r>
            <a:endParaRPr lang="en-US" sz="1400" i="1" dirty="0" smtClean="0">
              <a:gradFill>
                <a:gsLst>
                  <a:gs pos="0">
                    <a:srgbClr val="14CD68"/>
                  </a:gs>
                  <a:gs pos="100000">
                    <a:srgbClr val="035C7D"/>
                  </a:gs>
                </a:gsLst>
                <a:lin scaled="0"/>
              </a:gradFill>
              <a:latin typeface="Batang" panose="02030600000101010101" pitchFamily="18" charset="-127"/>
              <a:ea typeface="Batang" panose="02030600000101010101" pitchFamily="18" charset="-127"/>
              <a:sym typeface="+mn-ea"/>
            </a:endParaRPr>
          </a:p>
        </p:txBody>
      </p:sp>
      <p:sp>
        <p:nvSpPr>
          <p:cNvPr id="73"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i="1" dirty="0" smtClean="0">
                <a:solidFill>
                  <a:srgbClr val="00B4B2"/>
                </a:solidFill>
              </a:rPr>
              <a:t>Pag </a:t>
            </a:r>
            <a:fld id="{6C07E9C5-6E20-4A25-9F31-81ECFC5683B7}" type="slidenum">
              <a:rPr lang="fr-FR" altLang="pt-PT" sz="1200" b="1" i="1" u="sng" dirty="0" smtClean="0">
                <a:solidFill>
                  <a:srgbClr val="00B4B2"/>
                </a:solidFill>
              </a:rPr>
              <a:t>7</a:t>
            </a:fld>
            <a:endParaRPr lang="fr-FR" altLang="pt-PT" sz="1200" b="1" i="1" u="sng" dirty="0" smtClean="0">
              <a:solidFill>
                <a:srgbClr val="00B4B2"/>
              </a:solidFill>
            </a:endParaRPr>
          </a:p>
        </p:txBody>
      </p:sp>
      <p:pic>
        <p:nvPicPr>
          <p:cNvPr id="75" name="Imagem9"/>
          <p:cNvPicPr>
            <a:picLocks noChangeAspect="1"/>
          </p:cNvPicPr>
          <p:nvPr/>
        </p:nvPicPr>
        <p:blipFill>
          <a:blip r:embed="rId2"/>
          <a:stretch>
            <a:fillRect/>
          </a:stretch>
        </p:blipFill>
        <p:spPr>
          <a:xfrm>
            <a:off x="11830049" y="6569065"/>
            <a:ext cx="351155" cy="271790"/>
          </a:xfrm>
          <a:prstGeom prst="rect">
            <a:avLst/>
          </a:prstGeom>
          <a:noFill/>
          <a:ln>
            <a:noFill/>
          </a:ln>
          <a:effectLst/>
        </p:spPr>
      </p:pic>
      <p:sp>
        <p:nvSpPr>
          <p:cNvPr id="76" name="Caixa de Texto 14"/>
          <p:cNvSpPr txBox="1"/>
          <p:nvPr/>
        </p:nvSpPr>
        <p:spPr>
          <a:xfrm>
            <a:off x="10498455" y="93345"/>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sp>
        <p:nvSpPr>
          <p:cNvPr id="77" name="TextBox 76"/>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78" name="Picture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pic>
        <p:nvPicPr>
          <p:cNvPr id="79" name="Picture 2" descr="E:\DOSSIER 2020\bconference\logos\unicv\logotipo_unicv_final-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3433" y="6434461"/>
            <a:ext cx="1726630" cy="398453"/>
          </a:xfrm>
          <a:prstGeom prst="rect">
            <a:avLst/>
          </a:prstGeom>
        </p:spPr>
      </p:pic>
      <p:sp>
        <p:nvSpPr>
          <p:cNvPr id="81" name="Oval 80"/>
          <p:cNvSpPr/>
          <p:nvPr/>
        </p:nvSpPr>
        <p:spPr>
          <a:xfrm>
            <a:off x="1081515" y="657569"/>
            <a:ext cx="5737225" cy="5665788"/>
          </a:xfrm>
          <a:prstGeom prst="ellipse">
            <a:avLst/>
          </a:prstGeom>
          <a:blipFill dpi="0" rotWithShape="1">
            <a:blip r:embed="rId6">
              <a:alphaModFix amt="13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a:p>
        </p:txBody>
      </p:sp>
      <p:sp>
        <p:nvSpPr>
          <p:cNvPr id="82" name="Oval 81"/>
          <p:cNvSpPr/>
          <p:nvPr/>
        </p:nvSpPr>
        <p:spPr>
          <a:xfrm>
            <a:off x="2053597" y="1438974"/>
            <a:ext cx="3960812" cy="404495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a:p>
        </p:txBody>
      </p:sp>
      <p:sp>
        <p:nvSpPr>
          <p:cNvPr id="83" name="Oval 82"/>
          <p:cNvSpPr/>
          <p:nvPr/>
        </p:nvSpPr>
        <p:spPr>
          <a:xfrm>
            <a:off x="2489040" y="1958935"/>
            <a:ext cx="3232800" cy="31367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dirty="0"/>
          </a:p>
          <a:p>
            <a:pPr algn="ctr">
              <a:defRPr/>
            </a:pPr>
            <a:endParaRPr lang="pt-PT" sz="1400" dirty="0"/>
          </a:p>
          <a:p>
            <a:pPr algn="ctr">
              <a:defRPr/>
            </a:pPr>
            <a:endParaRPr lang="pt-PT" sz="1400" dirty="0"/>
          </a:p>
          <a:p>
            <a:pPr algn="ctr">
              <a:defRPr/>
            </a:pPr>
            <a:endParaRPr lang="pt-PT" sz="1400" dirty="0"/>
          </a:p>
          <a:p>
            <a:pPr algn="ctr">
              <a:defRPr/>
            </a:pPr>
            <a:endParaRPr lang="pt-PT" sz="1400" dirty="0"/>
          </a:p>
        </p:txBody>
      </p:sp>
      <p:sp>
        <p:nvSpPr>
          <p:cNvPr id="84" name="Oval 83"/>
          <p:cNvSpPr/>
          <p:nvPr/>
        </p:nvSpPr>
        <p:spPr>
          <a:xfrm>
            <a:off x="2687226" y="3589711"/>
            <a:ext cx="2812299" cy="1346533"/>
          </a:xfrm>
          <a:prstGeom prst="ellipse">
            <a:avLst/>
          </a:prstGeom>
          <a:solidFill>
            <a:schemeClr val="accent5">
              <a:lumMod val="20000"/>
              <a:lumOff val="80000"/>
            </a:schemeClr>
          </a:solid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pt-PT" sz="1400" b="1" dirty="0" smtClean="0">
                <a:solidFill>
                  <a:srgbClr val="00B4B2"/>
                </a:solidFill>
                <a:latin typeface="Batang" panose="02030600000101010101" pitchFamily="18" charset="-127"/>
                <a:ea typeface="Batang" panose="02030600000101010101" pitchFamily="18" charset="-127"/>
              </a:rPr>
              <a:t>UNIVERSITY</a:t>
            </a:r>
            <a:endParaRPr lang="pt-PT" sz="1400" i="1" dirty="0" smtClean="0">
              <a:solidFill>
                <a:srgbClr val="00B4B2"/>
              </a:solidFill>
              <a:latin typeface="Batang" panose="02030600000101010101" pitchFamily="18" charset="-127"/>
              <a:ea typeface="Batang" panose="02030600000101010101" pitchFamily="18" charset="-127"/>
            </a:endParaRPr>
          </a:p>
          <a:p>
            <a:pPr algn="ctr">
              <a:defRPr/>
            </a:pPr>
            <a:r>
              <a:rPr lang="pt-PT" sz="1400" dirty="0">
                <a:solidFill>
                  <a:srgbClr val="00B050"/>
                </a:solidFill>
                <a:latin typeface="Arial Narrow" panose="020B0606020202030204" pitchFamily="34" charset="0"/>
              </a:rPr>
              <a:t>Researcher networks - industry</a:t>
            </a:r>
          </a:p>
        </p:txBody>
      </p:sp>
      <p:cxnSp>
        <p:nvCxnSpPr>
          <p:cNvPr id="85" name="Conexão recta 12"/>
          <p:cNvCxnSpPr>
            <a:stCxn id="82" idx="4"/>
          </p:cNvCxnSpPr>
          <p:nvPr/>
        </p:nvCxnSpPr>
        <p:spPr>
          <a:xfrm>
            <a:off x="4022732" y="5483924"/>
            <a:ext cx="0" cy="82867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Conexão recta 42"/>
          <p:cNvCxnSpPr/>
          <p:nvPr/>
        </p:nvCxnSpPr>
        <p:spPr>
          <a:xfrm>
            <a:off x="4017334" y="661099"/>
            <a:ext cx="0" cy="77946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2504280" y="587335"/>
            <a:ext cx="3232800" cy="3136790"/>
          </a:xfrm>
          <a:prstGeom prst="ellipse">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r>
              <a:rPr lang="pt-PT" sz="1400" dirty="0" smtClean="0"/>
              <a:t>GOVERNMENTS</a:t>
            </a:r>
            <a:endParaRPr lang="pt-PT" sz="1400" dirty="0"/>
          </a:p>
          <a:p>
            <a:pPr algn="ctr">
              <a:defRPr/>
            </a:pPr>
            <a:r>
              <a:rPr lang="pt-PT" sz="1000" dirty="0" smtClean="0"/>
              <a:t>[ Interface </a:t>
            </a:r>
            <a:r>
              <a:rPr lang="pt-PT" sz="1000" dirty="0"/>
              <a:t>]</a:t>
            </a:r>
          </a:p>
          <a:p>
            <a:pPr algn="ctr">
              <a:defRPr/>
            </a:pPr>
            <a:endParaRPr lang="pt-PT" sz="1000" dirty="0"/>
          </a:p>
          <a:p>
            <a:pPr>
              <a:defRPr/>
            </a:pPr>
            <a:r>
              <a:rPr lang="pt-PT" sz="1000" dirty="0">
                <a:solidFill>
                  <a:srgbClr val="FFFF00"/>
                </a:solidFill>
                <a:latin typeface="Arial Narrow"/>
              </a:rPr>
              <a:t>■ </a:t>
            </a:r>
            <a:r>
              <a:rPr lang="pt-PT" sz="1000" dirty="0"/>
              <a:t>National science and technology </a:t>
            </a:r>
            <a:r>
              <a:rPr lang="pt-PT" sz="1000" dirty="0" smtClean="0"/>
              <a:t>policy</a:t>
            </a:r>
          </a:p>
          <a:p>
            <a:pPr>
              <a:defRPr/>
            </a:pPr>
            <a:endParaRPr lang="pt-PT" sz="1000" dirty="0"/>
          </a:p>
          <a:p>
            <a:pPr>
              <a:defRPr/>
            </a:pPr>
            <a:r>
              <a:rPr lang="pt-PT" sz="1000" dirty="0">
                <a:solidFill>
                  <a:srgbClr val="FFFF00"/>
                </a:solidFill>
                <a:latin typeface="Arial Narrow"/>
              </a:rPr>
              <a:t>■ </a:t>
            </a:r>
            <a:r>
              <a:rPr lang="pt-PT" sz="1000" dirty="0"/>
              <a:t>National incentive system for research and </a:t>
            </a:r>
            <a:r>
              <a:rPr lang="pt-PT" sz="1000" dirty="0" smtClean="0"/>
              <a:t>development</a:t>
            </a:r>
          </a:p>
          <a:p>
            <a:pPr>
              <a:defRPr/>
            </a:pPr>
            <a:endParaRPr lang="pt-PT" sz="1000" dirty="0" smtClean="0"/>
          </a:p>
          <a:p>
            <a:pPr>
              <a:defRPr/>
            </a:pPr>
            <a:r>
              <a:rPr lang="pt-PT" sz="1000" dirty="0" smtClean="0">
                <a:solidFill>
                  <a:srgbClr val="FFFF00"/>
                </a:solidFill>
                <a:latin typeface="Arial Narrow"/>
              </a:rPr>
              <a:t>■ </a:t>
            </a:r>
            <a:r>
              <a:rPr lang="pt-PT" sz="1000" dirty="0"/>
              <a:t>Sector promotion </a:t>
            </a:r>
            <a:r>
              <a:rPr lang="pt-PT" sz="1000" dirty="0" smtClean="0"/>
              <a:t>networks</a:t>
            </a:r>
          </a:p>
          <a:p>
            <a:pPr>
              <a:defRPr/>
            </a:pPr>
            <a:endParaRPr lang="pt-PT" sz="1000" dirty="0"/>
          </a:p>
          <a:p>
            <a:r>
              <a:rPr lang="pt-PT" sz="1000" dirty="0">
                <a:solidFill>
                  <a:srgbClr val="FFFF00"/>
                </a:solidFill>
                <a:latin typeface="Arial Narrow"/>
              </a:rPr>
              <a:t>■ </a:t>
            </a:r>
            <a:r>
              <a:rPr lang="pt-PT" sz="1000" dirty="0"/>
              <a:t>National funds and programs</a:t>
            </a:r>
          </a:p>
        </p:txBody>
      </p:sp>
      <p:sp>
        <p:nvSpPr>
          <p:cNvPr id="88" name="Oval 87"/>
          <p:cNvSpPr/>
          <p:nvPr/>
        </p:nvSpPr>
        <p:spPr>
          <a:xfrm>
            <a:off x="20160" y="2675215"/>
            <a:ext cx="3232800" cy="3136790"/>
          </a:xfrm>
          <a:prstGeom prst="ellipse">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ts val="1200"/>
              </a:lnSpc>
            </a:pPr>
            <a:r>
              <a:rPr lang="pt-PT" sz="1400" dirty="0" smtClean="0"/>
              <a:t>UNIVERSITIES</a:t>
            </a:r>
            <a:endParaRPr lang="pt-PT" sz="1400" dirty="0"/>
          </a:p>
          <a:p>
            <a:pPr algn="ctr">
              <a:lnSpc>
                <a:spcPts val="1200"/>
              </a:lnSpc>
              <a:defRPr/>
            </a:pPr>
            <a:r>
              <a:rPr lang="pt-PT" sz="1000" dirty="0"/>
              <a:t>[Transferor]</a:t>
            </a:r>
          </a:p>
          <a:p>
            <a:pPr>
              <a:lnSpc>
                <a:spcPts val="1200"/>
              </a:lnSpc>
              <a:defRPr/>
            </a:pPr>
            <a:endParaRPr lang="pt-PT" sz="1000" dirty="0" smtClean="0">
              <a:latin typeface="Arial Narrow"/>
            </a:endParaRPr>
          </a:p>
          <a:p>
            <a:pPr>
              <a:lnSpc>
                <a:spcPts val="900"/>
              </a:lnSpc>
              <a:defRPr/>
            </a:pPr>
            <a:r>
              <a:rPr lang="pt-PT" sz="1000" dirty="0" smtClean="0">
                <a:solidFill>
                  <a:srgbClr val="FFFF00"/>
                </a:solidFill>
                <a:latin typeface="Arial Narrow"/>
              </a:rPr>
              <a:t>■ </a:t>
            </a:r>
            <a:r>
              <a:rPr lang="pt-PT" sz="1000" dirty="0"/>
              <a:t>Mission and </a:t>
            </a:r>
            <a:r>
              <a:rPr lang="pt-PT" sz="1000" dirty="0" smtClean="0"/>
              <a:t>strategy</a:t>
            </a:r>
          </a:p>
          <a:p>
            <a:pPr>
              <a:lnSpc>
                <a:spcPts val="900"/>
              </a:lnSpc>
              <a:defRPr/>
            </a:pPr>
            <a:endParaRPr lang="pt-PT" sz="1000" dirty="0"/>
          </a:p>
          <a:p>
            <a:pPr>
              <a:lnSpc>
                <a:spcPts val="900"/>
              </a:lnSpc>
            </a:pPr>
            <a:r>
              <a:rPr lang="pt-PT" sz="1000" dirty="0" smtClean="0">
                <a:solidFill>
                  <a:srgbClr val="FFFF00"/>
                </a:solidFill>
                <a:latin typeface="Arial Narrow"/>
              </a:rPr>
              <a:t>■ </a:t>
            </a:r>
            <a:r>
              <a:rPr lang="pt-PT" sz="1000" dirty="0"/>
              <a:t>Infrastructure and financial </a:t>
            </a:r>
            <a:r>
              <a:rPr lang="pt-PT" sz="1000" dirty="0" smtClean="0"/>
              <a:t>resources</a:t>
            </a:r>
          </a:p>
          <a:p>
            <a:pPr>
              <a:lnSpc>
                <a:spcPts val="900"/>
              </a:lnSpc>
            </a:pPr>
            <a:endParaRPr lang="pt-PT" sz="1000" dirty="0"/>
          </a:p>
          <a:p>
            <a:pPr>
              <a:lnSpc>
                <a:spcPts val="900"/>
              </a:lnSpc>
              <a:defRPr/>
            </a:pPr>
            <a:r>
              <a:rPr lang="pt-PT" sz="1000" dirty="0">
                <a:solidFill>
                  <a:srgbClr val="FFFF00"/>
                </a:solidFill>
                <a:latin typeface="Arial Narrow"/>
              </a:rPr>
              <a:t>■ </a:t>
            </a:r>
            <a:r>
              <a:rPr lang="pt-PT" sz="1000" dirty="0"/>
              <a:t>Human, scientific and technical </a:t>
            </a:r>
            <a:r>
              <a:rPr lang="pt-PT" sz="1000" dirty="0" smtClean="0"/>
              <a:t>capital</a:t>
            </a:r>
          </a:p>
          <a:p>
            <a:pPr>
              <a:lnSpc>
                <a:spcPts val="900"/>
              </a:lnSpc>
              <a:defRPr/>
            </a:pPr>
            <a:endParaRPr lang="pt-PT" sz="1000" dirty="0"/>
          </a:p>
          <a:p>
            <a:pPr>
              <a:lnSpc>
                <a:spcPts val="900"/>
              </a:lnSpc>
              <a:defRPr/>
            </a:pPr>
            <a:r>
              <a:rPr lang="pt-PT" sz="1000" dirty="0" smtClean="0">
                <a:solidFill>
                  <a:srgbClr val="FFFF00"/>
                </a:solidFill>
                <a:latin typeface="Arial Narrow"/>
              </a:rPr>
              <a:t>■ </a:t>
            </a:r>
            <a:r>
              <a:rPr lang="pt-PT" sz="1000" dirty="0"/>
              <a:t>Researcher </a:t>
            </a:r>
            <a:r>
              <a:rPr lang="pt-PT" sz="1000" dirty="0" smtClean="0"/>
              <a:t>networks</a:t>
            </a:r>
          </a:p>
          <a:p>
            <a:pPr>
              <a:lnSpc>
                <a:spcPts val="900"/>
              </a:lnSpc>
              <a:defRPr/>
            </a:pPr>
            <a:endParaRPr lang="pt-PT" sz="1000" dirty="0"/>
          </a:p>
          <a:p>
            <a:pPr>
              <a:lnSpc>
                <a:spcPts val="900"/>
              </a:lnSpc>
              <a:defRPr/>
            </a:pPr>
            <a:r>
              <a:rPr lang="pt-PT" sz="1000" dirty="0" smtClean="0">
                <a:solidFill>
                  <a:srgbClr val="FFFF00"/>
                </a:solidFill>
                <a:latin typeface="Arial Narrow"/>
              </a:rPr>
              <a:t>■ </a:t>
            </a:r>
            <a:r>
              <a:rPr lang="pt-PT" sz="1000" dirty="0"/>
              <a:t>Basic </a:t>
            </a:r>
            <a:r>
              <a:rPr lang="pt-PT" sz="1000" dirty="0" smtClean="0"/>
              <a:t>science</a:t>
            </a:r>
          </a:p>
          <a:p>
            <a:pPr>
              <a:lnSpc>
                <a:spcPts val="900"/>
              </a:lnSpc>
              <a:defRPr/>
            </a:pPr>
            <a:endParaRPr lang="pt-PT" sz="1000" dirty="0"/>
          </a:p>
          <a:p>
            <a:pPr>
              <a:lnSpc>
                <a:spcPts val="900"/>
              </a:lnSpc>
              <a:defRPr/>
            </a:pPr>
            <a:r>
              <a:rPr lang="pt-PT" sz="1000" dirty="0" smtClean="0">
                <a:solidFill>
                  <a:srgbClr val="FFFF00"/>
                </a:solidFill>
                <a:latin typeface="Arial Narrow"/>
              </a:rPr>
              <a:t>■ </a:t>
            </a:r>
            <a:r>
              <a:rPr lang="pt-PT" sz="1000" dirty="0"/>
              <a:t>Basic </a:t>
            </a:r>
            <a:r>
              <a:rPr lang="pt-PT" sz="1000" dirty="0" smtClean="0"/>
              <a:t>search</a:t>
            </a:r>
          </a:p>
          <a:p>
            <a:pPr>
              <a:lnSpc>
                <a:spcPts val="900"/>
              </a:lnSpc>
              <a:defRPr/>
            </a:pPr>
            <a:endParaRPr lang="pt-PT" sz="1000" dirty="0"/>
          </a:p>
          <a:p>
            <a:pPr>
              <a:lnSpc>
                <a:spcPts val="900"/>
              </a:lnSpc>
              <a:defRPr/>
            </a:pPr>
            <a:r>
              <a:rPr lang="pt-PT" sz="1000" dirty="0" smtClean="0">
                <a:solidFill>
                  <a:srgbClr val="FFFF00"/>
                </a:solidFill>
                <a:latin typeface="Arial Narrow"/>
              </a:rPr>
              <a:t>■ </a:t>
            </a:r>
            <a:r>
              <a:rPr lang="pt-PT" sz="1000" dirty="0"/>
              <a:t>Applied </a:t>
            </a:r>
            <a:r>
              <a:rPr lang="pt-PT" sz="1000" dirty="0" smtClean="0"/>
              <a:t>research</a:t>
            </a:r>
          </a:p>
          <a:p>
            <a:pPr>
              <a:lnSpc>
                <a:spcPts val="900"/>
              </a:lnSpc>
              <a:defRPr/>
            </a:pPr>
            <a:endParaRPr lang="pt-PT" sz="1000" dirty="0"/>
          </a:p>
          <a:p>
            <a:pPr>
              <a:lnSpc>
                <a:spcPts val="900"/>
              </a:lnSpc>
              <a:defRPr/>
            </a:pPr>
            <a:r>
              <a:rPr lang="pt-PT" sz="1000" dirty="0" smtClean="0">
                <a:solidFill>
                  <a:srgbClr val="FFFF00"/>
                </a:solidFill>
                <a:latin typeface="Arial Narrow"/>
              </a:rPr>
              <a:t>■ </a:t>
            </a:r>
            <a:r>
              <a:rPr lang="pt-PT" sz="1000" dirty="0"/>
              <a:t>Technology transfer</a:t>
            </a:r>
          </a:p>
        </p:txBody>
      </p:sp>
      <p:sp>
        <p:nvSpPr>
          <p:cNvPr id="89" name="Oval 88"/>
          <p:cNvSpPr/>
          <p:nvPr/>
        </p:nvSpPr>
        <p:spPr>
          <a:xfrm>
            <a:off x="4980780" y="2690455"/>
            <a:ext cx="3232800" cy="3136790"/>
          </a:xfrm>
          <a:prstGeom prst="ellipse">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pt-PT" sz="1400" b="1" dirty="0" smtClean="0">
              <a:latin typeface="Batang" panose="02030600000101010101" pitchFamily="18" charset="-127"/>
              <a:ea typeface="Batang" panose="02030600000101010101" pitchFamily="18" charset="-127"/>
            </a:endParaRPr>
          </a:p>
          <a:p>
            <a:pPr algn="ctr">
              <a:defRPr/>
            </a:pPr>
            <a:endParaRPr lang="pt-PT" sz="1400" b="1" dirty="0">
              <a:latin typeface="Batang" panose="02030600000101010101" pitchFamily="18" charset="-127"/>
              <a:ea typeface="Batang" panose="02030600000101010101" pitchFamily="18" charset="-127"/>
            </a:endParaRPr>
          </a:p>
          <a:p>
            <a:pPr algn="ctr"/>
            <a:r>
              <a:rPr lang="pt-PT" sz="1400" dirty="0" smtClean="0"/>
              <a:t>COMPANIES</a:t>
            </a:r>
            <a:endParaRPr lang="pt-PT" sz="1400" dirty="0"/>
          </a:p>
          <a:p>
            <a:pPr algn="ctr">
              <a:defRPr/>
            </a:pPr>
            <a:r>
              <a:rPr lang="pt-PT" sz="1000" dirty="0"/>
              <a:t>[Transferee </a:t>
            </a:r>
            <a:r>
              <a:rPr lang="pt-PT" sz="1000" dirty="0" smtClean="0"/>
              <a:t>]</a:t>
            </a:r>
          </a:p>
          <a:p>
            <a:pPr algn="ctr">
              <a:defRPr/>
            </a:pPr>
            <a:endParaRPr lang="pt-PT" sz="1000" dirty="0"/>
          </a:p>
          <a:p>
            <a:pPr>
              <a:defRPr/>
            </a:pPr>
            <a:r>
              <a:rPr lang="pt-PT" sz="1000" dirty="0" smtClean="0">
                <a:solidFill>
                  <a:srgbClr val="FFFF00"/>
                </a:solidFill>
                <a:latin typeface="Arial Narrow"/>
              </a:rPr>
              <a:t>■ </a:t>
            </a:r>
            <a:r>
              <a:rPr lang="pt-PT" sz="1000" dirty="0"/>
              <a:t>Management planning</a:t>
            </a:r>
            <a:endParaRPr lang="pt-PT" sz="1000" dirty="0" smtClean="0"/>
          </a:p>
          <a:p>
            <a:endParaRPr lang="pt-PT" sz="1000" dirty="0" smtClean="0">
              <a:solidFill>
                <a:srgbClr val="FFFF00"/>
              </a:solidFill>
              <a:latin typeface="Arial Narrow"/>
            </a:endParaRPr>
          </a:p>
          <a:p>
            <a:r>
              <a:rPr lang="pt-PT" sz="1000" dirty="0" smtClean="0">
                <a:solidFill>
                  <a:srgbClr val="FFFF00"/>
                </a:solidFill>
                <a:latin typeface="Arial Narrow"/>
              </a:rPr>
              <a:t>■ </a:t>
            </a:r>
            <a:r>
              <a:rPr lang="pt-PT" sz="1000" dirty="0"/>
              <a:t>Technology management </a:t>
            </a:r>
            <a:r>
              <a:rPr lang="pt-PT" sz="1000" dirty="0" smtClean="0"/>
              <a:t>model</a:t>
            </a:r>
            <a:endParaRPr lang="pt-PT" sz="1000" dirty="0"/>
          </a:p>
          <a:p>
            <a:pPr>
              <a:defRPr/>
            </a:pPr>
            <a:endParaRPr lang="pt-PT" sz="1000" dirty="0" smtClean="0">
              <a:solidFill>
                <a:srgbClr val="FFFF00"/>
              </a:solidFill>
              <a:latin typeface="Arial Narrow"/>
            </a:endParaRPr>
          </a:p>
          <a:p>
            <a:pPr>
              <a:defRPr/>
            </a:pPr>
            <a:r>
              <a:rPr lang="pt-PT" sz="1000" dirty="0" smtClean="0">
                <a:solidFill>
                  <a:srgbClr val="FFFF00"/>
                </a:solidFill>
                <a:latin typeface="Arial Narrow"/>
              </a:rPr>
              <a:t>■ </a:t>
            </a:r>
            <a:r>
              <a:rPr lang="pt-PT" sz="1000" dirty="0"/>
              <a:t>Process </a:t>
            </a:r>
            <a:r>
              <a:rPr lang="pt-PT" sz="1000" dirty="0" smtClean="0"/>
              <a:t>development</a:t>
            </a:r>
            <a:endParaRPr lang="pt-PT" sz="1000" dirty="0"/>
          </a:p>
          <a:p>
            <a:endParaRPr lang="pt-PT" sz="1000" dirty="0" smtClean="0">
              <a:solidFill>
                <a:srgbClr val="FFFF00"/>
              </a:solidFill>
              <a:latin typeface="Arial Narrow"/>
            </a:endParaRPr>
          </a:p>
          <a:p>
            <a:r>
              <a:rPr lang="pt-PT" sz="1000" dirty="0" smtClean="0">
                <a:solidFill>
                  <a:srgbClr val="FFFF00"/>
                </a:solidFill>
                <a:latin typeface="Arial Narrow"/>
              </a:rPr>
              <a:t>■ </a:t>
            </a:r>
            <a:r>
              <a:rPr lang="pt-PT" sz="1000" dirty="0"/>
              <a:t>Product </a:t>
            </a:r>
            <a:r>
              <a:rPr lang="pt-PT" sz="1000" dirty="0" smtClean="0"/>
              <a:t>development</a:t>
            </a:r>
            <a:endParaRPr lang="pt-PT" sz="1000" dirty="0"/>
          </a:p>
          <a:p>
            <a:pPr>
              <a:defRPr/>
            </a:pPr>
            <a:endParaRPr lang="pt-PT" sz="1000" dirty="0" smtClean="0">
              <a:solidFill>
                <a:srgbClr val="FFFF00"/>
              </a:solidFill>
              <a:latin typeface="Arial Narrow"/>
            </a:endParaRPr>
          </a:p>
          <a:p>
            <a:pPr>
              <a:defRPr/>
            </a:pPr>
            <a:r>
              <a:rPr lang="pt-PT" sz="1000" dirty="0" smtClean="0">
                <a:solidFill>
                  <a:srgbClr val="FFFF00"/>
                </a:solidFill>
                <a:latin typeface="Arial Narrow"/>
              </a:rPr>
              <a:t>■ </a:t>
            </a:r>
            <a:r>
              <a:rPr lang="pt-PT" sz="1000" dirty="0"/>
              <a:t>Production</a:t>
            </a:r>
            <a:endParaRPr lang="pt-PT" sz="1000" dirty="0" smtClean="0"/>
          </a:p>
          <a:p>
            <a:endParaRPr lang="pt-PT" sz="1000" dirty="0" smtClean="0">
              <a:solidFill>
                <a:srgbClr val="FFFF00"/>
              </a:solidFill>
              <a:latin typeface="Arial Narrow"/>
            </a:endParaRPr>
          </a:p>
          <a:p>
            <a:r>
              <a:rPr lang="pt-PT" sz="1000" dirty="0" smtClean="0">
                <a:solidFill>
                  <a:srgbClr val="FFFF00"/>
                </a:solidFill>
                <a:latin typeface="Arial Narrow"/>
              </a:rPr>
              <a:t>■ </a:t>
            </a:r>
            <a:r>
              <a:rPr lang="pt-PT" sz="1000" dirty="0"/>
              <a:t>Structures and mechanisms to support cooperation with other organizations</a:t>
            </a:r>
          </a:p>
          <a:p>
            <a:pPr algn="ctr">
              <a:defRPr/>
            </a:pPr>
            <a:endParaRPr lang="pt-PT" sz="1000" dirty="0" smtClean="0"/>
          </a:p>
          <a:p>
            <a:pPr algn="ctr">
              <a:defRPr/>
            </a:pPr>
            <a:endParaRPr lang="pt-PT" sz="1000" dirty="0" smtClean="0"/>
          </a:p>
          <a:p>
            <a:pPr algn="ctr">
              <a:defRPr/>
            </a:pPr>
            <a:endParaRPr lang="pt-PT" sz="1400" dirty="0"/>
          </a:p>
          <a:p>
            <a:pPr algn="ctr">
              <a:defRPr/>
            </a:pPr>
            <a:endParaRPr lang="pt-PT" sz="1400" dirty="0"/>
          </a:p>
        </p:txBody>
      </p:sp>
      <p:sp>
        <p:nvSpPr>
          <p:cNvPr id="90" name="Isosceles Triangle 89"/>
          <p:cNvSpPr/>
          <p:nvPr/>
        </p:nvSpPr>
        <p:spPr>
          <a:xfrm>
            <a:off x="4007492" y="3573780"/>
            <a:ext cx="252088" cy="152401"/>
          </a:xfrm>
          <a:prstGeom prst="triangle">
            <a:avLst/>
          </a:prstGeom>
          <a:solidFill>
            <a:srgbClr val="2B7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1" name="Isosceles Triangle 90"/>
          <p:cNvSpPr/>
          <p:nvPr/>
        </p:nvSpPr>
        <p:spPr>
          <a:xfrm rot="5400000">
            <a:off x="4937132" y="4175760"/>
            <a:ext cx="252088" cy="152401"/>
          </a:xfrm>
          <a:prstGeom prst="triangle">
            <a:avLst/>
          </a:prstGeom>
          <a:solidFill>
            <a:srgbClr val="2B7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2" name="Isosceles Triangle 91"/>
          <p:cNvSpPr/>
          <p:nvPr/>
        </p:nvSpPr>
        <p:spPr>
          <a:xfrm rot="16200000" flipH="1">
            <a:off x="3054992" y="4175760"/>
            <a:ext cx="252088" cy="152401"/>
          </a:xfrm>
          <a:prstGeom prst="triangle">
            <a:avLst/>
          </a:prstGeom>
          <a:solidFill>
            <a:srgbClr val="2B7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3" name="Imagem 112" descr="LOGO-Paises ecowas"/>
          <p:cNvPicPr>
            <a:picLocks noChangeAspect="1"/>
          </p:cNvPicPr>
          <p:nvPr/>
        </p:nvPicPr>
        <p:blipFill>
          <a:blip r:embed="rId7"/>
          <a:stretch>
            <a:fillRect/>
          </a:stretch>
        </p:blipFill>
        <p:spPr>
          <a:xfrm>
            <a:off x="25788" y="591649"/>
            <a:ext cx="1502705" cy="1487525"/>
          </a:xfrm>
          <a:prstGeom prst="rect">
            <a:avLst/>
          </a:prstGeom>
        </p:spPr>
      </p:pic>
      <p:pic>
        <p:nvPicPr>
          <p:cNvPr id="94" name="Picture 9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917922" y="864582"/>
            <a:ext cx="1745556" cy="1745556"/>
          </a:xfrm>
          <a:prstGeom prst="rect">
            <a:avLst/>
          </a:prstGeom>
        </p:spPr>
      </p:pic>
      <p:pic>
        <p:nvPicPr>
          <p:cNvPr id="95" name="Picture 9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1040000">
            <a:off x="5451822" y="856962"/>
            <a:ext cx="1745556" cy="1745556"/>
          </a:xfrm>
          <a:prstGeom prst="rect">
            <a:avLst/>
          </a:prstGeom>
        </p:spPr>
      </p:pic>
      <p:pic>
        <p:nvPicPr>
          <p:cNvPr id="96" name="Picture 9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900000">
            <a:off x="3203922" y="4560282"/>
            <a:ext cx="1745556" cy="1745556"/>
          </a:xfrm>
          <a:prstGeom prst="rect">
            <a:avLst/>
          </a:prstGeom>
        </p:spPr>
      </p:pic>
      <p:sp>
        <p:nvSpPr>
          <p:cNvPr id="97" name="TextBox 96"/>
          <p:cNvSpPr txBox="1"/>
          <p:nvPr/>
        </p:nvSpPr>
        <p:spPr>
          <a:xfrm>
            <a:off x="8267700" y="571500"/>
            <a:ext cx="3692206" cy="6001643"/>
          </a:xfrm>
          <a:prstGeom prst="rect">
            <a:avLst/>
          </a:prstGeom>
          <a:noFill/>
        </p:spPr>
        <p:txBody>
          <a:bodyPr wrap="square" rtlCol="0">
            <a:spAutoFit/>
          </a:bodyPr>
          <a:lstStyle/>
          <a:p>
            <a:pPr algn="just"/>
            <a:r>
              <a:rPr lang="pt-PT" sz="1100" dirty="0">
                <a:latin typeface="Arial Narrow" panose="020B0606020202030204" pitchFamily="34" charset="0"/>
              </a:rPr>
              <a:t>For several centuries, universities and other public research organizations have had as central functions the creation of new knowledge through scientific research and its subsequent dissemination. The increasing globalization of the economy and the intensification of competition have made scientific and technological knowledge one of the most relevant factors of competitiveness in modern economies, thus strengthening the role of the institutions responsible for its production. </a:t>
            </a:r>
            <a:endParaRPr lang="pt-PT" sz="1100" dirty="0" smtClean="0">
              <a:latin typeface="Arial Narrow" panose="020B0606020202030204" pitchFamily="34" charset="0"/>
            </a:endParaRPr>
          </a:p>
          <a:p>
            <a:pPr algn="just"/>
            <a:endParaRPr lang="pt-PT" sz="1100" dirty="0" smtClean="0">
              <a:latin typeface="Arial Narrow" panose="020B0606020202030204" pitchFamily="34" charset="0"/>
            </a:endParaRPr>
          </a:p>
          <a:p>
            <a:pPr algn="just"/>
            <a:r>
              <a:rPr lang="pt-PT" sz="1100" dirty="0" smtClean="0">
                <a:latin typeface="Arial Narrow" panose="020B0606020202030204" pitchFamily="34" charset="0"/>
              </a:rPr>
              <a:t>Spin-Offs</a:t>
            </a:r>
            <a:r>
              <a:rPr lang="pt-PT" sz="1100" dirty="0">
                <a:latin typeface="Arial Narrow" panose="020B0606020202030204" pitchFamily="34" charset="0"/>
              </a:rPr>
              <a:t>, that is, the creation of new technology companies with the aim of exploring new products or services, have contributed significantly to innovation in processes and products, as well as in the transfer of technology and innovation to the productive sector, thus strengthening cooperation between universities and businesses. It is in this context that, in 1993, the concept of “Entrepreneurial University” emerged to contextualize the changes made in the relations between universities and society in general and, in particular, in the transfer of knowledge from the later to the economy</a:t>
            </a:r>
            <a:r>
              <a:rPr lang="pt-PT" sz="1100" dirty="0" smtClean="0">
                <a:latin typeface="Arial Narrow" panose="020B0606020202030204" pitchFamily="34" charset="0"/>
              </a:rPr>
              <a:t>.</a:t>
            </a:r>
          </a:p>
          <a:p>
            <a:pPr algn="just"/>
            <a:endParaRPr lang="pt-PT" sz="1100" dirty="0">
              <a:latin typeface="Arial Narrow" panose="020B0606020202030204" pitchFamily="34" charset="0"/>
            </a:endParaRPr>
          </a:p>
          <a:p>
            <a:pPr algn="just"/>
            <a:r>
              <a:rPr lang="pt-PT" sz="1100" dirty="0">
                <a:latin typeface="Arial Narrow" panose="020B0606020202030204" pitchFamily="34" charset="0"/>
              </a:rPr>
              <a:t>Spin-Offs, as initiatives par excellence, of groups of researchers, in research centers and universities, assume a more relevant role in the context of both young entrepreneurship and the creation of new 'opportunities for companies to integrate innovation into their respective processes or products, or even to position themselves in the markets by relying on products and services that have already been scientifically and technologically tested in academia</a:t>
            </a:r>
            <a:r>
              <a:rPr lang="pt-PT" sz="1100" dirty="0" smtClean="0">
                <a:latin typeface="Arial Narrow" panose="020B0606020202030204" pitchFamily="34" charset="0"/>
              </a:rPr>
              <a:t>.</a:t>
            </a:r>
          </a:p>
          <a:p>
            <a:pPr algn="just"/>
            <a:endParaRPr lang="pt-PT" sz="1100" dirty="0">
              <a:latin typeface="Arial Narrow" panose="020B0606020202030204" pitchFamily="34" charset="0"/>
            </a:endParaRPr>
          </a:p>
          <a:p>
            <a:pPr algn="just"/>
            <a:r>
              <a:rPr lang="pt-PT" sz="1100" dirty="0">
                <a:latin typeface="Arial Narrow" panose="020B0606020202030204" pitchFamily="34" charset="0"/>
              </a:rPr>
              <a:t>It is in this context that, within the framework of the Atlantic Business Forum, Business Forum, it is planned to bring together the companies participating in this event, commercial banks, venture capital companies, insurance companies, finance and business development institutions, and universities for the presentation of a set of innovative Spin-Offs likely to evolve in the market as companies and capable of attracting business partnerships and investors</a:t>
            </a:r>
            <a:r>
              <a:rPr lang="pt-PT" sz="1100" dirty="0" smtClean="0">
                <a:latin typeface="Arial Narrow" panose="020B0606020202030204" pitchFamily="34" charset="0"/>
              </a:rPr>
              <a:t>.</a:t>
            </a:r>
            <a:endParaRPr lang="pt-PT" sz="1100" dirty="0">
              <a:latin typeface="Arial Narrow" panose="020B0606020202030204" pitchFamily="34" charset="0"/>
            </a:endParaRPr>
          </a:p>
        </p:txBody>
      </p:sp>
    </p:spTree>
    <p:extLst>
      <p:ext uri="{BB962C8B-B14F-4D97-AF65-F5344CB8AC3E}">
        <p14:creationId xmlns:p14="http://schemas.microsoft.com/office/powerpoint/2010/main" val="1193403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61" name="Rounded Rectangle 60"/>
          <p:cNvSpPr/>
          <p:nvPr/>
        </p:nvSpPr>
        <p:spPr>
          <a:xfrm>
            <a:off x="6255392" y="1532001"/>
            <a:ext cx="4434840" cy="4447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3" name="CaixaDeTexto 118"/>
          <p:cNvSpPr/>
          <p:nvPr/>
        </p:nvSpPr>
        <p:spPr>
          <a:xfrm>
            <a:off x="3228419" y="447731"/>
            <a:ext cx="6775974" cy="437184"/>
          </a:xfrm>
          <a:prstGeom prst="rect">
            <a:avLst/>
          </a:prstGeom>
          <a:noFill/>
          <a:ln>
            <a:noFill/>
          </a:ln>
          <a:effectLst/>
        </p:spPr>
        <p:txBody>
          <a:bodyPr vert="horz" wrap="square" lIns="91440" tIns="45720" rIns="91440" bIns="45720" numCol="1" spcCol="215900" anchor="t"/>
          <a:lstStyle/>
          <a:p>
            <a:pPr algn="ctr">
              <a:defRPr lang="en-US"/>
            </a:pPr>
            <a:r>
              <a:rPr lang="fr-FR" i="1" dirty="0" smtClean="0">
                <a:gradFill>
                  <a:gsLst>
                    <a:gs pos="0">
                      <a:srgbClr val="14CD68"/>
                    </a:gs>
                    <a:gs pos="100000">
                      <a:srgbClr val="035C7D"/>
                    </a:gs>
                  </a:gsLst>
                  <a:lin scaled="0"/>
                </a:gradFill>
                <a:sym typeface="+mn-ea"/>
              </a:rPr>
              <a:t>ENTREPRENEURIAL UNIVERSITY DEVELOPMENT MODEL </a:t>
            </a:r>
            <a:endParaRPr lang="en-US" i="1" dirty="0" smtClean="0">
              <a:gradFill>
                <a:gsLst>
                  <a:gs pos="0">
                    <a:srgbClr val="14CD68"/>
                  </a:gs>
                  <a:gs pos="100000">
                    <a:srgbClr val="035C7D"/>
                  </a:gs>
                </a:gsLst>
                <a:lin scaled="0"/>
              </a:gradFill>
              <a:sym typeface="+mn-ea"/>
            </a:endParaRPr>
          </a:p>
        </p:txBody>
      </p:sp>
      <p:sp>
        <p:nvSpPr>
          <p:cNvPr id="75"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i="1" dirty="0" smtClean="0">
                <a:solidFill>
                  <a:srgbClr val="00B4B2"/>
                </a:solidFill>
              </a:rPr>
              <a:t>Pag </a:t>
            </a:r>
            <a:fld id="{6C07E9C5-6E20-4A25-9F31-81ECFC5683B7}" type="slidenum">
              <a:rPr lang="fr-FR" altLang="pt-PT" sz="1200" b="1" i="1" u="sng" dirty="0" smtClean="0">
                <a:solidFill>
                  <a:srgbClr val="00B4B2"/>
                </a:solidFill>
              </a:rPr>
              <a:t>8</a:t>
            </a:fld>
            <a:endParaRPr lang="fr-FR" altLang="pt-PT" sz="1200" b="1" i="1" u="sng" dirty="0" smtClean="0">
              <a:solidFill>
                <a:srgbClr val="00B4B2"/>
              </a:solidFill>
            </a:endParaRPr>
          </a:p>
        </p:txBody>
      </p:sp>
      <p:pic>
        <p:nvPicPr>
          <p:cNvPr id="76" name="Imagem9"/>
          <p:cNvPicPr>
            <a:picLocks noChangeAspect="1"/>
          </p:cNvPicPr>
          <p:nvPr/>
        </p:nvPicPr>
        <p:blipFill>
          <a:blip r:embed="rId2"/>
          <a:stretch>
            <a:fillRect/>
          </a:stretch>
        </p:blipFill>
        <p:spPr>
          <a:xfrm>
            <a:off x="11830049" y="6569065"/>
            <a:ext cx="351155" cy="271790"/>
          </a:xfrm>
          <a:prstGeom prst="rect">
            <a:avLst/>
          </a:prstGeom>
          <a:noFill/>
          <a:ln>
            <a:noFill/>
          </a:ln>
          <a:effectLst/>
        </p:spPr>
      </p:pic>
      <p:sp>
        <p:nvSpPr>
          <p:cNvPr id="77" name="Caixa de Texto 14"/>
          <p:cNvSpPr txBox="1"/>
          <p:nvPr/>
        </p:nvSpPr>
        <p:spPr>
          <a:xfrm>
            <a:off x="10498455" y="93345"/>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sp>
        <p:nvSpPr>
          <p:cNvPr id="78" name="TextBox 77"/>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79" name="Picture 7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pic>
        <p:nvPicPr>
          <p:cNvPr id="80" name="Picture 2" descr="E:\DOSSIER 2020\bconference\logos\unicv\logotipo_unicv_final-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3433" y="6434461"/>
            <a:ext cx="1726630" cy="398453"/>
          </a:xfrm>
          <a:prstGeom prst="rect">
            <a:avLst/>
          </a:prstGeom>
        </p:spPr>
      </p:pic>
      <p:cxnSp>
        <p:nvCxnSpPr>
          <p:cNvPr id="82" name="Conexão recta 12"/>
          <p:cNvCxnSpPr/>
          <p:nvPr/>
        </p:nvCxnSpPr>
        <p:spPr>
          <a:xfrm>
            <a:off x="8480432" y="5529644"/>
            <a:ext cx="0" cy="82867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Conexão recta 42"/>
          <p:cNvCxnSpPr/>
          <p:nvPr/>
        </p:nvCxnSpPr>
        <p:spPr>
          <a:xfrm>
            <a:off x="4017334" y="889699"/>
            <a:ext cx="0" cy="77946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84" name="Rounded Rectangle 83"/>
          <p:cNvSpPr/>
          <p:nvPr/>
        </p:nvSpPr>
        <p:spPr>
          <a:xfrm>
            <a:off x="1082040" y="1532001"/>
            <a:ext cx="4434840" cy="4447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5" name="Rectangle 84"/>
          <p:cNvSpPr/>
          <p:nvPr/>
        </p:nvSpPr>
        <p:spPr>
          <a:xfrm>
            <a:off x="1386840" y="2438400"/>
            <a:ext cx="1036320" cy="5791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200" dirty="0">
                <a:solidFill>
                  <a:schemeClr val="tx1"/>
                </a:solidFill>
                <a:latin typeface="Arial Narrow" panose="020B0606020202030204" pitchFamily="34" charset="0"/>
              </a:rPr>
              <a:t>Laboratories</a:t>
            </a:r>
          </a:p>
        </p:txBody>
      </p:sp>
      <p:sp>
        <p:nvSpPr>
          <p:cNvPr id="86" name="Rectangle 85"/>
          <p:cNvSpPr/>
          <p:nvPr/>
        </p:nvSpPr>
        <p:spPr>
          <a:xfrm>
            <a:off x="3078480" y="2903220"/>
            <a:ext cx="1188720" cy="5791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lang="pt-PT" sz="1200" dirty="0">
                <a:solidFill>
                  <a:schemeClr val="tx1"/>
                </a:solidFill>
                <a:latin typeface="Arial Narrow" panose="020B0606020202030204" pitchFamily="34" charset="0"/>
              </a:rPr>
              <a:t>Technology </a:t>
            </a:r>
            <a:r>
              <a:rPr lang="pt-PT" sz="1200" dirty="0" smtClean="0">
                <a:solidFill>
                  <a:schemeClr val="tx1"/>
                </a:solidFill>
                <a:latin typeface="Arial Narrow" panose="020B0606020202030204" pitchFamily="34" charset="0"/>
              </a:rPr>
              <a:t>transfer department</a:t>
            </a:r>
            <a:endParaRPr lang="pt-PT" sz="1200" dirty="0">
              <a:solidFill>
                <a:schemeClr val="tx1"/>
              </a:solidFill>
              <a:latin typeface="Arial Narrow" panose="020B0606020202030204" pitchFamily="34" charset="0"/>
            </a:endParaRPr>
          </a:p>
        </p:txBody>
      </p:sp>
      <p:sp>
        <p:nvSpPr>
          <p:cNvPr id="87" name="Rectangle 86"/>
          <p:cNvSpPr/>
          <p:nvPr/>
        </p:nvSpPr>
        <p:spPr>
          <a:xfrm>
            <a:off x="3078480" y="3718560"/>
            <a:ext cx="1188720" cy="5791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lang="pt-PT" sz="1200" dirty="0">
                <a:solidFill>
                  <a:schemeClr val="tx1"/>
                </a:solidFill>
                <a:latin typeface="Arial Narrow" panose="020B0606020202030204" pitchFamily="34" charset="0"/>
              </a:rPr>
              <a:t>Business incubators</a:t>
            </a:r>
          </a:p>
        </p:txBody>
      </p:sp>
      <p:sp>
        <p:nvSpPr>
          <p:cNvPr id="88" name="Right Arrow 87"/>
          <p:cNvSpPr/>
          <p:nvPr/>
        </p:nvSpPr>
        <p:spPr>
          <a:xfrm>
            <a:off x="1386840" y="3116580"/>
            <a:ext cx="1607820" cy="1021080"/>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pt-PT" sz="1200" dirty="0">
                <a:solidFill>
                  <a:schemeClr val="tx1"/>
                </a:solidFill>
                <a:latin typeface="Arial Narrow" panose="020B0606020202030204" pitchFamily="34" charset="0"/>
              </a:rPr>
              <a:t>Business ideas, inventions, university theses</a:t>
            </a:r>
            <a:r>
              <a:rPr lang="pt-PT" sz="1200" dirty="0" smtClean="0">
                <a:solidFill>
                  <a:schemeClr val="tx1"/>
                </a:solidFill>
                <a:latin typeface="Arial Narrow" panose="020B0606020202030204" pitchFamily="34" charset="0"/>
              </a:rPr>
              <a:t>.</a:t>
            </a:r>
            <a:endParaRPr lang="pt-PT" sz="1200" dirty="0">
              <a:solidFill>
                <a:schemeClr val="tx1"/>
              </a:solidFill>
              <a:latin typeface="Arial Narrow" panose="020B0606020202030204" pitchFamily="34" charset="0"/>
            </a:endParaRPr>
          </a:p>
        </p:txBody>
      </p:sp>
      <p:sp>
        <p:nvSpPr>
          <p:cNvPr id="89" name="Rectangle 88"/>
          <p:cNvSpPr/>
          <p:nvPr/>
        </p:nvSpPr>
        <p:spPr>
          <a:xfrm>
            <a:off x="1295400" y="4480560"/>
            <a:ext cx="1447800" cy="5791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lang="pt-PT" sz="1200" dirty="0">
                <a:solidFill>
                  <a:schemeClr val="tx1"/>
                </a:solidFill>
                <a:latin typeface="Arial Narrow" panose="020B0606020202030204" pitchFamily="34" charset="0"/>
              </a:rPr>
              <a:t>Research centers, Institutes</a:t>
            </a:r>
          </a:p>
        </p:txBody>
      </p:sp>
      <p:sp>
        <p:nvSpPr>
          <p:cNvPr id="90" name="Rectangle 89"/>
          <p:cNvSpPr/>
          <p:nvPr/>
        </p:nvSpPr>
        <p:spPr>
          <a:xfrm>
            <a:off x="2948940" y="4831080"/>
            <a:ext cx="1447800" cy="5791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lang="pt-PT" sz="1200" dirty="0">
                <a:solidFill>
                  <a:schemeClr val="tx1"/>
                </a:solidFill>
                <a:latin typeface="Arial Narrow" panose="020B0606020202030204" pitchFamily="34" charset="0"/>
              </a:rPr>
              <a:t>Subsidiaries and Affiliates</a:t>
            </a:r>
          </a:p>
        </p:txBody>
      </p:sp>
      <p:sp>
        <p:nvSpPr>
          <p:cNvPr id="91" name="Down Arrow 90"/>
          <p:cNvSpPr/>
          <p:nvPr/>
        </p:nvSpPr>
        <p:spPr>
          <a:xfrm>
            <a:off x="3489960" y="4307815"/>
            <a:ext cx="342900" cy="497891"/>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92" name="Right Arrow 91"/>
          <p:cNvSpPr/>
          <p:nvPr/>
        </p:nvSpPr>
        <p:spPr>
          <a:xfrm>
            <a:off x="4396740" y="3383281"/>
            <a:ext cx="1874520" cy="434339"/>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3" name="Rectangle 92"/>
          <p:cNvSpPr/>
          <p:nvPr/>
        </p:nvSpPr>
        <p:spPr>
          <a:xfrm>
            <a:off x="6362699" y="3307080"/>
            <a:ext cx="1417320" cy="5791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pt-PT" sz="1200" b="1" dirty="0" smtClean="0">
                <a:solidFill>
                  <a:schemeClr val="bg1"/>
                </a:solidFill>
                <a:latin typeface="Arial Narrow" panose="020B0606020202030204" pitchFamily="34" charset="0"/>
              </a:rPr>
              <a:t>SPIN-OFFs</a:t>
            </a:r>
            <a:endParaRPr lang="pt-PT" sz="1200" b="1" dirty="0">
              <a:solidFill>
                <a:schemeClr val="bg1"/>
              </a:solidFill>
              <a:latin typeface="Arial Narrow" panose="020B0606020202030204" pitchFamily="34" charset="0"/>
            </a:endParaRPr>
          </a:p>
        </p:txBody>
      </p:sp>
      <p:sp>
        <p:nvSpPr>
          <p:cNvPr id="94" name="Rectangle 93"/>
          <p:cNvSpPr/>
          <p:nvPr/>
        </p:nvSpPr>
        <p:spPr>
          <a:xfrm>
            <a:off x="6362699" y="3951351"/>
            <a:ext cx="1417320" cy="32689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pt-PT" sz="1200" b="1" dirty="0" smtClean="0">
                <a:solidFill>
                  <a:schemeClr val="bg1"/>
                </a:solidFill>
                <a:latin typeface="Arial Narrow" panose="020B0606020202030204" pitchFamily="34" charset="0"/>
              </a:rPr>
              <a:t>STAR-UPs</a:t>
            </a:r>
            <a:endParaRPr lang="pt-PT" sz="1200" b="1" dirty="0">
              <a:solidFill>
                <a:schemeClr val="bg1"/>
              </a:solidFill>
              <a:latin typeface="Arial Narrow" panose="020B0606020202030204" pitchFamily="34" charset="0"/>
            </a:endParaRPr>
          </a:p>
        </p:txBody>
      </p:sp>
      <p:sp>
        <p:nvSpPr>
          <p:cNvPr id="95" name="Rectangle 94"/>
          <p:cNvSpPr/>
          <p:nvPr/>
        </p:nvSpPr>
        <p:spPr>
          <a:xfrm>
            <a:off x="6364302" y="2930271"/>
            <a:ext cx="1408097" cy="32689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lang="pt-PT" sz="1200" dirty="0">
                <a:solidFill>
                  <a:schemeClr val="tx1"/>
                </a:solidFill>
                <a:latin typeface="Arial Narrow" panose="020B0606020202030204" pitchFamily="34" charset="0"/>
              </a:rPr>
              <a:t>Marketing of scientific products</a:t>
            </a:r>
          </a:p>
        </p:txBody>
      </p:sp>
      <p:cxnSp>
        <p:nvCxnSpPr>
          <p:cNvPr id="96" name="Straight Arrow Connector 95"/>
          <p:cNvCxnSpPr/>
          <p:nvPr/>
        </p:nvCxnSpPr>
        <p:spPr>
          <a:xfrm>
            <a:off x="4591317" y="3093720"/>
            <a:ext cx="1752067" cy="0"/>
          </a:xfrm>
          <a:prstGeom prst="straightConnector1">
            <a:avLst/>
          </a:prstGeom>
          <a:ln w="28575">
            <a:solidFill>
              <a:schemeClr val="accent6">
                <a:lumMod val="20000"/>
                <a:lumOff val="8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7949263" y="2930271"/>
            <a:ext cx="1290692" cy="32689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200" dirty="0">
                <a:solidFill>
                  <a:schemeClr val="tx1"/>
                </a:solidFill>
                <a:latin typeface="Arial Narrow" panose="020B0606020202030204" pitchFamily="34" charset="0"/>
              </a:rPr>
              <a:t>Research</a:t>
            </a:r>
          </a:p>
        </p:txBody>
      </p:sp>
      <p:sp>
        <p:nvSpPr>
          <p:cNvPr id="100" name="Rounded Rectangle 99"/>
          <p:cNvSpPr/>
          <p:nvPr/>
        </p:nvSpPr>
        <p:spPr>
          <a:xfrm>
            <a:off x="1531620" y="1828800"/>
            <a:ext cx="3535680" cy="46482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500" dirty="0" smtClean="0">
                <a:solidFill>
                  <a:schemeClr val="tx1"/>
                </a:solidFill>
                <a:latin typeface="Batang" panose="02030600000101010101" pitchFamily="18" charset="-127"/>
                <a:ea typeface="Batang" panose="02030600000101010101" pitchFamily="18" charset="-127"/>
              </a:rPr>
              <a:t>Entrepreneurial University</a:t>
            </a:r>
            <a:endParaRPr lang="pt-PT" sz="1500" dirty="0">
              <a:solidFill>
                <a:schemeClr val="tx1"/>
              </a:solidFill>
              <a:latin typeface="Batang" panose="02030600000101010101" pitchFamily="18" charset="-127"/>
              <a:ea typeface="Batang" panose="02030600000101010101" pitchFamily="18" charset="-127"/>
            </a:endParaRPr>
          </a:p>
        </p:txBody>
      </p:sp>
      <p:sp>
        <p:nvSpPr>
          <p:cNvPr id="101" name="Rounded Rectangle 100"/>
          <p:cNvSpPr/>
          <p:nvPr/>
        </p:nvSpPr>
        <p:spPr>
          <a:xfrm>
            <a:off x="6728233" y="1796705"/>
            <a:ext cx="3642814" cy="52901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00"/>
              </a:lnSpc>
            </a:pPr>
            <a:r>
              <a:rPr lang="pt-PT" sz="1500" dirty="0">
                <a:solidFill>
                  <a:schemeClr val="tx1"/>
                </a:solidFill>
                <a:latin typeface="Batang" panose="02030600000101010101" pitchFamily="18" charset="-127"/>
                <a:ea typeface="Batang" panose="02030600000101010101" pitchFamily="18" charset="-127"/>
              </a:rPr>
              <a:t>External environment that promotes innovative entrepreneurship</a:t>
            </a:r>
          </a:p>
        </p:txBody>
      </p:sp>
      <p:sp>
        <p:nvSpPr>
          <p:cNvPr id="102" name="TextBox 101"/>
          <p:cNvSpPr txBox="1"/>
          <p:nvPr/>
        </p:nvSpPr>
        <p:spPr>
          <a:xfrm>
            <a:off x="1493520" y="6040011"/>
            <a:ext cx="1333500" cy="230832"/>
          </a:xfrm>
          <a:prstGeom prst="rect">
            <a:avLst/>
          </a:prstGeom>
          <a:noFill/>
        </p:spPr>
        <p:txBody>
          <a:bodyPr wrap="square" rtlCol="0">
            <a:spAutoFit/>
          </a:bodyPr>
          <a:lstStyle/>
          <a:p>
            <a:r>
              <a:rPr lang="pt-PT" sz="900" i="1" dirty="0">
                <a:solidFill>
                  <a:schemeClr val="bg1">
                    <a:lumMod val="65000"/>
                  </a:schemeClr>
                </a:solidFill>
              </a:rPr>
              <a:t>Fonte: abacademies</a:t>
            </a:r>
          </a:p>
        </p:txBody>
      </p:sp>
      <p:cxnSp>
        <p:nvCxnSpPr>
          <p:cNvPr id="103" name="Conexão recta 12"/>
          <p:cNvCxnSpPr/>
          <p:nvPr/>
        </p:nvCxnSpPr>
        <p:spPr>
          <a:xfrm>
            <a:off x="3298832" y="5522024"/>
            <a:ext cx="0" cy="82867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4591317" y="4122420"/>
            <a:ext cx="1752067" cy="0"/>
          </a:xfrm>
          <a:prstGeom prst="straightConnector1">
            <a:avLst/>
          </a:prstGeom>
          <a:ln w="28575">
            <a:solidFill>
              <a:schemeClr val="accent6">
                <a:lumMod val="20000"/>
                <a:lumOff val="8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Conexão recta 12"/>
          <p:cNvCxnSpPr/>
          <p:nvPr/>
        </p:nvCxnSpPr>
        <p:spPr>
          <a:xfrm rot="5400000">
            <a:off x="951872" y="3342322"/>
            <a:ext cx="0" cy="82867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Conexão recta 12"/>
          <p:cNvCxnSpPr/>
          <p:nvPr/>
        </p:nvCxnSpPr>
        <p:spPr>
          <a:xfrm rot="5400000">
            <a:off x="10690232" y="3357562"/>
            <a:ext cx="0" cy="82867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6364302" y="4980051"/>
            <a:ext cx="1408097" cy="32689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lang="pt-PT" sz="1200" dirty="0">
                <a:solidFill>
                  <a:schemeClr val="tx1"/>
                </a:solidFill>
                <a:latin typeface="Arial Narrow" panose="020B0606020202030204" pitchFamily="34" charset="0"/>
              </a:rPr>
              <a:t>Marketing of scientific products</a:t>
            </a:r>
          </a:p>
        </p:txBody>
      </p:sp>
      <p:sp>
        <p:nvSpPr>
          <p:cNvPr id="108" name="Rectangle 107"/>
          <p:cNvSpPr/>
          <p:nvPr/>
        </p:nvSpPr>
        <p:spPr>
          <a:xfrm>
            <a:off x="7949263" y="4980051"/>
            <a:ext cx="1290692" cy="32689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200" dirty="0">
                <a:solidFill>
                  <a:schemeClr val="tx1"/>
                </a:solidFill>
                <a:latin typeface="Arial Narrow" panose="020B0606020202030204" pitchFamily="34" charset="0"/>
              </a:rPr>
              <a:t>Research</a:t>
            </a:r>
          </a:p>
        </p:txBody>
      </p:sp>
      <p:cxnSp>
        <p:nvCxnSpPr>
          <p:cNvPr id="109" name="Straight Arrow Connector 108"/>
          <p:cNvCxnSpPr/>
          <p:nvPr/>
        </p:nvCxnSpPr>
        <p:spPr>
          <a:xfrm>
            <a:off x="4598937" y="5151120"/>
            <a:ext cx="1752067" cy="0"/>
          </a:xfrm>
          <a:prstGeom prst="straightConnector1">
            <a:avLst/>
          </a:prstGeom>
          <a:ln w="28575">
            <a:solidFill>
              <a:schemeClr val="accent6">
                <a:lumMod val="20000"/>
                <a:lumOff val="8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444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26" name="Imagem 112" descr="LOGO-Paises ecowas"/>
          <p:cNvPicPr>
            <a:picLocks noChangeAspect="1"/>
          </p:cNvPicPr>
          <p:nvPr/>
        </p:nvPicPr>
        <p:blipFill>
          <a:blip r:embed="rId2"/>
          <a:stretch>
            <a:fillRect/>
          </a:stretch>
        </p:blipFill>
        <p:spPr>
          <a:xfrm>
            <a:off x="3371215" y="2859405"/>
            <a:ext cx="3897630" cy="3858260"/>
          </a:xfrm>
          <a:prstGeom prst="rect">
            <a:avLst/>
          </a:prstGeom>
        </p:spPr>
      </p:pic>
      <p:cxnSp>
        <p:nvCxnSpPr>
          <p:cNvPr id="28" name="Straight Connector 149"/>
          <p:cNvCxnSpPr/>
          <p:nvPr/>
        </p:nvCxnSpPr>
        <p:spPr>
          <a:xfrm>
            <a:off x="6317875" y="2288447"/>
            <a:ext cx="0" cy="29944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192"/>
          <p:cNvCxnSpPr/>
          <p:nvPr/>
        </p:nvCxnSpPr>
        <p:spPr>
          <a:xfrm>
            <a:off x="9458245" y="5100699"/>
            <a:ext cx="0" cy="299446"/>
          </a:xfrm>
          <a:prstGeom prst="line">
            <a:avLst/>
          </a:prstGeom>
          <a:ln w="190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148"/>
          <p:cNvCxnSpPr/>
          <p:nvPr/>
        </p:nvCxnSpPr>
        <p:spPr>
          <a:xfrm>
            <a:off x="1044191" y="3143651"/>
            <a:ext cx="2899882" cy="0"/>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74316" y="2553223"/>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2021</a:t>
            </a:r>
            <a:endParaRPr lang="pt-PT" sz="2000" b="1" dirty="0">
              <a:solidFill>
                <a:srgbClr val="FFFF00"/>
              </a:solidFill>
              <a:latin typeface="Arial Narrow" panose="020B0606020202030204" pitchFamily="34" charset="0"/>
            </a:endParaRPr>
          </a:p>
          <a:p>
            <a:pPr algn="ctr"/>
            <a:r>
              <a:rPr lang="pt-PT" sz="1400" b="1" dirty="0" smtClean="0">
                <a:solidFill>
                  <a:schemeClr val="bg1"/>
                </a:solidFill>
                <a:latin typeface="Arial Narrow" panose="020B0606020202030204" pitchFamily="34" charset="0"/>
              </a:rPr>
              <a:t>May </a:t>
            </a:r>
            <a:endParaRPr lang="pt-PT" sz="1400" b="1" dirty="0">
              <a:solidFill>
                <a:schemeClr val="bg1"/>
              </a:solidFill>
              <a:latin typeface="Arial Narrow" panose="020B0606020202030204" pitchFamily="34" charset="0"/>
            </a:endParaRPr>
          </a:p>
          <a:p>
            <a:pPr algn="ctr"/>
            <a:r>
              <a:rPr lang="pt-PT" sz="1400" b="1" dirty="0" smtClean="0">
                <a:solidFill>
                  <a:schemeClr val="bg1"/>
                </a:solidFill>
                <a:latin typeface="Arial Narrow" panose="020B0606020202030204" pitchFamily="34" charset="0"/>
              </a:rPr>
              <a:t>17</a:t>
            </a:r>
          </a:p>
        </p:txBody>
      </p:sp>
      <p:sp>
        <p:nvSpPr>
          <p:cNvPr id="36" name="Rectangle: Rounded Corners 103"/>
          <p:cNvSpPr/>
          <p:nvPr/>
        </p:nvSpPr>
        <p:spPr>
          <a:xfrm>
            <a:off x="66005" y="4834202"/>
            <a:ext cx="2204878" cy="115156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PT" sz="1200" dirty="0">
                <a:solidFill>
                  <a:schemeClr val="tx1"/>
                </a:solidFill>
                <a:latin typeface="Arial Narrow" panose="020B0606020202030204" pitchFamily="34" charset="0"/>
              </a:rPr>
              <a:t>Registration is open for expressions of interest to participate in the Business Forum and Business Round.</a:t>
            </a:r>
          </a:p>
        </p:txBody>
      </p:sp>
      <p:sp>
        <p:nvSpPr>
          <p:cNvPr id="37" name="Rectangle: Rounded Corners 111"/>
          <p:cNvSpPr/>
          <p:nvPr/>
        </p:nvSpPr>
        <p:spPr>
          <a:xfrm>
            <a:off x="5225817" y="752475"/>
            <a:ext cx="2173915" cy="141467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200" dirty="0">
                <a:solidFill>
                  <a:schemeClr val="tx1"/>
                </a:solidFill>
                <a:latin typeface="Arial Narrow" panose="020B0606020202030204" pitchFamily="34" charset="0"/>
              </a:rPr>
              <a:t>Registration deadline to participate in the business roundtable and time reserve for the presentation of products, services and partnership opportunities.</a:t>
            </a:r>
          </a:p>
        </p:txBody>
      </p:sp>
      <p:sp>
        <p:nvSpPr>
          <p:cNvPr id="38" name="Isosceles Triangle 145"/>
          <p:cNvSpPr/>
          <p:nvPr/>
        </p:nvSpPr>
        <p:spPr>
          <a:xfrm flipV="1">
            <a:off x="6223262"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39" name="Straight Connector 150"/>
          <p:cNvCxnSpPr/>
          <p:nvPr/>
        </p:nvCxnSpPr>
        <p:spPr>
          <a:xfrm>
            <a:off x="3790533" y="3140722"/>
            <a:ext cx="3859743" cy="0"/>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158"/>
          <p:cNvCxnSpPr/>
          <p:nvPr/>
        </p:nvCxnSpPr>
        <p:spPr>
          <a:xfrm>
            <a:off x="835522" y="3750040"/>
            <a:ext cx="0" cy="530486"/>
          </a:xfrm>
          <a:prstGeom prst="line">
            <a:avLst/>
          </a:prstGeom>
          <a:ln w="19050">
            <a:solidFill>
              <a:schemeClr val="accent1">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159"/>
          <p:cNvCxnSpPr/>
          <p:nvPr/>
        </p:nvCxnSpPr>
        <p:spPr>
          <a:xfrm>
            <a:off x="831952" y="4277656"/>
            <a:ext cx="339605"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160"/>
          <p:cNvCxnSpPr/>
          <p:nvPr/>
        </p:nvCxnSpPr>
        <p:spPr>
          <a:xfrm>
            <a:off x="1175986" y="4269940"/>
            <a:ext cx="0" cy="311604"/>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3" name="Isosceles Triangle 161"/>
          <p:cNvSpPr/>
          <p:nvPr/>
        </p:nvSpPr>
        <p:spPr>
          <a:xfrm>
            <a:off x="1080898" y="4574869"/>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4" name="Oval 43"/>
          <p:cNvSpPr/>
          <p:nvPr/>
        </p:nvSpPr>
        <p:spPr>
          <a:xfrm>
            <a:off x="5686824" y="2551409"/>
            <a:ext cx="1188171" cy="117768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2022</a:t>
            </a:r>
            <a:endParaRPr lang="pt-PT" sz="2000" b="1" dirty="0">
              <a:solidFill>
                <a:srgbClr val="FFFF00"/>
              </a:solidFill>
              <a:latin typeface="Arial Narrow" panose="020B0606020202030204" pitchFamily="34" charset="0"/>
            </a:endParaRPr>
          </a:p>
          <a:p>
            <a:pPr algn="ctr"/>
            <a:r>
              <a:rPr lang="pt-PT" sz="1400" dirty="0">
                <a:latin typeface="Arial Narrow" panose="020B0606020202030204" pitchFamily="34" charset="0"/>
              </a:rPr>
              <a:t>February 28</a:t>
            </a:r>
            <a:endParaRPr lang="pt-PT" sz="1400" b="1" dirty="0">
              <a:solidFill>
                <a:schemeClr val="bg1"/>
              </a:solidFill>
              <a:latin typeface="Arial Narrow" panose="020B0606020202030204" pitchFamily="34" charset="0"/>
            </a:endParaRPr>
          </a:p>
        </p:txBody>
      </p:sp>
      <p:cxnSp>
        <p:nvCxnSpPr>
          <p:cNvPr id="45" name="Straight Connector 192"/>
          <p:cNvCxnSpPr/>
          <p:nvPr/>
        </p:nvCxnSpPr>
        <p:spPr>
          <a:xfrm>
            <a:off x="7652428" y="5100728"/>
            <a:ext cx="0" cy="854356"/>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Isosceles Triangle 193"/>
          <p:cNvSpPr/>
          <p:nvPr/>
        </p:nvSpPr>
        <p:spPr>
          <a:xfrm>
            <a:off x="7556031" y="5885812"/>
            <a:ext cx="186224" cy="221052"/>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7" name="Rectangle: Rounded Corners 198"/>
          <p:cNvSpPr/>
          <p:nvPr/>
        </p:nvSpPr>
        <p:spPr>
          <a:xfrm>
            <a:off x="6663399" y="6123445"/>
            <a:ext cx="1982128" cy="62153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defRPr lang="en-US">
                <a:solidFill>
                  <a:srgbClr val="FFFFFF"/>
                </a:solidFill>
              </a:defRPr>
            </a:pPr>
            <a:r>
              <a:rPr lang="en-GB" sz="1400" b="1" dirty="0">
                <a:latin typeface="Arial Narrow" panose="020B0606020202030204" pitchFamily="34" charset="0"/>
                <a:ea typeface="Calibri" panose="020F0502020204030204" charset="0"/>
                <a:cs typeface="Times New Roman" panose="02020603050405020304" pitchFamily="18" charset="0"/>
                <a:sym typeface="+mn-ea"/>
              </a:rPr>
              <a:t>BUSINESS ROUND</a:t>
            </a:r>
            <a:endParaRPr lang="pt-PT" sz="1400" dirty="0">
              <a:solidFill>
                <a:schemeClr val="accent6">
                  <a:lumMod val="50000"/>
                </a:schemeClr>
              </a:solidFill>
              <a:latin typeface="Arial Narrow" panose="020B0606020202030204" pitchFamily="34" charset="0"/>
            </a:endParaRPr>
          </a:p>
        </p:txBody>
      </p:sp>
      <p:cxnSp>
        <p:nvCxnSpPr>
          <p:cNvPr id="48" name="Straight Connector 211"/>
          <p:cNvCxnSpPr/>
          <p:nvPr/>
        </p:nvCxnSpPr>
        <p:spPr>
          <a:xfrm flipV="1">
            <a:off x="7633335" y="3585210"/>
            <a:ext cx="3630295" cy="1079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7038513" y="3927456"/>
            <a:ext cx="1200053" cy="115447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chemeClr val="tx1"/>
                </a:solidFill>
                <a:latin typeface="Arial Narrow" panose="020B0606020202030204" pitchFamily="34" charset="0"/>
              </a:rPr>
              <a:t>2022</a:t>
            </a:r>
            <a:endParaRPr lang="pt-PT" sz="2000" b="1" dirty="0">
              <a:solidFill>
                <a:schemeClr val="tx1"/>
              </a:solidFill>
              <a:latin typeface="Arial Narrow" panose="020B0606020202030204" pitchFamily="34" charset="0"/>
            </a:endParaRPr>
          </a:p>
          <a:p>
            <a:pPr algn="ctr"/>
            <a:r>
              <a:rPr lang="pt-PT" sz="1400" dirty="0" smtClean="0">
                <a:latin typeface="Arial Narrow" panose="020B0606020202030204" pitchFamily="34" charset="0"/>
              </a:rPr>
              <a:t>March</a:t>
            </a:r>
          </a:p>
          <a:p>
            <a:pPr algn="ctr"/>
            <a:r>
              <a:rPr lang="pt-PT" sz="1400" dirty="0" smtClean="0">
                <a:latin typeface="Arial Narrow" panose="020B0606020202030204" pitchFamily="34" charset="0"/>
              </a:rPr>
              <a:t>19</a:t>
            </a:r>
            <a:endParaRPr lang="pt-PT" sz="1400" b="1" dirty="0" smtClean="0">
              <a:solidFill>
                <a:schemeClr val="tx1"/>
              </a:solidFill>
              <a:latin typeface="Arial Narrow" panose="020B0606020202030204" pitchFamily="34" charset="0"/>
            </a:endParaRPr>
          </a:p>
        </p:txBody>
      </p:sp>
      <p:cxnSp>
        <p:nvCxnSpPr>
          <p:cNvPr id="50" name="Straight Connector 144"/>
          <p:cNvCxnSpPr/>
          <p:nvPr/>
        </p:nvCxnSpPr>
        <p:spPr>
          <a:xfrm>
            <a:off x="7648529" y="3136193"/>
            <a:ext cx="0" cy="48226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144"/>
          <p:cNvCxnSpPr/>
          <p:nvPr/>
        </p:nvCxnSpPr>
        <p:spPr>
          <a:xfrm>
            <a:off x="7653145" y="3610684"/>
            <a:ext cx="0" cy="29944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Rectangle: Rounded Corners 111"/>
          <p:cNvSpPr/>
          <p:nvPr/>
        </p:nvSpPr>
        <p:spPr>
          <a:xfrm>
            <a:off x="2314858" y="1025203"/>
            <a:ext cx="2161434" cy="111265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200" dirty="0">
                <a:solidFill>
                  <a:schemeClr val="tx1"/>
                </a:solidFill>
                <a:latin typeface="Arial Narrow" panose="020B0606020202030204" pitchFamily="34" charset="0"/>
              </a:rPr>
              <a:t>Registration deadline to participate in the Business Forum and institutional meetings.</a:t>
            </a:r>
          </a:p>
        </p:txBody>
      </p:sp>
      <p:sp>
        <p:nvSpPr>
          <p:cNvPr id="53" name="Oval 52"/>
          <p:cNvSpPr/>
          <p:nvPr/>
        </p:nvSpPr>
        <p:spPr>
          <a:xfrm>
            <a:off x="2774950" y="2566670"/>
            <a:ext cx="1242060" cy="115189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2022</a:t>
            </a:r>
            <a:endParaRPr lang="pt-PT" sz="2000" b="1" dirty="0">
              <a:solidFill>
                <a:srgbClr val="FFFF00"/>
              </a:solidFill>
              <a:latin typeface="Arial Narrow" panose="020B0606020202030204" pitchFamily="34" charset="0"/>
            </a:endParaRPr>
          </a:p>
          <a:p>
            <a:pPr algn="ctr"/>
            <a:r>
              <a:rPr lang="pt-PT" sz="1400" dirty="0">
                <a:latin typeface="Arial Narrow" panose="020B0606020202030204" pitchFamily="34" charset="0"/>
              </a:rPr>
              <a:t>February 15</a:t>
            </a:r>
            <a:endParaRPr lang="pt-PT" sz="1400" b="1" dirty="0" smtClean="0">
              <a:solidFill>
                <a:schemeClr val="bg1"/>
              </a:solidFill>
              <a:latin typeface="Arial Narrow" panose="020B0606020202030204" pitchFamily="34" charset="0"/>
            </a:endParaRPr>
          </a:p>
        </p:txBody>
      </p:sp>
      <p:cxnSp>
        <p:nvCxnSpPr>
          <p:cNvPr id="54" name="Straight Connector 212"/>
          <p:cNvCxnSpPr/>
          <p:nvPr/>
        </p:nvCxnSpPr>
        <p:spPr>
          <a:xfrm>
            <a:off x="11268281" y="2816747"/>
            <a:ext cx="0" cy="1513543"/>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8854681" y="3936413"/>
            <a:ext cx="1200053" cy="115447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400" dirty="0" smtClean="0">
                <a:solidFill>
                  <a:schemeClr val="accent6">
                    <a:lumMod val="50000"/>
                  </a:schemeClr>
                </a:solidFill>
                <a:latin typeface="Arial Narrow" panose="020B0606020202030204" pitchFamily="34" charset="0"/>
              </a:rPr>
              <a:t>2022</a:t>
            </a:r>
            <a:endParaRPr lang="pt-PT" sz="2400" dirty="0">
              <a:solidFill>
                <a:schemeClr val="accent6">
                  <a:lumMod val="50000"/>
                </a:schemeClr>
              </a:solidFill>
              <a:latin typeface="Arial Narrow" panose="020B0606020202030204" pitchFamily="34" charset="0"/>
            </a:endParaRPr>
          </a:p>
          <a:p>
            <a:pPr algn="ctr"/>
            <a:r>
              <a:rPr lang="pt-PT" sz="1200" dirty="0">
                <a:latin typeface="Arial Narrow" panose="020B0606020202030204" pitchFamily="34" charset="0"/>
              </a:rPr>
              <a:t>March </a:t>
            </a:r>
            <a:endParaRPr lang="pt-PT" sz="1200" dirty="0" smtClean="0">
              <a:latin typeface="Arial Narrow" panose="020B0606020202030204" pitchFamily="34" charset="0"/>
            </a:endParaRPr>
          </a:p>
          <a:p>
            <a:pPr algn="ctr"/>
            <a:r>
              <a:rPr lang="pt-PT" sz="1200" dirty="0" smtClean="0">
                <a:latin typeface="Arial Narrow" panose="020B0606020202030204" pitchFamily="34" charset="0"/>
              </a:rPr>
              <a:t>17 </a:t>
            </a:r>
            <a:r>
              <a:rPr lang="pt-PT" sz="1200" dirty="0">
                <a:latin typeface="Arial Narrow" panose="020B0606020202030204" pitchFamily="34" charset="0"/>
              </a:rPr>
              <a:t>and 18</a:t>
            </a:r>
            <a:endParaRPr lang="pt-PT" sz="1400" dirty="0">
              <a:solidFill>
                <a:schemeClr val="accent6">
                  <a:lumMod val="50000"/>
                </a:schemeClr>
              </a:solidFill>
              <a:latin typeface="Arial Narrow" panose="020B0606020202030204" pitchFamily="34" charset="0"/>
            </a:endParaRPr>
          </a:p>
        </p:txBody>
      </p:sp>
      <p:sp>
        <p:nvSpPr>
          <p:cNvPr id="56" name="Rectangle: Rounded Corners 198"/>
          <p:cNvSpPr/>
          <p:nvPr/>
        </p:nvSpPr>
        <p:spPr>
          <a:xfrm>
            <a:off x="8526551" y="5570544"/>
            <a:ext cx="1889494" cy="460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200"/>
              </a:lnSpc>
            </a:pPr>
            <a:r>
              <a:rPr lang="pt-PT" sz="1400" dirty="0" smtClean="0">
                <a:solidFill>
                  <a:schemeClr val="accent6">
                    <a:lumMod val="50000"/>
                  </a:schemeClr>
                </a:solidFill>
                <a:latin typeface="Arial Narrow" panose="020B0606020202030204" pitchFamily="34" charset="0"/>
              </a:rPr>
              <a:t>BUSINESS FORUM</a:t>
            </a:r>
            <a:endParaRPr lang="pt-PT" sz="1400" dirty="0">
              <a:solidFill>
                <a:schemeClr val="accent6">
                  <a:lumMod val="50000"/>
                </a:schemeClr>
              </a:solidFill>
              <a:latin typeface="Arial Narrow" panose="020B0606020202030204" pitchFamily="34" charset="0"/>
            </a:endParaRPr>
          </a:p>
        </p:txBody>
      </p:sp>
      <p:sp>
        <p:nvSpPr>
          <p:cNvPr id="57" name="Isosceles Triangle 193"/>
          <p:cNvSpPr/>
          <p:nvPr/>
        </p:nvSpPr>
        <p:spPr>
          <a:xfrm>
            <a:off x="9357100" y="5343929"/>
            <a:ext cx="195724" cy="22105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58" name="Straight Connector 149"/>
          <p:cNvCxnSpPr/>
          <p:nvPr/>
        </p:nvCxnSpPr>
        <p:spPr>
          <a:xfrm>
            <a:off x="9457950" y="3609247"/>
            <a:ext cx="0" cy="29944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Connector 149"/>
          <p:cNvCxnSpPr/>
          <p:nvPr/>
        </p:nvCxnSpPr>
        <p:spPr>
          <a:xfrm>
            <a:off x="3397933" y="2254579"/>
            <a:ext cx="0" cy="29944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Isosceles Triangle 145"/>
          <p:cNvSpPr/>
          <p:nvPr/>
        </p:nvSpPr>
        <p:spPr>
          <a:xfrm flipV="1">
            <a:off x="3304177" y="2155466"/>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6"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i="1" dirty="0" smtClean="0">
                <a:solidFill>
                  <a:srgbClr val="00B4B2"/>
                </a:solidFill>
              </a:rPr>
              <a:t>Pag </a:t>
            </a:r>
            <a:fld id="{6C07E9C5-6E20-4A25-9F31-81ECFC5683B7}" type="slidenum">
              <a:rPr lang="fr-FR" altLang="pt-PT" sz="1200" b="1" i="1" u="sng" dirty="0" smtClean="0">
                <a:solidFill>
                  <a:srgbClr val="00B4B2"/>
                </a:solidFill>
              </a:rPr>
              <a:t>9</a:t>
            </a:fld>
            <a:endParaRPr lang="fr-FR" altLang="pt-PT" sz="1200" b="1" i="1" u="sng" dirty="0" smtClean="0">
              <a:solidFill>
                <a:srgbClr val="00B4B2"/>
              </a:solidFill>
            </a:endParaRPr>
          </a:p>
        </p:txBody>
      </p:sp>
      <p:sp>
        <p:nvSpPr>
          <p:cNvPr id="67" name="Oval 66"/>
          <p:cNvSpPr/>
          <p:nvPr/>
        </p:nvSpPr>
        <p:spPr>
          <a:xfrm>
            <a:off x="10410190" y="3815080"/>
            <a:ext cx="1739900" cy="170624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smtClean="0">
                <a:solidFill>
                  <a:schemeClr val="bg1"/>
                </a:solidFill>
                <a:latin typeface="Arial Narrow" panose="020B0606020202030204" pitchFamily="34" charset="0"/>
              </a:rPr>
              <a:t>2022</a:t>
            </a:r>
            <a:endParaRPr lang="pt-PT" b="1" dirty="0">
              <a:solidFill>
                <a:schemeClr val="bg1"/>
              </a:solidFill>
              <a:latin typeface="Arial Narrow" panose="020B0606020202030204" pitchFamily="34" charset="0"/>
            </a:endParaRPr>
          </a:p>
          <a:p>
            <a:pPr algn="ctr"/>
            <a:r>
              <a:rPr lang="pt-PT" dirty="0">
                <a:latin typeface="Arial Narrow" panose="020B0606020202030204" pitchFamily="34" charset="0"/>
              </a:rPr>
              <a:t>March </a:t>
            </a:r>
            <a:r>
              <a:rPr lang="pt-PT" dirty="0" smtClean="0">
                <a:latin typeface="Arial Narrow" panose="020B0606020202030204" pitchFamily="34" charset="0"/>
              </a:rPr>
              <a:t>18</a:t>
            </a:r>
            <a:endParaRPr lang="pt-PT" sz="1050" dirty="0">
              <a:solidFill>
                <a:schemeClr val="bg1"/>
              </a:solidFill>
              <a:latin typeface="Arial Narrow" panose="020B0606020202030204" pitchFamily="34" charset="0"/>
            </a:endParaRPr>
          </a:p>
          <a:p>
            <a:pPr lvl="0" algn="ctr"/>
            <a:r>
              <a:rPr lang="pt-PT" sz="1100" dirty="0">
                <a:latin typeface="Arial Narrow" panose="020B0606020202030204" pitchFamily="34" charset="0"/>
              </a:rPr>
              <a:t>WORKSHOPS AND THEMATIC CONFERENCES</a:t>
            </a:r>
          </a:p>
        </p:txBody>
      </p:sp>
      <p:sp>
        <p:nvSpPr>
          <p:cNvPr id="68" name="Oval 67"/>
          <p:cNvSpPr/>
          <p:nvPr/>
        </p:nvSpPr>
        <p:spPr>
          <a:xfrm>
            <a:off x="10347325" y="1104900"/>
            <a:ext cx="1835150" cy="18249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smtClean="0">
                <a:solidFill>
                  <a:schemeClr val="bg1"/>
                </a:solidFill>
                <a:latin typeface="Arial Narrow" panose="020B0606020202030204" pitchFamily="34" charset="0"/>
              </a:rPr>
              <a:t>2022</a:t>
            </a:r>
            <a:endParaRPr lang="pt-PT" b="1" dirty="0">
              <a:solidFill>
                <a:schemeClr val="bg1"/>
              </a:solidFill>
              <a:latin typeface="Arial Narrow" panose="020B0606020202030204" pitchFamily="34" charset="0"/>
            </a:endParaRPr>
          </a:p>
          <a:p>
            <a:pPr algn="ctr"/>
            <a:r>
              <a:rPr lang="pt-PT" dirty="0">
                <a:latin typeface="Arial Narrow" panose="020B0606020202030204" pitchFamily="34" charset="0"/>
              </a:rPr>
              <a:t>March </a:t>
            </a:r>
            <a:r>
              <a:rPr lang="pt-PT" dirty="0" smtClean="0">
                <a:latin typeface="Arial Narrow" panose="020B0606020202030204" pitchFamily="34" charset="0"/>
              </a:rPr>
              <a:t>17</a:t>
            </a:r>
          </a:p>
          <a:p>
            <a:pPr algn="ctr"/>
            <a:r>
              <a:rPr lang="pt-PT" sz="1100" dirty="0">
                <a:latin typeface="Arial Narrow" panose="020B0606020202030204" pitchFamily="34" charset="0"/>
              </a:rPr>
              <a:t>PRESENTATION OF OPPORTUNITIES IN ECOWAS</a:t>
            </a:r>
            <a:endParaRPr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72" name="Caixa de Texto 14"/>
          <p:cNvSpPr txBox="1"/>
          <p:nvPr/>
        </p:nvSpPr>
        <p:spPr>
          <a:xfrm>
            <a:off x="10498455" y="93345"/>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pic>
        <p:nvPicPr>
          <p:cNvPr id="59" name="Picture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pic>
        <p:nvPicPr>
          <p:cNvPr id="65" name="Imagem9"/>
          <p:cNvPicPr>
            <a:picLocks noChangeAspect="1"/>
          </p:cNvPicPr>
          <p:nvPr/>
        </p:nvPicPr>
        <p:blipFill>
          <a:blip r:embed="rId4"/>
          <a:stretch>
            <a:fillRect/>
          </a:stretch>
        </p:blipFill>
        <p:spPr>
          <a:xfrm>
            <a:off x="11830049" y="6569065"/>
            <a:ext cx="351155" cy="271790"/>
          </a:xfrm>
          <a:prstGeom prst="rect">
            <a:avLst/>
          </a:prstGeom>
          <a:noFill/>
          <a:ln>
            <a:noFill/>
          </a:ln>
          <a:effectLst/>
        </p:spPr>
      </p:pic>
      <p:sp>
        <p:nvSpPr>
          <p:cNvPr id="69" name="TextBox 68"/>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71" name="Picture 2" descr="E:\DOSSIER 2020\bconference\logos\unicv\logotipo_unicv_final-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6293" y="6434461"/>
            <a:ext cx="1726630" cy="398453"/>
          </a:xfrm>
          <a:prstGeom prst="rect">
            <a:avLst/>
          </a:prstGeom>
        </p:spPr>
      </p:pic>
      <p:sp>
        <p:nvSpPr>
          <p:cNvPr id="60" name="CaixaDeTexto 118"/>
          <p:cNvSpPr/>
          <p:nvPr/>
        </p:nvSpPr>
        <p:spPr>
          <a:xfrm>
            <a:off x="4277824" y="101262"/>
            <a:ext cx="4628081" cy="528992"/>
          </a:xfrm>
          <a:prstGeom prst="rect">
            <a:avLst/>
          </a:prstGeom>
          <a:noFill/>
          <a:ln>
            <a:noFill/>
          </a:ln>
          <a:effectLst/>
        </p:spPr>
        <p:txBody>
          <a:bodyPr vert="horz" wrap="square" lIns="91440" tIns="45720" rIns="91440" bIns="45720" numCol="1" spcCol="215900" anchor="t"/>
          <a:lstStyle/>
          <a:p>
            <a:pPr algn="ctr">
              <a:defRPr lang="en-US"/>
            </a:pPr>
            <a:r>
              <a:rPr i="1" dirty="0">
                <a:gradFill>
                  <a:gsLst>
                    <a:gs pos="0">
                      <a:srgbClr val="14CD68"/>
                    </a:gs>
                    <a:gs pos="100000">
                      <a:srgbClr val="035C7D"/>
                    </a:gs>
                  </a:gsLst>
                  <a:lin scaled="0"/>
                </a:gradFill>
                <a:sym typeface="+mn-ea"/>
              </a:rPr>
              <a:t>DEADLINES </a:t>
            </a:r>
            <a:r>
              <a:rPr i="1" dirty="0" smtClean="0">
                <a:gradFill>
                  <a:gsLst>
                    <a:gs pos="0">
                      <a:srgbClr val="14CD68"/>
                    </a:gs>
                    <a:gs pos="100000">
                      <a:srgbClr val="035C7D"/>
                    </a:gs>
                  </a:gsLst>
                  <a:lin scaled="0"/>
                </a:gradFill>
                <a:sym typeface="+mn-ea"/>
              </a:rPr>
              <a:t>FOR </a:t>
            </a:r>
            <a:r>
              <a:rPr i="1" dirty="0">
                <a:gradFill>
                  <a:gsLst>
                    <a:gs pos="0">
                      <a:srgbClr val="14CD68"/>
                    </a:gs>
                    <a:gs pos="100000">
                      <a:srgbClr val="035C7D"/>
                    </a:gs>
                  </a:gsLst>
                  <a:lin scaled="0"/>
                </a:gradFill>
                <a:sym typeface="+mn-ea"/>
              </a:rPr>
              <a:t>EXPRESSION OF INTEREST AND REGISTRATION</a:t>
            </a:r>
            <a:endParaRPr lang="en-US" i="1" dirty="0">
              <a:gradFill>
                <a:gsLst>
                  <a:gs pos="0">
                    <a:srgbClr val="14CD68"/>
                  </a:gs>
                  <a:gs pos="100000">
                    <a:srgbClr val="035C7D"/>
                  </a:gs>
                </a:gsLst>
                <a:lin scaled="0"/>
              </a:gradFill>
              <a:sym typeface="+mn-ea"/>
            </a:endParaRPr>
          </a:p>
        </p:txBody>
      </p:sp>
    </p:spTree>
    <p:extLst>
      <p:ext uri="{BB962C8B-B14F-4D97-AF65-F5344CB8AC3E}">
        <p14:creationId xmlns:p14="http://schemas.microsoft.com/office/powerpoint/2010/main" val="3351663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11295</TotalTime>
  <Words>5008</Words>
  <Application>Microsoft Office PowerPoint</Application>
  <PresentationFormat>Custom</PresentationFormat>
  <Paragraphs>825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Base</cp:lastModifiedBy>
  <cp:revision>1856</cp:revision>
  <dcterms:created xsi:type="dcterms:W3CDTF">2019-09-10T11:20:00Z</dcterms:created>
  <dcterms:modified xsi:type="dcterms:W3CDTF">2022-01-27T15:53:36Z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2070-11.2.0.9684</vt:lpwstr>
  </property>
</Properties>
</file>