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</p:sldIdLst>
  <p:sldSz cx="6858000" cy="9144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  <p:ext uri="smNativeData">
      <pr:smAppRevision xmlns:pr="smNativeData" xmlns:p14="http://schemas.microsoft.com/office/powerpoint/2010/main" xmlns="" dt="1570477494" val="971" revOS="4"/>
      <pr:smFileRevision xmlns:pr="smNativeData" xmlns:p14="http://schemas.microsoft.com/office/powerpoint/2010/main" xmlns="" dt="1570477494" val="0"/>
      <pr:guideOptions xmlns:pr="smNativeData" xmlns:p14="http://schemas.microsoft.com/office/powerpoint/2010/main" xmlns="" dt="1570477494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660"/>
  </p:normalViewPr>
  <p:slideViewPr>
    <p:cSldViewPr>
      <p:cViewPr>
        <p:scale>
          <a:sx n="100" d="100"/>
          <a:sy n="100" d="100"/>
        </p:scale>
        <p:origin x="-1214" y="2635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notesViewPr>
    <p:cSldViewPr>
      <p:cViewPr>
        <p:scale>
          <a:sx n="100" d="100"/>
          <a:sy n="100" d="100"/>
        </p:scale>
        <p:origin x="984" y="171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wAbAAMAAAAEAAAAAAAAAAAAAAAAAAAAAAAAAAeAAAAaAAAAAAAAAAAAAAAAAAAAAAAAAAAAAAAECcAABAnAAAAAAAAAAAAAAAAAAAAAAAAAAAAAAAAAAAAAAAAAAAAABQAAAAAAAAAwMD/AAAAAABkAAAAMgAAAAAAAABkAAAAAAAAAH9/fwAKAAAAHwAAAFQAAAD5ahsA////AQAAAAAAAAAAAAAAAAAAAAAAAAAAAAAAAAAAAAAAAAAAAAAAAn9/fwDu7OE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////AQAAAAAAAAAAAAAAAAAAAAAAAAAAAAAAAAAAAAAAAAAAAAAAAn9/fwDu7OE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AwAAMQ4AANUdAAASGAAAEAAAACYAAAAIAAAAoYIAAAAAAAA="/>
              </a:ext>
            </a:extLst>
          </p:cNvSpPr>
          <p:nvPr>
            <p:ph type="ctrTitle"/>
          </p:nvPr>
        </p:nvSpPr>
        <p:spPr>
          <a:xfrm rot="19139998">
            <a:off x="612775" y="2306955"/>
            <a:ext cx="4236720" cy="160591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Subtit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A4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BQAARBQAAKIjAAD4FgAAEAAAACYAAAAIAAAAEYIAAAAAAAA="/>
              </a:ext>
            </a:extLst>
          </p:cNvSpPr>
          <p:nvPr>
            <p:ph type="subTitle" idx="1"/>
          </p:nvPr>
        </p:nvSpPr>
        <p:spPr>
          <a:xfrm rot="19139998">
            <a:off x="909320" y="3294380"/>
            <a:ext cx="4883150" cy="439420"/>
          </a:xfrm>
        </p:spPr>
        <p:txBody>
          <a:bodyPr vert="horz" wrap="square" lIns="91440" tIns="889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subtitle style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494F-01DE-CBBF-9026-F7EA076866A2}" type="datetime1">
              <a:t>05-08-2021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790C-42DE-CB8F-9026-B4DA376866E1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0636-78DE-CBF0-9026-8EA5486866DB}" type="datetime1">
              <a:t>05-08-2021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3FC8-86DE-CBC9-9026-709C7168662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QIAABQoAACgKAAAEAAAACYAAAAIAAAAAwAAAAAAAAA="/>
              </a:ext>
            </a:extLst>
          </p:cNvSpPr>
          <p:nvPr>
            <p:ph type="title"/>
          </p:nvPr>
        </p:nvSpPr>
        <p:spPr>
          <a:xfrm>
            <a:off x="4972050" y="366395"/>
            <a:ext cx="1543050" cy="623760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QIAAOIdAACgKAAAEAAAACYAAAAIAAAAAwAAAAAAAAA="/>
              </a:ext>
            </a:extLst>
          </p:cNvSpPr>
          <p:nvPr>
            <p:ph idx="1"/>
          </p:nvPr>
        </p:nvSpPr>
        <p:spPr>
          <a:xfrm>
            <a:off x="342900" y="366395"/>
            <a:ext cx="4514850" cy="6237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5961-2FDE-CBAF-9026-D9FA1768668C}" type="datetime1">
              <a:t>05-08-2021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1216-58DE-CBE4-9026-AEB15C6866F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3799-D7DE-CBC1-9026-219479686674}" type="datetime1">
              <a:t>05-08-2021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3AF5-BBDE-CBCC-9026-4D997468661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Yf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6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UALQ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Kg4AANodAAARGAAAEAAAACYAAAAIAAAAoYIAAAAAAAA="/>
              </a:ext>
            </a:extLst>
          </p:cNvSpPr>
          <p:nvPr>
            <p:ph type="title"/>
          </p:nvPr>
        </p:nvSpPr>
        <p:spPr>
          <a:xfrm rot="19139998">
            <a:off x="614680" y="2302510"/>
            <a:ext cx="4237990" cy="160972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cBQAAPxQAAKYjAADyFgAAEAAAACYAAAAIAAAAAYIAAAAAAAA="/>
              </a:ext>
            </a:extLst>
          </p:cNvSpPr>
          <p:nvPr>
            <p:ph idx="1"/>
          </p:nvPr>
        </p:nvSpPr>
        <p:spPr>
          <a:xfrm rot="19139998">
            <a:off x="911860" y="3291205"/>
            <a:ext cx="4883150" cy="438785"/>
          </a:xfrm>
        </p:spPr>
        <p:txBody>
          <a:bodyPr/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4058-16DE-CBB6-9026-E0E30E6866B5}" type="datetime1">
              <a:t>05-08-2021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zJ7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6868-26DE-CB9E-9026-D0CB2668668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BzJwAAEAAAACYAAAAIAAAAA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BzJwAAEAAAACYAAAAIAAAAAYAAAAAAAAA="/>
              </a:ext>
            </a:extLst>
          </p:cNvSpPr>
          <p:nvPr>
            <p:ph idx="2"/>
          </p:nvPr>
        </p:nvSpPr>
        <p:spPr>
          <a:xfrm>
            <a:off x="3524885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094E-00DE-CBFF-9026-F6AA476866A3}" type="datetime1">
              <a:t>05-08-2021</a:t>
            </a:fld>
            <a:endParaRPr/>
          </a:p>
        </p:txBody>
      </p:sp>
      <p:sp>
        <p:nvSpPr>
          <p:cNvPr id="5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5F4C-02DE-CBA9-9026-F4FC116866A1}" type="slidenum">
              <a:t>‹#›</a:t>
            </a:fld>
            <a:endParaRPr/>
          </a:p>
        </p:txBody>
      </p:sp>
      <p:sp>
        <p:nvSpPr>
          <p:cNvPr id="7" name="Title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dlQi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CADQAAEAAAACYAAAAIAAAAg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9Q0AAIwSAAB1JwAAEAAAACYAAAAIAAAAAYAAAAAAAAA="/>
              </a:ext>
            </a:extLst>
          </p:cNvSpPr>
          <p:nvPr>
            <p:ph idx="2"/>
          </p:nvPr>
        </p:nvSpPr>
        <p:spPr>
          <a:xfrm>
            <a:off x="614680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CADQAAEAAAACYAAAAIAAAAgYAAAAAAAAA="/>
              </a:ext>
            </a:extLst>
          </p:cNvSpPr>
          <p:nvPr>
            <p:ph idx="3"/>
          </p:nvPr>
        </p:nvSpPr>
        <p:spPr>
          <a:xfrm>
            <a:off x="3524885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9Q0AAHMkAAB1JwAAEAAAACYAAAAIAAAAAYAAAAAAAAA="/>
              </a:ext>
            </a:extLst>
          </p:cNvSpPr>
          <p:nvPr>
            <p:ph idx="4"/>
          </p:nvPr>
        </p:nvSpPr>
        <p:spPr>
          <a:xfrm>
            <a:off x="3524885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280E-40DE-CBDE-9026-B68B666866E3}" type="datetime1">
              <a:t>05-08-2021</a:t>
            </a:fld>
            <a:endParaRPr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5BA9-E7DE-CBAD-9026-11F81568664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0774-3ADE-CBF1-9026-CCA449686699}" type="datetime1">
              <a:t>05-08-2021</a:t>
            </a:fld>
            <a:endParaRPr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0558-16DE-CBF3-9026-E0A64B6866B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23BD-F3DE-CBD5-9026-05806D686650}" type="datetime1">
              <a:t>05-08-2021</a:t>
            </a:fld>
            <a:endParaRPr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0E72-3CDE-CBF8-9026-CAAD4068669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6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xMg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17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Jhh9AE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AAAAKQjAABAOAAAEAAAACYAAAAIAAAA//////////8="/>
              </a:ext>
            </a:extLst>
          </p:cNvSpPr>
          <p:nvPr/>
        </p:nvSpPr>
        <p:spPr>
          <a:xfrm rot="5400012">
            <a:off x="-1675130" y="1675130"/>
            <a:ext cx="9144000" cy="5793740"/>
          </a:xfrm>
          <a:custGeom>
            <a:avLst/>
            <a:gdLst/>
            <a:ahLst/>
            <a:cxnLst/>
            <a:rect l="0" t="0" r="9144000" b="5793740"/>
            <a:pathLst>
              <a:path w="9144000" h="5793740">
                <a:moveTo>
                  <a:pt x="0" y="9144248"/>
                </a:moveTo>
                <a:lnTo>
                  <a:pt x="0" y="0"/>
                </a:lnTo>
                <a:lnTo>
                  <a:pt x="5793583" y="9144248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A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fAwAA7QwAAKsbAADdFQAAEAAAACYAAAAIAAAAoYIAAAAAAAA="/>
              </a:ext>
            </a:extLst>
          </p:cNvSpPr>
          <p:nvPr>
            <p:ph type="title"/>
          </p:nvPr>
        </p:nvSpPr>
        <p:spPr>
          <a:xfrm rot="19139998">
            <a:off x="588645" y="2101215"/>
            <a:ext cx="3909060" cy="1452880"/>
          </a:xfrm>
        </p:spPr>
        <p:txBody>
          <a:bodyPr vert="horz" wrap="square" lIns="91440" tIns="45720" rIns="91440" bIns="0" numCol="1" spcCol="215900" anchor="b">
            <a:prstTxWarp prst="textNoShape">
              <a:avLst/>
            </a:prstTxWarp>
          </a:bodyPr>
          <a:lstStyle>
            <a:lvl1pPr>
              <a:defRPr lang="en-US" cap="all">
                <a:solidFill>
                  <a:srgbClr val="FFFFFF"/>
                </a:solidFill>
              </a:defRPr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FQAAexUAAHsnAADAMAAAEAAAACYAAAAIAAAAAYAAAAAAAAA="/>
              </a:ext>
            </a:extLst>
          </p:cNvSpPr>
          <p:nvPr>
            <p:ph idx="1"/>
          </p:nvPr>
        </p:nvSpPr>
        <p:spPr>
          <a:xfrm>
            <a:off x="3562350" y="3491865"/>
            <a:ext cx="2855595" cy="443293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BQAAfBIAALkgAACYFwAAEAAAACYAAAAIAAAAAYIAAAAAAAA="/>
              </a:ext>
            </a:extLst>
          </p:cNvSpPr>
          <p:nvPr>
            <p:ph idx="2"/>
          </p:nvPr>
        </p:nvSpPr>
        <p:spPr>
          <a:xfrm rot="19139998">
            <a:off x="973455" y="3004820"/>
            <a:ext cx="4345940" cy="830580"/>
          </a:xfrm>
        </p:spPr>
        <p:txBody>
          <a:bodyPr/>
          <a:lstStyle>
            <a:lvl1pPr marL="0" indent="0">
              <a:spcBef>
                <a:spcPts val="300"/>
              </a:spcBef>
              <a:defRPr lang="en-US" sz="1400">
                <a:solidFill>
                  <a:srgbClr val="FFFFFF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724A-04DE-CB84-9026-F2D13C6866A7}" type="datetime1">
              <a:t>05-08-2021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IAAAAAAAAA="/>
              </a:ext>
            </a:extLst>
          </p:cNvSpPr>
          <p:nvPr>
            <p:ph type="ftr" sz="quarter" idx="9"/>
          </p:nvPr>
        </p:nvSpPr>
        <p:spPr/>
        <p:txBody>
          <a:bodyPr/>
          <a:lstStyle>
            <a:lvl1pPr>
              <a:defRPr lang="pt-PT" cap="all">
                <a:solidFill>
                  <a:srgbClr val="434342"/>
                </a:solidFill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Q0NCAH9/fwAAAAADzMzMAMDA/wB/f38AAAAAAAAAAAAAAAAAAAAAAAAAAAAhAAAAGAAAABQAAADCJgAAnTIAABQpAAC9NgAAEAAAACYAAAAIAAAAAIAAAIAfAAA="/>
              </a:ext>
            </a:extLst>
          </p:cNvSpPr>
          <p:nvPr>
            <p:ph type="sldNum" sz="quarter" idx="8"/>
          </p:nvPr>
        </p:nvSpPr>
        <p:spPr>
          <a:ln w="19050" cap="flat" cmpd="sng" algn="ctr">
            <a:solidFill>
              <a:srgbClr val="434342"/>
            </a:solidFill>
            <a:prstDash val="solid"/>
            <a:headEnd type="none"/>
            <a:tailEnd type="none"/>
          </a:ln>
        </p:spPr>
        <p:txBody>
          <a:bodyPr/>
          <a:lstStyle>
            <a:lvl1pPr>
              <a:defRPr lang="pt-PT">
                <a:solidFill>
                  <a:srgbClr val="434342"/>
                </a:solidFill>
              </a:defRPr>
            </a:lvl1pPr>
          </a:lstStyle>
          <a:p>
            <a:pPr>
              <a:defRPr lang="pt-PT"/>
            </a:pPr>
            <a:fld id="{339E77FE-B0DE-CB81-9026-46D43968661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AgAQ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BcCQAAAAAAADAqAABAOAAAEAAAACYAAAAIAAAAiYAAAH8AAAA="/>
              </a:ext>
            </a:extLst>
          </p:cNvSpPr>
          <p:nvPr>
            <p:ph type="pic" idx="1"/>
          </p:nvPr>
        </p:nvSpPr>
        <p:spPr>
          <a:xfrm>
            <a:off x="1521460" y="0"/>
            <a:ext cx="5336540" cy="9144000"/>
          </a:xfrm>
          <a:solidFill>
            <a:srgbClr val="08A1D9">
              <a:alpha val="79000"/>
            </a:srgbClr>
          </a:solidFill>
        </p:spPr>
        <p:txBody>
          <a:bodyPr vert="horz" wrap="square" lIns="91440" tIns="45720" rIns="182880" bIns="45720" numCol="1" spcCol="215900" anchor="ctr">
            <a:prstTxWarp prst="textNoShape">
              <a:avLst/>
            </a:prstTxWarp>
          </a:bodyPr>
          <a:lstStyle>
            <a:lvl1pPr algn="r"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3" name="Right Triangle 8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Freeform 9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FsAAg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CkAAHsQAABAOAAAEAAAACYAAAAIAAAA//////////8="/>
              </a:ext>
            </a:extLst>
          </p:cNvSpPr>
          <p:nvPr/>
        </p:nvSpPr>
        <p:spPr>
          <a:xfrm>
            <a:off x="0" y="6731000"/>
            <a:ext cx="2679065" cy="2413000"/>
          </a:xfrm>
          <a:custGeom>
            <a:avLst/>
            <a:gdLst/>
            <a:ahLst/>
            <a:cxnLst/>
            <a:rect l="0" t="0" r="2679065" b="2413000"/>
            <a:pathLst>
              <a:path w="2679065" h="2413000">
                <a:moveTo>
                  <a:pt x="0" y="2413000"/>
                </a:moveTo>
                <a:lnTo>
                  <a:pt x="1528853" y="0"/>
                </a:lnTo>
                <a:lnTo>
                  <a:pt x="2679065" y="2413000"/>
                </a:lnTo>
                <a:lnTo>
                  <a:pt x="0" y="24130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ZAwAAFg4AAGkcAAA0FQAAEAAAACYAAAAIAAAAgQIAAAAAAAA="/>
              </a:ext>
            </a:extLst>
          </p:cNvSpPr>
          <p:nvPr>
            <p:ph type="title"/>
          </p:nvPr>
        </p:nvSpPr>
        <p:spPr>
          <a:xfrm rot="19139998">
            <a:off x="503555" y="2289810"/>
            <a:ext cx="4114800" cy="11569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BQAA4xEAAGchAAD2FwAAEAAAACYAAAAIAAAAAYIAAAAAAAA="/>
              </a:ext>
            </a:extLst>
          </p:cNvSpPr>
          <p:nvPr>
            <p:ph idx="2"/>
          </p:nvPr>
        </p:nvSpPr>
        <p:spPr>
          <a:xfrm rot="19139998">
            <a:off x="857885" y="2907665"/>
            <a:ext cx="4572000" cy="987425"/>
          </a:xfrm>
        </p:spPr>
        <p:txBody>
          <a:bodyPr/>
          <a:lstStyle>
            <a:lvl1pPr marL="0" indent="0">
              <a:defRPr lang="en-US" sz="1400">
                <a:solidFill>
                  <a:srgbClr val="434342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9E0EAB-E5DE-CBF8-9026-13AD40686646}" type="datetime1">
              <a:t>05-08-2021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9E5A31-7FDE-CBAC-9026-89F9146866D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Yf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bSkAAHsQAABAOAAAEAAAACYAAAAIAAAA//////////8="/>
              </a:ext>
            </a:extLst>
          </p:cNvSpPr>
          <p:nvPr/>
        </p:nvSpPr>
        <p:spPr>
          <a:xfrm>
            <a:off x="-1905" y="6734175"/>
            <a:ext cx="2680970" cy="2409825"/>
          </a:xfrm>
          <a:custGeom>
            <a:avLst/>
            <a:gdLst/>
            <a:ahLst/>
            <a:cxnLst/>
            <a:rect l="0" t="0" r="2680970" b="2409825"/>
            <a:pathLst>
              <a:path w="2680970" h="2409825">
                <a:moveTo>
                  <a:pt x="1787" y="2409825"/>
                </a:moveTo>
                <a:lnTo>
                  <a:pt x="1787" y="0"/>
                </a:lnTo>
                <a:lnTo>
                  <a:pt x="1534279" y="0"/>
                </a:lnTo>
                <a:lnTo>
                  <a:pt x="2680970" y="2409825"/>
                </a:lnTo>
                <a:lnTo>
                  <a:pt x="1787" y="2409825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tpWb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4AMQ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D9////bikAADAqAABAOAAAEAAAACYAAAAIAAAA//////////8="/>
              </a:ext>
            </a:extLst>
          </p:cNvSpPr>
          <p:nvPr/>
        </p:nvSpPr>
        <p:spPr>
          <a:xfrm>
            <a:off x="-1905" y="6734810"/>
            <a:ext cx="6859905" cy="2409190"/>
          </a:xfrm>
          <a:custGeom>
            <a:avLst/>
            <a:gdLst/>
            <a:ahLst/>
            <a:cxnLst/>
            <a:rect l="0" t="0" r="6859905" b="2409190"/>
            <a:pathLst>
              <a:path w="6859905" h="2409190">
                <a:moveTo>
                  <a:pt x="0" y="2409190"/>
                </a:moveTo>
                <a:lnTo>
                  <a:pt x="1530889" y="0"/>
                </a:lnTo>
                <a:lnTo>
                  <a:pt x="6859905" y="0"/>
                </a:lnTo>
                <a:lnTo>
                  <a:pt x="6859905" y="2409190"/>
                </a:lnTo>
                <a:lnTo>
                  <a:pt x="0" y="240919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vx8AAP8fAAA="/>
              </a:ext>
            </a:extLst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vx8AAP8fAAA="/>
              </a:ext>
            </a:extLst>
          </p:cNvSpPr>
          <p:nvPr>
            <p:ph type="body" idx="1"/>
          </p:nvPr>
        </p:nvSpPr>
        <p:spPr>
          <a:xfrm>
            <a:off x="617220" y="1467485"/>
            <a:ext cx="5640705" cy="4773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v58AAP8fAAA="/>
              </a:ext>
            </a:extLst>
          </p:cNvSpPr>
          <p:nvPr>
            <p:ph type="dt" sz="half" idx="2"/>
          </p:nvPr>
        </p:nvSpPr>
        <p:spPr>
          <a:xfrm rot="19139998">
            <a:off x="151130" y="7827010"/>
            <a:ext cx="1631950" cy="2686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20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9E3FD0-9EDE-CBC9-9026-689C7168663D}" type="datetime1">
              <a:t>05-08-2021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UAA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v58AAP8fAAA="/>
              </a:ext>
            </a:extLst>
          </p:cNvSpPr>
          <p:nvPr>
            <p:ph type="ftr" sz="quarter" idx="3"/>
          </p:nvPr>
        </p:nvSpPr>
        <p:spPr>
          <a:xfrm>
            <a:off x="2638425" y="8380095"/>
            <a:ext cx="354330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000" b="0" i="0" u="none" strike="noStrike" kern="1" cap="all" spc="32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tpWb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v58AAP8fAAA="/>
              </a:ext>
            </a:extLst>
          </p:cNvSpPr>
          <p:nvPr>
            <p:ph type="sldNum" sz="quarter" idx="4"/>
          </p:nvPr>
        </p:nvSpPr>
        <p:spPr>
          <a:xfrm>
            <a:off x="6300470" y="8227695"/>
            <a:ext cx="377190" cy="670560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headEnd type="none"/>
            <a:tailEnd type="none"/>
          </a:ln>
        </p:spPr>
        <p:txBody>
          <a:bodyPr vert="horz" wrap="square" lIns="8890" tIns="8890" rIns="8890" bIns="889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65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9E6803-4DDE-CB9E-9026-BBCB266866EE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" cap="all" spc="0" baseline="0">
          <a:solidFill>
            <a:srgbClr val="000000"/>
          </a:solidFill>
          <a:effectLst/>
          <a:latin typeface="Franklin Gothic Medium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800"/>
        </a:spcBef>
        <a:spcAft>
          <a:spcPts val="0"/>
        </a:spcAft>
        <a:buNone/>
        <a:tabLst/>
        <a:defRPr lang="en-US" sz="1600" b="1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1pPr>
      <a:lvl2pPr marL="1739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2pPr>
      <a:lvl3pPr marL="4025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3pPr>
      <a:lvl4pPr marL="6311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4pPr>
      <a:lvl5pPr marL="8597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1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1AAAAHP///9UCAAD8AAAAEAAAACYAAAAIAAAA//////////8="/>
              </a:ext>
            </a:extLst>
          </p:cNvSpPr>
          <p:nvPr/>
        </p:nvSpPr>
        <p:spPr>
          <a:xfrm>
            <a:off x="155575" y="-14478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AutoShape 13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lAQAADAAAAMUDAADsAQAAEAAAACYAAAAIAAAA//////////8="/>
              </a:ext>
            </a:extLst>
          </p:cNvSpPr>
          <p:nvPr/>
        </p:nvSpPr>
        <p:spPr>
          <a:xfrm>
            <a:off x="307975" y="762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Rectangle 43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AbAgAAHSgAAJYoAABcLgAAEAAAACYAAAAIAAAA//////////8="/>
              </a:ext>
            </a:extLst>
          </p:cNvSpPr>
          <p:nvPr/>
        </p:nvSpPr>
        <p:spPr>
          <a:xfrm>
            <a:off x="342265" y="6520815"/>
            <a:ext cx="6255385" cy="10153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Retângulo1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CYmJg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JiYmAH9/fwDu7OEDzMzMAMDA/wB/f38AAAAAAAAAAAAAAAAAAAAAAAAAAAAhAAAAGAAAABQAAAAMAgAA5QQAAJYoAABnDwAAECAAACYAAAAIAAAA//////////8="/>
              </a:ext>
            </a:extLst>
          </p:cNvSpPr>
          <p:nvPr/>
        </p:nvSpPr>
        <p:spPr>
          <a:xfrm>
            <a:off x="332740" y="998220"/>
            <a:ext cx="6264910" cy="15951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85000"/>
              </a:scheme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050" b="1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DADOS DO PARTICIPANTE</a:t>
            </a:r>
            <a:r>
              <a:rPr lang="en-US" sz="1050" b="1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</a:t>
            </a:r>
            <a:endParaRPr lang="pt-PT" sz="1050" b="1" i="1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Nome do participante </a:t>
            </a:r>
            <a:r>
              <a:rPr lang="en-US" sz="1050" b="1" kern="400000" dirty="0" smtClean="0">
                <a:solidFill>
                  <a:srgbClr val="FF0000"/>
                </a:solidFill>
                <a:latin typeface="Franklin Gothic Book" pitchFamily="2" charset="0"/>
                <a:ea typeface="Calibri" pitchFamily="2" charset="0"/>
                <a:cs typeface="Calibri" pitchFamily="2" charset="0"/>
              </a:rPr>
              <a:t>*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:______________________________________________________________________</a:t>
            </a:r>
            <a:endParaRPr lang="en-US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>
                <a:solidFill>
                  <a:srgbClr val="000000"/>
                </a:solidFill>
              </a:defRPr>
            </a:pP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Ocupação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</a:t>
            </a:r>
            <a:r>
              <a:rPr lang="en-US" sz="1050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____________________________________</a:t>
            </a:r>
            <a:r>
              <a:rPr lang="pt-PT" sz="1050" i="1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  </a:t>
            </a:r>
            <a:r>
              <a:rPr lang="pt-PT" sz="1050" i="1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Empregador</a:t>
            </a:r>
            <a:r>
              <a:rPr lang="en-US" sz="1050" i="1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:_________</a:t>
            </a:r>
            <a:r>
              <a:rPr lang="en-US" sz="105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</a:t>
            </a:r>
            <a:endParaRPr lang="en-US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050" i="1" dirty="0" smtClean="0">
                <a:latin typeface="Franklin Gothic Book" pitchFamily="2" charset="0"/>
              </a:rPr>
              <a:t>Morada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</a:t>
            </a:r>
            <a:r>
              <a:rPr lang="en-US" sz="1050" kern="400000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___________________________________________________________________________________</a:t>
            </a:r>
          </a:p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Cidade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:________________________ </a:t>
            </a:r>
            <a:r>
              <a:rPr lang="pt-PT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Cód. </a:t>
            </a: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Postal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___________________</a:t>
            </a:r>
            <a:r>
              <a:rPr lang="pt-PT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País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__________________________</a:t>
            </a:r>
            <a:endParaRPr lang="en-US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>
                <a:solidFill>
                  <a:srgbClr val="000000"/>
                </a:solidFill>
              </a:defRPr>
            </a:pP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Nome da pessoa de contacto</a:t>
            </a:r>
            <a:r>
              <a:rPr lang="en-US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_________________________________________________________________</a:t>
            </a:r>
            <a:endParaRPr lang="en-US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>
                <a:solidFill>
                  <a:srgbClr val="000000"/>
                </a:solidFill>
              </a:defRPr>
            </a:pPr>
            <a:r>
              <a:rPr lang="pt-PT" sz="1050" i="1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Telefone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</a:t>
            </a:r>
            <a:r>
              <a:rPr lang="en-US" sz="1050" kern="400000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_______- 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____________________________  </a:t>
            </a:r>
            <a:r>
              <a:rPr lang="pt-PT" sz="1050" i="1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Fax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________-_________________________________</a:t>
            </a:r>
            <a:endParaRPr lang="pt-PT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>
                <a:solidFill>
                  <a:srgbClr val="000000"/>
                </a:solidFill>
              </a:defRPr>
            </a:pPr>
            <a:r>
              <a:rPr lang="en-US" sz="1050" i="1" kern="400000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E-mail </a:t>
            </a:r>
            <a:r>
              <a:rPr lang="en-US" sz="1050" b="1" kern="400000" dirty="0" smtClean="0">
                <a:solidFill>
                  <a:srgbClr val="C00000"/>
                </a:solidFill>
                <a:latin typeface="Franklin Gothic Book" pitchFamily="2" charset="0"/>
                <a:ea typeface="Calibri" pitchFamily="2" charset="0"/>
                <a:cs typeface="Calibri" pitchFamily="2" charset="0"/>
              </a:rPr>
              <a:t>*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_________________________________ </a:t>
            </a:r>
            <a:r>
              <a:rPr lang="pt-PT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Telemóvel</a:t>
            </a:r>
            <a:r>
              <a:rPr lang="en-US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 _______-________________________________</a:t>
            </a:r>
            <a:endParaRPr lang="pt-PT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>
                <a:solidFill>
                  <a:srgbClr val="000000"/>
                </a:solidFill>
              </a:defRPr>
            </a:pPr>
            <a:r>
              <a:rPr lang="pt-PT" sz="1050" i="1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Actividade do empregador</a:t>
            </a:r>
            <a:r>
              <a:rPr lang="pt-PT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:________________________________</a:t>
            </a:r>
            <a:r>
              <a:rPr lang="en-US" sz="1050" i="1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en-US" sz="1050" i="1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Website</a:t>
            </a:r>
            <a:r>
              <a:rPr lang="pt-PT" sz="1050" kern="400000" dirty="0">
                <a:latin typeface="Franklin Gothic Book" pitchFamily="2" charset="0"/>
                <a:ea typeface="Calibri" pitchFamily="2" charset="0"/>
                <a:cs typeface="Calibri" pitchFamily="2" charset="0"/>
              </a:rPr>
              <a:t>: </a:t>
            </a:r>
            <a:r>
              <a:rPr lang="pt-PT" sz="1050" kern="400000" dirty="0" smtClean="0">
                <a:latin typeface="Franklin Gothic Book" pitchFamily="2" charset="0"/>
                <a:ea typeface="Calibri" pitchFamily="2" charset="0"/>
                <a:cs typeface="Calibri" pitchFamily="2" charset="0"/>
              </a:rPr>
              <a:t>____________________________</a:t>
            </a:r>
            <a:endParaRPr lang="pt-PT" sz="1050" kern="400000" dirty="0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6" name="TextBox 3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AMAgAARw8AAJYoAADuEQAAECAAACYAAAAIAAAA//////////8="/>
              </a:ext>
            </a:extLst>
          </p:cNvSpPr>
          <p:nvPr/>
        </p:nvSpPr>
        <p:spPr>
          <a:xfrm>
            <a:off x="332740" y="2570480"/>
            <a:ext cx="4818380" cy="2946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000000"/>
                </a:solidFill>
              </a:defRPr>
            </a:pPr>
            <a:r>
              <a:rPr lang="en-US" sz="1100" b="1" i="1" kern="400000" dirty="0" smtClean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* </a:t>
            </a:r>
            <a:r>
              <a:rPr lang="pt-PT" sz="11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Campos obrigatórios – toda a correspondência será enviada por email</a:t>
            </a:r>
            <a:r>
              <a:rPr lang="en-GB" sz="11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.</a:t>
            </a:r>
            <a:endParaRPr lang="en-GB" sz="1100" i="1" kern="4000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0" name="TextBox 48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AuCgAAwQIAABUjAACmBAAAECAAACYAAAAIAAAA//////////8="/>
              </a:ext>
            </a:extLst>
          </p:cNvSpPr>
          <p:nvPr/>
        </p:nvSpPr>
        <p:spPr>
          <a:xfrm>
            <a:off x="343535" y="540240"/>
            <a:ext cx="5204460" cy="28159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000000"/>
                </a:solidFill>
              </a:defRPr>
            </a:pPr>
            <a:r>
              <a:rPr lang="pt-PT" sz="1400" b="1" i="1" dirty="0">
                <a:solidFill>
                  <a:srgbClr val="00B0F0"/>
                </a:solidFill>
                <a:latin typeface="Franklin Gothic Book" pitchFamily="2" charset="0"/>
              </a:rPr>
              <a:t>FORMULÁRIO DE </a:t>
            </a:r>
            <a:r>
              <a:rPr lang="pt-PT" sz="1400" b="1" i="1" dirty="0" smtClean="0">
                <a:solidFill>
                  <a:srgbClr val="00B0F0"/>
                </a:solidFill>
                <a:latin typeface="Franklin Gothic Book" pitchFamily="2" charset="0"/>
              </a:rPr>
              <a:t>INSCRIÇÃO NA CONFERÊNCIA </a:t>
            </a:r>
            <a:r>
              <a:rPr lang="pt-PT" sz="1400" b="1" i="1" dirty="0">
                <a:solidFill>
                  <a:srgbClr val="00B0F0"/>
                </a:solidFill>
                <a:latin typeface="Franklin Gothic Book" pitchFamily="2" charset="0"/>
              </a:rPr>
              <a:t>INTERNACIONAL</a:t>
            </a:r>
            <a:endParaRPr lang="pt-PT" sz="1400" i="1" dirty="0">
              <a:solidFill>
                <a:srgbClr val="00B0F0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21" name="TextBox 4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AgAAchIAAEQnAACxGAAAECAAACYAAAAIAAAA//////////8="/>
              </a:ext>
            </a:extLst>
          </p:cNvSpPr>
          <p:nvPr/>
        </p:nvSpPr>
        <p:spPr>
          <a:xfrm>
            <a:off x="349250" y="2778126"/>
            <a:ext cx="603377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200" i="1" dirty="0">
                <a:latin typeface="Arial Narrow" pitchFamily="2" charset="0"/>
              </a:rPr>
              <a:t>Por favor, </a:t>
            </a:r>
            <a:r>
              <a:rPr lang="pt-PT" sz="1200" i="1" dirty="0" smtClean="0">
                <a:latin typeface="Arial Narrow" pitchFamily="2" charset="0"/>
              </a:rPr>
              <a:t>seleccione a(s</a:t>
            </a:r>
            <a:r>
              <a:rPr lang="pt-PT" sz="1200" i="1" dirty="0">
                <a:latin typeface="Arial Narrow" pitchFamily="2" charset="0"/>
              </a:rPr>
              <a:t>) </a:t>
            </a:r>
            <a:r>
              <a:rPr lang="pt-PT" sz="1200" i="1" dirty="0" smtClean="0">
                <a:latin typeface="Arial Narrow" pitchFamily="2" charset="0"/>
              </a:rPr>
              <a:t>conferência(s</a:t>
            </a:r>
            <a:r>
              <a:rPr lang="pt-PT" sz="1200" i="1" dirty="0">
                <a:latin typeface="Arial Narrow" pitchFamily="2" charset="0"/>
              </a:rPr>
              <a:t>) / painel </a:t>
            </a:r>
            <a:r>
              <a:rPr lang="pt-PT" sz="1200" i="1" dirty="0" smtClean="0">
                <a:latin typeface="Arial Narrow" pitchFamily="2" charset="0"/>
              </a:rPr>
              <a:t>(eis</a:t>
            </a:r>
            <a:r>
              <a:rPr lang="pt-PT" sz="1200" i="1" dirty="0">
                <a:latin typeface="Arial Narrow" pitchFamily="2" charset="0"/>
              </a:rPr>
              <a:t>) </a:t>
            </a:r>
            <a:r>
              <a:rPr lang="pt-PT" sz="1200" i="1" dirty="0" smtClean="0">
                <a:latin typeface="Arial Narrow" pitchFamily="2" charset="0"/>
              </a:rPr>
              <a:t>em que </a:t>
            </a:r>
            <a:r>
              <a:rPr lang="pt-PT" sz="1200" i="1" dirty="0">
                <a:latin typeface="Arial Narrow" pitchFamily="2" charset="0"/>
              </a:rPr>
              <a:t>deseja </a:t>
            </a:r>
            <a:r>
              <a:rPr lang="pt-PT" sz="1200" i="1" dirty="0" smtClean="0">
                <a:latin typeface="Arial Narrow" pitchFamily="2" charset="0"/>
              </a:rPr>
              <a:t>inscrever-se, indique </a:t>
            </a:r>
            <a:r>
              <a:rPr lang="pt-PT" sz="1200" i="1" dirty="0">
                <a:latin typeface="Arial Narrow" pitchFamily="2" charset="0"/>
              </a:rPr>
              <a:t>o </a:t>
            </a:r>
            <a:r>
              <a:rPr lang="pt-PT" sz="1200" i="1" dirty="0" smtClean="0">
                <a:latin typeface="Arial Narrow" pitchFamily="2" charset="0"/>
              </a:rPr>
              <a:t>número de </a:t>
            </a:r>
            <a:r>
              <a:rPr lang="pt-PT" sz="1200" i="1" dirty="0">
                <a:latin typeface="Arial Narrow" pitchFamily="2" charset="0"/>
              </a:rPr>
              <a:t>participantes e </a:t>
            </a:r>
            <a:r>
              <a:rPr lang="pt-PT" sz="1200" i="1" dirty="0" smtClean="0">
                <a:latin typeface="Arial Narrow" pitchFamily="2" charset="0"/>
              </a:rPr>
              <a:t>seleccione </a:t>
            </a:r>
            <a:r>
              <a:rPr lang="pt-PT" sz="1200" i="1" dirty="0">
                <a:latin typeface="Arial Narrow" pitchFamily="2" charset="0"/>
              </a:rPr>
              <a:t>o </a:t>
            </a:r>
            <a:r>
              <a:rPr lang="pt-PT" sz="1200" i="1" dirty="0" smtClean="0">
                <a:latin typeface="Arial Narrow" pitchFamily="2" charset="0"/>
              </a:rPr>
              <a:t>pacote:</a:t>
            </a:r>
            <a:endParaRPr lang="pt-PT" sz="6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endParaRPr lang="pt-PT" sz="6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r>
              <a:rPr lang="pt-PT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                </a:t>
            </a:r>
          </a:p>
          <a:p>
            <a:pPr>
              <a:defRPr lang="pt-PT"/>
            </a:pPr>
            <a:endParaRPr lang="pt-PT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29" name="TextBox 5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gAAAAJRcAAOsGAADZGAAAECAAACYAAAAIAAAA//////////8="/>
              </a:ext>
            </a:extLst>
          </p:cNvSpPr>
          <p:nvPr/>
        </p:nvSpPr>
        <p:spPr>
          <a:xfrm>
            <a:off x="132080" y="3877310"/>
            <a:ext cx="102298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7" name="Retângulo1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8BgAAChUAAMQNAADrGwAAECAAACYAAAAIAAAA//////////8="/>
              </a:ext>
            </a:extLst>
          </p:cNvSpPr>
          <p:nvPr/>
        </p:nvSpPr>
        <p:spPr>
          <a:xfrm>
            <a:off x="1068705" y="3223260"/>
            <a:ext cx="1176655" cy="15881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I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II</a:t>
            </a: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III</a:t>
            </a: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IV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V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VI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i="1" dirty="0" smtClean="0">
                <a:latin typeface="Arial Narrow" pitchFamily="2" charset="0"/>
              </a:rPr>
              <a:t>Conferência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i="1" dirty="0" smtClean="0">
                <a:latin typeface="Arial Narrow" pitchFamily="2" charset="0"/>
              </a:rPr>
              <a:t>VII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</p:txBody>
      </p:sp>
      <p:sp>
        <p:nvSpPr>
          <p:cNvPr id="44" name="Forma automática1"/>
          <p:cNvSpPr>
            <a:extLst>
              <a:ext uri="smNativeData">
                <pr:smNativeData xmlns:pr="smNativeData" xmlns:p14="http://schemas.microsoft.com/office/powerpoint/2010/main" xmlns="" val="SMDATA_13_tpWbXRMAAAAlAAAAggAAAA0AAAAAkAAAAEgAAACQAAAASAAAAAAAAAABAAAAAAAAAAEAAABQAAAAs1rQPRnC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BdBwAAXxUAAKUHAACTGwAAEAAAACYAAAAIAAAA//////////8="/>
              </a:ext>
            </a:extLst>
          </p:cNvSpPr>
          <p:nvPr/>
        </p:nvSpPr>
        <p:spPr>
          <a:xfrm>
            <a:off x="1178560" y="3261229"/>
            <a:ext cx="45720" cy="1412827"/>
          </a:xfrm>
          <a:prstGeom prst="leftBrace">
            <a:avLst>
              <a:gd name="adj1" fmla="val 189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45" name="Right Brace 82"/>
          <p:cNvSpPr>
            <a:extLst>
              <a:ext uri="smNativeData">
                <pr:smNativeData xmlns:pr="smNativeData" xmlns:p14="http://schemas.microsoft.com/office/powerpoint/2010/main" xmlns="" val="SMDATA_13_tpWbXRMAAAAlAAAAgwAAAA0AAAAAkAAAAEgAAACQAAAASAAAAAAAAAABAAAAAAAAAAEAAABQAAAA6E4sJmDE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BbGAAAQRUAAKMYAACxGwAAEAAAACYAAAAIAAAA//////////8="/>
              </a:ext>
            </a:extLst>
          </p:cNvSpPr>
          <p:nvPr/>
        </p:nvSpPr>
        <p:spPr>
          <a:xfrm>
            <a:off x="3421380" y="3208655"/>
            <a:ext cx="45720" cy="1460071"/>
          </a:xfrm>
          <a:prstGeom prst="rightBrace">
            <a:avLst>
              <a:gd name="adj1" fmla="val 182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53" name="Rectangle 100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DUJQAA0CoAACgnAADNKwAAEAAAACYAAAAIAAAA//////////8="/>
              </a:ext>
            </a:extLst>
          </p:cNvSpPr>
          <p:nvPr/>
        </p:nvSpPr>
        <p:spPr>
          <a:xfrm>
            <a:off x="6061075" y="6136640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54" name="Rectangle 101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DUJQAAwCsAACgnAAC9LAAAEAAAACYAAAAIAAAA//////////8="/>
              </a:ext>
            </a:extLst>
          </p:cNvSpPr>
          <p:nvPr/>
        </p:nvSpPr>
        <p:spPr>
          <a:xfrm>
            <a:off x="6061075" y="6311900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56" name="TextBox 103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AJgAAXCoAALQpAAAQLAAAECAAACYAAAAIAAAA//////////8="/>
              </a:ext>
            </a:extLst>
          </p:cNvSpPr>
          <p:nvPr/>
        </p:nvSpPr>
        <p:spPr>
          <a:xfrm>
            <a:off x="6210935" y="6070600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57" name="TextBox 10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wJgAAWysAAKUpAAAPLQAAECAAACYAAAAIAAAA//////////8="/>
              </a:ext>
            </a:extLst>
          </p:cNvSpPr>
          <p:nvPr/>
        </p:nvSpPr>
        <p:spPr>
          <a:xfrm>
            <a:off x="6200775" y="6232525"/>
            <a:ext cx="480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58" name="TextBox 10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pGgAA1SoAAMwlAACJLAAAECAAACYAAAAIAAAA//////////8="/>
              </a:ext>
            </a:extLst>
          </p:cNvSpPr>
          <p:nvPr/>
        </p:nvSpPr>
        <p:spPr>
          <a:xfrm>
            <a:off x="4293235" y="6147435"/>
            <a:ext cx="185102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Encontros institucionais 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78" name="Retângulo1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UEgAATRUAAO4WAACsGwAAECAAACYAAAAIAAAA//////////8="/>
              </a:ext>
            </a:extLst>
          </p:cNvSpPr>
          <p:nvPr/>
        </p:nvSpPr>
        <p:spPr>
          <a:xfrm>
            <a:off x="2444115" y="3246755"/>
            <a:ext cx="707390" cy="1714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 smtClean="0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  <a:endParaRPr lang="en-GB" sz="1200" i="1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 smtClean="0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  <a:endParaRPr lang="en-GB" sz="1200" i="1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 smtClean="0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  <a:endParaRPr lang="en-GB" sz="1200" i="1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 smtClean="0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Nº </a:t>
            </a:r>
            <a:r>
              <a:rPr lang="en-GB" sz="1200" i="1" dirty="0" err="1">
                <a:latin typeface="Arial Narrow" pitchFamily="2" charset="0"/>
              </a:rPr>
              <a:t>Pax</a:t>
            </a:r>
            <a:r>
              <a:rPr lang="en-GB" sz="1200" i="1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:</a:t>
            </a:r>
            <a:endParaRPr lang="en-GB" sz="1200" i="1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i="1" dirty="0" smtClean="0">
                <a:latin typeface="Arial Narrow" pitchFamily="2" charset="0"/>
              </a:rPr>
              <a:t> </a:t>
            </a:r>
            <a:endParaRPr lang="en-GB" sz="1200" i="1" dirty="0">
              <a:latin typeface="Arial Narrow" pitchFamily="2" charset="0"/>
            </a:endParaRPr>
          </a:p>
        </p:txBody>
      </p:sp>
      <p:sp>
        <p:nvSpPr>
          <p:cNvPr id="83" name="Retângulo1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pAQAA4h4AAOIGAACWIAAAECAAACYAAAAIAAAA//////////8="/>
              </a:ext>
            </a:extLst>
          </p:cNvSpPr>
          <p:nvPr/>
        </p:nvSpPr>
        <p:spPr>
          <a:xfrm>
            <a:off x="-15240" y="4782616"/>
            <a:ext cx="93027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Painel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84" name="TextBox 7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BgAA0x0AALUNAAAtIgAAECAAACYAAAAIAAAA//////////8="/>
              </a:ext>
            </a:extLst>
          </p:cNvSpPr>
          <p:nvPr/>
        </p:nvSpPr>
        <p:spPr>
          <a:xfrm>
            <a:off x="1563370" y="4638211"/>
            <a:ext cx="688815" cy="2652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600"/>
              </a:lnSpc>
              <a:defRPr lang="pt-PT"/>
            </a:pPr>
            <a:r>
              <a:rPr lang="pt-PT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Painel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en-GB" sz="1200" dirty="0">
                <a:latin typeface="Arial Narrow" pitchFamily="2" charset="0"/>
                <a:ea typeface="Calibri" pitchFamily="2" charset="0"/>
                <a:cs typeface="Calibri" pitchFamily="2" charset="0"/>
              </a:rPr>
              <a:t>I:</a:t>
            </a:r>
          </a:p>
          <a:p>
            <a:pPr algn="r">
              <a:lnSpc>
                <a:spcPts val="1600"/>
              </a:lnSpc>
              <a:defRPr lang="pt-PT"/>
            </a:pP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88" name="Left Brace 81"/>
          <p:cNvSpPr>
            <a:extLst>
              <a:ext uri="smNativeData">
                <pr:smNativeData xmlns:pr="smNativeData" xmlns:p14="http://schemas.microsoft.com/office/powerpoint/2010/main" xmlns="" val="SMDATA_13_tpWbXRMAAAAlAAAAggAAAA0AAAAAkAAAAEgAAACQAAAASAAAAAAAAAABAAAAAAAAAAEAAABQAAAAq0FNxLnH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CgBwAAHR0AAOEHAABRIwAAEAAAACYAAAAIAAAA//////////8="/>
              </a:ext>
            </a:extLst>
          </p:cNvSpPr>
          <p:nvPr/>
        </p:nvSpPr>
        <p:spPr>
          <a:xfrm>
            <a:off x="1204595" y="4807381"/>
            <a:ext cx="41275" cy="265539"/>
          </a:xfrm>
          <a:prstGeom prst="leftBrace">
            <a:avLst>
              <a:gd name="adj1" fmla="val 172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89" name="Forma automática2"/>
          <p:cNvSpPr>
            <a:extLst>
              <a:ext uri="smNativeData">
                <pr:smNativeData xmlns:pr="smNativeData" xmlns:p14="http://schemas.microsoft.com/office/powerpoint/2010/main" xmlns="" val="SMDATA_13_tpWbXRMAAAAlAAAAgwAAAA0AAAAAkAAAAEgAAACQAAAASAAAAAAAAAABAAAAAAAAAAEAAABQAAAASBhUr8vJ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IAZQ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BLGAAA/hwAAIwYAABvIwAAEAAAACYAAAAIAAAA//////////8="/>
              </a:ext>
            </a:extLst>
          </p:cNvSpPr>
          <p:nvPr/>
        </p:nvSpPr>
        <p:spPr>
          <a:xfrm>
            <a:off x="3436620" y="4624070"/>
            <a:ext cx="41275" cy="340156"/>
          </a:xfrm>
          <a:prstGeom prst="rightBrace">
            <a:avLst>
              <a:gd name="adj1" fmla="val 165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90" name="Retângulo2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2EgAAFh4AAOsWAAAPIgAAECAAACYAAAAIAAAA//////////8="/>
              </a:ext>
            </a:extLst>
          </p:cNvSpPr>
          <p:nvPr/>
        </p:nvSpPr>
        <p:spPr>
          <a:xfrm>
            <a:off x="2554605" y="4638675"/>
            <a:ext cx="643255" cy="310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smtClean="0">
                <a:latin typeface="Arial Narrow" pitchFamily="2" charset="0"/>
              </a:rPr>
              <a:t>Nº </a:t>
            </a:r>
            <a:r>
              <a:rPr lang="en-GB" sz="1200" dirty="0" err="1" smtClean="0">
                <a:latin typeface="Arial Narrow" pitchFamily="2" charset="0"/>
              </a:rPr>
              <a:t>Pax</a:t>
            </a:r>
            <a:r>
              <a:rPr lang="en-GB" sz="1200" dirty="0" smtClean="0">
                <a:latin typeface="Arial Narrow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91" name="Rectangle 77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bFgAAgR4AAAgYAACOHwAAEAAAACYAAAAIAAAA//////////8="/>
              </a:ext>
            </a:extLst>
          </p:cNvSpPr>
          <p:nvPr/>
        </p:nvSpPr>
        <p:spPr>
          <a:xfrm>
            <a:off x="3139440" y="4706620"/>
            <a:ext cx="231775" cy="17081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96" name="Rectangle 43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ovL3c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3JQAA1iEAAMsmAADTIgAAEAAAACYAAAAIAAAA//////////8="/>
              </a:ext>
            </a:extLst>
          </p:cNvSpPr>
          <p:nvPr/>
        </p:nvSpPr>
        <p:spPr>
          <a:xfrm>
            <a:off x="6067425" y="5510530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97" name="Rectangle 44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3JQAAxiIAAMsmAADDIwAAEAAAACYAAAAIAAAA//////////8="/>
              </a:ext>
            </a:extLst>
          </p:cNvSpPr>
          <p:nvPr/>
        </p:nvSpPr>
        <p:spPr>
          <a:xfrm>
            <a:off x="6067425" y="5685790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98" name="Rectangle 45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3JQAAKyQAAMsmAAAoJQAAEAAAACYAAAAIAAAA//////////8="/>
              </a:ext>
            </a:extLst>
          </p:cNvSpPr>
          <p:nvPr/>
        </p:nvSpPr>
        <p:spPr>
          <a:xfrm>
            <a:off x="6067425" y="5859145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99" name="TextBox 4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jJgAAcSEAAFcpAAAlIwAAECAAACYAAAAIAAAA//////////8="/>
              </a:ext>
            </a:extLst>
          </p:cNvSpPr>
          <p:nvPr/>
        </p:nvSpPr>
        <p:spPr>
          <a:xfrm>
            <a:off x="6217285" y="5454015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00" name="TextBox 49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TJgAAYSIAAEcpAAAVJAAAECAAACYAAAAIAAAA//////////8="/>
              </a:ext>
            </a:extLst>
          </p:cNvSpPr>
          <p:nvPr/>
        </p:nvSpPr>
        <p:spPr>
          <a:xfrm>
            <a:off x="6207125" y="5614035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01" name="TextBox 50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HHwAA2yEAANIlAACPIwAAECAAACYAAAAIAAAA//////////8="/>
              </a:ext>
            </a:extLst>
          </p:cNvSpPr>
          <p:nvPr/>
        </p:nvSpPr>
        <p:spPr>
          <a:xfrm>
            <a:off x="4699000" y="5528945"/>
            <a:ext cx="1410971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anose="020B0606020202030204" pitchFamily="34" charset="0"/>
              </a:rPr>
              <a:t>Tour de boas vindas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02" name="TextBox 51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lIQAAuSMAAOIlAABtJQAAECAAACYAAAAIAAAA//////////8="/>
              </a:ext>
            </a:extLst>
          </p:cNvSpPr>
          <p:nvPr/>
        </p:nvSpPr>
        <p:spPr>
          <a:xfrm>
            <a:off x="5471795" y="5779135"/>
            <a:ext cx="64833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err="1" smtClean="0">
                <a:latin typeface="Arial Narrow" panose="020B0606020202030204" pitchFamily="34" charset="0"/>
              </a:rPr>
              <a:t>Nr</a:t>
            </a:r>
            <a:r>
              <a:rPr lang="en-GB" sz="1200" dirty="0" smtClean="0">
                <a:latin typeface="Arial Narrow" panose="020B0606020202030204" pitchFamily="34" charset="0"/>
              </a:rPr>
              <a:t> </a:t>
            </a:r>
            <a:r>
              <a:rPr lang="en-GB" sz="1200" dirty="0" err="1" smtClean="0">
                <a:latin typeface="Arial Narrow" panose="020B0606020202030204" pitchFamily="34" charset="0"/>
              </a:rPr>
              <a:t>Pax</a:t>
            </a:r>
            <a:r>
              <a:rPr lang="en-GB" sz="1200" dirty="0" smtClean="0">
                <a:latin typeface="Arial Narrow" panose="020B0606020202030204" pitchFamily="34" charset="0"/>
              </a:rPr>
              <a:t>:</a:t>
            </a:r>
            <a:endParaRPr lang="en-GB" sz="1200" dirty="0">
              <a:latin typeface="Arial Narrow" panose="020B0606020202030204" pitchFamily="34" charset="0"/>
            </a:endParaRPr>
          </a:p>
        </p:txBody>
      </p:sp>
      <p:sp>
        <p:nvSpPr>
          <p:cNvPr id="103" name="Rectangle 57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tJQAAMhQAAIEmAAAvFQAAEAAAACYAAAAIAAAA//////////8="/>
              </a:ext>
            </a:extLst>
          </p:cNvSpPr>
          <p:nvPr/>
        </p:nvSpPr>
        <p:spPr>
          <a:xfrm>
            <a:off x="6058535" y="3409315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04" name="Rectangle 58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tJQAAIhUAAIEmAAAfFgAAEAAAACYAAAAIAAAA//////////8="/>
              </a:ext>
            </a:extLst>
          </p:cNvSpPr>
          <p:nvPr/>
        </p:nvSpPr>
        <p:spPr>
          <a:xfrm>
            <a:off x="6058535" y="3592195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05" name="Rectangle 59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tJQAAhxYAAIEmAACEFwAAEAAAACYAAAAIAAAA//////////8="/>
              </a:ext>
            </a:extLst>
          </p:cNvSpPr>
          <p:nvPr/>
        </p:nvSpPr>
        <p:spPr>
          <a:xfrm>
            <a:off x="6058535" y="3796665"/>
            <a:ext cx="21590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06" name="TextBox 60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ZJgAAzRMAAA0pAACBFQAAECAAACYAAAAIAAAA//////////8="/>
              </a:ext>
            </a:extLst>
          </p:cNvSpPr>
          <p:nvPr/>
        </p:nvSpPr>
        <p:spPr>
          <a:xfrm>
            <a:off x="6193155" y="3352800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07" name="TextBox 61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JJgAAvRQAAP4oAABxFgAAECAAACYAAAAIAAAA//////////8="/>
              </a:ext>
            </a:extLst>
          </p:cNvSpPr>
          <p:nvPr/>
        </p:nvSpPr>
        <p:spPr>
          <a:xfrm>
            <a:off x="6182995" y="3528060"/>
            <a:ext cx="480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08" name="TextBox 6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SGwAANxQAAIglAADrFQAAECAAACYAAAAIAAAA//////////8="/>
              </a:ext>
            </a:extLst>
          </p:cNvSpPr>
          <p:nvPr/>
        </p:nvSpPr>
        <p:spPr>
          <a:xfrm>
            <a:off x="4441190" y="3458210"/>
            <a:ext cx="165989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anose="020B0606020202030204" pitchFamily="34" charset="0"/>
              </a:rPr>
              <a:t>Recepção de boas vindas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09" name="TextBox 63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bIQAAFRYAAJglAADJFwAAECAAACYAAAAIAAAA//////////8="/>
              </a:ext>
            </a:extLst>
          </p:cNvSpPr>
          <p:nvPr/>
        </p:nvSpPr>
        <p:spPr>
          <a:xfrm>
            <a:off x="5462905" y="3724275"/>
            <a:ext cx="64833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err="1" smtClean="0">
                <a:latin typeface="Arial Narrow" panose="020B0606020202030204" pitchFamily="34" charset="0"/>
              </a:rPr>
              <a:t>Nr</a:t>
            </a:r>
            <a:r>
              <a:rPr lang="en-GB" sz="1200" dirty="0" smtClean="0">
                <a:latin typeface="Arial Narrow" panose="020B0606020202030204" pitchFamily="34" charset="0"/>
              </a:rPr>
              <a:t> </a:t>
            </a:r>
            <a:r>
              <a:rPr lang="en-GB" sz="1200" dirty="0" err="1" smtClean="0">
                <a:latin typeface="Arial Narrow" panose="020B0606020202030204" pitchFamily="34" charset="0"/>
              </a:rPr>
              <a:t>Pax</a:t>
            </a:r>
            <a:r>
              <a:rPr lang="en-GB" sz="1200" dirty="0" smtClean="0">
                <a:latin typeface="Arial Narrow" panose="020B0606020202030204" pitchFamily="34" charset="0"/>
              </a:rPr>
              <a:t>:</a:t>
            </a:r>
            <a:endParaRPr lang="en-GB" sz="1200" dirty="0">
              <a:latin typeface="Arial Narrow" panose="020B0606020202030204" pitchFamily="34" charset="0"/>
            </a:endParaRPr>
          </a:p>
        </p:txBody>
      </p:sp>
      <p:sp>
        <p:nvSpPr>
          <p:cNvPr id="110" name="Retângulo3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YJQAAMRsAAK0mAAAuHAAAEAAAACYAAAAIAAAA//////////8="/>
              </a:ext>
            </a:extLst>
          </p:cNvSpPr>
          <p:nvPr/>
        </p:nvSpPr>
        <p:spPr>
          <a:xfrm>
            <a:off x="6055360" y="4561840"/>
            <a:ext cx="216535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11" name="Rectangle 90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YJQAAIRwAAK0mAAAeHQAAEAAAACYAAAAIAAAA//////////8="/>
              </a:ext>
            </a:extLst>
          </p:cNvSpPr>
          <p:nvPr/>
        </p:nvSpPr>
        <p:spPr>
          <a:xfrm>
            <a:off x="6055360" y="4729480"/>
            <a:ext cx="216535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12" name="Rectangle 91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YJQAAhh0AAK0mAACDHgAAEAAAACYAAAAIAAAA//////////8="/>
              </a:ext>
            </a:extLst>
          </p:cNvSpPr>
          <p:nvPr/>
        </p:nvSpPr>
        <p:spPr>
          <a:xfrm>
            <a:off x="6055360" y="4906645"/>
            <a:ext cx="216535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13" name="Retângulo8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VJgAAzBoAAEkpAACAHAAAECAAACYAAAAIAAAA//////////8="/>
              </a:ext>
            </a:extLst>
          </p:cNvSpPr>
          <p:nvPr/>
        </p:nvSpPr>
        <p:spPr>
          <a:xfrm>
            <a:off x="6216015" y="4505325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14" name="Retângulo9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1JgAAvBsAACkpAABwHQAAECAAACYAAAAIAAAA//////////8="/>
              </a:ext>
            </a:extLst>
          </p:cNvSpPr>
          <p:nvPr/>
        </p:nvSpPr>
        <p:spPr>
          <a:xfrm>
            <a:off x="6195695" y="4672965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15" name="TextBox 9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vIgAANhsAAMMlAADqHAAAECAAACYAAAAIAAAA//////////8="/>
              </a:ext>
            </a:extLst>
          </p:cNvSpPr>
          <p:nvPr/>
        </p:nvSpPr>
        <p:spPr>
          <a:xfrm>
            <a:off x="5582285" y="4580255"/>
            <a:ext cx="54102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anose="020B0606020202030204" pitchFamily="34" charset="0"/>
              </a:rPr>
              <a:t>Hotel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16" name="TextBox 9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GIQAAFB0AAMMlAADIHgAAECAAACYAAAAIAAAA//////////8="/>
              </a:ext>
            </a:extLst>
          </p:cNvSpPr>
          <p:nvPr/>
        </p:nvSpPr>
        <p:spPr>
          <a:xfrm>
            <a:off x="5490210" y="4826635"/>
            <a:ext cx="64833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err="1" smtClean="0">
                <a:latin typeface="Arial Narrow" panose="020B0606020202030204" pitchFamily="34" charset="0"/>
              </a:rPr>
              <a:t>Nr</a:t>
            </a:r>
            <a:r>
              <a:rPr lang="en-GB" sz="1200" dirty="0" smtClean="0">
                <a:latin typeface="Arial Narrow" panose="020B0606020202030204" pitchFamily="34" charset="0"/>
              </a:rPr>
              <a:t> </a:t>
            </a:r>
            <a:r>
              <a:rPr lang="en-GB" sz="1200" dirty="0" err="1" smtClean="0">
                <a:latin typeface="Arial Narrow" panose="020B0606020202030204" pitchFamily="34" charset="0"/>
              </a:rPr>
              <a:t>Pax</a:t>
            </a:r>
            <a:r>
              <a:rPr lang="en-GB" sz="1200" dirty="0" smtClean="0">
                <a:latin typeface="Arial Narrow" panose="020B0606020202030204" pitchFamily="34" charset="0"/>
              </a:rPr>
              <a:t>:</a:t>
            </a:r>
            <a:endParaRPr lang="en-GB" sz="1200" dirty="0">
              <a:latin typeface="Arial Narrow" panose="020B0606020202030204" pitchFamily="34" charset="0"/>
            </a:endParaRPr>
          </a:p>
        </p:txBody>
      </p:sp>
      <p:sp>
        <p:nvSpPr>
          <p:cNvPr id="117" name="Rectangle 108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8xcAAIQmAADvGAAAEAAAACYAAAAIAAAA//////////8="/>
              </a:ext>
            </a:extLst>
          </p:cNvSpPr>
          <p:nvPr/>
        </p:nvSpPr>
        <p:spPr>
          <a:xfrm>
            <a:off x="6060440" y="3997960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18" name="Rectangle 109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4xgAAIQmAADfGQAAEAAAACYAAAAIAAAA//////////8="/>
              </a:ext>
            </a:extLst>
          </p:cNvSpPr>
          <p:nvPr/>
        </p:nvSpPr>
        <p:spPr>
          <a:xfrm>
            <a:off x="6060440" y="4165600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19" name="Rectangle 110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BRoAAIQmAAABGwAAEAAAACYAAAAIAAAA//////////8="/>
              </a:ext>
            </a:extLst>
          </p:cNvSpPr>
          <p:nvPr/>
        </p:nvSpPr>
        <p:spPr>
          <a:xfrm>
            <a:off x="6060440" y="4337685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20" name="TextBox 111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bJgAAjRcAABApAABBGQAAECAAACYAAAAIAAAA//////////8="/>
              </a:ext>
            </a:extLst>
          </p:cNvSpPr>
          <p:nvPr/>
        </p:nvSpPr>
        <p:spPr>
          <a:xfrm>
            <a:off x="6194425" y="3948430"/>
            <a:ext cx="480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21" name="TextBox 11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JgAAfRgAAAApAAAxGgAAECAAACYAAAAIAAAA//////////8="/>
              </a:ext>
            </a:extLst>
          </p:cNvSpPr>
          <p:nvPr/>
        </p:nvSpPr>
        <p:spPr>
          <a:xfrm>
            <a:off x="6184900" y="4100830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23" name="TextBox 11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uIQAAoxkAAKslAABYGwAAECAAACYAAAAIAAAA//////////8="/>
              </a:ext>
            </a:extLst>
          </p:cNvSpPr>
          <p:nvPr/>
        </p:nvSpPr>
        <p:spPr>
          <a:xfrm>
            <a:off x="5474970" y="4267835"/>
            <a:ext cx="648335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err="1" smtClean="0">
                <a:latin typeface="Arial Narrow" panose="020B0606020202030204" pitchFamily="34" charset="0"/>
              </a:rPr>
              <a:t>Nr</a:t>
            </a:r>
            <a:r>
              <a:rPr lang="en-GB" sz="1200" dirty="0" smtClean="0">
                <a:latin typeface="Arial Narrow" panose="020B0606020202030204" pitchFamily="34" charset="0"/>
              </a:rPr>
              <a:t> </a:t>
            </a:r>
            <a:r>
              <a:rPr lang="en-GB" sz="1200" dirty="0" err="1" smtClean="0">
                <a:latin typeface="Arial Narrow" panose="020B0606020202030204" pitchFamily="34" charset="0"/>
              </a:rPr>
              <a:t>Pax</a:t>
            </a:r>
            <a:r>
              <a:rPr lang="en-GB" sz="1200" dirty="0" smtClean="0">
                <a:latin typeface="Arial Narrow" panose="020B0606020202030204" pitchFamily="34" charset="0"/>
              </a:rPr>
              <a:t>:</a:t>
            </a:r>
            <a:endParaRPr lang="en-GB" sz="1200" dirty="0">
              <a:latin typeface="Arial Narrow" panose="020B0606020202030204" pitchFamily="34" charset="0"/>
            </a:endParaRPr>
          </a:p>
        </p:txBody>
      </p:sp>
      <p:sp>
        <p:nvSpPr>
          <p:cNvPr id="124" name="Rectangle 89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YJQAA3h4AAK0mAADbHwAAEAAAACYAAAAIAAAA//////////8="/>
              </a:ext>
            </a:extLst>
          </p:cNvSpPr>
          <p:nvPr/>
        </p:nvSpPr>
        <p:spPr>
          <a:xfrm>
            <a:off x="6055360" y="5092065"/>
            <a:ext cx="216535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25" name="Retângulo4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BYJQAAzh8AAK0mAADLIAAAEAAAACYAAAAIAAAA//////////8="/>
              </a:ext>
            </a:extLst>
          </p:cNvSpPr>
          <p:nvPr/>
        </p:nvSpPr>
        <p:spPr>
          <a:xfrm>
            <a:off x="6055360" y="5267325"/>
            <a:ext cx="216535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26" name="TextBox 9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EJgAAeR4AAAUqAAAtIAAAECAAACYAAAAIAAAA//////////8="/>
              </a:ext>
            </a:extLst>
          </p:cNvSpPr>
          <p:nvPr/>
        </p:nvSpPr>
        <p:spPr>
          <a:xfrm>
            <a:off x="6205220" y="5027930"/>
            <a:ext cx="6838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dirty="0" smtClean="0">
                <a:latin typeface="Arial Narrow" panose="020B0606020202030204" pitchFamily="34" charset="0"/>
              </a:rPr>
              <a:t>Simples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27" name="TextBox 93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1JgAAaR8AAO8pAAAdIQAAECAAACYAAAAIAAAA//////////8="/>
              </a:ext>
            </a:extLst>
          </p:cNvSpPr>
          <p:nvPr/>
        </p:nvSpPr>
        <p:spPr>
          <a:xfrm>
            <a:off x="6203315" y="5180330"/>
            <a:ext cx="60579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smtClean="0">
                <a:latin typeface="Arial Narrow" panose="020B0606020202030204" pitchFamily="34" charset="0"/>
              </a:rPr>
              <a:t>Duplo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128" name="Retângulo10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uIQAA4x4AAMMlAACXIAAAECAAACYAAAAIAAAA//////////8="/>
              </a:ext>
            </a:extLst>
          </p:cNvSpPr>
          <p:nvPr/>
        </p:nvSpPr>
        <p:spPr>
          <a:xfrm>
            <a:off x="5411470" y="5110480"/>
            <a:ext cx="70421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anose="020B0606020202030204" pitchFamily="34" charset="0"/>
              </a:rPr>
              <a:t>Quarto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129" name="TextBox 32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9KAAATgcAAEoqAADNFQAAECAAACYAAAAIAAAA//////////8="/>
              </a:ext>
            </a:extLst>
          </p:cNvSpPr>
          <p:nvPr/>
        </p:nvSpPr>
        <p:spPr>
          <a:xfrm rot="16200003">
            <a:off x="5570220" y="2239645"/>
            <a:ext cx="2356485" cy="252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events@basaltconference.com</a:t>
            </a:r>
          </a:p>
        </p:txBody>
      </p:sp>
      <p:sp>
        <p:nvSpPr>
          <p:cNvPr id="133" name="TextBox 9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DKAAA0ScAAHcqAADuNAAAECAAACYAAAAIAAAA//////////8="/>
              </a:ext>
            </a:extLst>
          </p:cNvSpPr>
          <p:nvPr/>
        </p:nvSpPr>
        <p:spPr>
          <a:xfrm rot="16200003">
            <a:off x="5699125" y="7399655"/>
            <a:ext cx="2131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www.basaltconference.com</a:t>
            </a:r>
          </a:p>
        </p:txBody>
      </p:sp>
      <p:sp>
        <p:nvSpPr>
          <p:cNvPr id="131" name="Retângulo22"/>
          <p:cNvSpPr>
            <a:spLocks noChangeArrowheads="1"/>
          </p:cNvSpPr>
          <p:nvPr/>
        </p:nvSpPr>
        <p:spPr bwMode="auto">
          <a:xfrm>
            <a:off x="2393950" y="799465"/>
            <a:ext cx="228600" cy="1603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32" name="TextBox 55"/>
          <p:cNvSpPr>
            <a:spLocks noChangeArrowheads="1"/>
          </p:cNvSpPr>
          <p:nvPr/>
        </p:nvSpPr>
        <p:spPr bwMode="auto">
          <a:xfrm>
            <a:off x="845820" y="733742"/>
            <a:ext cx="1607502" cy="228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r" eaLnBrk="1" hangingPunct="1"/>
            <a:r>
              <a:rPr lang="pt-PT" alt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Participante individual</a:t>
            </a:r>
            <a:r>
              <a:rPr lang="en-GB" alt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:</a:t>
            </a:r>
            <a:endParaRPr lang="en-GB" altLang="pt-PT" sz="12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34" name="Retângulo22"/>
          <p:cNvSpPr>
            <a:spLocks noChangeArrowheads="1"/>
          </p:cNvSpPr>
          <p:nvPr/>
        </p:nvSpPr>
        <p:spPr bwMode="auto">
          <a:xfrm>
            <a:off x="5496560" y="798195"/>
            <a:ext cx="228600" cy="1603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35" name="TextBox 55"/>
          <p:cNvSpPr>
            <a:spLocks noChangeArrowheads="1"/>
          </p:cNvSpPr>
          <p:nvPr/>
        </p:nvSpPr>
        <p:spPr bwMode="auto">
          <a:xfrm>
            <a:off x="4145597" y="738505"/>
            <a:ext cx="1400175" cy="20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r" eaLnBrk="1" hangingPunct="1"/>
            <a:r>
              <a:rPr lang="pt-PT" alt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Participante grupo</a:t>
            </a:r>
            <a:r>
              <a:rPr lang="en-GB" alt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:</a:t>
            </a:r>
            <a:endParaRPr lang="en-GB" altLang="pt-PT" sz="12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123950" y="3319779"/>
            <a:ext cx="240915" cy="1274445"/>
            <a:chOff x="3123950" y="3319779"/>
            <a:chExt cx="240915" cy="1274445"/>
          </a:xfrm>
        </p:grpSpPr>
        <p:sp>
          <p:nvSpPr>
            <p:cNvPr id="142" name="Retângulo22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fRUAAPYOAAB6FgAAAAAAACYAAAAIAAAA//////////8="/>
                </a:ext>
              </a:extLst>
            </p:cNvSpPr>
            <p:nvPr/>
          </p:nvSpPr>
          <p:spPr>
            <a:xfrm>
              <a:off x="3129280" y="3319779"/>
              <a:ext cx="22733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3" name="Rectangle 65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IDQAAuBYAAPYOAAC8FwAAAAAAACYAAAAIAAAA//////////8="/>
                </a:ext>
              </a:extLst>
            </p:cNvSpPr>
            <p:nvPr/>
          </p:nvSpPr>
          <p:spPr>
            <a:xfrm>
              <a:off x="3131820" y="3504564"/>
              <a:ext cx="232410" cy="1651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4" name="Rectangle 69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6hcAAP4OAADnGAAAAAAAACYAAAAIAAAA//////////8="/>
                </a:ext>
              </a:extLst>
            </p:cNvSpPr>
            <p:nvPr/>
          </p:nvSpPr>
          <p:spPr>
            <a:xfrm>
              <a:off x="3123950" y="3698874"/>
              <a:ext cx="227831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5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29280" y="3884383"/>
              <a:ext cx="222376" cy="15285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6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26105" y="4061459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7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33725" y="4246880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48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33090" y="4433569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</p:grpSp>
      <p:sp>
        <p:nvSpPr>
          <p:cNvPr id="153" name="Rectangle 102"/>
          <p:cNvSpPr>
            <a:spLocks noChangeArrowheads="1"/>
          </p:cNvSpPr>
          <p:nvPr/>
        </p:nvSpPr>
        <p:spPr bwMode="auto">
          <a:xfrm>
            <a:off x="1168400" y="6073775"/>
            <a:ext cx="1958975" cy="20161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54" name="TextBox 106"/>
          <p:cNvSpPr>
            <a:spLocks noChangeArrowheads="1"/>
          </p:cNvSpPr>
          <p:nvPr/>
        </p:nvSpPr>
        <p:spPr bwMode="auto">
          <a:xfrm>
            <a:off x="-15875" y="6022340"/>
            <a:ext cx="12604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r" eaLnBrk="1" hangingPunct="1"/>
            <a:r>
              <a:rPr lang="pt-PT" altLang="pt-PT" sz="1200" dirty="0">
                <a:latin typeface="Arial Narrow" pitchFamily="34" charset="0"/>
              </a:rPr>
              <a:t>Área de </a:t>
            </a:r>
            <a:r>
              <a:rPr lang="pt-PT" altLang="pt-PT" sz="1200" dirty="0" smtClean="0">
                <a:latin typeface="Arial Narrow" pitchFamily="34" charset="0"/>
              </a:rPr>
              <a:t>actividade</a:t>
            </a:r>
            <a:r>
              <a:rPr lang="en-GB" altLang="pt-PT" sz="1200" dirty="0" smtClean="0">
                <a:latin typeface="Arial Narrow" pitchFamily="34" charset="0"/>
              </a:rPr>
              <a:t>:</a:t>
            </a:r>
            <a:endParaRPr lang="en-GB" altLang="pt-PT" sz="1200" dirty="0">
              <a:latin typeface="Arial Narrow" pitchFamily="34" charset="0"/>
            </a:endParaRPr>
          </a:p>
        </p:txBody>
      </p:sp>
      <p:sp>
        <p:nvSpPr>
          <p:cNvPr id="155" name="TextBox 30"/>
          <p:cNvSpPr>
            <a:spLocks noChangeArrowheads="1"/>
          </p:cNvSpPr>
          <p:nvPr/>
        </p:nvSpPr>
        <p:spPr bwMode="auto">
          <a:xfrm>
            <a:off x="200025" y="6251575"/>
            <a:ext cx="6518276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pt-PT" altLang="pt-PT" sz="1200" b="1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Seleccionar o pacote que pretende</a:t>
            </a:r>
            <a:r>
              <a:rPr lang="pt-PT" altLang="pt-PT" sz="1200" i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: </a:t>
            </a:r>
            <a:r>
              <a:rPr lang="pt-PT" altLang="pt-PT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**</a:t>
            </a:r>
          </a:p>
          <a:p>
            <a:pPr eaLnBrk="1" hangingPunct="1">
              <a:defRPr/>
            </a:pPr>
            <a:r>
              <a:rPr lang="pt-PT" altLang="pt-PT" sz="1200" i="1" dirty="0" smtClean="0">
                <a:latin typeface="Arial Narrow" panose="020B0606020202030204" pitchFamily="34" charset="0"/>
              </a:rPr>
              <a:t>Pacote evento completo</a:t>
            </a:r>
            <a:r>
              <a:rPr lang="pt-PT" altLang="pt-PT" sz="1200" dirty="0" smtClean="0">
                <a:latin typeface="Arial Narrow" panose="020B0606020202030204" pitchFamily="34" charset="0"/>
              </a:rPr>
              <a:t>           </a:t>
            </a:r>
            <a:r>
              <a:rPr lang="pt-PT" altLang="pt-PT" sz="1200" i="1" dirty="0" smtClean="0">
                <a:latin typeface="Arial Narrow" panose="020B0606020202030204" pitchFamily="34" charset="0"/>
              </a:rPr>
              <a:t>Pacote apenas Conferência</a:t>
            </a:r>
            <a:r>
              <a:rPr lang="pt-PT" altLang="pt-PT" sz="1200" i="1" dirty="0">
                <a:latin typeface="Arial Narrow" panose="020B0606020202030204" pitchFamily="34" charset="0"/>
              </a:rPr>
              <a:t>	</a:t>
            </a:r>
            <a:r>
              <a:rPr lang="pt-PT" altLang="pt-PT" sz="1200" i="1" dirty="0" smtClean="0">
                <a:latin typeface="Arial Narrow" panose="020B0606020202030204" pitchFamily="34" charset="0"/>
              </a:rPr>
              <a:t>Pacote Mesa Redonda</a:t>
            </a:r>
            <a:r>
              <a:rPr lang="pt-PT" altLang="pt-PT" sz="1200" dirty="0" smtClean="0">
                <a:latin typeface="Arial Narrow" panose="020B0606020202030204" pitchFamily="34" charset="0"/>
              </a:rPr>
              <a:t>                                      </a:t>
            </a:r>
            <a:r>
              <a:rPr lang="pt-PT" altLang="pt-PT" sz="1200" dirty="0" smtClean="0">
                <a:solidFill>
                  <a:srgbClr val="948A54"/>
                </a:solidFill>
                <a:latin typeface="Arial Narrow" panose="020B0606020202030204" pitchFamily="34" charset="0"/>
              </a:rPr>
              <a:t>        </a:t>
            </a:r>
          </a:p>
          <a:p>
            <a:pPr eaLnBrk="1" hangingPunct="1">
              <a:defRPr/>
            </a:pPr>
            <a:r>
              <a:rPr lang="pt-PT" altLang="pt-PT" sz="1200" i="1" dirty="0" smtClean="0">
                <a:latin typeface="Arial Narrow" panose="020B0606020202030204" pitchFamily="34" charset="0"/>
              </a:rPr>
              <a:t>€ 000.00 / Pax                          </a:t>
            </a:r>
            <a:r>
              <a:rPr lang="pt-PT" altLang="pt-PT" sz="1200" dirty="0" smtClean="0">
                <a:latin typeface="Arial Narrow" panose="020B0606020202030204" pitchFamily="34" charset="0"/>
              </a:rPr>
              <a:t>€ </a:t>
            </a:r>
            <a:r>
              <a:rPr lang="pt-PT" altLang="pt-PT" sz="1200" i="1" dirty="0" smtClean="0">
                <a:latin typeface="Arial Narrow" panose="020B0606020202030204" pitchFamily="34" charset="0"/>
              </a:rPr>
              <a:t>000.00 </a:t>
            </a:r>
            <a:r>
              <a:rPr lang="pt-PT" altLang="pt-PT" sz="1200" dirty="0" smtClean="0">
                <a:latin typeface="Arial Narrow" panose="020B0606020202030204" pitchFamily="34" charset="0"/>
              </a:rPr>
              <a:t>/ Pax                      	€ </a:t>
            </a:r>
            <a:r>
              <a:rPr lang="pt-PT" altLang="pt-PT" sz="1200" i="1" dirty="0" smtClean="0">
                <a:latin typeface="Arial Narrow" panose="020B0606020202030204" pitchFamily="34" charset="0"/>
              </a:rPr>
              <a:t>000.00 </a:t>
            </a:r>
            <a:r>
              <a:rPr lang="pt-PT" altLang="pt-PT" sz="1200" dirty="0" smtClean="0">
                <a:latin typeface="Arial Narrow" panose="020B0606020202030204" pitchFamily="34" charset="0"/>
              </a:rPr>
              <a:t>/ Pax</a:t>
            </a:r>
            <a:endParaRPr lang="pt-PT" altLang="pt-PT" sz="1200" i="1" dirty="0" smtClean="0"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endParaRPr lang="pt-PT" altLang="pt-PT" sz="1200" i="1" dirty="0" smtClean="0">
              <a:latin typeface="Arial Narrow" panose="020B0606020202030204" pitchFamily="34" charset="0"/>
            </a:endParaRPr>
          </a:p>
        </p:txBody>
      </p:sp>
      <p:sp>
        <p:nvSpPr>
          <p:cNvPr id="156" name="CaixaDeTexto 1"/>
          <p:cNvSpPr>
            <a:spLocks noChangeArrowheads="1"/>
          </p:cNvSpPr>
          <p:nvPr/>
        </p:nvSpPr>
        <p:spPr bwMode="auto">
          <a:xfrm>
            <a:off x="128270" y="6821696"/>
            <a:ext cx="41402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eaLnBrk="1" hangingPunct="1"/>
            <a:r>
              <a:rPr lang="pt-PT" altLang="pt-PT" sz="1200" b="1" dirty="0">
                <a:solidFill>
                  <a:srgbClr val="92D050"/>
                </a:solidFill>
              </a:rPr>
              <a:t>**</a:t>
            </a:r>
            <a:r>
              <a:rPr lang="pt-PT" altLang="pt-PT" sz="1200" dirty="0"/>
              <a:t>Descrição dos pacotes em </a:t>
            </a:r>
            <a:r>
              <a:rPr lang="pt-PT" altLang="pt-PT" sz="1200" dirty="0" smtClean="0"/>
              <a:t>www.basaltconference.com</a:t>
            </a:r>
            <a:endParaRPr lang="pt-PT" altLang="pt-PT" sz="1200" dirty="0"/>
          </a:p>
        </p:txBody>
      </p:sp>
      <p:sp>
        <p:nvSpPr>
          <p:cNvPr id="157" name="Rectangle 89"/>
          <p:cNvSpPr>
            <a:spLocks noChangeArrowheads="1"/>
          </p:cNvSpPr>
          <p:nvPr/>
        </p:nvSpPr>
        <p:spPr bwMode="auto">
          <a:xfrm>
            <a:off x="1673012" y="6508222"/>
            <a:ext cx="215900" cy="1603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58" name="Rectangle 89"/>
          <p:cNvSpPr>
            <a:spLocks noChangeArrowheads="1"/>
          </p:cNvSpPr>
          <p:nvPr/>
        </p:nvSpPr>
        <p:spPr bwMode="auto">
          <a:xfrm>
            <a:off x="3652097" y="6501449"/>
            <a:ext cx="215900" cy="1603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30" name="Retângulo1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pAQAA4h4AAOIGAACWIAAAECAAACYAAAAIAAAA//////////8="/>
              </a:ext>
            </a:extLst>
          </p:cNvSpPr>
          <p:nvPr/>
        </p:nvSpPr>
        <p:spPr>
          <a:xfrm>
            <a:off x="-15240" y="5427980"/>
            <a:ext cx="119443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Mesa Redonda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50" name="TextBox 7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BgAA0x0AALUNAAAtIgAAECAAACYAAAAIAAAA//////////8="/>
              </a:ext>
            </a:extLst>
          </p:cNvSpPr>
          <p:nvPr/>
        </p:nvSpPr>
        <p:spPr>
          <a:xfrm>
            <a:off x="1299210" y="5109210"/>
            <a:ext cx="955675" cy="861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500"/>
              </a:lnSpc>
              <a:defRPr lang="pt-PT"/>
            </a:pPr>
            <a:r>
              <a:rPr lang="pt-PT" sz="1200" dirty="0" smtClean="0">
                <a:latin typeface="Arial Narrow" pitchFamily="2" charset="0"/>
              </a:rPr>
              <a:t>Tema</a:t>
            </a:r>
            <a:r>
              <a:rPr lang="en-GB" sz="1200" dirty="0" smtClean="0">
                <a:latin typeface="Arial Narrow" pitchFamily="2" charset="0"/>
              </a:rPr>
              <a:t> </a:t>
            </a:r>
            <a:r>
              <a:rPr lang="en-GB" sz="1200" dirty="0">
                <a:latin typeface="Arial Narrow" pitchFamily="2" charset="0"/>
              </a:rPr>
              <a:t>I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>
                <a:latin typeface="Arial Narrow" pitchFamily="2" charset="0"/>
              </a:rPr>
              <a:t>Tema</a:t>
            </a:r>
            <a:r>
              <a:rPr lang="en-GB" sz="1200" dirty="0">
                <a:latin typeface="Arial Narrow" pitchFamily="2" charset="0"/>
              </a:rPr>
              <a:t> </a:t>
            </a:r>
            <a:r>
              <a:rPr lang="en-GB" sz="1200" dirty="0" smtClean="0">
                <a:latin typeface="Arial Narrow" pitchFamily="2" charset="0"/>
              </a:rPr>
              <a:t>II: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>
                <a:latin typeface="Arial Narrow" pitchFamily="2" charset="0"/>
              </a:rPr>
              <a:t>Tema</a:t>
            </a:r>
            <a:r>
              <a:rPr lang="en-GB" sz="1200" dirty="0">
                <a:latin typeface="Arial Narrow" pitchFamily="2" charset="0"/>
              </a:rPr>
              <a:t> </a:t>
            </a:r>
            <a:r>
              <a:rPr lang="en-GB" sz="1200" dirty="0" smtClean="0">
                <a:latin typeface="Arial Narrow" pitchFamily="2" charset="0"/>
              </a:rPr>
              <a:t>III: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>
                <a:latin typeface="Arial Narrow" pitchFamily="2" charset="0"/>
              </a:rPr>
              <a:t>Tema</a:t>
            </a:r>
            <a:r>
              <a:rPr lang="en-GB" sz="1200" dirty="0">
                <a:latin typeface="Arial Narrow" pitchFamily="2" charset="0"/>
              </a:rPr>
              <a:t> </a:t>
            </a:r>
            <a:r>
              <a:rPr lang="en-GB" sz="1200" dirty="0" smtClean="0">
                <a:latin typeface="Arial Narrow" pitchFamily="2" charset="0"/>
              </a:rPr>
              <a:t>IV:</a:t>
            </a: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dirty="0" smtClean="0">
                <a:latin typeface="Arial Narrow" pitchFamily="2" charset="0"/>
              </a:rPr>
              <a:t>:</a:t>
            </a: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endParaRPr lang="en-GB" sz="1200" dirty="0">
              <a:latin typeface="Arial Narrow" pitchFamily="2" charset="0"/>
            </a:endParaRPr>
          </a:p>
        </p:txBody>
      </p:sp>
      <p:sp>
        <p:nvSpPr>
          <p:cNvPr id="161" name="Left Brace 81"/>
          <p:cNvSpPr>
            <a:extLst>
              <a:ext uri="smNativeData">
                <pr:smNativeData xmlns:pr="smNativeData" xmlns:p14="http://schemas.microsoft.com/office/powerpoint/2010/main" xmlns="" val="SMDATA_13_tpWbXRMAAAAlAAAAggAAAA0AAAAAkAAAAEgAAACQAAAASAAAAAAAAAABAAAAAAAAAAEAAABQAAAAq0FNxLnH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CgBwAAHR0AAOEHAABRIwAAEAAAACYAAAAIAAAA//////////8="/>
              </a:ext>
            </a:extLst>
          </p:cNvSpPr>
          <p:nvPr/>
        </p:nvSpPr>
        <p:spPr>
          <a:xfrm>
            <a:off x="1221105" y="5199087"/>
            <a:ext cx="41275" cy="757614"/>
          </a:xfrm>
          <a:prstGeom prst="leftBrace">
            <a:avLst>
              <a:gd name="adj1" fmla="val 172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66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5670" y="470154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67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6305" y="535432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68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6305" y="554863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69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6305" y="573786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grpSp>
        <p:nvGrpSpPr>
          <p:cNvPr id="171" name="Group 170"/>
          <p:cNvGrpSpPr/>
          <p:nvPr/>
        </p:nvGrpSpPr>
        <p:grpSpPr>
          <a:xfrm>
            <a:off x="2178685" y="3320415"/>
            <a:ext cx="240915" cy="1243965"/>
            <a:chOff x="3123950" y="3319779"/>
            <a:chExt cx="240915" cy="1243965"/>
          </a:xfrm>
        </p:grpSpPr>
        <p:sp>
          <p:nvSpPr>
            <p:cNvPr id="172" name="Retângulo22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fRUAAPYOAAB6FgAAAAAAACYAAAAIAAAA//////////8="/>
                </a:ext>
              </a:extLst>
            </p:cNvSpPr>
            <p:nvPr/>
          </p:nvSpPr>
          <p:spPr>
            <a:xfrm>
              <a:off x="3129280" y="3319779"/>
              <a:ext cx="22733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3" name="Rectangle 65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IDQAAuBYAAPYOAAC8FwAAAAAAACYAAAAIAAAA//////////8="/>
                </a:ext>
              </a:extLst>
            </p:cNvSpPr>
            <p:nvPr/>
          </p:nvSpPr>
          <p:spPr>
            <a:xfrm>
              <a:off x="3131820" y="3504564"/>
              <a:ext cx="232410" cy="1651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4" name="Rectangle 69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6hcAAP4OAADnGAAAAAAAACYAAAAIAAAA//////////8="/>
                </a:ext>
              </a:extLst>
            </p:cNvSpPr>
            <p:nvPr/>
          </p:nvSpPr>
          <p:spPr>
            <a:xfrm>
              <a:off x="3123950" y="3698874"/>
              <a:ext cx="227831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5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29280" y="3884383"/>
              <a:ext cx="222376" cy="15285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6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26105" y="4053839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7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33725" y="4231640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  <p:sp>
          <p:nvSpPr>
            <p:cNvPr id="178" name="Retângulo6"/>
            <p:cNvSpPr>
              <a:extLst>
                <a:ext uri="smNativeData">
  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  </a:ext>
              </a:extLst>
            </p:cNvSpPr>
            <p:nvPr/>
          </p:nvSpPr>
          <p:spPr>
            <a:xfrm>
              <a:off x="3133090" y="4403089"/>
              <a:ext cx="231140" cy="1606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headEnd type="none"/>
              <a:tailEnd type="none"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algn="ctr">
                <a:defRPr lang="pt-PT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lang="en-GB"/>
            </a:p>
          </p:txBody>
        </p:sp>
      </p:grpSp>
      <p:sp>
        <p:nvSpPr>
          <p:cNvPr id="181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6305" y="5174615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2" name="TextBox 7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BgAA0x0AALUNAAAtIgAAECAAACYAAAAIAAAA//////////8="/>
              </a:ext>
            </a:extLst>
          </p:cNvSpPr>
          <p:nvPr/>
        </p:nvSpPr>
        <p:spPr>
          <a:xfrm>
            <a:off x="2243455" y="5115560"/>
            <a:ext cx="955675" cy="861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500"/>
              </a:lnSpc>
              <a:defRPr lang="pt-PT"/>
            </a:pPr>
            <a:r>
              <a:rPr lang="pt-PT" sz="1200" dirty="0" smtClean="0">
                <a:latin typeface="Arial Narrow" pitchFamily="2" charset="0"/>
              </a:rPr>
              <a:t>Nº Pax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 smtClean="0">
                <a:latin typeface="Arial Narrow" pitchFamily="2" charset="0"/>
              </a:rPr>
              <a:t>Nº Pax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 smtClean="0">
                <a:latin typeface="Arial Narrow" pitchFamily="2" charset="0"/>
              </a:rPr>
              <a:t>Nº Pax</a:t>
            </a:r>
            <a:r>
              <a:rPr lang="en-GB" sz="1200" dirty="0" smtClean="0">
                <a:latin typeface="Arial Narrow" pitchFamily="2" charset="0"/>
              </a:rPr>
              <a:t>:</a:t>
            </a:r>
          </a:p>
          <a:p>
            <a:pPr algn="r">
              <a:lnSpc>
                <a:spcPts val="1500"/>
              </a:lnSpc>
              <a:defRPr lang="pt-PT"/>
            </a:pPr>
            <a:r>
              <a:rPr lang="pt-PT" sz="1200" dirty="0" smtClean="0">
                <a:latin typeface="Arial Narrow" pitchFamily="2" charset="0"/>
              </a:rPr>
              <a:t>Nº Pax</a:t>
            </a:r>
            <a:r>
              <a:rPr lang="en-GB" sz="1200" dirty="0" smtClean="0">
                <a:latin typeface="Arial Narrow" pitchFamily="2" charset="0"/>
              </a:rPr>
              <a:t>:</a:t>
            </a: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r>
              <a:rPr lang="en-GB" sz="1200" dirty="0" smtClean="0">
                <a:latin typeface="Arial Narrow" pitchFamily="2" charset="0"/>
              </a:rPr>
              <a:t>:</a:t>
            </a:r>
            <a:endParaRPr lang="en-GB" sz="1200" dirty="0">
              <a:latin typeface="Arial Narrow" pitchFamily="2" charset="0"/>
            </a:endParaRPr>
          </a:p>
          <a:p>
            <a:pPr algn="r">
              <a:lnSpc>
                <a:spcPts val="1500"/>
              </a:lnSpc>
              <a:defRPr lang="pt-PT"/>
            </a:pPr>
            <a:endParaRPr lang="en-GB" sz="1200" dirty="0">
              <a:latin typeface="Arial Narrow" pitchFamily="2" charset="0"/>
            </a:endParaRPr>
          </a:p>
        </p:txBody>
      </p:sp>
      <p:sp>
        <p:nvSpPr>
          <p:cNvPr id="183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3130550" y="536067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4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3130550" y="555498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5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3130550" y="5744210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6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3130550" y="5180965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7" name="Forma automática2"/>
          <p:cNvSpPr>
            <a:extLst>
              <a:ext uri="smNativeData">
                <pr:smNativeData xmlns:pr="smNativeData" xmlns:p14="http://schemas.microsoft.com/office/powerpoint/2010/main" xmlns="" val="SMDATA_13_tpWbXRMAAAAlAAAAgwAAAA0AAAAAkAAAAEgAAACQAAAASAAAAAAAAAABAAAAAAAAAAEAAABQAAAASBhUr8vJ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IAZQ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BLGAAA/hwAAIwYAABvIwAAEAAAACYAAAAIAAAA//////////8="/>
              </a:ext>
            </a:extLst>
          </p:cNvSpPr>
          <p:nvPr/>
        </p:nvSpPr>
        <p:spPr>
          <a:xfrm>
            <a:off x="3429000" y="5127376"/>
            <a:ext cx="41275" cy="802072"/>
          </a:xfrm>
          <a:prstGeom prst="rightBrace">
            <a:avLst>
              <a:gd name="adj1" fmla="val 165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89" name="Rectangle 89"/>
          <p:cNvSpPr>
            <a:spLocks noChangeArrowheads="1"/>
          </p:cNvSpPr>
          <p:nvPr/>
        </p:nvSpPr>
        <p:spPr bwMode="auto">
          <a:xfrm>
            <a:off x="5271135" y="6498590"/>
            <a:ext cx="215900" cy="1603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>
              <a:defRPr/>
            </a:pPr>
            <a:endParaRPr lang="en-GB" altLang="pt-PT" smtClean="0">
              <a:solidFill>
                <a:srgbClr val="FFFFFF"/>
              </a:solidFill>
            </a:endParaRPr>
          </a:p>
        </p:txBody>
      </p:sp>
      <p:sp>
        <p:nvSpPr>
          <p:cNvPr id="194" name="TextBox 39"/>
          <p:cNvSpPr>
            <a:spLocks noChangeArrowheads="1"/>
          </p:cNvSpPr>
          <p:nvPr/>
        </p:nvSpPr>
        <p:spPr bwMode="auto">
          <a:xfrm>
            <a:off x="200025" y="7086600"/>
            <a:ext cx="6376988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eaLnBrk="1" hangingPunct="1">
              <a:lnSpc>
                <a:spcPts val="1200"/>
              </a:lnSpc>
            </a:pPr>
            <a:r>
              <a:rPr lang="pt-PT" altLang="pt-PT" sz="1200" b="1" i="1" dirty="0">
                <a:solidFill>
                  <a:srgbClr val="215968"/>
                </a:solidFill>
                <a:latin typeface="Arial Narrow" pitchFamily="34" charset="0"/>
              </a:rPr>
              <a:t>Pagamentos e datas-limite</a:t>
            </a:r>
            <a:r>
              <a:rPr lang="en-GB" altLang="pt-PT" sz="1200" b="1" i="1" dirty="0">
                <a:solidFill>
                  <a:srgbClr val="000000"/>
                </a:solidFill>
                <a:latin typeface="Arial Narrow" pitchFamily="34" charset="0"/>
              </a:rPr>
              <a:t>:</a:t>
            </a:r>
          </a:p>
          <a:p>
            <a:pPr eaLnBrk="1" hangingPunct="1">
              <a:lnSpc>
                <a:spcPts val="1200"/>
              </a:lnSpc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 </a:t>
            </a:r>
            <a:r>
              <a:rPr lang="pt-PT" altLang="pt-PT" sz="1200" dirty="0">
                <a:latin typeface="Arial Narrow" pitchFamily="34" charset="0"/>
              </a:rPr>
              <a:t>Taxa de reserva: € 000,00 Por / pax pago no acto de reserva;</a:t>
            </a:r>
            <a:endParaRPr lang="en-US" altLang="pt-PT" sz="1200" b="1" dirty="0">
              <a:solidFill>
                <a:srgbClr val="000000"/>
              </a:solidFill>
              <a:latin typeface="Arial Narrow" pitchFamily="34" charset="0"/>
            </a:endParaRPr>
          </a:p>
          <a:p>
            <a:pPr eaLnBrk="1" hangingPunct="1">
              <a:lnSpc>
                <a:spcPts val="1200"/>
              </a:lnSpc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Até 31 de Dezembro de 2021, o valor indicado para cada tipo de pacote;</a:t>
            </a:r>
          </a:p>
          <a:p>
            <a:pPr eaLnBrk="1" hangingPunct="1">
              <a:lnSpc>
                <a:spcPts val="1200"/>
              </a:lnSpc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Janeiro de 2022 a 31 de Janeiro de 2022, o valor indicado para cada tipo de pacote mais 15%</a:t>
            </a:r>
            <a:r>
              <a:rPr lang="pt-PT" altLang="pt-PT" sz="1200" i="1" dirty="0">
                <a:solidFill>
                  <a:srgbClr val="000000"/>
                </a:solidFill>
                <a:latin typeface="Arial Narrow" pitchFamily="34" charset="0"/>
              </a:rPr>
              <a:t>;</a:t>
            </a:r>
          </a:p>
          <a:p>
            <a:pPr eaLnBrk="1" hangingPunct="1">
              <a:lnSpc>
                <a:spcPts val="1200"/>
              </a:lnSpc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Fevereiro de 2022 a 28 de Fevereiro de 2022, o valor indicado para cada tipo de pacote mais 20%</a:t>
            </a:r>
            <a:r>
              <a:rPr lang="pt-PT" altLang="pt-PT" sz="1200" i="1" dirty="0">
                <a:solidFill>
                  <a:srgbClr val="000000"/>
                </a:solidFill>
                <a:latin typeface="Arial Narrow" pitchFamily="34" charset="0"/>
              </a:rPr>
              <a:t>;</a:t>
            </a:r>
          </a:p>
          <a:p>
            <a:pPr eaLnBrk="1" hangingPunct="1">
              <a:lnSpc>
                <a:spcPts val="1200"/>
              </a:lnSpc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Março de 2022 a 11 de Março de 2022, o valor indicado para cada tipo de pacote mais 25%</a:t>
            </a:r>
          </a:p>
          <a:p>
            <a:pPr eaLnBrk="1" hangingPunct="1">
              <a:lnSpc>
                <a:spcPts val="1200"/>
              </a:lnSpc>
            </a:pPr>
            <a:endParaRPr lang="pt-PT" altLang="pt-PT" sz="1200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95" name="TextBox 47"/>
          <p:cNvSpPr>
            <a:spLocks noChangeArrowheads="1"/>
          </p:cNvSpPr>
          <p:nvPr/>
        </p:nvSpPr>
        <p:spPr bwMode="auto">
          <a:xfrm>
            <a:off x="3644900" y="8704263"/>
            <a:ext cx="2263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_____________________________</a:t>
            </a:r>
          </a:p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Assinatura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96" name="TextBox 41"/>
          <p:cNvSpPr>
            <a:spLocks noChangeArrowheads="1"/>
          </p:cNvSpPr>
          <p:nvPr/>
        </p:nvSpPr>
        <p:spPr bwMode="auto">
          <a:xfrm>
            <a:off x="200025" y="8089900"/>
            <a:ext cx="6529388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just" eaLnBrk="1" hangingPunct="1">
              <a:lnSpc>
                <a:spcPts val="1200"/>
              </a:lnSpc>
            </a:pPr>
            <a:r>
              <a:rPr lang="pt-PT" altLang="pt-PT" sz="1200" dirty="0">
                <a:latin typeface="Arial Narrow" pitchFamily="34" charset="0"/>
              </a:rPr>
              <a:t>Depois de devidamente preenchido e assinado, este formulário deverá ser enviado dentro do prazo para</a:t>
            </a:r>
            <a:r>
              <a:rPr lang="pt-PT" altLang="pt-PT" sz="1200" i="1" dirty="0">
                <a:latin typeface="Arial Narrow" pitchFamily="34" charset="0"/>
              </a:rPr>
              <a:t> </a:t>
            </a:r>
            <a:r>
              <a:rPr lang="pt-PT" altLang="pt-PT" sz="1200" i="1" dirty="0" smtClean="0">
                <a:latin typeface="Arial Narrow" pitchFamily="34" charset="0"/>
              </a:rPr>
              <a:t>finance@</a:t>
            </a:r>
            <a:r>
              <a:rPr lang="pt-PT" altLang="pt-PT" sz="1200" dirty="0"/>
              <a:t>basaltconference</a:t>
            </a:r>
            <a:r>
              <a:rPr lang="pt-PT" altLang="pt-PT" sz="1200" i="1" dirty="0" smtClean="0">
                <a:latin typeface="Arial Narrow" pitchFamily="34" charset="0"/>
              </a:rPr>
              <a:t>.com</a:t>
            </a:r>
            <a:r>
              <a:rPr lang="en-GB" altLang="pt-PT" sz="1200" i="1" dirty="0">
                <a:latin typeface="Arial Narrow" pitchFamily="34" charset="0"/>
              </a:rPr>
              <a:t>. </a:t>
            </a:r>
            <a:r>
              <a:rPr lang="pt-PT" altLang="pt-PT" sz="1200" i="1" dirty="0">
                <a:latin typeface="Arial Narrow" pitchFamily="34" charset="0"/>
              </a:rPr>
              <a:t>Deve ser considerado um formulário para cada participante. Caso haja acompanhante, tal deverá ser indicado no nº de Pax. Cada acompanhante beneficia de um desconto de 10% (dez por cento)</a:t>
            </a:r>
            <a:r>
              <a:rPr lang="en-GB" altLang="pt-PT" sz="1200" i="1" dirty="0">
                <a:latin typeface="Arial Narrow" pitchFamily="34" charset="0"/>
              </a:rPr>
              <a:t>.</a:t>
            </a:r>
          </a:p>
        </p:txBody>
      </p:sp>
      <p:sp>
        <p:nvSpPr>
          <p:cNvPr id="197" name="TextBox 45"/>
          <p:cNvSpPr>
            <a:spLocks noChangeArrowheads="1"/>
          </p:cNvSpPr>
          <p:nvPr/>
        </p:nvSpPr>
        <p:spPr bwMode="auto">
          <a:xfrm>
            <a:off x="44450" y="8704263"/>
            <a:ext cx="4076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 ,  ____/____/_________</a:t>
            </a:r>
          </a:p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Local /                          / Data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98" name="Rectangle 108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8xcAAIQmAADvGAAAEAAAACYAAAAIAAAA//////////8="/>
              </a:ext>
            </a:extLst>
          </p:cNvSpPr>
          <p:nvPr/>
        </p:nvSpPr>
        <p:spPr>
          <a:xfrm>
            <a:off x="6066790" y="6702425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199" name="Rectangle 109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4xgAAIQmAADfGQAAEAAAACYAAAAIAAAA//////////8="/>
              </a:ext>
            </a:extLst>
          </p:cNvSpPr>
          <p:nvPr/>
        </p:nvSpPr>
        <p:spPr>
          <a:xfrm>
            <a:off x="6066790" y="6870065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200" name="Rectangle 110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AwJQAABRoAAIQmAAABGwAAEAAAACYAAAAIAAAA//////////8="/>
              </a:ext>
            </a:extLst>
          </p:cNvSpPr>
          <p:nvPr/>
        </p:nvSpPr>
        <p:spPr>
          <a:xfrm>
            <a:off x="6066790" y="7042150"/>
            <a:ext cx="215900" cy="1600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 sz="1200">
              <a:latin typeface="Arial Narrow" panose="020B0606020202030204" pitchFamily="34" charset="0"/>
            </a:endParaRPr>
          </a:p>
        </p:txBody>
      </p:sp>
      <p:sp>
        <p:nvSpPr>
          <p:cNvPr id="201" name="TextBox 111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bJgAAjRcAABApAABBGQAAECAAACYAAAAIAAAA//////////8="/>
              </a:ext>
            </a:extLst>
          </p:cNvSpPr>
          <p:nvPr/>
        </p:nvSpPr>
        <p:spPr>
          <a:xfrm>
            <a:off x="6200775" y="6652895"/>
            <a:ext cx="480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dirty="0" smtClean="0">
                <a:latin typeface="Arial Narrow" panose="020B0606020202030204" pitchFamily="34" charset="0"/>
              </a:rPr>
              <a:t>Sim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202" name="TextBox 112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JgAAfRgAAAApAAAxGgAAECAAACYAAAAIAAAA//////////8="/>
              </a:ext>
            </a:extLst>
          </p:cNvSpPr>
          <p:nvPr/>
        </p:nvSpPr>
        <p:spPr>
          <a:xfrm>
            <a:off x="6191250" y="6805295"/>
            <a:ext cx="480060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i="1" dirty="0" err="1" smtClean="0">
                <a:latin typeface="Arial Narrow" panose="020B0606020202030204" pitchFamily="34" charset="0"/>
              </a:rPr>
              <a:t>Não</a:t>
            </a:r>
            <a:endParaRPr lang="en-GB" sz="1200" i="1" dirty="0">
              <a:latin typeface="Arial Narrow" panose="020B0606020202030204" pitchFamily="34" charset="0"/>
            </a:endParaRPr>
          </a:p>
        </p:txBody>
      </p:sp>
      <p:sp>
        <p:nvSpPr>
          <p:cNvPr id="203" name="TextBox 113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/HwAA9xcAAIslAACsGQAAECAAACYAAAAIAAAA//////////8="/>
              </a:ext>
            </a:extLst>
          </p:cNvSpPr>
          <p:nvPr/>
        </p:nvSpPr>
        <p:spPr>
          <a:xfrm>
            <a:off x="5018405" y="6720205"/>
            <a:ext cx="1090930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i="1" dirty="0" smtClean="0">
                <a:latin typeface="Arial Narrow" panose="020B0606020202030204" pitchFamily="34" charset="0"/>
              </a:rPr>
              <a:t>Jantar de Gala</a:t>
            </a:r>
            <a:r>
              <a:rPr lang="pt-PT" sz="1200" dirty="0" smtClean="0">
                <a:latin typeface="Arial Narrow" panose="020B0606020202030204" pitchFamily="34" charset="0"/>
              </a:rPr>
              <a:t>:</a:t>
            </a:r>
            <a:endParaRPr lang="pt-PT" sz="1200" dirty="0">
              <a:latin typeface="Arial Narrow" panose="020B0606020202030204" pitchFamily="34" charset="0"/>
            </a:endParaRPr>
          </a:p>
        </p:txBody>
      </p:sp>
      <p:sp>
        <p:nvSpPr>
          <p:cNvPr id="204" name="TextBox 114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uIQAAoxkAAKslAABYGwAAECAAACYAAAAIAAAA//////////8="/>
              </a:ext>
            </a:extLst>
          </p:cNvSpPr>
          <p:nvPr/>
        </p:nvSpPr>
        <p:spPr>
          <a:xfrm>
            <a:off x="5481320" y="6972300"/>
            <a:ext cx="648335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err="1" smtClean="0">
                <a:latin typeface="Arial Narrow" panose="020B0606020202030204" pitchFamily="34" charset="0"/>
              </a:rPr>
              <a:t>Nr</a:t>
            </a:r>
            <a:r>
              <a:rPr lang="en-GB" sz="1200" dirty="0" smtClean="0">
                <a:latin typeface="Arial Narrow" panose="020B0606020202030204" pitchFamily="34" charset="0"/>
              </a:rPr>
              <a:t> </a:t>
            </a:r>
            <a:r>
              <a:rPr lang="en-GB" sz="1200" dirty="0" err="1" smtClean="0">
                <a:latin typeface="Arial Narrow" panose="020B0606020202030204" pitchFamily="34" charset="0"/>
              </a:rPr>
              <a:t>Pax</a:t>
            </a:r>
            <a:r>
              <a:rPr lang="en-GB" sz="1200" dirty="0" smtClean="0">
                <a:latin typeface="Arial Narrow" panose="020B0606020202030204" pitchFamily="34" charset="0"/>
              </a:rPr>
              <a:t>:</a:t>
            </a:r>
            <a:endParaRPr lang="en-GB" sz="1200" dirty="0">
              <a:latin typeface="Arial Narrow" panose="020B0606020202030204" pitchFamily="34" charset="0"/>
            </a:endParaRPr>
          </a:p>
        </p:txBody>
      </p:sp>
      <p:sp>
        <p:nvSpPr>
          <p:cNvPr id="205" name="TextBox 113"/>
          <p:cNvSpPr>
            <a:spLocks noChangeArrowheads="1"/>
          </p:cNvSpPr>
          <p:nvPr/>
        </p:nvSpPr>
        <p:spPr bwMode="auto">
          <a:xfrm>
            <a:off x="4327208" y="4020820"/>
            <a:ext cx="17795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eaLnBrk="1" hangingPunct="1"/>
            <a:r>
              <a:rPr lang="pt-PT" altLang="pt-PT" sz="1200" i="1" dirty="0">
                <a:latin typeface="Arial Narrow" pitchFamily="34" charset="0"/>
              </a:rPr>
              <a:t>Jantar Sabores da CEDEAO</a:t>
            </a:r>
            <a:endParaRPr lang="pt-PT" altLang="pt-PT" sz="1200" dirty="0">
              <a:latin typeface="Arial Narrow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5" y="9071"/>
            <a:ext cx="2320348" cy="592257"/>
          </a:xfrm>
          <a:prstGeom prst="rect">
            <a:avLst/>
          </a:prstGeom>
        </p:spPr>
      </p:pic>
      <p:sp>
        <p:nvSpPr>
          <p:cNvPr id="122" name="TextBox 76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BgAA0x0AALUNAAAtIgAAECAAACYAAAAIAAAA//////////8="/>
              </a:ext>
            </a:extLst>
          </p:cNvSpPr>
          <p:nvPr/>
        </p:nvSpPr>
        <p:spPr>
          <a:xfrm>
            <a:off x="1563370" y="4853680"/>
            <a:ext cx="688815" cy="2652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lnSpc>
                <a:spcPts val="1600"/>
              </a:lnSpc>
              <a:defRPr lang="pt-PT"/>
            </a:pPr>
            <a:r>
              <a:rPr lang="pt-PT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Painel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en-GB" sz="12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II: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 algn="r">
              <a:lnSpc>
                <a:spcPts val="1600"/>
              </a:lnSpc>
              <a:defRPr lang="pt-PT"/>
            </a:pP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36" name="Forma automática2"/>
          <p:cNvSpPr>
            <a:extLst>
              <a:ext uri="smNativeData">
                <pr:smNativeData xmlns:pr="smNativeData" xmlns:p14="http://schemas.microsoft.com/office/powerpoint/2010/main" xmlns="" val="SMDATA_13_tpWbXRMAAAAlAAAAgwAAAA0AAAAAkAAAAEgAAACQAAAASAAAAAAAAAABAAAAAAAAAAEAAABQAAAASBhUr8vJ7z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IAZQAMAAAAEAAAAAAAAAAAAAAAAAAAAAAAAAAeAAAAaAAAAAAAAAAAAAAAAAAAAAAAAAAAAAAAECcAABAnAAAAAAAAAAAAAAAAAAAAAAAAAAAAAAAAAAAAAAAAAAAAABQAAAAAAAAAwMD/AAAAAABkAAAAMgAAAAAAAABkAAAAAAAAAH9/fwAKAAAAHwAAAFQAAAD///8A////AQAAAAAAAAAAAAAAAAAAAAAAAAAAAAAAAAAAAAAAAAAASX28AH9/fwDu7OEDzMzMAMDA/wB/f38AAAAAAAAAAAAAAAAAAAAAAAAAAAAhAAAAGAAAABQAAABLGAAA/hwAAIwYAABvIwAAEAAAACYAAAAIAAAA//////////8="/>
              </a:ext>
            </a:extLst>
          </p:cNvSpPr>
          <p:nvPr/>
        </p:nvSpPr>
        <p:spPr>
          <a:xfrm>
            <a:off x="3436620" y="4839539"/>
            <a:ext cx="41275" cy="340156"/>
          </a:xfrm>
          <a:prstGeom prst="rightBrace">
            <a:avLst>
              <a:gd name="adj1" fmla="val 165"/>
              <a:gd name="adj2" fmla="val 50000"/>
            </a:avLst>
          </a:prstGeom>
          <a:noFill/>
          <a:ln w="9525" cap="flat" cmpd="sng" algn="ctr">
            <a:solidFill>
              <a:srgbClr val="497DBC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37" name="Retângulo25"/>
          <p:cNvSpPr>
            <a:extLst>
              <a:ext uri="smNativeData">
                <pr:smNativeData xmlns:pr="smNativeData" xmlns:p14="http://schemas.microsoft.com/office/powerpoint/2010/main" xmlns="" val="SMDATA_13_tpWb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2EgAAFh4AAOsWAAAPIgAAECAAACYAAAAIAAAA//////////8="/>
              </a:ext>
            </a:extLst>
          </p:cNvSpPr>
          <p:nvPr/>
        </p:nvSpPr>
        <p:spPr>
          <a:xfrm>
            <a:off x="2554605" y="4854144"/>
            <a:ext cx="643255" cy="3105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en-GB" sz="1200" dirty="0" smtClean="0">
                <a:latin typeface="Arial Narrow" pitchFamily="2" charset="0"/>
              </a:rPr>
              <a:t>Nº </a:t>
            </a:r>
            <a:r>
              <a:rPr lang="en-GB" sz="1200" dirty="0" err="1" smtClean="0">
                <a:latin typeface="Arial Narrow" pitchFamily="2" charset="0"/>
              </a:rPr>
              <a:t>Pax</a:t>
            </a:r>
            <a:r>
              <a:rPr lang="en-GB" sz="1200" dirty="0" smtClean="0">
                <a:latin typeface="Arial Narrow" pitchFamily="2" charset="0"/>
              </a:rPr>
              <a:t>:</a:t>
            </a:r>
            <a:endParaRPr lang="en-GB" sz="1200" dirty="0"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38" name="Rectangle 77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bFgAAgR4AAAgYAACOHwAAEAAAACYAAAAIAAAA//////////8="/>
              </a:ext>
            </a:extLst>
          </p:cNvSpPr>
          <p:nvPr/>
        </p:nvSpPr>
        <p:spPr>
          <a:xfrm>
            <a:off x="3139440" y="4922089"/>
            <a:ext cx="231775" cy="17081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  <p:sp>
        <p:nvSpPr>
          <p:cNvPr id="139" name="Retângulo6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H9/fw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f39/AH9/fwDu7OEDzMzMAMDA/wB/f38AAAAAAAAAAAAAAAAAAAAAAAAAAAAhAAAAGAAAABQAAACQDQAALBkAAPwOAAApGgAAAAAAACYAAAAIAAAA//////////8="/>
              </a:ext>
            </a:extLst>
          </p:cNvSpPr>
          <p:nvPr/>
        </p:nvSpPr>
        <p:spPr>
          <a:xfrm>
            <a:off x="2185670" y="4917009"/>
            <a:ext cx="231140" cy="16065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1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1AAAAHP///9UCAAD8AAAAEAAAACYAAAAIAAAA//////////8="/>
              </a:ext>
            </a:extLst>
          </p:cNvSpPr>
          <p:nvPr/>
        </p:nvSpPr>
        <p:spPr>
          <a:xfrm>
            <a:off x="155575" y="-14478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AutoShape 13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lAQAADAAAAMUDAADsAQAAEAAAACYAAAAIAAAA//////////8="/>
              </a:ext>
            </a:extLst>
          </p:cNvSpPr>
          <p:nvPr/>
        </p:nvSpPr>
        <p:spPr>
          <a:xfrm>
            <a:off x="307975" y="762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29" name="TextBox 32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9KAAATgcAAEoqAADNFQAAECAAACYAAAAIAAAA//////////8="/>
              </a:ext>
            </a:extLst>
          </p:cNvSpPr>
          <p:nvPr/>
        </p:nvSpPr>
        <p:spPr>
          <a:xfrm rot="16200003">
            <a:off x="5570220" y="2239645"/>
            <a:ext cx="2356485" cy="252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events@basaltconference.com</a:t>
            </a:r>
          </a:p>
        </p:txBody>
      </p:sp>
      <p:sp>
        <p:nvSpPr>
          <p:cNvPr id="133" name="TextBox 9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DKAAA0ScAAHcqAADuNAAAECAAACYAAAAIAAAA//////////8="/>
              </a:ext>
            </a:extLst>
          </p:cNvSpPr>
          <p:nvPr/>
        </p:nvSpPr>
        <p:spPr>
          <a:xfrm rot="16200003">
            <a:off x="5699125" y="7399655"/>
            <a:ext cx="2131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www.basaltconference.com</a:t>
            </a:r>
          </a:p>
        </p:txBody>
      </p:sp>
      <p:sp>
        <p:nvSpPr>
          <p:cNvPr id="195" name="TextBox 47"/>
          <p:cNvSpPr>
            <a:spLocks noChangeArrowheads="1"/>
          </p:cNvSpPr>
          <p:nvPr/>
        </p:nvSpPr>
        <p:spPr bwMode="auto">
          <a:xfrm>
            <a:off x="3644900" y="8704263"/>
            <a:ext cx="2263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_____________________________</a:t>
            </a:r>
          </a:p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Assinatura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97" name="TextBox 45"/>
          <p:cNvSpPr>
            <a:spLocks noChangeArrowheads="1"/>
          </p:cNvSpPr>
          <p:nvPr/>
        </p:nvSpPr>
        <p:spPr bwMode="auto">
          <a:xfrm>
            <a:off x="44450" y="8704263"/>
            <a:ext cx="4076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 ,  ____/____/_________</a:t>
            </a:r>
          </a:p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Local /                          / Data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22" name="Retângulo3"/>
          <p:cNvSpPr>
            <a:spLocks noChangeArrowheads="1"/>
          </p:cNvSpPr>
          <p:nvPr/>
        </p:nvSpPr>
        <p:spPr bwMode="auto">
          <a:xfrm>
            <a:off x="307975" y="805180"/>
            <a:ext cx="6275388" cy="778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just">
              <a:lnSpc>
                <a:spcPts val="1200"/>
              </a:lnSpc>
            </a:pPr>
            <a:r>
              <a:rPr lang="pt-PT" altLang="pt-PT" sz="1200" i="1" dirty="0">
                <a:solidFill>
                  <a:srgbClr val="339966"/>
                </a:solidFill>
                <a:latin typeface="AR JULIAN" pitchFamily="2" charset="0"/>
                <a:cs typeface="Arial" charset="0"/>
              </a:rPr>
              <a:t>INFORMAÇÕES ÚTEIS:</a:t>
            </a:r>
            <a:endParaRPr lang="pt-PT" altLang="pt-PT" sz="1200" i="1" dirty="0">
              <a:solidFill>
                <a:srgbClr val="339966"/>
              </a:solidFill>
              <a:latin typeface="AR JULIAN" pitchFamily="2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 smtClean="0">
                <a:solidFill>
                  <a:srgbClr val="92D050"/>
                </a:solidFill>
                <a:latin typeface="Arial Narrow" pitchFamily="34" charset="0"/>
              </a:rPr>
              <a:t>1. </a:t>
            </a:r>
            <a:r>
              <a:rPr lang="pt-PT" altLang="pt-PT" sz="1200" dirty="0" smtClean="0">
                <a:latin typeface="Arial Narrow" pitchFamily="34" charset="0"/>
              </a:rPr>
              <a:t>O </a:t>
            </a:r>
            <a:r>
              <a:rPr lang="pt-PT" altLang="pt-PT" sz="1200" dirty="0">
                <a:latin typeface="Arial Narrow" pitchFamily="34" charset="0"/>
              </a:rPr>
              <a:t>pedido de visto é feito através de uma plataforma disponibilizada na internet </a:t>
            </a:r>
            <a:r>
              <a:rPr lang="pt-PT" altLang="pt-PT" sz="1200" i="1" dirty="0">
                <a:latin typeface="Arial Narrow" pitchFamily="34" charset="0"/>
              </a:rPr>
              <a:t>(www.ease.gov.cv). </a:t>
            </a:r>
            <a:r>
              <a:rPr lang="pt-PT" altLang="pt-PT" sz="1200" dirty="0">
                <a:latin typeface="Arial Narrow" pitchFamily="34" charset="0"/>
              </a:rPr>
              <a:t>Excepcionalmente, pode ser solicitado nas embaixadas, postos consulares ou à chegada no território nacional mediante pagamento de sobretaxa. O custo do Visto é pago diretamente às autoridades competentes: cerca de € 30,00. Se necessário, a Organização pode auxiliar os participantes nos procedimentos para obtenção de vistos.</a:t>
            </a:r>
            <a:endParaRPr lang="en-US" altLang="pt-PT" sz="1200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rgbClr val="92D050"/>
                </a:solidFill>
                <a:latin typeface="Arial Narrow" pitchFamily="34" charset="0"/>
              </a:rPr>
              <a:t>2. </a:t>
            </a:r>
            <a:r>
              <a:rPr lang="pt-PT" altLang="pt-PT" sz="1200" dirty="0">
                <a:latin typeface="Arial Narrow" pitchFamily="34" charset="0"/>
              </a:rPr>
              <a:t>A taxa de reserva não é reembolsável, podendo ser deduzida no custo de participação.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rgbClr val="92D050"/>
                </a:solidFill>
                <a:latin typeface="Arial Narrow" pitchFamily="34" charset="0"/>
              </a:rPr>
              <a:t>3. </a:t>
            </a:r>
            <a:r>
              <a:rPr lang="pt-PT" altLang="pt-PT" sz="1200" dirty="0">
                <a:latin typeface="Arial Narrow" pitchFamily="34" charset="0"/>
              </a:rPr>
              <a:t>Um participante devidamente inscrito (pagamento efetuado), se confrontado com a impossibilidade de participar no evento, poderá transferir a sua inscrição a terceiro. Para tal, o participante substituto deverá ser cabalmente identificado.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rgbClr val="92D050"/>
                </a:solidFill>
                <a:latin typeface="Arial Narrow" pitchFamily="34" charset="0"/>
              </a:rPr>
              <a:t>4. </a:t>
            </a:r>
            <a:r>
              <a:rPr lang="pt-PT" altLang="pt-PT" sz="1200" dirty="0">
                <a:latin typeface="Arial Narrow" pitchFamily="34" charset="0"/>
              </a:rPr>
              <a:t>A Organização negociou com seus parceiros para oferecer aos participantes do evento as melhores tarifas para hotéis, tarnsferes, voos e restaurantes em Cabo Verde e em alguns países de trânsito nas viagens de ida e de regresso de Cabo Verde.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rgbClr val="92D050"/>
                </a:solidFill>
                <a:latin typeface="Arial Narrow" pitchFamily="34" charset="0"/>
              </a:rPr>
              <a:t>5. </a:t>
            </a:r>
            <a:r>
              <a:rPr lang="pt-PT" altLang="pt-PT" sz="1200" dirty="0">
                <a:latin typeface="Arial Narrow" pitchFamily="34" charset="0"/>
              </a:rPr>
              <a:t>O preço do pacote apresentado corresponde à participação de 1 Pax. Para grupos (mínimo 10 Pax), delegações oficiais ou entidades Governamentais, a Organização deverá ser contactada para tratamento específico.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rgbClr val="92D050"/>
                </a:solidFill>
                <a:latin typeface="Arial Narrow" pitchFamily="34" charset="0"/>
              </a:rPr>
              <a:t>6. </a:t>
            </a:r>
            <a:r>
              <a:rPr lang="pt-PT" altLang="pt-PT" sz="1200" dirty="0">
                <a:latin typeface="Arial Narrow" pitchFamily="34" charset="0"/>
              </a:rPr>
              <a:t>O alojamento considerado neste pacote encontra-se na lista de hotéis, inclusa nas Informações Gerais do Evento (http://</a:t>
            </a:r>
            <a:r>
              <a:rPr lang="pt-PT" altLang="pt-PT" sz="1200" dirty="0" smtClean="0">
                <a:latin typeface="Arial Narrow" pitchFamily="34" charset="0"/>
              </a:rPr>
              <a:t>www.basaltconference.com</a:t>
            </a:r>
            <a:r>
              <a:rPr lang="pt-PT" altLang="pt-PT" sz="1200" dirty="0">
                <a:latin typeface="Arial Narrow" pitchFamily="34" charset="0"/>
              </a:rPr>
              <a:t>/.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7. </a:t>
            </a:r>
            <a:r>
              <a:rPr lang="pt-PT" altLang="pt-PT" sz="1200" dirty="0">
                <a:latin typeface="Arial Narrow" pitchFamily="34" charset="0"/>
              </a:rPr>
              <a:t>O programa detalhado poderá ser consultado em http://</a:t>
            </a:r>
            <a:r>
              <a:rPr lang="pt-PT" altLang="pt-PT" sz="1200" dirty="0" smtClean="0">
                <a:latin typeface="Arial Narrow" pitchFamily="34" charset="0"/>
              </a:rPr>
              <a:t>www.basaltconference.com</a:t>
            </a:r>
            <a:r>
              <a:rPr lang="pt-PT" altLang="pt-PT" sz="1200" dirty="0">
                <a:latin typeface="Arial Narrow" pitchFamily="34" charset="0"/>
              </a:rPr>
              <a:t>/.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8. </a:t>
            </a:r>
            <a:r>
              <a:rPr lang="pt-PT" altLang="pt-PT" sz="1200" dirty="0">
                <a:latin typeface="Arial Narrow" pitchFamily="34" charset="0"/>
              </a:rPr>
              <a:t>Os pacotes são destinados aos participantes internacionais.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9. </a:t>
            </a:r>
            <a:r>
              <a:rPr lang="pt-PT" altLang="pt-PT" sz="1200" dirty="0">
                <a:latin typeface="Arial Narrow" pitchFamily="34" charset="0"/>
              </a:rPr>
              <a:t>Qualquer alteração solicitada será refletida no preço do respectivo pacote. </a:t>
            </a:r>
          </a:p>
          <a:p>
            <a:pPr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10.</a:t>
            </a:r>
            <a:r>
              <a:rPr lang="pt-PT" altLang="pt-PT" sz="12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latin typeface="Arial Narrow" pitchFamily="34" charset="0"/>
              </a:rPr>
              <a:t>Para os casos em que os pacotes incluem viagens aéreas e as transportadoras aéreas não servem a rota pretendida , a Organização pode apoiar na organização da respetiva viagem.</a:t>
            </a: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i="1" dirty="0">
                <a:solidFill>
                  <a:srgbClr val="339966"/>
                </a:solidFill>
                <a:latin typeface="AR JULIAN" pitchFamily="2" charset="0"/>
              </a:rPr>
              <a:t>INSTRUÇÕES PARA AS INSCRIÇÕES:</a:t>
            </a: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1. </a:t>
            </a:r>
            <a:r>
              <a:rPr lang="pt-PT" altLang="pt-PT" sz="1200" dirty="0">
                <a:latin typeface="Arial Narrow" pitchFamily="34" charset="0"/>
              </a:rPr>
              <a:t>O participante deverá preencher o formulário online (https://</a:t>
            </a:r>
            <a:r>
              <a:rPr lang="pt-PT" altLang="pt-PT" sz="1200" dirty="0" smtClean="0">
                <a:latin typeface="Arial Narrow" pitchFamily="34" charset="0"/>
              </a:rPr>
              <a:t>www.basaltconference.com/e/register</a:t>
            </a:r>
            <a:r>
              <a:rPr lang="pt-PT" altLang="pt-PT" sz="1200" dirty="0">
                <a:latin typeface="Arial Narrow" pitchFamily="34" charset="0"/>
              </a:rPr>
              <a:t>/), indicar a referência do pacote escolhido, anexar o comprovativo de pagamento e o submeter.</a:t>
            </a: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2. </a:t>
            </a:r>
            <a:r>
              <a:rPr lang="pt-PT" altLang="pt-PT" sz="1200" dirty="0">
                <a:latin typeface="Arial Narrow" pitchFamily="34" charset="0"/>
              </a:rPr>
              <a:t>Como alternativa à inscrição online, o participante deve aceder a ficha de inscrição disponibilizada no seguinte link: https://</a:t>
            </a:r>
            <a:r>
              <a:rPr lang="pt-PT" altLang="pt-PT" sz="1200" dirty="0" smtClean="0">
                <a:latin typeface="Arial Narrow" pitchFamily="34" charset="0"/>
              </a:rPr>
              <a:t>www.basaltconference.com/e/form</a:t>
            </a:r>
            <a:r>
              <a:rPr lang="pt-PT" altLang="pt-PT" sz="1200" dirty="0">
                <a:latin typeface="Arial Narrow" pitchFamily="34" charset="0"/>
              </a:rPr>
              <a:t>/, escolher o Pack desejado, preencher a ficha de inscrição, assiná-la e anexar ao comprovativo de pagamento e enviar para o e-mail: </a:t>
            </a:r>
            <a:r>
              <a:rPr lang="pt-PT" altLang="pt-PT" sz="1200" dirty="0" smtClean="0">
                <a:latin typeface="Arial Narrow" pitchFamily="34" charset="0"/>
              </a:rPr>
              <a:t>finance@basaltconference.com</a:t>
            </a:r>
            <a:r>
              <a:rPr lang="pt-PT" altLang="pt-PT" sz="1200" dirty="0">
                <a:latin typeface="Arial Narrow" pitchFamily="34" charset="0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3. </a:t>
            </a:r>
            <a:r>
              <a:rPr lang="pt-PT" altLang="pt-PT" sz="1200" dirty="0">
                <a:latin typeface="Arial Narrow" pitchFamily="34" charset="0"/>
              </a:rPr>
              <a:t>Os estudantes, professores, investigadores, técnicos do ambiente e agriculores devem anexar comprovativos de tais qualidades para poderem beneficiários das condições especiais, que les são fornecidos, no acesso à Conferência Internacinal sobre a aplicação de pó de rocha basáltica na agricultura. Os comprovativos são exigidos no ato da inscrição. </a:t>
            </a: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200" b="1" dirty="0">
                <a:solidFill>
                  <a:schemeClr val="bg1"/>
                </a:solidFill>
                <a:latin typeface="Arial Narrow" pitchFamily="34" charset="0"/>
              </a:rPr>
              <a:t>4. </a:t>
            </a:r>
            <a:r>
              <a:rPr lang="pt-PT" altLang="pt-PT" sz="1200" dirty="0">
                <a:latin typeface="Arial Narrow" pitchFamily="34" charset="0"/>
              </a:rPr>
              <a:t>As inscrições feitas até 15 de Fevereiro de 2022 podem ser parcelados em até 3x, sem juros. Sendo que todos os pagamento efectuados a partir dessa data terão de ser feitos integralmente em um único pagamento</a:t>
            </a:r>
          </a:p>
          <a:p>
            <a:pPr algn="just">
              <a:lnSpc>
                <a:spcPts val="1200"/>
              </a:lnSpc>
            </a:pPr>
            <a:endParaRPr lang="pt-PT" altLang="pt-PT" sz="12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en-US" altLang="pt-PT" sz="1200" dirty="0">
              <a:latin typeface="Arial Narrow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5" y="9071"/>
            <a:ext cx="2320348" cy="59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9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1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1AAAAHP///9UCAAD8AAAAEAAAACYAAAAIAAAA//////////8="/>
              </a:ext>
            </a:extLst>
          </p:cNvSpPr>
          <p:nvPr/>
        </p:nvSpPr>
        <p:spPr>
          <a:xfrm>
            <a:off x="155575" y="-14478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AutoShape 13" descr="Resultado de imagem para Laboratório de investigação"/>
          <p:cNvSpPr>
            <a:extLst>
              <a:ext uri="smNativeData">
                <pr:smNativeData xmlns:pr="smNativeData" xmlns:p14="http://schemas.microsoft.com/office/powerpoint/2010/main" xmlns="" val="SMDATA_13_tpWb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lAQAADAAAAMUDAADsAQAAEAAAACYAAAAIAAAA//////////8="/>
              </a:ext>
            </a:extLst>
          </p:cNvSpPr>
          <p:nvPr/>
        </p:nvSpPr>
        <p:spPr>
          <a:xfrm>
            <a:off x="307975" y="762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pt-PT"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129" name="TextBox 32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9KAAATgcAAEoqAADNFQAAECAAACYAAAAIAAAA//////////8="/>
              </a:ext>
            </a:extLst>
          </p:cNvSpPr>
          <p:nvPr/>
        </p:nvSpPr>
        <p:spPr>
          <a:xfrm rot="16200003">
            <a:off x="5570220" y="2239645"/>
            <a:ext cx="2356485" cy="2520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events@basaltconference.com</a:t>
            </a:r>
          </a:p>
        </p:txBody>
      </p:sp>
      <p:sp>
        <p:nvSpPr>
          <p:cNvPr id="133" name="TextBox 9"/>
          <p:cNvSpPr>
            <a:extLst>
              <a:ext uri="smNativeData">
                <pr:smNativeData xmlns="" xmlns:p14="http://schemas.microsoft.com/office/powerpoint/2010/main" xmlns:pr="smNativeData" val="SMDATA_13_y1a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DKAAA0ScAAHcqAADuNAAAECAAACYAAAAIAAAA//////////8="/>
              </a:ext>
            </a:extLst>
          </p:cNvSpPr>
          <p:nvPr/>
        </p:nvSpPr>
        <p:spPr>
          <a:xfrm rot="16200003">
            <a:off x="5699125" y="7399655"/>
            <a:ext cx="2131695" cy="276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r>
              <a:rPr lang="pt-PT" sz="1200" i="1">
                <a:solidFill>
                  <a:srgbClr val="D9D9D9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www.basaltconference.com</a:t>
            </a:r>
          </a:p>
        </p:txBody>
      </p:sp>
      <p:sp>
        <p:nvSpPr>
          <p:cNvPr id="195" name="TextBox 47"/>
          <p:cNvSpPr>
            <a:spLocks noChangeArrowheads="1"/>
          </p:cNvSpPr>
          <p:nvPr/>
        </p:nvSpPr>
        <p:spPr bwMode="auto">
          <a:xfrm>
            <a:off x="3644900" y="8704263"/>
            <a:ext cx="2263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_____________________________</a:t>
            </a:r>
          </a:p>
          <a:p>
            <a:pPr algn="ctr" eaLnBrk="1" hangingPunct="1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Assinatura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97" name="TextBox 45"/>
          <p:cNvSpPr>
            <a:spLocks noChangeArrowheads="1"/>
          </p:cNvSpPr>
          <p:nvPr/>
        </p:nvSpPr>
        <p:spPr bwMode="auto">
          <a:xfrm>
            <a:off x="44450" y="8704263"/>
            <a:ext cx="4076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defRPr>
            </a:lvl9pPr>
          </a:lstStyle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__________________ ,  ____/____/_________</a:t>
            </a:r>
          </a:p>
          <a:p>
            <a:pPr algn="ctr"/>
            <a:r>
              <a:rPr lang="en-US" altLang="pt-PT" sz="1200" i="1">
                <a:solidFill>
                  <a:srgbClr val="000000"/>
                </a:solidFill>
                <a:latin typeface="Arial Narrow" pitchFamily="34" charset="0"/>
              </a:rPr>
              <a:t>/ Local /                          / Data /</a:t>
            </a:r>
            <a:endParaRPr lang="pt-PT" altLang="pt-PT" sz="1200" i="1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4" name="Retângulo3"/>
          <p:cNvSpPr>
            <a:extLst>
              <a:ext uri="smNativeData"/>
            </a:extLst>
          </p:cNvSpPr>
          <p:nvPr/>
        </p:nvSpPr>
        <p:spPr>
          <a:xfrm>
            <a:off x="307975" y="661988"/>
            <a:ext cx="6410325" cy="6851650"/>
          </a:xfrm>
          <a:prstGeom prst="rect">
            <a:avLst/>
          </a:prstGeom>
          <a:noFill/>
          <a:ln>
            <a:noFill/>
          </a:ln>
          <a:effectLst/>
        </p:spPr>
        <p:txBody>
          <a:bodyPr spcCol="215900"/>
          <a:lstStyle/>
          <a:p>
            <a:pPr algn="just">
              <a:lnSpc>
                <a:spcPts val="1200"/>
              </a:lnSpc>
              <a:defRPr lang="pt-PT"/>
            </a:pPr>
            <a:r>
              <a:rPr lang="pt-PT" sz="1200" i="1" dirty="0">
                <a:solidFill>
                  <a:srgbClr val="339966"/>
                </a:solidFill>
                <a:latin typeface="AR JULIAN" panose="02000000000000000000" pitchFamily="2" charset="0"/>
              </a:rPr>
              <a:t>EFICÁCIA DA INSCRIÇÃO</a:t>
            </a: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1. </a:t>
            </a:r>
            <a:r>
              <a:rPr lang="pt-PT" sz="1200" dirty="0" smtClean="0">
                <a:latin typeface="Arial Narrow" panose="020B0606020202030204" pitchFamily="34" charset="0"/>
              </a:rPr>
              <a:t>Preenchimento </a:t>
            </a:r>
            <a:r>
              <a:rPr lang="pt-PT" sz="1200" dirty="0">
                <a:latin typeface="Arial Narrow" panose="020B0606020202030204" pitchFamily="34" charset="0"/>
              </a:rPr>
              <a:t>do formulário de inscrição online (https://</a:t>
            </a:r>
            <a:r>
              <a:rPr lang="pt-PT" sz="1200" dirty="0" smtClean="0">
                <a:latin typeface="Arial Narrow" panose="020B0606020202030204" pitchFamily="34" charset="0"/>
              </a:rPr>
              <a:t>www.</a:t>
            </a:r>
            <a:r>
              <a:rPr lang="pt-PT" altLang="pt-PT" sz="1200" dirty="0" smtClean="0">
                <a:latin typeface="Arial Narrow" pitchFamily="34" charset="0"/>
              </a:rPr>
              <a:t>basaltconference.com</a:t>
            </a:r>
            <a:r>
              <a:rPr lang="pt-PT" sz="1200" dirty="0" smtClean="0">
                <a:latin typeface="Arial Narrow" panose="020B0606020202030204" pitchFamily="34" charset="0"/>
              </a:rPr>
              <a:t>/e/register</a:t>
            </a:r>
            <a:r>
              <a:rPr lang="pt-PT" sz="1200" dirty="0">
                <a:latin typeface="Arial Narrow" panose="020B0606020202030204" pitchFamily="34" charset="0"/>
              </a:rPr>
              <a:t>/).</a:t>
            </a:r>
            <a:endParaRPr lang="pt-PT" sz="1200" b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2. </a:t>
            </a:r>
            <a:r>
              <a:rPr lang="pt-PT" sz="1200" dirty="0">
                <a:latin typeface="Arial Narrow" panose="020B0606020202030204" pitchFamily="34" charset="0"/>
              </a:rPr>
              <a:t>Preenchimento do formulário de inscrição disponível no link: https://</a:t>
            </a:r>
            <a:r>
              <a:rPr lang="pt-PT" sz="1200" dirty="0" smtClean="0">
                <a:latin typeface="Arial Narrow" panose="020B0606020202030204" pitchFamily="34" charset="0"/>
              </a:rPr>
              <a:t>www.</a:t>
            </a:r>
            <a:r>
              <a:rPr lang="pt-PT" altLang="pt-PT" sz="1200" dirty="0" smtClean="0">
                <a:latin typeface="Arial Narrow" pitchFamily="34" charset="0"/>
              </a:rPr>
              <a:t>basaltconference.com</a:t>
            </a:r>
            <a:r>
              <a:rPr lang="pt-PT" sz="1200" dirty="0" smtClean="0">
                <a:latin typeface="Arial Narrow" panose="020B0606020202030204" pitchFamily="34" charset="0"/>
              </a:rPr>
              <a:t>/e/form</a:t>
            </a:r>
            <a:r>
              <a:rPr lang="pt-PT" sz="1200" dirty="0">
                <a:latin typeface="Arial Narrow" panose="020B0606020202030204" pitchFamily="34" charset="0"/>
              </a:rPr>
              <a:t>/.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3. </a:t>
            </a:r>
            <a:r>
              <a:rPr lang="pt-PT" sz="1200" dirty="0">
                <a:latin typeface="Arial Narrow" panose="020B0606020202030204" pitchFamily="34" charset="0"/>
              </a:rPr>
              <a:t>Pagamento da taxa de inscrição por meio de uma das opções disponibilizadas no link https://</a:t>
            </a:r>
            <a:r>
              <a:rPr lang="pt-PT" sz="1200" dirty="0" smtClean="0">
                <a:latin typeface="Arial Narrow" panose="020B0606020202030204" pitchFamily="34" charset="0"/>
              </a:rPr>
              <a:t>www.</a:t>
            </a:r>
            <a:r>
              <a:rPr lang="pt-PT" altLang="pt-PT" sz="1200" dirty="0" smtClean="0">
                <a:latin typeface="Arial Narrow" pitchFamily="34" charset="0"/>
              </a:rPr>
              <a:t>basaltconference.com</a:t>
            </a:r>
            <a:r>
              <a:rPr lang="pt-PT" sz="1200" dirty="0" smtClean="0">
                <a:latin typeface="Arial Narrow" panose="020B0606020202030204" pitchFamily="34" charset="0"/>
              </a:rPr>
              <a:t>/e/register</a:t>
            </a:r>
            <a:r>
              <a:rPr lang="pt-PT" sz="1200" dirty="0">
                <a:latin typeface="Arial Narrow" panose="020B0606020202030204" pitchFamily="34" charset="0"/>
              </a:rPr>
              <a:t>/.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■ </a:t>
            </a:r>
            <a:r>
              <a:rPr lang="pt-PT" sz="1200" dirty="0" smtClean="0">
                <a:latin typeface="Arial Narrow" panose="020B0606020202030204" pitchFamily="34" charset="0"/>
              </a:rPr>
              <a:t>O </a:t>
            </a:r>
            <a:r>
              <a:rPr lang="pt-PT" sz="1200" dirty="0">
                <a:latin typeface="Arial Narrow" panose="020B0606020202030204" pitchFamily="34" charset="0"/>
              </a:rPr>
              <a:t>participante receberá por e-mail a confirmação de sua inscrição.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i="1" dirty="0">
                <a:solidFill>
                  <a:srgbClr val="339966"/>
                </a:solidFill>
                <a:latin typeface="AR JULIAN" panose="02000000000000000000" pitchFamily="2" charset="0"/>
              </a:rPr>
              <a:t>PRAZOS DE INSCRIÇÃO</a:t>
            </a:r>
            <a:r>
              <a:rPr lang="pt-PT" sz="1200" dirty="0">
                <a:solidFill>
                  <a:srgbClr val="339966"/>
                </a:solidFill>
                <a:latin typeface="Arial Narrow" panose="020B0606020202030204" pitchFamily="34" charset="0"/>
              </a:rPr>
              <a:t>: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eaLnBrk="1" hangingPunct="1">
              <a:lnSpc>
                <a:spcPts val="1200"/>
              </a:lnSpc>
              <a:defRPr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1. </a:t>
            </a:r>
            <a:r>
              <a:rPr lang="pt-PT" altLang="pt-PT" sz="1200" dirty="0">
                <a:latin typeface="Arial Narrow" pitchFamily="34" charset="0"/>
              </a:rPr>
              <a:t>Taxa de reserva: € 000,00 Por / pax pago no acto de reserva;</a:t>
            </a:r>
          </a:p>
          <a:p>
            <a:pPr eaLnBrk="1" hangingPunct="1">
              <a:lnSpc>
                <a:spcPts val="1200"/>
              </a:lnSpc>
              <a:defRPr/>
            </a:pPr>
            <a:endParaRPr lang="en-US" altLang="pt-PT" sz="1200" b="1" dirty="0">
              <a:solidFill>
                <a:srgbClr val="000000"/>
              </a:solidFill>
              <a:latin typeface="Arial Narrow" pitchFamily="34" charset="0"/>
            </a:endParaRPr>
          </a:p>
          <a:p>
            <a:pPr eaLnBrk="1" hangingPunct="1">
              <a:lnSpc>
                <a:spcPts val="1200"/>
              </a:lnSpc>
              <a:defRPr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2.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Até 31 de Dezembro  de 2021, o valor indicado para cada tipo de pacote;</a:t>
            </a:r>
          </a:p>
          <a:p>
            <a:pPr eaLnBrk="1" hangingPunct="1">
              <a:lnSpc>
                <a:spcPts val="1200"/>
              </a:lnSpc>
              <a:defRPr/>
            </a:pPr>
            <a:endParaRPr lang="pt-PT" altLang="pt-PT" sz="1200" dirty="0">
              <a:solidFill>
                <a:srgbClr val="000000"/>
              </a:solidFill>
              <a:latin typeface="Arial Narrow" pitchFamily="34" charset="0"/>
            </a:endParaRPr>
          </a:p>
          <a:p>
            <a:pPr eaLnBrk="1" hangingPunct="1">
              <a:lnSpc>
                <a:spcPts val="1200"/>
              </a:lnSpc>
              <a:defRPr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3.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Janeiro de 2022 a 31 de Janeiro de 2022, o valor indicado para cada tipo de pacote mais 15%</a:t>
            </a:r>
            <a:r>
              <a:rPr lang="pt-PT" altLang="pt-PT" sz="1200" i="1" dirty="0">
                <a:solidFill>
                  <a:srgbClr val="000000"/>
                </a:solidFill>
                <a:latin typeface="Arial Narrow" pitchFamily="34" charset="0"/>
              </a:rPr>
              <a:t>;</a:t>
            </a:r>
          </a:p>
          <a:p>
            <a:pPr eaLnBrk="1" hangingPunct="1">
              <a:lnSpc>
                <a:spcPts val="1200"/>
              </a:lnSpc>
              <a:defRPr/>
            </a:pPr>
            <a:endParaRPr lang="pt-PT" altLang="pt-PT" sz="1200" i="1" dirty="0">
              <a:solidFill>
                <a:srgbClr val="000000"/>
              </a:solidFill>
              <a:latin typeface="Arial Narrow" pitchFamily="34" charset="0"/>
            </a:endParaRPr>
          </a:p>
          <a:p>
            <a:pPr eaLnBrk="1" hangingPunct="1">
              <a:lnSpc>
                <a:spcPts val="1200"/>
              </a:lnSpc>
              <a:defRPr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4.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Fevereiro de 2022 a 28 de Fevereiro de 2022, o valor indicado para cada tipo de pacote mais 20%</a:t>
            </a:r>
            <a:r>
              <a:rPr lang="pt-PT" altLang="pt-PT" sz="1200" i="1" dirty="0">
                <a:solidFill>
                  <a:srgbClr val="000000"/>
                </a:solidFill>
                <a:latin typeface="Arial Narrow" pitchFamily="34" charset="0"/>
              </a:rPr>
              <a:t>;</a:t>
            </a:r>
          </a:p>
          <a:p>
            <a:pPr eaLnBrk="1" hangingPunct="1">
              <a:lnSpc>
                <a:spcPts val="1200"/>
              </a:lnSpc>
              <a:defRPr/>
            </a:pPr>
            <a:endParaRPr lang="pt-PT" altLang="pt-PT" sz="1200" i="1" dirty="0">
              <a:solidFill>
                <a:srgbClr val="000000"/>
              </a:solidFill>
              <a:latin typeface="Arial Narrow" pitchFamily="34" charset="0"/>
            </a:endParaRPr>
          </a:p>
          <a:p>
            <a:pPr eaLnBrk="1" hangingPunct="1">
              <a:lnSpc>
                <a:spcPts val="1200"/>
              </a:lnSpc>
              <a:defRPr/>
            </a:pPr>
            <a:r>
              <a:rPr lang="en-US" altLang="pt-PT" sz="1200" b="1" dirty="0">
                <a:solidFill>
                  <a:srgbClr val="92D050"/>
                </a:solidFill>
                <a:latin typeface="Arial Narrow" pitchFamily="34" charset="0"/>
              </a:rPr>
              <a:t>5.</a:t>
            </a:r>
            <a:r>
              <a:rPr lang="en-US" altLang="pt-PT" sz="1200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pt-PT" altLang="pt-PT" sz="1200" dirty="0">
                <a:solidFill>
                  <a:srgbClr val="000000"/>
                </a:solidFill>
                <a:latin typeface="Arial Narrow" pitchFamily="34" charset="0"/>
              </a:rPr>
              <a:t>De 01 de Março de 2022 a 11 de Março de 2022, o valor indicado para cada tipo de pacote mais 25%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i="1" dirty="0">
                <a:solidFill>
                  <a:srgbClr val="339966"/>
                </a:solidFill>
                <a:latin typeface="AR JULIAN" panose="02000000000000000000" pitchFamily="2" charset="0"/>
              </a:rPr>
              <a:t>POLÍTICA DE REEMBOLSO DE VALORES PAGOS: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1. </a:t>
            </a:r>
            <a:r>
              <a:rPr lang="pt-PT" sz="1200" dirty="0" smtClean="0">
                <a:latin typeface="Arial Narrow" panose="020B0606020202030204" pitchFamily="34" charset="0"/>
              </a:rPr>
              <a:t>Mais </a:t>
            </a:r>
            <a:r>
              <a:rPr lang="pt-PT" sz="1200" dirty="0">
                <a:latin typeface="Arial Narrow" panose="020B0606020202030204" pitchFamily="34" charset="0"/>
              </a:rPr>
              <a:t>de 30 dias da data do evento: reembolso de 100% do valor pago, com dedução da taxa de reserva pago.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2. </a:t>
            </a:r>
            <a:r>
              <a:rPr lang="pt-PT" sz="1200" dirty="0">
                <a:latin typeface="Arial Narrow" panose="020B0606020202030204" pitchFamily="34" charset="0"/>
              </a:rPr>
              <a:t>Até 30 dias antes da data do evento: reembolso de 80% do valor pago.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3. </a:t>
            </a:r>
            <a:r>
              <a:rPr lang="pt-PT" sz="1200" dirty="0">
                <a:latin typeface="Arial Narrow" panose="020B0606020202030204" pitchFamily="34" charset="0"/>
              </a:rPr>
              <a:t>Até 20 dias antes do evento: reembolso de 40% do valor pago.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4. </a:t>
            </a:r>
            <a:r>
              <a:rPr lang="pt-PT" sz="1200" dirty="0">
                <a:latin typeface="Arial Narrow" panose="020B0606020202030204" pitchFamily="34" charset="0"/>
              </a:rPr>
              <a:t>Até 15 dias antes do evento: reembolso de 20% do valor pago.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5. </a:t>
            </a:r>
            <a:r>
              <a:rPr lang="pt-PT" sz="1200" dirty="0">
                <a:latin typeface="Arial Narrow" panose="020B0606020202030204" pitchFamily="34" charset="0"/>
              </a:rPr>
              <a:t>Menos de 15 dias antes do evento: não haverá qualquer devolução do valor pago.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6. </a:t>
            </a:r>
            <a:r>
              <a:rPr lang="pt-PT" sz="1200" dirty="0">
                <a:latin typeface="Arial Narrow" panose="020B0606020202030204" pitchFamily="34" charset="0"/>
              </a:rPr>
              <a:t>Em caso de força maior, é permitida a substituição gratuita de uma inscrição para outro participante, desde que solicitada por escrito, o mais tardar até trinta (30) dias antes da data do evento e não haverá lugar a qualquer reembolso.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7. </a:t>
            </a:r>
            <a:r>
              <a:rPr lang="pt-PT" sz="1200" dirty="0">
                <a:latin typeface="Arial Narrow" panose="020B0606020202030204" pitchFamily="34" charset="0"/>
              </a:rPr>
              <a:t>Caso o participante, por alguma razão, não tenha a possibilidade de respeitar os prazos definidos pela Organização para as diferentes etapas de preparação da sua participação no evento, a Organização declina toda e qualquer responsabiulidade se parte ou a totalidade dos serviços não lhe seja prestado.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5" y="9071"/>
            <a:ext cx="2320348" cy="59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01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1141</Words>
  <Application>Microsoft Office PowerPoint</Application>
  <PresentationFormat>On-screen Show (4:3)</PresentationFormat>
  <Paragraphs>174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Base</cp:lastModifiedBy>
  <cp:revision>61</cp:revision>
  <dcterms:created xsi:type="dcterms:W3CDTF">2015-07-22T12:44:14Z</dcterms:created>
  <dcterms:modified xsi:type="dcterms:W3CDTF">2021-08-05T17:19:11Z</dcterms:modified>
</cp:coreProperties>
</file>