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5.xml" ContentType="application/vnd.ms-office.chartstyle+xml"/>
  <Override PartName="/ppt/charts/colors5.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2.xml" ContentType="application/vnd.ms-office.chartstyle+xml"/>
  <Override PartName="/ppt/charts/colors32.xml" ContentType="application/vnd.ms-office.chartcolorstyle+xml"/>
  <Override PartName="/ppt/charts/style33.xml" ContentType="application/vnd.ms-office.chartstyle+xml"/>
  <Override PartName="/ppt/charts/colors33.xml" ContentType="application/vnd.ms-office.chartcolorstyle+xml"/>
  <Override PartName="/ppt/charts/style34.xml" ContentType="application/vnd.ms-office.chartstyle+xml"/>
  <Override PartName="/ppt/charts/colors34.xml" ContentType="application/vnd.ms-office.chartcolorstyle+xml"/>
  <Override PartName="/ppt/charts/style37.xml" ContentType="application/vnd.ms-office.chartstyle+xml"/>
  <Override PartName="/ppt/charts/colors37.xml" ContentType="application/vnd.ms-office.chartcolorstyle+xml"/>
  <Override PartName="/ppt/charts/style38.xml" ContentType="application/vnd.ms-office.chartstyle+xml"/>
  <Override PartName="/ppt/charts/colors38.xml" ContentType="application/vnd.ms-office.chartcolorstyle+xml"/>
  <Override PartName="/ppt/charts/style39.xml" ContentType="application/vnd.ms-office.chartstyle+xml"/>
  <Override PartName="/ppt/charts/colors39.xml" ContentType="application/vnd.ms-office.chartcolorstyle+xml"/>
  <Override PartName="/ppt/charts/style42.xml" ContentType="application/vnd.ms-office.chartstyle+xml"/>
  <Override PartName="/ppt/charts/colors42.xml" ContentType="application/vnd.ms-office.chartcolorstyle+xml"/>
  <Override PartName="/ppt/charts/style43.xml" ContentType="application/vnd.ms-office.chartstyle+xml"/>
  <Override PartName="/ppt/charts/colors43.xml" ContentType="application/vnd.ms-office.chartcolorstyle+xml"/>
  <Override PartName="/ppt/charts/style44.xml" ContentType="application/vnd.ms-office.chartstyle+xml"/>
  <Override PartName="/ppt/charts/colors44.xml" ContentType="application/vnd.ms-office.chartcolorstyle+xml"/>
  <Override PartName="/ppt/charts/style45.xml" ContentType="application/vnd.ms-office.chartstyle+xml"/>
  <Override PartName="/ppt/charts/colors45.xml" ContentType="application/vnd.ms-office.chartcolorstyle+xml"/>
  <Override PartName="/ppt/charts/style46.xml" ContentType="application/vnd.ms-office.chartstyle+xml"/>
  <Override PartName="/ppt/charts/colors46.xml" ContentType="application/vnd.ms-office.chartcolorstyle+xml"/>
  <Override PartName="/ppt/charts/style47.xml" ContentType="application/vnd.ms-office.chartstyle+xml"/>
  <Override PartName="/ppt/charts/colors47.xml" ContentType="application/vnd.ms-office.chartcolorstyle+xml"/>
  <Override PartName="/ppt/charts/style48.xml" ContentType="application/vnd.ms-office.chartstyle+xml"/>
  <Override PartName="/ppt/charts/colors48.xml" ContentType="application/vnd.ms-office.chartcolorstyle+xml"/>
  <Override PartName="/ppt/charts/style49.xml" ContentType="application/vnd.ms-office.chartstyle+xml"/>
  <Override PartName="/ppt/charts/colors49.xml" ContentType="application/vnd.ms-office.chartcolorstyle+xml"/>
  <Override PartName="/ppt/charts/style50.xml" ContentType="application/vnd.ms-office.chartstyle+xml"/>
  <Override PartName="/ppt/charts/colors50.xml" ContentType="application/vnd.ms-office.chartcolorstyle+xml"/>
  <Override PartName="/ppt/charts/style53.xml" ContentType="application/vnd.ms-office.chartstyle+xml"/>
  <Override PartName="/ppt/charts/colors53.xml" ContentType="application/vnd.ms-office.chartcolorstyle+xml"/>
  <Override PartName="/ppt/charts/style54.xml" ContentType="application/vnd.ms-office.chartstyle+xml"/>
  <Override PartName="/ppt/charts/colors54.xml" ContentType="application/vnd.ms-office.chartcolorstyle+xml"/>
  <Override PartName="/ppt/charts/style55.xml" ContentType="application/vnd.ms-office.chartstyle+xml"/>
  <Override PartName="/ppt/charts/colors55.xml" ContentType="application/vnd.ms-office.chartcolorstyle+xml"/>
  <Override PartName="/ppt/charts/style58.xml" ContentType="application/vnd.ms-office.chartstyle+xml"/>
  <Override PartName="/ppt/charts/colors58.xml" ContentType="application/vnd.ms-office.chartcolorstyle+xml"/>
  <Override PartName="/ppt/charts/style59.xml" ContentType="application/vnd.ms-office.chartstyle+xml"/>
  <Override PartName="/ppt/charts/colors59.xml" ContentType="application/vnd.ms-office.chartcolorstyle+xml"/>
  <Override PartName="/ppt/charts/style60.xml" ContentType="application/vnd.ms-office.chartstyle+xml"/>
  <Override PartName="/ppt/charts/colors60.xml" ContentType="application/vnd.ms-office.chartcolorstyle+xml"/>
  <Override PartName="/ppt/charts/style63.xml" ContentType="application/vnd.ms-office.chartstyle+xml"/>
  <Override PartName="/ppt/charts/colors63.xml" ContentType="application/vnd.ms-office.chartcolorstyle+xml"/>
  <Override PartName="/ppt/charts/style64.xml" ContentType="application/vnd.ms-office.chartstyle+xml"/>
  <Override PartName="/ppt/charts/colors64.xml" ContentType="application/vnd.ms-office.chartcolorstyle+xml"/>
  <Override PartName="/ppt/charts/style65.xml" ContentType="application/vnd.ms-office.chartstyle+xml"/>
  <Override PartName="/ppt/charts/colors65.xml" ContentType="application/vnd.ms-office.chartcolorstyle+xml"/>
  <Override PartName="/ppt/charts/style68.xml" ContentType="application/vnd.ms-office.chartstyle+xml"/>
  <Override PartName="/ppt/charts/colors68.xml" ContentType="application/vnd.ms-office.chartcolorstyle+xml"/>
  <Override PartName="/ppt/charts/style69.xml" ContentType="application/vnd.ms-office.chartstyle+xml"/>
  <Override PartName="/ppt/charts/colors69.xml" ContentType="application/vnd.ms-office.chartcolorstyle+xml"/>
  <Override PartName="/ppt/charts/style70.xml" ContentType="application/vnd.ms-office.chartstyle+xml"/>
  <Override PartName="/ppt/charts/colors70.xml" ContentType="application/vnd.ms-office.chartcolorstyle+xml"/>
  <Override PartName="/ppt/charts/style73.xml" ContentType="application/vnd.ms-office.chartstyle+xml"/>
  <Override PartName="/ppt/charts/colors73.xml" ContentType="application/vnd.ms-office.chartcolorstyle+xml"/>
  <Override PartName="/ppt/charts/style74.xml" ContentType="application/vnd.ms-office.chartstyle+xml"/>
  <Override PartName="/ppt/charts/colors7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handoutMasterIdLst>
    <p:handoutMasterId r:id="rId66"/>
  </p:handoutMasterIdLst>
  <p:sldIdLst>
    <p:sldId id="256" r:id="rId2"/>
    <p:sldId id="356" r:id="rId3"/>
    <p:sldId id="1447" r:id="rId4"/>
    <p:sldId id="1356" r:id="rId5"/>
    <p:sldId id="1118" r:id="rId6"/>
    <p:sldId id="1459" r:id="rId7"/>
    <p:sldId id="1449" r:id="rId8"/>
    <p:sldId id="1448" r:id="rId9"/>
    <p:sldId id="1123" r:id="rId10"/>
    <p:sldId id="915" r:id="rId11"/>
    <p:sldId id="1451" r:id="rId12"/>
    <p:sldId id="1450" r:id="rId13"/>
    <p:sldId id="916" r:id="rId14"/>
    <p:sldId id="917" r:id="rId15"/>
    <p:sldId id="748" r:id="rId16"/>
    <p:sldId id="751" r:id="rId17"/>
    <p:sldId id="1457" r:id="rId18"/>
    <p:sldId id="1458" r:id="rId19"/>
    <p:sldId id="1380" r:id="rId20"/>
    <p:sldId id="1452" r:id="rId21"/>
    <p:sldId id="1453" r:id="rId22"/>
    <p:sldId id="1381" r:id="rId23"/>
    <p:sldId id="673" r:id="rId24"/>
    <p:sldId id="1382" r:id="rId25"/>
    <p:sldId id="1384" r:id="rId26"/>
    <p:sldId id="674" r:id="rId27"/>
    <p:sldId id="1398" r:id="rId28"/>
    <p:sldId id="1400" r:id="rId29"/>
    <p:sldId id="1399" r:id="rId30"/>
    <p:sldId id="675" r:id="rId31"/>
    <p:sldId id="1401" r:id="rId32"/>
    <p:sldId id="1402" r:id="rId33"/>
    <p:sldId id="676" r:id="rId34"/>
    <p:sldId id="1404" r:id="rId35"/>
    <p:sldId id="1405" r:id="rId36"/>
    <p:sldId id="677" r:id="rId37"/>
    <p:sldId id="1430" r:id="rId38"/>
    <p:sldId id="1431" r:id="rId39"/>
    <p:sldId id="678" r:id="rId40"/>
    <p:sldId id="1432" r:id="rId41"/>
    <p:sldId id="1433" r:id="rId42"/>
    <p:sldId id="679" r:id="rId43"/>
    <p:sldId id="1434" r:id="rId44"/>
    <p:sldId id="680" r:id="rId45"/>
    <p:sldId id="1436" r:id="rId46"/>
    <p:sldId id="683" r:id="rId47"/>
    <p:sldId id="1437" r:id="rId48"/>
    <p:sldId id="1438" r:id="rId49"/>
    <p:sldId id="681" r:id="rId50"/>
    <p:sldId id="1439" r:id="rId51"/>
    <p:sldId id="1440" r:id="rId52"/>
    <p:sldId id="682" r:id="rId53"/>
    <p:sldId id="1441" r:id="rId54"/>
    <p:sldId id="1442" r:id="rId55"/>
    <p:sldId id="684" r:id="rId56"/>
    <p:sldId id="1443" r:id="rId57"/>
    <p:sldId id="1444" r:id="rId58"/>
    <p:sldId id="685" r:id="rId59"/>
    <p:sldId id="1445" r:id="rId60"/>
    <p:sldId id="1446" r:id="rId61"/>
    <p:sldId id="1454" r:id="rId62"/>
    <p:sldId id="1455" r:id="rId63"/>
    <p:sldId id="1456"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F5"/>
    <a:srgbClr val="CCE9AD"/>
    <a:srgbClr val="3FBBD7"/>
    <a:srgbClr val="416D12"/>
    <a:srgbClr val="3EA4BA"/>
    <a:srgbClr val="00B4B2"/>
    <a:srgbClr val="008CBA"/>
    <a:srgbClr val="D3452D"/>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758"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BUSINESS%20CENTER%202020\CEDEAO2020\Pais-por-Pais\Estatisticas%20paises\CEDEAO%20PAIS%20POR%20PAIS%20VPT%2020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BUSINESS%20CENTER%202020\CEDEAO2020\Pais-por-Pais\Estatisticas%20paises\CEDEAO%20PAIS%20POR%20PAIS%20VPT%202020.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L:\BUSINESS%20CENTER%202020\CEDEAO2020\Pais-por-Pais\Estatisticas%20paises\CEDEAO%20PAIS%20POR%20PAIS%20VPT%202020.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L:\BUSINESS%20CENTER%202020\CEDEAO2020\Pais-por-Pais\Estatisticas%20paises\CEDEAO%20PAIS%20POR%20PAIS%20VPT%202020.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L:\BUSINESS%20CENTER%202020\CEDEAO2020\Pais-por-Pais\Estatisticas%20paises\CEDEAO%20PAIS%20POR%20PAIS%20VPT%202020.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L:\BUSINESS%20CENTER%202020\CEDEAO2020\Pais-por-Pais\Estatisticas%20paises\CEDEAO%20PAIS%20POR%20PAIS%20VPT%202020.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L:\BUSINESS%20CENTER%202020\CEDEAO2020\Pais-por-Pais\Estatisticas%20paises\CEDEAO%20PAIS%20POR%20PAIS%20VPT%202020.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L:\BUSINESS%20CENTER%202020\CEDEAO2020\Pais-por-Pais\Estatisticas%20paises\CEDEAO%20PAIS%20POR%20PAIS%20VPT%202020.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L:\BUSINESS%20CENTER%202020\CEDEAO2020\Pais-por-Pais\Estatisticas%20paises\CEDEAO%20PAIS%20POR%20PAIS%20VPT%20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L:\BUSINESS%20CENTER%202020\CEDEAO2020\Pais-por-Pais\Estatisticas%20paises\CEDEAO%20PAIS%20POR%20PAIS%20VPT%202020.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L:\BUSINESS%20CENTER%202020\CEDEAO2020\Pais-por-Pais\Estatisticas%20paises\CEDEAO%20PAIS%20POR%20PAIS%20VPT%202020.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L:\BUSINESS%20CENTER%202020\CEDEAO2020\Pais-por-Pais\Estatisticas%20paises\CEDEAO%20PAIS%20POR%20PAIS%20VPT%202020.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L:\BUSINESS%20CENTER%202020\CEDEAO2020\Pais-por-Pais\Estatisticas%20paises\CEDEAO%20PAIS%20POR%20PAIS%20VPT%202020.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L:\BUSINESS%20CENTER%202020\CEDEAO2020\Pais-por-Pais\Estatisticas%20paises\CEDEAO%20PAIS%20POR%20PAIS%20VPT%202020.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L:\BUSINESS%20CENTER%202020\CEDEAO2020\Pais-por-Pais\Estatisticas%20paises\CEDEAO%20PAIS%20POR%20PAIS%20VPT%2020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L:\BUSINESS%20CENTER%202020\CEDEAO2020\Pais-por-Pais\Estatisticas%20paises\CEDEAO%20PAIS%20POR%20PAIS%20VPT%202020.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L:\BUSINESS%20CENTER%202020\CEDEAO2020\Pais-por-Pais\Estatisticas%20paises\CEDEAO%20PAIS%20POR%20PAIS%20VPT%202020.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file:///L:\BUSINESS%20CENTER%202020\CEDEAO2020\Pais-por-Pais\Estatisticas%20paises\CEDEAO%20PAIS%20POR%20PAIS%20VPT%202020.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file:///L:\BUSINESS%20CENTER%202020\CEDEAO2020\Pais-por-Pais\Estatisticas%20paises\CEDEAO%20PAIS%20POR%20PAIS%20VPT%202020.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L:\BUSINESS%20CENTER%202020\CEDEAO2020\Pais-por-Pais\Estatisticas%20paises\CEDEAO%20PAIS%20POR%20PAIS%20VPT%202020.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file:///L:\BUSINESS%20CENTER%202020\CEDEAO2020\Pais-por-Pais\Estatisticas%20paises\CEDEAO%20PAIS%20POR%20PAIS%20VPT%2020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file:///L:\BUSINESS%20CENTER%202020\CEDEAO2020\Pais-por-Pais\Estatisticas%20paises\CEDEAO%20PAIS%20POR%20PAIS%20VPT%202020.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L:\BUSINESS%20CENTER%202020\CEDEAO2020\Pais-por-Pais\Estatisticas%20paises\CEDEAO%20PAIS%20POR%20PAIS%20VPT%202020.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file:///L:\BUSINESS%20CENTER%202020\CEDEAO2020\Pais-por-Pais\Estatisticas%20paises\CEDEAO%20PAIS%20POR%20PAIS%20VPT%202020.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file:///L:\BUSINESS%20CENTER%202020\CEDEAO2020\Pais-por-Pais\Estatisticas%20paises\CEDEAO%20PAIS%20POR%20PAIS%20VPT%202020.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file:///L:\BUSINESS%20CENTER%202020\CEDEAO2020\Pais-por-Pais\Estatisticas%20paises\CEDEAO%20PAIS%20POR%20PAIS%20VPT%202020.xlsx" TargetMode="External"/></Relationships>
</file>

<file path=ppt/charts/_rels/chart55.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L:\BUSINESS%20CENTER%202020\CEDEAO2020\Pais-por-Pais\Estatisticas%20paises\CEDEAO%20PAIS%20POR%20PAIS%20VPT%202020.xlsx"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file:///L:\BUSINESS%20CENTER%202020\CEDEAO2020\Pais-por-Pais\Estatisticas%20paises\CEDEAO%20PAIS%20POR%20PAIS%20VPT%202020.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L:\BUSINESS%20CENTER%202020\CEDEAO2020\Pais-por-Pais\Estatisticas%20paises\CEDEAO%20PAIS%20POR%20PAIS%20VPT%2020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60.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file:///L:\BUSINESS%20CENTER%202020\CEDEAO2020\Pais-por-Pais\Estatisticas%20paises\CEDEAO%20PAIS%20POR%20PAIS%20VPT%202020.xlsx" TargetMode="External"/></Relationships>
</file>

<file path=ppt/charts/_rels/chart61.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oleObject" Target="file:///L:\BUSINESS%20CENTER%202020\CEDEAO2020\Pais-por-Pais\Estatisticas%20paises\CEDEAO%20PAIS%20POR%20PAIS%20VPT%202020.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4.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L:\BUSINESS%20CENTER%202020\CEDEAO2020\Pais-por-Pais\Estatisticas%20paises\CEDEAO%20PAIS%20POR%20PAIS%20VPT%202020.xlsx" TargetMode="External"/></Relationships>
</file>

<file path=ppt/charts/_rels/chart65.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oleObject" Target="file:///L:\BUSINESS%20CENTER%202020\CEDEAO2020\Pais-por-Pais\Estatisticas%20paises\CEDEAO%20PAIS%20POR%20PAIS%20VPT%202020.xlsx"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oleObject" Target="file:///L:\BUSINESS%20CENTER%202020\CEDEAO2020\Pais-por-Pais\Estatisticas%20paises\CEDEAO%20PAIS%20POR%20PAIS%20VPT%202020.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L:\BUSINESS%20CENTER%202020\CEDEAO2020\Pais-por-Pais\Estatisticas%20paises\CEDEAO%20PAIS%20POR%20PAIS%20VPT%2020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DOSSIER%202020\BUSINESS%20CENTER%202020\ABC\CEDEAO\PT\Dados%20CEDEAO%20Estaisticas%202020.xlsx" TargetMode="External"/></Relationships>
</file>

<file path=ppt/charts/_rels/chart70.xml.rels><?xml version="1.0" encoding="UTF-8" standalone="yes"?>
<Relationships xmlns="http://schemas.openxmlformats.org/package/2006/relationships"><Relationship Id="rId3" Type="http://schemas.microsoft.com/office/2011/relationships/chartStyle" Target="style64.xml"/><Relationship Id="rId2" Type="http://schemas.microsoft.com/office/2011/relationships/chartColorStyle" Target="colors64.xml"/><Relationship Id="rId1" Type="http://schemas.openxmlformats.org/officeDocument/2006/relationships/oleObject" Target="file:///L:\BUSINESS%20CENTER%202020\CEDEAO2020\Pais-por-Pais\Estatisticas%20paises\CEDEAO%20PAIS%20POR%20PAIS%20VPT%202020.xlsx" TargetMode="External"/></Relationships>
</file>

<file path=ppt/charts/_rels/chart71.xml.rels><?xml version="1.0" encoding="UTF-8" standalone="yes"?>
<Relationships xmlns="http://schemas.openxmlformats.org/package/2006/relationships"><Relationship Id="rId3" Type="http://schemas.microsoft.com/office/2011/relationships/chartStyle" Target="style65.xml"/><Relationship Id="rId2" Type="http://schemas.microsoft.com/office/2011/relationships/chartColorStyle" Target="colors65.xml"/><Relationship Id="rId1" Type="http://schemas.openxmlformats.org/officeDocument/2006/relationships/oleObject" Target="file:///L:\BUSINESS%20CENTER%202020\CEDEAO2020\Pais-por-Pais\Estatisticas%20paises\CEDEAO%20PAIS%20POR%20PAIS%20VPT%202020.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4.xml.rels><?xml version="1.0" encoding="UTF-8" standalone="yes"?>
<Relationships xmlns="http://schemas.openxmlformats.org/package/2006/relationships"><Relationship Id="rId3" Type="http://schemas.microsoft.com/office/2011/relationships/chartStyle" Target="style68.xml"/><Relationship Id="rId2" Type="http://schemas.microsoft.com/office/2011/relationships/chartColorStyle" Target="colors68.xml"/><Relationship Id="rId1" Type="http://schemas.openxmlformats.org/officeDocument/2006/relationships/oleObject" Target="file:///L:\BUSINESS%20CENTER%202020\CEDEAO2020\Pais-por-Pais\Estatisticas%20paises\CEDEAO%20PAIS%20POR%20PAIS%20VPT%202020.xlsx" TargetMode="External"/></Relationships>
</file>

<file path=ppt/charts/_rels/chart75.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L:\BUSINESS%20CENTER%202020\CEDEAO2020\Pais-por-Pais\Estatisticas%20paises\CEDEAO%20PAIS%20POR%20PAIS%20VPT%202020.xlsx" TargetMode="External"/></Relationships>
</file>

<file path=ppt/charts/_rels/chart76.xml.rels><?xml version="1.0" encoding="UTF-8" standalone="yes"?>
<Relationships xmlns="http://schemas.openxmlformats.org/package/2006/relationships"><Relationship Id="rId3" Type="http://schemas.microsoft.com/office/2011/relationships/chartStyle" Target="style70.xml"/><Relationship Id="rId2" Type="http://schemas.microsoft.com/office/2011/relationships/chartColorStyle" Target="colors70.xml"/><Relationship Id="rId1" Type="http://schemas.openxmlformats.org/officeDocument/2006/relationships/oleObject" Target="file:///L:\BUSINESS%20CENTER%202020\CEDEAO2020\Pais-por-Pais\Estatisticas%20paises\CEDEAO%20PAIS%20POR%20PAIS%20VPT%202020.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79.xml.rels><?xml version="1.0" encoding="UTF-8" standalone="yes"?>
<Relationships xmlns="http://schemas.openxmlformats.org/package/2006/relationships"><Relationship Id="rId3" Type="http://schemas.microsoft.com/office/2011/relationships/chartStyle" Target="style73.xml"/><Relationship Id="rId2" Type="http://schemas.microsoft.com/office/2011/relationships/chartColorStyle" Target="colors73.xml"/><Relationship Id="rId1" Type="http://schemas.openxmlformats.org/officeDocument/2006/relationships/oleObject" Target="file:///L:\BUSINESS%20CENTER%202020\CEDEAO2020\Pais-por-Pais\Estatisticas%20paises\CEDEAO%20PAIS%20POR%20PAIS%20VPT%202020.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80.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L:\BUSINESS%20CENTER%202020\CEDEAO2020\Pais-por-Pais\Estatisticas%20paises\CEDEAO%20PAIS%20POR%20PAIS%20VPT%202020.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PT\CEDEAO%20PAIS%20POR%20PAIS%20VPT%2020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DOSSIER%202020\BUSINESS%20CENTER%202020\ABC\CEDEAO\PT\Fiscalid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2020.xlsx]CEDEAO Estatisticas'!$A$7</c:f>
              <c:strCache>
                <c:ptCount val="1"/>
                <c:pt idx="0">
                  <c:v>Exportação de bens e serviços [ Constante ]</c:v>
                </c:pt>
              </c:strCache>
            </c:strRef>
          </c:tx>
          <c:spPr>
            <a:solidFill>
              <a:schemeClr val="accent1"/>
            </a:solidFill>
            <a:ln>
              <a:noFill/>
            </a:ln>
            <a:effectLst/>
          </c:spPr>
          <c:invertIfNegative val="0"/>
          <c:dLbls>
            <c:spPr>
              <a:noFill/>
              <a:ln>
                <a:noFill/>
              </a:ln>
              <a:effectLst/>
            </c:spPr>
            <c:txPr>
              <a:bodyPr rot="-5400000" spcFirstLastPara="0" vertOverflow="ellipsis" wrap="square" lIns="57594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2D99-4001-A56D-2BEF839C9910}"/>
            </c:ext>
          </c:extLst>
        </c:ser>
        <c:ser>
          <c:idx val="1"/>
          <c:order val="1"/>
          <c:tx>
            <c:strRef>
              <c:f>'[CEDEAO PAIS POR PAIS VPT 2020.xlsx]CEDEAO Estatisticas'!$A$8</c:f>
              <c:strCache>
                <c:ptCount val="1"/>
                <c:pt idx="0">
                  <c:v>Exportação de bens e serviços [ Corrente ]</c:v>
                </c:pt>
              </c:strCache>
            </c:strRef>
          </c:tx>
          <c:spPr>
            <a:gradFill>
              <a:gsLst>
                <a:gs pos="0">
                  <a:srgbClr val="14CD68"/>
                </a:gs>
                <a:gs pos="100000">
                  <a:srgbClr val="0B6E38"/>
                </a:gs>
              </a:gsLst>
              <a:lin scaled="0"/>
            </a:gra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2D99-4001-A56D-2BEF839C9910}"/>
            </c:ext>
          </c:extLst>
        </c:ser>
        <c:ser>
          <c:idx val="2"/>
          <c:order val="2"/>
          <c:tx>
            <c:strRef>
              <c:f>'[CEDEAO PAIS POR PAIS VPT 2020.xlsx]CEDEAO Estatisticas'!$A$9</c:f>
              <c:strCache>
                <c:ptCount val="1"/>
                <c:pt idx="0">
                  <c:v>Importações de bens e serviços [ Constante ]</c:v>
                </c:pt>
              </c:strCache>
            </c:strRef>
          </c:tx>
          <c:spPr>
            <a:gradFill>
              <a:gsLst>
                <a:gs pos="0">
                  <a:srgbClr val="FBFB11"/>
                </a:gs>
                <a:gs pos="100000">
                  <a:srgbClr val="838309"/>
                </a:gs>
              </a:gsLst>
              <a:lin scaled="0"/>
            </a:gradFill>
            <a:ln>
              <a:noFill/>
            </a:ln>
            <a:effectLst/>
          </c:spPr>
          <c:invertIfNegative val="0"/>
          <c:dLbls>
            <c:dLbl>
              <c:idx val="0"/>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spPr>
                <a:noFill/>
                <a:ln>
                  <a:noFill/>
                </a:ln>
                <a:effectLst/>
              </c:spPr>
              <c:txPr>
                <a:bodyPr rot="-5400000" spcFirstLastPara="0" vertOverflow="ellipsis" wrap="square" lIns="791845" tIns="36195" rIns="36195"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spPr>
                <a:noFill/>
                <a:ln>
                  <a:noFill/>
                </a:ln>
                <a:effectLst/>
              </c:spPr>
              <c:txPr>
                <a:bodyPr rot="-5400000" spcFirstLastPara="0" vertOverflow="ellipsis" wrap="square" lIns="79184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spPr>
                <a:noFill/>
                <a:ln>
                  <a:noFill/>
                </a:ln>
                <a:effectLst/>
              </c:spPr>
              <c:txPr>
                <a:bodyPr rot="-5400000" spcFirstLastPara="0" vertOverflow="ellipsis" wrap="square" lIns="756285"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layout>
                <c:manualLayout>
                  <c:x val="2.0724674520298999E-4"/>
                  <c:y val="-3.762029746281719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D99-4001-A56D-2BEF839C9910}"/>
                </c:ext>
              </c:extLst>
            </c:dLbl>
            <c:spPr>
              <a:noFill/>
              <a:ln>
                <a:noFill/>
              </a:ln>
              <a:effectLst/>
            </c:spPr>
            <c:txPr>
              <a:bodyPr rot="-5400000" spcFirstLastPara="0" vertOverflow="ellipsis" wrap="square" lIns="53975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C-2D99-4001-A56D-2BEF839C9910}"/>
            </c:ext>
          </c:extLst>
        </c:ser>
        <c:ser>
          <c:idx val="3"/>
          <c:order val="3"/>
          <c:tx>
            <c:strRef>
              <c:f>'[CEDEAO PAIS POR PAIS VPT 2020.xlsx]CEDEAO Estatisticas'!$A$10</c:f>
              <c:strCache>
                <c:ptCount val="1"/>
                <c:pt idx="0">
                  <c:v>Importações de bens e serviços [ Corrente ]</c:v>
                </c:pt>
              </c:strCache>
            </c:strRef>
          </c:tx>
          <c:spPr>
            <a:solidFill>
              <a:srgbClr val="0070C0"/>
            </a:solidFill>
            <a:ln>
              <a:noFill/>
            </a:ln>
            <a:effectLst/>
          </c:spPr>
          <c:invertIfNegative val="0"/>
          <c:dLbls>
            <c:dLbl>
              <c:idx val="5"/>
              <c:layout>
                <c:manualLayout>
                  <c:x val="9.8922267923153007E-4"/>
                  <c:y val="2.18722659667546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D99-4001-A56D-2BEF839C9910}"/>
                </c:ext>
              </c:extLst>
            </c:dLbl>
            <c:dLbl>
              <c:idx val="9"/>
              <c:layout>
                <c:manualLayout>
                  <c:x val="-9.8922267923153007E-4"/>
                  <c:y val="-2.9308836395450701E-2"/>
                </c:manualLayout>
              </c:layout>
              <c:spPr>
                <a:noFill/>
                <a:ln>
                  <a:noFill/>
                </a:ln>
                <a:effectLst/>
              </c:spPr>
              <c:txPr>
                <a:bodyPr rot="-5400000" spcFirstLastPara="0" vertOverflow="ellipsis" wrap="square" lIns="50419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E-2D99-4001-A56D-2BEF839C9910}"/>
                </c:ext>
              </c:extLst>
            </c:dLbl>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F-2D99-4001-A56D-2BEF839C9910}"/>
            </c:ext>
          </c:extLst>
        </c:ser>
        <c:ser>
          <c:idx val="4"/>
          <c:order val="4"/>
          <c:tx>
            <c:strRef>
              <c:f>'[CEDEAO PAIS POR PAIS VPT 2020.xlsx]CEDEAO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12598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83895"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125984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1A-2D99-4001-A56D-2BEF839C9910}"/>
            </c:ext>
          </c:extLst>
        </c:ser>
        <c:ser>
          <c:idx val="5"/>
          <c:order val="5"/>
          <c:tx>
            <c:strRef>
              <c:f>'[CEDEAO PAIS POR PAIS VPT 2020.xlsx]CEDEAO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9"/>
              <c:spPr>
                <a:noFill/>
                <a:ln>
                  <a:noFill/>
                </a:ln>
                <a:effectLst/>
              </c:spPr>
              <c:txPr>
                <a:bodyPr rot="-5400000" spcFirstLastPara="0" vertOverflow="ellipsis" wrap="square" lIns="0" tIns="215900" rIns="71755"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25-2D99-4001-A56D-2BEF839C9910}"/>
            </c:ext>
          </c:extLst>
        </c:ser>
        <c:ser>
          <c:idx val="6"/>
          <c:order val="6"/>
          <c:tx>
            <c:strRef>
              <c:f>'[CEDEAO PAIS POR PAIS VPT 2020.xlsx]CEDEAO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2520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72009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8477040158.6999998</c:v>
                </c:pt>
              </c:numCache>
            </c:numRef>
          </c:val>
          <c:extLst xmlns:c16r2="http://schemas.microsoft.com/office/drawing/2015/06/chart">
            <c:ext xmlns:c16="http://schemas.microsoft.com/office/drawing/2014/chart" uri="{C3380CC4-5D6E-409C-BE32-E72D297353CC}">
              <c16:uniqueId val="{00000029-2D99-4001-A56D-2BEF839C9910}"/>
            </c:ext>
          </c:extLst>
        </c:ser>
        <c:dLbls>
          <c:showLegendKey val="0"/>
          <c:showVal val="0"/>
          <c:showCatName val="0"/>
          <c:showSerName val="0"/>
          <c:showPercent val="0"/>
          <c:showBubbleSize val="0"/>
        </c:dLbls>
        <c:gapWidth val="150"/>
        <c:axId val="400132608"/>
        <c:axId val="361033088"/>
      </c:barChart>
      <c:dateAx>
        <c:axId val="400132608"/>
        <c:scaling>
          <c:orientation val="minMax"/>
        </c:scaling>
        <c:delete val="0"/>
        <c:axPos val="b"/>
        <c:title>
          <c:tx>
            <c:rich>
              <a:bodyPr rot="0" spcFirstLastPara="0" vertOverflow="ellipsis" vert="horz" wrap="square" anchor="ctr" anchorCtr="1"/>
              <a:lstStyle/>
              <a:p>
                <a:pPr>
                  <a:defRPr lang="pt-PT" sz="1000" b="0" i="0" u="none" strike="noStrike" kern="1200" baseline="0">
                    <a:solidFill>
                      <a:srgbClr val="008CBA"/>
                    </a:solidFill>
                    <a:latin typeface="+mn-lt"/>
                    <a:ea typeface="+mn-ea"/>
                    <a:cs typeface="+mn-cs"/>
                  </a:defRPr>
                </a:pPr>
                <a:r>
                  <a:rPr lang="en-US">
                    <a:solidFill>
                      <a:srgbClr val="008CBA"/>
                    </a:solidFill>
                  </a:rPr>
                  <a:t>INDICADORES ECONÓMICOS D</a:t>
                </a:r>
                <a:r>
                  <a:rPr lang="en-US" altLang="en-US">
                    <a:solidFill>
                      <a:srgbClr val="008CBA"/>
                    </a:solidFill>
                  </a:rPr>
                  <a:t>A CEDEAO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61033088"/>
        <c:crosses val="autoZero"/>
        <c:auto val="0"/>
        <c:lblOffset val="100"/>
        <c:baseTimeUnit val="days"/>
      </c:dateAx>
      <c:valAx>
        <c:axId val="3610330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013260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baseline="0">
                <a:solidFill>
                  <a:srgbClr val="00B0F0"/>
                </a:solidFill>
                <a:latin typeface="+mn-lt"/>
                <a:ea typeface="+mn-ea"/>
                <a:cs typeface="+mn-cs"/>
              </a:defRPr>
            </a:pPr>
            <a:r>
              <a:rPr lang="pt-PT" sz="1200" b="0" i="1" dirty="0">
                <a:solidFill>
                  <a:srgbClr val="00B0F0"/>
                </a:solidFill>
              </a:rPr>
              <a:t>Assinantes de Internet móvel na África </a:t>
            </a:r>
            <a:r>
              <a:rPr lang="pt-PT" sz="1200" b="0" i="1" dirty="0" smtClean="0">
                <a:solidFill>
                  <a:srgbClr val="00B0F0"/>
                </a:solidFill>
              </a:rPr>
              <a:t>Ocidental</a:t>
            </a:r>
          </a:p>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baseline="0">
                <a:solidFill>
                  <a:srgbClr val="00B0F0"/>
                </a:solidFill>
                <a:latin typeface="+mn-lt"/>
                <a:ea typeface="+mn-ea"/>
                <a:cs typeface="+mn-cs"/>
              </a:defRPr>
            </a:pPr>
            <a:r>
              <a:rPr lang="pt-PT" sz="900" b="0" i="1" baseline="0" dirty="0" smtClean="0">
                <a:effectLst/>
              </a:rPr>
              <a:t>Percentagem da população </a:t>
            </a:r>
            <a:r>
              <a:rPr lang="pt-PT" sz="900" b="0" i="1" baseline="0" dirty="0" smtClean="0">
                <a:effectLst/>
                <a:latin typeface="Calibri"/>
              </a:rPr>
              <a:t>[</a:t>
            </a:r>
            <a:r>
              <a:rPr lang="pt-PT" sz="900" b="0" i="1" baseline="0" dirty="0" smtClean="0">
                <a:effectLst/>
              </a:rPr>
              <a:t> 2018 </a:t>
            </a:r>
            <a:r>
              <a:rPr lang="pt-PT" sz="900" b="0" i="1" baseline="0" dirty="0" smtClean="0">
                <a:effectLst/>
                <a:latin typeface="Calibri"/>
              </a:rPr>
              <a:t>]</a:t>
            </a:r>
            <a:endParaRPr lang="pt-PT" sz="900" dirty="0" smtClean="0">
              <a:effectLst/>
            </a:endParaRPr>
          </a:p>
        </c:rich>
      </c:tx>
      <c:layout>
        <c:manualLayout>
          <c:xMode val="edge"/>
          <c:yMode val="edge"/>
          <c:x val="0.34156040384462505"/>
          <c:y val="2.9356818788364023E-2"/>
        </c:manualLayout>
      </c:layout>
      <c:overlay val="1"/>
    </c:title>
    <c:autoTitleDeleted val="0"/>
    <c:plotArea>
      <c:layout/>
      <c:barChart>
        <c:barDir val="col"/>
        <c:grouping val="clustered"/>
        <c:varyColors val="0"/>
        <c:ser>
          <c:idx val="0"/>
          <c:order val="0"/>
          <c:tx>
            <c:strRef>
              <c:f>'TIC IN CEDEAO'!$B$37</c:f>
              <c:strCache>
                <c:ptCount val="1"/>
                <c:pt idx="0">
                  <c:v>Assinantes de internet móvel</c:v>
                </c:pt>
              </c:strCache>
            </c:strRef>
          </c:tx>
          <c:invertIfNegative val="0"/>
          <c:dLbls>
            <c:dLbl>
              <c:idx val="0"/>
              <c:layout>
                <c:manualLayout>
                  <c:x val="3.1322482052669946E-3"/>
                  <c:y val="-1.6013020390065334E-2"/>
                </c:manualLayout>
              </c:layout>
              <c:dLblPos val="outEnd"/>
              <c:showLegendKey val="0"/>
              <c:showVal val="1"/>
              <c:showCatName val="0"/>
              <c:showSerName val="0"/>
              <c:showPercent val="0"/>
              <c:showBubbleSize val="0"/>
            </c:dLbl>
            <c:dLbl>
              <c:idx val="6"/>
              <c:layout>
                <c:manualLayout>
                  <c:x val="-1.0440827350889981E-3"/>
                  <c:y val="-2.4019215372297838E-2"/>
                </c:manualLayout>
              </c:layout>
              <c:dLblPos val="outEnd"/>
              <c:showLegendKey val="0"/>
              <c:showVal val="1"/>
              <c:showCatName val="0"/>
              <c:showSerName val="0"/>
              <c:showPercent val="0"/>
              <c:showBubbleSize val="0"/>
            </c:dLbl>
            <c:txPr>
              <a:bodyPr anchor="t" anchorCtr="0"/>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CEDEAO'!$B$38:$B$53</c:f>
              <c:numCache>
                <c:formatCode>0%</c:formatCode>
                <c:ptCount val="16"/>
                <c:pt idx="0">
                  <c:v>0.24</c:v>
                </c:pt>
                <c:pt idx="1">
                  <c:v>0.21</c:v>
                </c:pt>
                <c:pt idx="2">
                  <c:v>0.34</c:v>
                </c:pt>
                <c:pt idx="3">
                  <c:v>0.26</c:v>
                </c:pt>
                <c:pt idx="4">
                  <c:v>0.16</c:v>
                </c:pt>
                <c:pt idx="5">
                  <c:v>0.33</c:v>
                </c:pt>
                <c:pt idx="6">
                  <c:v>0.18</c:v>
                </c:pt>
                <c:pt idx="7">
                  <c:v>0.1</c:v>
                </c:pt>
                <c:pt idx="8">
                  <c:v>0.12</c:v>
                </c:pt>
                <c:pt idx="9">
                  <c:v>0.23</c:v>
                </c:pt>
                <c:pt idx="10">
                  <c:v>0.11</c:v>
                </c:pt>
                <c:pt idx="11">
                  <c:v>0.28999999999999998</c:v>
                </c:pt>
                <c:pt idx="12">
                  <c:v>0.28000000000000003</c:v>
                </c:pt>
                <c:pt idx="13">
                  <c:v>0.24</c:v>
                </c:pt>
                <c:pt idx="14">
                  <c:v>0.24</c:v>
                </c:pt>
                <c:pt idx="15">
                  <c:v>0.26</c:v>
                </c:pt>
              </c:numCache>
            </c:numRef>
          </c:val>
        </c:ser>
        <c:ser>
          <c:idx val="1"/>
          <c:order val="1"/>
          <c:tx>
            <c:strRef>
              <c:f>'TIC IN CEDEAO'!$C$37</c:f>
              <c:strCache>
                <c:ptCount val="1"/>
                <c:pt idx="0">
                  <c:v>População coberta</c:v>
                </c:pt>
              </c:strCache>
            </c:strRef>
          </c:tx>
          <c:spPr>
            <a:solidFill>
              <a:srgbClr val="7030A0"/>
            </a:solidFill>
          </c:spPr>
          <c:invertIfNegative val="0"/>
          <c:dLbls>
            <c:dLbl>
              <c:idx val="4"/>
              <c:layout>
                <c:manualLayout>
                  <c:x val="-1.0440827350889981E-3"/>
                  <c:y val="-2.6688017080330979E-2"/>
                </c:manualLayout>
              </c:layout>
              <c:dLblPos val="outEnd"/>
              <c:showLegendKey val="0"/>
              <c:showVal val="1"/>
              <c:showCatName val="0"/>
              <c:showSerName val="0"/>
              <c:showPercent val="0"/>
              <c:showBubbleSize val="0"/>
            </c:dLbl>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CEDEAO'!$C$38:$C$53</c:f>
              <c:numCache>
                <c:formatCode>0%</c:formatCode>
                <c:ptCount val="16"/>
                <c:pt idx="0">
                  <c:v>0.23</c:v>
                </c:pt>
                <c:pt idx="1">
                  <c:v>0.44</c:v>
                </c:pt>
                <c:pt idx="2">
                  <c:v>0.3</c:v>
                </c:pt>
                <c:pt idx="3">
                  <c:v>0.69</c:v>
                </c:pt>
                <c:pt idx="4">
                  <c:v>0.42</c:v>
                </c:pt>
                <c:pt idx="5">
                  <c:v>0.52</c:v>
                </c:pt>
                <c:pt idx="6">
                  <c:v>0.18</c:v>
                </c:pt>
                <c:pt idx="7">
                  <c:v>0.27</c:v>
                </c:pt>
                <c:pt idx="8">
                  <c:v>0.37</c:v>
                </c:pt>
                <c:pt idx="9">
                  <c:v>0.13</c:v>
                </c:pt>
                <c:pt idx="10">
                  <c:v>7.0000000000000007E-2</c:v>
                </c:pt>
                <c:pt idx="11">
                  <c:v>0.41</c:v>
                </c:pt>
                <c:pt idx="12">
                  <c:v>0.22</c:v>
                </c:pt>
                <c:pt idx="13">
                  <c:v>0.16</c:v>
                </c:pt>
                <c:pt idx="14">
                  <c:v>0.16</c:v>
                </c:pt>
                <c:pt idx="15">
                  <c:v>0.43</c:v>
                </c:pt>
              </c:numCache>
            </c:numRef>
          </c:val>
        </c:ser>
        <c:ser>
          <c:idx val="2"/>
          <c:order val="2"/>
          <c:tx>
            <c:strRef>
              <c:f>'TIC IN CEDEAO'!$D$37</c:f>
              <c:strCache>
                <c:ptCount val="1"/>
                <c:pt idx="0">
                  <c:v>Diferença de utilização</c:v>
                </c:pt>
              </c:strCache>
            </c:strRef>
          </c:tx>
          <c:spPr>
            <a:solidFill>
              <a:srgbClr val="92D050"/>
            </a:solidFill>
          </c:spPr>
          <c:invertIfNegative val="0"/>
          <c:dLbls>
            <c:dLbl>
              <c:idx val="1"/>
              <c:layout>
                <c:manualLayout>
                  <c:x val="3.1322482052669946E-3"/>
                  <c:y val="0"/>
                </c:manualLayout>
              </c:layout>
              <c:dLblPos val="outEnd"/>
              <c:showLegendKey val="0"/>
              <c:showVal val="1"/>
              <c:showCatName val="0"/>
              <c:showSerName val="0"/>
              <c:showPercent val="0"/>
              <c:showBubbleSize val="0"/>
            </c:dLbl>
            <c:txPr>
              <a:bodyPr/>
              <a:lstStyle/>
              <a:p>
                <a:pPr>
                  <a:defRPr sz="800">
                    <a:latin typeface="Arial Narrow" panose="020B0606020202030204" pitchFamily="34" charset="0"/>
                  </a:defRPr>
                </a:pPr>
                <a:endParaRPr lang="pt-PT"/>
              </a:p>
            </c:txPr>
            <c:dLblPos val="outEnd"/>
            <c:showLegendKey val="0"/>
            <c:showVal val="1"/>
            <c:showCatName val="0"/>
            <c:showSerName val="0"/>
            <c:showPercent val="0"/>
            <c:showBubbleSize val="0"/>
            <c:showLeaderLines val="0"/>
          </c:dLbls>
          <c:cat>
            <c:strRef>
              <c:f>'TIC IN CEDEAO'!$A$38:$A$53</c:f>
              <c:strCache>
                <c:ptCount val="16"/>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pt idx="15">
                  <c:v>África Ocidental</c:v>
                </c:pt>
              </c:strCache>
            </c:strRef>
          </c:cat>
          <c:val>
            <c:numRef>
              <c:f>'TIC IN CEDEAO'!$D$38:$D$53</c:f>
              <c:numCache>
                <c:formatCode>0%</c:formatCode>
                <c:ptCount val="16"/>
                <c:pt idx="0">
                  <c:v>0.54</c:v>
                </c:pt>
                <c:pt idx="1">
                  <c:v>0.35</c:v>
                </c:pt>
                <c:pt idx="2">
                  <c:v>0.36</c:v>
                </c:pt>
                <c:pt idx="3">
                  <c:v>0.06</c:v>
                </c:pt>
                <c:pt idx="4">
                  <c:v>0.42</c:v>
                </c:pt>
                <c:pt idx="5">
                  <c:v>0.15</c:v>
                </c:pt>
                <c:pt idx="6">
                  <c:v>0.64</c:v>
                </c:pt>
                <c:pt idx="7">
                  <c:v>0.62</c:v>
                </c:pt>
                <c:pt idx="8">
                  <c:v>0.51</c:v>
                </c:pt>
                <c:pt idx="9">
                  <c:v>0.64</c:v>
                </c:pt>
                <c:pt idx="10">
                  <c:v>0.82</c:v>
                </c:pt>
                <c:pt idx="11">
                  <c:v>0.3</c:v>
                </c:pt>
                <c:pt idx="12">
                  <c:v>0.5</c:v>
                </c:pt>
                <c:pt idx="13">
                  <c:v>0.6</c:v>
                </c:pt>
                <c:pt idx="14">
                  <c:v>0.6</c:v>
                </c:pt>
                <c:pt idx="15">
                  <c:v>0.3</c:v>
                </c:pt>
              </c:numCache>
            </c:numRef>
          </c:val>
        </c:ser>
        <c:dLbls>
          <c:dLblPos val="inEnd"/>
          <c:showLegendKey val="0"/>
          <c:showVal val="1"/>
          <c:showCatName val="0"/>
          <c:showSerName val="0"/>
          <c:showPercent val="0"/>
          <c:showBubbleSize val="0"/>
        </c:dLbls>
        <c:gapWidth val="150"/>
        <c:axId val="401373696"/>
        <c:axId val="32827648"/>
      </c:barChart>
      <c:catAx>
        <c:axId val="401373696"/>
        <c:scaling>
          <c:orientation val="minMax"/>
        </c:scaling>
        <c:delete val="0"/>
        <c:axPos val="b"/>
        <c:majorTickMark val="out"/>
        <c:minorTickMark val="none"/>
        <c:tickLblPos val="nextTo"/>
        <c:crossAx val="32827648"/>
        <c:crosses val="autoZero"/>
        <c:auto val="1"/>
        <c:lblAlgn val="ctr"/>
        <c:lblOffset val="100"/>
        <c:noMultiLvlLbl val="0"/>
      </c:catAx>
      <c:valAx>
        <c:axId val="32827648"/>
        <c:scaling>
          <c:orientation val="minMax"/>
        </c:scaling>
        <c:delete val="0"/>
        <c:axPos val="l"/>
        <c:majorGridlines/>
        <c:numFmt formatCode="0%" sourceLinked="1"/>
        <c:majorTickMark val="out"/>
        <c:minorTickMark val="none"/>
        <c:tickLblPos val="nextTo"/>
        <c:crossAx val="401373696"/>
        <c:crosses val="autoZero"/>
        <c:crossBetween val="between"/>
      </c:valAx>
      <c:spPr>
        <a:scene3d>
          <a:camera prst="orthographicFront"/>
          <a:lightRig rig="threePt" dir="t"/>
        </a:scene3d>
        <a:sp3d>
          <a:bevelT w="38100"/>
        </a:sp3d>
      </c:spPr>
    </c:plotArea>
    <c:legend>
      <c:legendPos val="b"/>
      <c:layout>
        <c:manualLayout>
          <c:xMode val="edge"/>
          <c:yMode val="edge"/>
          <c:x val="0"/>
          <c:y val="0.9357274796214925"/>
          <c:w val="1"/>
          <c:h val="4.8259710130308969E-2"/>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'Benin Estatisticas'!$A$7</c:f>
              <c:strCache>
                <c:ptCount val="1"/>
                <c:pt idx="0">
                  <c:v>Exportação de bens e serviços [ Constante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Exportação de bens e serviços [ Corrente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Importações de bens e serviços [ Constante ]</c:v>
                </c:pt>
              </c:strCache>
            </c:strRef>
          </c:tx>
          <c:spPr>
            <a:solidFill>
              <a:srgbClr val="CCE9AD"/>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Importações de bens e serviços [ Corrente ]</c:v>
                </c:pt>
              </c:strCache>
            </c:strRef>
          </c:tx>
          <c:spPr>
            <a:solidFill>
              <a:schemeClr val="accent4"/>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Balança comercial [ incluindo serviços a preços contante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Balança comercial [ incluindo serviços a preços corrente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401396224"/>
        <c:axId val="32831680"/>
      </c:barChart>
      <c:dateAx>
        <c:axId val="40139622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DO B</a:t>
                </a:r>
                <a:r>
                  <a:rPr lang="en-US" altLang="en-US"/>
                  <a:t>E</a:t>
                </a:r>
                <a:r>
                  <a:rPr lang="en-US"/>
                  <a:t>NI</a:t>
                </a:r>
                <a:r>
                  <a:rPr lang="en-US" altLang="en-US"/>
                  <a:t>M</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2831680"/>
        <c:crosses val="autoZero"/>
        <c:auto val="0"/>
        <c:lblOffset val="100"/>
        <c:baseTimeUnit val="days"/>
      </c:dateAx>
      <c:valAx>
        <c:axId val="328316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39622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a:solidFill>
                  <a:srgbClr val="00B0F0"/>
                </a:solidFill>
              </a:rPr>
              <a:t>As importações do Benim</a:t>
            </a:r>
          </a:p>
          <a:p>
            <a:pPr defTabSz="914400">
              <a:defRPr lang="pt-PT" sz="1200" b="0" i="0" u="none" strike="noStrike" kern="1200" spc="0" baseline="0">
                <a:solidFill>
                  <a:srgbClr val="00B0F0"/>
                </a:solidFill>
                <a:latin typeface="+mn-lt"/>
                <a:ea typeface="+mn-ea"/>
                <a:cs typeface="+mn-cs"/>
              </a:defRPr>
            </a:pPr>
            <a:r>
              <a:rPr lang="en-US" sz="1200">
                <a:solidFill>
                  <a:srgbClr val="00B0F0"/>
                </a:solidFill>
              </a:rPr>
              <a:t>2015</a:t>
            </a:r>
          </a:p>
        </c:rich>
      </c:tx>
      <c:layout>
        <c:manualLayout>
          <c:xMode val="edge"/>
          <c:yMode val="edge"/>
          <c:x val="0.472129748186086"/>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E19-40F2-AB8D-7BE8FDB5962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E19-40F2-AB8D-7BE8FDB5962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E19-40F2-AB8D-7BE8FDB5962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E19-40F2-AB8D-7BE8FDB5962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E19-40F2-AB8D-7BE8FDB5962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E19-40F2-AB8D-7BE8FDB5962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E19-40F2-AB8D-7BE8FDB5962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E19-40F2-AB8D-7BE8FDB5962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E19-40F2-AB8D-7BE8FDB5962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E19-40F2-AB8D-7BE8FDB5962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E19-40F2-AB8D-7BE8FDB5962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E19-40F2-AB8D-7BE8FDB5962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E19-40F2-AB8D-7BE8FDB5962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E19-40F2-AB8D-7BE8FDB5962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E19-40F2-AB8D-7BE8FDB5962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E19-40F2-AB8D-7BE8FDB5962A}"/>
              </c:ext>
            </c:extLst>
          </c:dPt>
          <c:dLbls>
            <c:dLbl>
              <c:idx val="0"/>
              <c:layout>
                <c:manualLayout>
                  <c:x val="3.167701708431471E-2"/>
                  <c:y val="1.3155972863475187E-2"/>
                </c:manualLayout>
              </c:layout>
              <c:dLblPos val="bestFit"/>
              <c:showLegendKey val="1"/>
              <c:showVal val="0"/>
              <c:showCatName val="0"/>
              <c:showSerName val="0"/>
              <c:showPercent val="1"/>
              <c:showBubbleSize val="0"/>
              <c:separator>.</c:separator>
            </c:dLbl>
            <c:dLbl>
              <c:idx val="1"/>
              <c:layout>
                <c:manualLayout>
                  <c:x val="0"/>
                  <c:y val="-2.6311945726950375E-2"/>
                </c:manualLayout>
              </c:layout>
              <c:dLblPos val="bestFit"/>
              <c:showLegendKey val="1"/>
              <c:showVal val="0"/>
              <c:showCatName val="0"/>
              <c:showSerName val="0"/>
              <c:showPercent val="1"/>
              <c:showBubbleSize val="0"/>
              <c:separator>.</c:separator>
            </c:dLbl>
            <c:dLbl>
              <c:idx val="2"/>
              <c:layout>
                <c:manualLayout>
                  <c:x val="-9.3167697306808656E-3"/>
                  <c:y val="2.192662143912515E-2"/>
                </c:manualLayout>
              </c:layout>
              <c:dLblPos val="bestFit"/>
              <c:showLegendKey val="1"/>
              <c:showVal val="0"/>
              <c:showCatName val="0"/>
              <c:showSerName val="0"/>
              <c:showPercent val="1"/>
              <c:showBubbleSize val="0"/>
              <c:separator>.</c:separator>
            </c:dLbl>
            <c:dLbl>
              <c:idx val="3"/>
              <c:layout>
                <c:manualLayout>
                  <c:x val="2.2360247353633914E-2"/>
                  <c:y val="2.8504607870862904E-2"/>
                </c:manualLayout>
              </c:layout>
              <c:dLblPos val="bestFit"/>
              <c:showLegendKey val="1"/>
              <c:showVal val="0"/>
              <c:showCatName val="0"/>
              <c:showSerName val="0"/>
              <c:showPercent val="1"/>
              <c:showBubbleSize val="0"/>
              <c:separator>.</c:separator>
            </c:dLbl>
            <c:dLbl>
              <c:idx val="4"/>
              <c:layout>
                <c:manualLayout>
                  <c:x val="-7.453415784544672E-3"/>
                  <c:y val="2.192662143912523E-2"/>
                </c:manualLayout>
              </c:layout>
              <c:dLblPos val="bestFit"/>
              <c:showLegendKey val="1"/>
              <c:showVal val="0"/>
              <c:showCatName val="0"/>
              <c:showSerName val="0"/>
              <c:showPercent val="1"/>
              <c:showBubbleSize val="0"/>
              <c:separator>.</c:separator>
            </c:dLbl>
            <c:dLbl>
              <c:idx val="5"/>
              <c:layout>
                <c:manualLayout>
                  <c:x val="-1.1180123676816957E-2"/>
                  <c:y val="1.7541297151300168E-2"/>
                </c:manualLayout>
              </c:layout>
              <c:dLblPos val="bestFit"/>
              <c:showLegendKey val="1"/>
              <c:showVal val="0"/>
              <c:showCatName val="0"/>
              <c:showSerName val="0"/>
              <c:showPercent val="1"/>
              <c:showBubbleSize val="0"/>
              <c:separator>.</c:separator>
            </c:dLbl>
            <c:dLbl>
              <c:idx val="6"/>
              <c:layout>
                <c:manualLayout>
                  <c:x val="-4.0993786814995513E-2"/>
                  <c:y val="-4.0198341597057348E-17"/>
                </c:manualLayout>
              </c:layout>
              <c:dLblPos val="bestFit"/>
              <c:showLegendKey val="1"/>
              <c:showVal val="0"/>
              <c:showCatName val="0"/>
              <c:showSerName val="0"/>
              <c:showPercent val="1"/>
              <c:showBubbleSize val="0"/>
              <c:separator>.</c:separator>
            </c:dLbl>
            <c:dLbl>
              <c:idx val="7"/>
              <c:layout>
                <c:manualLayout>
                  <c:x val="-1.8633539461361936E-3"/>
                  <c:y val="-1.9733959295212739E-2"/>
                </c:manualLayout>
              </c:layout>
              <c:dLblPos val="bestFit"/>
              <c:showLegendKey val="1"/>
              <c:showVal val="0"/>
              <c:showCatName val="0"/>
              <c:showSerName val="0"/>
              <c:showPercent val="1"/>
              <c:showBubbleSize val="0"/>
              <c:separator>.</c:separator>
            </c:dLbl>
            <c:dLbl>
              <c:idx val="8"/>
              <c:layout>
                <c:manualLayout>
                  <c:x val="-3.7267078922723192E-2"/>
                  <c:y val="1.3155972863475187E-2"/>
                </c:manualLayout>
              </c:layout>
              <c:dLblPos val="bestFit"/>
              <c:showLegendKey val="1"/>
              <c:showVal val="0"/>
              <c:showCatName val="0"/>
              <c:showSerName val="0"/>
              <c:showPercent val="1"/>
              <c:showBubbleSize val="0"/>
              <c:separator>.</c:separator>
            </c:dLbl>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E19-40F2-AB8D-7BE8FDB5962A}"/>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E19-40F2-AB8D-7BE8FDB5962A}"/>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E19-40F2-AB8D-7BE8FDB5962A}"/>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E19-40F2-AB8D-7BE8FDB5962A}"/>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E19-40F2-AB8D-7BE8FDB5962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Estatisticas'!$A$115:$A$130</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'Benin Estatisticas'!$B$115:$B$130</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DE19-40F2-AB8D-7BE8FDB5962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en-US" sz="1200" i="1">
                <a:solidFill>
                  <a:srgbClr val="00B0F0"/>
                </a:solidFill>
              </a:rPr>
              <a:t>As Exportações do Benim</a:t>
            </a:r>
          </a:p>
          <a:p>
            <a:pPr defTabSz="914400">
              <a:defRPr lang="pt-PT" sz="1200" b="0" i="1" u="none" strike="noStrike" kern="1200" spc="0" baseline="0">
                <a:solidFill>
                  <a:srgbClr val="00B0F0"/>
                </a:solidFill>
                <a:latin typeface="+mn-lt"/>
                <a:ea typeface="+mn-ea"/>
                <a:cs typeface="+mn-cs"/>
              </a:defRPr>
            </a:pPr>
            <a:r>
              <a:rPr lang="en-US" sz="1200" i="1">
                <a:solidFill>
                  <a:srgbClr val="00B0F0"/>
                </a:solidFill>
              </a:rPr>
              <a:t>2015</a:t>
            </a:r>
          </a:p>
        </c:rich>
      </c:tx>
      <c:layout>
        <c:manualLayout>
          <c:xMode val="edge"/>
          <c:yMode val="edge"/>
          <c:x val="0.53128996504390802"/>
          <c:y val="1.41176470588235E-2"/>
        </c:manualLayout>
      </c:layout>
      <c:overlay val="0"/>
      <c:spPr>
        <a:noFill/>
        <a:ln>
          <a:noFill/>
        </a:ln>
        <a:effectLst/>
      </c:spPr>
    </c:title>
    <c:autoTitleDeleted val="0"/>
    <c:plotArea>
      <c:layout>
        <c:manualLayout>
          <c:layoutTarget val="inner"/>
          <c:xMode val="edge"/>
          <c:yMode val="edge"/>
          <c:x val="0.24800891995454563"/>
          <c:y val="0.14353587032491077"/>
          <c:w val="0.51287829820380315"/>
          <c:h val="0.5041695788245096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BDE-43B8-A106-CBF61D97381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BDE-43B8-A106-CBF61D97381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BDE-43B8-A106-CBF61D97381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BDE-43B8-A106-CBF61D97381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BDE-43B8-A106-CBF61D97381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BDE-43B8-A106-CBF61D97381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BDE-43B8-A106-CBF61D97381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BDE-43B8-A106-CBF61D97381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BDE-43B8-A106-CBF61D97381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BDE-43B8-A106-CBF61D97381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BDE-43B8-A106-CBF61D97381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BDE-43B8-A106-CBF61D97381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BDE-43B8-A106-CBF61D97381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BDE-43B8-A106-CBF61D97381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BDE-43B8-A106-CBF61D97381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BDE-43B8-A106-CBF61D973817}"/>
              </c:ext>
            </c:extLst>
          </c:dPt>
          <c:dLbls>
            <c:dLbl>
              <c:idx val="0"/>
              <c:layout>
                <c:manualLayout>
                  <c:x val="8.8961381128944451E-3"/>
                  <c:y val="3.279405334499344E-2"/>
                </c:manualLayout>
              </c:layout>
              <c:dLblPos val="bestFit"/>
              <c:showLegendKey val="1"/>
              <c:showVal val="0"/>
              <c:showCatName val="0"/>
              <c:showSerName val="0"/>
              <c:showPercent val="1"/>
              <c:showBubbleSize val="0"/>
            </c:dLbl>
            <c:dLbl>
              <c:idx val="1"/>
              <c:layout>
                <c:manualLayout>
                  <c:x val="-2.0016310754012581E-2"/>
                  <c:y val="1.74901617839965E-2"/>
                </c:manualLayout>
              </c:layout>
              <c:dLblPos val="bestFit"/>
              <c:showLegendKey val="1"/>
              <c:showVal val="0"/>
              <c:showCatName val="0"/>
              <c:showSerName val="0"/>
              <c:showPercent val="1"/>
              <c:showBubbleSize val="0"/>
            </c:dLbl>
            <c:dLbl>
              <c:idx val="2"/>
              <c:layout>
                <c:manualLayout>
                  <c:x val="4.4480690564472226E-3"/>
                  <c:y val="2.6235242675994672E-2"/>
                </c:manualLayout>
              </c:layout>
              <c:dLblPos val="bestFit"/>
              <c:showLegendKey val="1"/>
              <c:showVal val="0"/>
              <c:showCatName val="0"/>
              <c:showSerName val="0"/>
              <c:showPercent val="1"/>
              <c:showBubbleSize val="0"/>
            </c:dLbl>
            <c:dLbl>
              <c:idx val="3"/>
              <c:layout>
                <c:manualLayout>
                  <c:x val="-2.2240345282236132E-2"/>
                  <c:y val="8.7450808919981703E-3"/>
                </c:manualLayout>
              </c:layout>
              <c:dLblPos val="bestFit"/>
              <c:showLegendKey val="1"/>
              <c:showVal val="0"/>
              <c:showCatName val="0"/>
              <c:showSerName val="0"/>
              <c:showPercent val="1"/>
              <c:showBubbleSize val="0"/>
            </c:dLbl>
            <c:dLbl>
              <c:idx val="4"/>
              <c:layout>
                <c:manualLayout>
                  <c:x val="-2.6688414338683332E-2"/>
                  <c:y val="-2.4048972452995272E-2"/>
                </c:manualLayout>
              </c:layout>
              <c:dLblPos val="bestFit"/>
              <c:showLegendKey val="1"/>
              <c:showVal val="0"/>
              <c:showCatName val="0"/>
              <c:showSerName val="0"/>
              <c:showPercent val="1"/>
              <c:showBubbleSize val="0"/>
            </c:dLbl>
            <c:dLbl>
              <c:idx val="5"/>
              <c:layout>
                <c:manualLayout>
                  <c:x val="-4.4480690564472425E-3"/>
                  <c:y val="1.3117621337997376E-2"/>
                </c:manualLayout>
              </c:layout>
              <c:dLblPos val="bestFit"/>
              <c:showLegendKey val="1"/>
              <c:showVal val="0"/>
              <c:showCatName val="0"/>
              <c:showSerName val="0"/>
              <c:showPercent val="1"/>
              <c:showBubbleSize val="0"/>
            </c:dLbl>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BDE-43B8-A106-CBF61D973817}"/>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BBDE-43B8-A106-CBF61D973817}"/>
                </c:ext>
              </c:extLst>
            </c:dLbl>
            <c:dLbl>
              <c:idx val="8"/>
              <c:layout>
                <c:manualLayout>
                  <c:x val="-4.0773495331868791E-17"/>
                  <c:y val="6.558810668998688E-3"/>
                </c:manualLayout>
              </c:layout>
              <c:dLblPos val="bestFit"/>
              <c:showLegendKey val="1"/>
              <c:showVal val="0"/>
              <c:showCatName val="0"/>
              <c:showSerName val="0"/>
              <c:showPercent val="1"/>
              <c:showBubbleSize val="0"/>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BDE-43B8-A106-CBF61D973817}"/>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BDE-43B8-A106-CBF61D973817}"/>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BDE-43B8-A106-CBF61D973817}"/>
                </c:ext>
              </c:extLst>
            </c:dLbl>
            <c:dLbl>
              <c:idx val="12"/>
              <c:layout>
                <c:manualLayout>
                  <c:x val="3.1136483395130556E-2"/>
                  <c:y val="-8.7450808919982501E-3"/>
                </c:manualLayout>
              </c:layout>
              <c:dLblPos val="bestFit"/>
              <c:showLegendKey val="1"/>
              <c:showVal val="0"/>
              <c:showCatName val="0"/>
              <c:showSerName val="0"/>
              <c:showPercent val="1"/>
              <c:showBubbleSize val="0"/>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BDE-43B8-A106-CBF61D973817}"/>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BDE-43B8-A106-CBF61D973817}"/>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BDE-43B8-A106-CBF61D97381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'Benin Estatisticas'!$A$133:$A$148</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'Benin Estatisticas'!$B$133:$B$148</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BBDE-43B8-A106-CBF61D97381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dirty="0" smtClean="0">
                <a:solidFill>
                  <a:srgbClr val="00B0F0"/>
                </a:solidFill>
                <a:latin typeface="Arial Narrow" panose="020B0606020202030204" pitchFamily="34" charset="0"/>
              </a:rPr>
              <a:t>Principais clientes do Benim</a:t>
            </a:r>
            <a:endParaRPr lang="pt-PT" sz="1400" b="0" i="0" dirty="0">
              <a:solidFill>
                <a:srgbClr val="00B0F0"/>
              </a:solidFill>
              <a:latin typeface="Arial Narrow" panose="020B0606020202030204"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8"/>
            <c:bubble3D val="0"/>
            <c:spPr>
              <a:solidFill>
                <a:srgbClr val="FF0000"/>
              </a:solidFill>
            </c:spPr>
          </c:dPt>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tx>
                <c:rich>
                  <a:bodyPr/>
                  <a:lstStyle/>
                  <a:p>
                    <a:r>
                      <a:rPr lang="en-US" dirty="0" err="1" smtClean="0"/>
                      <a:t>Índia</a:t>
                    </a:r>
                    <a:r>
                      <a:rPr lang="en-US" dirty="0" smtClean="0"/>
                      <a:t>; </a:t>
                    </a:r>
                    <a:r>
                      <a:rPr lang="en-US" dirty="0"/>
                      <a:t>14,20%</a:t>
                    </a:r>
                  </a:p>
                </c:rich>
              </c:tx>
              <c:dLblPos val="bestFit"/>
              <c:showLegendKey val="1"/>
              <c:showVal val="1"/>
              <c:showCatName val="1"/>
              <c:showSerName val="0"/>
              <c:showPercent val="0"/>
              <c:showBubbleSize val="0"/>
            </c:dLbl>
            <c:dLbl>
              <c:idx val="2"/>
              <c:layout>
                <c:manualLayout>
                  <c:x val="5.6671818650180318E-2"/>
                  <c:y val="2.5062656641604009E-2"/>
                </c:manualLayout>
              </c:layout>
              <c:tx>
                <c:rich>
                  <a:bodyPr/>
                  <a:lstStyle/>
                  <a:p>
                    <a:r>
                      <a:rPr lang="en-US" dirty="0" err="1" smtClean="0"/>
                      <a:t>Vietname</a:t>
                    </a:r>
                    <a:r>
                      <a:rPr lang="en-US" dirty="0" smtClean="0"/>
                      <a:t>; </a:t>
                    </a:r>
                    <a:r>
                      <a:rPr lang="en-US" dirty="0"/>
                      <a:t>10,40%</a:t>
                    </a:r>
                  </a:p>
                </c:rich>
              </c:tx>
              <c:dLblPos val="bestFit"/>
              <c:showLegendKey val="1"/>
              <c:showVal val="1"/>
              <c:showCatName val="1"/>
              <c:showSerName val="0"/>
              <c:showPercent val="0"/>
              <c:showBubbleSize val="0"/>
            </c:dLbl>
            <c:dLbl>
              <c:idx val="3"/>
              <c:layout>
                <c:manualLayout>
                  <c:x val="2.0607934054610977E-2"/>
                  <c:y val="4.594820384294053E-2"/>
                </c:manualLayout>
              </c:layout>
              <c:tx>
                <c:rich>
                  <a:bodyPr/>
                  <a:lstStyle/>
                  <a:p>
                    <a:r>
                      <a:rPr lang="en-US" dirty="0" smtClean="0"/>
                      <a:t>China; </a:t>
                    </a:r>
                    <a:r>
                      <a:rPr lang="en-US" dirty="0"/>
                      <a:t>7,40%</a:t>
                    </a:r>
                  </a:p>
                </c:rich>
              </c:tx>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tx>
                <c:rich>
                  <a:bodyPr/>
                  <a:lstStyle/>
                  <a:p>
                    <a:r>
                      <a:rPr lang="pt-PT" sz="800" b="0" i="0" u="none" strike="noStrike" baseline="0" dirty="0" smtClean="0">
                        <a:effectLst/>
                      </a:rPr>
                      <a:t>Dinamarca</a:t>
                    </a:r>
                    <a:r>
                      <a:rPr lang="en-US" dirty="0" smtClean="0"/>
                      <a:t>; </a:t>
                    </a:r>
                    <a:r>
                      <a:rPr lang="en-US" dirty="0"/>
                      <a:t>3,60%</a:t>
                    </a:r>
                  </a:p>
                </c:rich>
              </c:tx>
              <c:dLblPos val="bestFit"/>
              <c:showLegendKey val="1"/>
              <c:showVal val="1"/>
              <c:showCatName val="1"/>
              <c:showSerName val="0"/>
              <c:showPercent val="0"/>
              <c:showBubbleSize val="0"/>
            </c:dLbl>
            <c:dLbl>
              <c:idx val="6"/>
              <c:layout>
                <c:manualLayout>
                  <c:x val="0"/>
                  <c:y val="7.6579455085834541E-17"/>
                </c:manualLayout>
              </c:layout>
              <c:tx>
                <c:rich>
                  <a:bodyPr/>
                  <a:lstStyle/>
                  <a:p>
                    <a:r>
                      <a:rPr lang="pt-PT" sz="800" b="0" i="0" u="none" strike="noStrike" baseline="0" dirty="0" smtClean="0">
                        <a:effectLst/>
                      </a:rPr>
                      <a:t>Egito</a:t>
                    </a:r>
                    <a:r>
                      <a:rPr lang="en-US" dirty="0" smtClean="0"/>
                      <a:t>; </a:t>
                    </a:r>
                    <a:r>
                      <a:rPr lang="en-US" dirty="0"/>
                      <a:t>3,40%</a:t>
                    </a:r>
                  </a:p>
                </c:rich>
              </c:tx>
              <c:dLblPos val="bestFit"/>
              <c:showLegendKey val="1"/>
              <c:showVal val="1"/>
              <c:showCatName val="1"/>
              <c:showSerName val="0"/>
              <c:showPercent val="0"/>
              <c:showBubbleSize val="0"/>
            </c:dLbl>
            <c:dLbl>
              <c:idx val="7"/>
              <c:layout>
                <c:manualLayout>
                  <c:x val="0"/>
                  <c:y val="-9.5352786784004995E-2"/>
                </c:manualLayout>
              </c:layout>
              <c:tx>
                <c:rich>
                  <a:bodyPr/>
                  <a:lstStyle/>
                  <a:p>
                    <a:r>
                      <a:rPr lang="en-US" dirty="0" err="1" smtClean="0"/>
                      <a:t>Níger</a:t>
                    </a:r>
                    <a:r>
                      <a:rPr lang="en-US" dirty="0"/>
                      <a:t>; 3,10%</a:t>
                    </a:r>
                  </a:p>
                </c:rich>
              </c:tx>
              <c:dLblPos val="bestFit"/>
              <c:showLegendKey val="1"/>
              <c:showVal val="1"/>
              <c:showCatName val="1"/>
              <c:showSerName val="0"/>
              <c:showPercent val="0"/>
              <c:showBubbleSize val="0"/>
            </c:dLbl>
            <c:dLbl>
              <c:idx val="8"/>
              <c:layout>
                <c:manualLayout>
                  <c:x val="0"/>
                  <c:y val="3.6253638229861791E-3"/>
                </c:manualLayout>
              </c:layout>
              <c:tx>
                <c:rich>
                  <a:bodyPr/>
                  <a:lstStyle/>
                  <a:p>
                    <a:r>
                      <a:rPr lang="en-US" dirty="0" err="1" smtClean="0"/>
                      <a:t>Maláisia</a:t>
                    </a:r>
                    <a:r>
                      <a:rPr lang="en-US" dirty="0" smtClean="0"/>
                      <a:t>; </a:t>
                    </a:r>
                    <a:r>
                      <a:rPr lang="en-US" dirty="0"/>
                      <a:t>3,00%</a:t>
                    </a:r>
                  </a:p>
                </c:rich>
              </c:tx>
              <c:dLblPos val="bestFit"/>
              <c:showLegendKey val="1"/>
              <c:showVal val="1"/>
              <c:showCatName val="1"/>
              <c:showSerName val="0"/>
              <c:showPercent val="0"/>
              <c:showBubbleSize val="0"/>
            </c:dLbl>
            <c:dLbl>
              <c:idx val="9"/>
              <c:layout>
                <c:manualLayout>
                  <c:x val="0"/>
                  <c:y val="-8.9712315372343213E-2"/>
                </c:manualLayout>
              </c:layout>
              <c:dLblPos val="bestFit"/>
              <c:showLegendKey val="1"/>
              <c:showVal val="1"/>
              <c:showCatName val="1"/>
              <c:showSerName val="0"/>
              <c:showPercent val="0"/>
              <c:showBubbleSize val="0"/>
            </c:dLbl>
            <c:dLbl>
              <c:idx val="10"/>
              <c:layout/>
              <c:tx>
                <c:rich>
                  <a:bodyPr/>
                  <a:lstStyle/>
                  <a:p>
                    <a:r>
                      <a:rPr lang="en-US" dirty="0" smtClean="0"/>
                      <a:t>Outros</a:t>
                    </a:r>
                    <a:r>
                      <a:rPr lang="en-US" dirty="0"/>
                      <a:t>; 20,00%</a:t>
                    </a:r>
                  </a:p>
                </c:rich>
              </c:tx>
              <c:dLblPos val="outEnd"/>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Chine</c:v>
                </c:pt>
                <c:pt idx="4">
                  <c:v>Nigéria</c:v>
                </c:pt>
                <c:pt idx="5">
                  <c:v>Danemark</c:v>
                </c:pt>
                <c:pt idx="6">
                  <c:v>Egypte</c:v>
                </c:pt>
                <c:pt idx="7">
                  <c:v>Niger</c:v>
                </c:pt>
                <c:pt idx="8">
                  <c:v>Malaisie</c:v>
                </c:pt>
                <c:pt idx="9">
                  <c:v>Burkina Faso</c:v>
                </c:pt>
                <c:pt idx="10">
                  <c:v>Autres</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dirty="0" smtClean="0">
                <a:solidFill>
                  <a:srgbClr val="00B0F0"/>
                </a:solidFill>
                <a:latin typeface="Arial Narrow" panose="020B0606020202030204" pitchFamily="34" charset="0"/>
              </a:rPr>
              <a:t>Principais fornecedores do Benim</a:t>
            </a:r>
            <a:endParaRPr lang="pt-PT" sz="1400" b="0" dirty="0">
              <a:solidFill>
                <a:srgbClr val="00B0F0"/>
              </a:solidFill>
              <a:latin typeface="Arial Narrow" panose="020B0606020202030204" pitchFamily="34" charset="0"/>
            </a:endParaRPr>
          </a:p>
        </c:rich>
      </c:tx>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tx>
                <c:rich>
                  <a:bodyPr/>
                  <a:lstStyle/>
                  <a:p>
                    <a:r>
                      <a:rPr lang="en-US" dirty="0" err="1" smtClean="0"/>
                      <a:t>Índia</a:t>
                    </a:r>
                    <a:r>
                      <a:rPr lang="en-US" dirty="0" smtClean="0"/>
                      <a:t>; </a:t>
                    </a:r>
                    <a:r>
                      <a:rPr lang="en-US" dirty="0"/>
                      <a:t>13,70%</a:t>
                    </a:r>
                  </a:p>
                </c:rich>
              </c:tx>
              <c:dLblPos val="bestFit"/>
              <c:showLegendKey val="0"/>
              <c:showVal val="1"/>
              <c:showCatName val="1"/>
              <c:showSerName val="0"/>
              <c:showPercent val="0"/>
              <c:showBubbleSize val="0"/>
            </c:dLbl>
            <c:dLbl>
              <c:idx val="1"/>
              <c:layout>
                <c:manualLayout>
                  <c:x val="-2.0370135052831988E-16"/>
                  <c:y val="-5.8774139378673422E-2"/>
                </c:manualLayout>
              </c:layout>
              <c:tx>
                <c:rich>
                  <a:bodyPr/>
                  <a:lstStyle/>
                  <a:p>
                    <a:r>
                      <a:rPr lang="en-US" dirty="0" smtClean="0"/>
                      <a:t>China; </a:t>
                    </a:r>
                    <a:r>
                      <a:rPr lang="en-US" dirty="0"/>
                      <a:t>11,10%</a:t>
                    </a:r>
                  </a:p>
                </c:rich>
              </c:tx>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tx>
                <c:rich>
                  <a:bodyPr/>
                  <a:lstStyle/>
                  <a:p>
                    <a:r>
                      <a:rPr lang="en-US" dirty="0" err="1" smtClean="0"/>
                      <a:t>França</a:t>
                    </a:r>
                    <a:r>
                      <a:rPr lang="en-US" dirty="0" smtClean="0"/>
                      <a:t>; </a:t>
                    </a:r>
                    <a:r>
                      <a:rPr lang="en-US" dirty="0"/>
                      <a:t>8,80%</a:t>
                    </a:r>
                  </a:p>
                </c:rich>
              </c:tx>
              <c:dLblPos val="bestFit"/>
              <c:showLegendKey val="0"/>
              <c:showVal val="1"/>
              <c:showCatName val="1"/>
              <c:showSerName val="0"/>
              <c:showPercent val="0"/>
              <c:showBubbleSize val="0"/>
            </c:dLbl>
            <c:dLbl>
              <c:idx val="4"/>
              <c:layout>
                <c:manualLayout>
                  <c:x val="-2.777777777777788E-2"/>
                  <c:y val="3.3585222502099076E-2"/>
                </c:manualLayout>
              </c:layout>
              <c:tx>
                <c:rich>
                  <a:bodyPr/>
                  <a:lstStyle/>
                  <a:p>
                    <a:r>
                      <a:rPr lang="en-US" dirty="0" err="1" smtClean="0"/>
                      <a:t>Tailândia</a:t>
                    </a:r>
                    <a:r>
                      <a:rPr lang="en-US" dirty="0" smtClean="0"/>
                      <a:t>; </a:t>
                    </a:r>
                    <a:r>
                      <a:rPr lang="en-US" dirty="0"/>
                      <a:t>5,40%</a:t>
                    </a:r>
                  </a:p>
                </c:rich>
              </c:tx>
              <c:dLblPos val="bestFit"/>
              <c:showLegendKey val="0"/>
              <c:showVal val="1"/>
              <c:showCatName val="1"/>
              <c:showSerName val="0"/>
              <c:showPercent val="0"/>
              <c:showBubbleSize val="0"/>
            </c:dLbl>
            <c:dLbl>
              <c:idx val="5"/>
              <c:layout>
                <c:manualLayout>
                  <c:x val="4.4444444444444446E-2"/>
                  <c:y val="6.7170445004198151E-2"/>
                </c:manualLayout>
              </c:layout>
              <c:tx>
                <c:rich>
                  <a:bodyPr/>
                  <a:lstStyle/>
                  <a:p>
                    <a:r>
                      <a:rPr lang="en-US" dirty="0" err="1" smtClean="0"/>
                      <a:t>Bélgica</a:t>
                    </a:r>
                    <a:r>
                      <a:rPr lang="en-US" dirty="0" smtClean="0"/>
                      <a:t>; </a:t>
                    </a:r>
                    <a:r>
                      <a:rPr lang="en-US" dirty="0"/>
                      <a:t>3,80%</a:t>
                    </a:r>
                  </a:p>
                </c:rich>
              </c:tx>
              <c:dLblPos val="bestFit"/>
              <c:showLegendKey val="0"/>
              <c:showVal val="1"/>
              <c:showCatName val="1"/>
              <c:showSerName val="0"/>
              <c:showPercent val="0"/>
              <c:showBubbleSize val="0"/>
            </c:dLbl>
            <c:dLbl>
              <c:idx val="6"/>
              <c:layout>
                <c:manualLayout>
                  <c:x val="-5.833333333333332E-2"/>
                  <c:y val="3.7783375314861464E-2"/>
                </c:manualLayout>
              </c:layout>
              <c:tx>
                <c:rich>
                  <a:bodyPr/>
                  <a:lstStyle/>
                  <a:p>
                    <a:r>
                      <a:rPr lang="pt-PT" sz="1000" b="0" i="0" u="none" strike="noStrike" baseline="0" dirty="0" smtClean="0">
                        <a:effectLst/>
                      </a:rPr>
                      <a:t>Emirados Árabes Unidos</a:t>
                    </a:r>
                    <a:r>
                      <a:rPr lang="en-US" dirty="0" smtClean="0"/>
                      <a:t>; </a:t>
                    </a:r>
                    <a:r>
                      <a:rPr lang="en-US" dirty="0"/>
                      <a:t>3,40%</a:t>
                    </a:r>
                  </a:p>
                </c:rich>
              </c:tx>
              <c:dLblPos val="bestFit"/>
              <c:showLegendKey val="0"/>
              <c:showVal val="1"/>
              <c:showCatName val="1"/>
              <c:showSerName val="0"/>
              <c:showPercent val="0"/>
              <c:showBubbleSize val="0"/>
            </c:dLbl>
            <c:dLbl>
              <c:idx val="7"/>
              <c:layout>
                <c:manualLayout>
                  <c:x val="-4.4444444444444446E-2"/>
                  <c:y val="2.5188916876574308E-2"/>
                </c:manualLayout>
              </c:layout>
              <c:tx>
                <c:rich>
                  <a:bodyPr/>
                  <a:lstStyle/>
                  <a:p>
                    <a:r>
                      <a:rPr lang="en-US" dirty="0" err="1" smtClean="0"/>
                      <a:t>Marrocos</a:t>
                    </a:r>
                    <a:r>
                      <a:rPr lang="en-US" dirty="0" smtClean="0"/>
                      <a:t>; </a:t>
                    </a:r>
                    <a:r>
                      <a:rPr lang="en-US" dirty="0"/>
                      <a:t>2,90%</a:t>
                    </a:r>
                  </a:p>
                </c:rich>
              </c:tx>
              <c:dLblPos val="bestFit"/>
              <c:showLegendKey val="0"/>
              <c:showVal val="1"/>
              <c:showCatName val="1"/>
              <c:showSerName val="0"/>
              <c:showPercent val="0"/>
              <c:showBubbleSize val="0"/>
            </c:dLbl>
            <c:dLbl>
              <c:idx val="8"/>
              <c:layout>
                <c:manualLayout>
                  <c:x val="0"/>
                  <c:y val="-1.2594458438287154E-2"/>
                </c:manualLayout>
              </c:layout>
              <c:tx>
                <c:rich>
                  <a:bodyPr/>
                  <a:lstStyle/>
                  <a:p>
                    <a:r>
                      <a:rPr lang="en-US" dirty="0" err="1" smtClean="0"/>
                      <a:t>Países-Baixos</a:t>
                    </a:r>
                    <a:r>
                      <a:rPr lang="en-US" dirty="0"/>
                      <a:t>; 2,60%</a:t>
                    </a:r>
                  </a:p>
                </c:rich>
              </c:tx>
              <c:dLblPos val="bestFit"/>
              <c:showLegendKey val="0"/>
              <c:showVal val="1"/>
              <c:showCatName val="1"/>
              <c:showSerName val="0"/>
              <c:showPercent val="0"/>
              <c:showBubbleSize val="0"/>
            </c:dLbl>
            <c:dLbl>
              <c:idx val="9"/>
              <c:layout>
                <c:manualLayout>
                  <c:x val="0"/>
                  <c:y val="-2.938706968933677E-2"/>
                </c:manualLayout>
              </c:layout>
              <c:tx>
                <c:rich>
                  <a:bodyPr/>
                  <a:lstStyle/>
                  <a:p>
                    <a:r>
                      <a:rPr lang="en-US" dirty="0" smtClean="0"/>
                      <a:t>Russia; </a:t>
                    </a:r>
                    <a:r>
                      <a:rPr lang="en-US" dirty="0"/>
                      <a:t>2,60%</a:t>
                    </a:r>
                  </a:p>
                </c:rich>
              </c:tx>
              <c:dLblPos val="bestFit"/>
              <c:showLegendKey val="0"/>
              <c:showVal val="1"/>
              <c:showCatName val="1"/>
              <c:showSerName val="0"/>
              <c:showPercent val="0"/>
              <c:showBubbleSize val="0"/>
            </c:dLbl>
            <c:dLbl>
              <c:idx val="10"/>
              <c:layout>
                <c:manualLayout>
                  <c:x val="1.1111111111111112E-2"/>
                  <c:y val="-0.11335012594458441"/>
                </c:manualLayout>
              </c:layout>
              <c:tx>
                <c:rich>
                  <a:bodyPr/>
                  <a:lstStyle/>
                  <a:p>
                    <a:r>
                      <a:rPr lang="en-US" dirty="0" smtClean="0"/>
                      <a:t>Outros</a:t>
                    </a:r>
                    <a:r>
                      <a:rPr lang="en-US" dirty="0"/>
                      <a:t>; 34,80%</a:t>
                    </a:r>
                  </a:p>
                </c:rich>
              </c:tx>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Chine</c:v>
                </c:pt>
                <c:pt idx="2">
                  <c:v>Togo</c:v>
                </c:pt>
                <c:pt idx="3">
                  <c:v>France</c:v>
                </c:pt>
                <c:pt idx="4">
                  <c:v>Thaïlande</c:v>
                </c:pt>
                <c:pt idx="5">
                  <c:v>Belgique</c:v>
                </c:pt>
                <c:pt idx="6">
                  <c:v>Emirats Arabes Unis</c:v>
                </c:pt>
                <c:pt idx="7">
                  <c:v>Maroc</c:v>
                </c:pt>
                <c:pt idx="8">
                  <c:v>Pays-Bas</c:v>
                </c:pt>
                <c:pt idx="9">
                  <c:v>Russie</c:v>
                </c:pt>
                <c:pt idx="10">
                  <c:v>Autres</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2020.xlsx]Benin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09170185672703E-3"/>
                  <c:y val="0.119180744628947"/>
                </c:manualLayout>
              </c:layout>
              <c:spPr>
                <a:noFill/>
                <a:ln>
                  <a:noFill/>
                </a:ln>
                <a:effectLst/>
              </c:spPr>
              <c:txPr>
                <a:bodyPr rot="0" spcFirstLastPara="0" vertOverflow="ellipsis" vert="horz" wrap="square" lIns="107950" tIns="36195" rIns="71755" bIns="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88CE-4FA7-913F-60624980E453}"/>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8CE-4FA7-913F-60624980E453}"/>
                </c:ext>
              </c:extLst>
            </c:dLbl>
            <c:spPr>
              <a:noFill/>
              <a:ln>
                <a:noFill/>
              </a:ln>
              <a:effectLst/>
            </c:spPr>
            <c:txPr>
              <a:bodyPr rot="0" spcFirstLastPara="0" vertOverflow="ellipsis" vert="horz" wrap="square" lIns="71755" tIns="0" rIns="38100" bIns="1079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88CE-4FA7-913F-60624980E453}"/>
            </c:ext>
          </c:extLst>
        </c:ser>
        <c:dLbls>
          <c:showLegendKey val="0"/>
          <c:showVal val="1"/>
          <c:showCatName val="0"/>
          <c:showSerName val="0"/>
          <c:showPercent val="0"/>
          <c:showBubbleSize val="0"/>
        </c:dLbls>
        <c:marker val="1"/>
        <c:smooth val="0"/>
        <c:axId val="401546752"/>
        <c:axId val="377631232"/>
      </c:lineChart>
      <c:catAx>
        <c:axId val="4015467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7631232"/>
        <c:crosses val="autoZero"/>
        <c:auto val="1"/>
        <c:lblAlgn val="ctr"/>
        <c:lblOffset val="100"/>
        <c:noMultiLvlLbl val="0"/>
      </c:catAx>
      <c:valAx>
        <c:axId val="3776312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546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2020.xlsx]Benin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ECF-46CB-A457-901331D9DE2C}"/>
            </c:ext>
          </c:extLst>
        </c:ser>
        <c:ser>
          <c:idx val="1"/>
          <c:order val="1"/>
          <c:tx>
            <c:strRef>
              <c:f>'[CEDEAO PAIS POR PAIS VPT 2020.xlsx]Benin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ECF-46CB-A457-901331D9DE2C}"/>
            </c:ext>
          </c:extLst>
        </c:ser>
        <c:dLbls>
          <c:showLegendKey val="0"/>
          <c:showVal val="1"/>
          <c:showCatName val="0"/>
          <c:showSerName val="0"/>
          <c:showPercent val="0"/>
          <c:showBubbleSize val="0"/>
        </c:dLbls>
        <c:gapWidth val="219"/>
        <c:overlap val="-27"/>
        <c:axId val="401575936"/>
        <c:axId val="377632960"/>
      </c:barChart>
      <c:catAx>
        <c:axId val="401575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7632960"/>
        <c:crosses val="autoZero"/>
        <c:auto val="1"/>
        <c:lblAlgn val="ctr"/>
        <c:lblOffset val="100"/>
        <c:noMultiLvlLbl val="0"/>
      </c:catAx>
      <c:valAx>
        <c:axId val="3776329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57593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2020.xlsx]Burkina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409A-4C8A-BDDA-6D1687E0087E}"/>
            </c:ext>
          </c:extLst>
        </c:ser>
        <c:ser>
          <c:idx val="1"/>
          <c:order val="1"/>
          <c:tx>
            <c:strRef>
              <c:f>'[CEDEAO PAIS POR PAIS VPT 2020.xlsx]Burkina Estatisticas'!$A$8</c:f>
              <c:strCache>
                <c:ptCount val="1"/>
                <c:pt idx="0">
                  <c:v>Exportação de bens e serviços [ Corrente ]</c:v>
                </c:pt>
              </c:strCache>
            </c:strRef>
          </c:tx>
          <c:spPr>
            <a:gradFill>
              <a:gsLst>
                <a:gs pos="0">
                  <a:srgbClr val="7B32B2"/>
                </a:gs>
                <a:gs pos="100000">
                  <a:srgbClr val="401A5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409A-4C8A-BDDA-6D1687E0087E}"/>
            </c:ext>
          </c:extLst>
        </c:ser>
        <c:ser>
          <c:idx val="2"/>
          <c:order val="2"/>
          <c:tx>
            <c:strRef>
              <c:f>'[CEDEAO PAIS POR PAIS VPT 2020.xlsx]Burkina Estatisticas'!$A$9</c:f>
              <c:strCache>
                <c:ptCount val="1"/>
                <c:pt idx="0">
                  <c:v>Importações de bens e serviços [ Constante ]</c:v>
                </c:pt>
              </c:strCache>
            </c:strRef>
          </c:tx>
          <c:spPr>
            <a:gradFill>
              <a:gsLst>
                <a:gs pos="0">
                  <a:srgbClr val="9EE256"/>
                </a:gs>
                <a:gs pos="100000">
                  <a:srgbClr val="52762D"/>
                </a:gs>
              </a:gsLst>
              <a:lin scaled="0"/>
            </a:gra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409A-4C8A-BDDA-6D1687E0087E}"/>
            </c:ext>
          </c:extLst>
        </c:ser>
        <c:ser>
          <c:idx val="3"/>
          <c:order val="3"/>
          <c:tx>
            <c:strRef>
              <c:f>'[CEDEAO PAIS POR PAIS VPT 2020.xlsx]Burkina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409A-4C8A-BDDA-6D1687E0087E}"/>
            </c:ext>
          </c:extLst>
        </c:ser>
        <c:ser>
          <c:idx val="4"/>
          <c:order val="4"/>
          <c:tx>
            <c:strRef>
              <c:f>'[CEDEAO PAIS POR PAIS VPT 2020.xlsx]Burkina Estatisticas'!$A$11</c:f>
              <c:strCache>
                <c:ptCount val="1"/>
                <c:pt idx="0">
                  <c:v>Balança comercial [ incluindo serviços a preços contante ]</c:v>
                </c:pt>
              </c:strCache>
            </c:strRef>
          </c:tx>
          <c:spPr>
            <a:gradFill>
              <a:gsLst>
                <a:gs pos="0">
                  <a:srgbClr val="FE4444"/>
                </a:gs>
                <a:gs pos="100000">
                  <a:srgbClr val="832B2B"/>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409A-4C8A-BDDA-6D1687E0087E}"/>
            </c:ext>
          </c:extLst>
        </c:ser>
        <c:ser>
          <c:idx val="5"/>
          <c:order val="5"/>
          <c:tx>
            <c:strRef>
              <c:f>'[CEDEAO PAIS POR PAIS VPT 2020.xlsx]Burkina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409A-4C8A-BDDA-6D1687E0087E}"/>
            </c:ext>
          </c:extLst>
        </c:ser>
        <c:ser>
          <c:idx val="6"/>
          <c:order val="6"/>
          <c:tx>
            <c:strRef>
              <c:f>'[CEDEAO PAIS POR PAIS VPT 2020.xlsx]Burkina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575945" tIns="756285" rIns="0" bIns="36195"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C-409A-4C8A-BDDA-6D1687E0087E}"/>
            </c:ext>
          </c:extLst>
        </c:ser>
        <c:dLbls>
          <c:showLegendKey val="0"/>
          <c:showVal val="0"/>
          <c:showCatName val="0"/>
          <c:showSerName val="0"/>
          <c:showPercent val="0"/>
          <c:showBubbleSize val="0"/>
        </c:dLbls>
        <c:gapWidth val="150"/>
        <c:axId val="401589760"/>
        <c:axId val="201451776"/>
      </c:barChart>
      <c:dateAx>
        <c:axId val="40158976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a:t>
                </a:r>
                <a:r>
                  <a:rPr lang="en-US"/>
                  <a:t>B</a:t>
                </a:r>
                <a:r>
                  <a:rPr lang="en-US" altLang="en-US"/>
                  <a:t>URKINA FASO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1451776"/>
        <c:crosses val="autoZero"/>
        <c:auto val="0"/>
        <c:lblOffset val="100"/>
        <c:baseTimeUnit val="days"/>
      </c:dateAx>
      <c:valAx>
        <c:axId val="201451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58976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As Importações de Burkina Faso</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64348892522669798"/>
          <c:y val="3.6046860919194998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A0-4163-9A1D-51C0DDA36C65}"/>
              </c:ext>
            </c:extLst>
          </c:dPt>
          <c:dPt>
            <c:idx val="1"/>
            <c:bubble3D val="0"/>
            <c:spPr>
              <a:solidFill>
                <a:srgbClr val="416D12"/>
              </a:solidFill>
              <a:ln>
                <a:noFill/>
              </a:ln>
              <a:effectLst/>
            </c:spPr>
            <c:extLst xmlns:c16r2="http://schemas.microsoft.com/office/drawing/2015/06/chart">
              <c:ext xmlns:c16="http://schemas.microsoft.com/office/drawing/2014/chart" uri="{C3380CC4-5D6E-409C-BE32-E72D297353CC}">
                <c16:uniqueId val="{00000003-40A0-4163-9A1D-51C0DDA36C65}"/>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40A0-4163-9A1D-51C0DDA36C65}"/>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40A0-4163-9A1D-51C0DDA36C65}"/>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40A0-4163-9A1D-51C0DDA36C65}"/>
              </c:ext>
            </c:extLst>
          </c:dPt>
          <c:dPt>
            <c:idx val="5"/>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B-40A0-4163-9A1D-51C0DDA36C6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A0-4163-9A1D-51C0DDA36C6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0A0-4163-9A1D-51C0DDA36C6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0A0-4163-9A1D-51C0DDA36C65}"/>
              </c:ext>
            </c:extLst>
          </c:dPt>
          <c:dPt>
            <c:idx val="9"/>
            <c:bubble3D val="0"/>
            <c:spPr>
              <a:solidFill>
                <a:srgbClr val="CCE9AD"/>
              </a:solidFill>
              <a:ln>
                <a:noFill/>
              </a:ln>
              <a:effectLst/>
            </c:spPr>
            <c:extLst xmlns:c16r2="http://schemas.microsoft.com/office/drawing/2015/06/chart">
              <c:ext xmlns:c16="http://schemas.microsoft.com/office/drawing/2014/chart" uri="{C3380CC4-5D6E-409C-BE32-E72D297353CC}">
                <c16:uniqueId val="{00000013-40A0-4163-9A1D-51C0DDA36C6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A0-4163-9A1D-51C0DDA36C6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A0-4163-9A1D-51C0DDA36C6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A0-4163-9A1D-51C0DDA36C6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A0-4163-9A1D-51C0DDA36C65}"/>
              </c:ext>
            </c:extLst>
          </c:dPt>
          <c:dPt>
            <c:idx val="14"/>
            <c:bubble3D val="0"/>
            <c:spPr>
              <a:solidFill>
                <a:srgbClr val="7030A0"/>
              </a:solidFill>
              <a:ln>
                <a:noFill/>
              </a:ln>
              <a:effectLst/>
            </c:spPr>
            <c:extLst xmlns:c16r2="http://schemas.microsoft.com/office/drawing/2015/06/chart">
              <c:ext xmlns:c16="http://schemas.microsoft.com/office/drawing/2014/chart" uri="{C3380CC4-5D6E-409C-BE32-E72D297353CC}">
                <c16:uniqueId val="{0000001D-40A0-4163-9A1D-51C0DDA36C65}"/>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40A0-4163-9A1D-51C0DDA36C65}"/>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40A0-4163-9A1D-51C0DDA36C65}"/>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0A0-4163-9A1D-51C0DDA36C65}"/>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40A0-4163-9A1D-51C0DDA36C65}"/>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A0-4163-9A1D-51C0DDA36C65}"/>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914672216441202E-2"/>
                      <c:h val="5.4520877140282399E-2"/>
                    </c:manualLayout>
                  </c15:layout>
                </c:ext>
                <c:ext xmlns:c16="http://schemas.microsoft.com/office/drawing/2014/chart" uri="{C3380CC4-5D6E-409C-BE32-E72D297353CC}">
                  <c16:uniqueId val="{00000017-40A0-4163-9A1D-51C0DDA36C65}"/>
                </c:ext>
              </c:extLst>
            </c:dLbl>
            <c:dLbl>
              <c:idx val="12"/>
              <c:layout>
                <c:manualLayout>
                  <c:x val="-3.3447301917645298E-3"/>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2617808830087699E-2"/>
                      <c:h val="7.0591769300090104E-2"/>
                    </c:manualLayout>
                  </c15:layout>
                </c:ext>
                <c:ext xmlns:c16="http://schemas.microsoft.com/office/drawing/2014/chart" uri="{C3380CC4-5D6E-409C-BE32-E72D297353CC}">
                  <c16:uniqueId val="{00000019-40A0-4163-9A1D-51C0DDA36C65}"/>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A0-4163-9A1D-51C0DDA36C65}"/>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A0-4163-9A1D-51C0DDA36C65}"/>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A0-4163-9A1D-51C0DDA36C6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40A0-4163-9A1D-51C0DDA36C6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82012784302E-3"/>
          <c:y val="0.77575848603184105"/>
          <c:w val="0.99554035974431399"/>
          <c:h val="0.219735656353259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Arial Narrow" panose="020B0606020202030204" pitchFamily="34" charset="0"/>
                <a:ea typeface="+mn-ea"/>
                <a:cs typeface="+mn-cs"/>
              </a:defRPr>
            </a:pPr>
            <a:r>
              <a:rPr lang="pt-PT" dirty="0"/>
              <a:t>Investimentos estrangeiros directos </a:t>
            </a:r>
            <a:r>
              <a:rPr lang="pt-PT" dirty="0" smtClean="0"/>
              <a:t>na CEDEAO [ </a:t>
            </a:r>
            <a:r>
              <a:rPr lang="pt-PT" dirty="0"/>
              <a:t>entradas líquidas ]</a:t>
            </a:r>
          </a:p>
        </c:rich>
      </c:tx>
      <c:layout>
        <c:manualLayout>
          <c:xMode val="edge"/>
          <c:yMode val="edge"/>
          <c:x val="0.35561473978344399"/>
          <c:y val="6.41025641025641E-3"/>
        </c:manualLayout>
      </c:layout>
      <c:overlay val="0"/>
      <c:spPr>
        <a:solidFill>
          <a:schemeClr val="accent1">
            <a:lumMod val="20000"/>
            <a:lumOff val="80000"/>
          </a:schemeClr>
        </a:solidFill>
        <a:ln>
          <a:noFill/>
        </a:ln>
        <a:effectLst/>
      </c:spPr>
    </c:title>
    <c:autoTitleDeleted val="0"/>
    <c:plotArea>
      <c:layout/>
      <c:lineChart>
        <c:grouping val="standard"/>
        <c:varyColors val="0"/>
        <c:ser>
          <c:idx val="0"/>
          <c:order val="0"/>
          <c:tx>
            <c:strRef>
              <c:f>'CEDEAO Estatisticas'!$A$55</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5.2374999999999998E-2"/>
                  <c:y val="-9.2613890848294883E-2"/>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400152064"/>
        <c:axId val="362059392"/>
      </c:lineChart>
      <c:catAx>
        <c:axId val="4001520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62059392"/>
        <c:crosses val="autoZero"/>
        <c:auto val="1"/>
        <c:lblAlgn val="ctr"/>
        <c:lblOffset val="100"/>
        <c:noMultiLvlLbl val="0"/>
      </c:catAx>
      <c:valAx>
        <c:axId val="362059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01520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a:solidFill>
                  <a:srgbClr val="00B0F0"/>
                </a:solidFill>
                <a:effectLst/>
                <a:latin typeface="Arial Narrow" panose="020B0606020202030204" pitchFamily="34" charset="0"/>
              </a:rPr>
              <a:t>As </a:t>
            </a:r>
            <a:r>
              <a:rPr lang="pt-PT" sz="1200" b="0" i="0" baseline="0" dirty="0" smtClean="0">
                <a:solidFill>
                  <a:srgbClr val="00B0F0"/>
                </a:solidFill>
                <a:effectLst/>
                <a:latin typeface="Arial Narrow" panose="020B0606020202030204" pitchFamily="34" charset="0"/>
              </a:rPr>
              <a:t>exportações </a:t>
            </a:r>
            <a:r>
              <a:rPr lang="pt-PT" sz="1200" b="0" i="0" baseline="0" dirty="0">
                <a:solidFill>
                  <a:srgbClr val="00B0F0"/>
                </a:solidFill>
                <a:effectLst/>
                <a:latin typeface="Arial Narrow" panose="020B0606020202030204" pitchFamily="34" charset="0"/>
              </a:rPr>
              <a:t>de Burkina Faso</a:t>
            </a:r>
            <a:endParaRPr lang="pt-PT" sz="1200" dirty="0">
              <a:solidFill>
                <a:srgbClr val="00B0F0"/>
              </a:solidFill>
              <a:effectLst/>
              <a:latin typeface="Arial Narrow" panose="020B0606020202030204" pitchFamily="34" charset="0"/>
            </a:endParaRPr>
          </a:p>
          <a:p>
            <a:pPr>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a:solidFill>
                  <a:srgbClr val="00B0F0"/>
                </a:solidFill>
                <a:effectLst/>
                <a:latin typeface="Arial Narrow" panose="020B0606020202030204" pitchFamily="34" charset="0"/>
              </a:rPr>
              <a:t>2015</a:t>
            </a:r>
            <a:endParaRPr lang="pt-PT" sz="1200" dirty="0">
              <a:solidFill>
                <a:srgbClr val="00B0F0"/>
              </a:solidFill>
              <a:effectLst/>
              <a:latin typeface="Arial Narrow" panose="020B0606020202030204" pitchFamily="34" charset="0"/>
            </a:endParaRPr>
          </a:p>
        </c:rich>
      </c:tx>
      <c:layout>
        <c:manualLayout>
          <c:xMode val="edge"/>
          <c:yMode val="edge"/>
          <c:x val="0.70175242356450396"/>
          <c:y val="6.3435263500325301E-2"/>
        </c:manualLayout>
      </c:layout>
      <c:overlay val="0"/>
      <c:spPr>
        <a:noFill/>
        <a:ln>
          <a:noFill/>
        </a:ln>
        <a:effectLst/>
      </c:spPr>
    </c:title>
    <c:autoTitleDeleted val="0"/>
    <c:plotArea>
      <c:layout>
        <c:manualLayout>
          <c:layoutTarget val="inner"/>
          <c:xMode val="edge"/>
          <c:yMode val="edge"/>
          <c:x val="0.19837242876088781"/>
          <c:y val="0.27410205059716791"/>
          <c:w val="0.45966791165464765"/>
          <c:h val="0.4591312046336872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FF1-44AC-AEF1-7D259AAF1BE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8FF1-44AC-AEF1-7D259AAF1BE0}"/>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FF1-44AC-AEF1-7D259AAF1BE0}"/>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8FF1-44AC-AEF1-7D259AAF1BE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8FF1-44AC-AEF1-7D259AAF1BE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FF1-44AC-AEF1-7D259AAF1BE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FF1-44AC-AEF1-7D259AAF1BE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FF1-44AC-AEF1-7D259AAF1BE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FF1-44AC-AEF1-7D259AAF1BE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FF1-44AC-AEF1-7D259AAF1BE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FF1-44AC-AEF1-7D259AAF1BE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FF1-44AC-AEF1-7D259AAF1BE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FF1-44AC-AEF1-7D259AAF1BE0}"/>
              </c:ext>
            </c:extLst>
          </c:dPt>
          <c:dPt>
            <c:idx val="13"/>
            <c:bubble3D val="0"/>
            <c:spPr>
              <a:solidFill>
                <a:srgbClr val="92D050"/>
              </a:solidFill>
              <a:ln>
                <a:noFill/>
              </a:ln>
              <a:effectLst/>
            </c:spPr>
            <c:extLst xmlns:c16r2="http://schemas.microsoft.com/office/drawing/2015/06/chart">
              <c:ext xmlns:c16="http://schemas.microsoft.com/office/drawing/2014/chart" uri="{C3380CC4-5D6E-409C-BE32-E72D297353CC}">
                <c16:uniqueId val="{0000001B-8FF1-44AC-AEF1-7D259AAF1BE0}"/>
              </c:ext>
            </c:extLst>
          </c:dPt>
          <c:dPt>
            <c:idx val="14"/>
            <c:bubble3D val="0"/>
            <c:spPr>
              <a:solidFill>
                <a:srgbClr val="FFC000"/>
              </a:solidFill>
              <a:ln>
                <a:noFill/>
              </a:ln>
              <a:effectLst/>
            </c:spPr>
            <c:extLst xmlns:c16r2="http://schemas.microsoft.com/office/drawing/2015/06/chart">
              <c:ext xmlns:c16="http://schemas.microsoft.com/office/drawing/2014/chart" uri="{C3380CC4-5D6E-409C-BE32-E72D297353CC}">
                <c16:uniqueId val="{0000001D-8FF1-44AC-AEF1-7D259AAF1BE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FF1-44AC-AEF1-7D259AAF1BE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8FF1-44AC-AEF1-7D259AAF1BE0}"/>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FF1-44AC-AEF1-7D259AAF1BE0}"/>
                </c:ext>
              </c:extLst>
            </c:dLbl>
            <c:dLbl>
              <c:idx val="4"/>
              <c:layout>
                <c:manualLayout>
                  <c:x val="-4.8981409328732052E-2"/>
                  <c:y val="-2.2238281257524026E-3"/>
                </c:manualLayout>
              </c:layout>
              <c:dLblPos val="bestFit"/>
              <c:showLegendKey val="1"/>
              <c:showVal val="0"/>
              <c:showCatName val="0"/>
              <c:showSerName val="0"/>
              <c:showPercent val="1"/>
              <c:showBubbleSize val="0"/>
            </c:dLbl>
            <c:dLbl>
              <c:idx val="5"/>
              <c:layout>
                <c:manualLayout>
                  <c:x val="-8.836691528442614E-2"/>
                  <c:y val="1.392694251824541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8FF1-44AC-AEF1-7D259AAF1BE0}"/>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FF1-44AC-AEF1-7D259AAF1BE0}"/>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FF1-44AC-AEF1-7D259AAF1BE0}"/>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8FF1-44AC-AEF1-7D259AAF1BE0}"/>
                </c:ext>
              </c:extLst>
            </c:dLbl>
            <c:dLbl>
              <c:idx val="9"/>
              <c:layout>
                <c:manualLayout>
                  <c:x val="-4.3624161073825503E-2"/>
                  <c:y val="-0.138015619362420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FF1-44AC-AEF1-7D259AAF1BE0}"/>
                </c:ext>
              </c:extLst>
            </c:dLbl>
            <c:dLbl>
              <c:idx val="10"/>
              <c:layout>
                <c:manualLayout>
                  <c:x val="-0.17337807606264"/>
                  <c:y val="-0.109791802212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FF1-44AC-AEF1-7D259AAF1BE0}"/>
                </c:ext>
              </c:extLst>
            </c:dLbl>
            <c:dLbl>
              <c:idx val="11"/>
              <c:layout>
                <c:manualLayout>
                  <c:x val="-0.111856823266219"/>
                  <c:y val="-0.13049877899805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FF1-44AC-AEF1-7D259AAF1BE0}"/>
                </c:ext>
              </c:extLst>
            </c:dLbl>
            <c:dLbl>
              <c:idx val="12"/>
              <c:layout>
                <c:manualLayout>
                  <c:x val="3.8031319910514498E-2"/>
                  <c:y val="-0.10358053589330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FF1-44AC-AEF1-7D259AAF1BE0}"/>
                </c:ext>
              </c:extLst>
            </c:dLbl>
            <c:dLbl>
              <c:idx val="13"/>
              <c:layout>
                <c:manualLayout>
                  <c:x val="0.13178751464928065"/>
                  <c:y val="-0.1055290495866393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FF1-44AC-AEF1-7D259AAF1BE0}"/>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FF1-44AC-AEF1-7D259AAF1BE0}"/>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FF1-44AC-AEF1-7D259AAF1BE0}"/>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FF1-44AC-AEF1-7D259AAF1BE0}"/>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'Burkina Estatisticas'!$A$134:$A$150</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8FF1-44AC-AEF1-7D259AAF1BE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78887443070917396"/>
          <c:w val="0.99552572706935105"/>
          <c:h val="0.206245933636955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2020.xlsx]Burkina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B16-4D39-8675-2A7DD5FC6E40}"/>
                </c:ext>
              </c:extLst>
            </c:dLbl>
            <c:dLbl>
              <c:idx val="4"/>
              <c:layout>
                <c:manualLayout>
                  <c:x val="0"/>
                  <c:y val="3.53327855382086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B16-4D39-8675-2A7DD5FC6E40}"/>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B16-4D39-8675-2A7DD5FC6E40}"/>
                </c:ext>
              </c:extLst>
            </c:dLbl>
            <c:dLbl>
              <c:idx val="7"/>
              <c:layout>
                <c:manualLayout>
                  <c:x val="0"/>
                  <c:y val="5.1150369761709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B16-4D39-8675-2A7DD5FC6E40}"/>
                </c:ext>
              </c:extLst>
            </c:dLbl>
            <c:dLbl>
              <c:idx val="9"/>
              <c:layout>
                <c:manualLayout>
                  <c:x val="1.9790635904379998E-3"/>
                  <c:y val="7.066557107641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B16-4D39-8675-2A7DD5FC6E40}"/>
                </c:ext>
              </c:extLst>
            </c:dLbl>
            <c:spPr>
              <a:noFill/>
              <a:ln>
                <a:noFill/>
              </a:ln>
              <a:effectLst/>
            </c:spPr>
            <c:txPr>
              <a:bodyPr rot="0" spcFirstLastPara="0" vertOverflow="ellipsis" vert="horz" wrap="square" lIns="71755" tIns="0" rIns="71755"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5-0B16-4D39-8675-2A7DD5FC6E40}"/>
            </c:ext>
          </c:extLst>
        </c:ser>
        <c:dLbls>
          <c:showLegendKey val="0"/>
          <c:showVal val="1"/>
          <c:showCatName val="0"/>
          <c:showSerName val="0"/>
          <c:showPercent val="0"/>
          <c:showBubbleSize val="0"/>
        </c:dLbls>
        <c:marker val="1"/>
        <c:smooth val="0"/>
        <c:axId val="401659904"/>
        <c:axId val="408881984"/>
      </c:lineChart>
      <c:catAx>
        <c:axId val="4016599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08881984"/>
        <c:crosses val="autoZero"/>
        <c:auto val="1"/>
        <c:lblAlgn val="ctr"/>
        <c:lblOffset val="100"/>
        <c:noMultiLvlLbl val="0"/>
      </c:catAx>
      <c:valAx>
        <c:axId val="4088819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6599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2020.xlsx]Burkina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D4BE-4946-ADF9-1A0A6B65F116}"/>
            </c:ext>
          </c:extLst>
        </c:ser>
        <c:ser>
          <c:idx val="1"/>
          <c:order val="1"/>
          <c:tx>
            <c:strRef>
              <c:f>'[CEDEAO PAIS POR PAIS VPT 2020.xlsx]Burkina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D4BE-4946-ADF9-1A0A6B65F116}"/>
            </c:ext>
          </c:extLst>
        </c:ser>
        <c:dLbls>
          <c:showLegendKey val="0"/>
          <c:showVal val="1"/>
          <c:showCatName val="0"/>
          <c:showSerName val="0"/>
          <c:showPercent val="0"/>
          <c:showBubbleSize val="0"/>
        </c:dLbls>
        <c:gapWidth val="219"/>
        <c:overlap val="-27"/>
        <c:axId val="401666048"/>
        <c:axId val="408883712"/>
      </c:barChart>
      <c:catAx>
        <c:axId val="401666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08883712"/>
        <c:crosses val="autoZero"/>
        <c:auto val="1"/>
        <c:lblAlgn val="ctr"/>
        <c:lblOffset val="100"/>
        <c:noMultiLvlLbl val="0"/>
      </c:catAx>
      <c:valAx>
        <c:axId val="4088837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66604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2020.xlsx]Cabo Verde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C0A5-4F26-B8C9-444CD95A4984}"/>
            </c:ext>
          </c:extLst>
        </c:ser>
        <c:ser>
          <c:idx val="1"/>
          <c:order val="1"/>
          <c:tx>
            <c:strRef>
              <c:f>'[CEDEAO PAIS POR PAIS VPT 2020.xlsx]Cabo Verde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C0A5-4F26-B8C9-444CD95A4984}"/>
            </c:ext>
          </c:extLst>
        </c:ser>
        <c:ser>
          <c:idx val="2"/>
          <c:order val="2"/>
          <c:tx>
            <c:strRef>
              <c:f>'[CEDEAO PAIS POR PAIS VPT 2020.xlsx]Cabo Verde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C0A5-4F26-B8C9-444CD95A4984}"/>
            </c:ext>
          </c:extLst>
        </c:ser>
        <c:ser>
          <c:idx val="3"/>
          <c:order val="3"/>
          <c:tx>
            <c:strRef>
              <c:f>'[CEDEAO PAIS POR PAIS VPT 2020.xlsx]Cabo Verde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C0A5-4F26-B8C9-444CD95A4984}"/>
            </c:ext>
          </c:extLst>
        </c:ser>
        <c:ser>
          <c:idx val="4"/>
          <c:order val="4"/>
          <c:tx>
            <c:strRef>
              <c:f>'[CEDEAO PAIS POR PAIS VPT 2020.xlsx]Cabo Verde Estatisticas'!$A$11</c:f>
              <c:strCache>
                <c:ptCount val="1"/>
                <c:pt idx="0">
                  <c:v>Balança comercial [ incluindo serviços a preços contante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C0A5-4F26-B8C9-444CD95A4984}"/>
            </c:ext>
          </c:extLst>
        </c:ser>
        <c:ser>
          <c:idx val="5"/>
          <c:order val="5"/>
          <c:tx>
            <c:strRef>
              <c:f>'[CEDEAO PAIS POR PAIS VPT 2020.xlsx]Cabo Verde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C0A5-4F26-B8C9-444CD95A4984}"/>
            </c:ext>
          </c:extLst>
        </c:ser>
        <c:ser>
          <c:idx val="6"/>
          <c:order val="6"/>
          <c:tx>
            <c:strRef>
              <c:f>'[CEDEAO PAIS POR PAIS VPT 2020.xlsx]Cabo Verde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5"/>
              <c:spPr>
                <a:noFill/>
                <a:ln>
                  <a:noFill/>
                </a:ln>
                <a:effectLst/>
              </c:spPr>
              <c:txPr>
                <a:bodyPr rot="-5400000" spcFirstLastPara="0" vertOverflow="ellipsis" wrap="square" lIns="431800" tIns="0" rIns="0" bIns="0" anchor="ctr"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431800" tIns="0" rIns="0" bIns="0" anchor="ctr" anchorCtr="1">
                  <a:sp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24-C0A5-4F26-B8C9-444CD95A4984}"/>
            </c:ext>
          </c:extLst>
        </c:ser>
        <c:dLbls>
          <c:showLegendKey val="0"/>
          <c:showVal val="0"/>
          <c:showCatName val="0"/>
          <c:showSerName val="0"/>
          <c:showPercent val="0"/>
          <c:showBubbleSize val="0"/>
        </c:dLbls>
        <c:gapWidth val="150"/>
        <c:axId val="401683968"/>
        <c:axId val="372859456"/>
      </c:barChart>
      <c:dateAx>
        <c:axId val="4016839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a:t>
                </a:r>
                <a:r>
                  <a:rPr lang="en-US"/>
                  <a:t> </a:t>
                </a:r>
                <a:r>
                  <a:rPr lang="en-US" altLang="en-US"/>
                  <a:t>CABO VERDE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2859456"/>
        <c:crosses val="autoZero"/>
        <c:auto val="0"/>
        <c:lblOffset val="100"/>
        <c:baseTimeUnit val="days"/>
      </c:dateAx>
      <c:valAx>
        <c:axId val="372859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6839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u="none" strike="noStrike" baseline="0">
                <a:effectLst/>
                <a:latin typeface="Arial Narrow" panose="020B0606020202030204" pitchFamily="34" charset="0"/>
              </a:rPr>
              <a:t>As importações de bens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9668225088837796"/>
          <c:y val="1.80234304595974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8A-4D52-9E91-A3F009C20C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8A-4D52-9E91-A3F009C20C4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68A-4D52-9E91-A3F009C20C47}"/>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168A-4D52-9E91-A3F009C20C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8A-4D52-9E91-A3F009C20C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8A-4D52-9E91-A3F009C20C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8A-4D52-9E91-A3F009C20C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8A-4D52-9E91-A3F009C20C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8A-4D52-9E91-A3F009C20C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8A-4D52-9E91-A3F009C20C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68A-4D52-9E91-A3F009C20C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68A-4D52-9E91-A3F009C20C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68A-4D52-9E91-A3F009C20C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Estatisticas'!$A$115:$A$123</c:f>
              <c:strCache>
                <c:ptCount val="9"/>
                <c:pt idx="0">
                  <c:v>Produtos agrícolas</c:v>
                </c:pt>
                <c:pt idx="1">
                  <c:v>Apenas alimentos</c:v>
                </c:pt>
                <c:pt idx="2">
                  <c:v>Petróleo e produtos de mineração</c:v>
                </c:pt>
                <c:pt idx="3">
                  <c:v>Produtos manufaturados</c:v>
                </c:pt>
                <c:pt idx="4">
                  <c:v>Ferro e aço</c:v>
                </c:pt>
                <c:pt idx="5">
                  <c:v>Produtos química e farmacêuticos</c:v>
                </c:pt>
                <c:pt idx="6">
                  <c:v>Produtos farmacêuticos</c:v>
                </c:pt>
                <c:pt idx="7">
                  <c:v>Têxteis</c:v>
                </c:pt>
                <c:pt idx="8">
                  <c:v>Vestuários</c:v>
                </c:pt>
              </c:strCache>
            </c:strRef>
          </c:cat>
          <c:val>
            <c:numRef>
              <c:f>'Cabo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168A-4D52-9E91-A3F009C20C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9856871546239092"/>
          <c:w val="0.99554085155351002"/>
          <c:h val="9.692544687116974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As exportações </a:t>
            </a:r>
            <a:r>
              <a:rPr lang="pt-PT" sz="1200" baseline="0">
                <a:solidFill>
                  <a:srgbClr val="00B0F0"/>
                </a:solidFill>
                <a:latin typeface="Arial Narrow" panose="020B0606020202030204" pitchFamily="34" charset="0"/>
              </a:rPr>
              <a:t>de</a:t>
            </a:r>
            <a:r>
              <a:rPr lang="pt-PT" sz="1200">
                <a:solidFill>
                  <a:srgbClr val="00B0F0"/>
                </a:solidFill>
                <a:latin typeface="Arial Narrow" panose="020B0606020202030204" pitchFamily="34" charset="0"/>
              </a:rPr>
              <a:t> bens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0065713331258705"/>
          <c:y val="6.3435263500325301E-2"/>
        </c:manualLayout>
      </c:layout>
      <c:overlay val="0"/>
      <c:spPr>
        <a:noFill/>
        <a:ln>
          <a:noFill/>
        </a:ln>
        <a:effectLst/>
      </c:spPr>
    </c:title>
    <c:autoTitleDeleted val="0"/>
    <c:plotArea>
      <c:layout>
        <c:manualLayout>
          <c:layoutTarget val="inner"/>
          <c:xMode val="edge"/>
          <c:yMode val="edge"/>
          <c:x val="0.26934791553668613"/>
          <c:y val="0.200715679895901"/>
          <c:w val="0.53714845917419463"/>
          <c:h val="0.5991112677975906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63-4E56-8A38-CA1FC8DBD268}"/>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63-4E56-8A38-CA1FC8DBD268}"/>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63-4E56-8A38-CA1FC8DBD268}"/>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763-4E56-8A38-CA1FC8DBD268}"/>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763-4E56-8A38-CA1FC8DBD268}"/>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763-4E56-8A38-CA1FC8DBD268}"/>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63-4E56-8A38-CA1FC8DBD268}"/>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Estatisticas'!$A$134:$A$142</c:f>
              <c:strCache>
                <c:ptCount val="9"/>
                <c:pt idx="0">
                  <c:v>Produtos agrícolas</c:v>
                </c:pt>
                <c:pt idx="1">
                  <c:v>Apenas alimentos</c:v>
                </c:pt>
                <c:pt idx="2">
                  <c:v>Petróleo e produtos de mineração</c:v>
                </c:pt>
                <c:pt idx="3">
                  <c:v>Produtos manufaturados</c:v>
                </c:pt>
                <c:pt idx="4">
                  <c:v>Ferro e aço</c:v>
                </c:pt>
                <c:pt idx="5">
                  <c:v>Produtos química e farmacêuticos</c:v>
                </c:pt>
                <c:pt idx="6">
                  <c:v>Produtos farmacêuticos</c:v>
                </c:pt>
                <c:pt idx="7">
                  <c:v>Têxteis</c:v>
                </c:pt>
                <c:pt idx="8">
                  <c:v>Vestuários</c:v>
                </c:pt>
              </c:strCache>
            </c:strRef>
          </c:cat>
          <c:val>
            <c:numRef>
              <c:f>'Cabo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9926195105262718"/>
          <c:w val="0.99552572706935105"/>
          <c:h val="9.585840085222610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As importações </a:t>
            </a:r>
            <a:r>
              <a:rPr lang="pt-PT" sz="1200" baseline="0" dirty="0">
                <a:solidFill>
                  <a:srgbClr val="00B0F0"/>
                </a:solidFill>
                <a:latin typeface="Arial Narrow" panose="020B0606020202030204" pitchFamily="34" charset="0"/>
              </a:rPr>
              <a:t>de</a:t>
            </a:r>
            <a:r>
              <a:rPr lang="pt-PT" sz="1200" dirty="0">
                <a:solidFill>
                  <a:srgbClr val="00B0F0"/>
                </a:solidFill>
                <a:latin typeface="Arial Narrow" panose="020B0606020202030204" pitchFamily="34" charset="0"/>
              </a:rPr>
              <a:t> serviços de Cabo Verde</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2015</a:t>
            </a:r>
          </a:p>
        </c:rich>
      </c:tx>
      <c:layout>
        <c:manualLayout>
          <c:xMode val="edge"/>
          <c:yMode val="edge"/>
          <c:x val="0.56875724934383209"/>
          <c:y val="1.9079601077809389E-2"/>
        </c:manualLayout>
      </c:layout>
      <c:overlay val="0"/>
      <c:spPr>
        <a:noFill/>
        <a:ln>
          <a:noFill/>
        </a:ln>
        <a:effectLst/>
      </c:spPr>
    </c:title>
    <c:autoTitleDeleted val="0"/>
    <c:plotArea>
      <c:layout>
        <c:manualLayout>
          <c:layoutTarget val="inner"/>
          <c:xMode val="edge"/>
          <c:yMode val="edge"/>
          <c:x val="0.17873822572178477"/>
          <c:y val="0.20293341575815996"/>
          <c:w val="0.53690204724409452"/>
          <c:h val="0.5581566525741168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763-4E56-8A38-CA1FC8DBD268}"/>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763-4E56-8A38-CA1FC8DBD268}"/>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5763-4E56-8A38-CA1FC8DBD268}"/>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5763-4E56-8A38-CA1FC8DBD268}"/>
              </c:ext>
            </c:extLst>
          </c:dPt>
          <c:dPt>
            <c:idx val="4"/>
            <c:bubble3D val="0"/>
            <c:spPr>
              <a:solidFill>
                <a:srgbClr val="00B4B2"/>
              </a:solidFill>
              <a:ln>
                <a:noFill/>
              </a:ln>
              <a:effectLst/>
            </c:spPr>
            <c:extLst xmlns:c16r2="http://schemas.microsoft.com/office/drawing/2015/06/chart">
              <c:ext xmlns:c16="http://schemas.microsoft.com/office/drawing/2014/chart" uri="{C3380CC4-5D6E-409C-BE32-E72D297353CC}">
                <c16:uniqueId val="{00000009-5763-4E56-8A38-CA1FC8DBD268}"/>
              </c:ext>
            </c:extLst>
          </c:dPt>
          <c:dPt>
            <c:idx val="5"/>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5763-4E56-8A38-CA1FC8DBD26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763-4E56-8A38-CA1FC8DBD268}"/>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763-4E56-8A38-CA1FC8DBD268}"/>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763-4E56-8A38-CA1FC8DBD268}"/>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763-4E56-8A38-CA1FC8DBD268}"/>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763-4E56-8A38-CA1FC8DBD268}"/>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763-4E56-8A38-CA1FC8DBD268}"/>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763-4E56-8A38-CA1FC8DBD268}"/>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763-4E56-8A38-CA1FC8DBD268}"/>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763-4E56-8A38-CA1FC8DBD268}"/>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763-4E56-8A38-CA1FC8DBD268}"/>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Estatisticas'!$A$155:$A$163</c:f>
              <c:strCache>
                <c:ptCount val="9"/>
                <c:pt idx="0">
                  <c:v>Transportes</c:v>
                </c:pt>
                <c:pt idx="1">
                  <c:v>Viagens</c:v>
                </c:pt>
                <c:pt idx="2">
                  <c:v>Construção</c:v>
                </c:pt>
                <c:pt idx="3">
                  <c:v>Seguros  e serviços de pensão</c:v>
                </c:pt>
                <c:pt idx="4">
                  <c:v>Serviços financeiros</c:v>
                </c:pt>
                <c:pt idx="5">
                  <c:v>Telecomunicação, TI e informática</c:v>
                </c:pt>
                <c:pt idx="6">
                  <c:v>Outros serviços de escritório</c:v>
                </c:pt>
                <c:pt idx="7">
                  <c:v>Serviços pessoais, culturais e recreativos</c:v>
                </c:pt>
                <c:pt idx="8">
                  <c:v>Serviços governamentais</c:v>
                </c:pt>
              </c:strCache>
            </c:strRef>
          </c:cat>
          <c:val>
            <c:numRef>
              <c:f>'Cabo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5763-4E56-8A38-CA1FC8DBD26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83101234102224253"/>
          <c:w val="0.99552572706935105"/>
          <c:h val="0.1641080044635139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b="0" i="0" baseline="0" dirty="0" smtClean="0">
                <a:effectLst/>
              </a:rPr>
              <a:t>As exportações de serviços de Cabo Verde</a:t>
            </a:r>
            <a:endParaRPr lang="pt-PT" sz="1200" dirty="0" smtClean="0">
              <a:effectLst/>
            </a:endParaRPr>
          </a:p>
          <a:p>
            <a:pPr defTabSz="914400">
              <a:defRPr lang="pt-PT" sz="1200" b="0" i="0" u="none" strike="noStrike" kern="1200" spc="0" baseline="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defRPr>
            </a:pPr>
            <a:r>
              <a:rPr lang="pt-PT" sz="1200" dirty="0" smtClean="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rPr>
              <a:t>2015</a:t>
            </a:r>
            <a:endParaRPr lang="pt-PT" sz="1200" dirty="0">
              <a:solidFill>
                <a:srgbClr val="00B0F0"/>
              </a:solidFill>
              <a:latin typeface="Arial Narrow" panose="020B0606020202030204" charset="0"/>
              <a:ea typeface="Arial Narrow" panose="020B0606020202030204" charset="0"/>
              <a:cs typeface="Arial Narrow" panose="020B0606020202030204" charset="0"/>
              <a:sym typeface="Arial Narrow" panose="020B0606020202030204" charset="0"/>
            </a:endParaRPr>
          </a:p>
        </c:rich>
      </c:tx>
      <c:layout>
        <c:manualLayout>
          <c:xMode val="edge"/>
          <c:yMode val="edge"/>
          <c:x val="0.56566462167689158"/>
          <c:y val="4.9867158521831557E-3"/>
        </c:manualLayout>
      </c:layout>
      <c:overlay val="0"/>
      <c:spPr>
        <a:noFill/>
        <a:ln>
          <a:noFill/>
        </a:ln>
        <a:effectLst/>
      </c:spPr>
    </c:title>
    <c:autoTitleDeleted val="0"/>
    <c:plotArea>
      <c:layout>
        <c:manualLayout>
          <c:layoutTarget val="inner"/>
          <c:xMode val="edge"/>
          <c:yMode val="edge"/>
          <c:x val="0.21396244947909118"/>
          <c:y val="0.12632978723404301"/>
          <c:w val="0.61665877654863699"/>
          <c:h val="0.6699163906861925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697-4643-8990-BAB73A0A3C5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697-4643-8990-BAB73A0A3C5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9697-4643-8990-BAB73A0A3C57}"/>
              </c:ext>
            </c:extLst>
          </c:dPt>
          <c:dPt>
            <c:idx val="3"/>
            <c:bubble3D val="0"/>
            <c:spPr>
              <a:solidFill>
                <a:srgbClr val="92D050"/>
              </a:solidFill>
              <a:ln>
                <a:noFill/>
              </a:ln>
              <a:effectLst/>
            </c:spPr>
            <c:extLst xmlns:c16r2="http://schemas.microsoft.com/office/drawing/2015/06/chart">
              <c:ext xmlns:c16="http://schemas.microsoft.com/office/drawing/2014/chart" uri="{C3380CC4-5D6E-409C-BE32-E72D297353CC}">
                <c16:uniqueId val="{00000007-9697-4643-8990-BAB73A0A3C5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697-4643-8990-BAB73A0A3C57}"/>
              </c:ext>
            </c:extLst>
          </c:dPt>
          <c:dPt>
            <c:idx val="5"/>
            <c:bubble3D val="0"/>
            <c:spPr>
              <a:solidFill>
                <a:srgbClr val="7030A0"/>
              </a:solidFill>
              <a:ln>
                <a:noFill/>
              </a:ln>
              <a:effectLst/>
            </c:spPr>
            <c:extLst xmlns:c16r2="http://schemas.microsoft.com/office/drawing/2015/06/chart">
              <c:ext xmlns:c16="http://schemas.microsoft.com/office/drawing/2014/chart" uri="{C3380CC4-5D6E-409C-BE32-E72D297353CC}">
                <c16:uniqueId val="{0000000B-9697-4643-8990-BAB73A0A3C5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697-4643-8990-BAB73A0A3C5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697-4643-8990-BAB73A0A3C5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697-4643-8990-BAB73A0A3C57}"/>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697-4643-8990-BAB73A0A3C57}"/>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697-4643-8990-BAB73A0A3C57}"/>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697-4643-8990-BAB73A0A3C57}"/>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697-4643-8990-BAB73A0A3C57}"/>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697-4643-8990-BAB73A0A3C57}"/>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9697-4643-8990-BAB73A0A3C5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'Cabo Verde Estatisticas'!$A$168:$A$176</c:f>
              <c:strCache>
                <c:ptCount val="9"/>
                <c:pt idx="0">
                  <c:v>Transportes</c:v>
                </c:pt>
                <c:pt idx="1">
                  <c:v>Viagens</c:v>
                </c:pt>
                <c:pt idx="2">
                  <c:v>Construção</c:v>
                </c:pt>
                <c:pt idx="3">
                  <c:v>Seguros  e serviços de pensão</c:v>
                </c:pt>
                <c:pt idx="4">
                  <c:v>Serviços financeiros</c:v>
                </c:pt>
                <c:pt idx="5">
                  <c:v>Telecomunicação, TI e informática</c:v>
                </c:pt>
                <c:pt idx="6">
                  <c:v>Outros serviços de escritório</c:v>
                </c:pt>
                <c:pt idx="7">
                  <c:v>Serviços pessoais, culturais e recreativos</c:v>
                </c:pt>
                <c:pt idx="8">
                  <c:v>Serviços governamentais</c:v>
                </c:pt>
              </c:strCache>
            </c:strRef>
          </c:cat>
          <c:val>
            <c:numRef>
              <c:f>'Cabo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697-4643-8990-BAB73A0A3C5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90303851364428E-3"/>
          <c:y val="0.83942819148936199"/>
          <c:w val="0.99419392297271103"/>
          <c:h val="0.155585106382979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2020.xlsx]Cabo Verde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23F9-4EBC-810B-BF94689ACE69}"/>
            </c:ext>
          </c:extLst>
        </c:ser>
        <c:dLbls>
          <c:showLegendKey val="0"/>
          <c:showVal val="1"/>
          <c:showCatName val="0"/>
          <c:showSerName val="0"/>
          <c:showPercent val="0"/>
          <c:showBubbleSize val="0"/>
        </c:dLbls>
        <c:marker val="1"/>
        <c:smooth val="0"/>
        <c:axId val="401707520"/>
        <c:axId val="361027200"/>
      </c:lineChart>
      <c:catAx>
        <c:axId val="401707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61027200"/>
        <c:crosses val="autoZero"/>
        <c:auto val="1"/>
        <c:lblAlgn val="ctr"/>
        <c:lblOffset val="100"/>
        <c:noMultiLvlLbl val="0"/>
      </c:catAx>
      <c:valAx>
        <c:axId val="3610272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707520"/>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2020.xlsx]Cabo Verde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EF2A-4147-96EE-4BAE88648E53}"/>
            </c:ext>
          </c:extLst>
        </c:ser>
        <c:ser>
          <c:idx val="1"/>
          <c:order val="1"/>
          <c:tx>
            <c:strRef>
              <c:f>'[CEDEAO PAIS POR PAIS VPT 2020.xlsx]Cabo Verde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EF2A-4147-96EE-4BAE88648E53}"/>
            </c:ext>
          </c:extLst>
        </c:ser>
        <c:dLbls>
          <c:showLegendKey val="0"/>
          <c:showVal val="1"/>
          <c:showCatName val="0"/>
          <c:showSerName val="0"/>
          <c:showPercent val="0"/>
          <c:showBubbleSize val="0"/>
        </c:dLbls>
        <c:gapWidth val="219"/>
        <c:overlap val="-27"/>
        <c:axId val="401709056"/>
        <c:axId val="361028928"/>
      </c:barChart>
      <c:catAx>
        <c:axId val="4017090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61028928"/>
        <c:crosses val="autoZero"/>
        <c:auto val="1"/>
        <c:lblAlgn val="ctr"/>
        <c:lblOffset val="100"/>
        <c:noMultiLvlLbl val="0"/>
      </c:catAx>
      <c:valAx>
        <c:axId val="36102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70905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b="0" i="1" u="none" strike="noStrike" baseline="0" dirty="0">
                <a:effectLst/>
                <a:latin typeface="Arial Narrow" panose="020B0606020202030204" pitchFamily="34" charset="0"/>
              </a:rPr>
              <a:t>Importação de </a:t>
            </a:r>
            <a:r>
              <a:rPr lang="pt-PT" sz="1100" b="0" i="1" u="none" strike="noStrike" baseline="0" dirty="0" smtClean="0">
                <a:effectLst/>
                <a:latin typeface="Arial Narrow" panose="020B0606020202030204" pitchFamily="34" charset="0"/>
              </a:rPr>
              <a:t>bens na CEDEAO</a:t>
            </a:r>
            <a:endParaRPr lang="pt-PT" sz="1100" b="0" i="1" u="none" strike="noStrike" baseline="0" dirty="0">
              <a:effectLst/>
              <a:latin typeface="Arial Narrow" panose="020B0606020202030204" pitchFamily="34" charset="0"/>
            </a:endParaRPr>
          </a:p>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i="1" dirty="0">
                <a:solidFill>
                  <a:srgbClr val="00B0F0"/>
                </a:solidFill>
                <a:latin typeface="Arial Narrow" panose="020B0606020202030204" pitchFamily="34" charset="0"/>
              </a:rPr>
              <a:t>2015</a:t>
            </a:r>
          </a:p>
        </c:rich>
      </c:tx>
      <c:layout>
        <c:manualLayout>
          <c:xMode val="edge"/>
          <c:yMode val="edge"/>
          <c:x val="0.61547416312476011"/>
          <c:y val="1.1176574527062097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5DB-4D4C-BC96-BB37CB8A242B}"/>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5DB-4D4C-BC96-BB37CB8A242B}"/>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5DB-4D4C-BC96-BB37CB8A242B}"/>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5DB-4D4C-BC96-BB37CB8A242B}"/>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5DB-4D4C-BC96-BB37CB8A242B}"/>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5DB-4D4C-BC96-BB37CB8A242B}"/>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5DB-4D4C-BC96-BB37CB8A242B}"/>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5DB-4D4C-BC96-BB37CB8A242B}"/>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D5DB-4D4C-BC96-BB37CB8A242B}"/>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'CEDEAO Estatisticas'!$B$79:$B$95</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2027237666720231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2020.xlsx]Cote d''Ivoire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286A-4545-B021-1696D8073D78}"/>
            </c:ext>
          </c:extLst>
        </c:ser>
        <c:ser>
          <c:idx val="1"/>
          <c:order val="1"/>
          <c:tx>
            <c:strRef>
              <c:f>'[CEDEAO PAIS POR PAIS VPT 2020.xlsx]Cote d''Ivoire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286A-4545-B021-1696D8073D78}"/>
            </c:ext>
          </c:extLst>
        </c:ser>
        <c:ser>
          <c:idx val="2"/>
          <c:order val="2"/>
          <c:tx>
            <c:strRef>
              <c:f>'[CEDEAO PAIS POR PAIS VPT 2020.xlsx]Cote d''Ivoire Estatisticas'!$A$9</c:f>
              <c:strCache>
                <c:ptCount val="1"/>
                <c:pt idx="0">
                  <c:v>Importações de bens e serviços [ Constante ]</c:v>
                </c:pt>
              </c:strCache>
            </c:strRef>
          </c:tx>
          <c:spPr>
            <a:solidFill>
              <a:schemeClr val="bg1">
                <a:lumMod val="65000"/>
              </a:schemeClr>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286A-4545-B021-1696D8073D78}"/>
            </c:ext>
          </c:extLst>
        </c:ser>
        <c:ser>
          <c:idx val="3"/>
          <c:order val="3"/>
          <c:tx>
            <c:strRef>
              <c:f>'[CEDEAO PAIS POR PAIS VPT 2020.xlsx]Cote d''Ivoire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286A-4545-B021-1696D8073D78}"/>
            </c:ext>
          </c:extLst>
        </c:ser>
        <c:ser>
          <c:idx val="4"/>
          <c:order val="4"/>
          <c:tx>
            <c:strRef>
              <c:f>'[CEDEAO PAIS POR PAIS VPT 2020.xlsx]Cote d''Ivoire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layout>
                <c:manualLayout>
                  <c:x val="0"/>
                  <c:y val="-6.2205133297008802E-2"/>
                </c:manualLayout>
              </c:layout>
              <c:numFmt formatCode="&quot;$&quot;#,##0_);[Red]\(&quot;$&quot;#,##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D-286A-4545-B021-1696D8073D78}"/>
                </c:ext>
              </c:extLst>
            </c:dLbl>
            <c:numFmt formatCode="&quot;$&quot;#,##0_);[Red]\(&quot;$&quot;#,##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286A-4545-B021-1696D8073D78}"/>
            </c:ext>
          </c:extLst>
        </c:ser>
        <c:ser>
          <c:idx val="5"/>
          <c:order val="5"/>
          <c:tx>
            <c:strRef>
              <c:f>'[CEDEAO PAIS POR PAIS VPT 2020.xlsx]Cote d''Ivoire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286A-4545-B021-1696D8073D78}"/>
            </c:ext>
          </c:extLst>
        </c:ser>
        <c:ser>
          <c:idx val="6"/>
          <c:order val="6"/>
          <c:tx>
            <c:strRef>
              <c:f>'[CEDEAO PAIS POR PAIS VPT 2020.xlsx]Cote d''Ivoire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7175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286A-4545-B021-1696D8073D78}"/>
            </c:ext>
          </c:extLst>
        </c:ser>
        <c:dLbls>
          <c:showLegendKey val="0"/>
          <c:showVal val="0"/>
          <c:showCatName val="0"/>
          <c:showSerName val="0"/>
          <c:showPercent val="0"/>
          <c:showBubbleSize val="0"/>
        </c:dLbls>
        <c:gapWidth val="150"/>
        <c:axId val="401726464"/>
        <c:axId val="367275968"/>
      </c:barChart>
      <c:dateAx>
        <c:axId val="40172646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E CÔTE D'IVOIRE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67275968"/>
        <c:crosses val="autoZero"/>
        <c:auto val="0"/>
        <c:lblOffset val="100"/>
        <c:baseTimeUnit val="days"/>
      </c:dateAx>
      <c:valAx>
        <c:axId val="3672759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7264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As importações da Costa do Marfim</a:t>
            </a: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22285952740305676"/>
          <c:y val="0.14526019796284648"/>
          <c:w val="0.50871367676365853"/>
          <c:h val="0.5891658467296526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598-46D5-B3DD-40FBB77AF39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598-46D5-B3DD-40FBB77AF39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598-46D5-B3DD-40FBB77AF39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598-46D5-B3DD-40FBB77AF39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598-46D5-B3DD-40FBB77AF39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598-46D5-B3DD-40FBB77AF39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598-46D5-B3DD-40FBB77AF39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598-46D5-B3DD-40FBB77AF39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598-46D5-B3DD-40FBB77AF39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598-46D5-B3DD-40FBB77AF39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598-46D5-B3DD-40FBB77AF39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598-46D5-B3DD-40FBB77AF39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598-46D5-B3DD-40FBB77AF39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598-46D5-B3DD-40FBB77AF39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598-46D5-B3DD-40FBB77AF39E}"/>
              </c:ext>
            </c:extLst>
          </c:dPt>
          <c:dPt>
            <c:idx val="15"/>
            <c:bubble3D val="0"/>
            <c:spPr>
              <a:solidFill>
                <a:srgbClr val="FFC000"/>
              </a:solidFill>
              <a:ln>
                <a:noFill/>
              </a:ln>
              <a:effectLst/>
            </c:spPr>
            <c:extLst xmlns:c16r2="http://schemas.microsoft.com/office/drawing/2015/06/chart">
              <c:ext xmlns:c16="http://schemas.microsoft.com/office/drawing/2014/chart" uri="{C3380CC4-5D6E-409C-BE32-E72D297353CC}">
                <c16:uniqueId val="{0000001F-1598-46D5-B3DD-40FBB77AF39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598-46D5-B3DD-40FBB77AF39E}"/>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598-46D5-B3DD-40FBB77AF39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598-46D5-B3DD-40FBB77AF39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598-46D5-B3DD-40FBB77AF39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598-46D5-B3DD-40FBB77AF39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598-46D5-B3DD-40FBB77AF39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598-46D5-B3DD-40FBB77AF39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598-46D5-B3DD-40FBB77AF39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598-46D5-B3DD-40FBB77AF39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1598-46D5-B3DD-40FBB77AF39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u="none" strike="noStrike" baseline="0">
                <a:effectLst/>
                <a:latin typeface="Arial Narrow" panose="020B0606020202030204" pitchFamily="34" charset="0"/>
              </a:rPr>
              <a:t>As exportações da Costa do Marfim</a:t>
            </a: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62735504966226407"/>
          <c:y val="7.0588535119967015E-3"/>
        </c:manualLayout>
      </c:layout>
      <c:overlay val="0"/>
      <c:spPr>
        <a:noFill/>
        <a:ln>
          <a:noFill/>
        </a:ln>
        <a:effectLst/>
      </c:spPr>
    </c:title>
    <c:autoTitleDeleted val="0"/>
    <c:plotArea>
      <c:layout>
        <c:manualLayout>
          <c:layoutTarget val="inner"/>
          <c:xMode val="edge"/>
          <c:yMode val="edge"/>
          <c:x val="0.12863331668676437"/>
          <c:y val="0.12705881710457215"/>
          <c:w val="0.57808932575982108"/>
          <c:h val="0.6220499746513306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50-4192-BD9A-FDA3E1B05A44}"/>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50-4192-BD9A-FDA3E1B05A44}"/>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950-4192-BD9A-FDA3E1B05A44}"/>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50-4192-BD9A-FDA3E1B05A44}"/>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50-4192-BD9A-FDA3E1B05A44}"/>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50-4192-BD9A-FDA3E1B05A44}"/>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50-4192-BD9A-FDA3E1B05A44}"/>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50-4192-BD9A-FDA3E1B05A44}"/>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50-4192-BD9A-FDA3E1B05A44}"/>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50-4192-BD9A-FDA3E1B05A44}"/>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50-4192-BD9A-FDA3E1B05A44}"/>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50-4192-BD9A-FDA3E1B05A44}"/>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50-4192-BD9A-FDA3E1B05A44}"/>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50-4192-BD9A-FDA3E1B05A44}"/>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50-4192-BD9A-FDA3E1B05A44}"/>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50-4192-BD9A-FDA3E1B05A44}"/>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50-4192-BD9A-FDA3E1B05A44}"/>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50-4192-BD9A-FDA3E1B05A44}"/>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50-4192-BD9A-FDA3E1B05A44}"/>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50-4192-BD9A-FDA3E1B05A44}"/>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6.1203363651965E-2"/>
                      <c:h val="4.11279015422963E-2"/>
                    </c:manualLayout>
                  </c15:layout>
                </c:ext>
                <c:ext xmlns:c16="http://schemas.microsoft.com/office/drawing/2014/chart" uri="{C3380CC4-5D6E-409C-BE32-E72D297353CC}">
                  <c16:uniqueId val="{0000000F-1950-4192-BD9A-FDA3E1B05A44}"/>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50-4192-BD9A-FDA3E1B05A44}"/>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50-4192-BD9A-FDA3E1B05A44}"/>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50-4192-BD9A-FDA3E1B05A44}"/>
                </c:ext>
              </c:extLst>
            </c:dLbl>
            <c:dLbl>
              <c:idx val="11"/>
              <c:layout>
                <c:manualLayout>
                  <c:x val="9.5912841470009703E-4"/>
                  <c:y val="-0.127624801757979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50-4192-BD9A-FDA3E1B05A44}"/>
                </c:ext>
              </c:extLst>
            </c:dLbl>
            <c:dLbl>
              <c:idx val="12"/>
              <c:layout>
                <c:manualLayout>
                  <c:x val="8.2825119498928595E-2"/>
                  <c:y val="-0.131076032897631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50-4192-BD9A-FDA3E1B05A44}"/>
                </c:ext>
              </c:extLst>
            </c:dLbl>
            <c:dLbl>
              <c:idx val="13"/>
              <c:layout>
                <c:manualLayout>
                  <c:x val="0.16296991031153446"/>
                  <c:y val="-8.3617296075188613E-2"/>
                </c:manualLayout>
              </c:layout>
              <c:dLblPos val="bestFit"/>
              <c:showLegendKey val="1"/>
              <c:showVal val="0"/>
              <c:showCatName val="0"/>
              <c:showSerName val="0"/>
              <c:showPercent val="1"/>
              <c:showBubbleSize val="0"/>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50-4192-BD9A-FDA3E1B05A44}"/>
                </c:ext>
              </c:extLst>
            </c:dLbl>
            <c:dLbl>
              <c:idx val="15"/>
              <c:layout>
                <c:manualLayout>
                  <c:x val="8.5319998985076195E-2"/>
                  <c:y val="3.0733392593678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50-4192-BD9A-FDA3E1B05A44}"/>
                </c:ext>
              </c:extLst>
            </c:dLbl>
            <c:dLbl>
              <c:idx val="16"/>
              <c:layout>
                <c:manualLayout>
                  <c:x val="0.138453931102687"/>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50-4192-BD9A-FDA3E1B05A44}"/>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'Cote d''Ivoire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1950-4192-BD9A-FDA3E1B05A44}"/>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2020.xlsx]Cote d''Ivoire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A5-4E34-A168-20F4991D4FA7}"/>
                </c:ext>
              </c:extLst>
            </c:dLbl>
            <c:dLbl>
              <c:idx val="7"/>
              <c:layout>
                <c:manualLayout>
                  <c:x val="-1.0155192167482599E-2"/>
                  <c:y val="-3.96388460691477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A5-4E34-A168-20F4991D4FA7}"/>
                </c:ext>
              </c:extLst>
            </c:dLbl>
            <c:dLbl>
              <c:idx val="9"/>
              <c:layout>
                <c:manualLayout>
                  <c:x val="2.26538902197688E-2"/>
                  <c:y val="0"/>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A5-4E34-A168-20F4991D4F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4-6FA5-4E34-A168-20F4991D4FA7}"/>
            </c:ext>
          </c:extLst>
        </c:ser>
        <c:dLbls>
          <c:showLegendKey val="0"/>
          <c:showVal val="1"/>
          <c:showCatName val="0"/>
          <c:showSerName val="0"/>
          <c:showPercent val="0"/>
          <c:showBubbleSize val="0"/>
        </c:dLbls>
        <c:marker val="1"/>
        <c:smooth val="0"/>
        <c:axId val="401796608"/>
        <c:axId val="436161920"/>
      </c:lineChart>
      <c:catAx>
        <c:axId val="401796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6161920"/>
        <c:crosses val="autoZero"/>
        <c:auto val="1"/>
        <c:lblAlgn val="ctr"/>
        <c:lblOffset val="100"/>
        <c:noMultiLvlLbl val="0"/>
      </c:catAx>
      <c:valAx>
        <c:axId val="4361619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7966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2020.xlsx]Cote d''Ivoire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AB34-49E9-8D09-2418EE76692F}"/>
            </c:ext>
          </c:extLst>
        </c:ser>
        <c:ser>
          <c:idx val="1"/>
          <c:order val="1"/>
          <c:tx>
            <c:strRef>
              <c:f>'[CEDEAO PAIS POR PAIS VPT 2020.xlsx]Cote d''Ivoire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AB34-49E9-8D09-2418EE76692F}"/>
            </c:ext>
          </c:extLst>
        </c:ser>
        <c:dLbls>
          <c:showLegendKey val="0"/>
          <c:showVal val="1"/>
          <c:showCatName val="0"/>
          <c:showSerName val="0"/>
          <c:showPercent val="0"/>
          <c:showBubbleSize val="0"/>
        </c:dLbls>
        <c:gapWidth val="219"/>
        <c:overlap val="-27"/>
        <c:axId val="401805824"/>
        <c:axId val="436163648"/>
      </c:barChart>
      <c:catAx>
        <c:axId val="4018058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6163648"/>
        <c:crosses val="autoZero"/>
        <c:auto val="1"/>
        <c:lblAlgn val="ctr"/>
        <c:lblOffset val="100"/>
        <c:noMultiLvlLbl val="0"/>
      </c:catAx>
      <c:valAx>
        <c:axId val="436163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8058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2020.xlsx]Gambia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342B-4961-AE79-D6C4A029BB72}"/>
            </c:ext>
          </c:extLst>
        </c:ser>
        <c:ser>
          <c:idx val="1"/>
          <c:order val="1"/>
          <c:tx>
            <c:strRef>
              <c:f>'[CEDEAO PAIS POR PAIS VPT 2020.xlsx]Gambia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342B-4961-AE79-D6C4A029BB72}"/>
            </c:ext>
          </c:extLst>
        </c:ser>
        <c:ser>
          <c:idx val="2"/>
          <c:order val="2"/>
          <c:tx>
            <c:strRef>
              <c:f>'[CEDEAO PAIS POR PAIS VPT 2020.xlsx]Gambia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342B-4961-AE79-D6C4A029BB72}"/>
            </c:ext>
          </c:extLst>
        </c:ser>
        <c:ser>
          <c:idx val="3"/>
          <c:order val="3"/>
          <c:tx>
            <c:strRef>
              <c:f>'[CEDEAO PAIS POR PAIS VPT 2020.xlsx]Gambia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342B-4961-AE79-D6C4A029BB72}"/>
            </c:ext>
          </c:extLst>
        </c:ser>
        <c:ser>
          <c:idx val="4"/>
          <c:order val="4"/>
          <c:tx>
            <c:strRef>
              <c:f>'[CEDEAO PAIS POR PAIS VPT 2020.xlsx]Gambia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2882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342B-4961-AE79-D6C4A029BB72}"/>
            </c:ext>
          </c:extLst>
        </c:ser>
        <c:ser>
          <c:idx val="5"/>
          <c:order val="5"/>
          <c:tx>
            <c:strRef>
              <c:f>'[CEDEAO PAIS POR PAIS VPT 2020.xlsx]Gambia Estatisticas'!$A$12</c:f>
              <c:strCache>
                <c:ptCount val="1"/>
                <c:pt idx="0">
                  <c:v>Balança comercial [ incluindo serviços a preços corrente ]</c:v>
                </c:pt>
              </c:strCache>
            </c:strRef>
          </c:tx>
          <c:spPr>
            <a:gradFill>
              <a:gsLst>
                <a:gs pos="0">
                  <a:srgbClr val="14CD68"/>
                </a:gs>
                <a:gs pos="100000">
                  <a:srgbClr val="035C7D"/>
                </a:gs>
              </a:gsLst>
              <a:lin scaled="0"/>
            </a:gradFill>
            <a:ln>
              <a:noFill/>
            </a:ln>
            <a:effectLst/>
          </c:spPr>
          <c:invertIfNegative val="0"/>
          <c:dLbls>
            <c:dLbl>
              <c:idx val="8"/>
              <c:spPr>
                <a:noFill/>
                <a:ln>
                  <a:noFill/>
                </a:ln>
                <a:effectLst/>
              </c:spPr>
              <c:txPr>
                <a:bodyPr rot="-5400000" spcFirstLastPara="0" vertOverflow="ellipsis" wrap="square" lIns="36195" tIns="0" rIns="0" bIns="50419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342B-4961-AE79-D6C4A029BB72}"/>
            </c:ext>
          </c:extLst>
        </c:ser>
        <c:ser>
          <c:idx val="6"/>
          <c:order val="6"/>
          <c:tx>
            <c:strRef>
              <c:f>'[CEDEAO PAIS POR PAIS VPT 2020.xlsx]Gambia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342B-4961-AE79-D6C4A029BB72}"/>
            </c:ext>
          </c:extLst>
        </c:ser>
        <c:dLbls>
          <c:showLegendKey val="0"/>
          <c:showVal val="0"/>
          <c:showCatName val="0"/>
          <c:showSerName val="0"/>
          <c:showPercent val="0"/>
          <c:showBubbleSize val="0"/>
        </c:dLbls>
        <c:gapWidth val="150"/>
        <c:axId val="401856000"/>
        <c:axId val="411771456"/>
      </c:barChart>
      <c:dateAx>
        <c:axId val="4018560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INDICADORES ECONÓMICOS </a:t>
                </a:r>
                <a:r>
                  <a:rPr lang="en-US" dirty="0" smtClean="0"/>
                  <a:t>DA</a:t>
                </a:r>
                <a:r>
                  <a:rPr lang="en-US" altLang="en-US" dirty="0" smtClean="0"/>
                  <a:t> </a:t>
                </a:r>
                <a:r>
                  <a:rPr lang="en-US" altLang="en-US" dirty="0"/>
                  <a:t>GÂMBIA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1771456"/>
        <c:crosses val="autoZero"/>
        <c:auto val="0"/>
        <c:lblOffset val="100"/>
        <c:baseTimeUnit val="days"/>
      </c:dateAx>
      <c:valAx>
        <c:axId val="4117714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8560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rgbClr val="000000">
          <a:alpha val="0"/>
        </a:srgbClr>
      </a:solidFill>
      <a:round/>
    </a:ln>
    <a:effectLst/>
  </c:spPr>
  <c:txPr>
    <a:bodyPr rot="5400000" vert="horz" anchor="b" anchorCtr="0"/>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dirty="0" smtClean="0">
                <a:effectLst/>
                <a:latin typeface="Arial Narrow" panose="020B0606020202030204" pitchFamily="34" charset="0"/>
              </a:rPr>
              <a:t>As importações de bens da Gâmbia</a:t>
            </a:r>
            <a:endParaRPr lang="pt-PT" sz="1200" dirty="0" smtClean="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dirty="0" smtClean="0">
                <a:solidFill>
                  <a:srgbClr val="00B0F0"/>
                </a:solidFill>
                <a:latin typeface="Arial Narrow" panose="020B0606020202030204" pitchFamily="34" charset="0"/>
              </a:rPr>
              <a:t>2015</a:t>
            </a:r>
            <a:endParaRPr lang="pt-PT" sz="1200" dirty="0">
              <a:solidFill>
                <a:srgbClr val="00B0F0"/>
              </a:solidFill>
              <a:latin typeface="Arial Narrow" panose="020B0606020202030204" pitchFamily="34" charset="0"/>
            </a:endParaRP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F93-427B-87F5-2304BABB0E5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F93-427B-87F5-2304BABB0E5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AF93-427B-87F5-2304BABB0E5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F93-427B-87F5-2304BABB0E5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AF93-427B-87F5-2304BABB0E5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AF93-427B-87F5-2304BABB0E5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F93-427B-87F5-2304BABB0E5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F93-427B-87F5-2304BABB0E5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F93-427B-87F5-2304BABB0E5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AF93-427B-87F5-2304BABB0E5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F93-427B-87F5-2304BABB0E5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AF93-427B-87F5-2304BABB0E5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AF93-427B-87F5-2304BABB0E5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F93-427B-87F5-2304BABB0E5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F93-427B-87F5-2304BABB0E5C}"/>
              </c:ext>
            </c:extLst>
          </c:dPt>
          <c:dPt>
            <c:idx val="15"/>
            <c:bubble3D val="0"/>
            <c:spPr>
              <a:solidFill>
                <a:srgbClr val="92D050"/>
              </a:solidFill>
              <a:ln>
                <a:noFill/>
              </a:ln>
              <a:effectLst/>
            </c:spPr>
            <c:extLst xmlns:c16r2="http://schemas.microsoft.com/office/drawing/2015/06/chart">
              <c:ext xmlns:c16="http://schemas.microsoft.com/office/drawing/2014/chart" uri="{C3380CC4-5D6E-409C-BE32-E72D297353CC}">
                <c16:uniqueId val="{0000001F-AF93-427B-87F5-2304BABB0E5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F93-427B-87F5-2304BABB0E5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F93-427B-87F5-2304BABB0E5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F93-427B-87F5-2304BABB0E5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F93-427B-87F5-2304BABB0E5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F93-427B-87F5-2304BABB0E5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F93-427B-87F5-2304BABB0E5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F93-427B-87F5-2304BABB0E5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F93-427B-87F5-2304BABB0E5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AF93-427B-87F5-2304BABB0E5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AF93-427B-87F5-2304BABB0E5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dirty="0">
                <a:effectLst/>
                <a:latin typeface="Arial Narrow" panose="020B0606020202030204" pitchFamily="34" charset="0"/>
              </a:rPr>
              <a:t>As </a:t>
            </a:r>
            <a:r>
              <a:rPr lang="pt-PT" sz="1200" b="0" i="0" baseline="0" dirty="0" smtClean="0">
                <a:effectLst/>
                <a:latin typeface="Arial Narrow" panose="020B0606020202030204" pitchFamily="34" charset="0"/>
              </a:rPr>
              <a:t>exportações </a:t>
            </a:r>
            <a:r>
              <a:rPr lang="pt-PT" sz="1200" b="0" i="0" baseline="0" dirty="0">
                <a:effectLst/>
                <a:latin typeface="Arial Narrow" panose="020B0606020202030204" pitchFamily="34" charset="0"/>
              </a:rPr>
              <a:t>de bens da Gâmbia</a:t>
            </a:r>
            <a:endParaRPr lang="pt-PT" sz="1200" dirty="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dirty="0">
                <a:solidFill>
                  <a:srgbClr val="00B0F0"/>
                </a:solidFill>
                <a:latin typeface="Arial Narrow" panose="020B0606020202030204" pitchFamily="34" charset="0"/>
              </a:rPr>
              <a:t>2015</a:t>
            </a:r>
          </a:p>
        </c:rich>
      </c:tx>
      <c:layout>
        <c:manualLayout>
          <c:xMode val="edge"/>
          <c:yMode val="edge"/>
          <c:x val="0.65632878145623474"/>
          <c:y val="1.9011647031543819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470-471C-8742-8F00EEC94A3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470-471C-8742-8F00EEC94A30}"/>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0470-471C-8742-8F00EEC94A3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470-471C-8742-8F00EEC94A30}"/>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0470-471C-8742-8F00EEC94A3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0470-471C-8742-8F00EEC94A3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470-471C-8742-8F00EEC94A30}"/>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0470-471C-8742-8F00EEC94A30}"/>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0470-471C-8742-8F00EEC94A3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0470-471C-8742-8F00EEC94A3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470-471C-8742-8F00EEC94A3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0470-471C-8742-8F00EEC94A3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0470-471C-8742-8F00EEC94A3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470-471C-8742-8F00EEC94A3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470-471C-8742-8F00EEC94A30}"/>
              </c:ext>
            </c:extLst>
          </c:dPt>
          <c:dPt>
            <c:idx val="15"/>
            <c:bubble3D val="0"/>
            <c:spPr>
              <a:solidFill>
                <a:srgbClr val="92D050"/>
              </a:solidFill>
              <a:ln>
                <a:noFill/>
              </a:ln>
              <a:effectLst/>
            </c:spPr>
            <c:extLst xmlns:c16r2="http://schemas.microsoft.com/office/drawing/2015/06/chart">
              <c:ext xmlns:c16="http://schemas.microsoft.com/office/drawing/2014/chart" uri="{C3380CC4-5D6E-409C-BE32-E72D297353CC}">
                <c16:uniqueId val="{0000001F-0470-471C-8742-8F00EEC94A3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470-471C-8742-8F00EEC94A30}"/>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470-471C-8742-8F00EEC94A30}"/>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470-471C-8742-8F00EEC94A30}"/>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0470-471C-8742-8F00EEC94A30}"/>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470-471C-8742-8F00EEC94A30}"/>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0470-471C-8742-8F00EEC94A30}"/>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0470-471C-8742-8F00EEC94A30}"/>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470-471C-8742-8F00EEC94A30}"/>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470-471C-8742-8F00EEC94A30}"/>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470-471C-8742-8F00EEC94A30}"/>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470-471C-8742-8F00EEC94A30}"/>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470-471C-8742-8F00EEC94A30}"/>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470-471C-8742-8F00EEC94A30}"/>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'Gambia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0470-471C-8742-8F00EEC94A3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2020.xlsx]Gambia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3"/>
              <c:layout>
                <c:manualLayout>
                  <c:x val="-3.1248372480600002E-3"/>
                  <c:y val="-5.081515985602370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B9-4810-AC93-EDB97063BD4F}"/>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BB9-4810-AC93-EDB97063BD4F}"/>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B9-4810-AC93-EDB97063BD4F}"/>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manualLayout>
                  <c:x val="-7.8120931201499896E-4"/>
                  <c:y val="-3.4935422401016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BB9-4810-AC93-EDB97063BD4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6-1BB9-4810-AC93-EDB97063BD4F}"/>
            </c:ext>
          </c:extLst>
        </c:ser>
        <c:dLbls>
          <c:showLegendKey val="0"/>
          <c:showVal val="1"/>
          <c:showCatName val="0"/>
          <c:showSerName val="0"/>
          <c:showPercent val="0"/>
          <c:showBubbleSize val="0"/>
        </c:dLbls>
        <c:marker val="1"/>
        <c:smooth val="0"/>
        <c:axId val="401874432"/>
        <c:axId val="377675776"/>
      </c:lineChart>
      <c:catAx>
        <c:axId val="4018744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7675776"/>
        <c:crosses val="autoZero"/>
        <c:auto val="1"/>
        <c:lblAlgn val="ctr"/>
        <c:lblOffset val="100"/>
        <c:noMultiLvlLbl val="0"/>
      </c:catAx>
      <c:valAx>
        <c:axId val="37767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874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2020.xlsx]Gambia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FC1C-416F-9738-6E683E862972}"/>
            </c:ext>
          </c:extLst>
        </c:ser>
        <c:ser>
          <c:idx val="1"/>
          <c:order val="1"/>
          <c:tx>
            <c:strRef>
              <c:f>'[CEDEAO PAIS POR PAIS VPT 2020.xlsx]Gambia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FC1C-416F-9738-6E683E862972}"/>
            </c:ext>
          </c:extLst>
        </c:ser>
        <c:dLbls>
          <c:showLegendKey val="0"/>
          <c:showVal val="1"/>
          <c:showCatName val="0"/>
          <c:showSerName val="0"/>
          <c:showPercent val="0"/>
          <c:showBubbleSize val="0"/>
        </c:dLbls>
        <c:gapWidth val="219"/>
        <c:overlap val="-27"/>
        <c:axId val="401891328"/>
        <c:axId val="377677504"/>
      </c:barChart>
      <c:catAx>
        <c:axId val="401891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7677504"/>
        <c:crosses val="autoZero"/>
        <c:auto val="1"/>
        <c:lblAlgn val="ctr"/>
        <c:lblOffset val="100"/>
        <c:noMultiLvlLbl val="0"/>
      </c:catAx>
      <c:valAx>
        <c:axId val="377677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89132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b="0" i="1" u="none" strike="noStrike" baseline="0" dirty="0">
                <a:effectLst/>
                <a:latin typeface="Arial Narrow" panose="020B0606020202030204" pitchFamily="34" charset="0"/>
              </a:rPr>
              <a:t>Exportação de </a:t>
            </a:r>
            <a:r>
              <a:rPr lang="pt-PT" sz="1100" b="0" i="1" u="none" strike="noStrike" baseline="0" dirty="0" smtClean="0">
                <a:effectLst/>
                <a:latin typeface="Arial Narrow" panose="020B0606020202030204" pitchFamily="34" charset="0"/>
              </a:rPr>
              <a:t>bens na CEDEAO</a:t>
            </a:r>
            <a:endParaRPr lang="pt-PT" sz="1100" b="0" i="1" u="none" strike="noStrike" baseline="0" dirty="0">
              <a:effectLst/>
              <a:latin typeface="Arial Narrow" panose="020B0606020202030204" pitchFamily="34" charset="0"/>
            </a:endParaRPr>
          </a:p>
          <a:p>
            <a:pPr defTabSz="914400">
              <a:defRPr lang="pt-PT" sz="1100" b="0" i="1" u="none" strike="noStrike" kern="1200" spc="0" baseline="0">
                <a:solidFill>
                  <a:srgbClr val="00B0F0"/>
                </a:solidFill>
                <a:latin typeface="Arial Narrow" panose="020B0606020202030204" pitchFamily="34" charset="0"/>
                <a:ea typeface="+mn-ea"/>
                <a:cs typeface="+mn-cs"/>
              </a:defRPr>
            </a:pPr>
            <a:r>
              <a:rPr lang="pt-PT" sz="1100" i="1" dirty="0">
                <a:solidFill>
                  <a:srgbClr val="00B0F0"/>
                </a:solidFill>
                <a:latin typeface="Arial Narrow" panose="020B0606020202030204" pitchFamily="34" charset="0"/>
              </a:rPr>
              <a:t>2015</a:t>
            </a:r>
          </a:p>
        </c:rich>
      </c:tx>
      <c:layout>
        <c:manualLayout>
          <c:xMode val="edge"/>
          <c:yMode val="edge"/>
          <c:x val="0.68832435460572439"/>
          <c:y val="1.8903343603788657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4D-4557-8252-D4612349B1E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4D-4557-8252-D4612349B1E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4D-4557-8252-D4612349B1E7}"/>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A4D-4557-8252-D4612349B1E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A4D-4557-8252-D4612349B1E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A4D-4557-8252-D4612349B1E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A4D-4557-8252-D4612349B1E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A4D-4557-8252-D4612349B1E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A4D-4557-8252-D4612349B1E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A4D-4557-8252-D4612349B1E7}"/>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A4D-4557-8252-D4612349B1E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A4D-4557-8252-D4612349B1E7}"/>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A4D-4557-8252-D4612349B1E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A4D-4557-8252-D4612349B1E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A4D-4557-8252-D4612349B1E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A4D-4557-8252-D4612349B1E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A4D-4557-8252-D4612349B1E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Circuitos integrados e componentes eletrônicos</c:v>
                </c:pt>
                <c:pt idx="13">
                  <c:v>Equipamento de transporte</c:v>
                </c:pt>
                <c:pt idx="14">
                  <c:v>Automóveis e peças</c:v>
                </c:pt>
                <c:pt idx="15">
                  <c:v>Têxteis</c:v>
                </c:pt>
                <c:pt idx="16">
                  <c:v>Vestuários</c:v>
                </c:pt>
              </c:strCache>
            </c:strRef>
          </c:cat>
          <c:val>
            <c:numRef>
              <c:f>'CEDEAO Estatisticas'!$B$101:$B$117</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2020.xlsx]Gana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B292-4940-85A7-580165D1D01F}"/>
            </c:ext>
          </c:extLst>
        </c:ser>
        <c:ser>
          <c:idx val="1"/>
          <c:order val="1"/>
          <c:tx>
            <c:strRef>
              <c:f>'[CEDEAO PAIS POR PAIS VPT 2020.xlsx]Gana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B292-4940-85A7-580165D1D01F}"/>
            </c:ext>
          </c:extLst>
        </c:ser>
        <c:ser>
          <c:idx val="2"/>
          <c:order val="2"/>
          <c:tx>
            <c:strRef>
              <c:f>'[CEDEAO PAIS POR PAIS VPT 2020.xlsx]Gana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B292-4940-85A7-580165D1D01F}"/>
            </c:ext>
          </c:extLst>
        </c:ser>
        <c:ser>
          <c:idx val="3"/>
          <c:order val="3"/>
          <c:tx>
            <c:strRef>
              <c:f>'[CEDEAO PAIS POR PAIS VPT 2020.xlsx]Gana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B292-4940-85A7-580165D1D01F}"/>
            </c:ext>
          </c:extLst>
        </c:ser>
        <c:ser>
          <c:idx val="4"/>
          <c:order val="4"/>
          <c:tx>
            <c:strRef>
              <c:f>'[CEDEAO PAIS POR PAIS VPT 2020.xlsx]Gana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B292-4940-85A7-580165D1D01F}"/>
            </c:ext>
          </c:extLst>
        </c:ser>
        <c:ser>
          <c:idx val="5"/>
          <c:order val="5"/>
          <c:tx>
            <c:strRef>
              <c:f>'[CEDEAO PAIS POR PAIS VPT 2020.xlsx]Gana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B292-4940-85A7-580165D1D01F}"/>
            </c:ext>
          </c:extLst>
        </c:ser>
        <c:ser>
          <c:idx val="6"/>
          <c:order val="6"/>
          <c:tx>
            <c:strRef>
              <c:f>'[CEDEAO PAIS POR PAIS VPT 2020.xlsx]Gana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B292-4940-85A7-580165D1D01F}"/>
            </c:ext>
          </c:extLst>
        </c:ser>
        <c:dLbls>
          <c:showLegendKey val="0"/>
          <c:showVal val="0"/>
          <c:showCatName val="0"/>
          <c:showSerName val="0"/>
          <c:showPercent val="0"/>
          <c:showBubbleSize val="0"/>
        </c:dLbls>
        <c:gapWidth val="150"/>
        <c:axId val="401903616"/>
        <c:axId val="377680960"/>
      </c:barChart>
      <c:dateAx>
        <c:axId val="40190361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INDICADORES ECONÓMICOS D</a:t>
                </a:r>
                <a:r>
                  <a:rPr lang="en-US" altLang="en-US" dirty="0"/>
                  <a:t>E </a:t>
                </a:r>
                <a:r>
                  <a:rPr lang="en-US" altLang="en-US" dirty="0" smtClean="0"/>
                  <a:t>GANA</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7680960"/>
        <c:crosses val="autoZero"/>
        <c:auto val="0"/>
        <c:lblOffset val="100"/>
        <c:baseTimeUnit val="days"/>
      </c:dateAx>
      <c:valAx>
        <c:axId val="3776809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90361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no Gana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642687114033704"/>
          <c:y val="0.19299175413859909"/>
          <c:w val="0.49478050220609943"/>
          <c:h val="0.5237522727747527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F06-47E4-AEE3-1B0ADCA210E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F06-47E4-AEE3-1B0ADCA210E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F06-47E4-AEE3-1B0ADCA210E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F06-47E4-AEE3-1B0ADCA210E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F06-47E4-AEE3-1B0ADCA210E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F06-47E4-AEE3-1B0ADCA210E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F06-47E4-AEE3-1B0ADCA210E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F06-47E4-AEE3-1B0ADCA210E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F06-47E4-AEE3-1B0ADCA210EE}"/>
              </c:ext>
            </c:extLst>
          </c:dPt>
          <c:dPt>
            <c:idx val="9"/>
            <c:bubble3D val="0"/>
            <c:spPr>
              <a:solidFill>
                <a:srgbClr val="FFC000"/>
              </a:solidFill>
              <a:ln>
                <a:noFill/>
              </a:ln>
              <a:effectLst/>
            </c:spPr>
            <c:extLst xmlns:c16r2="http://schemas.microsoft.com/office/drawing/2015/06/chart">
              <c:ext xmlns:c16="http://schemas.microsoft.com/office/drawing/2014/chart" uri="{C3380CC4-5D6E-409C-BE32-E72D297353CC}">
                <c16:uniqueId val="{00000013-CF06-47E4-AEE3-1B0ADCA210E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F06-47E4-AEE3-1B0ADCA210E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F06-47E4-AEE3-1B0ADCA210E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F06-47E4-AEE3-1B0ADCA210E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F06-47E4-AEE3-1B0ADCA210E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F06-47E4-AEE3-1B0ADCA210E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CF06-47E4-AEE3-1B0ADCA210E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CF06-47E4-AEE3-1B0ADCA210E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F06-47E4-AEE3-1B0ADCA210E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F06-47E4-AEE3-1B0ADCA210E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F06-47E4-AEE3-1B0ADCA210E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F06-47E4-AEE3-1B0ADCA210E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F06-47E4-AEE3-1B0ADCA210E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F06-47E4-AEE3-1B0ADCA210E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F06-47E4-AEE3-1B0ADCA210E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F06-47E4-AEE3-1B0ADCA210E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CF06-47E4-AEE3-1B0ADCA210E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CF06-47E4-AEE3-1B0ADCA210E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exportações de bens do Gana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0941271881477547"/>
          <c:y val="0.19829073832945276"/>
          <c:w val="0.54650018092018282"/>
          <c:h val="0.5531946210419382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411-492B-B621-1A017D105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411-492B-B621-1A017D105F52}"/>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411-492B-B621-1A017D105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411-492B-B621-1A017D105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411-492B-B621-1A017D105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411-492B-B621-1A017D105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411-492B-B621-1A017D105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411-492B-B621-1A017D105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411-492B-B621-1A017D105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411-492B-B621-1A017D105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411-492B-B621-1A017D105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411-492B-B621-1A017D105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411-492B-B621-1A017D105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411-492B-B621-1A017D105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411-492B-B621-1A017D105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411-492B-B621-1A017D105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411-492B-B621-1A017D105F52}"/>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11-492B-B621-1A017D105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11-492B-B621-1A017D105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411-492B-B621-1A017D105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411-492B-B621-1A017D105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411-492B-B621-1A017D105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411-492B-B621-1A017D105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411-492B-B621-1A017D105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411-492B-B621-1A017D105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411-492B-B621-1A017D105F52}"/>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411-492B-B621-1A017D105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411-492B-B621-1A017D105F52}"/>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411-492B-B621-1A017D105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411-492B-B621-1A017D105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411-492B-B621-1A017D105F52}"/>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411-492B-B621-1A017D105F52}"/>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411-492B-B621-1A017D105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'Gana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F411-492B-B621-1A017D105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2020.xlsx]Gana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D3F-4E59-93B7-004435A45FBF}"/>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D3F-4E59-93B7-004435A45FBF}"/>
                </c:ext>
              </c:extLst>
            </c:dLbl>
            <c:dLbl>
              <c:idx val="9"/>
              <c:layout>
                <c:manualLayout>
                  <c:x val="0"/>
                  <c:y val="-7.026906826773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D3F-4E59-93B7-004435A45FB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FD3F-4E59-93B7-004435A45FBF}"/>
            </c:ext>
          </c:extLst>
        </c:ser>
        <c:dLbls>
          <c:showLegendKey val="0"/>
          <c:showVal val="1"/>
          <c:showCatName val="0"/>
          <c:showSerName val="0"/>
          <c:showPercent val="0"/>
          <c:showBubbleSize val="0"/>
        </c:dLbls>
        <c:marker val="1"/>
        <c:smooth val="0"/>
        <c:axId val="402001408"/>
        <c:axId val="411816448"/>
      </c:lineChart>
      <c:catAx>
        <c:axId val="4020014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1816448"/>
        <c:crosses val="autoZero"/>
        <c:auto val="1"/>
        <c:lblAlgn val="ctr"/>
        <c:lblOffset val="100"/>
        <c:noMultiLvlLbl val="0"/>
      </c:catAx>
      <c:valAx>
        <c:axId val="4118164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0014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ln>
                  <a:noFill/>
                </a:ln>
                <a:solidFill>
                  <a:schemeClr val="tx1">
                    <a:lumMod val="65000"/>
                    <a:lumOff val="35000"/>
                  </a:schemeClr>
                </a:solidFill>
                <a:latin typeface="+mn-lt"/>
                <a:ea typeface="+mn-ea"/>
                <a:cs typeface="+mn-cs"/>
              </a:defRPr>
            </a:pPr>
            <a:r>
              <a:rPr lang="en-US">
                <a:ln>
                  <a:noFill/>
                </a:ln>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2020.xlsx]Gana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2294-42C0-AAB4-8091476726D8}"/>
            </c:ext>
          </c:extLst>
        </c:ser>
        <c:ser>
          <c:idx val="1"/>
          <c:order val="1"/>
          <c:tx>
            <c:strRef>
              <c:f>'[CEDEAO PAIS POR PAIS VPT 2020.xlsx]Gana Estatisticas'!$A$15</c:f>
              <c:strCache>
                <c:ptCount val="1"/>
                <c:pt idx="0">
                  <c:v>Importação de bens e serviços [ % do PIB ]</c:v>
                </c:pt>
              </c:strCache>
            </c:strRef>
          </c:tx>
          <c:spPr>
            <a:solidFill>
              <a:schemeClr val="accent2"/>
            </a:solidFill>
            <a:ln>
              <a:noFill/>
            </a:ln>
            <a:effectLst/>
          </c:spPr>
          <c:invertIfNegative val="0"/>
          <c:dLbls>
            <c:dLbl>
              <c:idx val="9"/>
              <c:layout>
                <c:manualLayout>
                  <c:x val="1.77083333333333E-3"/>
                  <c:y val="-1.90985485103132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294-42C0-AAB4-8091476726D8}"/>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2-2294-42C0-AAB4-8091476726D8}"/>
            </c:ext>
          </c:extLst>
        </c:ser>
        <c:dLbls>
          <c:showLegendKey val="0"/>
          <c:showVal val="1"/>
          <c:showCatName val="0"/>
          <c:showSerName val="0"/>
          <c:showPercent val="0"/>
          <c:showBubbleSize val="0"/>
        </c:dLbls>
        <c:gapWidth val="219"/>
        <c:overlap val="-27"/>
        <c:axId val="402006528"/>
        <c:axId val="411818176"/>
      </c:barChart>
      <c:catAx>
        <c:axId val="4020065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ln>
                  <a:noFill/>
                </a:ln>
                <a:solidFill>
                  <a:srgbClr val="00B0F0"/>
                </a:solidFill>
                <a:latin typeface="+mn-lt"/>
                <a:ea typeface="+mn-ea"/>
                <a:cs typeface="+mn-cs"/>
              </a:defRPr>
            </a:pPr>
            <a:endParaRPr lang="pt-PT"/>
          </a:p>
        </c:txPr>
        <c:crossAx val="411818176"/>
        <c:crosses val="autoZero"/>
        <c:auto val="1"/>
        <c:lblAlgn val="ctr"/>
        <c:lblOffset val="100"/>
        <c:noMultiLvlLbl val="0"/>
      </c:catAx>
      <c:valAx>
        <c:axId val="411818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crossAx val="40200652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ln>
            <a:noFill/>
          </a:ln>
        </a:defRPr>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1494-4D14-8E68-388C6DEB03D6}"/>
            </c:ext>
          </c:extLst>
        </c:ser>
        <c:ser>
          <c:idx val="1"/>
          <c:order val="1"/>
          <c:tx>
            <c:strRef>
              <c:f>'[CEDEAO PAIS POR PAIS VPT 2020.xlsx]Guine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1494-4D14-8E68-388C6DEB03D6}"/>
            </c:ext>
          </c:extLst>
        </c:ser>
        <c:ser>
          <c:idx val="2"/>
          <c:order val="2"/>
          <c:tx>
            <c:strRef>
              <c:f>'[CEDEAO PAIS POR PAIS VPT 2020.xlsx]Guine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1494-4D14-8E68-388C6DEB03D6}"/>
            </c:ext>
          </c:extLst>
        </c:ser>
        <c:ser>
          <c:idx val="3"/>
          <c:order val="3"/>
          <c:tx>
            <c:strRef>
              <c:f>'[CEDEAO PAIS POR PAIS VPT 2020.xlsx]Guine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1494-4D14-8E68-388C6DEB03D6}"/>
            </c:ext>
          </c:extLst>
        </c:ser>
        <c:ser>
          <c:idx val="4"/>
          <c:order val="4"/>
          <c:tx>
            <c:strRef>
              <c:f>'[CEDEAO PAIS POR PAIS VPT 2020.xlsx]Guine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1494-4D14-8E68-388C6DEB03D6}"/>
            </c:ext>
          </c:extLst>
        </c:ser>
        <c:ser>
          <c:idx val="5"/>
          <c:order val="5"/>
          <c:tx>
            <c:strRef>
              <c:f>'[CEDEAO PAIS POR PAIS VPT 2020.xlsx]Guine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1494-4D14-8E68-388C6DEB03D6}"/>
            </c:ext>
          </c:extLst>
        </c:ser>
        <c:ser>
          <c:idx val="6"/>
          <c:order val="6"/>
          <c:tx>
            <c:strRef>
              <c:f>'[CEDEAO PAIS POR PAIS VPT 2020.xlsx]Guine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1494-4D14-8E68-388C6DEB03D6}"/>
            </c:ext>
          </c:extLst>
        </c:ser>
        <c:dLbls>
          <c:showLegendKey val="0"/>
          <c:showVal val="0"/>
          <c:showCatName val="0"/>
          <c:showSerName val="0"/>
          <c:showPercent val="0"/>
          <c:showBubbleSize val="0"/>
        </c:dLbls>
        <c:gapWidth val="150"/>
        <c:axId val="402020864"/>
        <c:axId val="413296320"/>
      </c:barChart>
      <c:dateAx>
        <c:axId val="40202086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GUINÉ</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96320"/>
        <c:crosses val="autoZero"/>
        <c:auto val="0"/>
        <c:lblOffset val="100"/>
        <c:baseTimeUnit val="days"/>
      </c:dateAx>
      <c:valAx>
        <c:axId val="4132963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0208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na Guiné</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E8E2-47FD-8063-BDF67BC7D95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E8E2-47FD-8063-BDF67BC7D95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E8E2-47FD-8063-BDF67BC7D95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E8E2-47FD-8063-BDF67BC7D95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E8E2-47FD-8063-BDF67BC7D95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E8E2-47FD-8063-BDF67BC7D95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E8E2-47FD-8063-BDF67BC7D95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E8E2-47FD-8063-BDF67BC7D95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E8E2-47FD-8063-BDF67BC7D95A}"/>
              </c:ext>
            </c:extLst>
          </c:dPt>
          <c:dPt>
            <c:idx val="9"/>
            <c:bubble3D val="0"/>
            <c:spPr>
              <a:solidFill>
                <a:srgbClr val="416D12"/>
              </a:solidFill>
              <a:ln>
                <a:noFill/>
              </a:ln>
              <a:effectLst/>
            </c:spPr>
            <c:extLst xmlns:c16r2="http://schemas.microsoft.com/office/drawing/2015/06/chart">
              <c:ext xmlns:c16="http://schemas.microsoft.com/office/drawing/2014/chart" uri="{C3380CC4-5D6E-409C-BE32-E72D297353CC}">
                <c16:uniqueId val="{00000013-E8E2-47FD-8063-BDF67BC7D95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E8E2-47FD-8063-BDF67BC7D95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E8E2-47FD-8063-BDF67BC7D95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E8E2-47FD-8063-BDF67BC7D95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E8E2-47FD-8063-BDF67BC7D95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E8E2-47FD-8063-BDF67BC7D95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E8E2-47FD-8063-BDF67BC7D95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E8E2-47FD-8063-BDF67BC7D95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E2-47FD-8063-BDF67BC7D95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8E2-47FD-8063-BDF67BC7D95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8E2-47FD-8063-BDF67BC7D95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8E2-47FD-8063-BDF67BC7D95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8E2-47FD-8063-BDF67BC7D95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8E2-47FD-8063-BDF67BC7D95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E8E2-47FD-8063-BDF67BC7D95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8E2-47FD-8063-BDF67BC7D95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8E2-47FD-8063-BDF67BC7D95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E8E2-47FD-8063-BDF67BC7D95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0" baseline="0">
                <a:effectLst/>
                <a:latin typeface="Arial Narrow" panose="020B0606020202030204" pitchFamily="34" charset="0"/>
              </a:rPr>
              <a:t>As importações de bens da Guiné</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027-43B3-9CB4-FE8C06927161}"/>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027-43B3-9CB4-FE8C06927161}"/>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4027-43B3-9CB4-FE8C06927161}"/>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027-43B3-9CB4-FE8C0692716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027-43B3-9CB4-FE8C06927161}"/>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4027-43B3-9CB4-FE8C06927161}"/>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027-43B3-9CB4-FE8C06927161}"/>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4027-43B3-9CB4-FE8C06927161}"/>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4027-43B3-9CB4-FE8C06927161}"/>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4027-43B3-9CB4-FE8C06927161}"/>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027-43B3-9CB4-FE8C06927161}"/>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4027-43B3-9CB4-FE8C06927161}"/>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4027-43B3-9CB4-FE8C06927161}"/>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027-43B3-9CB4-FE8C06927161}"/>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027-43B3-9CB4-FE8C06927161}"/>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027-43B3-9CB4-FE8C06927161}"/>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027-43B3-9CB4-FE8C06927161}"/>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027-43B3-9CB4-FE8C06927161}"/>
                </c:ext>
              </c:extLst>
            </c:dLbl>
            <c:dLbl>
              <c:idx val="2"/>
              <c:layout>
                <c:manualLayout>
                  <c:x val="2.2248423135588957E-3"/>
                  <c:y val="1.542831952125181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027-43B3-9CB4-FE8C06927161}"/>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027-43B3-9CB4-FE8C06927161}"/>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027-43B3-9CB4-FE8C06927161}"/>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4027-43B3-9CB4-FE8C06927161}"/>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027-43B3-9CB4-FE8C06927161}"/>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4027-43B3-9CB4-FE8C06927161}"/>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4027-43B3-9CB4-FE8C06927161}"/>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4027-43B3-9CB4-FE8C06927161}"/>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4027-43B3-9CB4-FE8C06927161}"/>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4027-43B3-9CB4-FE8C06927161}"/>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4027-43B3-9CB4-FE8C06927161}"/>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4027-43B3-9CB4-FE8C06927161}"/>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4027-43B3-9CB4-FE8C06927161}"/>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4027-43B3-9CB4-FE8C06927161}"/>
                </c:ext>
              </c:extLst>
            </c:dLbl>
            <c:dLbl>
              <c:idx val="16"/>
              <c:layout>
                <c:manualLayout>
                  <c:x val="0.1741577276662406"/>
                  <c:y val="8.6134856217444291E-3"/>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4027-43B3-9CB4-FE8C06927161}"/>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'Guine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4027-43B3-9CB4-FE8C0692716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6.97916666666667E-3"/>
                  <c:y val="-9.2093639575971706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8D-4074-9C0E-081F0124BD20}"/>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8D-4074-9C0E-081F0124BD20}"/>
                </c:ext>
              </c:extLst>
            </c:dLbl>
            <c:dLbl>
              <c:idx val="6"/>
              <c:layout>
                <c:manualLayout>
                  <c:x val="5.4453564003146701E-2"/>
                  <c:y val="-3.02731720576242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8D-4074-9C0E-081F0124BD20}"/>
                </c:ext>
              </c:extLst>
            </c:dLbl>
            <c:dLbl>
              <c:idx val="8"/>
              <c:layout>
                <c:manualLayout>
                  <c:x val="1.390625E-2"/>
                  <c:y val="-5.52120141342756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18D-4074-9C0E-081F0124BD20}"/>
                </c:ext>
              </c:extLst>
            </c:dLbl>
            <c:dLbl>
              <c:idx val="9"/>
              <c:layout>
                <c:manualLayout>
                  <c:x val="-8.8541666666666695E-4"/>
                  <c:y val="-5.8966431095406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18D-4074-9C0E-081F0124BD2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7-518D-4074-9C0E-081F0124BD20}"/>
            </c:ext>
          </c:extLst>
        </c:ser>
        <c:dLbls>
          <c:showLegendKey val="0"/>
          <c:showVal val="1"/>
          <c:showCatName val="0"/>
          <c:showSerName val="0"/>
          <c:showPercent val="0"/>
          <c:showBubbleSize val="0"/>
        </c:dLbls>
        <c:marker val="1"/>
        <c:smooth val="0"/>
        <c:axId val="402077696"/>
        <c:axId val="413213824"/>
      </c:lineChart>
      <c:catAx>
        <c:axId val="4020776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13824"/>
        <c:crosses val="autoZero"/>
        <c:auto val="1"/>
        <c:lblAlgn val="ctr"/>
        <c:lblOffset val="100"/>
        <c:noMultiLvlLbl val="0"/>
      </c:catAx>
      <c:valAx>
        <c:axId val="413213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0776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32C7-48D1-BCAB-1FAD98195567}"/>
            </c:ext>
          </c:extLst>
        </c:ser>
        <c:ser>
          <c:idx val="1"/>
          <c:order val="1"/>
          <c:tx>
            <c:strRef>
              <c:f>'[CEDEAO PAIS POR PAIS VPT 2020.xlsx]Guine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32C7-48D1-BCAB-1FAD98195567}"/>
            </c:ext>
          </c:extLst>
        </c:ser>
        <c:dLbls>
          <c:showLegendKey val="0"/>
          <c:showVal val="1"/>
          <c:showCatName val="0"/>
          <c:showSerName val="0"/>
          <c:showPercent val="0"/>
          <c:showBubbleSize val="0"/>
        </c:dLbls>
        <c:gapWidth val="219"/>
        <c:overlap val="-27"/>
        <c:axId val="402078208"/>
        <c:axId val="413215552"/>
      </c:barChart>
      <c:catAx>
        <c:axId val="4020782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15552"/>
        <c:crosses val="autoZero"/>
        <c:auto val="1"/>
        <c:lblAlgn val="ctr"/>
        <c:lblOffset val="100"/>
        <c:noMultiLvlLbl val="0"/>
      </c:catAx>
      <c:valAx>
        <c:axId val="413215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0782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FFFFFF"/>
                </a:solidFill>
                <a:latin typeface="Arial Narrow" panose="020B0606020202030204" pitchFamily="34" charset="0"/>
                <a:ea typeface="+mn-ea"/>
                <a:cs typeface="+mn-cs"/>
              </a:defRPr>
            </a:pPr>
            <a:r>
              <a:rPr lang="en-US" sz="1200" i="1" dirty="0" smtClean="0">
                <a:solidFill>
                  <a:schemeClr val="bg1"/>
                </a:solidFill>
                <a:latin typeface="Arial Narrow" panose="020B0606020202030204" pitchFamily="34" charset="0"/>
              </a:rPr>
              <a:t>PARTICIPAÇÃO </a:t>
            </a:r>
            <a:r>
              <a:rPr lang="en-US" sz="1200" i="1" dirty="0">
                <a:solidFill>
                  <a:schemeClr val="bg1"/>
                </a:solidFill>
                <a:latin typeface="Arial Narrow" panose="020B0606020202030204" pitchFamily="34" charset="0"/>
              </a:rPr>
              <a:t>DOS PAÍSES MEMBROS NO COMÉRCIO INTRA-REGIONAL</a:t>
            </a:r>
          </a:p>
          <a:p>
            <a:pPr marL="0" marR="0" indent="0" algn="ctr" defTabSz="914400" rtl="0" eaLnBrk="1" fontAlgn="auto" latinLnBrk="0" hangingPunct="1">
              <a:lnSpc>
                <a:spcPct val="100000"/>
              </a:lnSpc>
              <a:spcBef>
                <a:spcPts val="0"/>
              </a:spcBef>
              <a:spcAft>
                <a:spcPts val="0"/>
              </a:spcAft>
              <a:buClrTx/>
              <a:buSzTx/>
              <a:buFontTx/>
              <a:buNone/>
              <a:tabLst/>
              <a:defRPr lang="pt-PT" sz="1200" b="0" i="1" u="none" strike="noStrike" kern="1200" spc="0" baseline="0">
                <a:solidFill>
                  <a:srgbClr val="FFFFFF"/>
                </a:solidFill>
                <a:latin typeface="Arial Narrow" panose="020B0606020202030204" pitchFamily="34" charset="0"/>
                <a:ea typeface="+mn-ea"/>
                <a:cs typeface="+mn-cs"/>
              </a:defRPr>
            </a:pPr>
            <a:r>
              <a:rPr lang="en-US" sz="1200" i="1" dirty="0">
                <a:solidFill>
                  <a:schemeClr val="bg1"/>
                </a:solidFill>
                <a:latin typeface="Arial Narrow" panose="020B0606020202030204" pitchFamily="34" charset="0"/>
              </a:rPr>
              <a:t>(2011</a:t>
            </a:r>
            <a:r>
              <a:rPr lang="en-US" sz="1200" i="1" baseline="0" dirty="0">
                <a:solidFill>
                  <a:schemeClr val="bg1"/>
                </a:solidFill>
                <a:latin typeface="Arial Narrow" panose="020B0606020202030204" pitchFamily="34" charset="0"/>
              </a:rPr>
              <a:t> - 2016</a:t>
            </a:r>
            <a:r>
              <a:rPr lang="en-US" sz="1200" i="1" dirty="0">
                <a:solidFill>
                  <a:schemeClr val="bg1"/>
                </a:solidFill>
                <a:latin typeface="Arial Narrow" panose="020B0606020202030204" pitchFamily="34" charset="0"/>
              </a:rPr>
              <a:t>)</a:t>
            </a:r>
          </a:p>
        </c:rich>
      </c:tx>
      <c:layout>
        <c:manualLayout>
          <c:xMode val="edge"/>
          <c:yMode val="edge"/>
          <c:x val="0.32587826724165847"/>
          <c:y val="2.0565630763990147E-2"/>
        </c:manualLayout>
      </c:layout>
      <c:overlay val="0"/>
      <c:spPr>
        <a:solidFill>
          <a:schemeClr val="accent1">
            <a:lumMod val="60000"/>
            <a:lumOff val="40000"/>
          </a:schemeClr>
        </a:solid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'Dados CEDEAO Estaisticas'!$B$8</c:f>
              <c:strCache>
                <c:ptCount val="1"/>
                <c:pt idx="0">
                  <c:v>Exportação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Estaisticas'!$B$9:$B$23</c:f>
              <c:numCache>
                <c:formatCode>0.0%</c:formatCode>
                <c:ptCount val="15"/>
                <c:pt idx="0">
                  <c:v>1.2E-2</c:v>
                </c:pt>
                <c:pt idx="1">
                  <c:v>2.1999999999999999E-2</c:v>
                </c:pt>
                <c:pt idx="2">
                  <c:v>0</c:v>
                </c:pt>
                <c:pt idx="3">
                  <c:v>0.26400000000000001</c:v>
                </c:pt>
                <c:pt idx="4">
                  <c:v>7.0000000000000001E-3</c:v>
                </c:pt>
                <c:pt idx="5">
                  <c:v>0.16500000000000001</c:v>
                </c:pt>
                <c:pt idx="6">
                  <c:v>0.02</c:v>
                </c:pt>
                <c:pt idx="7">
                  <c:v>2E-3</c:v>
                </c:pt>
                <c:pt idx="8">
                  <c:v>3.0000000000000001E-3</c:v>
                </c:pt>
                <c:pt idx="9">
                  <c:v>2.9000000000000001E-2</c:v>
                </c:pt>
                <c:pt idx="10">
                  <c:v>2.5999999999999999E-2</c:v>
                </c:pt>
                <c:pt idx="11">
                  <c:v>0.32500000000000001</c:v>
                </c:pt>
                <c:pt idx="12">
                  <c:v>7.6999999999999999E-2</c:v>
                </c:pt>
                <c:pt idx="13">
                  <c:v>2E-3</c:v>
                </c:pt>
                <c:pt idx="14">
                  <c:v>4.5999999999999999E-2</c:v>
                </c:pt>
              </c:numCache>
            </c:numRef>
          </c:val>
        </c:ser>
        <c:ser>
          <c:idx val="1"/>
          <c:order val="1"/>
          <c:tx>
            <c:strRef>
              <c:f>'Dados CEDEAO Estaisticas'!$C$8</c:f>
              <c:strCache>
                <c:ptCount val="1"/>
                <c:pt idx="0">
                  <c:v>Importação</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accent2">
                        <a:lumMod val="60000"/>
                        <a:lumOff val="40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Estaisticas'!$A$9:$A$23</c:f>
              <c:strCache>
                <c:ptCount val="15"/>
                <c:pt idx="0">
                  <c:v>Benin</c:v>
                </c:pt>
                <c:pt idx="1">
                  <c:v>Burkina Faso</c:v>
                </c:pt>
                <c:pt idx="2">
                  <c:v>Cabo Verde</c:v>
                </c:pt>
                <c:pt idx="3">
                  <c:v>Côte d'Ivoire</c:v>
                </c:pt>
                <c:pt idx="4">
                  <c:v>Gambia</c:v>
                </c:pt>
                <c:pt idx="5">
                  <c:v>Ghana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Estaisticas'!$C$9:$C$23</c:f>
              <c:numCache>
                <c:formatCode>0.0%</c:formatCode>
                <c:ptCount val="15"/>
                <c:pt idx="0">
                  <c:v>4.4999999999999998E-2</c:v>
                </c:pt>
                <c:pt idx="1">
                  <c:v>8.3000000000000004E-2</c:v>
                </c:pt>
                <c:pt idx="2">
                  <c:v>2E-3</c:v>
                </c:pt>
                <c:pt idx="3">
                  <c:v>0.27100000000000002</c:v>
                </c:pt>
                <c:pt idx="4">
                  <c:v>1.2E-2</c:v>
                </c:pt>
                <c:pt idx="5">
                  <c:v>7.8E-2</c:v>
                </c:pt>
                <c:pt idx="6">
                  <c:v>1.0999999999999999E-2</c:v>
                </c:pt>
                <c:pt idx="7">
                  <c:v>2E-3</c:v>
                </c:pt>
                <c:pt idx="8">
                  <c:v>3.7999999999999999E-2</c:v>
                </c:pt>
                <c:pt idx="9">
                  <c:v>0.153</c:v>
                </c:pt>
                <c:pt idx="10">
                  <c:v>3.5000000000000003E-2</c:v>
                </c:pt>
                <c:pt idx="11">
                  <c:v>9.8000000000000004E-2</c:v>
                </c:pt>
                <c:pt idx="12">
                  <c:v>8.4000000000000005E-2</c:v>
                </c:pt>
                <c:pt idx="13">
                  <c:v>6.8000000000000005E-2</c:v>
                </c:pt>
                <c:pt idx="14">
                  <c:v>2.1000000000000001E-2</c:v>
                </c:pt>
              </c:numCache>
            </c:numRef>
          </c:val>
        </c:ser>
        <c:dLbls>
          <c:showLegendKey val="0"/>
          <c:showVal val="1"/>
          <c:showCatName val="0"/>
          <c:showSerName val="0"/>
          <c:showPercent val="0"/>
          <c:showBubbleSize val="0"/>
        </c:dLbls>
        <c:gapWidth val="219"/>
        <c:overlap val="-27"/>
        <c:axId val="401288192"/>
        <c:axId val="374092864"/>
      </c:barChart>
      <c:catAx>
        <c:axId val="4012881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74092864"/>
        <c:crosses val="autoZero"/>
        <c:auto val="1"/>
        <c:lblAlgn val="ctr"/>
        <c:lblOffset val="100"/>
        <c:noMultiLvlLbl val="0"/>
      </c:catAx>
      <c:valAx>
        <c:axId val="3740928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01288192"/>
        <c:crosses val="autoZero"/>
        <c:crossBetween val="between"/>
      </c:valAx>
      <c:spPr>
        <a:noFill/>
        <a:ln>
          <a:noFill/>
        </a:ln>
        <a:effectLst/>
      </c:spPr>
    </c:plotArea>
    <c:legend>
      <c:legendPos val="b"/>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2020.xlsx]Guine Bissau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1ED7-4A22-B577-6749E7F7AADA}"/>
            </c:ext>
          </c:extLst>
        </c:ser>
        <c:ser>
          <c:idx val="1"/>
          <c:order val="1"/>
          <c:tx>
            <c:strRef>
              <c:f>'[CEDEAO PAIS POR PAIS VPT 2020.xlsx]Guine Bissau Estatisticas'!$A$8</c:f>
              <c:strCache>
                <c:ptCount val="1"/>
                <c:pt idx="0">
                  <c:v>Exportação de bens e serviços [ Corrente ]</c:v>
                </c:pt>
              </c:strCache>
            </c:strRef>
          </c:tx>
          <c:spPr>
            <a:solidFill>
              <a:schemeClr val="accent2"/>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1ED7-4A22-B577-6749E7F7AADA}"/>
            </c:ext>
          </c:extLst>
        </c:ser>
        <c:ser>
          <c:idx val="2"/>
          <c:order val="2"/>
          <c:tx>
            <c:strRef>
              <c:f>'[CEDEAO PAIS POR PAIS VPT 2020.xlsx]Guine Bissau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1ED7-4A22-B577-6749E7F7AADA}"/>
            </c:ext>
          </c:extLst>
        </c:ser>
        <c:ser>
          <c:idx val="3"/>
          <c:order val="3"/>
          <c:tx>
            <c:strRef>
              <c:f>'[CEDEAO PAIS POR PAIS VPT 2020.xlsx]Guine Bissau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1ED7-4A22-B577-6749E7F7AADA}"/>
            </c:ext>
          </c:extLst>
        </c:ser>
        <c:ser>
          <c:idx val="4"/>
          <c:order val="4"/>
          <c:tx>
            <c:strRef>
              <c:f>'[CEDEAO PAIS POR PAIS VPT 2020.xlsx]Guine Bissau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1ED7-4A22-B577-6749E7F7AADA}"/>
            </c:ext>
          </c:extLst>
        </c:ser>
        <c:ser>
          <c:idx val="5"/>
          <c:order val="5"/>
          <c:tx>
            <c:strRef>
              <c:f>'[CEDEAO PAIS POR PAIS VPT 2020.xlsx]Guine Bissau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1ED7-4A22-B577-6749E7F7AADA}"/>
            </c:ext>
          </c:extLst>
        </c:ser>
        <c:ser>
          <c:idx val="6"/>
          <c:order val="6"/>
          <c:tx>
            <c:strRef>
              <c:f>'[CEDEAO PAIS POR PAIS VPT 2020.xlsx]Guine Bissau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1ED7-4A22-B577-6749E7F7AADA}"/>
            </c:ext>
          </c:extLst>
        </c:ser>
        <c:dLbls>
          <c:showLegendKey val="0"/>
          <c:showVal val="0"/>
          <c:showCatName val="0"/>
          <c:showSerName val="0"/>
          <c:showPercent val="0"/>
          <c:showBubbleSize val="0"/>
        </c:dLbls>
        <c:gapWidth val="150"/>
        <c:axId val="402131968"/>
        <c:axId val="413219008"/>
      </c:barChart>
      <c:dateAx>
        <c:axId val="4021319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a:t>INDICADORES ECONÓMICOS D</a:t>
                </a:r>
                <a:r>
                  <a:rPr lang="pt-PT" altLang="en-US"/>
                  <a:t>A GUINÉ BISSAU</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19008"/>
        <c:crosses val="autoZero"/>
        <c:auto val="0"/>
        <c:lblOffset val="100"/>
        <c:baseTimeUnit val="days"/>
      </c:dateAx>
      <c:valAx>
        <c:axId val="413219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319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2020.xlsx]Guine Bissau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9294446384910897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D3-4259-9D06-293ED5F4D741}"/>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D3-4259-9D06-293ED5F4D741}"/>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D3-4259-9D06-293ED5F4D741}"/>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D3-4259-9D06-293ED5F4D741}"/>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D0D3-4259-9D06-293ED5F4D741}"/>
            </c:ext>
          </c:extLst>
        </c:ser>
        <c:dLbls>
          <c:showLegendKey val="0"/>
          <c:showVal val="1"/>
          <c:showCatName val="0"/>
          <c:showSerName val="0"/>
          <c:showPercent val="0"/>
          <c:showBubbleSize val="0"/>
        </c:dLbls>
        <c:marker val="1"/>
        <c:smooth val="0"/>
        <c:axId val="402138624"/>
        <c:axId val="374736576"/>
      </c:lineChart>
      <c:catAx>
        <c:axId val="402138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4736576"/>
        <c:crosses val="autoZero"/>
        <c:auto val="1"/>
        <c:lblAlgn val="ctr"/>
        <c:lblOffset val="100"/>
        <c:noMultiLvlLbl val="0"/>
      </c:catAx>
      <c:valAx>
        <c:axId val="3747365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386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2020.xlsx]Guine Bissau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57E7-4C8F-AF05-CBBAE6119A10}"/>
            </c:ext>
          </c:extLst>
        </c:ser>
        <c:ser>
          <c:idx val="1"/>
          <c:order val="1"/>
          <c:tx>
            <c:strRef>
              <c:f>'[CEDEAO PAIS POR PAIS VPT 2020.xlsx]Guine Bissau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57E7-4C8F-AF05-CBBAE6119A10}"/>
            </c:ext>
          </c:extLst>
        </c:ser>
        <c:dLbls>
          <c:showLegendKey val="0"/>
          <c:showVal val="1"/>
          <c:showCatName val="0"/>
          <c:showSerName val="0"/>
          <c:showPercent val="0"/>
          <c:showBubbleSize val="0"/>
        </c:dLbls>
        <c:gapWidth val="219"/>
        <c:overlap val="-27"/>
        <c:axId val="402146304"/>
        <c:axId val="374738304"/>
      </c:barChart>
      <c:catAx>
        <c:axId val="4021463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4738304"/>
        <c:crosses val="autoZero"/>
        <c:auto val="1"/>
        <c:lblAlgn val="ctr"/>
        <c:lblOffset val="100"/>
        <c:noMultiLvlLbl val="0"/>
      </c:catAx>
      <c:valAx>
        <c:axId val="3747383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4630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2020.xlsx]Liberia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6832-437A-BE64-18E826034B44}"/>
            </c:ext>
          </c:extLst>
        </c:ser>
        <c:ser>
          <c:idx val="1"/>
          <c:order val="1"/>
          <c:tx>
            <c:strRef>
              <c:f>'[CEDEAO PAIS POR PAIS VPT 2020.xlsx]Liberia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6832-437A-BE64-18E826034B44}"/>
            </c:ext>
          </c:extLst>
        </c:ser>
        <c:ser>
          <c:idx val="2"/>
          <c:order val="2"/>
          <c:tx>
            <c:strRef>
              <c:f>'[CEDEAO PAIS POR PAIS VPT 2020.xlsx]Liberia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6832-437A-BE64-18E826034B44}"/>
            </c:ext>
          </c:extLst>
        </c:ser>
        <c:ser>
          <c:idx val="3"/>
          <c:order val="3"/>
          <c:tx>
            <c:strRef>
              <c:f>'[CEDEAO PAIS POR PAIS VPT 2020.xlsx]Liberia Estatisticas'!$A$10</c:f>
              <c:strCache>
                <c:ptCount val="1"/>
                <c:pt idx="0">
                  <c:v>Importações de bens e serviços [ Corrente ]</c:v>
                </c:pt>
              </c:strCache>
            </c:strRef>
          </c:tx>
          <c:spPr>
            <a:solidFill>
              <a:schemeClr val="accent4"/>
            </a:solidFill>
            <a:ln>
              <a:noFill/>
            </a:ln>
            <a:effectLst/>
          </c:spPr>
          <c:invertIfNegative val="0"/>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6832-437A-BE64-18E826034B44}"/>
            </c:ext>
          </c:extLst>
        </c:ser>
        <c:ser>
          <c:idx val="4"/>
          <c:order val="4"/>
          <c:tx>
            <c:strRef>
              <c:f>'[CEDEAO PAIS POR PAIS VPT 2020.xlsx]Liberia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6832-437A-BE64-18E826034B44}"/>
            </c:ext>
          </c:extLst>
        </c:ser>
        <c:ser>
          <c:idx val="5"/>
          <c:order val="5"/>
          <c:tx>
            <c:strRef>
              <c:f>'[CEDEAO PAIS POR PAIS VPT 2020.xlsx]Liberia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6832-437A-BE64-18E826034B44}"/>
            </c:ext>
          </c:extLst>
        </c:ser>
        <c:ser>
          <c:idx val="6"/>
          <c:order val="6"/>
          <c:tx>
            <c:strRef>
              <c:f>'[CEDEAO PAIS POR PAIS VPT 2020.xlsx]Liberia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6832-437A-BE64-18E826034B44}"/>
            </c:ext>
          </c:extLst>
        </c:ser>
        <c:dLbls>
          <c:showLegendKey val="0"/>
          <c:showVal val="0"/>
          <c:showCatName val="0"/>
          <c:showSerName val="0"/>
          <c:showPercent val="0"/>
          <c:showBubbleSize val="0"/>
        </c:dLbls>
        <c:gapWidth val="150"/>
        <c:axId val="402163200"/>
        <c:axId val="374741760"/>
      </c:barChart>
      <c:dateAx>
        <c:axId val="4021632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A LIBÉRIA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4741760"/>
        <c:crosses val="autoZero"/>
        <c:auto val="0"/>
        <c:lblOffset val="100"/>
        <c:baseTimeUnit val="days"/>
      </c:dateAx>
      <c:valAx>
        <c:axId val="374741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632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2020.xlsx]Liberia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52F9-49CD-9890-40982CE5D1E8}"/>
            </c:ext>
          </c:extLst>
        </c:ser>
        <c:ser>
          <c:idx val="1"/>
          <c:order val="1"/>
          <c:tx>
            <c:strRef>
              <c:f>'[CEDEAO PAIS POR PAIS VPT 2020.xlsx]Liberia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52F9-49CD-9890-40982CE5D1E8}"/>
            </c:ext>
          </c:extLst>
        </c:ser>
        <c:dLbls>
          <c:showLegendKey val="0"/>
          <c:showVal val="1"/>
          <c:showCatName val="0"/>
          <c:showSerName val="0"/>
          <c:showPercent val="0"/>
          <c:showBubbleSize val="0"/>
        </c:dLbls>
        <c:gapWidth val="219"/>
        <c:overlap val="-27"/>
        <c:axId val="402180608"/>
        <c:axId val="413247744"/>
      </c:barChart>
      <c:catAx>
        <c:axId val="4021806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47744"/>
        <c:crosses val="autoZero"/>
        <c:auto val="1"/>
        <c:lblAlgn val="ctr"/>
        <c:lblOffset val="100"/>
        <c:noMultiLvlLbl val="0"/>
      </c:catAx>
      <c:valAx>
        <c:axId val="4132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806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2020.xlsx]Liberia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8BB-4A45-91E0-BFF75DEA769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8BB-4A45-91E0-BFF75DEA769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8BB-4A45-91E0-BFF75DEA769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8BB-4A45-91E0-BFF75DEA769A}"/>
                </c:ext>
              </c:extLst>
            </c:dLbl>
            <c:dLbl>
              <c:idx val="9"/>
              <c:layout>
                <c:manualLayout>
                  <c:x val="-3.4906741690111502E-3"/>
                  <c:y val="-6.24862000441598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8BB-4A45-91E0-BFF75DEA769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C8BB-4A45-91E0-BFF75DEA769A}"/>
            </c:ext>
          </c:extLst>
        </c:ser>
        <c:dLbls>
          <c:showLegendKey val="0"/>
          <c:showVal val="1"/>
          <c:showCatName val="0"/>
          <c:showSerName val="0"/>
          <c:showPercent val="0"/>
          <c:showBubbleSize val="0"/>
        </c:dLbls>
        <c:marker val="1"/>
        <c:smooth val="0"/>
        <c:axId val="402181120"/>
        <c:axId val="413249472"/>
      </c:lineChart>
      <c:catAx>
        <c:axId val="4021811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49472"/>
        <c:crosses val="autoZero"/>
        <c:auto val="1"/>
        <c:lblAlgn val="ctr"/>
        <c:lblOffset val="100"/>
        <c:noMultiLvlLbl val="0"/>
      </c:catAx>
      <c:valAx>
        <c:axId val="413249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1811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2020.xlsx]Mali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FB19-496F-950F-03A254EF9411}"/>
            </c:ext>
          </c:extLst>
        </c:ser>
        <c:ser>
          <c:idx val="1"/>
          <c:order val="1"/>
          <c:tx>
            <c:strRef>
              <c:f>'[CEDEAO PAIS POR PAIS VPT 2020.xlsx]Mali Estatisticas'!$A$8</c:f>
              <c:strCache>
                <c:ptCount val="1"/>
                <c:pt idx="0">
                  <c:v>Exportação de bens e serviços [ Corrente ]</c:v>
                </c:pt>
              </c:strCache>
            </c:strRef>
          </c:tx>
          <c:spPr>
            <a:solidFill>
              <a:schemeClr val="accent2"/>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FB19-496F-950F-03A254EF9411}"/>
            </c:ext>
          </c:extLst>
        </c:ser>
        <c:ser>
          <c:idx val="2"/>
          <c:order val="2"/>
          <c:tx>
            <c:strRef>
              <c:f>'[CEDEAO PAIS POR PAIS VPT 2020.xlsx]Mali Estatisticas'!$A$9</c:f>
              <c:strCache>
                <c:ptCount val="1"/>
                <c:pt idx="0">
                  <c:v>Importações de bens e serviços [ Constante ]</c:v>
                </c:pt>
              </c:strCache>
            </c:strRef>
          </c:tx>
          <c:spPr>
            <a:solidFill>
              <a:srgbClr val="FFC000"/>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FB19-496F-950F-03A254EF9411}"/>
            </c:ext>
          </c:extLst>
        </c:ser>
        <c:ser>
          <c:idx val="3"/>
          <c:order val="3"/>
          <c:tx>
            <c:strRef>
              <c:f>'[CEDEAO PAIS POR PAIS VPT 2020.xlsx]Mali Estatisticas'!$A$10</c:f>
              <c:strCache>
                <c:ptCount val="1"/>
                <c:pt idx="0">
                  <c:v>Importações de bens e serviços [ Corrente ]</c:v>
                </c:pt>
              </c:strCache>
            </c:strRef>
          </c:tx>
          <c:spPr>
            <a:solidFill>
              <a:srgbClr val="7030A0"/>
            </a:solidFill>
            <a:ln>
              <a:noFill/>
            </a:ln>
            <a:effectLst/>
          </c:spPr>
          <c:invertIfNegative val="0"/>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FB19-496F-950F-03A254EF9411}"/>
            </c:ext>
          </c:extLst>
        </c:ser>
        <c:ser>
          <c:idx val="4"/>
          <c:order val="4"/>
          <c:tx>
            <c:strRef>
              <c:f>'[CEDEAO PAIS POR PAIS VPT 2020.xlsx]Mali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FB19-496F-950F-03A254EF9411}"/>
            </c:ext>
          </c:extLst>
        </c:ser>
        <c:ser>
          <c:idx val="5"/>
          <c:order val="5"/>
          <c:tx>
            <c:strRef>
              <c:f>'[CEDEAO PAIS POR PAIS VPT 2020.xlsx]Mali Estatisticas'!$A$12</c:f>
              <c:strCache>
                <c:ptCount val="1"/>
                <c:pt idx="0">
                  <c:v>Balança comercial [ incluindo serviços a preços corrente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FB19-496F-950F-03A254EF9411}"/>
            </c:ext>
          </c:extLst>
        </c:ser>
        <c:ser>
          <c:idx val="6"/>
          <c:order val="6"/>
          <c:tx>
            <c:strRef>
              <c:f>'[CEDEAO PAIS POR PAIS VPT 2020.xlsx]Mali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FB19-496F-950F-03A254EF9411}"/>
            </c:ext>
          </c:extLst>
        </c:ser>
        <c:dLbls>
          <c:showLegendKey val="0"/>
          <c:showVal val="0"/>
          <c:showCatName val="0"/>
          <c:showSerName val="0"/>
          <c:showPercent val="0"/>
          <c:showBubbleSize val="0"/>
        </c:dLbls>
        <c:gapWidth val="150"/>
        <c:axId val="402263552"/>
        <c:axId val="413252928"/>
      </c:barChart>
      <c:dateAx>
        <c:axId val="40226355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MALI</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3252928"/>
        <c:crosses val="autoZero"/>
        <c:auto val="0"/>
        <c:lblOffset val="100"/>
        <c:baseTimeUnit val="days"/>
      </c:dateAx>
      <c:valAx>
        <c:axId val="4132529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26355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i="1">
                <a:solidFill>
                  <a:srgbClr val="00B0F0"/>
                </a:solidFill>
                <a:latin typeface="Arial Narrow" panose="020B0606020202030204" pitchFamily="34" charset="0"/>
              </a:defRPr>
            </a:pPr>
            <a:r>
              <a:rPr lang="pt-PT" sz="1200" b="0" i="1">
                <a:solidFill>
                  <a:srgbClr val="00B0F0"/>
                </a:solidFill>
                <a:latin typeface="Arial Narrow" panose="020B0606020202030204" pitchFamily="34" charset="0"/>
              </a:rPr>
              <a:t>As importações de bens do Mali</a:t>
            </a:r>
          </a:p>
          <a:p>
            <a:pPr>
              <a:defRPr sz="1200" b="0" i="1">
                <a:solidFill>
                  <a:srgbClr val="00B0F0"/>
                </a:solidFill>
                <a:latin typeface="Arial Narrow" panose="020B0606020202030204" pitchFamily="34" charset="0"/>
              </a:defRPr>
            </a:pPr>
            <a:r>
              <a:rPr lang="pt-PT" sz="1200" b="0" i="1">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manualLayout>
          <c:layoutTarget val="inner"/>
          <c:xMode val="edge"/>
          <c:yMode val="edge"/>
          <c:x val="0.16283909209363906"/>
          <c:y val="0.12287746215039289"/>
          <c:w val="0.49387371319058526"/>
          <c:h val="0.4791744852696708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DE1-45A2-9ACA-DCEA35033E3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DE1-45A2-9ACA-DCEA35033E3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8DE1-45A2-9ACA-DCEA35033E3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DE1-45A2-9ACA-DCEA35033E3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8DE1-45A2-9ACA-DCEA35033E3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8DE1-45A2-9ACA-DCEA35033E3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DE1-45A2-9ACA-DCEA35033E3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8DE1-45A2-9ACA-DCEA35033E3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8DE1-45A2-9ACA-DCEA35033E3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8DE1-45A2-9ACA-DCEA35033E3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DE1-45A2-9ACA-DCEA35033E3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8DE1-45A2-9ACA-DCEA35033E3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8DE1-45A2-9ACA-DCEA35033E3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DE1-45A2-9ACA-DCEA35033E3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DE1-45A2-9ACA-DCEA35033E3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DE1-45A2-9ACA-DCEA35033E3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DE1-45A2-9ACA-DCEA35033E3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DE1-45A2-9ACA-DCEA35033E3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DE1-45A2-9ACA-DCEA35033E3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DE1-45A2-9ACA-DCEA35033E3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DE1-45A2-9ACA-DCEA35033E3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DE1-45A2-9ACA-DCEA35033E3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8DE1-45A2-9ACA-DCEA35033E3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8DE1-45A2-9ACA-DCEA35033E3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8DE1-45A2-9ACA-DCEA35033E3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8DE1-45A2-9ACA-DCEA35033E32}"/>
                </c:ext>
              </c:extLst>
            </c:dLbl>
            <c:numFmt formatCode="0.00%" sourceLinked="0"/>
            <c:spPr>
              <a:noFill/>
              <a:ln>
                <a:noFill/>
              </a:ln>
              <a:effectLst>
                <a:outerShdw dist="38100" dir="5400000" algn="ctr" rotWithShape="0">
                  <a:schemeClr val="bg1">
                    <a:alpha val="56000"/>
                  </a:schemeClr>
                </a:outerShdw>
              </a:effectLst>
            </c:spPr>
            <c:txPr>
              <a:bodyPr rot="0" vert="horz"/>
              <a:lstStyle/>
              <a:p>
                <a:pPr>
                  <a:defRPr sz="1050">
                    <a:latin typeface="Arial Narrow" panose="020B0606020202030204" pitchFamily="34" charset="0"/>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8DE1-45A2-9ACA-DCEA35033E3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76020110771426486"/>
          <c:w val="0.99487836107554395"/>
          <c:h val="0.2396624958440442"/>
        </c:manualLayout>
      </c:layout>
      <c:overlay val="0"/>
      <c:spPr>
        <a:noFill/>
        <a:ln>
          <a:noFill/>
        </a:ln>
        <a:effectLst/>
      </c:spPr>
      <c:txPr>
        <a:bodyPr rot="0" vert="horz"/>
        <a:lstStyle/>
        <a:p>
          <a:pPr>
            <a:defRPr sz="1050">
              <a:latin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sz="1200"/>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do Mali</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5210349211229105"/>
          <c:y val="0.19891762446528169"/>
          <c:w val="0.49639463192311317"/>
          <c:h val="0.4675436282712361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19B-4D97-841F-7859C520591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19B-4D97-841F-7859C520591C}"/>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219B-4D97-841F-7859C520591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19B-4D97-841F-7859C520591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19B-4D97-841F-7859C520591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19B-4D97-841F-7859C520591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19B-4D97-841F-7859C520591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19B-4D97-841F-7859C520591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19B-4D97-841F-7859C520591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19B-4D97-841F-7859C520591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19B-4D97-841F-7859C520591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19B-4D97-841F-7859C520591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19B-4D97-841F-7859C520591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19B-4D97-841F-7859C520591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19B-4D97-841F-7859C520591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19B-4D97-841F-7859C520591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19B-4D97-841F-7859C520591C}"/>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19B-4D97-841F-7859C520591C}"/>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19B-4D97-841F-7859C520591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19B-4D97-841F-7859C520591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19B-4D97-841F-7859C520591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19B-4D97-841F-7859C520591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219B-4D97-841F-7859C520591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219B-4D97-841F-7859C520591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219B-4D97-841F-7859C520591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19B-4D97-841F-7859C520591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19B-4D97-841F-7859C520591C}"/>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19B-4D97-841F-7859C520591C}"/>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19B-4D97-841F-7859C520591C}"/>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19B-4D97-841F-7859C520591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19B-4D97-841F-7859C520591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19B-4D97-841F-7859C520591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19B-4D97-841F-7859C520591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'Mali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219B-4D97-841F-7859C520591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2020.xlsx]Mali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1C-4D47-A450-8BB7864A178E}"/>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C-4D47-A450-8BB7864A178E}"/>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1C-4D47-A450-8BB7864A178E}"/>
                </c:ext>
              </c:extLst>
            </c:dLbl>
            <c:dLbl>
              <c:idx val="5"/>
              <c:layout>
                <c:manualLayout>
                  <c:x val="2.5163741981144301E-2"/>
                  <c:y val="-5.63612287164824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B1C-4D47-A450-8BB7864A178E}"/>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1C-4D47-A450-8BB7864A178E}"/>
                </c:ext>
              </c:extLst>
            </c:dLbl>
            <c:dLbl>
              <c:idx val="7"/>
              <c:layout>
                <c:manualLayout>
                  <c:x val="-1.4738815686682999E-2"/>
                  <c:y val="-4.76530855372885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1C-4D47-A450-8BB7864A178E}"/>
                </c:ext>
              </c:extLst>
            </c:dLbl>
            <c:dLbl>
              <c:idx val="9"/>
              <c:layout>
                <c:manualLayout>
                  <c:x val="-1.7186604864329999E-3"/>
                  <c:y val="-7.93423874195853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1C-4D47-A450-8BB7864A178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CB1C-4D47-A450-8BB7864A178E}"/>
            </c:ext>
          </c:extLst>
        </c:ser>
        <c:dLbls>
          <c:showLegendKey val="0"/>
          <c:showVal val="1"/>
          <c:showCatName val="0"/>
          <c:showSerName val="0"/>
          <c:showPercent val="0"/>
          <c:showBubbleSize val="0"/>
        </c:dLbls>
        <c:marker val="1"/>
        <c:smooth val="0"/>
        <c:axId val="402306560"/>
        <c:axId val="426285824"/>
      </c:lineChart>
      <c:catAx>
        <c:axId val="4023065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26285824"/>
        <c:crosses val="autoZero"/>
        <c:auto val="1"/>
        <c:lblAlgn val="ctr"/>
        <c:lblOffset val="100"/>
        <c:noMultiLvlLbl val="0"/>
      </c:catAx>
      <c:valAx>
        <c:axId val="4262858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065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i="1" dirty="0">
                <a:solidFill>
                  <a:schemeClr val="bg1"/>
                </a:solidFill>
                <a:latin typeface="Arial Narrow" panose="020B0606020202030204" pitchFamily="34" charset="0"/>
              </a:rPr>
              <a:t>NÚMERO DE PRODUTOS INDUSTRIAIS REGISTADOS NO QUADRO DO PROGRAMA DE LIBERALIZAÇÃO COMERCIAL DA CEDEAO </a:t>
            </a:r>
            <a:endParaRPr lang="en-US" sz="1200" i="1" dirty="0" smtClean="0">
              <a:solidFill>
                <a:schemeClr val="bg1"/>
              </a:solidFill>
              <a:latin typeface="Arial Narrow" panose="020B0606020202030204" pitchFamily="34" charset="0"/>
            </a:endParaRPr>
          </a:p>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i="1" dirty="0" smtClean="0">
                <a:solidFill>
                  <a:schemeClr val="bg1"/>
                </a:solidFill>
                <a:latin typeface="Arial Narrow" panose="020B0606020202030204" pitchFamily="34" charset="0"/>
              </a:rPr>
              <a:t>POR PAÍS</a:t>
            </a:r>
            <a:r>
              <a:rPr lang="en-US" sz="1200" i="1" baseline="0" dirty="0" smtClean="0">
                <a:solidFill>
                  <a:schemeClr val="bg1"/>
                </a:solidFill>
                <a:latin typeface="Arial Narrow" panose="020B0606020202030204" pitchFamily="34" charset="0"/>
              </a:rPr>
              <a:t> </a:t>
            </a:r>
            <a:r>
              <a:rPr lang="en-US" sz="1200" i="1" dirty="0" smtClean="0">
                <a:solidFill>
                  <a:schemeClr val="bg1"/>
                </a:solidFill>
                <a:latin typeface="Arial Narrow" panose="020B0606020202030204" pitchFamily="34" charset="0"/>
              </a:rPr>
              <a:t>1988</a:t>
            </a:r>
            <a:r>
              <a:rPr lang="en-US" sz="1200" i="1" baseline="0" dirty="0" smtClean="0">
                <a:solidFill>
                  <a:schemeClr val="bg1"/>
                </a:solidFill>
                <a:latin typeface="Arial Narrow" panose="020B0606020202030204" pitchFamily="34" charset="0"/>
              </a:rPr>
              <a:t> </a:t>
            </a:r>
            <a:r>
              <a:rPr lang="en-US" sz="1200" i="1" baseline="0" dirty="0">
                <a:solidFill>
                  <a:schemeClr val="bg1"/>
                </a:solidFill>
                <a:latin typeface="Arial Narrow" panose="020B0606020202030204" pitchFamily="34" charset="0"/>
              </a:rPr>
              <a:t>- 2018</a:t>
            </a:r>
            <a:endParaRPr lang="en-US" sz="1200" i="1" dirty="0">
              <a:solidFill>
                <a:schemeClr val="bg1"/>
              </a:solidFill>
              <a:latin typeface="Arial Narrow" panose="020B0606020202030204" pitchFamily="34" charset="0"/>
            </a:endParaRPr>
          </a:p>
        </c:rich>
      </c:tx>
      <c:layout/>
      <c:overlay val="0"/>
      <c:spPr>
        <a:solidFill>
          <a:schemeClr val="accent1">
            <a:lumMod val="60000"/>
            <a:lumOff val="40000"/>
          </a:schemeClr>
        </a:solid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'Dados CEDEAO Estaisticas'!$B$51</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Estaisticas'!$B$52:$B$66</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ser>
        <c:ser>
          <c:idx val="1"/>
          <c:order val="1"/>
          <c:tx>
            <c:strRef>
              <c:f>'Dados CEDEAO Estaisticas'!$C$51</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Estaisticas'!$C$52:$C$66</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ser>
        <c:ser>
          <c:idx val="2"/>
          <c:order val="2"/>
          <c:tx>
            <c:strRef>
              <c:f>'Dados CEDEAO Estaisticas'!$D$51</c:f>
              <c:strCache>
                <c:ptCount val="1"/>
                <c:pt idx="0">
                  <c:v>1998-2002</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Estaisticas'!$D$52:$D$66</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ser>
        <c:ser>
          <c:idx val="3"/>
          <c:order val="3"/>
          <c:tx>
            <c:strRef>
              <c:f>'Dados CEDEAO Estaisticas'!$E$51</c:f>
              <c:strCache>
                <c:ptCount val="1"/>
                <c:pt idx="0">
                  <c:v>2003-2007</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Estaisticas'!$E$52:$E$66</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ser>
        <c:ser>
          <c:idx val="4"/>
          <c:order val="4"/>
          <c:tx>
            <c:strRef>
              <c:f>'Dados CEDEAO Estaisticas'!$F$51</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Estaisticas'!$F$52:$F$66</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ser>
        <c:ser>
          <c:idx val="5"/>
          <c:order val="5"/>
          <c:tx>
            <c:strRef>
              <c:f>'Dados CEDEAO Estaisticas'!$G$51</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8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Estaisticas'!$G$52:$G$66</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ser>
        <c:dLbls>
          <c:showLegendKey val="0"/>
          <c:showVal val="1"/>
          <c:showCatName val="0"/>
          <c:showSerName val="0"/>
          <c:showPercent val="0"/>
          <c:showBubbleSize val="0"/>
        </c:dLbls>
        <c:gapWidth val="219"/>
        <c:overlap val="-27"/>
        <c:axId val="401342976"/>
        <c:axId val="374673344"/>
      </c:barChart>
      <c:catAx>
        <c:axId val="4013429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374673344"/>
        <c:crosses val="autoZero"/>
        <c:auto val="1"/>
        <c:lblAlgn val="ctr"/>
        <c:lblOffset val="100"/>
        <c:noMultiLvlLbl val="0"/>
      </c:catAx>
      <c:valAx>
        <c:axId val="37467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342976"/>
        <c:crosses val="autoZero"/>
        <c:crossBetween val="between"/>
      </c:valAx>
      <c:spPr>
        <a:ln>
          <a:noFill/>
        </a:ln>
        <a:effectLst/>
        <a:scene3d>
          <a:camera prst="orthographicFront"/>
          <a:lightRig rig="threePt" dir="t">
            <a:rot lat="0" lon="0" rev="3000000"/>
          </a:lightRig>
        </a:scene3d>
        <a:sp3d>
          <a:bevelT w="38100"/>
        </a:sp3d>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a:scene3d>
      <a:camera prst="orthographicFront"/>
      <a:lightRig rig="threePt" dir="t"/>
    </a:scene3d>
    <a:sp3d>
      <a:bevelT w="6350"/>
    </a:sp3d>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2020.xlsx]Mali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541F-42F2-938E-098A620CCE67}"/>
            </c:ext>
          </c:extLst>
        </c:ser>
        <c:ser>
          <c:idx val="1"/>
          <c:order val="1"/>
          <c:tx>
            <c:strRef>
              <c:f>'[CEDEAO PAIS POR PAIS VPT 2020.xlsx]Mali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541F-42F2-938E-098A620CCE67}"/>
            </c:ext>
          </c:extLst>
        </c:ser>
        <c:dLbls>
          <c:showLegendKey val="0"/>
          <c:showVal val="1"/>
          <c:showCatName val="0"/>
          <c:showSerName val="0"/>
          <c:showPercent val="0"/>
          <c:showBubbleSize val="0"/>
        </c:dLbls>
        <c:gapWidth val="219"/>
        <c:overlap val="-27"/>
        <c:axId val="402307584"/>
        <c:axId val="375636544"/>
      </c:barChart>
      <c:catAx>
        <c:axId val="402307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5636544"/>
        <c:crosses val="autoZero"/>
        <c:auto val="1"/>
        <c:lblAlgn val="ctr"/>
        <c:lblOffset val="100"/>
        <c:noMultiLvlLbl val="0"/>
      </c:catAx>
      <c:valAx>
        <c:axId val="375636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0758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6C3-4B40-808F-C26042A1E2DF}"/>
            </c:ext>
          </c:extLst>
        </c:ser>
        <c:ser>
          <c:idx val="1"/>
          <c:order val="1"/>
          <c:tx>
            <c:strRef>
              <c:f>'[CEDEAO PAIS POR PAIS VPT 2020.xlsx]Niger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6C3-4B40-808F-C26042A1E2DF}"/>
            </c:ext>
          </c:extLst>
        </c:ser>
        <c:ser>
          <c:idx val="2"/>
          <c:order val="2"/>
          <c:tx>
            <c:strRef>
              <c:f>'[CEDEAO PAIS POR PAIS VPT 2020.xlsx]Niger Estatisticas'!$A$9</c:f>
              <c:strCache>
                <c:ptCount val="1"/>
                <c:pt idx="0">
                  <c:v>Importações de bens e serviços [ Constante ]</c:v>
                </c:pt>
              </c:strCache>
            </c:strRef>
          </c:tx>
          <c:spPr>
            <a:solidFill>
              <a:srgbClr val="FFC000"/>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6C3-4B40-808F-C26042A1E2DF}"/>
            </c:ext>
          </c:extLst>
        </c:ser>
        <c:ser>
          <c:idx val="3"/>
          <c:order val="3"/>
          <c:tx>
            <c:strRef>
              <c:f>'[CEDEAO PAIS POR PAIS VPT 2020.xlsx]Niger Estatisticas'!$A$10</c:f>
              <c:strCache>
                <c:ptCount val="1"/>
                <c:pt idx="0">
                  <c:v>Importações de bens e serviços [ Corrente ]</c:v>
                </c:pt>
              </c:strCache>
            </c:strRef>
          </c:tx>
          <c:spPr>
            <a:solidFill>
              <a:srgbClr val="7030A0"/>
            </a:solidFill>
            <a:ln>
              <a:noFill/>
            </a:ln>
            <a:effectLst/>
          </c:spPr>
          <c:invertIfNegative val="0"/>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6C3-4B40-808F-C26042A1E2DF}"/>
            </c:ext>
          </c:extLst>
        </c:ser>
        <c:ser>
          <c:idx val="4"/>
          <c:order val="4"/>
          <c:tx>
            <c:strRef>
              <c:f>'[CEDEAO PAIS POR PAIS VPT 2020.xlsx]Niger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6C3-4B40-808F-C26042A1E2DF}"/>
            </c:ext>
          </c:extLst>
        </c:ser>
        <c:ser>
          <c:idx val="5"/>
          <c:order val="5"/>
          <c:tx>
            <c:strRef>
              <c:f>'[CEDEAO PAIS POR PAIS VPT 2020.xlsx]Niger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6C3-4B40-808F-C26042A1E2DF}"/>
            </c:ext>
          </c:extLst>
        </c:ser>
        <c:ser>
          <c:idx val="6"/>
          <c:order val="6"/>
          <c:tx>
            <c:strRef>
              <c:f>'[CEDEAO PAIS POR PAIS VPT 2020.xlsx]Niger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6C3-4B40-808F-C26042A1E2DF}"/>
            </c:ext>
          </c:extLst>
        </c:ser>
        <c:dLbls>
          <c:showLegendKey val="0"/>
          <c:showVal val="0"/>
          <c:showCatName val="0"/>
          <c:showSerName val="0"/>
          <c:showPercent val="0"/>
          <c:showBubbleSize val="0"/>
        </c:dLbls>
        <c:gapWidth val="150"/>
        <c:axId val="402357248"/>
        <c:axId val="375640000"/>
      </c:barChart>
      <c:dateAx>
        <c:axId val="40235724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NÍGER</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75640000"/>
        <c:crosses val="autoZero"/>
        <c:auto val="0"/>
        <c:lblOffset val="100"/>
        <c:baseTimeUnit val="days"/>
      </c:dateAx>
      <c:valAx>
        <c:axId val="375640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572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do Níger</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E63-4ADC-B1F2-AB89A3EE67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E63-4ADC-B1F2-AB89A3EE678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E63-4ADC-B1F2-AB89A3EE67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E63-4ADC-B1F2-AB89A3EE678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E63-4ADC-B1F2-AB89A3EE678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E63-4ADC-B1F2-AB89A3EE67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E63-4ADC-B1F2-AB89A3EE678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E63-4ADC-B1F2-AB89A3EE678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E63-4ADC-B1F2-AB89A3EE6785}"/>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E63-4ADC-B1F2-AB89A3EE67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E63-4ADC-B1F2-AB89A3EE678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E63-4ADC-B1F2-AB89A3EE678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E63-4ADC-B1F2-AB89A3EE67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E63-4ADC-B1F2-AB89A3EE67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E63-4ADC-B1F2-AB89A3EE6785}"/>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2E63-4ADC-B1F2-AB89A3EE67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E63-4ADC-B1F2-AB89A3EE678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E63-4ADC-B1F2-AB89A3EE678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E63-4ADC-B1F2-AB89A3EE678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E63-4ADC-B1F2-AB89A3EE678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E63-4ADC-B1F2-AB89A3EE678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E63-4ADC-B1F2-AB89A3EE678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E63-4ADC-B1F2-AB89A3EE678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E63-4ADC-B1F2-AB89A3EE678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E63-4ADC-B1F2-AB89A3EE678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E63-4ADC-B1F2-AB89A3EE678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E63-4ADC-B1F2-AB89A3EE678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do Níger</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1180149404401372"/>
          <c:y val="0.26703756098188236"/>
          <c:w val="0.45271907934585098"/>
          <c:h val="0.468081841013659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3E-4710-8F81-F83B483F176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3E-4710-8F81-F83B483F1767}"/>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653E-4710-8F81-F83B483F176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3E-4710-8F81-F83B483F176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53E-4710-8F81-F83B483F176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53E-4710-8F81-F83B483F176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3E-4710-8F81-F83B483F1767}"/>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53E-4710-8F81-F83B483F176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53E-4710-8F81-F83B483F176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53E-4710-8F81-F83B483F176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3E-4710-8F81-F83B483F1767}"/>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53E-4710-8F81-F83B483F176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53E-4710-8F81-F83B483F1767}"/>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3E-4710-8F81-F83B483F176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3E-4710-8F81-F83B483F1767}"/>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3E-4710-8F81-F83B483F176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3E-4710-8F81-F83B483F176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53E-4710-8F81-F83B483F176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53E-4710-8F81-F83B483F176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53E-4710-8F81-F83B483F1767}"/>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53E-4710-8F81-F83B483F176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53E-4710-8F81-F83B483F176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653E-4710-8F81-F83B483F176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53E-4710-8F81-F83B483F176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653E-4710-8F81-F83B483F176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653E-4710-8F81-F83B483F176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653E-4710-8F81-F83B483F1767}"/>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653E-4710-8F81-F83B483F176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653E-4710-8F81-F83B483F1767}"/>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653E-4710-8F81-F83B483F176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653E-4710-8F81-F83B483F176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653E-4710-8F81-F83B483F176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653E-4710-8F81-F83B483F176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653E-4710-8F81-F83B483F176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653E-4710-8F81-F83B483F176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404-4A8F-9632-1D54A4759D7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404-4A8F-9632-1D54A4759D7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04-4A8F-9632-1D54A4759D7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04-4A8F-9632-1D54A4759D7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404-4A8F-9632-1D54A4759D7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404-4A8F-9632-1D54A4759D7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E404-4A8F-9632-1D54A4759D74}"/>
            </c:ext>
          </c:extLst>
        </c:ser>
        <c:dLbls>
          <c:showLegendKey val="0"/>
          <c:showVal val="1"/>
          <c:showCatName val="0"/>
          <c:showSerName val="0"/>
          <c:showPercent val="0"/>
          <c:showBubbleSize val="0"/>
        </c:dLbls>
        <c:marker val="1"/>
        <c:smooth val="0"/>
        <c:axId val="402393600"/>
        <c:axId val="450661760"/>
      </c:lineChart>
      <c:catAx>
        <c:axId val="4023936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50661760"/>
        <c:crosses val="autoZero"/>
        <c:auto val="1"/>
        <c:lblAlgn val="ctr"/>
        <c:lblOffset val="100"/>
        <c:noMultiLvlLbl val="0"/>
      </c:catAx>
      <c:valAx>
        <c:axId val="450661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936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2020.xlsx]Niger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7446-4D14-B423-BAD9947C7D43}"/>
            </c:ext>
          </c:extLst>
        </c:ser>
        <c:ser>
          <c:idx val="1"/>
          <c:order val="1"/>
          <c:tx>
            <c:strRef>
              <c:f>'[CEDEAO PAIS POR PAIS VPT 2020.xlsx]Niger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7446-4D14-B423-BAD9947C7D43}"/>
            </c:ext>
          </c:extLst>
        </c:ser>
        <c:dLbls>
          <c:showLegendKey val="0"/>
          <c:showVal val="1"/>
          <c:showCatName val="0"/>
          <c:showSerName val="0"/>
          <c:showPercent val="0"/>
          <c:showBubbleSize val="0"/>
        </c:dLbls>
        <c:gapWidth val="219"/>
        <c:overlap val="-27"/>
        <c:axId val="402394624"/>
        <c:axId val="450663488"/>
      </c:barChart>
      <c:catAx>
        <c:axId val="402394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50663488"/>
        <c:crosses val="autoZero"/>
        <c:auto val="1"/>
        <c:lblAlgn val="ctr"/>
        <c:lblOffset val="100"/>
        <c:noMultiLvlLbl val="0"/>
      </c:catAx>
      <c:valAx>
        <c:axId val="450663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3946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2020.xlsx]Nigeria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6540-4D25-B517-BF0015526BFD}"/>
            </c:ext>
          </c:extLst>
        </c:ser>
        <c:ser>
          <c:idx val="1"/>
          <c:order val="1"/>
          <c:tx>
            <c:strRef>
              <c:f>'[CEDEAO PAIS POR PAIS VPT 2020.xlsx]Nigeria Estatisticas'!$A$8</c:f>
              <c:strCache>
                <c:ptCount val="1"/>
                <c:pt idx="0">
                  <c:v>Exportação de bens e serviços [ Corrente ]</c:v>
                </c:pt>
              </c:strCache>
            </c:strRef>
          </c:tx>
          <c:spPr>
            <a:solidFill>
              <a:schemeClr val="accent2"/>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6540-4D25-B517-BF0015526BFD}"/>
            </c:ext>
          </c:extLst>
        </c:ser>
        <c:ser>
          <c:idx val="2"/>
          <c:order val="2"/>
          <c:tx>
            <c:strRef>
              <c:f>'[CEDEAO PAIS POR PAIS VPT 2020.xlsx]Nigeria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6540-4D25-B517-BF0015526BFD}"/>
            </c:ext>
          </c:extLst>
        </c:ser>
        <c:ser>
          <c:idx val="3"/>
          <c:order val="3"/>
          <c:tx>
            <c:strRef>
              <c:f>'[CEDEAO PAIS POR PAIS VPT 2020.xlsx]Nigeria Estatisticas'!$A$10</c:f>
              <c:strCache>
                <c:ptCount val="1"/>
                <c:pt idx="0">
                  <c:v>Importações de bens e serviços [ Corrente ]</c:v>
                </c:pt>
              </c:strCache>
            </c:strRef>
          </c:tx>
          <c:spPr>
            <a:solidFill>
              <a:srgbClr val="7030A0"/>
            </a:solidFill>
            <a:ln>
              <a:noFill/>
            </a:ln>
            <a:effectLst/>
          </c:spPr>
          <c:invertIfNegative val="0"/>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6540-4D25-B517-BF0015526BFD}"/>
            </c:ext>
          </c:extLst>
        </c:ser>
        <c:ser>
          <c:idx val="4"/>
          <c:order val="4"/>
          <c:tx>
            <c:strRef>
              <c:f>'[CEDEAO PAIS POR PAIS VPT 2020.xlsx]Nigeria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28829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61214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6540-4D25-B517-BF0015526BFD}"/>
            </c:ext>
          </c:extLst>
        </c:ser>
        <c:ser>
          <c:idx val="5"/>
          <c:order val="5"/>
          <c:tx>
            <c:strRef>
              <c:f>'[CEDEAO PAIS POR PAIS VPT 2020.xlsx]Nigeria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5"/>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6540-4D25-B517-BF0015526BFD}"/>
            </c:ext>
          </c:extLst>
        </c:ser>
        <c:ser>
          <c:idx val="6"/>
          <c:order val="6"/>
          <c:tx>
            <c:strRef>
              <c:f>'[CEDEAO PAIS POR PAIS VPT 2020.xlsx]Nigeria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6540-4D25-B517-BF0015526BFD}"/>
            </c:ext>
          </c:extLst>
        </c:ser>
        <c:dLbls>
          <c:showLegendKey val="0"/>
          <c:showVal val="0"/>
          <c:showCatName val="0"/>
          <c:showSerName val="0"/>
          <c:showPercent val="0"/>
          <c:showBubbleSize val="0"/>
        </c:dLbls>
        <c:gapWidth val="150"/>
        <c:axId val="402444800"/>
        <c:axId val="435069504"/>
      </c:barChart>
      <c:dateAx>
        <c:axId val="40244480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NIGÉRIA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69504"/>
        <c:crosses val="autoZero"/>
        <c:auto val="0"/>
        <c:lblOffset val="100"/>
        <c:baseTimeUnit val="days"/>
      </c:dateAx>
      <c:valAx>
        <c:axId val="4350695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44480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da Nigéria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85-4434-9BD4-317350ED78C9}"/>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C85-4434-9BD4-317350ED78C9}"/>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C85-4434-9BD4-317350ED78C9}"/>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C85-4434-9BD4-317350ED78C9}"/>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C85-4434-9BD4-317350ED78C9}"/>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C85-4434-9BD4-317350ED78C9}"/>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C85-4434-9BD4-317350ED78C9}"/>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C85-4434-9BD4-317350ED78C9}"/>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C85-4434-9BD4-317350ED78C9}"/>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C85-4434-9BD4-317350ED78C9}"/>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C85-4434-9BD4-317350ED78C9}"/>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C85-4434-9BD4-317350ED78C9}"/>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C85-4434-9BD4-317350ED78C9}"/>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C85-4434-9BD4-317350ED78C9}"/>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C85-4434-9BD4-317350ED78C9}"/>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FC85-4434-9BD4-317350ED78C9}"/>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C85-4434-9BD4-317350ED78C9}"/>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C85-4434-9BD4-317350ED78C9}"/>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C85-4434-9BD4-317350ED78C9}"/>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C85-4434-9BD4-317350ED78C9}"/>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C85-4434-9BD4-317350ED78C9}"/>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C85-4434-9BD4-317350ED78C9}"/>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C85-4434-9BD4-317350ED78C9}"/>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C85-4434-9BD4-317350ED78C9}"/>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C85-4434-9BD4-317350ED78C9}"/>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C85-4434-9BD4-317350ED78C9}"/>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FC85-4434-9BD4-317350ED78C9}"/>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da Nigéria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16149631942083509"/>
          <c:y val="0.19908756630784027"/>
          <c:w val="0.51413724560824481"/>
          <c:h val="0.5341124567221304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987-4C00-B532-102E78CE371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987-4C00-B532-102E78CE371B}"/>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987-4C00-B532-102E78CE371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987-4C00-B532-102E78CE371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987-4C00-B532-102E78CE371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987-4C00-B532-102E78CE371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987-4C00-B532-102E78CE371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1987-4C00-B532-102E78CE371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987-4C00-B532-102E78CE371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987-4C00-B532-102E78CE371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987-4C00-B532-102E78CE371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1987-4C00-B532-102E78CE371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987-4C00-B532-102E78CE371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987-4C00-B532-102E78CE371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987-4C00-B532-102E78CE371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987-4C00-B532-102E78CE371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987-4C00-B532-102E78CE371B}"/>
              </c:ext>
            </c:extLst>
          </c:dPt>
          <c:dLbls>
            <c:dLbl>
              <c:idx val="0"/>
              <c:layout>
                <c:manualLayout>
                  <c:x val="0.15771589849724504"/>
                  <c:y val="-1.189291751059765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987-4C00-B532-102E78CE371B}"/>
                </c:ext>
              </c:extLst>
            </c:dLbl>
            <c:dLbl>
              <c:idx val="1"/>
              <c:layout>
                <c:manualLayout>
                  <c:x val="6.4023631146327323E-2"/>
                  <c:y val="1.830538944282079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987-4C00-B532-102E78CE371B}"/>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987-4C00-B532-102E78CE371B}"/>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987-4C00-B532-102E78CE371B}"/>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987-4C00-B532-102E78CE371B}"/>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987-4C00-B532-102E78CE371B}"/>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987-4C00-B532-102E78CE371B}"/>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987-4C00-B532-102E78CE371B}"/>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987-4C00-B532-102E78CE371B}"/>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987-4C00-B532-102E78CE371B}"/>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987-4C00-B532-102E78CE371B}"/>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987-4C00-B532-102E78CE371B}"/>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987-4C00-B532-102E78CE371B}"/>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987-4C00-B532-102E78CE371B}"/>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987-4C00-B532-102E78CE371B}"/>
                </c:ext>
              </c:extLst>
            </c:dLbl>
            <c:dLbl>
              <c:idx val="15"/>
              <c:layout>
                <c:manualLayout>
                  <c:x val="0.12325303805981075"/>
                  <c:y val="-5.471302336253040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987-4C00-B532-102E78CE371B}"/>
                </c:ext>
              </c:extLst>
            </c:dLbl>
            <c:dLbl>
              <c:idx val="16"/>
              <c:layout>
                <c:manualLayout>
                  <c:x val="9.025165582634978E-2"/>
                  <c:y val="-1.781058880245011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987-4C00-B532-102E78CE371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'Nigeria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1987-4C00-B532-102E78CE371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2020.xlsx]Nigeria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8FA-45E9-8165-D8A1D79674D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FA-45E9-8165-D8A1D79674D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A-45E9-8165-D8A1D79674D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8FA-45E9-8165-D8A1D79674D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8FA-45E9-8165-D8A1D79674D4}"/>
                </c:ext>
              </c:extLst>
            </c:dLbl>
            <c:dLbl>
              <c:idx val="9"/>
              <c:layout>
                <c:manualLayout>
                  <c:x val="0"/>
                  <c:y val="-8.0091533180777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FA-45E9-8165-D8A1D79674D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98FA-45E9-8165-D8A1D79674D4}"/>
            </c:ext>
          </c:extLst>
        </c:ser>
        <c:dLbls>
          <c:showLegendKey val="0"/>
          <c:showVal val="1"/>
          <c:showCatName val="0"/>
          <c:showSerName val="0"/>
          <c:showPercent val="0"/>
          <c:showBubbleSize val="0"/>
        </c:dLbls>
        <c:marker val="1"/>
        <c:smooth val="0"/>
        <c:axId val="402529280"/>
        <c:axId val="435019776"/>
      </c:lineChart>
      <c:catAx>
        <c:axId val="402529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19776"/>
        <c:crosses val="autoZero"/>
        <c:auto val="1"/>
        <c:lblAlgn val="ctr"/>
        <c:lblOffset val="100"/>
        <c:noMultiLvlLbl val="0"/>
      </c:catAx>
      <c:valAx>
        <c:axId val="435019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529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b="0" i="1" baseline="0">
                <a:solidFill>
                  <a:schemeClr val="bg1"/>
                </a:solidFill>
                <a:effectLst/>
                <a:latin typeface="Arial Narrow" panose="020B0606020202030204" pitchFamily="34" charset="0"/>
              </a:rPr>
              <a:t>NÚMERO DE PRODUTOS INDUSTRIAIS REGISTADOS NO QUADRO DO PROGRAMA DE LIBERALIZAÇÃO COMERCIAL DA CEDEAO</a:t>
            </a:r>
          </a:p>
          <a:p>
            <a:pPr defTabSz="914400">
              <a:defRPr lang="pt-PT" sz="1200" b="0" i="1" u="none" strike="noStrike" kern="1200" spc="0" baseline="0">
                <a:solidFill>
                  <a:schemeClr val="bg1"/>
                </a:solidFill>
                <a:latin typeface="Arial Narrow" panose="020B0606020202030204" pitchFamily="34" charset="0"/>
                <a:ea typeface="+mn-ea"/>
                <a:cs typeface="+mn-cs"/>
              </a:defRPr>
            </a:pPr>
            <a:r>
              <a:rPr lang="en-US" sz="1200" b="0" i="1" baseline="0">
                <a:solidFill>
                  <a:schemeClr val="bg1"/>
                </a:solidFill>
                <a:effectLst/>
                <a:latin typeface="Arial Narrow" panose="020B0606020202030204" pitchFamily="34" charset="0"/>
              </a:rPr>
              <a:t>TOTAL POR PAÍS 1988 - 2018</a:t>
            </a:r>
            <a:endParaRPr lang="pt-PT" sz="1200" i="1">
              <a:solidFill>
                <a:schemeClr val="bg1"/>
              </a:solidFill>
              <a:effectLst/>
              <a:latin typeface="Arial Narrow" panose="020B0606020202030204" pitchFamily="34" charset="0"/>
            </a:endParaRPr>
          </a:p>
        </c:rich>
      </c:tx>
      <c:layout/>
      <c:overlay val="0"/>
      <c:spPr>
        <a:solidFill>
          <a:srgbClr val="B1D3F5"/>
        </a:solid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5">
                        <a:lumMod val="50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 CEDEAO Estaisticas'!$A$52:$A$66</c:f>
              <c:strCache>
                <c:ptCount val="15"/>
                <c:pt idx="0">
                  <c:v>Benin</c:v>
                </c:pt>
                <c:pt idx="1">
                  <c:v>Burkina Faso</c:v>
                </c:pt>
                <c:pt idx="2">
                  <c:v>Cabo Verde</c:v>
                </c:pt>
                <c:pt idx="3">
                  <c:v>Côte d'Ivoire</c:v>
                </c:pt>
                <c:pt idx="4">
                  <c:v>Gâmbia</c:v>
                </c:pt>
                <c:pt idx="5">
                  <c:v>Gana</c:v>
                </c:pt>
                <c:pt idx="6">
                  <c:v>Guiné</c:v>
                </c:pt>
                <c:pt idx="7">
                  <c:v>Guiné-Bissau</c:v>
                </c:pt>
                <c:pt idx="8">
                  <c:v>Libéria</c:v>
                </c:pt>
                <c:pt idx="9">
                  <c:v>Mali</c:v>
                </c:pt>
                <c:pt idx="10">
                  <c:v>Níger</c:v>
                </c:pt>
                <c:pt idx="11">
                  <c:v>Nigéria</c:v>
                </c:pt>
                <c:pt idx="12">
                  <c:v>Senegal</c:v>
                </c:pt>
                <c:pt idx="13">
                  <c:v>Serra Leoa</c:v>
                </c:pt>
                <c:pt idx="14">
                  <c:v>Togo</c:v>
                </c:pt>
              </c:strCache>
            </c:strRef>
          </c:cat>
          <c:val>
            <c:numRef>
              <c:f>'Dados CEDEAO Estaisticas'!$H$52:$H$66</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ser>
        <c:dLbls>
          <c:showLegendKey val="0"/>
          <c:showVal val="1"/>
          <c:showCatName val="0"/>
          <c:showSerName val="0"/>
          <c:showPercent val="0"/>
          <c:showBubbleSize val="0"/>
        </c:dLbls>
        <c:gapWidth val="219"/>
        <c:overlap val="-27"/>
        <c:axId val="401345024"/>
        <c:axId val="401983744"/>
      </c:barChart>
      <c:catAx>
        <c:axId val="401345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983744"/>
        <c:crosses val="autoZero"/>
        <c:auto val="1"/>
        <c:lblAlgn val="ctr"/>
        <c:lblOffset val="100"/>
        <c:noMultiLvlLbl val="0"/>
      </c:catAx>
      <c:valAx>
        <c:axId val="40198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1345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2020.xlsx]Nigeria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DAB6-425E-A07B-5FB4F2C9B189}"/>
            </c:ext>
          </c:extLst>
        </c:ser>
        <c:ser>
          <c:idx val="1"/>
          <c:order val="1"/>
          <c:tx>
            <c:strRef>
              <c:f>'[CEDEAO PAIS POR PAIS VPT 2020.xlsx]Nigeria Estatisticas'!$A$15</c:f>
              <c:strCache>
                <c:ptCount val="1"/>
                <c:pt idx="0">
                  <c:v>Importação de bens e serviços [ % do PIB ]</c:v>
                </c:pt>
              </c:strCache>
            </c:strRef>
          </c:tx>
          <c:spPr>
            <a:solidFill>
              <a:schemeClr val="accent2"/>
            </a:solidFill>
            <a:ln>
              <a:noFill/>
            </a:ln>
            <a:effectLst/>
          </c:spPr>
          <c:invertIfNegative val="0"/>
          <c:dLbls>
            <c:dLbl>
              <c:idx val="2"/>
              <c:layout>
                <c:manualLayout>
                  <c:x val="2.6051164487052602E-3"/>
                  <c:y val="-3.25857772666283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AB6-425E-A07B-5FB4F2C9B189}"/>
                </c:ext>
              </c:extLst>
            </c:dLbl>
            <c:dLbl>
              <c:idx val="6"/>
              <c:layout>
                <c:manualLayout>
                  <c:x val="1.0420465794820999E-2"/>
                  <c:y val="-1.28426298639065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AB6-425E-A07B-5FB4F2C9B189}"/>
                </c:ext>
              </c:extLst>
            </c:dLbl>
            <c:dLbl>
              <c:idx val="8"/>
              <c:layout>
                <c:manualLayout>
                  <c:x val="6.0959724899703003E-3"/>
                  <c:y val="-6.325474410580790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AB6-425E-A07B-5FB4F2C9B189}"/>
                </c:ext>
              </c:extLst>
            </c:dLbl>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4-DAB6-425E-A07B-5FB4F2C9B189}"/>
            </c:ext>
          </c:extLst>
        </c:ser>
        <c:dLbls>
          <c:showLegendKey val="0"/>
          <c:showVal val="1"/>
          <c:showCatName val="0"/>
          <c:showSerName val="0"/>
          <c:showPercent val="0"/>
          <c:showBubbleSize val="0"/>
        </c:dLbls>
        <c:gapWidth val="219"/>
        <c:overlap val="-27"/>
        <c:axId val="402529792"/>
        <c:axId val="435021504"/>
      </c:barChart>
      <c:catAx>
        <c:axId val="4025297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21504"/>
        <c:crosses val="autoZero"/>
        <c:auto val="1"/>
        <c:lblAlgn val="ctr"/>
        <c:lblOffset val="100"/>
        <c:noMultiLvlLbl val="0"/>
      </c:catAx>
      <c:valAx>
        <c:axId val="4350215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5297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2020.xlsx]Senegal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491B-405E-A8A7-308CBC3E5F88}"/>
            </c:ext>
          </c:extLst>
        </c:ser>
        <c:ser>
          <c:idx val="1"/>
          <c:order val="1"/>
          <c:tx>
            <c:strRef>
              <c:f>'[CEDEAO PAIS POR PAIS VPT 2020.xlsx]Senegal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491B-405E-A8A7-308CBC3E5F88}"/>
            </c:ext>
          </c:extLst>
        </c:ser>
        <c:ser>
          <c:idx val="2"/>
          <c:order val="2"/>
          <c:tx>
            <c:strRef>
              <c:f>'[CEDEAO PAIS POR PAIS VPT 2020.xlsx]Senegal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491B-405E-A8A7-308CBC3E5F88}"/>
            </c:ext>
          </c:extLst>
        </c:ser>
        <c:ser>
          <c:idx val="3"/>
          <c:order val="3"/>
          <c:tx>
            <c:strRef>
              <c:f>'[CEDEAO PAIS POR PAIS VPT 2020.xlsx]Senegal Estatisticas'!$A$10</c:f>
              <c:strCache>
                <c:ptCount val="1"/>
                <c:pt idx="0">
                  <c:v>Importações de bens e serviços [ Corrente ]</c:v>
                </c:pt>
              </c:strCache>
            </c:strRef>
          </c:tx>
          <c:spPr>
            <a:solidFill>
              <a:srgbClr val="7030A0"/>
            </a:solidFill>
            <a:ln>
              <a:noFill/>
            </a:ln>
            <a:effectLst/>
          </c:spPr>
          <c:invertIfNegative val="0"/>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491B-405E-A8A7-308CBC3E5F88}"/>
            </c:ext>
          </c:extLst>
        </c:ser>
        <c:ser>
          <c:idx val="4"/>
          <c:order val="4"/>
          <c:tx>
            <c:strRef>
              <c:f>'[CEDEAO PAIS POR PAIS VPT 2020.xlsx]Senegal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491B-405E-A8A7-308CBC3E5F88}"/>
            </c:ext>
          </c:extLst>
        </c:ser>
        <c:ser>
          <c:idx val="5"/>
          <c:order val="5"/>
          <c:tx>
            <c:strRef>
              <c:f>'[CEDEAO PAIS POR PAIS VPT 2020.xlsx]Senegal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491B-405E-A8A7-308CBC3E5F88}"/>
            </c:ext>
          </c:extLst>
        </c:ser>
        <c:ser>
          <c:idx val="6"/>
          <c:order val="6"/>
          <c:tx>
            <c:strRef>
              <c:f>'[CEDEAO PAIS POR PAIS VPT 2020.xlsx]Senegal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491B-405E-A8A7-308CBC3E5F88}"/>
            </c:ext>
          </c:extLst>
        </c:ser>
        <c:dLbls>
          <c:showLegendKey val="0"/>
          <c:showVal val="0"/>
          <c:showCatName val="0"/>
          <c:showSerName val="0"/>
          <c:showPercent val="0"/>
          <c:showBubbleSize val="0"/>
        </c:dLbls>
        <c:gapWidth val="150"/>
        <c:axId val="402571264"/>
        <c:axId val="435024960"/>
      </c:barChart>
      <c:dateAx>
        <c:axId val="40257126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SENEGAL</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24960"/>
        <c:crosses val="autoZero"/>
        <c:auto val="0"/>
        <c:lblOffset val="100"/>
        <c:baseTimeUnit val="days"/>
      </c:dateAx>
      <c:valAx>
        <c:axId val="4350249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57126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do Senegal</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762-49A6-897D-915874C0278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0762-49A6-897D-915874C0278E}"/>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0762-49A6-897D-915874C0278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0762-49A6-897D-915874C0278E}"/>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0762-49A6-897D-915874C0278E}"/>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0762-49A6-897D-915874C0278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0762-49A6-897D-915874C0278E}"/>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0762-49A6-897D-915874C0278E}"/>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0762-49A6-897D-915874C0278E}"/>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0762-49A6-897D-915874C0278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0762-49A6-897D-915874C0278E}"/>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0762-49A6-897D-915874C0278E}"/>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0762-49A6-897D-915874C0278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0762-49A6-897D-915874C0278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0762-49A6-897D-915874C0278E}"/>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0762-49A6-897D-915874C0278E}"/>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0762-49A6-897D-915874C0278E}"/>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762-49A6-897D-915874C0278E}"/>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0762-49A6-897D-915874C0278E}"/>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0762-49A6-897D-915874C0278E}"/>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0762-49A6-897D-915874C0278E}"/>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0762-49A6-897D-915874C0278E}"/>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0762-49A6-897D-915874C0278E}"/>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0762-49A6-897D-915874C0278E}"/>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0762-49A6-897D-915874C0278E}"/>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0762-49A6-897D-915874C0278E}"/>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0762-49A6-897D-915874C0278E}"/>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b="0" i="1" u="none" strike="noStrike" baseline="0" dirty="0">
                <a:effectLst/>
              </a:rPr>
              <a:t>As exportações de bens do </a:t>
            </a:r>
            <a:r>
              <a:rPr lang="pt-PT" sz="1200" b="0" i="1" u="none" strike="noStrike" baseline="0" dirty="0" smtClean="0">
                <a:effectLst/>
              </a:rPr>
              <a:t>Senegal</a:t>
            </a:r>
          </a:p>
          <a:p>
            <a:pPr defTabSz="914400">
              <a:defRPr lang="pt-PT" sz="1200" b="0" i="1" u="none" strike="noStrike" kern="1200" spc="0" baseline="0">
                <a:solidFill>
                  <a:srgbClr val="00B0F0"/>
                </a:solidFill>
                <a:latin typeface="+mn-lt"/>
                <a:ea typeface="+mn-ea"/>
                <a:cs typeface="+mn-cs"/>
              </a:defRPr>
            </a:pPr>
            <a:r>
              <a:rPr lang="pt-PT" sz="1200" i="1" dirty="0" smtClean="0">
                <a:solidFill>
                  <a:srgbClr val="00B0F0"/>
                </a:solidFill>
              </a:rPr>
              <a:t>2015</a:t>
            </a:r>
            <a:endParaRPr lang="pt-PT" sz="1200" i="1" dirty="0">
              <a:solidFill>
                <a:srgbClr val="00B0F0"/>
              </a:solidFill>
            </a:endParaRPr>
          </a:p>
        </c:rich>
      </c:tx>
      <c:layout>
        <c:manualLayout>
          <c:xMode val="edge"/>
          <c:yMode val="edge"/>
          <c:x val="0.54747799957072329"/>
          <c:y val="1.6565708333711099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B1C-47CE-8513-ED694E9E77CF}"/>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B1C-47CE-8513-ED694E9E77CF}"/>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B1C-47CE-8513-ED694E9E77CF}"/>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B1C-47CE-8513-ED694E9E77CF}"/>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B1C-47CE-8513-ED694E9E77CF}"/>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B1C-47CE-8513-ED694E9E77CF}"/>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B1C-47CE-8513-ED694E9E77CF}"/>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B1C-47CE-8513-ED694E9E77CF}"/>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B1C-47CE-8513-ED694E9E77CF}"/>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B1C-47CE-8513-ED694E9E77CF}"/>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B1C-47CE-8513-ED694E9E77CF}"/>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B1C-47CE-8513-ED694E9E77CF}"/>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B1C-47CE-8513-ED694E9E77CF}"/>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B1C-47CE-8513-ED694E9E77CF}"/>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B1C-47CE-8513-ED694E9E77CF}"/>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B1C-47CE-8513-ED694E9E77CF}"/>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B1C-47CE-8513-ED694E9E77CF}"/>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B1C-47CE-8513-ED694E9E77CF}"/>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B1C-47CE-8513-ED694E9E77CF}"/>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B1C-47CE-8513-ED694E9E77CF}"/>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B1C-47CE-8513-ED694E9E77CF}"/>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1C-47CE-8513-ED694E9E77CF}"/>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B1C-47CE-8513-ED694E9E77CF}"/>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B1C-47CE-8513-ED694E9E77CF}"/>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B1C-47CE-8513-ED694E9E77CF}"/>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B1C-47CE-8513-ED694E9E77CF}"/>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B1C-47CE-8513-ED694E9E77CF}"/>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B1C-47CE-8513-ED694E9E77CF}"/>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B1C-47CE-8513-ED694E9E77CF}"/>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B1C-47CE-8513-ED694E9E77CF}"/>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B1C-47CE-8513-ED694E9E77CF}"/>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B1C-47CE-8513-ED694E9E77CF}"/>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B1C-47CE-8513-ED694E9E77CF}"/>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B1C-47CE-8513-ED694E9E77CF}"/>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'Senegal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FB1C-47CE-8513-ED694E9E77CF}"/>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2020.xlsx]Senegal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2446-40EA-A61B-1DF355D72FBD}"/>
            </c:ext>
          </c:extLst>
        </c:ser>
        <c:ser>
          <c:idx val="1"/>
          <c:order val="1"/>
          <c:tx>
            <c:strRef>
              <c:f>'[CEDEAO PAIS POR PAIS VPT 2020.xlsx]Senegal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2446-40EA-A61B-1DF355D72FBD}"/>
            </c:ext>
          </c:extLst>
        </c:ser>
        <c:dLbls>
          <c:showLegendKey val="0"/>
          <c:showVal val="1"/>
          <c:showCatName val="0"/>
          <c:showSerName val="0"/>
          <c:showPercent val="0"/>
          <c:showBubbleSize val="0"/>
        </c:dLbls>
        <c:gapWidth val="219"/>
        <c:overlap val="-27"/>
        <c:axId val="402674688"/>
        <c:axId val="435057152"/>
      </c:barChart>
      <c:catAx>
        <c:axId val="4026746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57152"/>
        <c:crosses val="autoZero"/>
        <c:auto val="1"/>
        <c:lblAlgn val="ctr"/>
        <c:lblOffset val="100"/>
        <c:noMultiLvlLbl val="0"/>
      </c:catAx>
      <c:valAx>
        <c:axId val="435057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67468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2020.xlsx]Senegal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A0-4D6A-859A-3E9BBCA2B3A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A0-4D6A-859A-3E9BBCA2B3A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A0-4D6A-859A-3E9BBCA2B3A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A0-4D6A-859A-3E9BBCA2B3A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A0-4D6A-859A-3E9BBCA2B3A7}"/>
                </c:ext>
              </c:extLst>
            </c:dLbl>
            <c:dLbl>
              <c:idx val="8"/>
              <c:layout>
                <c:manualLayout>
                  <c:x val="-1.4737280633234401E-2"/>
                  <c:y val="-4.75850582916964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BA0-4D6A-859A-3E9BBCA2B3A7}"/>
                </c:ext>
              </c:extLst>
            </c:dLbl>
            <c:dLbl>
              <c:idx val="9"/>
              <c:layout>
                <c:manualLayout>
                  <c:x val="-8.8527834192574095E-4"/>
                  <c:y val="-3.9733523673566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BA0-4D6A-859A-3E9BBCA2B3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8-EBA0-4D6A-859A-3E9BBCA2B3A7}"/>
            </c:ext>
          </c:extLst>
        </c:ser>
        <c:dLbls>
          <c:showLegendKey val="0"/>
          <c:showVal val="1"/>
          <c:showCatName val="0"/>
          <c:showSerName val="0"/>
          <c:showPercent val="0"/>
          <c:showBubbleSize val="0"/>
        </c:dLbls>
        <c:marker val="1"/>
        <c:smooth val="0"/>
        <c:axId val="402675712"/>
        <c:axId val="435058880"/>
      </c:lineChart>
      <c:catAx>
        <c:axId val="402675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35058880"/>
        <c:crosses val="autoZero"/>
        <c:auto val="1"/>
        <c:lblAlgn val="ctr"/>
        <c:lblOffset val="100"/>
        <c:noMultiLvlLbl val="0"/>
      </c:catAx>
      <c:valAx>
        <c:axId val="435058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675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PAIS POR PAIS VPT 2020.xlsx]Sierra Leone Estatisticas'!$A$7</c:f>
              <c:strCache>
                <c:ptCount val="1"/>
                <c:pt idx="0">
                  <c:v>Exportação de bens e serviços [ Constante ]</c:v>
                </c:pt>
              </c:strCache>
            </c:strRef>
          </c:tx>
          <c:spPr>
            <a:solidFill>
              <a:schemeClr val="accent1"/>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D2DA-4409-8390-AFF871FAE9C8}"/>
            </c:ext>
          </c:extLst>
        </c:ser>
        <c:ser>
          <c:idx val="1"/>
          <c:order val="1"/>
          <c:tx>
            <c:strRef>
              <c:f>'[CEDEAO PAIS POR PAIS VPT 2020.xlsx]Sierra Leone Estatisticas'!$A$8</c:f>
              <c:strCache>
                <c:ptCount val="1"/>
                <c:pt idx="0">
                  <c:v>Exportação de bens e serviços [ Corrente ]</c:v>
                </c:pt>
              </c:strCache>
            </c:strRef>
          </c:tx>
          <c:spPr>
            <a:solidFill>
              <a:schemeClr val="accent2"/>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D2DA-4409-8390-AFF871FAE9C8}"/>
            </c:ext>
          </c:extLst>
        </c:ser>
        <c:ser>
          <c:idx val="2"/>
          <c:order val="2"/>
          <c:tx>
            <c:strRef>
              <c:f>'[CEDEAO PAIS POR PAIS VPT 2020.xlsx]Sierra Leone Estatisticas'!$A$9</c:f>
              <c:strCache>
                <c:ptCount val="1"/>
                <c:pt idx="0">
                  <c:v>Importações de bens e serviços [ Constante ]</c:v>
                </c:pt>
              </c:strCache>
            </c:strRef>
          </c:tx>
          <c:spPr>
            <a:solidFill>
              <a:schemeClr val="bg1">
                <a:lumMod val="75000"/>
              </a:schemeClr>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D2DA-4409-8390-AFF871FAE9C8}"/>
            </c:ext>
          </c:extLst>
        </c:ser>
        <c:ser>
          <c:idx val="3"/>
          <c:order val="3"/>
          <c:tx>
            <c:strRef>
              <c:f>'[CEDEAO PAIS POR PAIS VPT 2020.xlsx]Sierra Leone Estatisticas'!$A$10</c:f>
              <c:strCache>
                <c:ptCount val="1"/>
                <c:pt idx="0">
                  <c:v>Importações de bens e serviços [ Corrente ]</c:v>
                </c:pt>
              </c:strCache>
            </c:strRef>
          </c:tx>
          <c:spPr>
            <a:solidFill>
              <a:srgbClr val="7030A0"/>
            </a:solidFill>
            <a:ln>
              <a:noFill/>
            </a:ln>
            <a:effectLst/>
          </c:spPr>
          <c:invertIfNegative val="0"/>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D2DA-4409-8390-AFF871FAE9C8}"/>
            </c:ext>
          </c:extLst>
        </c:ser>
        <c:ser>
          <c:idx val="4"/>
          <c:order val="4"/>
          <c:tx>
            <c:strRef>
              <c:f>'[CEDEAO PAIS POR PAIS VPT 2020.xlsx]Sierra Leone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D2DA-4409-8390-AFF871FAE9C8}"/>
            </c:ext>
          </c:extLst>
        </c:ser>
        <c:ser>
          <c:idx val="5"/>
          <c:order val="5"/>
          <c:tx>
            <c:strRef>
              <c:f>'[CEDEAO PAIS POR PAIS VPT 2020.xlsx]Sierra Leone Estatisticas'!$A$12</c:f>
              <c:strCache>
                <c:ptCount val="1"/>
                <c:pt idx="0">
                  <c:v>Balança comercial [ incluindo serviços a preços corrente ]</c:v>
                </c:pt>
              </c:strCache>
            </c:strRef>
          </c:tx>
          <c:spPr>
            <a:gradFill>
              <a:gsLst>
                <a:gs pos="0">
                  <a:srgbClr val="9EE256"/>
                </a:gs>
                <a:gs pos="100000">
                  <a:srgbClr val="52762D"/>
                </a:gs>
              </a:gsLst>
              <a:lin scaled="0"/>
            </a:gra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D2DA-4409-8390-AFF871FAE9C8}"/>
            </c:ext>
          </c:extLst>
        </c:ser>
        <c:ser>
          <c:idx val="6"/>
          <c:order val="6"/>
          <c:tx>
            <c:strRef>
              <c:f>'[CEDEAO PAIS POR PAIS VPT 2020.xlsx]Sierra Leone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D2DA-4409-8390-AFF871FAE9C8}"/>
            </c:ext>
          </c:extLst>
        </c:ser>
        <c:dLbls>
          <c:showLegendKey val="0"/>
          <c:showVal val="0"/>
          <c:showCatName val="0"/>
          <c:showSerName val="0"/>
          <c:showPercent val="0"/>
          <c:showBubbleSize val="0"/>
        </c:dLbls>
        <c:gapWidth val="150"/>
        <c:axId val="402706944"/>
        <c:axId val="209413824"/>
      </c:barChart>
      <c:dateAx>
        <c:axId val="40270694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pt-PT" dirty="0"/>
                  <a:t>INDICADORES ECONÓMICOS </a:t>
                </a:r>
                <a:r>
                  <a:rPr lang="pt-PT" dirty="0" smtClean="0"/>
                  <a:t>DE</a:t>
                </a:r>
                <a:r>
                  <a:rPr lang="pt-PT" altLang="en-US" dirty="0" smtClean="0"/>
                  <a:t> SERRA LEOA</a:t>
                </a:r>
                <a:endParaRPr lang="pt-PT"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9413824"/>
        <c:crosses val="autoZero"/>
        <c:auto val="0"/>
        <c:lblOffset val="100"/>
        <c:baseTimeUnit val="days"/>
      </c:dateAx>
      <c:valAx>
        <c:axId val="209413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7069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da Serra Leoa</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C976-425C-94E4-5B4B134E2DC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C976-425C-94E4-5B4B134E2DC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C976-425C-94E4-5B4B134E2DC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C976-425C-94E4-5B4B134E2DC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C976-425C-94E4-5B4B134E2DC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C976-425C-94E4-5B4B134E2DC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C976-425C-94E4-5B4B134E2DC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C976-425C-94E4-5B4B134E2DC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C976-425C-94E4-5B4B134E2DC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C976-425C-94E4-5B4B134E2DC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C976-425C-94E4-5B4B134E2DC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C976-425C-94E4-5B4B134E2DC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C976-425C-94E4-5B4B134E2DC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C976-425C-94E4-5B4B134E2DC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C976-425C-94E4-5B4B134E2DC6}"/>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C976-425C-94E4-5B4B134E2DC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976-425C-94E4-5B4B134E2DC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C976-425C-94E4-5B4B134E2DC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C976-425C-94E4-5B4B134E2DC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C976-425C-94E4-5B4B134E2DC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C976-425C-94E4-5B4B134E2DC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C976-425C-94E4-5B4B134E2DC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C976-425C-94E4-5B4B134E2DC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C976-425C-94E4-5B4B134E2DC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Estatisticas'!$A$115:$A$130</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C976-425C-94E4-5B4B134E2DC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da Serra Leoa</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16548877760810779"/>
          <c:y val="0.22519214698162726"/>
          <c:w val="0.50856604192081611"/>
          <c:h val="0.5007002204724408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082-47F5-9AC5-9D93C658E4FE}"/>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082-47F5-9AC5-9D93C658E4FE}"/>
              </c:ext>
            </c:extLst>
          </c:dPt>
          <c:dPt>
            <c:idx val="2"/>
            <c:bubble3D val="0"/>
            <c:spPr>
              <a:solidFill>
                <a:srgbClr val="416D12"/>
              </a:solidFill>
              <a:ln>
                <a:noFill/>
              </a:ln>
              <a:effectLst/>
            </c:spPr>
            <c:extLst xmlns:c16r2="http://schemas.microsoft.com/office/drawing/2015/06/chart">
              <c:ext xmlns:c16="http://schemas.microsoft.com/office/drawing/2014/chart" uri="{C3380CC4-5D6E-409C-BE32-E72D297353CC}">
                <c16:uniqueId val="{00000005-5082-47F5-9AC5-9D93C658E4FE}"/>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082-47F5-9AC5-9D93C658E4FE}"/>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082-47F5-9AC5-9D93C658E4FE}"/>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082-47F5-9AC5-9D93C658E4FE}"/>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082-47F5-9AC5-9D93C658E4FE}"/>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082-47F5-9AC5-9D93C658E4FE}"/>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082-47F5-9AC5-9D93C658E4FE}"/>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082-47F5-9AC5-9D93C658E4FE}"/>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082-47F5-9AC5-9D93C658E4FE}"/>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082-47F5-9AC5-9D93C658E4FE}"/>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082-47F5-9AC5-9D93C658E4FE}"/>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082-47F5-9AC5-9D93C658E4FE}"/>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082-47F5-9AC5-9D93C658E4FE}"/>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082-47F5-9AC5-9D93C658E4FE}"/>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082-47F5-9AC5-9D93C658E4FE}"/>
                </c:ext>
              </c:extLst>
            </c:dLbl>
            <c:dLbl>
              <c:idx val="1"/>
              <c:layout>
                <c:manualLayout>
                  <c:x val="-2.7572022077955314E-2"/>
                  <c:y val="9.2292703412073483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082-47F5-9AC5-9D93C658E4FE}"/>
                </c:ext>
              </c:extLst>
            </c:dLbl>
            <c:dLbl>
              <c:idx val="2"/>
              <c:layout>
                <c:manualLayout>
                  <c:x val="-2.2613183644568796E-2"/>
                  <c:y val="2.49040629921259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082-47F5-9AC5-9D93C658E4FE}"/>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082-47F5-9AC5-9D93C658E4FE}"/>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082-47F5-9AC5-9D93C658E4FE}"/>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082-47F5-9AC5-9D93C658E4FE}"/>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082-47F5-9AC5-9D93C658E4FE}"/>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082-47F5-9AC5-9D93C658E4FE}"/>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082-47F5-9AC5-9D93C658E4FE}"/>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082-47F5-9AC5-9D93C658E4FE}"/>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082-47F5-9AC5-9D93C658E4FE}"/>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082-47F5-9AC5-9D93C658E4FE}"/>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082-47F5-9AC5-9D93C658E4FE}"/>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082-47F5-9AC5-9D93C658E4FE}"/>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5082-47F5-9AC5-9D93C658E4FE}"/>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5082-47F5-9AC5-9D93C658E4FE}"/>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'Sierra Leone Estatisticas'!$A$137:$A$152</c:f>
              <c:strCache>
                <c:ptCount val="16"/>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Equipamento de transporte</c:v>
                </c:pt>
                <c:pt idx="13">
                  <c:v>Automóveis e peças</c:v>
                </c:pt>
                <c:pt idx="14">
                  <c:v>Têxteis</c:v>
                </c:pt>
                <c:pt idx="15">
                  <c:v>Vestuários</c:v>
                </c:pt>
              </c:strCache>
            </c:strRef>
          </c:cat>
          <c:val>
            <c:numRef>
              <c:f>'Sierra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082-47F5-9AC5-9D93C658E4FE}"/>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'[CEDEAO PAIS POR PAIS VPT 2020.xlsx]Sierra Leone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C83A-4B4B-82F0-FA378F1A0F8A}"/>
            </c:ext>
          </c:extLst>
        </c:ser>
        <c:ser>
          <c:idx val="1"/>
          <c:order val="1"/>
          <c:tx>
            <c:strRef>
              <c:f>'[CEDEAO PAIS POR PAIS VPT 2020.xlsx]Sierra Leone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C83A-4B4B-82F0-FA378F1A0F8A}"/>
            </c:ext>
          </c:extLst>
        </c:ser>
        <c:dLbls>
          <c:showLegendKey val="0"/>
          <c:showVal val="1"/>
          <c:showCatName val="0"/>
          <c:showSerName val="0"/>
          <c:showPercent val="0"/>
          <c:showBubbleSize val="0"/>
        </c:dLbls>
        <c:gapWidth val="219"/>
        <c:overlap val="-27"/>
        <c:axId val="402795008"/>
        <c:axId val="218735744"/>
      </c:barChart>
      <c:catAx>
        <c:axId val="4027950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8735744"/>
        <c:crosses val="autoZero"/>
        <c:auto val="1"/>
        <c:lblAlgn val="ctr"/>
        <c:lblOffset val="100"/>
        <c:noMultiLvlLbl val="0"/>
      </c:catAx>
      <c:valAx>
        <c:axId val="218735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7950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TAXA DE CRESCIMENTO DOS PAÍSES MEMBROS DA CEDEAO</a:t>
            </a:r>
          </a:p>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2017 - 2019</a:t>
            </a:r>
            <a:endParaRPr lang="pt-PT" sz="1100" i="1" dirty="0">
              <a:solidFill>
                <a:schemeClr val="bg1"/>
              </a:solidFill>
            </a:endParaRPr>
          </a:p>
        </c:rich>
      </c:tx>
      <c:layout/>
      <c:overlay val="0"/>
      <c:spPr>
        <a:solidFill>
          <a:schemeClr val="accent1">
            <a:lumMod val="60000"/>
            <a:lumOff val="40000"/>
          </a:schemeClr>
        </a:solidFill>
        <a:ln>
          <a:noFill/>
        </a:ln>
        <a:effectLst/>
      </c:spPr>
    </c:title>
    <c:autoTitleDeleted val="0"/>
    <c:plotArea>
      <c:layout/>
      <c:barChart>
        <c:barDir val="col"/>
        <c:grouping val="clustered"/>
        <c:varyColors val="0"/>
        <c:ser>
          <c:idx val="0"/>
          <c:order val="0"/>
          <c:tx>
            <c:strRef>
              <c:f>'[CEDEAO PAIS POR PAIS VPT.xlsx]Indicadores Econ 15'!$B$467</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15'!$B$468:$B$482</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extLst xmlns:c16r2="http://schemas.microsoft.com/office/drawing/2015/06/chart">
            <c:ext xmlns:c16="http://schemas.microsoft.com/office/drawing/2014/chart" uri="{C3380CC4-5D6E-409C-BE32-E72D297353CC}">
              <c16:uniqueId val="{0000000F-1A29-4856-8462-55EF0673FFC6}"/>
            </c:ext>
          </c:extLst>
        </c:ser>
        <c:ser>
          <c:idx val="1"/>
          <c:order val="1"/>
          <c:tx>
            <c:strRef>
              <c:f>'[CEDEAO PAIS POR PAIS VPT.xlsx]Indicadores Econ 15'!$C$467</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15'!$C$468:$C$482</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extLst xmlns:c16r2="http://schemas.microsoft.com/office/drawing/2015/06/chart">
            <c:ext xmlns:c16="http://schemas.microsoft.com/office/drawing/2014/chart" uri="{C3380CC4-5D6E-409C-BE32-E72D297353CC}">
              <c16:uniqueId val="{0000001F-1A29-4856-8462-55EF0673FFC6}"/>
            </c:ext>
          </c:extLst>
        </c:ser>
        <c:ser>
          <c:idx val="2"/>
          <c:order val="2"/>
          <c:tx>
            <c:strRef>
              <c:f>'[CEDEAO PAIS POR PAIS VPT.xlsx]Indicadores Econ 15'!$D$467</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15'!$D$468:$D$482</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extLst xmlns:c16r2="http://schemas.microsoft.com/office/drawing/2015/06/chart">
            <c:ext xmlns:c16="http://schemas.microsoft.com/office/drawing/2014/chart" uri="{C3380CC4-5D6E-409C-BE32-E72D297353CC}">
              <c16:uniqueId val="{0000002F-1A29-4856-8462-55EF0673FFC6}"/>
            </c:ext>
          </c:extLst>
        </c:ser>
        <c:dLbls>
          <c:showLegendKey val="0"/>
          <c:showVal val="1"/>
          <c:showCatName val="0"/>
          <c:showSerName val="0"/>
          <c:showPercent val="0"/>
          <c:showBubbleSize val="0"/>
        </c:dLbls>
        <c:gapWidth val="219"/>
        <c:overlap val="-27"/>
        <c:axId val="401349120"/>
        <c:axId val="414199744"/>
      </c:barChart>
      <c:catAx>
        <c:axId val="4013491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14199744"/>
        <c:crosses val="autoZero"/>
        <c:auto val="1"/>
        <c:lblAlgn val="ctr"/>
        <c:lblOffset val="100"/>
        <c:noMultiLvlLbl val="0"/>
      </c:catAx>
      <c:valAx>
        <c:axId val="41419974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01349120"/>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'[CEDEAO PAIS POR PAIS VPT 2020.xlsx]Sierra Leone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D8-481F-9928-446AB6452DC5}"/>
                </c:ext>
              </c:extLst>
            </c:dLbl>
            <c:dLbl>
              <c:idx val="1"/>
              <c:layout>
                <c:manualLayout>
                  <c:x val="-7.3425724725118798E-3"/>
                  <c:y val="-0.1337792642140470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D8-481F-9928-446AB6452DC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AD8-481F-9928-446AB6452DC5}"/>
                </c:ext>
              </c:extLst>
            </c:dLbl>
            <c:dLbl>
              <c:idx val="4"/>
              <c:layout>
                <c:manualLayout>
                  <c:x val="1.9948955674774699E-2"/>
                  <c:y val="-8.178053830227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D8-481F-9928-446AB6452DC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AD8-481F-9928-446AB6452DC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D8-481F-9928-446AB6452DC5}"/>
                </c:ext>
              </c:extLst>
            </c:dLbl>
            <c:dLbl>
              <c:idx val="9"/>
              <c:layout>
                <c:manualLayout>
                  <c:x val="-4.32314183030366E-3"/>
                  <c:y val="-7.29813664596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D8-481F-9928-446AB6452DC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8-8AD8-481F-9928-446AB6452DC5}"/>
            </c:ext>
          </c:extLst>
        </c:ser>
        <c:dLbls>
          <c:showLegendKey val="0"/>
          <c:showVal val="1"/>
          <c:showCatName val="0"/>
          <c:showSerName val="0"/>
          <c:showPercent val="0"/>
          <c:showBubbleSize val="0"/>
        </c:dLbls>
        <c:marker val="1"/>
        <c:smooth val="0"/>
        <c:axId val="402795520"/>
        <c:axId val="218737472"/>
      </c:lineChart>
      <c:catAx>
        <c:axId val="4027955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8737472"/>
        <c:crosses val="autoZero"/>
        <c:auto val="1"/>
        <c:lblAlgn val="ctr"/>
        <c:lblOffset val="100"/>
        <c:noMultiLvlLbl val="0"/>
      </c:catAx>
      <c:valAx>
        <c:axId val="2187374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7955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Exportação de bens e serviços [ Constante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Exportação de bens e serviços [ Corrente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Importações de bens e serviços [ Constante ]</c:v>
                </c:pt>
              </c:strCache>
            </c:strRef>
          </c:tx>
          <c:spPr>
            <a:solidFill>
              <a:srgbClr val="92D05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Importações de bens e serviços [ Corrente ]</c:v>
                </c:pt>
              </c:strCache>
            </c:strRef>
          </c:tx>
          <c:spPr>
            <a:solidFill>
              <a:srgbClr val="7030A0"/>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Balança comercial [ incluindo serviços a preços contante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Balança comercial [ incluindo serviços a preços corrente ]</c:v>
                </c:pt>
              </c:strCache>
            </c:strRef>
          </c:tx>
          <c:spPr>
            <a:solidFill>
              <a:srgbClr val="FFC00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Investimentos estrangeiros directos [ entradas líquidas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402818048"/>
        <c:axId val="218740928"/>
      </c:barChart>
      <c:dateAx>
        <c:axId val="40281804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INDICADORES ECONÓMICOS D</a:t>
                </a:r>
                <a:r>
                  <a:rPr lang="en-US" altLang="en-US"/>
                  <a:t>O TOGO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8740928"/>
        <c:crosses val="autoZero"/>
        <c:auto val="0"/>
        <c:lblOffset val="100"/>
        <c:baseTimeUnit val="days"/>
      </c:dateAx>
      <c:valAx>
        <c:axId val="2187409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81804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noFill/>
      <a:round/>
    </a:ln>
    <a:effectLst/>
  </c:spPr>
  <c:txPr>
    <a:bodyPr rot="5400000" vert="horz" anchor="b" anchorCtr="0"/>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importações de bens de Togo</a:t>
            </a:r>
            <a:endParaRPr lang="pt-PT" sz="1200">
              <a:effectLst/>
              <a:latin typeface="Arial Narrow" panose="020B0606020202030204" pitchFamily="34" charset="0"/>
            </a:endParaRPr>
          </a:p>
          <a:p>
            <a:pPr defTabSz="914400">
              <a:defRPr lang="pt-PT" sz="1200" b="0" i="0" u="none" strike="noStrike" kern="1200" spc="0" baseline="0">
                <a:solidFill>
                  <a:srgbClr val="00B0F0"/>
                </a:solidFill>
                <a:latin typeface="Arial Narrow" panose="020B0606020202030204" pitchFamily="34" charset="0"/>
                <a:ea typeface="+mn-ea"/>
                <a:cs typeface="+mn-cs"/>
              </a:defRPr>
            </a:pPr>
            <a:r>
              <a:rPr lang="pt-PT" sz="1200">
                <a:solidFill>
                  <a:srgbClr val="00B0F0"/>
                </a:solidFill>
                <a:latin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rgbClr val="416D12"/>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81-4885-ADB9-DEC91FB458E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B81-4885-ADB9-DEC91FB458E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B81-4885-ADB9-DEC91FB458E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81-4885-ADB9-DEC91FB458E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81-4885-ADB9-DEC91FB458E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B81-4885-ADB9-DEC91FB458E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B81-4885-ADB9-DEC91FB458E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B81-4885-ADB9-DEC91FB458E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B81-4885-ADB9-DEC91FB458E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b="0" i="1" baseline="0">
                <a:effectLst/>
                <a:latin typeface="Arial Narrow" panose="020B0606020202030204" pitchFamily="34" charset="0"/>
              </a:rPr>
              <a:t>As exportações de bens de Togo</a:t>
            </a:r>
            <a:endParaRPr lang="pt-PT" sz="1200">
              <a:effectLst/>
              <a:latin typeface="Arial Narrow" panose="020B0606020202030204" pitchFamily="34" charset="0"/>
            </a:endParaRPr>
          </a:p>
          <a:p>
            <a:pPr defTabSz="914400">
              <a:defRPr lang="pt-PT" sz="1200" b="0" i="1" u="none" strike="noStrike" kern="1200" spc="0" baseline="0">
                <a:solidFill>
                  <a:srgbClr val="00B0F0"/>
                </a:solidFill>
                <a:latin typeface="Arial Narrow" panose="020B0606020202030204" pitchFamily="34" charset="0"/>
                <a:ea typeface="+mn-ea"/>
                <a:cs typeface="+mn-cs"/>
              </a:defRPr>
            </a:pPr>
            <a:r>
              <a:rPr lang="pt-PT" sz="1200" i="1">
                <a:solidFill>
                  <a:srgbClr val="00B0F0"/>
                </a:solidFill>
                <a:latin typeface="Arial Narrow" panose="020B0606020202030204" pitchFamily="34" charset="0"/>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25004267968309013"/>
          <c:y val="0.18756662710516125"/>
          <c:w val="0.48220504927858748"/>
          <c:h val="0.5051299786878341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rgbClr val="7030A0"/>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15-4D77-A5B0-A7F08C9134E6}"/>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15-4D77-A5B0-A7F08C9134E6}"/>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15-4D77-A5B0-A7F08C9134E6}"/>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15-4D77-A5B0-A7F08C9134E6}"/>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15-4D77-A5B0-A7F08C9134E6}"/>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15-4D77-A5B0-A7F08C9134E6}"/>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D15-4D77-A5B0-A7F08C9134E6}"/>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D15-4D77-A5B0-A7F08C9134E6}"/>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D15-4D77-A5B0-A7F08C9134E6}"/>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D15-4D77-A5B0-A7F08C9134E6}"/>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D15-4D77-A5B0-A7F08C9134E6}"/>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D15-4D77-A5B0-A7F08C9134E6}"/>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D15-4D77-A5B0-A7F08C9134E6}"/>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D15-4D77-A5B0-A7F08C9134E6}"/>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D15-4D77-A5B0-A7F08C9134E6}"/>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D15-4D77-A5B0-A7F08C9134E6}"/>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D15-4D77-A5B0-A7F08C9134E6}"/>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Produtos agrícolas</c:v>
                </c:pt>
                <c:pt idx="1">
                  <c:v>Apenas alimentos</c:v>
                </c:pt>
                <c:pt idx="2">
                  <c:v>Petróleo e produtos de mineração</c:v>
                </c:pt>
                <c:pt idx="3">
                  <c:v>Apenas petróleos</c:v>
                </c:pt>
                <c:pt idx="4">
                  <c:v>Produtos manufaturados</c:v>
                </c:pt>
                <c:pt idx="5">
                  <c:v>Ferro e aço</c:v>
                </c:pt>
                <c:pt idx="6">
                  <c:v>Produtos química e farmacêuticos</c:v>
                </c:pt>
                <c:pt idx="7">
                  <c:v>Produtos farmacêuticos</c:v>
                </c:pt>
                <c:pt idx="8">
                  <c:v>Máquinas e equipamentos de transporte</c:v>
                </c:pt>
                <c:pt idx="9">
                  <c:v>Equipamentos de escritório e telecomunicações</c:v>
                </c:pt>
                <c:pt idx="10">
                  <c:v>Informática e equipamento de escritório</c:v>
                </c:pt>
                <c:pt idx="11">
                  <c:v>Equipamento de telecomunicação</c:v>
                </c:pt>
                <c:pt idx="12">
                  <c:v>Circuits intégrés et composantes électroniques</c:v>
                </c:pt>
                <c:pt idx="13">
                  <c:v>Equipamento de transporte</c:v>
                </c:pt>
                <c:pt idx="14">
                  <c:v>Automóveis e peças</c:v>
                </c:pt>
                <c:pt idx="15">
                  <c:v>Têxteis</c:v>
                </c:pt>
                <c:pt idx="16">
                  <c:v>Vestuários</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a:solidFill>
                  <a:srgbClr val="00B0F0"/>
                </a:solidFill>
              </a:rPr>
              <a:t>EXPORTAÇÃO E IMPORTAÇÃO EM PERCENTAGEM DO PIB</a:t>
            </a:r>
          </a:p>
        </c:rich>
      </c:tx>
      <c:layout/>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Exportação de bens e serviços [ % do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Importação de bens e serviços [ % do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402828800"/>
        <c:axId val="209426048"/>
      </c:barChart>
      <c:catAx>
        <c:axId val="4028288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9426048"/>
        <c:crosses val="autoZero"/>
        <c:auto val="1"/>
        <c:lblAlgn val="ctr"/>
        <c:lblOffset val="100"/>
        <c:noMultiLvlLbl val="0"/>
      </c:catAx>
      <c:valAx>
        <c:axId val="2094260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82880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noFill/>
      <a:round/>
    </a:ln>
    <a:effectLst/>
  </c:spPr>
  <c:txPr>
    <a:bodyPr/>
    <a:lstStyle/>
    <a:p>
      <a:pPr>
        <a:defRPr lang="pt-PT"/>
      </a:pPr>
      <a:endParaRPr lang="pt-PT"/>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561473978344399"/>
          <c:y val="6.41025641025641E-3"/>
        </c:manualLayout>
      </c:layout>
      <c:overlay val="0"/>
      <c:spPr>
        <a:noFill/>
        <a:ln>
          <a:noFill/>
        </a:ln>
        <a:effectLst/>
      </c:spPr>
      <c:txPr>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endParaRPr lang="pt-PT"/>
        </a:p>
      </c:txPr>
    </c:title>
    <c:autoTitleDeleted val="0"/>
    <c:plotArea>
      <c:layout/>
      <c:lineChart>
        <c:grouping val="standard"/>
        <c:varyColors val="0"/>
        <c:ser>
          <c:idx val="0"/>
          <c:order val="0"/>
          <c:tx>
            <c:strRef>
              <c:f>'Togo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2.1901082677165354E-2"/>
                  <c:y val="-0.13656256220367308"/>
                </c:manualLayout>
              </c:layout>
              <c:dLblPos val="r"/>
              <c:showLegendKey val="0"/>
              <c:showVal val="1"/>
              <c:showCatName val="0"/>
              <c:showSerName val="0"/>
              <c:showPercent val="0"/>
              <c:showBubbleSize val="0"/>
            </c:dLbl>
            <c:dLbl>
              <c:idx val="7"/>
              <c:layout>
                <c:manualLayout>
                  <c:x val="-3.85625E-2"/>
                  <c:y val="0.12477695716746574"/>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r"/>
              <c:showLegendKey val="0"/>
              <c:showVal val="1"/>
              <c:showCatName val="0"/>
              <c:showSerName val="0"/>
              <c:showPercent val="0"/>
              <c:showBubbleSize val="0"/>
            </c:dLbl>
            <c:dLbl>
              <c:idx val="9"/>
              <c:layout>
                <c:manualLayout>
                  <c:x val="-2.9305282152230971E-3"/>
                  <c:y val="8.4570481535080788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402961920"/>
        <c:axId val="209427776"/>
      </c:lineChart>
      <c:catAx>
        <c:axId val="4029619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09427776"/>
        <c:crosses val="autoZero"/>
        <c:auto val="1"/>
        <c:lblAlgn val="ctr"/>
        <c:lblOffset val="100"/>
        <c:noMultiLvlLbl val="0"/>
      </c:catAx>
      <c:valAx>
        <c:axId val="209427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402961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1" u="none" strike="noStrike" kern="1200" spc="0" baseline="0">
                <a:solidFill>
                  <a:schemeClr val="bg1"/>
                </a:solidFill>
                <a:latin typeface="+mn-lt"/>
                <a:ea typeface="+mn-ea"/>
                <a:cs typeface="+mn-cs"/>
              </a:defRPr>
            </a:pPr>
            <a:r>
              <a:rPr lang="pt-PT" sz="1100" i="1" dirty="0" smtClean="0">
                <a:solidFill>
                  <a:schemeClr val="bg1"/>
                </a:solidFill>
              </a:rPr>
              <a:t>COMPARAÇÃO INTERNACIONAL DA FISCALIDADE NAS EMPRESAS</a:t>
            </a:r>
            <a:endParaRPr lang="pt-PT" sz="1100" i="1" dirty="0">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Fiscalidade!$B$3</c:f>
              <c:strCache>
                <c:ptCount val="1"/>
                <c:pt idx="0">
                  <c:v>Nº de pagamentos de taxas por ano</c:v>
                </c:pt>
              </c:strCache>
            </c:strRef>
          </c:tx>
          <c:spPr>
            <a:solidFill>
              <a:schemeClr val="accent1"/>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ser>
        <c:ser>
          <c:idx val="1"/>
          <c:order val="1"/>
          <c:tx>
            <c:strRef>
              <c:f>Fiscalidade!$C$3</c:f>
              <c:strCache>
                <c:ptCount val="1"/>
                <c:pt idx="0">
                  <c:v>Tempo de formalidades administrativas em horas</c:v>
                </c:pt>
              </c:strCache>
            </c:strRef>
          </c:tx>
          <c:spPr>
            <a:solidFill>
              <a:srgbClr val="92D05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ser>
        <c:ser>
          <c:idx val="2"/>
          <c:order val="2"/>
          <c:tx>
            <c:strRef>
              <c:f>Fiscalidade!$D$3</c:f>
              <c:strCache>
                <c:ptCount val="1"/>
                <c:pt idx="0">
                  <c:v>Montante total das taxas em % dos lucros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Fiscalidade!$A$4:$A$21</c:f>
              <c:strCache>
                <c:ptCount val="18"/>
                <c:pt idx="0">
                  <c:v>África Subsaariana</c:v>
                </c:pt>
                <c:pt idx="1">
                  <c:v>Estados Unidos</c:v>
                </c:pt>
                <c:pt idx="2">
                  <c:v>Alemanha</c:v>
                </c:pt>
                <c:pt idx="3">
                  <c:v>Benim</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Fiscalidade!$D$4:$D$21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ser>
        <c:dLbls>
          <c:showLegendKey val="0"/>
          <c:showVal val="1"/>
          <c:showCatName val="0"/>
          <c:showSerName val="0"/>
          <c:showPercent val="0"/>
          <c:showBubbleSize val="0"/>
        </c:dLbls>
        <c:gapWidth val="219"/>
        <c:overlap val="-27"/>
        <c:axId val="401369088"/>
        <c:axId val="414221440"/>
      </c:barChart>
      <c:catAx>
        <c:axId val="4013690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rgbClr val="00B0F0"/>
                </a:solidFill>
                <a:latin typeface="+mn-lt"/>
                <a:ea typeface="+mn-ea"/>
                <a:cs typeface="+mn-cs"/>
              </a:defRPr>
            </a:pPr>
            <a:endParaRPr lang="pt-PT"/>
          </a:p>
        </c:txPr>
        <c:crossAx val="414221440"/>
        <c:crosses val="autoZero"/>
        <c:auto val="1"/>
        <c:lblAlgn val="ctr"/>
        <c:lblOffset val="100"/>
        <c:noMultiLvlLbl val="0"/>
      </c:catAx>
      <c:valAx>
        <c:axId val="414221440"/>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401369088"/>
        <c:crosses val="autoZero"/>
        <c:crossBetween val="between"/>
      </c:valAx>
      <c:spPr>
        <a:noFill/>
        <a:ln>
          <a:noFill/>
        </a:ln>
        <a:effectLst/>
      </c:spPr>
    </c:plotArea>
    <c:legend>
      <c:legendPos val="b"/>
      <c:layout>
        <c:manualLayout>
          <c:xMode val="edge"/>
          <c:yMode val="edge"/>
          <c:x val="1.9900497512437801E-3"/>
          <c:y val="0.92395833333333299"/>
          <c:w val="0.99601990049751199"/>
          <c:h val="6.97916666666666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14-11-2021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61674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14-11-2021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204028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14-11-2021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14-11-2021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14-11-2021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14-11-2021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14-11-2021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14-11-2021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14-11-2021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14-11-2021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14-11-2021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14-11-2021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14-11-2021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14-11-2021</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20.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25.xml"/><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chart" Target="../charts/chart32.xml"/><Relationship Id="rId7" Type="http://schemas.openxmlformats.org/officeDocument/2006/relationships/chart" Target="../charts/chart31.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svg"/><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chart" Target="../charts/chart34.xml"/><Relationship Id="rId7" Type="http://schemas.openxmlformats.org/officeDocument/2006/relationships/image" Target="../media/image4.png"/><Relationship Id="rId2" Type="http://schemas.openxmlformats.org/officeDocument/2006/relationships/chart" Target="../charts/chart33.xml"/><Relationship Id="rId1" Type="http://schemas.openxmlformats.org/officeDocument/2006/relationships/slideLayout" Target="../slideLayouts/slideLayout1.xml"/><Relationship Id="rId6" Type="http://schemas.openxmlformats.org/officeDocument/2006/relationships/image" Target="../media/image2.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35.xml"/><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chart" Target="../charts/chart37.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hart" Target="../charts/chart36.xml"/><Relationship Id="rId5"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image" Target="../media/image4.png"/><Relationship Id="rId2" Type="http://schemas.openxmlformats.org/officeDocument/2006/relationships/chart" Target="../charts/chart38.xml"/><Relationship Id="rId1" Type="http://schemas.openxmlformats.org/officeDocument/2006/relationships/slideLayout" Target="../slideLayouts/slideLayout1.xml"/><Relationship Id="rId6" Type="http://schemas.openxmlformats.org/officeDocument/2006/relationships/image" Target="../media/image3.sv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42.xml"/></Relationships>
</file>

<file path=ppt/slides/_rels/slide3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4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49.xml"/></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5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58.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63.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68.xml"/></Relationships>
</file>

<file path=ppt/slides/_rels/slide5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7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75.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7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7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7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80.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8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83.xml"/></Relationships>
</file>

<file path=ppt/slides/_rels/slide6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85.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12"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14"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5"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16"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7" name="Rectangle 16"/>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Imagem 1" descr="ecowas-map"/>
          <p:cNvPicPr>
            <a:picLocks noChangeAspect="1"/>
          </p:cNvPicPr>
          <p:nvPr/>
        </p:nvPicPr>
        <p:blipFill>
          <a:blip r:embed="rId4"/>
          <a:stretch>
            <a:fillRect/>
          </a:stretch>
        </p:blipFill>
        <p:spPr>
          <a:xfrm>
            <a:off x="832485" y="2821940"/>
            <a:ext cx="4918710" cy="3404870"/>
          </a:xfrm>
          <a:prstGeom prst="rect">
            <a:avLst/>
          </a:prstGeom>
        </p:spPr>
      </p:pic>
      <p:sp>
        <p:nvSpPr>
          <p:cNvPr id="20" name="Rectangle 2"/>
          <p:cNvSpPr txBox="1">
            <a:spLocks noChangeArrowheads="1"/>
          </p:cNvSpPr>
          <p:nvPr/>
        </p:nvSpPr>
        <p:spPr>
          <a:xfrm>
            <a:off x="16510" y="974090"/>
            <a:ext cx="742061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CEDEAO </a:t>
            </a: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Uma visão do conjunto</a:t>
            </a:r>
          </a:p>
        </p:txBody>
      </p:sp>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20" descr="LOGO-Paises ecowas"/>
          <p:cNvPicPr>
            <a:picLocks noChangeAspect="1"/>
          </p:cNvPicPr>
          <p:nvPr/>
        </p:nvPicPr>
        <p:blipFill>
          <a:blip r:embed="rId2"/>
          <a:stretch>
            <a:fillRect/>
          </a:stretch>
        </p:blipFill>
        <p:spPr>
          <a:xfrm>
            <a:off x="5800725" y="6350"/>
            <a:ext cx="2019935" cy="1999615"/>
          </a:xfrm>
          <a:prstGeom prst="rect">
            <a:avLst/>
          </a:prstGeom>
        </p:spPr>
      </p:pic>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10</a:t>
            </a:fld>
            <a:endParaRPr lang="fr-FR" altLang="pt-PT" sz="1000" b="1" i="1" u="sng" dirty="0"/>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8" name="Gráfico 6"/>
          <p:cNvGraphicFramePr>
            <a:graphicFrameLocks/>
          </p:cNvGraphicFramePr>
          <p:nvPr>
            <p:extLst>
              <p:ext uri="{D42A27DB-BD31-4B8C-83A1-F6EECF244321}">
                <p14:modId xmlns:p14="http://schemas.microsoft.com/office/powerpoint/2010/main" val="3346658393"/>
              </p:ext>
            </p:extLst>
          </p:nvPr>
        </p:nvGraphicFramePr>
        <p:xfrm>
          <a:off x="18415" y="2005965"/>
          <a:ext cx="12192000" cy="441176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6810057" y="651319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latin typeface="Arial Narrow" panose="020B0606020202030204" pitchFamily="34" charset="0"/>
              </a:rPr>
              <a:t>Page </a:t>
            </a:r>
            <a:fld id="{6B4155F8-E49E-4B59-B69C-02A46830878C}" type="slidenum">
              <a:rPr lang="fr-FR" altLang="pt-PT" sz="1000" b="1" i="1" u="sng" dirty="0">
                <a:latin typeface="Arial Narrow" panose="020B0606020202030204" pitchFamily="34" charset="0"/>
              </a:rPr>
              <a:t>11</a:t>
            </a:fld>
            <a:endParaRPr lang="fr-FR" altLang="pt-PT" sz="1000" b="1" i="1" u="sng" dirty="0">
              <a:latin typeface="Arial Narrow" panose="020B0606020202030204" pitchFamily="34" charset="0"/>
            </a:endParaRPr>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12" name="Gráfico 4"/>
          <p:cNvGraphicFramePr>
            <a:graphicFrameLocks/>
          </p:cNvGraphicFramePr>
          <p:nvPr>
            <p:extLst>
              <p:ext uri="{D42A27DB-BD31-4B8C-83A1-F6EECF244321}">
                <p14:modId xmlns:p14="http://schemas.microsoft.com/office/powerpoint/2010/main" val="1487268175"/>
              </p:ext>
            </p:extLst>
          </p:nvPr>
        </p:nvGraphicFramePr>
        <p:xfrm>
          <a:off x="0" y="1196340"/>
          <a:ext cx="6573202" cy="5433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5"/>
          <p:cNvGraphicFramePr>
            <a:graphicFrameLocks/>
          </p:cNvGraphicFramePr>
          <p:nvPr>
            <p:extLst>
              <p:ext uri="{D42A27DB-BD31-4B8C-83A1-F6EECF244321}">
                <p14:modId xmlns:p14="http://schemas.microsoft.com/office/powerpoint/2010/main" val="64108781"/>
              </p:ext>
            </p:extLst>
          </p:nvPr>
        </p:nvGraphicFramePr>
        <p:xfrm>
          <a:off x="6554787" y="1196340"/>
          <a:ext cx="5637213" cy="543306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m 20" descr="LOGO-Paises ecowas"/>
          <p:cNvPicPr>
            <a:picLocks noChangeAspect="1"/>
          </p:cNvPicPr>
          <p:nvPr/>
        </p:nvPicPr>
        <p:blipFill>
          <a:blip r:embed="rId5"/>
          <a:stretch>
            <a:fillRect/>
          </a:stretch>
        </p:blipFill>
        <p:spPr>
          <a:xfrm>
            <a:off x="5800725" y="6350"/>
            <a:ext cx="2019935" cy="199961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spTree>
    <p:extLst>
      <p:ext uri="{BB962C8B-B14F-4D97-AF65-F5344CB8AC3E}">
        <p14:creationId xmlns:p14="http://schemas.microsoft.com/office/powerpoint/2010/main" val="200145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12</a:t>
            </a:fld>
            <a:endParaRPr lang="fr-FR" altLang="pt-PT" sz="1000" b="1" i="1" u="sng" dirty="0"/>
          </a:p>
        </p:txBody>
      </p:sp>
      <p:pic>
        <p:nvPicPr>
          <p:cNvPr id="21" name="Imagem 20" descr="LOGO-Paises ecowas"/>
          <p:cNvPicPr>
            <a:picLocks noChangeAspect="1"/>
          </p:cNvPicPr>
          <p:nvPr/>
        </p:nvPicPr>
        <p:blipFill>
          <a:blip r:embed="rId2"/>
          <a:stretch>
            <a:fillRect/>
          </a:stretch>
        </p:blipFill>
        <p:spPr>
          <a:xfrm>
            <a:off x="5349240" y="-3175"/>
            <a:ext cx="2019935" cy="1999615"/>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graphicFrame>
        <p:nvGraphicFramePr>
          <p:cNvPr id="10" name="Gráfico 1542"/>
          <p:cNvGraphicFramePr>
            <a:graphicFrameLocks/>
          </p:cNvGraphicFramePr>
          <p:nvPr>
            <p:extLst>
              <p:ext uri="{D42A27DB-BD31-4B8C-83A1-F6EECF244321}">
                <p14:modId xmlns:p14="http://schemas.microsoft.com/office/powerpoint/2010/main" val="1392680407"/>
              </p:ext>
            </p:extLst>
          </p:nvPr>
        </p:nvGraphicFramePr>
        <p:xfrm>
          <a:off x="75981" y="1848802"/>
          <a:ext cx="12134433" cy="4544378"/>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3005570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87097" y="6669133"/>
            <a:ext cx="593725" cy="154849"/>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800" i="1" dirty="0">
                <a:solidFill>
                  <a:schemeClr val="accent5">
                    <a:lumMod val="50000"/>
                  </a:schemeClr>
                </a:solidFill>
              </a:rPr>
              <a:t>Page </a:t>
            </a:r>
            <a:fld id="{6B4155F8-E49E-4B59-B69C-02A46830878C}" type="slidenum">
              <a:rPr lang="fr-FR" altLang="pt-PT" sz="800" b="1" i="1" u="sng" dirty="0">
                <a:solidFill>
                  <a:schemeClr val="accent5">
                    <a:lumMod val="50000"/>
                  </a:schemeClr>
                </a:solidFill>
              </a:rPr>
              <a:t>13</a:t>
            </a:fld>
            <a:endParaRPr lang="fr-FR" altLang="pt-PT" sz="800" b="1" i="1" u="sng" dirty="0">
              <a:solidFill>
                <a:schemeClr val="accent5">
                  <a:lumMod val="50000"/>
                </a:schemeClr>
              </a:solidFill>
            </a:endParaRPr>
          </a:p>
        </p:txBody>
      </p:sp>
      <p:pic>
        <p:nvPicPr>
          <p:cNvPr id="21" name="Imagem 20" descr="LOGO-Paises ecowas"/>
          <p:cNvPicPr>
            <a:picLocks noChangeAspect="1"/>
          </p:cNvPicPr>
          <p:nvPr/>
        </p:nvPicPr>
        <p:blipFill>
          <a:blip r:embed="rId2"/>
          <a:stretch>
            <a:fillRect/>
          </a:stretch>
        </p:blipFill>
        <p:spPr>
          <a:xfrm>
            <a:off x="10586085" y="1184910"/>
            <a:ext cx="1605915" cy="1590040"/>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graphicFrame>
        <p:nvGraphicFramePr>
          <p:cNvPr id="11" name="Gráfico 1543"/>
          <p:cNvGraphicFramePr>
            <a:graphicFrameLocks/>
          </p:cNvGraphicFramePr>
          <p:nvPr>
            <p:extLst>
              <p:ext uri="{D42A27DB-BD31-4B8C-83A1-F6EECF244321}">
                <p14:modId xmlns:p14="http://schemas.microsoft.com/office/powerpoint/2010/main" val="3042495933"/>
              </p:ext>
            </p:extLst>
          </p:nvPr>
        </p:nvGraphicFramePr>
        <p:xfrm>
          <a:off x="75981" y="669059"/>
          <a:ext cx="12094400" cy="6000073"/>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14</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3"/>
          <a:stretch>
            <a:fillRect/>
          </a:stretch>
        </p:blipFill>
        <p:spPr>
          <a:xfrm>
            <a:off x="10497185" y="2995295"/>
            <a:ext cx="1605915" cy="1590040"/>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graphicFrame>
        <p:nvGraphicFramePr>
          <p:cNvPr id="10" name="Gráfico 1544"/>
          <p:cNvGraphicFramePr>
            <a:graphicFrameLocks/>
          </p:cNvGraphicFramePr>
          <p:nvPr>
            <p:extLst>
              <p:ext uri="{D42A27DB-BD31-4B8C-83A1-F6EECF244321}">
                <p14:modId xmlns:p14="http://schemas.microsoft.com/office/powerpoint/2010/main" val="1641546436"/>
              </p:ext>
            </p:extLst>
          </p:nvPr>
        </p:nvGraphicFramePr>
        <p:xfrm>
          <a:off x="75981" y="669060"/>
          <a:ext cx="12134434" cy="589938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LOGO-Paises ecowas"/>
          <p:cNvPicPr>
            <a:picLocks noChangeAspect="1"/>
          </p:cNvPicPr>
          <p:nvPr/>
        </p:nvPicPr>
        <p:blipFill>
          <a:blip r:embed="rId2"/>
          <a:stretch>
            <a:fillRect/>
          </a:stretch>
        </p:blipFill>
        <p:spPr>
          <a:xfrm>
            <a:off x="0" y="4724400"/>
            <a:ext cx="2019935" cy="1999615"/>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15</a:t>
            </a:fld>
            <a:endParaRPr lang="fr-FR" altLang="pt-PT" sz="1000" b="1" i="1" u="sng" dirty="0"/>
          </a:p>
        </p:txBody>
      </p:sp>
      <p:graphicFrame>
        <p:nvGraphicFramePr>
          <p:cNvPr id="63" name="Gráfico 62"/>
          <p:cNvGraphicFramePr/>
          <p:nvPr>
            <p:extLst>
              <p:ext uri="{D42A27DB-BD31-4B8C-83A1-F6EECF244321}">
                <p14:modId xmlns:p14="http://schemas.microsoft.com/office/powerpoint/2010/main" val="3234107693"/>
              </p:ext>
            </p:extLst>
          </p:nvPr>
        </p:nvGraphicFramePr>
        <p:xfrm>
          <a:off x="54610" y="1012825"/>
          <a:ext cx="12076430" cy="407162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16</a:t>
            </a:fld>
            <a:endParaRPr lang="fr-FR" altLang="pt-PT" sz="1000" b="1" i="1" u="sng" dirty="0"/>
          </a:p>
        </p:txBody>
      </p:sp>
      <p:pic>
        <p:nvPicPr>
          <p:cNvPr id="21" name="Imagem 20" descr="LOGO-Paises ecowas"/>
          <p:cNvPicPr>
            <a:picLocks noChangeAspect="1"/>
          </p:cNvPicPr>
          <p:nvPr/>
        </p:nvPicPr>
        <p:blipFill>
          <a:blip r:embed="rId2"/>
          <a:stretch>
            <a:fillRect/>
          </a:stretch>
        </p:blipFill>
        <p:spPr>
          <a:xfrm>
            <a:off x="6594" y="5440847"/>
            <a:ext cx="1155847" cy="1144570"/>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1619099614"/>
              </p:ext>
            </p:extLst>
          </p:nvPr>
        </p:nvGraphicFramePr>
        <p:xfrm>
          <a:off x="0" y="135467"/>
          <a:ext cx="12185406" cy="566875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17</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2547988"/>
              </p:ext>
            </p:extLst>
          </p:nvPr>
        </p:nvGraphicFramePr>
        <p:xfrm>
          <a:off x="75983" y="669060"/>
          <a:ext cx="12094398" cy="5769964"/>
        </p:xfrm>
        <a:graphic>
          <a:graphicData uri="http://schemas.openxmlformats.org/drawingml/2006/table">
            <a:tbl>
              <a:tblPr>
                <a:tableStyleId>{5C22544A-7EE6-4342-B048-85BDC9FD1C3A}</a:tableStyleId>
              </a:tblPr>
              <a:tblGrid>
                <a:gridCol w="1275492"/>
                <a:gridCol w="968007"/>
                <a:gridCol w="968007"/>
                <a:gridCol w="774406"/>
                <a:gridCol w="911065"/>
                <a:gridCol w="911065"/>
                <a:gridCol w="774406"/>
                <a:gridCol w="774406"/>
                <a:gridCol w="968007"/>
                <a:gridCol w="968007"/>
                <a:gridCol w="842736"/>
                <a:gridCol w="842736"/>
                <a:gridCol w="558029"/>
                <a:gridCol w="558029"/>
              </a:tblGrid>
              <a:tr h="156085">
                <a:tc rowSpan="4">
                  <a:txBody>
                    <a:bodyPr/>
                    <a:lstStyle/>
                    <a:p>
                      <a:pPr algn="ctr" fontAlgn="ctr"/>
                      <a:r>
                        <a:rPr lang="pt-PT" sz="800" b="1" u="none" strike="noStrike" dirty="0" smtClean="0">
                          <a:solidFill>
                            <a:srgbClr val="3EA4BA"/>
                          </a:solidFill>
                          <a:effectLst/>
                        </a:rPr>
                        <a:t>Países</a:t>
                      </a:r>
                      <a:endParaRPr lang="pt-PT" sz="800" b="1" i="0" u="none" strike="noStrike" dirty="0">
                        <a:solidFill>
                          <a:srgbClr val="3EA4BA"/>
                        </a:solidFill>
                        <a:effectLst/>
                        <a:latin typeface="Arial"/>
                      </a:endParaRPr>
                    </a:p>
                  </a:txBody>
                  <a:tcPr marL="0" marR="0" marT="0" marB="0" anchor="ctr"/>
                </a:tc>
                <a:tc rowSpan="3">
                  <a:txBody>
                    <a:bodyPr/>
                    <a:lstStyle/>
                    <a:p>
                      <a:pPr algn="ctr" fontAlgn="ctr"/>
                      <a:r>
                        <a:rPr lang="pt-PT" sz="800" b="1" u="none" strike="noStrike" dirty="0">
                          <a:solidFill>
                            <a:srgbClr val="3EA4BA"/>
                          </a:solidFill>
                          <a:effectLst/>
                        </a:rPr>
                        <a:t>Area</a:t>
                      </a:r>
                      <a:endParaRPr lang="pt-PT" sz="800" b="1" i="0" u="none" strike="noStrike" dirty="0">
                        <a:solidFill>
                          <a:srgbClr val="3EA4BA"/>
                        </a:solidFill>
                        <a:effectLst/>
                        <a:latin typeface="Arial"/>
                      </a:endParaRPr>
                    </a:p>
                  </a:txBody>
                  <a:tcPr marL="0" marR="0" marT="0" marB="0" anchor="ctr"/>
                </a:tc>
                <a:tc gridSpan="12">
                  <a:txBody>
                    <a:bodyPr/>
                    <a:lstStyle/>
                    <a:p>
                      <a:pPr algn="ctr" fontAlgn="ctr"/>
                      <a:r>
                        <a:rPr lang="pt-PT" sz="1400" u="none" strike="noStrike" dirty="0" smtClean="0">
                          <a:solidFill>
                            <a:srgbClr val="3EA4BA"/>
                          </a:solidFill>
                          <a:effectLst/>
                        </a:rPr>
                        <a:t>INCLUSÃO DIGITAL </a:t>
                      </a:r>
                      <a:r>
                        <a:rPr lang="pt-PT" sz="1400" u="none" strike="noStrike" dirty="0">
                          <a:solidFill>
                            <a:srgbClr val="3EA4BA"/>
                          </a:solidFill>
                          <a:effectLst/>
                        </a:rPr>
                        <a:t>NA CEDEAO</a:t>
                      </a:r>
                      <a:endParaRPr lang="pt-PT" sz="14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156085">
                <a:tc vMerge="1">
                  <a:txBody>
                    <a:bodyPr/>
                    <a:lstStyle/>
                    <a:p>
                      <a:endParaRPr lang="pt-PT"/>
                    </a:p>
                  </a:txBody>
                  <a:tcPr/>
                </a:tc>
                <a:tc v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lnR w="12700" cap="flat" cmpd="sng" algn="ctr">
                      <a:solidFill>
                        <a:schemeClr val="accent3">
                          <a:lumMod val="95000"/>
                        </a:schemeClr>
                      </a:solidFill>
                      <a:prstDash val="solid"/>
                      <a:round/>
                      <a:headEnd type="none" w="med" len="med"/>
                      <a:tailEnd type="none" w="med" len="med"/>
                    </a:lnR>
                  </a:tcPr>
                </a:tc>
                <a:tc>
                  <a:txBody>
                    <a:bodyPr/>
                    <a:lstStyle/>
                    <a:p>
                      <a:pPr algn="l" fontAlgn="ctr"/>
                      <a:r>
                        <a:rPr lang="pt-PT" sz="800" u="none" strike="noStrike" dirty="0">
                          <a:effectLst/>
                        </a:rPr>
                        <a:t> </a:t>
                      </a:r>
                      <a:endParaRPr lang="pt-PT" sz="800" b="0" i="0" u="none" strike="noStrike" dirty="0">
                        <a:solidFill>
                          <a:srgbClr val="0000CC"/>
                        </a:solidFill>
                        <a:effectLst/>
                        <a:latin typeface="Arial"/>
                      </a:endParaRPr>
                    </a:p>
                  </a:txBody>
                  <a:tcPr marL="0" marR="0" marT="0" marB="0" anchor="ctr">
                    <a:lnL w="12700" cap="flat" cmpd="sng" algn="ctr">
                      <a:solidFill>
                        <a:schemeClr val="accent3">
                          <a:lumMod val="95000"/>
                        </a:schemeClr>
                      </a:solidFill>
                      <a:prstDash val="solid"/>
                      <a:round/>
                      <a:headEnd type="none" w="med" len="med"/>
                      <a:tailEnd type="none" w="med" len="med"/>
                    </a:lnL>
                  </a:tcPr>
                </a:tc>
                <a:tc gridSpan="7">
                  <a:txBody>
                    <a:bodyPr/>
                    <a:lstStyle/>
                    <a:p>
                      <a:pPr algn="ctr" fontAlgn="ctr"/>
                      <a:r>
                        <a:rPr lang="pt-PT" sz="800" u="none" strike="noStrike" dirty="0" smtClean="0">
                          <a:solidFill>
                            <a:srgbClr val="3EA4BA"/>
                          </a:solidFill>
                          <a:effectLst/>
                        </a:rPr>
                        <a:t>SITUAÇÃO DA</a:t>
                      </a:r>
                      <a:r>
                        <a:rPr lang="pt-PT" sz="800" u="none" strike="noStrike" baseline="0" dirty="0" smtClean="0">
                          <a:solidFill>
                            <a:srgbClr val="3EA4BA"/>
                          </a:solidFill>
                          <a:effectLst/>
                        </a:rPr>
                        <a:t> IMPLEMENTAÇÃO DOS ACTOS ADICIONAIS DA </a:t>
                      </a:r>
                      <a:r>
                        <a:rPr lang="pt-PT" sz="800" u="none" strike="noStrike" dirty="0" smtClean="0">
                          <a:solidFill>
                            <a:srgbClr val="3EA4BA"/>
                          </a:solidFill>
                          <a:effectLst/>
                        </a:rPr>
                        <a:t>CEDEAO</a:t>
                      </a:r>
                      <a:endParaRPr lang="pt-PT" sz="800" b="0" i="0" u="none" strike="noStrike" dirty="0">
                        <a:solidFill>
                          <a:srgbClr val="3EA4BA"/>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780423">
                <a:tc vMerge="1">
                  <a:txBody>
                    <a:bodyPr/>
                    <a:lstStyle/>
                    <a:p>
                      <a:endParaRPr lang="pt-PT"/>
                    </a:p>
                  </a:txBody>
                  <a:tcPr/>
                </a:tc>
                <a:tc vMerge="1">
                  <a:txBody>
                    <a:bodyPr/>
                    <a:lstStyle/>
                    <a:p>
                      <a:endParaRPr lang="pt-PT"/>
                    </a:p>
                  </a:txBody>
                  <a:tcPr/>
                </a:tc>
                <a:tc>
                  <a:txBody>
                    <a:bodyPr/>
                    <a:lstStyle/>
                    <a:p>
                      <a:pPr algn="l" fontAlgn="ctr"/>
                      <a:r>
                        <a:rPr lang="pt-PT" sz="800" b="1" u="none" strike="noStrike" dirty="0">
                          <a:solidFill>
                            <a:srgbClr val="3EA4BA"/>
                          </a:solidFill>
                          <a:effectLst/>
                        </a:rPr>
                        <a:t>População</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Utilizadores de internet</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Utilizadores de internet</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Penetração</a:t>
                      </a:r>
                      <a:endParaRPr lang="pt-PT" sz="800" b="1" i="0" u="none" strike="noStrike" dirty="0">
                        <a:solidFill>
                          <a:srgbClr val="3EA4BA"/>
                        </a:solidFill>
                        <a:effectLst/>
                        <a:latin typeface="Arial"/>
                      </a:endParaRPr>
                    </a:p>
                  </a:txBody>
                  <a:tcPr marL="0" marR="0" marT="0" marB="0" anchor="ctr"/>
                </a:tc>
                <a:tc>
                  <a:txBody>
                    <a:bodyPr/>
                    <a:lstStyle/>
                    <a:p>
                      <a:pPr algn="ctr" fontAlgn="ctr"/>
                      <a:r>
                        <a:rPr lang="pt-PT" sz="800" b="1" u="none" strike="noStrike" dirty="0">
                          <a:solidFill>
                            <a:srgbClr val="3EA4BA"/>
                          </a:solidFill>
                          <a:effectLst/>
                        </a:rPr>
                        <a:t>Crescimento da Internet</a:t>
                      </a:r>
                      <a:endParaRPr lang="pt-PT" sz="800" b="1" i="0" u="none" strike="noStrike" dirty="0">
                        <a:solidFill>
                          <a:srgbClr val="3EA4BA"/>
                        </a:solidFill>
                        <a:effectLst/>
                        <a:latin typeface="Arial"/>
                      </a:endParaRPr>
                    </a:p>
                  </a:txBody>
                  <a:tcPr marL="0" marR="0" marT="0" marB="0" anchor="ctr"/>
                </a:tc>
                <a:tc rowSpan="2">
                  <a:txBody>
                    <a:bodyPr/>
                    <a:lstStyle/>
                    <a:p>
                      <a:pPr algn="ctr" fontAlgn="ctr"/>
                      <a:r>
                        <a:rPr lang="pt-PT" sz="800" b="1" u="none" strike="noStrike" dirty="0">
                          <a:solidFill>
                            <a:srgbClr val="3EA4BA"/>
                          </a:solidFill>
                          <a:effectLst/>
                        </a:rPr>
                        <a:t>Harmonização de políticas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Acesso e interconexão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Regime legal</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Plano de Digitalização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Frequências de rádio</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Proteção de dados pessoais</a:t>
                      </a:r>
                      <a:endParaRPr lang="pt-PT" sz="800" b="1" i="0" u="none" strike="noStrike" dirty="0">
                        <a:solidFill>
                          <a:srgbClr val="3EA4BA"/>
                        </a:solidFill>
                        <a:effectLst/>
                        <a:latin typeface="Arial"/>
                      </a:endParaRPr>
                    </a:p>
                  </a:txBody>
                  <a:tcPr marL="0" marR="0" marT="0" marB="0" vert="vert270" anchor="ctr"/>
                </a:tc>
                <a:tc rowSpan="2">
                  <a:txBody>
                    <a:bodyPr/>
                    <a:lstStyle/>
                    <a:p>
                      <a:pPr algn="ctr" fontAlgn="ctr"/>
                      <a:r>
                        <a:rPr lang="pt-PT" sz="800" b="1" u="none" strike="noStrike" dirty="0">
                          <a:solidFill>
                            <a:srgbClr val="3EA4BA"/>
                          </a:solidFill>
                          <a:effectLst/>
                        </a:rPr>
                        <a:t>Transações eletrónicas</a:t>
                      </a:r>
                      <a:endParaRPr lang="pt-PT" sz="800" b="1" i="0" u="none" strike="noStrike" dirty="0">
                        <a:solidFill>
                          <a:srgbClr val="3EA4BA"/>
                        </a:solidFill>
                        <a:effectLst/>
                        <a:latin typeface="Arial"/>
                      </a:endParaRPr>
                    </a:p>
                  </a:txBody>
                  <a:tcPr marL="0" marR="0" marT="0" marB="0" vert="vert270" anchor="ctr"/>
                </a:tc>
              </a:tr>
              <a:tr h="171693">
                <a:tc vMerge="1">
                  <a:txBody>
                    <a:bodyPr/>
                    <a:lstStyle/>
                    <a:p>
                      <a:endParaRPr lang="pt-PT"/>
                    </a:p>
                  </a:txBody>
                  <a:tcPr/>
                </a:tc>
                <a:tc>
                  <a:txBody>
                    <a:bodyPr/>
                    <a:lstStyle/>
                    <a:p>
                      <a:pPr algn="ctr" fontAlgn="ctr"/>
                      <a:r>
                        <a:rPr lang="pt-PT" sz="800" u="none" strike="noStrike">
                          <a:effectLst/>
                        </a:rPr>
                        <a:t>Km2</a:t>
                      </a:r>
                      <a:endParaRPr lang="pt-PT" sz="800" b="0" i="0" u="none" strike="noStrike">
                        <a:solidFill>
                          <a:srgbClr val="000000"/>
                        </a:solidFill>
                        <a:effectLst/>
                        <a:latin typeface="Arial"/>
                      </a:endParaRPr>
                    </a:p>
                  </a:txBody>
                  <a:tcPr marL="0" marR="0" marT="0" marB="0" anchor="ctr"/>
                </a:tc>
                <a:tc>
                  <a:txBody>
                    <a:bodyPr/>
                    <a:lstStyle/>
                    <a:p>
                      <a:pPr algn="ctr" fontAlgn="b"/>
                      <a:r>
                        <a:rPr lang="pt-PT" sz="800" u="none" strike="noStrike">
                          <a:effectLst/>
                        </a:rPr>
                        <a:t>2020 (Est)</a:t>
                      </a:r>
                      <a:endParaRPr lang="pt-PT" sz="800" b="0" i="0" u="none" strike="noStrike">
                        <a:solidFill>
                          <a:srgbClr val="000000"/>
                        </a:solidFill>
                        <a:effectLst/>
                        <a:latin typeface="Arial"/>
                      </a:endParaRPr>
                    </a:p>
                  </a:txBody>
                  <a:tcPr marL="0" marR="0" marT="0" marB="0" anchor="b"/>
                </a:tc>
                <a:tc>
                  <a:txBody>
                    <a:bodyPr/>
                    <a:lstStyle/>
                    <a:p>
                      <a:pPr algn="ctr" fontAlgn="ctr"/>
                      <a:r>
                        <a:rPr lang="pt-PT" sz="800" b="1" u="none" strike="noStrike" dirty="0">
                          <a:solidFill>
                            <a:schemeClr val="bg1"/>
                          </a:solidFill>
                          <a:effectLst/>
                        </a:rPr>
                        <a:t>em 2000</a:t>
                      </a:r>
                      <a:endParaRPr lang="pt-PT" sz="800" b="1" i="0" u="none" strike="noStrike" dirty="0">
                        <a:solidFill>
                          <a:schemeClr val="bg1"/>
                        </a:solidFill>
                        <a:effectLst/>
                        <a:latin typeface="Arial"/>
                      </a:endParaRPr>
                    </a:p>
                  </a:txBody>
                  <a:tcPr marL="0" marR="0" marT="0" marB="0" anchor="ctr">
                    <a:solidFill>
                      <a:srgbClr val="FF0000"/>
                    </a:solidFill>
                  </a:tcPr>
                </a:tc>
                <a:tc>
                  <a:txBody>
                    <a:bodyPr/>
                    <a:lstStyle/>
                    <a:p>
                      <a:pPr algn="ctr" fontAlgn="ctr"/>
                      <a:r>
                        <a:rPr lang="pt-PT" sz="800" b="1" u="none" strike="noStrike" dirty="0">
                          <a:solidFill>
                            <a:schemeClr val="bg1"/>
                          </a:solidFill>
                          <a:effectLst/>
                        </a:rPr>
                        <a:t>em 2020</a:t>
                      </a:r>
                      <a:endParaRPr lang="pt-PT" sz="800" b="1" i="0" u="none" strike="noStrike" dirty="0">
                        <a:solidFill>
                          <a:schemeClr val="bg1"/>
                        </a:solidFill>
                        <a:effectLst/>
                        <a:latin typeface="Arial"/>
                      </a:endParaRPr>
                    </a:p>
                  </a:txBody>
                  <a:tcPr marL="0" marR="0" marT="0" marB="0" anchor="ctr">
                    <a:solidFill>
                      <a:srgbClr val="00B050"/>
                    </a:solidFill>
                  </a:tcPr>
                </a:tc>
                <a:tc>
                  <a:txBody>
                    <a:bodyPr/>
                    <a:lstStyle/>
                    <a:p>
                      <a:pPr algn="ctr" fontAlgn="ctr"/>
                      <a:r>
                        <a:rPr lang="pt-PT" sz="800" u="none" strike="noStrike" dirty="0">
                          <a:effectLst/>
                        </a:rPr>
                        <a:t>(% População)</a:t>
                      </a:r>
                      <a:endParaRPr lang="pt-PT" sz="800" b="0" i="0" u="none" strike="noStrike" dirty="0">
                        <a:solidFill>
                          <a:srgbClr val="000000"/>
                        </a:solidFill>
                        <a:effectLst/>
                        <a:latin typeface="Arial"/>
                      </a:endParaRPr>
                    </a:p>
                  </a:txBody>
                  <a:tcPr marL="0" marR="0" marT="0" marB="0" anchor="ctr"/>
                </a:tc>
                <a:tc>
                  <a:txBody>
                    <a:bodyPr/>
                    <a:lstStyle/>
                    <a:p>
                      <a:pPr algn="ctr" fontAlgn="ctr"/>
                      <a:r>
                        <a:rPr lang="pt-PT" sz="800" u="none" strike="noStrike" dirty="0">
                          <a:effectLst/>
                        </a:rPr>
                        <a:t> 2000 - 2020</a:t>
                      </a:r>
                      <a:endParaRPr lang="pt-PT" sz="800" b="0" i="0" u="none" strike="noStrike" dirty="0">
                        <a:solidFill>
                          <a:srgbClr val="000000"/>
                        </a:solidFill>
                        <a:effectLst/>
                        <a:latin typeface="Arial"/>
                      </a:endParaRPr>
                    </a:p>
                  </a:txBody>
                  <a:tcPr marL="0" marR="0" marT="0" marB="0" anchor="ct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c vMerge="1">
                  <a:txBody>
                    <a:bodyPr/>
                    <a:lstStyle/>
                    <a:p>
                      <a:endParaRPr lang="pt-PT"/>
                    </a:p>
                  </a:txBody>
                  <a:tcPr/>
                </a:tc>
              </a:tr>
              <a:tr h="156085">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18518">
                <a:tc>
                  <a:txBody>
                    <a:bodyPr/>
                    <a:lstStyle/>
                    <a:p>
                      <a:pPr algn="l" fontAlgn="b"/>
                      <a:r>
                        <a:rPr lang="pt-PT" sz="800" u="none" strike="noStrike" dirty="0">
                          <a:solidFill>
                            <a:schemeClr val="tx1"/>
                          </a:solidFill>
                          <a:effectLst/>
                        </a:rPr>
                        <a:t>Benin</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112 622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12 123 200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3 801 758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31.4 %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25245,00%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Burkina Faso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274 200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20 903 273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3 704 265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17.7 %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36942,00%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Cabo Verde</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4 033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555 987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352 120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4302,00%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a:solidFill>
                            <a:schemeClr val="tx1"/>
                          </a:solidFill>
                          <a:effectLst/>
                        </a:rPr>
                        <a:t>Côte d'Ivoire</a:t>
                      </a:r>
                      <a:endParaRPr lang="pt-PT" sz="800" b="0" i="0" u="none" strike="noStrike">
                        <a:solidFill>
                          <a:schemeClr val="tx1"/>
                        </a:solidFill>
                        <a:effectLst/>
                        <a:latin typeface="Arial"/>
                      </a:endParaRPr>
                    </a:p>
                  </a:txBody>
                  <a:tcPr marL="0" marR="0" marT="0" marB="0" anchor="b"/>
                </a:tc>
                <a:tc>
                  <a:txBody>
                    <a:bodyPr/>
                    <a:lstStyle/>
                    <a:p>
                      <a:pPr algn="l" fontAlgn="b"/>
                      <a:r>
                        <a:rPr lang="pt-PT" sz="800" u="none" strike="noStrike">
                          <a:effectLst/>
                        </a:rPr>
                        <a:t>              322 463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26 378 274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dirty="0">
                          <a:effectLst/>
                        </a:rPr>
                        <a:t>        11 953 653 </a:t>
                      </a:r>
                      <a:endParaRPr lang="pt-PT" sz="800" b="0" i="0" u="none" strike="noStrike" dirty="0">
                        <a:solidFill>
                          <a:srgbClr val="0000CC"/>
                        </a:solidFill>
                        <a:effectLst/>
                        <a:latin typeface="Arial Narrow"/>
                      </a:endParaRPr>
                    </a:p>
                  </a:txBody>
                  <a:tcPr marL="0" marR="0" marT="0" marB="0" anchor="b"/>
                </a:tc>
                <a:tc>
                  <a:txBody>
                    <a:bodyPr/>
                    <a:lstStyle/>
                    <a:p>
                      <a:pPr algn="r" fontAlgn="b"/>
                      <a:r>
                        <a:rPr lang="pt-PT" sz="800" u="none" strike="noStrike">
                          <a:effectLst/>
                        </a:rPr>
                        <a:t>45.3 %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29784,00%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u="none" strike="noStrike" dirty="0" smtClean="0">
                          <a:effectLst/>
                        </a:rPr>
                        <a:t>√</a:t>
                      </a:r>
                      <a:r>
                        <a:rPr lang="pt-PT" sz="1100" u="none" strike="noStrike" dirty="0">
                          <a:effectLst/>
                        </a:rPr>
                        <a:t> </a:t>
                      </a:r>
                      <a:endParaRPr lang="pt-PT" sz="1100" b="0" i="0" u="none" strike="noStrike" dirty="0">
                        <a:solidFill>
                          <a:srgbClr val="006600"/>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Gambia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10 689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2 416 668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442 050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10951,00%</a:t>
                      </a:r>
                      <a:endParaRPr lang="pt-PT" sz="800" b="0" i="0" u="none" strike="noStrike">
                        <a:solidFill>
                          <a:srgbClr val="0000CC"/>
                        </a:solidFill>
                        <a:effectLst/>
                        <a:latin typeface="Arial Narrow"/>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smtClean="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Ghana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238 535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31 072 940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30 000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11 737 818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37.8 %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39026,00%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Guiné</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245 836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13 132 795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8 000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2 411 672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18.4 %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30046,00%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b="1" u="none" strike="noStrike" dirty="0">
                          <a:solidFill>
                            <a:srgbClr val="FF0000"/>
                          </a:solidFill>
                          <a:effectLst/>
                        </a:rPr>
                        <a:t>√</a:t>
                      </a:r>
                      <a:endParaRPr lang="pt-PT" sz="11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Guiné-Bissau</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36 125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1 968 001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250 000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16567,00%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Liberia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111 369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5 057 681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624 610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12,30%</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124822,00%</a:t>
                      </a:r>
                      <a:endParaRPr lang="pt-PT" sz="800" b="0" i="0" u="none" strike="noStrike">
                        <a:solidFill>
                          <a:srgbClr val="0000CC"/>
                        </a:solidFill>
                        <a:effectLst/>
                        <a:latin typeface="Arial Narrow"/>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c>
                  <a:txBody>
                    <a:bodyPr/>
                    <a:lstStyle/>
                    <a:p>
                      <a:pPr marL="0" marR="0" indent="0" algn="ctr"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400" b="1" u="none" strike="noStrike" dirty="0" smtClean="0">
                          <a:solidFill>
                            <a:srgbClr val="FFC000"/>
                          </a:solidFill>
                          <a:effectLst/>
                        </a:rPr>
                        <a:t>√</a:t>
                      </a:r>
                      <a:endParaRPr lang="pt-PT" sz="1400" b="1" i="0" u="none" strike="noStrike" dirty="0" smtClean="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Mali</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1 240 192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20 250 833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18 800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12 480 176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66284,00%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1 267 000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24 206 644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2 781 266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11.5 %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55525,00%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effectLst/>
                        </a:rPr>
                        <a:t>√</a:t>
                      </a:r>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Nigeria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923 768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206 139 589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200 000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126 078 999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61.2 %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62939,00%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200" b="1" u="none" strike="noStrike" dirty="0">
                          <a:solidFill>
                            <a:srgbClr val="FF0000"/>
                          </a:solidFill>
                          <a:effectLst/>
                        </a:rPr>
                        <a:t>√</a:t>
                      </a:r>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Senegal</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196 712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16 743 927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40 000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9 749 527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58.2 %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24274,00%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218518">
                <a:tc>
                  <a:txBody>
                    <a:bodyPr/>
                    <a:lstStyle/>
                    <a:p>
                      <a:pPr algn="l" fontAlgn="b"/>
                      <a:r>
                        <a:rPr lang="pt-PT" sz="800" u="none" strike="noStrike" dirty="0" smtClean="0">
                          <a:solidFill>
                            <a:schemeClr val="tx1"/>
                          </a:solidFill>
                          <a:effectLst/>
                        </a:rPr>
                        <a:t>Serra Leoa</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71 740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7 976 983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5 000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1 043 725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13.1 %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20774,00%</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a:solidFill>
                            <a:srgbClr val="FFC000"/>
                          </a:solidFill>
                          <a:effectLst/>
                        </a:rPr>
                        <a:t>√</a:t>
                      </a:r>
                      <a:endParaRPr lang="pt-PT" sz="1400" b="1" i="0" u="none" strike="noStrike">
                        <a:solidFill>
                          <a:srgbClr val="FFC000"/>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r>
              <a:tr h="218518">
                <a:tc>
                  <a:txBody>
                    <a:bodyPr/>
                    <a:lstStyle/>
                    <a:p>
                      <a:pPr algn="l" fontAlgn="b"/>
                      <a:r>
                        <a:rPr lang="pt-PT" sz="800" u="none" strike="noStrike" dirty="0">
                          <a:solidFill>
                            <a:schemeClr val="tx1"/>
                          </a:solidFill>
                          <a:effectLst/>
                        </a:rPr>
                        <a:t>Togo</a:t>
                      </a:r>
                      <a:endParaRPr lang="pt-PT" sz="800" b="0" i="0" u="none" strike="noStrike" dirty="0">
                        <a:solidFill>
                          <a:schemeClr val="tx1"/>
                        </a:solidFill>
                        <a:effectLst/>
                        <a:latin typeface="Arial"/>
                      </a:endParaRPr>
                    </a:p>
                  </a:txBody>
                  <a:tcPr marL="0" marR="0" marT="0" marB="0" anchor="b"/>
                </a:tc>
                <a:tc>
                  <a:txBody>
                    <a:bodyPr/>
                    <a:lstStyle/>
                    <a:p>
                      <a:pPr algn="l" fontAlgn="b"/>
                      <a:r>
                        <a:rPr lang="pt-PT" sz="800" u="none" strike="noStrike">
                          <a:effectLst/>
                        </a:rPr>
                        <a:t>               56 785 </a:t>
                      </a:r>
                      <a:endParaRPr lang="pt-PT" sz="800" b="0" i="0" u="none" strike="noStrike">
                        <a:solidFill>
                          <a:srgbClr val="000000"/>
                        </a:solidFill>
                        <a:effectLst/>
                        <a:latin typeface="Arial"/>
                      </a:endParaRPr>
                    </a:p>
                  </a:txBody>
                  <a:tcPr marL="0" marR="0" marT="0" marB="0" anchor="b"/>
                </a:tc>
                <a:tc>
                  <a:txBody>
                    <a:bodyPr/>
                    <a:lstStyle/>
                    <a:p>
                      <a:pPr algn="r" fontAlgn="b"/>
                      <a:r>
                        <a:rPr lang="pt-PT" sz="800" u="none" strike="noStrike">
                          <a:effectLst/>
                        </a:rPr>
                        <a:t>                 8 278 724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100 000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          1 011 837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12.2 %</a:t>
                      </a:r>
                      <a:endParaRPr lang="pt-PT" sz="800" b="0" i="0" u="none" strike="noStrike">
                        <a:solidFill>
                          <a:srgbClr val="0000CC"/>
                        </a:solidFill>
                        <a:effectLst/>
                        <a:latin typeface="Arial Narrow"/>
                      </a:endParaRPr>
                    </a:p>
                  </a:txBody>
                  <a:tcPr marL="0" marR="0" marT="0" marB="0" anchor="b"/>
                </a:tc>
                <a:tc>
                  <a:txBody>
                    <a:bodyPr/>
                    <a:lstStyle/>
                    <a:p>
                      <a:pPr algn="r" fontAlgn="b"/>
                      <a:r>
                        <a:rPr lang="pt-PT" sz="800" u="none" strike="noStrike">
                          <a:effectLst/>
                        </a:rPr>
                        <a:t>912%</a:t>
                      </a:r>
                      <a:endParaRPr lang="pt-PT" sz="800" b="0" i="0" u="none" strike="noStrike">
                        <a:solidFill>
                          <a:srgbClr val="0000CC"/>
                        </a:solidFill>
                        <a:effectLst/>
                        <a:latin typeface="Arial Narrow"/>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c>
                  <a:txBody>
                    <a:bodyPr/>
                    <a:lstStyle/>
                    <a:p>
                      <a:pPr algn="ctr" fontAlgn="b"/>
                      <a:r>
                        <a:rPr lang="pt-PT" sz="1400" b="1" u="none" strike="noStrike" dirty="0">
                          <a:solidFill>
                            <a:srgbClr val="FFC000"/>
                          </a:solidFill>
                          <a:effectLst/>
                        </a:rPr>
                        <a:t>√</a:t>
                      </a:r>
                      <a:endParaRPr lang="pt-PT" sz="1400" b="1" i="0" u="none" strike="noStrike" dirty="0">
                        <a:solidFill>
                          <a:srgbClr val="FFC000"/>
                        </a:solidFill>
                        <a:effectLst/>
                        <a:latin typeface="Berlin Sans FB Demi"/>
                      </a:endParaRPr>
                    </a:p>
                  </a:txBody>
                  <a:tcPr marL="0" marR="0" marT="0" marB="0" anchor="b"/>
                </a:tc>
                <a:tc>
                  <a:txBody>
                    <a:bodyPr/>
                    <a:lstStyle/>
                    <a:p>
                      <a:pPr algn="ctr" fontAlgn="b"/>
                      <a:r>
                        <a:rPr lang="pt-PT" sz="1100" u="none" strike="noStrike">
                          <a:effectLst/>
                        </a:rPr>
                        <a:t>√</a:t>
                      </a:r>
                      <a:endParaRPr lang="pt-PT" sz="1100" b="0" i="0" u="none" strike="noStrike">
                        <a:solidFill>
                          <a:srgbClr val="D0CECE"/>
                        </a:solidFill>
                        <a:effectLst/>
                        <a:latin typeface="Berlin Sans FB Demi"/>
                      </a:endParaRPr>
                    </a:p>
                  </a:txBody>
                  <a:tcPr marL="0" marR="0" marT="0" marB="0" anchor="b"/>
                </a:tc>
              </a:tr>
              <a:tr h="167791">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167791">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endParaRPr lang="pt-PT" sz="800" b="0" i="0" u="none" strike="noStrike" dirty="0">
                        <a:solidFill>
                          <a:srgbClr val="000000"/>
                        </a:solidFill>
                        <a:effectLst/>
                        <a:latin typeface="Arial"/>
                      </a:endParaRPr>
                    </a:p>
                  </a:txBody>
                  <a:tcPr marL="0" marR="0" marT="0" marB="0" anchor="b"/>
                </a:tc>
                <a:tc>
                  <a:txBody>
                    <a:bodyPr/>
                    <a:lstStyle/>
                    <a:p>
                      <a:pPr marL="0" marR="0" indent="0" algn="l" defTabSz="914400" eaLnBrk="1" fontAlgn="b" latinLnBrk="0" hangingPunct="1">
                        <a:lnSpc>
                          <a:spcPct val="100000"/>
                        </a:lnSpc>
                        <a:spcBef>
                          <a:spcPct val="0"/>
                        </a:spcBef>
                        <a:spcAft>
                          <a:spcPct val="0"/>
                        </a:spcAft>
                        <a:buClrTx/>
                        <a:buSzTx/>
                        <a:buFont typeface="Arial" panose="020B0604020202020204" pitchFamily="34" charset="0"/>
                        <a:buNone/>
                        <a:tabLst/>
                        <a:defRPr/>
                      </a:pPr>
                      <a:r>
                        <a:rPr lang="pt-PT" sz="1100" b="1" u="none" strike="noStrike" dirty="0" smtClean="0">
                          <a:solidFill>
                            <a:srgbClr val="3EA4BA"/>
                          </a:solidFill>
                          <a:effectLst/>
                        </a:rPr>
                        <a:t>Legenda</a:t>
                      </a:r>
                      <a:r>
                        <a:rPr lang="pt-PT" sz="800" u="none" strike="noStrike" dirty="0" smtClean="0">
                          <a:effectLst/>
                        </a:rPr>
                        <a:t>:</a:t>
                      </a:r>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200" b="1" i="0" u="none" strike="noStrike" dirty="0">
                        <a:solidFill>
                          <a:srgbClr val="FF0000"/>
                        </a:solidFill>
                        <a:effectLst/>
                        <a:latin typeface="Berlin Sans FB Demi"/>
                      </a:endParaRPr>
                    </a:p>
                  </a:txBody>
                  <a:tcPr marL="0" marR="0" marT="0" marB="0" anchor="b"/>
                </a:tc>
                <a:tc>
                  <a:txBody>
                    <a:bodyPr/>
                    <a:lstStyle/>
                    <a:p>
                      <a:pPr algn="ctr" fontAlgn="b"/>
                      <a:r>
                        <a:rPr lang="pt-PT" sz="1200" b="1" u="none" strike="noStrike" dirty="0">
                          <a:solidFill>
                            <a:schemeClr val="bg1"/>
                          </a:solidFill>
                          <a:effectLst/>
                        </a:rPr>
                        <a:t>√</a:t>
                      </a:r>
                      <a:endParaRPr lang="pt-PT" sz="1200" b="1" i="0" u="none" strike="noStrike" dirty="0">
                        <a:solidFill>
                          <a:schemeClr val="bg1"/>
                        </a:solidFill>
                        <a:effectLst/>
                        <a:latin typeface="Berlin Sans FB Demi"/>
                      </a:endParaRPr>
                    </a:p>
                  </a:txBody>
                  <a:tcPr marL="0" marR="0" marT="0" marB="0" anchor="b">
                    <a:solidFill>
                      <a:srgbClr val="FF0000"/>
                    </a:solidFill>
                  </a:tcPr>
                </a:tc>
                <a:tc gridSpan="3">
                  <a:txBody>
                    <a:bodyPr/>
                    <a:lstStyle/>
                    <a:p>
                      <a:pPr algn="l" fontAlgn="b"/>
                      <a:r>
                        <a:rPr lang="pt-PT" sz="800" u="none" strike="noStrike" dirty="0">
                          <a:effectLst/>
                        </a:rPr>
                        <a:t>Leis / decretos anteriores ou existentes</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hMerge="1">
                  <a:txBody>
                    <a:bodyPr/>
                    <a:lstStyle/>
                    <a:p>
                      <a:endParaRPr lang="pt-PT"/>
                    </a:p>
                  </a:txBody>
                  <a:tcPr/>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C00000"/>
                        </a:solidFill>
                        <a:effectLst/>
                        <a:latin typeface="Berlin Sans FB Demi"/>
                      </a:endParaRPr>
                    </a:p>
                  </a:txBody>
                  <a:tcPr marL="0" marR="0" marT="0" marB="0" anchor="b"/>
                </a:tc>
                <a:tc>
                  <a:txBody>
                    <a:bodyPr/>
                    <a:lstStyle/>
                    <a:p>
                      <a:pPr algn="ctr" fontAlgn="b"/>
                      <a:r>
                        <a:rPr lang="pt-PT" sz="1400" b="1" u="none" strike="noStrike" dirty="0">
                          <a:solidFill>
                            <a:schemeClr val="bg1"/>
                          </a:solidFill>
                          <a:effectLst/>
                        </a:rPr>
                        <a:t>√</a:t>
                      </a:r>
                      <a:endParaRPr lang="pt-PT" sz="1400" b="1" i="0" u="none" strike="noStrike" dirty="0">
                        <a:solidFill>
                          <a:schemeClr val="bg1"/>
                        </a:solidFill>
                        <a:effectLst/>
                        <a:latin typeface="Berlin Sans FB Demi"/>
                      </a:endParaRPr>
                    </a:p>
                  </a:txBody>
                  <a:tcPr marL="0" marR="0" marT="0" marB="0" anchor="b">
                    <a:solidFill>
                      <a:srgbClr val="FFC000"/>
                    </a:solidFill>
                  </a:tcPr>
                </a:tc>
                <a:tc gridSpan="2">
                  <a:txBody>
                    <a:bodyPr/>
                    <a:lstStyle/>
                    <a:p>
                      <a:pPr algn="l" fontAlgn="b"/>
                      <a:r>
                        <a:rPr lang="pt-PT" sz="800" u="none" strike="noStrike" dirty="0">
                          <a:effectLst/>
                        </a:rPr>
                        <a:t>Transposição em curso</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r>
              <a:tr h="226322">
                <a:tc>
                  <a:txBody>
                    <a:bodyPr/>
                    <a:lstStyle/>
                    <a:p>
                      <a:pPr algn="l" fontAlgn="b"/>
                      <a:endParaRPr lang="pt-PT" sz="800" b="0" i="0" u="sng" strike="noStrike" dirty="0">
                        <a:solidFill>
                          <a:srgbClr val="0563C1"/>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ctr" fontAlgn="b"/>
                      <a:endParaRPr lang="pt-PT" sz="1100" b="0" i="0" u="none" strike="noStrike" dirty="0">
                        <a:solidFill>
                          <a:srgbClr val="D0CECE"/>
                        </a:solidFill>
                        <a:effectLst/>
                        <a:latin typeface="Berlin Sans FB Demi"/>
                      </a:endParaRPr>
                    </a:p>
                  </a:txBody>
                  <a:tcPr marL="0" marR="0" marT="0" marB="0" anchor="b"/>
                </a:tc>
                <a:tc>
                  <a:txBody>
                    <a:bodyPr/>
                    <a:lstStyle/>
                    <a:p>
                      <a:pPr algn="ctr" fontAlgn="b"/>
                      <a:r>
                        <a:rPr lang="pt-PT" sz="1100" u="none" strike="noStrike" dirty="0">
                          <a:solidFill>
                            <a:schemeClr val="bg1"/>
                          </a:solidFill>
                          <a:effectLst/>
                        </a:rPr>
                        <a:t>√</a:t>
                      </a:r>
                      <a:endParaRPr lang="pt-PT" sz="1100" b="0" i="0" u="none" strike="noStrike" dirty="0">
                        <a:solidFill>
                          <a:schemeClr val="bg1"/>
                        </a:solidFill>
                        <a:effectLst/>
                        <a:latin typeface="Berlin Sans FB Demi"/>
                      </a:endParaRPr>
                    </a:p>
                  </a:txBody>
                  <a:tcPr marL="0" marR="0" marT="0" marB="0" anchor="b">
                    <a:solidFill>
                      <a:schemeClr val="accent3">
                        <a:lumMod val="75000"/>
                      </a:schemeClr>
                    </a:solidFill>
                  </a:tcPr>
                </a:tc>
                <a:tc gridSpan="2">
                  <a:txBody>
                    <a:bodyPr/>
                    <a:lstStyle/>
                    <a:p>
                      <a:pPr algn="l" fontAlgn="b"/>
                      <a:r>
                        <a:rPr lang="pt-PT" sz="800" u="none" strike="noStrike" dirty="0">
                          <a:effectLst/>
                        </a:rPr>
                        <a:t>Atos Adicionais da CEDEAO</a:t>
                      </a:r>
                      <a:endParaRPr lang="pt-PT" sz="800" b="0" i="0" u="none" strike="noStrike" dirty="0">
                        <a:solidFill>
                          <a:srgbClr val="000000"/>
                        </a:solidFill>
                        <a:effectLst/>
                        <a:latin typeface="Arial"/>
                      </a:endParaRPr>
                    </a:p>
                  </a:txBody>
                  <a:tcPr marL="0" marR="0" marT="0" marB="0" anchor="ctr"/>
                </a:tc>
                <a:tc hMerge="1">
                  <a:txBody>
                    <a:bodyPr/>
                    <a:lstStyle/>
                    <a:p>
                      <a:endParaRPr lang="pt-PT"/>
                    </a:p>
                  </a:txBody>
                  <a:tcPr/>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a:effectLst/>
                        </a:rPr>
                        <a:t> </a:t>
                      </a:r>
                      <a:endParaRPr lang="pt-PT" sz="800" b="0" i="0" u="none" strike="noStrike">
                        <a:solidFill>
                          <a:srgbClr val="000000"/>
                        </a:solidFill>
                        <a:effectLst/>
                        <a:latin typeface="Arial"/>
                      </a:endParaRPr>
                    </a:p>
                  </a:txBody>
                  <a:tcPr marL="0" marR="0" marT="0" marB="0" anchor="b"/>
                </a:tc>
                <a:tc>
                  <a:txBody>
                    <a:bodyPr/>
                    <a:lstStyle/>
                    <a:p>
                      <a:pPr algn="l" fontAlgn="b"/>
                      <a:r>
                        <a:rPr lang="pt-PT" sz="800" u="none" strike="noStrike" dirty="0">
                          <a:effectLst/>
                        </a:rPr>
                        <a:t> </a:t>
                      </a:r>
                      <a:endParaRPr lang="pt-PT" sz="800" b="0" i="0" u="none" strike="noStrike" dirty="0">
                        <a:solidFill>
                          <a:srgbClr val="000000"/>
                        </a:solidFill>
                        <a:effectLst/>
                        <a:latin typeface="Arial"/>
                      </a:endParaRPr>
                    </a:p>
                  </a:txBody>
                  <a:tcPr marL="0" marR="0" marT="0" marB="0" anchor="b"/>
                </a:tc>
              </a:tr>
            </a:tbl>
          </a:graphicData>
        </a:graphic>
      </p:graphicFrame>
      <p:pic>
        <p:nvPicPr>
          <p:cNvPr id="21" name="Imagem 20" descr="LOGO-Paises ecowas"/>
          <p:cNvPicPr>
            <a:picLocks noChangeAspect="1"/>
          </p:cNvPicPr>
          <p:nvPr/>
        </p:nvPicPr>
        <p:blipFill>
          <a:blip r:embed="rId3"/>
          <a:stretch>
            <a:fillRect/>
          </a:stretch>
        </p:blipFill>
        <p:spPr>
          <a:xfrm>
            <a:off x="6594" y="5440847"/>
            <a:ext cx="1155847" cy="114457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1565777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18</a:t>
            </a:fld>
            <a:endParaRPr lang="fr-FR" altLang="pt-PT" sz="1000" b="1" i="1" u="sng" dirty="0"/>
          </a:p>
        </p:txBody>
      </p:sp>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21" name="Imagem 20" descr="LOGO-Paises ecowas"/>
          <p:cNvPicPr>
            <a:picLocks noChangeAspect="1"/>
          </p:cNvPicPr>
          <p:nvPr/>
        </p:nvPicPr>
        <p:blipFill>
          <a:blip r:embed="rId3"/>
          <a:stretch>
            <a:fillRect/>
          </a:stretch>
        </p:blipFill>
        <p:spPr>
          <a:xfrm>
            <a:off x="6594" y="5425607"/>
            <a:ext cx="1155847" cy="1144570"/>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3044889033"/>
              </p:ext>
            </p:extLst>
          </p:nvPr>
        </p:nvGraphicFramePr>
        <p:xfrm>
          <a:off x="6593" y="1049655"/>
          <a:ext cx="12163787" cy="475869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2114079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19</a:t>
            </a:fld>
            <a:endParaRPr lang="fr-FR" altLang="pt-PT" sz="1000" b="1" i="1" u="sng" dirty="0"/>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608616932"/>
              </p:ext>
            </p:extLst>
          </p:nvPr>
        </p:nvGraphicFramePr>
        <p:xfrm>
          <a:off x="0" y="434975"/>
          <a:ext cx="12182475" cy="62261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09" y="6449701"/>
            <a:ext cx="1726630" cy="39845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p:nvPr/>
        </p:nvSpPr>
        <p:spPr>
          <a:xfrm>
            <a:off x="35560" y="4510405"/>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PLANEAMENTO</a:t>
            </a:r>
          </a:p>
        </p:txBody>
      </p:sp>
      <p:sp>
        <p:nvSpPr>
          <p:cNvPr id="17" name="Right Arrow 6"/>
          <p:cNvSpPr/>
          <p:nvPr/>
        </p:nvSpPr>
        <p:spPr>
          <a:xfrm>
            <a:off x="1935798"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2" name="Rectangle 8"/>
          <p:cNvSpPr/>
          <p:nvPr/>
        </p:nvSpPr>
        <p:spPr>
          <a:xfrm>
            <a:off x="5602923" y="4525963"/>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err="1">
                <a:latin typeface="Arial Narrow" panose="020B0606020202030204" pitchFamily="34" charset="0"/>
              </a:rPr>
              <a:t>Acções</a:t>
            </a:r>
            <a:endParaRPr lang="pt-PT" sz="1400" dirty="0">
              <a:latin typeface="Arial Narrow" panose="020B0606020202030204" pitchFamily="34" charset="0"/>
            </a:endParaRPr>
          </a:p>
        </p:txBody>
      </p:sp>
      <p:sp>
        <p:nvSpPr>
          <p:cNvPr id="23" name="Right Arrow 24"/>
          <p:cNvSpPr/>
          <p:nvPr/>
        </p:nvSpPr>
        <p:spPr>
          <a:xfrm>
            <a:off x="5496560" y="4492625"/>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791960" y="4526915"/>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err="1">
                <a:latin typeface="Arial Narrow" panose="020B0606020202030204" pitchFamily="34" charset="0"/>
              </a:rPr>
              <a:t>Resultados</a:t>
            </a:r>
            <a:endParaRPr lang="pt-PT" sz="1400" dirty="0">
              <a:latin typeface="Arial Narrow" panose="020B0606020202030204" pitchFamily="34" charset="0"/>
            </a:endParaRPr>
          </a:p>
        </p:txBody>
      </p:sp>
      <p:sp>
        <p:nvSpPr>
          <p:cNvPr id="25" name="Right Arrow 26"/>
          <p:cNvSpPr/>
          <p:nvPr/>
        </p:nvSpPr>
        <p:spPr>
          <a:xfrm>
            <a:off x="7045960" y="4510088"/>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19017" y="5355431"/>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683355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2</a:t>
            </a:fld>
            <a:endParaRPr lang="fr-FR" altLang="pt-PT" sz="1200" b="1" i="1" u="sng" dirty="0"/>
          </a:p>
        </p:txBody>
      </p:sp>
      <p:sp>
        <p:nvSpPr>
          <p:cNvPr id="29" name="Right Arrow 30"/>
          <p:cNvSpPr/>
          <p:nvPr/>
        </p:nvSpPr>
        <p:spPr>
          <a:xfrm rot="16200000">
            <a:off x="6569559" y="5331630"/>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35735" y="5959475"/>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err="1">
                <a:solidFill>
                  <a:schemeClr val="tx1"/>
                </a:solidFill>
              </a:rPr>
              <a:t>Benchmarking permanente</a:t>
            </a:r>
          </a:p>
        </p:txBody>
      </p:sp>
      <p:pic>
        <p:nvPicPr>
          <p:cNvPr id="150"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6" name="Rectangle 7"/>
          <p:cNvSpPr/>
          <p:nvPr/>
        </p:nvSpPr>
        <p:spPr>
          <a:xfrm>
            <a:off x="2578735" y="3653155"/>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pt-PT" sz="1400" i="1" dirty="0">
                <a:solidFill>
                  <a:schemeClr val="tx1"/>
                </a:solidFill>
                <a:latin typeface="Arial Narrow" panose="020B0606020202030204" pitchFamily="34" charset="0"/>
              </a:rPr>
              <a:t>Focado na </a:t>
            </a:r>
            <a:r>
              <a:rPr lang="pt-PT" sz="1400" dirty="0">
                <a:solidFill>
                  <a:schemeClr val="tx1"/>
                </a:solidFill>
                <a:latin typeface="Arial Narrow" panose="020B0606020202030204" pitchFamily="34" charset="0"/>
              </a:rPr>
              <a:t>I</a:t>
            </a:r>
            <a:r>
              <a:rPr lang="pt-PT" sz="1400" i="1" dirty="0" smtClean="0">
                <a:solidFill>
                  <a:schemeClr val="tx1"/>
                </a:solidFill>
                <a:latin typeface="Arial Narrow" panose="020B0606020202030204" pitchFamily="34" charset="0"/>
              </a:rPr>
              <a:t>ntegração Regional</a:t>
            </a:r>
            <a:endParaRPr lang="pt-PT" sz="1400" i="1" dirty="0">
              <a:solidFill>
                <a:schemeClr val="tx1"/>
              </a:solidFill>
              <a:latin typeface="Arial Narrow" panose="020B0606020202030204" pitchFamily="34" charset="0"/>
            </a:endParaRPr>
          </a:p>
        </p:txBody>
      </p:sp>
      <p:sp>
        <p:nvSpPr>
          <p:cNvPr id="30" name="Rectangle 20"/>
          <p:cNvSpPr/>
          <p:nvPr/>
        </p:nvSpPr>
        <p:spPr>
          <a:xfrm>
            <a:off x="2578735" y="4152900"/>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err="1">
                <a:solidFill>
                  <a:schemeClr val="tx1"/>
                </a:solidFill>
                <a:latin typeface="Arial Narrow" panose="020B0606020202030204" pitchFamily="34" charset="0"/>
              </a:rPr>
              <a:t>Centrado nos mercados</a:t>
            </a:r>
            <a:endParaRPr lang="pt-PT" sz="1400" i="1">
              <a:solidFill>
                <a:schemeClr val="tx1"/>
              </a:solidFill>
              <a:latin typeface="Arial Narrow" panose="020B0606020202030204" pitchFamily="34" charset="0"/>
            </a:endParaRPr>
          </a:p>
        </p:txBody>
      </p:sp>
      <p:sp>
        <p:nvSpPr>
          <p:cNvPr id="31" name="Rectangle 22"/>
          <p:cNvSpPr/>
          <p:nvPr/>
        </p:nvSpPr>
        <p:spPr>
          <a:xfrm>
            <a:off x="2578735" y="465328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err="1">
                <a:solidFill>
                  <a:schemeClr val="tx1"/>
                </a:solidFill>
                <a:latin typeface="Arial Narrow" panose="020B0606020202030204" pitchFamily="34" charset="0"/>
              </a:rPr>
              <a:t>Tecnologia e inovação</a:t>
            </a:r>
            <a:endParaRPr lang="pt-PT" sz="1400" i="1">
              <a:solidFill>
                <a:schemeClr val="tx1"/>
              </a:solidFill>
              <a:latin typeface="Arial Narrow" panose="020B0606020202030204" pitchFamily="34" charset="0"/>
            </a:endParaRPr>
          </a:p>
        </p:txBody>
      </p:sp>
      <p:sp>
        <p:nvSpPr>
          <p:cNvPr id="32" name="Rectangle 23"/>
          <p:cNvSpPr/>
          <p:nvPr/>
        </p:nvSpPr>
        <p:spPr>
          <a:xfrm>
            <a:off x="2578735" y="515302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smtClean="0">
                <a:solidFill>
                  <a:schemeClr val="tx1"/>
                </a:solidFill>
                <a:latin typeface="Arial Narrow" panose="020B0606020202030204" pitchFamily="34" charset="0"/>
              </a:rPr>
              <a:t>Estratégico</a:t>
            </a:r>
            <a:endParaRPr lang="pt-PT" sz="1400" i="1">
              <a:solidFill>
                <a:schemeClr val="tx1"/>
              </a:solidFill>
              <a:latin typeface="Arial Narrow" panose="020B0606020202030204" pitchFamily="34" charset="0"/>
            </a:endParaRPr>
          </a:p>
        </p:txBody>
      </p:sp>
      <p:graphicFrame>
        <p:nvGraphicFramePr>
          <p:cNvPr id="33" name="Table 4"/>
          <p:cNvGraphicFramePr>
            <a:graphicFrameLocks noGrp="1"/>
          </p:cNvGraphicFramePr>
          <p:nvPr>
            <p:extLst>
              <p:ext uri="{D42A27DB-BD31-4B8C-83A1-F6EECF244321}">
                <p14:modId xmlns:p14="http://schemas.microsoft.com/office/powerpoint/2010/main" val="3858835283"/>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1" dirty="0"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200" b="0" i="1" smtClean="0">
                          <a:solidFill>
                            <a:srgbClr val="008CBA"/>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100" b="0" i="0" u="none" kern="1200" baseline="0" dirty="0" smtClean="0">
                          <a:solidFill>
                            <a:schemeClr val="dk1"/>
                          </a:solidFill>
                          <a:effectLst/>
                          <a:latin typeface="Arial Narrow" panose="020B0606020202030204" pitchFamily="34" charset="0"/>
                          <a:ea typeface="+mn-ea"/>
                          <a:cs typeface="+mn-cs"/>
                        </a:rPr>
                        <a:t>Advertência</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de  Burkina Faso</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23 - 25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Libéria</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44 - 45</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a:solidFill>
                            <a:schemeClr val="tx1"/>
                          </a:solidFill>
                          <a:latin typeface="Arial Narrow" panose="020B0606020202030204" pitchFamily="34" charset="0"/>
                          <a:cs typeface="Arial Narrow" panose="020B0606020202030204" pitchFamily="34" charset="0"/>
                          <a:sym typeface="+mn-ea"/>
                        </a:rPr>
                        <a:t> </a:t>
                      </a: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de  Cabo Verde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26 - 29</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Mali</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46 - 48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i="0" u="none" kern="1200" baseline="0" dirty="0" smtClean="0">
                          <a:solidFill>
                            <a:schemeClr val="dk1"/>
                          </a:solidFill>
                          <a:effectLst/>
                          <a:latin typeface="Arial Narrow" panose="020B0606020202030204" pitchFamily="34" charset="0"/>
                          <a:ea typeface="+mn-ea"/>
                          <a:cs typeface="+mn-cs"/>
                        </a:rPr>
                        <a:t>Algumas etapas da integração regional</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Costa do Marfim</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30 - 32</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Níger</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49 - 51</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Os</a:t>
                      </a:r>
                      <a:r>
                        <a:rPr lang="pt-PT" altLang="pt-PT" sz="1100" b="0" i="0" baseline="0" dirty="0" smtClean="0">
                          <a:solidFill>
                            <a:schemeClr val="tx1"/>
                          </a:solidFill>
                          <a:latin typeface="Arial Narrow" panose="020B0606020202030204" pitchFamily="34" charset="0"/>
                        </a:rPr>
                        <a:t> Países da </a:t>
                      </a:r>
                      <a:r>
                        <a:rPr lang="pt-PT" altLang="pt-PT" sz="1100" b="0" i="0" dirty="0" smtClean="0">
                          <a:solidFill>
                            <a:schemeClr val="tx1"/>
                          </a:solidFill>
                          <a:latin typeface="Arial Narrow" panose="020B0606020202030204" pitchFamily="34" charset="0"/>
                        </a:rPr>
                        <a:t>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Gâmbia</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33 - 35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Nigéria</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52 - 54</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A importância económica</a:t>
                      </a:r>
                      <a:r>
                        <a:rPr lang="pt-PT" sz="1100" b="0" i="0" baseline="0" dirty="0" smtClean="0">
                          <a:solidFill>
                            <a:schemeClr val="tx1"/>
                          </a:solidFill>
                          <a:latin typeface="Arial Narrow" panose="020B0606020202030204" pitchFamily="34" charset="0"/>
                        </a:rPr>
                        <a:t> da </a:t>
                      </a:r>
                      <a:r>
                        <a:rPr lang="pt-PT" sz="1100" b="0" i="0" dirty="0" smtClean="0">
                          <a:solidFill>
                            <a:schemeClr val="tx1"/>
                          </a:solidFill>
                          <a:latin typeface="Arial Narrow" panose="020B0606020202030204" pitchFamily="34" charset="0"/>
                        </a:rPr>
                        <a:t>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Gana</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36 - 38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Senegal</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55 - 57</a:t>
                      </a: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Indicadores económicos da CEDEAO</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Guiné</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39 - 41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da  Serra Leoa</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58 - 60</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Benim</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19 - 22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doa Guiné Bissau</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Indicadores económicos </a:t>
                      </a:r>
                      <a:r>
                        <a:rPr lang="pt-PT" sz="1100" b="0" i="0" baseline="0" dirty="0" smtClean="0">
                          <a:solidFill>
                            <a:schemeClr val="tx1"/>
                          </a:solidFill>
                          <a:latin typeface="Arial Narrow" panose="020B0606020202030204" pitchFamily="34" charset="0"/>
                        </a:rPr>
                        <a:t>do  Togo</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61 - 63</a:t>
                      </a:r>
                    </a:p>
                  </a:txBody>
                  <a:tcPr marL="91446" marR="91446" marT="45729" marB="45729"/>
                </a:tc>
                <a:extLst>
                  <a:ext uri="{0D108BD9-81ED-4DB2-BD59-A6C34878D82A}">
                    <a16:rowId xmlns="" xmlns:a16="http://schemas.microsoft.com/office/drawing/2014/main" val="10007"/>
                  </a:ext>
                </a:extLst>
              </a:tr>
            </a:tbl>
          </a:graphicData>
        </a:graphic>
      </p:graphicFrame>
      <p:sp>
        <p:nvSpPr>
          <p:cNvPr id="19" name="Rectangle 18"/>
          <p:cNvSpPr/>
          <p:nvPr/>
        </p:nvSpPr>
        <p:spPr>
          <a:xfrm>
            <a:off x="9067800" y="3729355"/>
            <a:ext cx="2686685" cy="27635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smtClean="0">
                <a:solidFill>
                  <a:srgbClr val="008CBA"/>
                </a:solidFill>
                <a:latin typeface="Arial Narrow" panose="020B0606020202030204" pitchFamily="34" charset="0"/>
              </a:rPr>
              <a:t>Fontes: </a:t>
            </a:r>
          </a:p>
          <a:p>
            <a:r>
              <a:rPr lang="pt-PT" sz="800" dirty="0" smtClean="0">
                <a:solidFill>
                  <a:srgbClr val="008CBA"/>
                </a:solidFill>
                <a:latin typeface="Arial Narrow"/>
              </a:rPr>
              <a:t>■ </a:t>
            </a:r>
            <a:r>
              <a:rPr lang="pt-PT" sz="800" dirty="0" smtClean="0">
                <a:solidFill>
                  <a:schemeClr val="tx1"/>
                </a:solidFill>
                <a:latin typeface="Arial Narrow" panose="020B0606020202030204" pitchFamily="34" charset="0"/>
              </a:rPr>
              <a:t>Banque mondiale</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a:solidFill>
                  <a:schemeClr val="tx1"/>
                </a:solidFill>
                <a:latin typeface="Arial Narrow" panose="020B0606020202030204" pitchFamily="34" charset="0"/>
              </a:rPr>
              <a:t>Université de </a:t>
            </a:r>
            <a:r>
              <a:rPr lang="fr-FR" sz="800" dirty="0" smtClean="0">
                <a:solidFill>
                  <a:schemeClr val="tx1"/>
                </a:solidFill>
                <a:latin typeface="Arial Narrow" panose="020B0606020202030204" pitchFamily="34" charset="0"/>
              </a:rPr>
              <a:t>Sherbrooke – Canada</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err="1" smtClean="0">
                <a:solidFill>
                  <a:schemeClr val="tx1"/>
                </a:solidFill>
                <a:latin typeface="Arial Narrow" panose="020B0606020202030204" pitchFamily="34" charset="0"/>
              </a:rPr>
              <a:t>Doing</a:t>
            </a:r>
            <a:r>
              <a:rPr lang="fr-FR" sz="800" dirty="0" smtClean="0">
                <a:solidFill>
                  <a:schemeClr val="tx1"/>
                </a:solidFill>
                <a:latin typeface="Arial Narrow" panose="020B0606020202030204" pitchFamily="34" charset="0"/>
              </a:rPr>
              <a:t> </a:t>
            </a:r>
            <a:r>
              <a:rPr lang="fr-FR" sz="800" dirty="0">
                <a:solidFill>
                  <a:schemeClr val="tx1"/>
                </a:solidFill>
                <a:latin typeface="Arial Narrow" panose="020B0606020202030204" pitchFamily="34" charset="0"/>
              </a:rPr>
              <a:t>Business - Dernières données </a:t>
            </a:r>
            <a:r>
              <a:rPr lang="fr-FR" sz="800" dirty="0" smtClean="0">
                <a:solidFill>
                  <a:schemeClr val="tx1"/>
                </a:solidFill>
                <a:latin typeface="Arial Narrow" panose="020B0606020202030204" pitchFamily="34" charset="0"/>
              </a:rPr>
              <a:t>disponibles</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GSMA.</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CEDEAO.</a:t>
            </a:r>
          </a:p>
          <a:p>
            <a:r>
              <a:rPr lang="pt-PT" sz="800" dirty="0">
                <a:solidFill>
                  <a:srgbClr val="008CBA"/>
                </a:solidFill>
                <a:latin typeface="Arial Narrow"/>
              </a:rPr>
              <a:t>■</a:t>
            </a:r>
            <a:r>
              <a:rPr lang="pt-PT" sz="800" dirty="0">
                <a:solidFill>
                  <a:srgbClr val="008CBA"/>
                </a:solidFill>
                <a:latin typeface="Arial Narrow" panose="020B0606020202030204" pitchFamily="34" charset="0"/>
              </a:rPr>
              <a:t> </a:t>
            </a:r>
            <a:r>
              <a:rPr lang="fr-FR" sz="800" dirty="0" smtClean="0">
                <a:solidFill>
                  <a:schemeClr val="tx1"/>
                </a:solidFill>
                <a:latin typeface="Arial Narrow" panose="020B0606020202030204" pitchFamily="34" charset="0"/>
              </a:rPr>
              <a:t>BAD</a:t>
            </a:r>
            <a:endParaRPr lang="fr-FR" sz="8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endParaRPr lang="fr-FR" sz="1000" dirty="0" smtClean="0">
              <a:solidFill>
                <a:schemeClr val="tx1"/>
              </a:solidFill>
              <a:latin typeface="Arial Narrow" panose="020B0606020202030204" pitchFamily="34" charset="0"/>
            </a:endParaRPr>
          </a:p>
          <a:p>
            <a:endParaRPr lang="fr-FR" sz="1000" dirty="0">
              <a:solidFill>
                <a:schemeClr val="tx1"/>
              </a:solidFill>
              <a:latin typeface="Arial Narrow" panose="020B0606020202030204" pitchFamily="34" charset="0"/>
            </a:endParaRPr>
          </a:p>
          <a:p>
            <a:r>
              <a:rPr lang="fr-FR"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sp>
        <p:nvSpPr>
          <p:cNvPr id="21" name="TextBox 2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graphicFrame>
        <p:nvGraphicFramePr>
          <p:cNvPr id="9" name="Gráfico 10"/>
          <p:cNvGraphicFramePr>
            <a:graphicFrameLocks/>
          </p:cNvGraphicFramePr>
          <p:nvPr>
            <p:extLst>
              <p:ext uri="{D42A27DB-BD31-4B8C-83A1-F6EECF244321}">
                <p14:modId xmlns:p14="http://schemas.microsoft.com/office/powerpoint/2010/main" val="1652045387"/>
              </p:ext>
            </p:extLst>
          </p:nvPr>
        </p:nvGraphicFramePr>
        <p:xfrm>
          <a:off x="0" y="956734"/>
          <a:ext cx="6815667" cy="5792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11"/>
          <p:cNvGraphicFramePr>
            <a:graphicFrameLocks/>
          </p:cNvGraphicFramePr>
          <p:nvPr>
            <p:extLst>
              <p:ext uri="{D42A27DB-BD31-4B8C-83A1-F6EECF244321}">
                <p14:modId xmlns:p14="http://schemas.microsoft.com/office/powerpoint/2010/main" val="1802759285"/>
              </p:ext>
            </p:extLst>
          </p:nvPr>
        </p:nvGraphicFramePr>
        <p:xfrm>
          <a:off x="6434666" y="939800"/>
          <a:ext cx="5710343" cy="580898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20</a:t>
            </a:fld>
            <a:endParaRPr lang="fr-FR" altLang="pt-PT" sz="1000" b="1" i="1" u="sng"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extLst>
      <p:ext uri="{BB962C8B-B14F-4D97-AF65-F5344CB8AC3E}">
        <p14:creationId xmlns:p14="http://schemas.microsoft.com/office/powerpoint/2010/main" val="993018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21</a:t>
            </a:fld>
            <a:endParaRPr lang="fr-FR" altLang="pt-PT" sz="1000" b="1" i="1" u="sng"/>
          </a:p>
        </p:txBody>
      </p:sp>
      <p:sp>
        <p:nvSpPr>
          <p:cNvPr id="12"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13"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14" name="Imagem 7" descr="LOGO-Paises ecowas"/>
          <p:cNvPicPr>
            <a:picLocks noChangeAspect="1"/>
          </p:cNvPicPr>
          <p:nvPr/>
        </p:nvPicPr>
        <p:blipFill>
          <a:blip r:embed="rId3"/>
          <a:stretch>
            <a:fillRect/>
          </a:stretch>
        </p:blipFill>
        <p:spPr>
          <a:xfrm>
            <a:off x="11275695" y="5853430"/>
            <a:ext cx="906780" cy="898525"/>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131073740"/>
              </p:ext>
            </p:extLst>
          </p:nvPr>
        </p:nvGraphicFramePr>
        <p:xfrm>
          <a:off x="298767" y="1371600"/>
          <a:ext cx="5747703" cy="43719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3317186222"/>
              </p:ext>
            </p:extLst>
          </p:nvPr>
        </p:nvGraphicFramePr>
        <p:xfrm>
          <a:off x="6264592" y="1224280"/>
          <a:ext cx="5754054" cy="473392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extLst>
      <p:ext uri="{BB962C8B-B14F-4D97-AF65-F5344CB8AC3E}">
        <p14:creationId xmlns:p14="http://schemas.microsoft.com/office/powerpoint/2010/main" val="1616703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nvGraphicFramePr>
        <p:xfrm>
          <a:off x="1270" y="3940810"/>
          <a:ext cx="1219073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8890" y="434975"/>
          <a:ext cx="12191365" cy="350583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22</a:t>
            </a:fld>
            <a:endParaRPr lang="fr-FR" altLang="pt-PT" sz="1000" b="1" i="1" u="sng" dirty="0">
              <a:solidFill>
                <a:srgbClr val="3EA4BA"/>
              </a:solidFill>
            </a:endParaRPr>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882005"/>
            <a:ext cx="906780" cy="89852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3534647718"/>
              </p:ext>
            </p:extLst>
          </p:nvPr>
        </p:nvGraphicFramePr>
        <p:xfrm>
          <a:off x="-635" y="926465"/>
          <a:ext cx="12192635" cy="579882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23</a:t>
            </a:fld>
            <a:endParaRPr lang="fr-FR" altLang="pt-PT" sz="1000" b="1" i="1" u="sng" dirty="0"/>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3"/>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2"/>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3"/>
          <a:stretch>
            <a:fillRect/>
          </a:stretch>
        </p:blipFill>
        <p:spPr>
          <a:xfrm>
            <a:off x="11191240" y="5753100"/>
            <a:ext cx="906780" cy="898525"/>
          </a:xfrm>
          <a:prstGeom prst="rect">
            <a:avLst/>
          </a:prstGeom>
        </p:spPr>
      </p:pic>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24</a:t>
            </a:fld>
            <a:endParaRPr lang="fr-FR" altLang="pt-PT" sz="1000" b="1" i="1" u="sng" dirty="0">
              <a:solidFill>
                <a:srgbClr val="3EA4BA"/>
              </a:solidFill>
            </a:endParaRPr>
          </a:p>
        </p:txBody>
      </p:sp>
      <p:graphicFrame>
        <p:nvGraphicFramePr>
          <p:cNvPr id="9" name="Gráfico 11"/>
          <p:cNvGraphicFramePr>
            <a:graphicFrameLocks/>
          </p:cNvGraphicFramePr>
          <p:nvPr>
            <p:extLst>
              <p:ext uri="{D42A27DB-BD31-4B8C-83A1-F6EECF244321}">
                <p14:modId xmlns:p14="http://schemas.microsoft.com/office/powerpoint/2010/main" val="2154123514"/>
              </p:ext>
            </p:extLst>
          </p:nvPr>
        </p:nvGraphicFramePr>
        <p:xfrm>
          <a:off x="0" y="944879"/>
          <a:ext cx="6466205" cy="5706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2"/>
          <p:cNvGraphicFramePr>
            <a:graphicFrameLocks/>
          </p:cNvGraphicFramePr>
          <p:nvPr>
            <p:extLst>
              <p:ext uri="{D42A27DB-BD31-4B8C-83A1-F6EECF244321}">
                <p14:modId xmlns:p14="http://schemas.microsoft.com/office/powerpoint/2010/main" val="3485818083"/>
              </p:ext>
            </p:extLst>
          </p:nvPr>
        </p:nvGraphicFramePr>
        <p:xfrm>
          <a:off x="6466204" y="940752"/>
          <a:ext cx="5704205" cy="571087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164746568"/>
              </p:ext>
            </p:extLst>
          </p:nvPr>
        </p:nvGraphicFramePr>
        <p:xfrm>
          <a:off x="0" y="3766820"/>
          <a:ext cx="12192635" cy="3091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nvGraphicFramePr>
        <p:xfrm>
          <a:off x="-635" y="621665"/>
          <a:ext cx="12193270" cy="316992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105525" y="6736080"/>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dirty="0">
                <a:solidFill>
                  <a:srgbClr val="3EA4BA"/>
                </a:solidFill>
              </a:rPr>
              <a:t>Page </a:t>
            </a:r>
            <a:fld id="{6B4155F8-E49E-4B59-B69C-02A46830878C}" type="slidenum">
              <a:rPr lang="fr-FR" altLang="pt-PT" sz="1000" b="1" i="1" u="sng" dirty="0">
                <a:solidFill>
                  <a:srgbClr val="3EA4BA"/>
                </a:solidFill>
              </a:rPr>
              <a:t>25</a:t>
            </a:fld>
            <a:endParaRPr lang="fr-FR" altLang="pt-PT" sz="1000" b="1" i="1" u="sng" dirty="0">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4"/>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sp>
        <p:nvSpPr>
          <p:cNvPr id="10" name="TextBox 9"/>
          <p:cNvSpPr txBox="1"/>
          <p:nvPr/>
        </p:nvSpPr>
        <p:spPr>
          <a:xfrm>
            <a:off x="10784867" y="6711936"/>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4147501632"/>
              </p:ext>
            </p:extLst>
          </p:nvPr>
        </p:nvGraphicFramePr>
        <p:xfrm>
          <a:off x="0" y="871220"/>
          <a:ext cx="12188825" cy="595185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26</a:t>
            </a:fld>
            <a:endParaRPr lang="fr-FR" altLang="pt-PT" sz="1000" b="1" i="1" u="sng" dirty="0">
              <a:solidFill>
                <a:srgbClr val="008CBA"/>
              </a:solidFill>
            </a:endParaRPr>
          </a:p>
        </p:txBody>
      </p:sp>
      <p:pic>
        <p:nvPicPr>
          <p:cNvPr id="10" name="Imagem 9" descr="Cabo Verde"/>
          <p:cNvPicPr>
            <a:picLocks noChangeAspect="1"/>
          </p:cNvPicPr>
          <p:nvPr/>
        </p:nvPicPr>
        <p:blipFill>
          <a:blip r:embed="rId3"/>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4"/>
          <a:stretch>
            <a:fillRect/>
          </a:stretch>
        </p:blipFill>
        <p:spPr>
          <a:xfrm>
            <a:off x="11191240" y="5905500"/>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27</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graphicFrame>
        <p:nvGraphicFramePr>
          <p:cNvPr id="11" name="Gráfico 7"/>
          <p:cNvGraphicFramePr>
            <a:graphicFrameLocks/>
          </p:cNvGraphicFramePr>
          <p:nvPr>
            <p:extLst>
              <p:ext uri="{D42A27DB-BD31-4B8C-83A1-F6EECF244321}">
                <p14:modId xmlns:p14="http://schemas.microsoft.com/office/powerpoint/2010/main" val="791262614"/>
              </p:ext>
            </p:extLst>
          </p:nvPr>
        </p:nvGraphicFramePr>
        <p:xfrm>
          <a:off x="0" y="914400"/>
          <a:ext cx="5775960" cy="57372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8"/>
          <p:cNvGraphicFramePr>
            <a:graphicFrameLocks/>
          </p:cNvGraphicFramePr>
          <p:nvPr>
            <p:extLst>
              <p:ext uri="{D42A27DB-BD31-4B8C-83A1-F6EECF244321}">
                <p14:modId xmlns:p14="http://schemas.microsoft.com/office/powerpoint/2010/main" val="629216199"/>
              </p:ext>
            </p:extLst>
          </p:nvPr>
        </p:nvGraphicFramePr>
        <p:xfrm>
          <a:off x="5775960" y="899161"/>
          <a:ext cx="6416040" cy="575246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668972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28</a:t>
            </a:fld>
            <a:endParaRPr lang="fr-FR" altLang="pt-PT" sz="1000" b="1" i="1" u="sng" dirty="0">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graphicFrame>
        <p:nvGraphicFramePr>
          <p:cNvPr id="14" name="Gráfico 8"/>
          <p:cNvGraphicFramePr>
            <a:graphicFrameLocks/>
          </p:cNvGraphicFramePr>
          <p:nvPr>
            <p:extLst>
              <p:ext uri="{D42A27DB-BD31-4B8C-83A1-F6EECF244321}">
                <p14:modId xmlns:p14="http://schemas.microsoft.com/office/powerpoint/2010/main" val="2924586615"/>
              </p:ext>
            </p:extLst>
          </p:nvPr>
        </p:nvGraphicFramePr>
        <p:xfrm>
          <a:off x="0" y="890905"/>
          <a:ext cx="6050280" cy="5726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a:graphicFrameLocks/>
          </p:cNvGraphicFramePr>
          <p:nvPr>
            <p:extLst>
              <p:ext uri="{D42A27DB-BD31-4B8C-83A1-F6EECF244321}">
                <p14:modId xmlns:p14="http://schemas.microsoft.com/office/powerpoint/2010/main" val="1892915526"/>
              </p:ext>
            </p:extLst>
          </p:nvPr>
        </p:nvGraphicFramePr>
        <p:xfrm>
          <a:off x="5981700" y="900747"/>
          <a:ext cx="6210300" cy="5716588"/>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7" descr="LOGO-Paises ecowas"/>
          <p:cNvPicPr>
            <a:picLocks noChangeAspect="1"/>
          </p:cNvPicPr>
          <p:nvPr/>
        </p:nvPicPr>
        <p:blipFill>
          <a:blip r:embed="rId5"/>
          <a:stretch>
            <a:fillRect/>
          </a:stretch>
        </p:blipFill>
        <p:spPr>
          <a:xfrm>
            <a:off x="11242040" y="4968875"/>
            <a:ext cx="906780" cy="89852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164954164"/>
              </p:ext>
            </p:extLst>
          </p:nvPr>
        </p:nvGraphicFramePr>
        <p:xfrm>
          <a:off x="635" y="3853815"/>
          <a:ext cx="12191365" cy="2893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10515"/>
          <a:ext cx="12192635" cy="354266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29</a:t>
            </a:fld>
            <a:endParaRPr lang="fr-FR" altLang="pt-PT" sz="10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191240" y="5572125"/>
            <a:ext cx="906780" cy="898525"/>
          </a:xfrm>
          <a:prstGeom prst="rect">
            <a:avLst/>
          </a:prstGeom>
        </p:spPr>
      </p:pic>
      <p:sp>
        <p:nvSpPr>
          <p:cNvPr id="11" name="TextBox 10"/>
          <p:cNvSpPr txBox="1"/>
          <p:nvPr/>
        </p:nvSpPr>
        <p:spPr>
          <a:xfrm>
            <a:off x="10784867" y="66611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6" name="Imagem 4" descr="LOGO-Paises ecowas"/>
          <p:cNvPicPr>
            <a:picLocks noChangeAspect="1"/>
          </p:cNvPicPr>
          <p:nvPr/>
        </p:nvPicPr>
        <p:blipFill>
          <a:blip r:embed="rId2"/>
          <a:stretch>
            <a:fillRect/>
          </a:stretch>
        </p:blipFill>
        <p:spPr>
          <a:xfrm>
            <a:off x="9081135" y="-10160"/>
            <a:ext cx="3105785" cy="3076575"/>
          </a:xfrm>
          <a:prstGeom prst="rect">
            <a:avLst/>
          </a:prstGeom>
        </p:spPr>
      </p:pic>
      <p:sp>
        <p:nvSpPr>
          <p:cNvPr id="40" name="Slide Number Placeholder 6"/>
          <p:cNvSpPr txBox="1"/>
          <p:nvPr/>
        </p:nvSpPr>
        <p:spPr bwMode="auto">
          <a:xfrm>
            <a:off x="684879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3</a:t>
            </a:fld>
            <a:endParaRPr lang="fr-FR" altLang="pt-PT" sz="1200" b="1" i="1" u="sng" dirty="0"/>
          </a:p>
        </p:txBody>
      </p: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 name="TextBox 1"/>
          <p:cNvSpPr txBox="1"/>
          <p:nvPr/>
        </p:nvSpPr>
        <p:spPr>
          <a:xfrm>
            <a:off x="846639" y="1693346"/>
            <a:ext cx="8094979" cy="4616648"/>
          </a:xfrm>
          <a:prstGeom prst="rect">
            <a:avLst/>
          </a:prstGeom>
          <a:noFill/>
        </p:spPr>
        <p:txBody>
          <a:bodyPr wrap="square" rtlCol="0">
            <a:spAutoFit/>
          </a:bodyPr>
          <a:lstStyle/>
          <a:p>
            <a:r>
              <a:rPr lang="pt-PT" b="1" i="1" dirty="0" smtClean="0">
                <a:solidFill>
                  <a:srgbClr val="00B4B2"/>
                </a:solidFill>
              </a:rPr>
              <a:t>ADVERTÊNCIA</a:t>
            </a:r>
          </a:p>
          <a:p>
            <a:pPr algn="just"/>
            <a:r>
              <a:rPr lang="pt-PT" sz="1200" dirty="0" smtClean="0">
                <a:latin typeface="Arial Narrow" panose="020B0606020202030204" pitchFamily="34" charset="0"/>
              </a:rPr>
              <a:t>Este </a:t>
            </a:r>
            <a:r>
              <a:rPr lang="pt-PT" sz="1200" dirty="0">
                <a:latin typeface="Arial Narrow" panose="020B0606020202030204" pitchFamily="34" charset="0"/>
              </a:rPr>
              <a:t>documento contem dados gerais relativos aos indicadores </a:t>
            </a:r>
            <a:r>
              <a:rPr lang="pt-PT" sz="1200" dirty="0" smtClean="0">
                <a:latin typeface="Arial Narrow" panose="020B0606020202030204" pitchFamily="34" charset="0"/>
              </a:rPr>
              <a:t>económicos </a:t>
            </a:r>
            <a:r>
              <a:rPr lang="pt-PT" sz="1200" dirty="0">
                <a:latin typeface="Arial Narrow" panose="020B0606020202030204" pitchFamily="34" charset="0"/>
              </a:rPr>
              <a:t>da Comunidade </a:t>
            </a:r>
            <a:r>
              <a:rPr lang="pt-PT" sz="1200" dirty="0" smtClean="0">
                <a:latin typeface="Arial Narrow" panose="020B0606020202030204" pitchFamily="34" charset="0"/>
              </a:rPr>
              <a:t>Económica </a:t>
            </a:r>
            <a:r>
              <a:rPr lang="pt-PT" sz="1200" dirty="0">
                <a:latin typeface="Arial Narrow" panose="020B0606020202030204" pitchFamily="34" charset="0"/>
              </a:rPr>
              <a:t>dos Estados da África Ocidental, </a:t>
            </a:r>
            <a:r>
              <a:rPr lang="pt-PT" sz="1200" i="1" dirty="0">
                <a:latin typeface="Arial Narrow" panose="020B0606020202030204" pitchFamily="34" charset="0"/>
              </a:rPr>
              <a:t>CEDEAO</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Os dados apresentados são da exclusiva responsabilidade da </a:t>
            </a:r>
            <a:r>
              <a:rPr lang="pt-PT" sz="1200" i="1" dirty="0">
                <a:latin typeface="Arial Narrow" panose="020B0606020202030204" pitchFamily="34" charset="0"/>
              </a:rPr>
              <a:t>EMARGYS</a:t>
            </a:r>
            <a:r>
              <a:rPr lang="pt-PT" sz="1200" dirty="0">
                <a:latin typeface="Arial Narrow" panose="020B0606020202030204" pitchFamily="34" charset="0"/>
              </a:rPr>
              <a:t> e em nenhuma circunstância deverá colocar em causa o rigor </a:t>
            </a:r>
            <a:r>
              <a:rPr lang="pt-PT" sz="1200" dirty="0" smtClean="0">
                <a:latin typeface="Arial Narrow" panose="020B0606020202030204" pitchFamily="34" charset="0"/>
              </a:rPr>
              <a:t>das </a:t>
            </a:r>
            <a:r>
              <a:rPr lang="pt-PT" sz="1200" dirty="0">
                <a:latin typeface="Arial Narrow" panose="020B0606020202030204" pitchFamily="34" charset="0"/>
              </a:rPr>
              <a:t>fontes mencionadas. </a:t>
            </a:r>
            <a:endParaRPr lang="pt-PT" sz="1200" dirty="0" smtClean="0">
              <a:latin typeface="Arial Narrow" panose="020B0606020202030204" pitchFamily="34" charset="0"/>
            </a:endParaRP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Estes dados visam exclusivamente a prestar informações gerais sobre alguns indicadores económicos dos Países membros da </a:t>
            </a:r>
            <a:r>
              <a:rPr lang="pt-PT" sz="1200" i="1" dirty="0">
                <a:latin typeface="Arial Narrow" panose="020B0606020202030204" pitchFamily="34" charset="0"/>
              </a:rPr>
              <a:t>CEDEAO</a:t>
            </a:r>
            <a:r>
              <a:rPr lang="pt-PT" sz="1200" dirty="0">
                <a:latin typeface="Arial Narrow" panose="020B0606020202030204" pitchFamily="34" charset="0"/>
              </a:rPr>
              <a:t>, que estimamos poderão constituir informações úteis para todos aqueles que se interessam por este importante bloco económico regional</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A </a:t>
            </a:r>
            <a:r>
              <a:rPr lang="pt-PT" sz="1200" i="1" dirty="0">
                <a:latin typeface="Arial Narrow" panose="020B0606020202030204" pitchFamily="34" charset="0"/>
              </a:rPr>
              <a:t>EMERGYS</a:t>
            </a:r>
            <a:r>
              <a:rPr lang="pt-PT" sz="1200" dirty="0">
                <a:latin typeface="Arial Narrow" panose="020B0606020202030204" pitchFamily="34" charset="0"/>
              </a:rPr>
              <a:t> se compromete em corrigir todos e quaisquer erros, falhas ou omissões detectadas, bem como de manter este documento permanentemente actualizado e o mais completo possível, com base no rigor,  disponibilizando, assim, aos operadores económicos, em geral, e a todos os interessados uma visão do conjunto deste relevante Comunidade das Nações que tem como nobre missão fazer dos povos de cada um dos 15 países membros felizes e prósperos</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Os nomes ou designação dos países e territórios, assim como os respectivos </a:t>
            </a:r>
            <a:r>
              <a:rPr lang="pt-PT" sz="1200" dirty="0" smtClean="0">
                <a:latin typeface="Arial Narrow" panose="020B0606020202030204" pitchFamily="34" charset="0"/>
              </a:rPr>
              <a:t>símbolos apresentados </a:t>
            </a:r>
            <a:r>
              <a:rPr lang="pt-PT" sz="1200" dirty="0">
                <a:latin typeface="Arial Narrow" panose="020B0606020202030204" pitchFamily="34" charset="0"/>
              </a:rPr>
              <a:t>seguem as designações oficiais adoptadas pelas Nações Unidas</a:t>
            </a:r>
            <a:r>
              <a:rPr lang="pt-PT"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pt-PT" sz="1200" dirty="0">
                <a:latin typeface="Arial Narrow" panose="020B0606020202030204" pitchFamily="34" charset="0"/>
              </a:rPr>
              <a:t>Todas as comunicações, pedidos de informações ou sugestões de </a:t>
            </a:r>
            <a:r>
              <a:rPr lang="pt-PT" sz="1200" dirty="0" smtClean="0">
                <a:latin typeface="Arial Narrow" panose="020B0606020202030204" pitchFamily="34" charset="0"/>
              </a:rPr>
              <a:t>correcções </a:t>
            </a:r>
            <a:r>
              <a:rPr lang="pt-PT" sz="1200" dirty="0">
                <a:latin typeface="Arial Narrow" panose="020B0606020202030204" pitchFamily="34" charset="0"/>
              </a:rPr>
              <a:t>ou </a:t>
            </a:r>
            <a:r>
              <a:rPr lang="pt-PT" sz="1200" dirty="0" smtClean="0">
                <a:latin typeface="Arial Narrow" panose="020B0606020202030204" pitchFamily="34" charset="0"/>
              </a:rPr>
              <a:t>de melhorias </a:t>
            </a:r>
            <a:r>
              <a:rPr lang="pt-PT" sz="1200" dirty="0">
                <a:latin typeface="Arial Narrow" panose="020B0606020202030204" pitchFamily="34" charset="0"/>
              </a:rPr>
              <a:t>deste documento devem ser  endereçadas exclusivamente a: </a:t>
            </a:r>
            <a:r>
              <a:rPr lang="pt-PT" sz="1200" dirty="0" smtClean="0">
                <a:latin typeface="Arial Narrow" panose="020B0606020202030204" pitchFamily="34" charset="0"/>
              </a:rPr>
              <a:t>info@abrimarinvestment.com. </a:t>
            </a:r>
          </a:p>
          <a:p>
            <a:pPr algn="just"/>
            <a:endParaRPr lang="pt-PT" sz="1200" dirty="0">
              <a:latin typeface="Arial Narrow" panose="020B0606020202030204" pitchFamily="34" charset="0"/>
            </a:endParaRPr>
          </a:p>
          <a:p>
            <a:pPr algn="just"/>
            <a:r>
              <a:rPr lang="pt-PT" sz="1200" i="1" dirty="0" smtClean="0">
                <a:latin typeface="Arial Narrow"/>
              </a:rPr>
              <a:t>ABRIMAR INVESTMENT, S.A,</a:t>
            </a:r>
            <a:r>
              <a:rPr lang="pt-PT" sz="1200" dirty="0" smtClean="0">
                <a:latin typeface="Arial Narrow"/>
              </a:rPr>
              <a:t> é uma companhia, de direito Cabo-verdiano, especializada em investimento e gestão de participações Sociais. </a:t>
            </a:r>
          </a:p>
          <a:p>
            <a:pPr algn="just"/>
            <a:endParaRPr lang="pt-PT" sz="1200" i="1" dirty="0">
              <a:latin typeface="Arial Narrow"/>
            </a:endParaRPr>
          </a:p>
          <a:p>
            <a:pPr algn="just"/>
            <a:r>
              <a:rPr lang="pt-PT" sz="1200" i="1" dirty="0" smtClean="0">
                <a:latin typeface="Arial Narrow"/>
              </a:rPr>
              <a:t>ABRIMAR </a:t>
            </a:r>
            <a:r>
              <a:rPr lang="pt-PT" sz="1200" i="1" dirty="0">
                <a:latin typeface="Arial Narrow"/>
              </a:rPr>
              <a:t>INVESTMENT, S.A</a:t>
            </a:r>
            <a:r>
              <a:rPr lang="pt-PT" sz="1200" dirty="0" smtClean="0">
                <a:latin typeface="Arial Narrow"/>
              </a:rPr>
              <a:t>, é propriétaria da</a:t>
            </a:r>
            <a:r>
              <a:rPr lang="pt-PT" sz="1200" i="1" dirty="0" smtClean="0">
                <a:latin typeface="Arial Narrow"/>
              </a:rPr>
              <a:t> EMERGYS</a:t>
            </a:r>
            <a:r>
              <a:rPr lang="pt-PT" sz="1200" dirty="0" smtClean="0">
                <a:latin typeface="Arial Narrow"/>
              </a:rPr>
              <a:t>.</a:t>
            </a:r>
            <a:endParaRPr lang="pt-PT" sz="1200" dirty="0">
              <a:latin typeface="Arial Narrow" panose="020B0606020202030204" pitchFamily="34" charset="0"/>
            </a:endParaRPr>
          </a:p>
        </p:txBody>
      </p:sp>
      <p:sp>
        <p:nvSpPr>
          <p:cNvPr id="3" name="TextBox 2"/>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3315437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2744343559"/>
              </p:ext>
            </p:extLst>
          </p:nvPr>
        </p:nvGraphicFramePr>
        <p:xfrm>
          <a:off x="635" y="971550"/>
          <a:ext cx="12186920" cy="588454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30</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31</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2">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graphicFrame>
        <p:nvGraphicFramePr>
          <p:cNvPr id="10" name="Gráfico 5"/>
          <p:cNvGraphicFramePr>
            <a:graphicFrameLocks/>
          </p:cNvGraphicFramePr>
          <p:nvPr>
            <p:extLst>
              <p:ext uri="{D42A27DB-BD31-4B8C-83A1-F6EECF244321}">
                <p14:modId xmlns:p14="http://schemas.microsoft.com/office/powerpoint/2010/main" val="1338390491"/>
              </p:ext>
            </p:extLst>
          </p:nvPr>
        </p:nvGraphicFramePr>
        <p:xfrm>
          <a:off x="0" y="1142999"/>
          <a:ext cx="6199505" cy="54743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6"/>
          <p:cNvGraphicFramePr>
            <a:graphicFrameLocks/>
          </p:cNvGraphicFramePr>
          <p:nvPr>
            <p:extLst>
              <p:ext uri="{D42A27DB-BD31-4B8C-83A1-F6EECF244321}">
                <p14:modId xmlns:p14="http://schemas.microsoft.com/office/powerpoint/2010/main" val="1127807655"/>
              </p:ext>
            </p:extLst>
          </p:nvPr>
        </p:nvGraphicFramePr>
        <p:xfrm>
          <a:off x="6276975" y="1123950"/>
          <a:ext cx="5911128" cy="5493385"/>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3952875"/>
          <a:ext cx="12193270" cy="28835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704850"/>
          <a:ext cx="12192000" cy="36385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32</a:t>
            </a:fld>
            <a:endParaRPr lang="fr-FR" altLang="pt-PT" sz="1000" b="1" i="1" u="sng" dirty="0">
              <a:solidFill>
                <a:srgbClr val="3EA4BA"/>
              </a:solidFill>
            </a:endParaRPr>
          </a:p>
        </p:txBody>
      </p:sp>
      <p:pic>
        <p:nvPicPr>
          <p:cNvPr id="3" name="Imagem 2" descr="Flag_of_Côte_d'Ivoire"/>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sp>
        <p:nvSpPr>
          <p:cNvPr id="8" name="TextBox 7"/>
          <p:cNvSpPr txBox="1"/>
          <p:nvPr/>
        </p:nvSpPr>
        <p:spPr>
          <a:xfrm>
            <a:off x="10803917" y="64325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33</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95885" y="80645"/>
            <a:ext cx="446405" cy="297815"/>
          </a:xfrm>
          <a:prstGeom prst="rect">
            <a:avLst/>
          </a:prstGeom>
        </p:spPr>
      </p:pic>
      <p:graphicFrame>
        <p:nvGraphicFramePr>
          <p:cNvPr id="7" name="Gráfico 6"/>
          <p:cNvGraphicFramePr/>
          <p:nvPr>
            <p:extLst>
              <p:ext uri="{D42A27DB-BD31-4B8C-83A1-F6EECF244321}">
                <p14:modId xmlns:p14="http://schemas.microsoft.com/office/powerpoint/2010/main" val="1401390293"/>
              </p:ext>
            </p:extLst>
          </p:nvPr>
        </p:nvGraphicFramePr>
        <p:xfrm>
          <a:off x="0" y="487045"/>
          <a:ext cx="12188825" cy="602170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34</a:t>
            </a:fld>
            <a:endParaRPr lang="fr-FR" altLang="pt-PT" sz="1000" b="1" i="1" u="sng" dirty="0"/>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95885" y="80645"/>
            <a:ext cx="446405" cy="29781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160321433"/>
              </p:ext>
            </p:extLst>
          </p:nvPr>
        </p:nvGraphicFramePr>
        <p:xfrm>
          <a:off x="0" y="996632"/>
          <a:ext cx="5972175" cy="56207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5"/>
          <p:cNvGraphicFramePr>
            <a:graphicFrameLocks/>
          </p:cNvGraphicFramePr>
          <p:nvPr>
            <p:extLst>
              <p:ext uri="{D42A27DB-BD31-4B8C-83A1-F6EECF244321}">
                <p14:modId xmlns:p14="http://schemas.microsoft.com/office/powerpoint/2010/main" val="3523537412"/>
              </p:ext>
            </p:extLst>
          </p:nvPr>
        </p:nvGraphicFramePr>
        <p:xfrm>
          <a:off x="5972175" y="1009651"/>
          <a:ext cx="6215927" cy="5607684"/>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1306792753"/>
              </p:ext>
            </p:extLst>
          </p:nvPr>
        </p:nvGraphicFramePr>
        <p:xfrm>
          <a:off x="0" y="3762375"/>
          <a:ext cx="12192635" cy="2999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0" y="495300"/>
          <a:ext cx="12192000" cy="326390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3EA4BA"/>
                </a:solidFill>
              </a:rPr>
              <a:t>Page </a:t>
            </a:r>
            <a:fld id="{6B4155F8-E49E-4B59-B69C-02A46830878C}" type="slidenum">
              <a:rPr lang="fr-FR" altLang="pt-PT" sz="1000" b="1" i="1" u="sng" dirty="0">
                <a:solidFill>
                  <a:srgbClr val="3EA4BA"/>
                </a:solidFill>
              </a:rPr>
              <a:t>35</a:t>
            </a:fld>
            <a:endParaRPr lang="fr-FR" altLang="pt-PT" sz="1000" b="1" i="1" u="sng" dirty="0">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a:solidFill>
                  <a:srgbClr val="3EA4BA"/>
                </a:solidFill>
              </a:rPr>
              <a:t>GÂMBIA</a:t>
            </a:r>
          </a:p>
        </p:txBody>
      </p:sp>
      <p:pic>
        <p:nvPicPr>
          <p:cNvPr id="5" name="Imagem 4" descr="Flag_of_The_Gambia"/>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95885" y="80645"/>
            <a:ext cx="446405" cy="297815"/>
          </a:xfrm>
          <a:prstGeom prst="rect">
            <a:avLst/>
          </a:prstGeom>
        </p:spPr>
      </p:pic>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2434876296"/>
              </p:ext>
            </p:extLst>
          </p:nvPr>
        </p:nvGraphicFramePr>
        <p:xfrm>
          <a:off x="635" y="631825"/>
          <a:ext cx="12191365" cy="622490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36</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37</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3313865748"/>
              </p:ext>
            </p:extLst>
          </p:nvPr>
        </p:nvGraphicFramePr>
        <p:xfrm>
          <a:off x="0" y="777557"/>
          <a:ext cx="6181725" cy="58397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5"/>
          <p:cNvGraphicFramePr>
            <a:graphicFrameLocks/>
          </p:cNvGraphicFramePr>
          <p:nvPr>
            <p:extLst>
              <p:ext uri="{D42A27DB-BD31-4B8C-83A1-F6EECF244321}">
                <p14:modId xmlns:p14="http://schemas.microsoft.com/office/powerpoint/2010/main" val="52245394"/>
              </p:ext>
            </p:extLst>
          </p:nvPr>
        </p:nvGraphicFramePr>
        <p:xfrm>
          <a:off x="6181725" y="733742"/>
          <a:ext cx="5955665" cy="588359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320188318"/>
              </p:ext>
            </p:extLst>
          </p:nvPr>
        </p:nvGraphicFramePr>
        <p:xfrm>
          <a:off x="-635" y="3761740"/>
          <a:ext cx="12212955" cy="28555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635" y="514985"/>
          <a:ext cx="12192000" cy="332486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38</a:t>
            </a:fld>
            <a:endParaRPr lang="fr-FR" altLang="pt-PT" sz="1000" b="1" i="1" u="sng" dirty="0">
              <a:solidFill>
                <a:srgbClr val="008CBA"/>
              </a:solidFill>
            </a:endParaRPr>
          </a:p>
        </p:txBody>
      </p:sp>
      <p:sp>
        <p:nvSpPr>
          <p:cNvPr id="9" name="Caixa de Texto 8"/>
          <p:cNvSpPr txBox="1"/>
          <p:nvPr/>
        </p:nvSpPr>
        <p:spPr>
          <a:xfrm>
            <a:off x="335915" y="64135"/>
            <a:ext cx="918210" cy="368300"/>
          </a:xfrm>
          <a:prstGeom prst="rect">
            <a:avLst/>
          </a:prstGeom>
          <a:noFill/>
        </p:spPr>
        <p:txBody>
          <a:bodyPr wrap="square" rtlCol="0">
            <a:spAutoFit/>
          </a:bodyPr>
          <a:lstStyle/>
          <a:p>
            <a:r>
              <a:rPr lang="pt-PT" altLang="en-US" b="1">
                <a:solidFill>
                  <a:srgbClr val="3EA4BA"/>
                </a:solidFill>
              </a:rPr>
              <a:t>GANA</a:t>
            </a:r>
          </a:p>
        </p:txBody>
      </p:sp>
      <p:pic>
        <p:nvPicPr>
          <p:cNvPr id="2" name="Imagem 1" descr="gh"/>
          <p:cNvPicPr>
            <a:picLocks noChangeAspect="1"/>
          </p:cNvPicPr>
          <p:nvPr/>
        </p:nvPicPr>
        <p:blipFill>
          <a:blip r:embed="rId4"/>
          <a:stretch>
            <a:fillRect/>
          </a:stretch>
        </p:blipFill>
        <p:spPr>
          <a:xfrm>
            <a:off x="86995" y="11874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3500232048"/>
              </p:ext>
            </p:extLst>
          </p:nvPr>
        </p:nvGraphicFramePr>
        <p:xfrm>
          <a:off x="635" y="581660"/>
          <a:ext cx="12191365" cy="6177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39</a:t>
            </a:fld>
            <a:endParaRPr lang="fr-FR" altLang="pt-PT" sz="1000" b="1" i="1" u="sng" dirty="0">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37888"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82911"/>
            <a:ext cx="7705725" cy="1477328"/>
          </a:xfrm>
          <a:prstGeom prst="rect">
            <a:avLst/>
          </a:prstGeom>
          <a:noFill/>
        </p:spPr>
        <p:txBody>
          <a:bodyPr wrap="square" rtlCol="0">
            <a:spAutoFit/>
          </a:bodyPr>
          <a:lstStyle/>
          <a:p>
            <a:pPr algn="just">
              <a:lnSpc>
                <a:spcPts val="1200"/>
              </a:lnSpc>
              <a:spcBef>
                <a:spcPts val="0"/>
              </a:spcBef>
              <a:spcAft>
                <a:spcPts val="0"/>
              </a:spcAft>
            </a:pPr>
            <a:r>
              <a:rPr lang="pt-PT" sz="1200" b="1" dirty="0" smtClean="0">
                <a:solidFill>
                  <a:srgbClr val="00B4B2"/>
                </a:solidFill>
                <a:latin typeface="Arial Narrow" panose="020B0606020202030204" pitchFamily="34" charset="0"/>
                <a:sym typeface="+mn-ea"/>
              </a:rPr>
              <a:t>2.</a:t>
            </a:r>
            <a:r>
              <a:rPr lang="pt-PT" sz="1200" dirty="0" smtClean="0">
                <a:latin typeface="Arial Narrow" panose="020B0606020202030204" pitchFamily="34" charset="0"/>
                <a:sym typeface="+mn-ea"/>
              </a:rPr>
              <a:t> As </a:t>
            </a:r>
            <a:r>
              <a:rPr lang="pt-PT" sz="1200" dirty="0">
                <a:latin typeface="Arial Narrow" panose="020B0606020202030204" pitchFamily="34" charset="0"/>
                <a:sym typeface="+mn-ea"/>
              </a:rPr>
              <a:t>trocas comerciais na África Ocidental, assim como a livre circulação de pessoas e de bens, estão bem ancoradas na tradição da região desde as antigas e  grandes civilizações da África Ocidental, favorecendo o desenvolvendo do comércio entre as regiões do Sahel e da savana, com uma ampla gama de produtos, tais como gado vivo, couros e peles, aves, madeira e seus derivados. Esta tradição de comércio secular gerou uma mobilidade precoce significativa de pessoas e de bens na região da África Ocidental e se manteve uma constante ao longo de séculos, podendo assim ser considerado que a Comunidade Económica dos Estados da África Ocidental, CEDEAO, é herdeira e percursora desta ancestral tradição </a:t>
            </a:r>
            <a:r>
              <a:rPr lang="pt-PT" sz="1200" dirty="0" smtClean="0">
                <a:latin typeface="Arial Narrow" panose="020B0606020202030204" pitchFamily="34" charset="0"/>
                <a:sym typeface="+mn-ea"/>
              </a:rPr>
              <a:t>africana. </a:t>
            </a:r>
            <a:r>
              <a:rPr lang="pt-PT" altLang="en-US" sz="1200" dirty="0" smtClean="0">
                <a:latin typeface="Arial Narrow" panose="020B0606020202030204" pitchFamily="34" charset="0"/>
                <a:cs typeface="Arial Narrow" panose="020B0606020202030204" pitchFamily="34" charset="0"/>
              </a:rPr>
              <a:t>Antes </a:t>
            </a:r>
            <a:r>
              <a:rPr lang="pt-PT" altLang="en-US" sz="1200" dirty="0">
                <a:latin typeface="Arial Narrow" panose="020B0606020202030204" pitchFamily="34" charset="0"/>
                <a:cs typeface="Arial Narrow" panose="020B0606020202030204" pitchFamily="34" charset="0"/>
              </a:rPr>
              <a:t>da criação da Comunidade Económica dos Estados da África Ocidental, CEDEAO, a 28 de Maio de 1975, o território da África Ocidental, era constituído por Estados com diferentes experiências e realidades históricas e administrativas que, em conjunto, ditaram as fronteiras dos 15 países situados nessa zona geográfica e que atualmente formam a  CEDEAO.</a:t>
            </a:r>
            <a:endParaRPr lang="pt-PT" sz="1200" dirty="0" smtClean="0">
              <a:latin typeface="Arial Narrow" panose="020B0606020202030204" pitchFamily="34" charset="0"/>
              <a:sym typeface="+mn-ea"/>
            </a:endParaRPr>
          </a:p>
        </p:txBody>
      </p:sp>
      <p:sp>
        <p:nvSpPr>
          <p:cNvPr id="16" name="TextBox 28"/>
          <p:cNvSpPr txBox="1"/>
          <p:nvPr/>
        </p:nvSpPr>
        <p:spPr>
          <a:xfrm>
            <a:off x="7579086" y="1371956"/>
            <a:ext cx="4415155" cy="2399665"/>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3.</a:t>
            </a:r>
            <a:r>
              <a:rPr lang="pt-PT" altLang="en-US" sz="1200" dirty="0" smtClean="0">
                <a:latin typeface="Arial Narrow" panose="020B0606020202030204" pitchFamily="34" charset="0"/>
                <a:cs typeface="Arial Narrow" panose="020B0606020202030204" pitchFamily="34" charset="0"/>
              </a:rPr>
              <a:t> Apesar </a:t>
            </a:r>
            <a:r>
              <a:rPr lang="pt-PT" altLang="en-US" sz="1200" dirty="0">
                <a:latin typeface="Arial Narrow" panose="020B0606020202030204" pitchFamily="34" charset="0"/>
                <a:cs typeface="Arial Narrow" panose="020B0606020202030204" pitchFamily="34" charset="0"/>
              </a:rPr>
              <a:t>dos Estados - Membros da Comunidade terem três línguas oficiais o Inglês, o Francês e o Português, existem contudo mais de mil outras línguas locais, entre as quais, línguas nativas transfronteiriças e partilhadas por povos de diferentes países, designadamente Ewe, Fulfulde, Hausa, Mandingo, Wolof, Yoruba, Ibo, Ga, crioulo, faladas por cerca de 400 milhões de habitantes numa vasta área de 5.112.069 milhões de quilómetros quadrados, corespondendo a cerca de 17% do território do continente africano. Antes de estes países perderem as respetivas soberanias iniciais, a região foi sede de muitos impérios e reinos que perduraram durante vários séculos designadamente os do Ghana, Mali do Songhai, Wolof, Oyo, Benin e Kanem Bornu. A diversidade cultural, linguística, ecológica apresenta simultaneamente oportunidades e desafios para o processo de integração regional. A vontade e a determinação de combinar sinergias a nível político e económico é reconhecida como sendo a base para a criação de uma região económica e socialmente próspera.</a:t>
            </a:r>
          </a:p>
        </p:txBody>
      </p:sp>
      <p:sp>
        <p:nvSpPr>
          <p:cNvPr id="20" name="Caixa de Texto 19"/>
          <p:cNvSpPr txBox="1"/>
          <p:nvPr/>
        </p:nvSpPr>
        <p:spPr>
          <a:xfrm>
            <a:off x="5935928" y="3715467"/>
            <a:ext cx="6109477" cy="1477328"/>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4.</a:t>
            </a:r>
            <a:r>
              <a:rPr lang="pt-PT" altLang="en-US" sz="1200" dirty="0" smtClean="0">
                <a:latin typeface="Arial Narrow" panose="020B0606020202030204" pitchFamily="34" charset="0"/>
                <a:cs typeface="Arial Narrow" panose="020B0606020202030204" pitchFamily="34" charset="0"/>
              </a:rPr>
              <a:t> Os </a:t>
            </a:r>
            <a:r>
              <a:rPr lang="pt-PT" altLang="en-US" sz="1200" dirty="0">
                <a:latin typeface="Arial Narrow" panose="020B0606020202030204" pitchFamily="34" charset="0"/>
                <a:cs typeface="Arial Narrow" panose="020B0606020202030204" pitchFamily="34" charset="0"/>
              </a:rPr>
              <a:t>objetivos fundamentais da</a:t>
            </a:r>
            <a:r>
              <a:rPr lang="pt-PT" altLang="en-US" sz="1200" i="1" dirty="0">
                <a:latin typeface="Arial Narrow" panose="020B0606020202030204" pitchFamily="34" charset="0"/>
                <a:cs typeface="Arial Narrow" panose="020B0606020202030204" pitchFamily="34" charset="0"/>
              </a:rPr>
              <a:t> CEDEAO </a:t>
            </a:r>
            <a:r>
              <a:rPr lang="pt-PT" altLang="en-US" sz="1200" dirty="0">
                <a:latin typeface="Arial Narrow" panose="020B0606020202030204" pitchFamily="34" charset="0"/>
                <a:cs typeface="Arial Narrow" panose="020B0606020202030204" pitchFamily="34" charset="0"/>
              </a:rPr>
              <a:t>que consiste na promoção da cooperação económica e política entre as Nações membros estão em sintonia com a história da sua população, atendendo que os cidadãos da África Ocidental, até no período antes desses países perderem a soberania inicial, já eram das populações que mais se deslocavam no mundo, mesmo se a mobilidade ocorria essencialmente no seio da região. Estima-se que cerca de 10 (dez) milhões de migrantes da África Ocidental (4% da população regional) residem em países da </a:t>
            </a:r>
            <a:r>
              <a:rPr lang="pt-PT" altLang="en-US" sz="1200" i="1" dirty="0">
                <a:latin typeface="Arial Narrow" panose="020B0606020202030204" pitchFamily="34" charset="0"/>
                <a:cs typeface="Arial Narrow" panose="020B0606020202030204" pitchFamily="34" charset="0"/>
              </a:rPr>
              <a:t>CEDEAO</a:t>
            </a:r>
            <a:r>
              <a:rPr lang="pt-PT" altLang="en-US" sz="1200" dirty="0">
                <a:latin typeface="Arial Narrow" panose="020B0606020202030204" pitchFamily="34" charset="0"/>
                <a:cs typeface="Arial Narrow" panose="020B0606020202030204" pitchFamily="34" charset="0"/>
              </a:rPr>
              <a:t> diferentes dos seus. Os outros migrantes, cerca de 7 (sete) milhões, residem fundamentalmente na América do Norte e na Europa.  A migração transfronteiriça, sobretudo de mulheres, envolvidas nas atividades empresariais representa um símbolo do empreendedorismo regional e constitui um factor catalisador da promoção da integração regional.</a:t>
            </a:r>
          </a:p>
        </p:txBody>
      </p:sp>
      <p:sp>
        <p:nvSpPr>
          <p:cNvPr id="21" name="Caixa de Texto 20"/>
          <p:cNvSpPr txBox="1"/>
          <p:nvPr/>
        </p:nvSpPr>
        <p:spPr>
          <a:xfrm>
            <a:off x="5864808" y="5191029"/>
            <a:ext cx="6168622" cy="1631216"/>
          </a:xfrm>
          <a:prstGeom prst="rect">
            <a:avLst/>
          </a:prstGeom>
          <a:noFill/>
        </p:spPr>
        <p:txBody>
          <a:bodyPr wrap="square" rtlCol="0">
            <a:spAutoFit/>
          </a:bodyPr>
          <a:lstStyle/>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5.</a:t>
            </a:r>
            <a:r>
              <a:rPr lang="pt-PT" altLang="en-US" sz="1200" dirty="0" smtClean="0">
                <a:latin typeface="Arial Narrow" panose="020B0606020202030204" pitchFamily="34" charset="0"/>
                <a:cs typeface="Arial Narrow" panose="020B0606020202030204" pitchFamily="34" charset="0"/>
              </a:rPr>
              <a:t> Durante </a:t>
            </a:r>
            <a:r>
              <a:rPr lang="pt-PT" altLang="en-US" sz="1200" dirty="0">
                <a:latin typeface="Arial Narrow" panose="020B0606020202030204" pitchFamily="34" charset="0"/>
                <a:cs typeface="Arial Narrow" panose="020B0606020202030204" pitchFamily="34" charset="0"/>
              </a:rPr>
              <a:t>os últimos anos, a população da África Ocidental registou um forte crescimento, passando de 70 milhões de habitantes para 400 milhões entre 1950 e 2020. No finaldo ano de 2014, representava cerca de 40% da população da África Subsaariana. De acordo com as projeções das Nações Unidas, a população da África Ocidental deverá atingir aos 550 ou 600 milhões de habitantes em 2050, sendo a região cuja população é a mais jovem do mundo. Além disso, com cerca de 5% da população mundial e com uma área superior a 40% da África Subsaariana, a África Ocidental é a mais densamente povoada do continente</a:t>
            </a:r>
            <a:r>
              <a:rPr lang="pt-PT" altLang="en-US" sz="1200" dirty="0" smtClean="0">
                <a:latin typeface="Arial Narrow" panose="020B0606020202030204" pitchFamily="34" charset="0"/>
                <a:cs typeface="Arial Narrow" panose="020B0606020202030204" pitchFamily="34" charset="0"/>
              </a:rPr>
              <a:t>.</a:t>
            </a:r>
          </a:p>
          <a:p>
            <a:pPr algn="just">
              <a:lnSpc>
                <a:spcPts val="1200"/>
              </a:lnSpc>
              <a:spcBef>
                <a:spcPts val="0"/>
              </a:spcBef>
              <a:spcAft>
                <a:spcPts val="0"/>
              </a:spcAft>
            </a:pPr>
            <a:endParaRPr lang="pt-PT" altLang="en-US" sz="1200" dirty="0" smtClean="0">
              <a:latin typeface="Arial Narrow" panose="020B0606020202030204" pitchFamily="34" charset="0"/>
              <a:cs typeface="Arial Narrow" panose="020B0606020202030204" pitchFamily="34" charset="0"/>
            </a:endParaRPr>
          </a:p>
          <a:p>
            <a:pPr algn="just">
              <a:lnSpc>
                <a:spcPts val="12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6.</a:t>
            </a:r>
            <a:r>
              <a:rPr lang="pt-PT" altLang="en-US" sz="1200" dirty="0" smtClean="0">
                <a:latin typeface="Arial Narrow" panose="020B0606020202030204" pitchFamily="34" charset="0"/>
                <a:cs typeface="Arial Narrow" panose="020B0606020202030204" pitchFamily="34" charset="0"/>
              </a:rPr>
              <a:t> Uma estartégia eficaz visando a promoção do comércio intra </a:t>
            </a:r>
            <a:r>
              <a:rPr lang="pt-PT" altLang="en-US" sz="1200" i="1" dirty="0" smtClean="0">
                <a:latin typeface="Arial Narrow" panose="020B0606020202030204" pitchFamily="34" charset="0"/>
                <a:cs typeface="Arial Narrow" panose="020B0606020202030204" pitchFamily="34" charset="0"/>
              </a:rPr>
              <a:t>CEDEAO</a:t>
            </a:r>
            <a:r>
              <a:rPr lang="pt-PT" altLang="en-US" sz="1200" dirty="0" smtClean="0">
                <a:latin typeface="Arial Narrow" panose="020B0606020202030204" pitchFamily="34" charset="0"/>
                <a:cs typeface="Arial Narrow" panose="020B0606020202030204" pitchFamily="34" charset="0"/>
              </a:rPr>
              <a:t> bem como para impulsionar as exportações da CEDEAO para o mercado externo faz parte de uma das primeiras prioridades definidas pelas mais altas instâncias regionais.</a:t>
            </a:r>
          </a:p>
        </p:txBody>
      </p:sp>
      <p:sp>
        <p:nvSpPr>
          <p:cNvPr id="23" name="Caixa de Texto 22"/>
          <p:cNvSpPr txBox="1"/>
          <p:nvPr/>
        </p:nvSpPr>
        <p:spPr>
          <a:xfrm>
            <a:off x="44450" y="4802775"/>
            <a:ext cx="5804535" cy="2086725"/>
          </a:xfrm>
          <a:prstGeom prst="rect">
            <a:avLst/>
          </a:prstGeom>
          <a:noFill/>
        </p:spPr>
        <p:txBody>
          <a:bodyPr wrap="square" rtlCol="0">
            <a:spAutoFit/>
          </a:bodyPr>
          <a:lstStyle/>
          <a:p>
            <a:pPr algn="just">
              <a:lnSpc>
                <a:spcPct val="90000"/>
              </a:lnSpc>
              <a:spcBef>
                <a:spcPts val="0"/>
              </a:spcBef>
              <a:spcAft>
                <a:spcPts val="0"/>
              </a:spcAft>
            </a:pPr>
            <a:r>
              <a:rPr lang="pt-PT" altLang="en-US" sz="1200" b="1" dirty="0" smtClean="0">
                <a:solidFill>
                  <a:srgbClr val="00B4B2"/>
                </a:solidFill>
                <a:latin typeface="Arial Narrow" panose="020B0606020202030204" pitchFamily="34" charset="0"/>
                <a:cs typeface="Arial Narrow" panose="020B0606020202030204" pitchFamily="34" charset="0"/>
              </a:rPr>
              <a:t>1. </a:t>
            </a:r>
            <a:r>
              <a:rPr lang="pt-PT" altLang="en-US" sz="1200" dirty="0" smtClean="0">
                <a:latin typeface="Arial Narrow" panose="020B0606020202030204" pitchFamily="34" charset="0"/>
                <a:cs typeface="Arial Narrow" panose="020B0606020202030204" pitchFamily="34" charset="0"/>
              </a:rPr>
              <a:t>O </a:t>
            </a:r>
            <a:r>
              <a:rPr lang="pt-PT" altLang="en-US" sz="1200" dirty="0">
                <a:latin typeface="Arial Narrow" panose="020B0606020202030204" pitchFamily="34" charset="0"/>
                <a:cs typeface="Arial Narrow" panose="020B0606020202030204" pitchFamily="34" charset="0"/>
              </a:rPr>
              <a:t>primeiro passo na integração regional data de 1945, com a criação do  Franco das Colónias Francesas de África, </a:t>
            </a:r>
            <a:r>
              <a:rPr lang="pt-PT" altLang="en-US" sz="1200" dirty="0">
                <a:latin typeface="Arial Narrow" panose="020B0606020202030204" pitchFamily="34" charset="0"/>
                <a:cs typeface="Arial Narrow" panose="020B0606020202030204" pitchFamily="34" charset="0"/>
                <a:sym typeface="+mn-ea"/>
              </a:rPr>
              <a:t>FCFA,</a:t>
            </a:r>
            <a:r>
              <a:rPr lang="pt-PT" altLang="en-US" sz="1200" dirty="0">
                <a:latin typeface="Arial Narrow" panose="020B0606020202030204" pitchFamily="34" charset="0"/>
                <a:cs typeface="Arial Narrow" panose="020B0606020202030204" pitchFamily="34" charset="0"/>
              </a:rPr>
              <a:t> que reuniu os países de língua francesa da região numa única União Monetária. Em 1964, o Presidente da Libéria propôs uma União Económica da África Ocidental que resultou num acordo em 1965 entre Côte d’Ivoire, a Guiné, a Libéria e a Serra Leoa. O referido acordo de 1965 não produziu os resultados esperados até 1972, quando, o Chefe de Estado Nigeriano  e o seu homólogo do Togo, encetaram uma digressão na região para promover a ideia de integração. Neste sentido, em resultado da bondade desses esforços envidados, foram apresentados projetos com base nos quais foi elaborado em 1975 o Tratado de Lagos, capital da Nigéria, que instituiu a Comunidade Económica dos Estados da África Ocidental, CEDEAO. O Tratado de Lagos estava, inicialmente, centrado nas políticas económicas e posteriormente foi sujeito à revisão que permitiu, em 1993, o alargamento do seu âmbito de aplicação e das suas prerrogativas</a:t>
            </a:r>
            <a:r>
              <a:rPr lang="pt-PT" altLang="en-US" sz="1200" dirty="0" smtClean="0">
                <a:latin typeface="Arial Narrow" panose="020B0606020202030204" pitchFamily="34" charset="0"/>
                <a:cs typeface="Arial Narrow" panose="020B0606020202030204" pitchFamily="34" charset="0"/>
              </a:rPr>
              <a:t>.</a:t>
            </a:r>
            <a:endParaRPr lang="pt-PT" altLang="en-US" sz="1200" dirty="0">
              <a:latin typeface="Arial Narrow" panose="020B0606020202030204" pitchFamily="34" charset="0"/>
              <a:cs typeface="Arial Narrow" panose="020B0606020202030204" pitchFamily="34" charset="0"/>
            </a:endParaRP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2" y="1235412"/>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17" name="Caixa de Texto 16"/>
          <p:cNvSpPr txBox="1"/>
          <p:nvPr/>
        </p:nvSpPr>
        <p:spPr>
          <a:xfrm>
            <a:off x="2528272" y="1437977"/>
            <a:ext cx="1544955"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397.205.519 habitantes</a:t>
            </a:r>
          </a:p>
        </p:txBody>
      </p:sp>
      <p:sp>
        <p:nvSpPr>
          <p:cNvPr id="18" name="Caixa de Texto 17"/>
          <p:cNvSpPr txBox="1"/>
          <p:nvPr/>
        </p:nvSpPr>
        <p:spPr>
          <a:xfrm>
            <a:off x="2471757" y="1683722"/>
            <a:ext cx="1984375" cy="245110"/>
          </a:xfrm>
          <a:prstGeom prst="rect">
            <a:avLst/>
          </a:prstGeom>
          <a:noFill/>
        </p:spPr>
        <p:txBody>
          <a:bodyPr wrap="square" rtlCol="0">
            <a:spAutoFit/>
          </a:bodyPr>
          <a:lstStyle/>
          <a:p>
            <a:pPr lvl="0" algn="l"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 de Internet</a:t>
            </a:r>
          </a:p>
        </p:txBody>
      </p:sp>
      <p:sp>
        <p:nvSpPr>
          <p:cNvPr id="38" name="Caixa de Texto 37"/>
          <p:cNvSpPr txBox="1"/>
          <p:nvPr/>
        </p:nvSpPr>
        <p:spPr>
          <a:xfrm>
            <a:off x="2447626" y="1853267"/>
            <a:ext cx="2482513"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sp>
        <p:nvSpPr>
          <p:cNvPr id="49" name="Caixa de Texto 48"/>
          <p:cNvSpPr txBox="1"/>
          <p:nvPr/>
        </p:nvSpPr>
        <p:spPr>
          <a:xfrm>
            <a:off x="2474297" y="987127"/>
            <a:ext cx="159829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MERCADO DA CEDEAO</a:t>
            </a: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926009" y="2705377"/>
            <a:ext cx="1341755" cy="275590"/>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cs typeface="Arial Narrow" panose="020B0606020202030204" pitchFamily="34" charset="0"/>
                <a:sym typeface="+mn-ea"/>
              </a:rPr>
              <a:t>Área: 5.112.069 Km</a:t>
            </a:r>
            <a:r>
              <a:rPr lang="pt-PT" altLang="en-US" sz="1200" baseline="30000" dirty="0">
                <a:solidFill>
                  <a:srgbClr val="008CBA"/>
                </a:solidFill>
                <a:latin typeface="Arial Narrow" panose="020B0606020202030204" pitchFamily="34" charset="0"/>
                <a:cs typeface="Arial Narrow" panose="020B0606020202030204" pitchFamily="34" charset="0"/>
                <a:sym typeface="+mn-ea"/>
              </a:rPr>
              <a:t>2</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44451" y="2926357"/>
            <a:ext cx="2211884" cy="276999"/>
          </a:xfrm>
          <a:prstGeom prst="rect">
            <a:avLst/>
          </a:prstGeom>
          <a:noFill/>
        </p:spPr>
        <p:txBody>
          <a:bodyPr wrap="square" rtlCol="0">
            <a:spAutoFit/>
          </a:bodyPr>
          <a:lstStyle/>
          <a:p>
            <a:r>
              <a:rPr lang="pt-PT" altLang="en-US" sz="1200" dirty="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en-US" sz="1200" dirty="0" smtClean="0">
                <a:solidFill>
                  <a:srgbClr val="008CBA"/>
                </a:solidFill>
                <a:latin typeface="Arial Narrow" panose="020B0606020202030204" pitchFamily="34" charset="0"/>
                <a:cs typeface="Arial Narrow" panose="020B0606020202030204" pitchFamily="34" charset="0"/>
                <a:sym typeface="+mn-ea"/>
              </a:rPr>
              <a:t>113,440,000,000 </a:t>
            </a:r>
            <a:r>
              <a:rPr lang="pt-PT" altLang="en-US" sz="1200" dirty="0">
                <a:solidFill>
                  <a:srgbClr val="008CBA"/>
                </a:solidFill>
                <a:latin typeface="Arial Narrow" panose="020B0606020202030204" pitchFamily="34" charset="0"/>
                <a:cs typeface="Arial Narrow" panose="020B0606020202030204" pitchFamily="34" charset="0"/>
                <a:sym typeface="+mn-ea"/>
              </a:rPr>
              <a:t>de Importação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58929" y="3199407"/>
            <a:ext cx="1997710" cy="275590"/>
          </a:xfrm>
          <a:prstGeom prst="rect">
            <a:avLst/>
          </a:prstGeom>
          <a:noFill/>
        </p:spPr>
        <p:txBody>
          <a:bodyPr wrap="square" rtlCol="0">
            <a:spAutoFit/>
          </a:bodyPr>
          <a:lstStyle/>
          <a:p>
            <a:r>
              <a:rPr lang="pt-PT" altLang="en-US" sz="1200">
                <a:solidFill>
                  <a:srgbClr val="008CBA"/>
                </a:solidFill>
                <a:latin typeface="Arial Narrow" panose="020B0606020202030204" pitchFamily="34" charset="0"/>
                <a:cs typeface="Arial Narrow" panose="020B0606020202030204" pitchFamily="34" charset="0"/>
                <a:sym typeface="+mn-ea"/>
              </a:rPr>
              <a:t>113,062,000,000 de Exportação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751384" y="3465472"/>
            <a:ext cx="1377950" cy="245110"/>
          </a:xfrm>
          <a:prstGeom prst="rect">
            <a:avLst/>
          </a:prstGeom>
          <a:noFill/>
        </p:spPr>
        <p:txBody>
          <a:bodyPr wrap="square" rtlCol="0">
            <a:spAutoFit/>
          </a:bodyPr>
          <a:lstStyle/>
          <a:p>
            <a:pPr lvl="0" algn="l" fontAlgn="auto">
              <a:lnSpc>
                <a:spcPts val="1200"/>
              </a:lnSpc>
            </a:pPr>
            <a:r>
              <a:rPr lang="pt-PT" altLang="en-US" sz="1200" i="1" dirty="0">
                <a:solidFill>
                  <a:srgbClr val="008CBA"/>
                </a:solidFill>
                <a:latin typeface="Arial Narrow" panose="020B0606020202030204" pitchFamily="34" charset="0"/>
                <a:cs typeface="Arial Narrow" panose="020B0606020202030204" pitchFamily="34" charset="0"/>
                <a:sym typeface="+mn-ea"/>
              </a:rPr>
              <a:t>+ de 1.000 ideomas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dirty="0">
                <a:solidFill>
                  <a:srgbClr val="008CBA"/>
                </a:solidFill>
                <a:latin typeface="Georgia" panose="02040502050405020303" charset="0"/>
                <a:cs typeface="Georgia" panose="02040502050405020303" charset="0"/>
              </a:rPr>
              <a:t>A CEDEAO</a:t>
            </a:r>
          </a:p>
        </p:txBody>
      </p:sp>
      <p:cxnSp>
        <p:nvCxnSpPr>
          <p:cNvPr id="111" name="Conexão Reta 110"/>
          <p:cNvCxnSpPr/>
          <p:nvPr/>
        </p:nvCxnSpPr>
        <p:spPr>
          <a:xfrm flipV="1">
            <a:off x="10852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567935" y="3884550"/>
            <a:ext cx="1805940"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países de língua francesa</a:t>
            </a:r>
          </a:p>
        </p:txBody>
      </p:sp>
      <p:sp>
        <p:nvSpPr>
          <p:cNvPr id="113" name="Caixa de Texto 112"/>
          <p:cNvSpPr txBox="1"/>
          <p:nvPr/>
        </p:nvSpPr>
        <p:spPr>
          <a:xfrm>
            <a:off x="1522215" y="4130295"/>
            <a:ext cx="17824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sym typeface="+mn-ea"/>
              </a:rPr>
              <a:t>5 países de língua</a:t>
            </a:r>
            <a:r>
              <a:rPr lang="pt-PT" altLang="en-US" sz="1200" i="1" dirty="0">
                <a:solidFill>
                  <a:srgbClr val="008CBA"/>
                </a:solidFill>
                <a:latin typeface="Arial Narrow" panose="020B0606020202030204" pitchFamily="34" charset="0"/>
                <a:cs typeface="Arial Narrow" panose="020B0606020202030204" pitchFamily="34" charset="0"/>
              </a:rPr>
              <a:t> inglêsa</a:t>
            </a:r>
          </a:p>
        </p:txBody>
      </p:sp>
      <p:sp>
        <p:nvSpPr>
          <p:cNvPr id="114" name="Caixa de Texto 113"/>
          <p:cNvSpPr txBox="1"/>
          <p:nvPr/>
        </p:nvSpPr>
        <p:spPr>
          <a:xfrm>
            <a:off x="1476495" y="4376040"/>
            <a:ext cx="189674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2 </a:t>
            </a:r>
            <a:r>
              <a:rPr lang="pt-PT" altLang="en-US" sz="1200" i="1" dirty="0">
                <a:solidFill>
                  <a:srgbClr val="008CBA"/>
                </a:solidFill>
                <a:latin typeface="Arial Narrow" panose="020B0606020202030204" pitchFamily="34" charset="0"/>
                <a:cs typeface="Arial Narrow" panose="020B0606020202030204" pitchFamily="34" charset="0"/>
                <a:sym typeface="+mn-ea"/>
              </a:rPr>
              <a:t>países de língua</a:t>
            </a:r>
            <a:r>
              <a:rPr lang="pt-PT" altLang="en-US" sz="1200" i="1" dirty="0">
                <a:solidFill>
                  <a:srgbClr val="008CBA"/>
                </a:solidFill>
                <a:latin typeface="Arial Narrow" panose="020B0606020202030204" pitchFamily="34" charset="0"/>
                <a:cs typeface="Arial Narrow" panose="020B0606020202030204" pitchFamily="34" charset="0"/>
              </a:rPr>
              <a:t> portuguesa</a:t>
            </a:r>
          </a:p>
        </p:txBody>
      </p:sp>
      <p:sp>
        <p:nvSpPr>
          <p:cNvPr id="115" name="Caixa de Texto 114"/>
          <p:cNvSpPr txBox="1"/>
          <p:nvPr/>
        </p:nvSpPr>
        <p:spPr>
          <a:xfrm>
            <a:off x="1441570" y="4643375"/>
            <a:ext cx="807085" cy="275590"/>
          </a:xfrm>
          <a:prstGeom prst="rect">
            <a:avLst/>
          </a:prstGeom>
          <a:noFill/>
        </p:spPr>
        <p:txBody>
          <a:bodyPr wrap="square" rtlCol="0">
            <a:spAutoFit/>
          </a:bodyPr>
          <a:lstStyle/>
          <a:p>
            <a:r>
              <a:rPr lang="pt-PT" altLang="en-US" sz="1200" i="1" dirty="0">
                <a:solidFill>
                  <a:srgbClr val="008CBA"/>
                </a:solidFill>
                <a:latin typeface="Arial Narrow" panose="020B0606020202030204" pitchFamily="34" charset="0"/>
                <a:cs typeface="Arial Narrow" panose="020B0606020202030204" pitchFamily="34" charset="0"/>
              </a:rPr>
              <a:t>8 moedas</a:t>
            </a:r>
          </a:p>
        </p:txBody>
      </p:sp>
      <p:grpSp>
        <p:nvGrpSpPr>
          <p:cNvPr id="129" name="Agrupar 128"/>
          <p:cNvGrpSpPr/>
          <p:nvPr/>
        </p:nvGrpSpPr>
        <p:grpSpPr>
          <a:xfrm>
            <a:off x="14142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3260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5653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2358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5304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11355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4847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4136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85407"/>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Rio Níger</a:t>
            </a:r>
            <a:endParaRPr lang="pt-PT" altLang="en-US" sz="1200" i="1" baseline="30000" dirty="0">
              <a:solidFill>
                <a:srgbClr val="008CBA"/>
              </a:solidFill>
              <a:latin typeface="Arial Narrow" panose="020B0606020202030204" pitchFamily="34" charset="0"/>
              <a:cs typeface="Arial Narrow" panose="020B0606020202030204" pitchFamily="34" charset="0"/>
              <a:sym typeface="+mn-ea"/>
            </a:endParaRPr>
          </a:p>
        </p:txBody>
      </p:sp>
      <p:sp>
        <p:nvSpPr>
          <p:cNvPr id="77" name="Caixa de Texto 41"/>
          <p:cNvSpPr txBox="1"/>
          <p:nvPr/>
        </p:nvSpPr>
        <p:spPr>
          <a:xfrm>
            <a:off x="5081218" y="224312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4.180 Km </a:t>
            </a:r>
            <a:r>
              <a:rPr lang="pt-PT" altLang="en-US" sz="1200" dirty="0" smtClean="0">
                <a:solidFill>
                  <a:srgbClr val="008CBA"/>
                </a:solidFill>
                <a:latin typeface="Arial Narrow" panose="020B0606020202030204" pitchFamily="34" charset="0"/>
                <a:cs typeface="Arial Narrow" panose="020B0606020202030204" pitchFamily="34" charset="0"/>
                <a:sym typeface="+mn-ea"/>
              </a:rPr>
              <a:t>de comprimento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03373" y="2312225"/>
            <a:ext cx="248920"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cs typeface="Arial Narrow" panose="020B0606020202030204" pitchFamily="34" charset="0"/>
                <a:sym typeface="+mn-ea"/>
              </a:rPr>
              <a:t>6.000 m</a:t>
            </a:r>
            <a:r>
              <a:rPr lang="pt-PT" altLang="en-US" sz="1200" b="1" baseline="30000" dirty="0" smtClean="0">
                <a:solidFill>
                  <a:srgbClr val="008CBA"/>
                </a:solidFill>
                <a:latin typeface="Arial Narrow" panose="020B0606020202030204" pitchFamily="34" charset="0"/>
                <a:cs typeface="Arial Narrow" panose="020B0606020202030204" pitchFamily="34" charset="0"/>
                <a:sym typeface="+mn-ea"/>
              </a:rPr>
              <a:t>3</a:t>
            </a:r>
            <a:r>
              <a:rPr lang="pt-PT" altLang="en-US" sz="1200" dirty="0" smtClean="0">
                <a:solidFill>
                  <a:srgbClr val="008CBA"/>
                </a:solidFill>
                <a:latin typeface="Arial Narrow" panose="020B0606020202030204" pitchFamily="34" charset="0"/>
                <a:cs typeface="Arial Narrow" panose="020B0606020202030204" pitchFamily="34" charset="0"/>
                <a:sym typeface="+mn-ea"/>
              </a:rPr>
              <a:t>/s </a:t>
            </a:r>
            <a:r>
              <a:rPr lang="pt-PT" altLang="en-US" sz="1200" dirty="0">
                <a:solidFill>
                  <a:srgbClr val="008CBA"/>
                </a:solidFill>
                <a:latin typeface="Arial Narrow" panose="020B0606020202030204" pitchFamily="34" charset="0"/>
                <a:cs typeface="Arial Narrow" panose="020B0606020202030204" pitchFamily="34" charset="0"/>
                <a:sym typeface="+mn-ea"/>
              </a:rPr>
              <a:t>de </a:t>
            </a:r>
            <a:r>
              <a:rPr lang="pt-PT" altLang="en-US" sz="1200" dirty="0" smtClean="0">
                <a:solidFill>
                  <a:srgbClr val="008CBA"/>
                </a:solidFill>
                <a:latin typeface="Arial Narrow" panose="020B0606020202030204" pitchFamily="34" charset="0"/>
                <a:cs typeface="Arial Narrow" panose="020B0606020202030204" pitchFamily="34" charset="0"/>
                <a:sym typeface="+mn-ea"/>
              </a:rPr>
              <a:t>caudal médio</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71775"/>
            <a:ext cx="2321560" cy="245110"/>
          </a:xfrm>
          <a:prstGeom prst="rect">
            <a:avLst/>
          </a:prstGeom>
          <a:noFill/>
        </p:spPr>
        <p:txBody>
          <a:bodyPr wrap="square" rtlCol="0">
            <a:spAutoFit/>
          </a:bodyPr>
          <a:lstStyle/>
          <a:p>
            <a:pPr lvl="0" algn="r">
              <a:lnSpc>
                <a:spcPts val="1200"/>
              </a:lnSpc>
            </a:pPr>
            <a:r>
              <a:rPr lang="en-US" sz="1200" dirty="0">
                <a:solidFill>
                  <a:srgbClr val="3EA4BA"/>
                </a:solidFill>
                <a:latin typeface="Arial Narrow" panose="020B0606020202030204" pitchFamily="34" charset="0"/>
              </a:rPr>
              <a:t>2 117 700 </a:t>
            </a:r>
            <a:r>
              <a:rPr lang="en-US" sz="1200" dirty="0" smtClean="0">
                <a:solidFill>
                  <a:srgbClr val="3EA4BA"/>
                </a:solidFill>
                <a:latin typeface="Arial Narrow" panose="020B0606020202030204" pitchFamily="34" charset="0"/>
              </a:rPr>
              <a:t>km² </a:t>
            </a:r>
            <a:r>
              <a:rPr lang="pt-PT" altLang="en-US" sz="1200" dirty="0" smtClean="0">
                <a:solidFill>
                  <a:srgbClr val="3EA4BA"/>
                </a:solidFill>
                <a:latin typeface="Arial Narrow" panose="020B0606020202030204" pitchFamily="34" charset="0"/>
              </a:rPr>
              <a:t>de </a:t>
            </a:r>
            <a:r>
              <a:rPr lang="en-US" sz="1200" dirty="0" err="1" smtClean="0">
                <a:solidFill>
                  <a:srgbClr val="3EA4BA"/>
                </a:solidFill>
                <a:latin typeface="Arial Narrow" panose="020B0606020202030204" pitchFamily="34" charset="0"/>
              </a:rPr>
              <a:t>área</a:t>
            </a:r>
            <a:r>
              <a:rPr lang="en-US" sz="1200" dirty="0" smtClean="0">
                <a:solidFill>
                  <a:srgbClr val="3EA4BA"/>
                </a:solidFill>
                <a:latin typeface="Arial Narrow" panose="020B0606020202030204" pitchFamily="34" charset="0"/>
              </a:rPr>
              <a:t> da </a:t>
            </a:r>
            <a:r>
              <a:rPr lang="en-US" sz="1200" dirty="0" err="1" smtClean="0">
                <a:solidFill>
                  <a:srgbClr val="3EA4BA"/>
                </a:solidFill>
                <a:latin typeface="Arial Narrow" panose="020B0606020202030204" pitchFamily="34" charset="0"/>
              </a:rPr>
              <a:t>bacia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5590"/>
          </a:xfrm>
          <a:prstGeom prst="rect">
            <a:avLst/>
          </a:prstGeom>
          <a:noFill/>
        </p:spPr>
        <p:txBody>
          <a:bodyPr wrap="square" rtlCol="0">
            <a:spAutoFit/>
          </a:bodyPr>
          <a:lstStyle/>
          <a:p>
            <a:pPr algn="r"/>
            <a:r>
              <a:rPr lang="pt-PT" altLang="en-US" sz="1200" i="1" dirty="0" smtClean="0">
                <a:solidFill>
                  <a:srgbClr val="008CBA"/>
                </a:solidFill>
                <a:latin typeface="Arial Narrow" panose="020B0606020202030204" pitchFamily="34" charset="0"/>
                <a:cs typeface="Arial Narrow" panose="020B0606020202030204" pitchFamily="34" charset="0"/>
              </a:rPr>
              <a:t>PRINCIPAL RIO</a:t>
            </a:r>
            <a:endParaRPr lang="pt-PT" altLang="en-US" sz="1200" i="1" dirty="0">
              <a:solidFill>
                <a:srgbClr val="008CBA"/>
              </a:solidFill>
              <a:latin typeface="Arial Narrow" panose="020B0606020202030204" pitchFamily="34" charset="0"/>
              <a:cs typeface="Arial Narrow" panose="020B0606020202030204" pitchFamily="34" charset="0"/>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5590"/>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Atravessa 5 países:</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811247" y="3227192"/>
            <a:ext cx="2084705" cy="276999"/>
          </a:xfrm>
          <a:prstGeom prst="rect">
            <a:avLst/>
          </a:prstGeom>
          <a:noFill/>
        </p:spPr>
        <p:txBody>
          <a:bodyPr wrap="square" rtlCol="0">
            <a:spAutoFit/>
          </a:bodyPr>
          <a:lstStyle/>
          <a:p>
            <a:pPr algn="r"/>
            <a:r>
              <a:rPr lang="pt-PT" altLang="en-US" sz="1200"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Benim; </a:t>
            </a:r>
            <a:r>
              <a:rPr lang="pt-PT" altLang="en-US" sz="1200" i="1" dirty="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Guiné; </a:t>
            </a:r>
            <a:r>
              <a:rPr lang="pt-PT" altLang="en-US" sz="1200" i="1" dirty="0" smtClean="0">
                <a:solidFill>
                  <a:srgbClr val="008CBA"/>
                </a:solidFill>
                <a:latin typeface="Arial Narrow" panose="020B0606020202030204" pitchFamily="34" charset="0"/>
                <a:cs typeface="Arial Narrow" panose="020B0606020202030204" pitchFamily="34" charset="0"/>
                <a:sym typeface="+mn-ea"/>
              </a:rPr>
              <a:t>Mali; Níger;Nigéria.</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sp>
        <p:nvSpPr>
          <p:cNvPr id="110" name="TextBox 10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sp>
        <p:nvSpPr>
          <p:cNvPr id="117" name="Slide Number Placeholder 6"/>
          <p:cNvSpPr txBox="1"/>
          <p:nvPr/>
        </p:nvSpPr>
        <p:spPr bwMode="auto">
          <a:xfrm>
            <a:off x="6841172" y="6719351"/>
            <a:ext cx="593725" cy="140772"/>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4</a:t>
            </a:fld>
            <a:endParaRPr lang="fr-FR" altLang="pt-PT" sz="1200" b="1" i="1" u="sng" dirty="0"/>
          </a:p>
        </p:txBody>
      </p:sp>
      <p:pic>
        <p:nvPicPr>
          <p:cNvPr id="118" name="Picture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40</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252310483"/>
              </p:ext>
            </p:extLst>
          </p:nvPr>
        </p:nvGraphicFramePr>
        <p:xfrm>
          <a:off x="85090" y="520382"/>
          <a:ext cx="6028690" cy="6096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986369228"/>
              </p:ext>
            </p:extLst>
          </p:nvPr>
        </p:nvGraphicFramePr>
        <p:xfrm>
          <a:off x="5999480" y="640080"/>
          <a:ext cx="6064250" cy="597725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0" y="3741420"/>
          <a:ext cx="12192000" cy="2875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41</a:t>
            </a:fld>
            <a:endParaRPr lang="fr-FR" altLang="pt-PT" sz="1000" b="1" i="1" u="sng" dirty="0"/>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a:solidFill>
                  <a:srgbClr val="3EA4BA"/>
                </a:solidFill>
              </a:rPr>
              <a:t>GUINÉ</a:t>
            </a: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graphicFrame>
        <p:nvGraphicFramePr>
          <p:cNvPr id="3" name="Gráfico 2"/>
          <p:cNvGraphicFramePr/>
          <p:nvPr/>
        </p:nvGraphicFramePr>
        <p:xfrm>
          <a:off x="0" y="393065"/>
          <a:ext cx="12187555" cy="33483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42</a:t>
            </a:fld>
            <a:endParaRPr lang="fr-FR" altLang="pt-PT" sz="1000" b="1" i="1" u="sng" dirty="0"/>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graphicFrame>
        <p:nvGraphicFramePr>
          <p:cNvPr id="6" name="Gráfico 5"/>
          <p:cNvGraphicFramePr/>
          <p:nvPr>
            <p:extLst>
              <p:ext uri="{D42A27DB-BD31-4B8C-83A1-F6EECF244321}">
                <p14:modId xmlns:p14="http://schemas.microsoft.com/office/powerpoint/2010/main" val="2809542934"/>
              </p:ext>
            </p:extLst>
          </p:nvPr>
        </p:nvGraphicFramePr>
        <p:xfrm>
          <a:off x="0" y="703580"/>
          <a:ext cx="12192000" cy="59569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635" y="3975100"/>
          <a:ext cx="12192000" cy="278066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43</a:t>
            </a:fld>
            <a:endParaRPr lang="fr-FR" altLang="pt-PT" sz="1000" b="1" i="1" u="sng" dirty="0">
              <a:solidFill>
                <a:srgbClr val="008CBA"/>
              </a:solidFill>
            </a:endParaRPr>
          </a:p>
        </p:txBody>
      </p:sp>
      <p:sp>
        <p:nvSpPr>
          <p:cNvPr id="2" name="Caixa de Texto 1"/>
          <p:cNvSpPr txBox="1"/>
          <p:nvPr/>
        </p:nvSpPr>
        <p:spPr>
          <a:xfrm>
            <a:off x="304165" y="19050"/>
            <a:ext cx="1949450" cy="368300"/>
          </a:xfrm>
          <a:prstGeom prst="rect">
            <a:avLst/>
          </a:prstGeom>
          <a:noFill/>
        </p:spPr>
        <p:txBody>
          <a:bodyPr wrap="square" rtlCol="0">
            <a:spAutoFit/>
          </a:bodyPr>
          <a:lstStyle/>
          <a:p>
            <a:r>
              <a:rPr lang="pt-PT" altLang="en-US" b="1">
                <a:solidFill>
                  <a:srgbClr val="3EA4BA"/>
                </a:solidFill>
              </a:rPr>
              <a:t>GUINÉ BISSAU</a:t>
            </a:r>
          </a:p>
        </p:txBody>
      </p:sp>
      <p:pic>
        <p:nvPicPr>
          <p:cNvPr id="3" name="Imagem 2" descr="gw"/>
          <p:cNvPicPr>
            <a:picLocks noChangeAspect="1"/>
          </p:cNvPicPr>
          <p:nvPr/>
        </p:nvPicPr>
        <p:blipFill>
          <a:blip r:embed="rId3"/>
          <a:stretch>
            <a:fillRect/>
          </a:stretch>
        </p:blipFill>
        <p:spPr>
          <a:xfrm>
            <a:off x="51435" y="88900"/>
            <a:ext cx="333375" cy="219075"/>
          </a:xfrm>
          <a:prstGeom prst="rect">
            <a:avLst/>
          </a:prstGeom>
        </p:spPr>
      </p:pic>
      <p:graphicFrame>
        <p:nvGraphicFramePr>
          <p:cNvPr id="5" name="Gráfico 4"/>
          <p:cNvGraphicFramePr/>
          <p:nvPr/>
        </p:nvGraphicFramePr>
        <p:xfrm>
          <a:off x="-635" y="657225"/>
          <a:ext cx="12192000" cy="33178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44</a:t>
            </a:fld>
            <a:endParaRPr lang="fr-FR" altLang="pt-PT" sz="1000" b="1" i="1" u="sng" dirty="0"/>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graphicFrame>
        <p:nvGraphicFramePr>
          <p:cNvPr id="5" name="Gráfico 4"/>
          <p:cNvGraphicFramePr/>
          <p:nvPr>
            <p:extLst>
              <p:ext uri="{D42A27DB-BD31-4B8C-83A1-F6EECF244321}">
                <p14:modId xmlns:p14="http://schemas.microsoft.com/office/powerpoint/2010/main" val="3524008946"/>
              </p:ext>
            </p:extLst>
          </p:nvPr>
        </p:nvGraphicFramePr>
        <p:xfrm>
          <a:off x="635" y="581660"/>
          <a:ext cx="12191365" cy="59258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m 6" descr="lr"/>
          <p:cNvPicPr>
            <a:picLocks noChangeAspect="1"/>
          </p:cNvPicPr>
          <p:nvPr/>
        </p:nvPicPr>
        <p:blipFill>
          <a:blip r:embed="rId3"/>
          <a:stretch>
            <a:fillRect/>
          </a:stretch>
        </p:blipFill>
        <p:spPr>
          <a:xfrm>
            <a:off x="97155" y="212090"/>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0" y="433705"/>
          <a:ext cx="12192635" cy="33356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3853180"/>
          <a:ext cx="12188190" cy="287591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45</a:t>
            </a:fld>
            <a:endParaRPr lang="fr-FR" altLang="pt-PT" sz="1000" b="1" i="1" u="sng" dirty="0">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a:solidFill>
                  <a:srgbClr val="3EA4BA"/>
                </a:solidFill>
              </a:rPr>
              <a:t>LIBÉRIA</a:t>
            </a:r>
          </a:p>
        </p:txBody>
      </p:sp>
      <p:pic>
        <p:nvPicPr>
          <p:cNvPr id="7" name="Imagem 6" descr="lr"/>
          <p:cNvPicPr>
            <a:picLocks noChangeAspect="1"/>
          </p:cNvPicPr>
          <p:nvPr/>
        </p:nvPicPr>
        <p:blipFill>
          <a:blip r:embed="rId4"/>
          <a:stretch>
            <a:fillRect/>
          </a:stretch>
        </p:blipFill>
        <p:spPr>
          <a:xfrm>
            <a:off x="97155" y="212090"/>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449219107"/>
              </p:ext>
            </p:extLst>
          </p:nvPr>
        </p:nvGraphicFramePr>
        <p:xfrm>
          <a:off x="635" y="693420"/>
          <a:ext cx="12191365" cy="60420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46</a:t>
            </a:fld>
            <a:endParaRPr lang="fr-FR" altLang="pt-PT" sz="1000" b="1" i="1" u="sng" dirty="0"/>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3"/>
          <a:stretch>
            <a:fillRect/>
          </a:stretch>
        </p:blipFill>
        <p:spPr>
          <a:xfrm>
            <a:off x="46990" y="2863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47</a:t>
            </a:fld>
            <a:endParaRPr lang="fr-FR" altLang="pt-PT" sz="1000" b="1" i="1" u="sng" dirty="0"/>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2969059319"/>
              </p:ext>
            </p:extLst>
          </p:nvPr>
        </p:nvGraphicFramePr>
        <p:xfrm>
          <a:off x="46990" y="451485"/>
          <a:ext cx="6430010" cy="616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846304602"/>
              </p:ext>
            </p:extLst>
          </p:nvPr>
        </p:nvGraphicFramePr>
        <p:xfrm>
          <a:off x="6499225" y="608330"/>
          <a:ext cx="5659755" cy="60090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4046220"/>
          <a:ext cx="12192635" cy="2665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p:cNvGraphicFramePr/>
          <p:nvPr/>
        </p:nvGraphicFramePr>
        <p:xfrm>
          <a:off x="0" y="352425"/>
          <a:ext cx="12192635" cy="35464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48</a:t>
            </a:fld>
            <a:endParaRPr lang="fr-FR" altLang="pt-PT" sz="1000" b="1" i="1" u="sng" dirty="0"/>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1339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883602282"/>
              </p:ext>
            </p:extLst>
          </p:nvPr>
        </p:nvGraphicFramePr>
        <p:xfrm>
          <a:off x="0" y="866140"/>
          <a:ext cx="12192000" cy="576643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49</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3"/>
          <a:stretch>
            <a:fillRect/>
          </a:stretch>
        </p:blipFill>
        <p:spPr>
          <a:xfrm>
            <a:off x="150495" y="2228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70086" y="743374"/>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5</a:t>
            </a:fld>
            <a:endParaRPr lang="fr-FR" altLang="pt-PT" sz="1000" b="1" i="1" u="sng" dirty="0"/>
          </a:p>
        </p:txBody>
      </p:sp>
      <p:pic>
        <p:nvPicPr>
          <p:cNvPr id="58" name="Shape 238" descr="C:\technopolys\technopolys\techno\technoW1\technoW2\images\home_banner_pager 16.png"/>
          <p:cNvPicPr preferRelativeResize="0"/>
          <p:nvPr/>
        </p:nvPicPr>
        <p:blipFill rotWithShape="1">
          <a:blip r:embed="rId4"/>
          <a:srcRect/>
          <a:stretch>
            <a:fillRect/>
          </a:stretch>
        </p:blipFill>
        <p:spPr>
          <a:xfrm>
            <a:off x="-21425" y="598842"/>
            <a:ext cx="559402" cy="559434"/>
          </a:xfrm>
          <a:prstGeom prst="rect">
            <a:avLst/>
          </a:prstGeom>
          <a:noFill/>
          <a:ln>
            <a:noFill/>
          </a:ln>
        </p:spPr>
      </p:pic>
      <p:sp>
        <p:nvSpPr>
          <p:cNvPr id="60" name="Rectângulo 59"/>
          <p:cNvSpPr/>
          <p:nvPr/>
        </p:nvSpPr>
        <p:spPr>
          <a:xfrm>
            <a:off x="9051290" y="1875790"/>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5" name="Caixa de Texto 64"/>
          <p:cNvSpPr txBox="1"/>
          <p:nvPr/>
        </p:nvSpPr>
        <p:spPr>
          <a:xfrm>
            <a:off x="331257" y="710565"/>
            <a:ext cx="2095290" cy="569387"/>
          </a:xfrm>
          <a:prstGeom prst="rect">
            <a:avLst/>
          </a:prstGeom>
          <a:noFill/>
        </p:spPr>
        <p:txBody>
          <a:bodyPr wrap="square" rtlCol="0">
            <a:spAutoFit/>
          </a:bodyPr>
          <a:lstStyle/>
          <a:p>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Constituição.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O tratado </a:t>
            </a:r>
            <a:r>
              <a:rPr lang="pt-PT"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constituição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 EDEAO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foi aprovado a 28 de Maio de 1975</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02908" y="1954107"/>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4"/>
          <a:srcRect/>
          <a:stretch>
            <a:fillRect/>
          </a:stretch>
        </p:blipFill>
        <p:spPr>
          <a:xfrm>
            <a:off x="2306274" y="599053"/>
            <a:ext cx="559402" cy="559434"/>
          </a:xfrm>
          <a:prstGeom prst="rect">
            <a:avLst/>
          </a:prstGeom>
          <a:noFill/>
          <a:ln>
            <a:noFill/>
          </a:ln>
        </p:spPr>
      </p:pic>
      <p:sp>
        <p:nvSpPr>
          <p:cNvPr id="76" name="Caixa de Texto 75"/>
          <p:cNvSpPr txBox="1"/>
          <p:nvPr/>
        </p:nvSpPr>
        <p:spPr>
          <a:xfrm>
            <a:off x="2653030" y="716280"/>
            <a:ext cx="2101850" cy="877163"/>
          </a:xfrm>
          <a:prstGeom prst="rect">
            <a:avLst/>
          </a:prstGeom>
          <a:noFill/>
        </p:spPr>
        <p:txBody>
          <a:bodyPr wrap="square" rtlCol="0">
            <a:spAutoFit/>
          </a:bodyPr>
          <a:lstStyle/>
          <a:p>
            <a:pPr algn="just"/>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Adesão de Cabo Verde.</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Cabo Verde se tornou membro da CEDEAO em 1976, imediatamente após ter conquistado o estatuto do Estado Independente e Soberano a 5 de Julho de 1975.</a:t>
            </a:r>
            <a:endParaRPr lang="pt-PT" altLang="en-US" sz="1000" dirty="0"/>
          </a:p>
        </p:txBody>
      </p:sp>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4"/>
          <a:srcRect/>
          <a:stretch>
            <a:fillRect/>
          </a:stretch>
        </p:blipFill>
        <p:spPr>
          <a:xfrm>
            <a:off x="4579574" y="566033"/>
            <a:ext cx="559402" cy="559434"/>
          </a:xfrm>
          <a:prstGeom prst="rect">
            <a:avLst/>
          </a:prstGeom>
          <a:noFill/>
          <a:ln>
            <a:noFill/>
          </a:ln>
        </p:spPr>
      </p:pic>
      <p:sp>
        <p:nvSpPr>
          <p:cNvPr id="112" name="Caixa de Texto 111"/>
          <p:cNvSpPr txBox="1"/>
          <p:nvPr/>
        </p:nvSpPr>
        <p:spPr>
          <a:xfrm>
            <a:off x="4918075" y="713740"/>
            <a:ext cx="1993900" cy="1200329"/>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Externo.</a:t>
            </a: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a:t>
            </a:r>
            <a:r>
              <a:rPr lang="pt-PT" sz="1000" dirty="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dos direitos aduaneiros sobre as importações e exportações e a abolição de barreiras não-tarifárias entre Estados-Membros, para p</a:t>
            </a:r>
            <a:r>
              <a:rPr lang="pt-PT" sz="1000" dirty="0">
                <a:latin typeface="Arial Narrow" panose="020B0606020202030204" pitchFamily="34" charset="0"/>
                <a:cs typeface="Arial Narrow" panose="020B0606020202030204" pitchFamily="34" charset="0"/>
                <a:sym typeface="+mn-ea"/>
              </a:rPr>
              <a:t>rodutos agrícolas, artesanato e petróleo bruto.</a:t>
            </a:r>
            <a:endParaRPr lang="pt-PT" altLang="en-US" sz="1000" dirty="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pic>
        <p:nvPicPr>
          <p:cNvPr id="113" name="Shape 238" descr="C:\technopolys\technopolys\techno\technoW1\technoW2\images\home_banner_pager 16.png"/>
          <p:cNvPicPr preferRelativeResize="0"/>
          <p:nvPr/>
        </p:nvPicPr>
        <p:blipFill rotWithShape="1">
          <a:blip r:embed="rId4"/>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6310636" y="28454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4"/>
          <a:srcRect/>
          <a:stretch>
            <a:fillRect/>
          </a:stretch>
        </p:blipFill>
        <p:spPr>
          <a:xfrm>
            <a:off x="6055348" y="2658993"/>
            <a:ext cx="508547" cy="559434"/>
          </a:xfrm>
          <a:prstGeom prst="rect">
            <a:avLst/>
          </a:prstGeom>
          <a:noFill/>
          <a:ln>
            <a:noFill/>
          </a:ln>
        </p:spPr>
      </p:pic>
      <p:sp>
        <p:nvSpPr>
          <p:cNvPr id="119" name="Caixa de Texto 118"/>
          <p:cNvSpPr txBox="1"/>
          <p:nvPr/>
        </p:nvSpPr>
        <p:spPr>
          <a:xfrm>
            <a:off x="6474767" y="2780665"/>
            <a:ext cx="1619250" cy="877163"/>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Acordo da </a:t>
            </a:r>
            <a:r>
              <a:rPr lang="pt-PT" sz="1100" b="1" i="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ZMAO</a:t>
            </a:r>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A 15 de Dezembro de 2000, em Bamako,  5 Chefes de Estados e de Governos assinam Acordo de ZMAO.</a:t>
            </a:r>
          </a:p>
        </p:txBody>
      </p:sp>
      <p:sp>
        <p:nvSpPr>
          <p:cNvPr id="120" name="Caixa de Texto 119"/>
          <p:cNvSpPr txBox="1"/>
          <p:nvPr/>
        </p:nvSpPr>
        <p:spPr>
          <a:xfrm>
            <a:off x="10418394" y="4055110"/>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2001</a:t>
            </a:r>
          </a:p>
        </p:txBody>
      </p:sp>
      <p:sp>
        <p:nvSpPr>
          <p:cNvPr id="121" name="Caixa de Texto 120"/>
          <p:cNvSpPr txBox="1"/>
          <p:nvPr/>
        </p:nvSpPr>
        <p:spPr>
          <a:xfrm>
            <a:off x="7623743" y="4041775"/>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2" name="Conexão Reta 121"/>
          <p:cNvCxnSpPr/>
          <p:nvPr/>
        </p:nvCxnSpPr>
        <p:spPr>
          <a:xfrm>
            <a:off x="8227685"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3" name="Shape 238" descr="C:\technopolys\technopolys\techno\technoW1\technoW2\images\home_banner_pager 16.png"/>
          <p:cNvPicPr preferRelativeResize="0"/>
          <p:nvPr/>
        </p:nvPicPr>
        <p:blipFill rotWithShape="1">
          <a:blip r:embed="rId4"/>
          <a:srcRect/>
          <a:stretch>
            <a:fillRect/>
          </a:stretch>
        </p:blipFill>
        <p:spPr>
          <a:xfrm>
            <a:off x="7961602" y="2657088"/>
            <a:ext cx="508547" cy="559434"/>
          </a:xfrm>
          <a:prstGeom prst="rect">
            <a:avLst/>
          </a:prstGeom>
          <a:noFill/>
          <a:ln>
            <a:noFill/>
          </a:ln>
        </p:spPr>
      </p:pic>
      <p:sp>
        <p:nvSpPr>
          <p:cNvPr id="124" name="Caixa de Texto 123"/>
          <p:cNvSpPr txBox="1"/>
          <p:nvPr/>
        </p:nvSpPr>
        <p:spPr>
          <a:xfrm>
            <a:off x="7371289" y="760342"/>
            <a:ext cx="1858645" cy="79629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Moeda Única.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Ideia da criação da moeda única da CEDEAO lançada pela Conferência dos Chefes de Estados e de Governos. Decisão A/Dec6/12/85</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5" name="Caixa de Texto 124"/>
          <p:cNvSpPr txBox="1"/>
          <p:nvPr/>
        </p:nvSpPr>
        <p:spPr>
          <a:xfrm>
            <a:off x="5631129" y="4050030"/>
            <a:ext cx="1002145"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2000</a:t>
            </a:r>
          </a:p>
        </p:txBody>
      </p:sp>
      <p:cxnSp>
        <p:nvCxnSpPr>
          <p:cNvPr id="126" name="Conexão Reta 125"/>
          <p:cNvCxnSpPr/>
          <p:nvPr/>
        </p:nvCxnSpPr>
        <p:spPr>
          <a:xfrm>
            <a:off x="4022096"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4"/>
          <a:srcRect/>
          <a:stretch>
            <a:fillRect/>
          </a:stretch>
        </p:blipFill>
        <p:spPr>
          <a:xfrm>
            <a:off x="3766808" y="2676773"/>
            <a:ext cx="508547" cy="559434"/>
          </a:xfrm>
          <a:prstGeom prst="rect">
            <a:avLst/>
          </a:prstGeom>
          <a:noFill/>
          <a:ln>
            <a:noFill/>
          </a:ln>
        </p:spPr>
      </p:pic>
      <p:cxnSp>
        <p:nvCxnSpPr>
          <p:cNvPr id="132" name="Conexão Reta 131"/>
          <p:cNvCxnSpPr/>
          <p:nvPr/>
        </p:nvCxnSpPr>
        <p:spPr>
          <a:xfrm>
            <a:off x="2118594"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4"/>
          <a:srcRect/>
          <a:stretch>
            <a:fillRect/>
          </a:stretch>
        </p:blipFill>
        <p:spPr>
          <a:xfrm>
            <a:off x="1837878" y="2663438"/>
            <a:ext cx="559402" cy="559434"/>
          </a:xfrm>
          <a:prstGeom prst="rect">
            <a:avLst/>
          </a:prstGeom>
          <a:noFill/>
          <a:ln>
            <a:noFill/>
          </a:ln>
        </p:spPr>
      </p:pic>
      <p:sp>
        <p:nvSpPr>
          <p:cNvPr id="134" name="Caixa de Texto 133"/>
          <p:cNvSpPr txBox="1"/>
          <p:nvPr/>
        </p:nvSpPr>
        <p:spPr>
          <a:xfrm>
            <a:off x="4115682" y="2809453"/>
            <a:ext cx="2103730" cy="103105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Declaração de Accra.</a:t>
            </a:r>
            <a:r>
              <a:rPr lang="pt-PT"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 30 de Abril Chefes de Estados e de Governos de 6 países Declaram a institucionalização </a:t>
            </a:r>
            <a:r>
              <a:rPr lang="pt-PT"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da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Zona Monetária da África de Oeste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(ZMAO)</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no quadro do objectivo da zona monetária únicada d</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278623" y="4053840"/>
            <a:ext cx="2614468"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5"/>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5"/>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5"/>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5782935" y="4047913"/>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579711" y="4043045"/>
            <a:ext cx="2231159"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49350"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5"/>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5"/>
          <a:srcRect/>
          <a:stretch>
            <a:fillRect/>
          </a:stretch>
        </p:blipFill>
        <p:spPr>
          <a:xfrm>
            <a:off x="2472055" y="1807210"/>
            <a:ext cx="250825" cy="250825"/>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5"/>
          <a:srcRect/>
          <a:stretch>
            <a:fillRect/>
          </a:stretch>
        </p:blipFill>
        <p:spPr>
          <a:xfrm>
            <a:off x="8115261" y="3928110"/>
            <a:ext cx="228023"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5"/>
          <a:srcRect/>
          <a:stretch>
            <a:fillRect/>
          </a:stretch>
        </p:blipFill>
        <p:spPr>
          <a:xfrm>
            <a:off x="6213452" y="3925570"/>
            <a:ext cx="228023"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5"/>
          <a:srcRect/>
          <a:stretch>
            <a:fillRect/>
          </a:stretch>
        </p:blipFill>
        <p:spPr>
          <a:xfrm>
            <a:off x="3904592" y="3912235"/>
            <a:ext cx="228023"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5"/>
          <a:srcRect/>
          <a:stretch>
            <a:fillRect/>
          </a:stretch>
        </p:blipFill>
        <p:spPr>
          <a:xfrm>
            <a:off x="1002665" y="6044565"/>
            <a:ext cx="250825" cy="250825"/>
          </a:xfrm>
          <a:prstGeom prst="rect">
            <a:avLst/>
          </a:prstGeom>
          <a:noFill/>
          <a:ln>
            <a:noFill/>
          </a:ln>
        </p:spPr>
      </p:pic>
      <p:sp>
        <p:nvSpPr>
          <p:cNvPr id="167" name="Rectângulo 166"/>
          <p:cNvSpPr/>
          <p:nvPr/>
        </p:nvSpPr>
        <p:spPr>
          <a:xfrm>
            <a:off x="1253490" y="4091305"/>
            <a:ext cx="1964055" cy="200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4"/>
          <a:srcRect/>
          <a:stretch>
            <a:fillRect/>
          </a:stretch>
        </p:blipFill>
        <p:spPr>
          <a:xfrm>
            <a:off x="840059" y="4788148"/>
            <a:ext cx="559402" cy="559434"/>
          </a:xfrm>
          <a:prstGeom prst="rect">
            <a:avLst/>
          </a:prstGeom>
          <a:noFill/>
          <a:ln>
            <a:noFill/>
          </a:ln>
        </p:spPr>
      </p:pic>
      <p:sp>
        <p:nvSpPr>
          <p:cNvPr id="169" name="Caixa de Texto 168"/>
          <p:cNvSpPr txBox="1"/>
          <p:nvPr/>
        </p:nvSpPr>
        <p:spPr>
          <a:xfrm>
            <a:off x="1639807" y="4025900"/>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1990</a:t>
            </a:r>
            <a:endParaRPr lang="pt-PT" altLang="en-US" sz="2800" dirty="0">
              <a:gradFill>
                <a:gsLst>
                  <a:gs pos="0">
                    <a:srgbClr val="14CD68"/>
                  </a:gs>
                  <a:gs pos="100000">
                    <a:srgbClr val="035C7D"/>
                  </a:gs>
                </a:gsLst>
                <a:lin scaled="0"/>
              </a:gradFill>
            </a:endParaRPr>
          </a:p>
        </p:txBody>
      </p:sp>
      <p:sp>
        <p:nvSpPr>
          <p:cNvPr id="170" name="Caixa de Texto 169"/>
          <p:cNvSpPr txBox="1"/>
          <p:nvPr/>
        </p:nvSpPr>
        <p:spPr>
          <a:xfrm>
            <a:off x="3532255" y="4036695"/>
            <a:ext cx="1002145"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1999</a:t>
            </a:r>
          </a:p>
        </p:txBody>
      </p:sp>
      <p:sp>
        <p:nvSpPr>
          <p:cNvPr id="171" name="Rectângulo 170"/>
          <p:cNvSpPr/>
          <p:nvPr/>
        </p:nvSpPr>
        <p:spPr>
          <a:xfrm>
            <a:off x="8883015" y="198437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2" name="Caixa de Texto 171"/>
          <p:cNvSpPr txBox="1"/>
          <p:nvPr/>
        </p:nvSpPr>
        <p:spPr>
          <a:xfrm>
            <a:off x="9024620" y="194119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1987</a:t>
            </a:r>
            <a:endParaRPr lang="pt-PT" altLang="en-US" sz="2800" dirty="0">
              <a:gradFill>
                <a:gsLst>
                  <a:gs pos="0">
                    <a:srgbClr val="14CD68"/>
                  </a:gs>
                  <a:gs pos="100000">
                    <a:srgbClr val="035C7D"/>
                  </a:gs>
                </a:gsLst>
                <a:lin scaled="0"/>
              </a:gradFill>
            </a:endParaRPr>
          </a:p>
        </p:txBody>
      </p:sp>
      <p:cxnSp>
        <p:nvCxnSpPr>
          <p:cNvPr id="174" name="Conexão Reta 173"/>
          <p:cNvCxnSpPr/>
          <p:nvPr/>
        </p:nvCxnSpPr>
        <p:spPr>
          <a:xfrm>
            <a:off x="10923911" y="28327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4"/>
          <a:srcRect/>
          <a:stretch>
            <a:fillRect/>
          </a:stretch>
        </p:blipFill>
        <p:spPr>
          <a:xfrm>
            <a:off x="10657828" y="2688203"/>
            <a:ext cx="508547" cy="559434"/>
          </a:xfrm>
          <a:prstGeom prst="rect">
            <a:avLst/>
          </a:prstGeom>
          <a:noFill/>
          <a:ln>
            <a:noFill/>
          </a:ln>
        </p:spPr>
      </p:pic>
      <p:sp>
        <p:nvSpPr>
          <p:cNvPr id="176"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eaLnBrk="1" hangingPunct="1">
              <a:defRPr/>
            </a:pPr>
            <a:r>
              <a:rPr lang="pt-PT" sz="1600" b="1" i="1">
                <a:gradFill>
                  <a:gsLst>
                    <a:gs pos="0">
                      <a:srgbClr val="14CD68"/>
                    </a:gs>
                    <a:gs pos="100000">
                      <a:srgbClr val="035C7D"/>
                    </a:gs>
                  </a:gsLst>
                  <a:lin scaled="0"/>
                </a:gradFill>
                <a:latin typeface="Arial Narrow" panose="020B0606020202030204" pitchFamily="34" charset="0"/>
                <a:cs typeface="Arial" panose="020B0604020202020204" pitchFamily="34" charset="0"/>
              </a:rPr>
              <a:t>ALGUMAS DAS ETAPAS DE INTEGRAÇÃO REGIONAL</a:t>
            </a:r>
          </a:p>
        </p:txBody>
      </p:sp>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4"/>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4"/>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4"/>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4" name="Caixa de Texto 183"/>
          <p:cNvSpPr txBox="1"/>
          <p:nvPr/>
        </p:nvSpPr>
        <p:spPr>
          <a:xfrm>
            <a:off x="1196340" y="4911725"/>
            <a:ext cx="1587500" cy="797654"/>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Livre circulação de pessoas.</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Reconhecimento do direito de livre circulação de pessoas e do trabalho na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5" name="Caixa de Texto 184"/>
          <p:cNvSpPr txBox="1"/>
          <p:nvPr/>
        </p:nvSpPr>
        <p:spPr>
          <a:xfrm>
            <a:off x="3531447" y="4909820"/>
            <a:ext cx="1719368" cy="79629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Livre circulação Efectiva.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Livre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circulação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efectiva</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sem</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visto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dentro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região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para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os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cidadãos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da </a:t>
            </a:r>
            <a:r>
              <a:rPr lang="en-GB" sz="1000" i="1" dirty="0" smtClean="0">
                <a:latin typeface="Arial Narrow" panose="020B0606020202030204" pitchFamily="34" charset="0"/>
                <a:ea typeface="Verdana" panose="020B0604030504040204" pitchFamily="34" charset="0"/>
                <a:cs typeface="Verdana" panose="020B0604030504040204" pitchFamily="34" charset="0"/>
                <a:sym typeface="+mn-ea"/>
              </a:rPr>
              <a:t>CEDEAO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limitado</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 a 90 </a:t>
            </a:r>
            <a:r>
              <a:rPr lang="en-GB" sz="1000" dirty="0" err="1" smtClean="0">
                <a:latin typeface="Arial Narrow" panose="020B0606020202030204" pitchFamily="34" charset="0"/>
                <a:ea typeface="Verdana" panose="020B0604030504040204" pitchFamily="34" charset="0"/>
                <a:cs typeface="Verdana" panose="020B0604030504040204" pitchFamily="34" charset="0"/>
                <a:sym typeface="+mn-ea"/>
              </a:rPr>
              <a:t>dias</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5"/>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5"/>
          <a:srcRect/>
          <a:stretch>
            <a:fillRect/>
          </a:stretch>
        </p:blipFill>
        <p:spPr>
          <a:xfrm>
            <a:off x="5619750" y="6060440"/>
            <a:ext cx="250825" cy="250825"/>
          </a:xfrm>
          <a:prstGeom prst="rect">
            <a:avLst/>
          </a:prstGeom>
          <a:noFill/>
          <a:ln>
            <a:noFill/>
          </a:ln>
        </p:spPr>
      </p:pic>
      <p:sp>
        <p:nvSpPr>
          <p:cNvPr id="189" name="Caixa de Texto 188"/>
          <p:cNvSpPr txBox="1"/>
          <p:nvPr/>
        </p:nvSpPr>
        <p:spPr>
          <a:xfrm>
            <a:off x="9586592" y="726474"/>
            <a:ext cx="1459230" cy="655320"/>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Cooperação monetária</a:t>
            </a:r>
            <a:r>
              <a:rPr lang="pt-PT"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Adopção de um Programa de Cooperação Monetária da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PCMC</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r>
              <a:rPr lang="en-GB"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0" name="Caixa de Texto 189"/>
          <p:cNvSpPr txBox="1"/>
          <p:nvPr/>
        </p:nvSpPr>
        <p:spPr>
          <a:xfrm>
            <a:off x="8482753" y="2817920"/>
            <a:ext cx="2321075" cy="1184940"/>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Macanismo de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supervisão.</a:t>
            </a:r>
            <a:r>
              <a:rPr lang="pt-PT" sz="11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latin typeface="Arial Narrow" panose="020B0606020202030204" pitchFamily="34" charset="0"/>
                <a:cs typeface="Arial" panose="020B0604020202020204" pitchFamily="34" charset="0"/>
                <a:sym typeface="+mn-ea"/>
              </a:rPr>
              <a:t>Adopção </a:t>
            </a:r>
            <a:r>
              <a:rPr lang="pt-PT" sz="1000" dirty="0">
                <a:latin typeface="Arial Narrow" panose="020B0606020202030204" pitchFamily="34" charset="0"/>
                <a:cs typeface="Arial" panose="020B0604020202020204" pitchFamily="34" charset="0"/>
                <a:sym typeface="+mn-ea"/>
              </a:rPr>
              <a:t>de um mecanismo de Supervisão Multilaral  no contexto da coordenação de políticas económicas e financeiras dos Estados membros como condição prévia à criação da União Económica e Monetária (Decisão A (Déc/7/12/01)).</a:t>
            </a:r>
            <a:endParaRPr lang="pt-PT" altLang="en-US"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92" name="Caixa de Texto 191"/>
          <p:cNvSpPr txBox="1"/>
          <p:nvPr/>
        </p:nvSpPr>
        <p:spPr>
          <a:xfrm>
            <a:off x="2302112" y="2809046"/>
            <a:ext cx="169379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Critérios de Convergência</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Adopção de critérios de  Convergência Macroeconómica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p>
        </p:txBody>
      </p:sp>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4"/>
          <a:srcRect/>
          <a:stretch>
            <a:fillRect/>
          </a:stretch>
        </p:blipFill>
        <p:spPr>
          <a:xfrm>
            <a:off x="10056449" y="4797673"/>
            <a:ext cx="559402" cy="559434"/>
          </a:xfrm>
          <a:prstGeom prst="rect">
            <a:avLst/>
          </a:prstGeom>
          <a:noFill/>
          <a:ln>
            <a:noFill/>
          </a:ln>
        </p:spPr>
      </p:pic>
      <p:sp>
        <p:nvSpPr>
          <p:cNvPr id="196" name="Caixa de Texto 195"/>
          <p:cNvSpPr txBox="1"/>
          <p:nvPr/>
        </p:nvSpPr>
        <p:spPr>
          <a:xfrm>
            <a:off x="10404475" y="4915535"/>
            <a:ext cx="1510030" cy="1078865"/>
          </a:xfrm>
          <a:prstGeom prst="rect">
            <a:avLst/>
          </a:prstGeom>
          <a:noFill/>
        </p:spPr>
        <p:txBody>
          <a:bodyPr wrap="square" rtlCol="0">
            <a:spAutoFit/>
          </a:bodyPr>
          <a:lstStyle/>
          <a:p>
            <a:pPr algn="just" defTabSz="1111250">
              <a:lnSpc>
                <a:spcPts val="1100"/>
              </a:lnSpc>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Zona de livre troca.</a:t>
            </a:r>
            <a:r>
              <a:rPr lang="pt-PT"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Uma zona de livre troca é criada com adopção da Tarifa Exterior Comum</a:t>
            </a:r>
            <a:r>
              <a:rPr lang="pt-PT" sz="1000" i="1"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(TEC) da</a:t>
            </a:r>
            <a:r>
              <a:rPr lang="pt-PT"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 CEDEAO a 25 de Outubro 2013 em Dakar, aplicável a partir de Janeiro de 2015</a:t>
            </a:r>
            <a:r>
              <a:rPr lang="en-GB"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4"/>
          <a:srcRect/>
          <a:stretch>
            <a:fillRect/>
          </a:stretch>
        </p:blipFill>
        <p:spPr>
          <a:xfrm>
            <a:off x="9206184" y="569208"/>
            <a:ext cx="559402" cy="559434"/>
          </a:xfrm>
          <a:prstGeom prst="rect">
            <a:avLst/>
          </a:prstGeom>
          <a:noFill/>
          <a:ln>
            <a:noFill/>
          </a:ln>
        </p:spPr>
      </p:pic>
      <p:pic>
        <p:nvPicPr>
          <p:cNvPr id="200" name="Shape 257" descr="C:\technopolys\technopolys\techno\technoW1\technoW2\images\home_banner_pager.png"/>
          <p:cNvPicPr preferRelativeResize="0"/>
          <p:nvPr/>
        </p:nvPicPr>
        <p:blipFill rotWithShape="1">
          <a:blip r:embed="rId5"/>
          <a:srcRect/>
          <a:stretch>
            <a:fillRect/>
          </a:stretch>
        </p:blipFill>
        <p:spPr>
          <a:xfrm>
            <a:off x="9357995" y="1807210"/>
            <a:ext cx="250825" cy="250825"/>
          </a:xfrm>
          <a:prstGeom prst="rect">
            <a:avLst/>
          </a:prstGeom>
          <a:noFill/>
          <a:ln>
            <a:noFill/>
          </a:ln>
        </p:spPr>
      </p:pic>
      <p:sp>
        <p:nvSpPr>
          <p:cNvPr id="201" name="Caixa de Texto 200"/>
          <p:cNvSpPr txBox="1"/>
          <p:nvPr/>
        </p:nvSpPr>
        <p:spPr>
          <a:xfrm>
            <a:off x="6691209" y="1946275"/>
            <a:ext cx="1102360" cy="521970"/>
          </a:xfrm>
          <a:prstGeom prst="rect">
            <a:avLst/>
          </a:prstGeom>
          <a:noFill/>
        </p:spPr>
        <p:txBody>
          <a:bodyPr wrap="square" rtlCol="0">
            <a:spAutoFit/>
          </a:bodyPr>
          <a:lstStyle/>
          <a:p>
            <a:r>
              <a:rPr lang="pt-PT" altLang="en-US" sz="2800" dirty="0" smtClean="0">
                <a:gradFill>
                  <a:gsLst>
                    <a:gs pos="0">
                      <a:srgbClr val="14CD68"/>
                    </a:gs>
                    <a:gs pos="100000">
                      <a:srgbClr val="035C7D"/>
                    </a:gs>
                  </a:gsLst>
                  <a:lin scaled="0"/>
                </a:gradFill>
              </a:rPr>
              <a:t>1983</a:t>
            </a:r>
            <a:endParaRPr lang="pt-PT" altLang="en-US" sz="2800" dirty="0">
              <a:gradFill>
                <a:gsLst>
                  <a:gs pos="0">
                    <a:srgbClr val="14CD68"/>
                  </a:gs>
                  <a:gs pos="100000">
                    <a:srgbClr val="035C7D"/>
                  </a:gs>
                </a:gsLst>
                <a:lin scaled="0"/>
              </a:gradFill>
            </a:endParaRPr>
          </a:p>
        </p:txBody>
      </p:sp>
      <p:sp>
        <p:nvSpPr>
          <p:cNvPr id="202" name="Caixa de Texto 201"/>
          <p:cNvSpPr txBox="1"/>
          <p:nvPr/>
        </p:nvSpPr>
        <p:spPr>
          <a:xfrm>
            <a:off x="77588" y="2797588"/>
            <a:ext cx="1993900" cy="1046440"/>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Liberalização do Comércio </a:t>
            </a:r>
            <a:r>
              <a:rPr lang="pt-PT"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Externo.</a:t>
            </a: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Eliminação </a:t>
            </a:r>
            <a:r>
              <a:rPr lang="pt-PT" sz="1000" dirty="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dos direitos aduaneiros sobre as importações e exportações e a abolição de barreiras não-tarifárias entre Estados-Membros</a:t>
            </a:r>
            <a:r>
              <a:rPr lang="pt-PT" sz="1000" dirty="0" smtClean="0">
                <a:solidFill>
                  <a:prstClr val="black"/>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dirty="0" smtClean="0">
                <a:latin typeface="Arial Narrow" panose="020B0606020202030204" pitchFamily="34" charset="0"/>
                <a:cs typeface="Arial Narrow" panose="020B0606020202030204" pitchFamily="34" charset="0"/>
                <a:sym typeface="+mn-ea"/>
              </a:rPr>
              <a:t>produtos </a:t>
            </a:r>
            <a:r>
              <a:rPr lang="pt-PT" sz="1000" dirty="0">
                <a:latin typeface="Arial Narrow" panose="020B0606020202030204" pitchFamily="34" charset="0"/>
                <a:cs typeface="Arial Narrow" panose="020B0606020202030204" pitchFamily="34" charset="0"/>
                <a:sym typeface="+mn-ea"/>
              </a:rPr>
              <a:t>industriais.</a:t>
            </a:r>
            <a:endParaRPr lang="pt-PT" altLang="en-US" sz="1000" dirty="0">
              <a:solidFill>
                <a:schemeClr val="tx1"/>
              </a:solidFill>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4" name="Shape 257" descr="C:\technopolys\technopolys\techno\technoW1\technoW2\images\home_banner_pager.png"/>
          <p:cNvPicPr preferRelativeResize="0"/>
          <p:nvPr/>
        </p:nvPicPr>
        <p:blipFill rotWithShape="1">
          <a:blip r:embed="rId5"/>
          <a:srcRect/>
          <a:stretch>
            <a:fillRect/>
          </a:stretch>
        </p:blipFill>
        <p:spPr>
          <a:xfrm>
            <a:off x="2000484" y="3898900"/>
            <a:ext cx="250825" cy="250825"/>
          </a:xfrm>
          <a:prstGeom prst="rect">
            <a:avLst/>
          </a:prstGeom>
          <a:noFill/>
          <a:ln>
            <a:noFill/>
          </a:ln>
        </p:spPr>
      </p:pic>
      <p:pic>
        <p:nvPicPr>
          <p:cNvPr id="166" name="Shape 257" descr="C:\technopolys\technopolys\techno\technoW1\technoW2\images\home_banner_pager.png"/>
          <p:cNvPicPr preferRelativeResize="0"/>
          <p:nvPr/>
        </p:nvPicPr>
        <p:blipFill rotWithShape="1">
          <a:blip r:embed="rId5"/>
          <a:srcRect/>
          <a:stretch>
            <a:fillRect/>
          </a:stretch>
        </p:blipFill>
        <p:spPr>
          <a:xfrm>
            <a:off x="10808312" y="3930650"/>
            <a:ext cx="228023"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sp>
        <p:nvSpPr>
          <p:cNvPr id="206" name="Caixa de Texto 205"/>
          <p:cNvSpPr txBox="1"/>
          <p:nvPr/>
        </p:nvSpPr>
        <p:spPr>
          <a:xfrm>
            <a:off x="5796915" y="4909820"/>
            <a:ext cx="1579245" cy="96693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Visão 2020.</a:t>
            </a:r>
            <a:endPar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endParaRPr>
          </a:p>
          <a:p>
            <a:pPr algn="just" defTabSz="1111250">
              <a:lnSpc>
                <a:spcPts val="1100"/>
              </a:lnSpc>
              <a:defRPr/>
            </a:pPr>
            <a:r>
              <a:rPr lang="pt-PT" sz="1000" dirty="0">
                <a:latin typeface="Arial Narrow" panose="020B0606020202030204" pitchFamily="34" charset="0"/>
                <a:cs typeface="Arial" panose="020B0604020202020204" pitchFamily="34" charset="0"/>
                <a:sym typeface="+mn-ea"/>
              </a:rPr>
              <a:t>A adopção dos princípios constitutivos, que consiste na conversão </a:t>
            </a:r>
            <a:r>
              <a:rPr lang="pt-PT" sz="1000" dirty="0" smtClean="0">
                <a:latin typeface="Arial Narrow" panose="020B0606020202030204" pitchFamily="34" charset="0"/>
                <a:cs typeface="Arial" panose="020B0604020202020204" pitchFamily="34" charset="0"/>
                <a:sym typeface="+mn-ea"/>
              </a:rPr>
              <a:t>de uma </a:t>
            </a:r>
            <a:r>
              <a:rPr lang="pt-PT" sz="1000" i="1" dirty="0">
                <a:latin typeface="Arial Narrow" panose="020B0606020202030204" pitchFamily="34" charset="0"/>
                <a:cs typeface="Arial" panose="020B0604020202020204" pitchFamily="34" charset="0"/>
                <a:sym typeface="+mn-ea"/>
              </a:rPr>
              <a:t>CEDEAO</a:t>
            </a:r>
            <a:r>
              <a:rPr lang="pt-PT" sz="1000" dirty="0">
                <a:latin typeface="Arial Narrow" panose="020B0606020202030204" pitchFamily="34" charset="0"/>
                <a:cs typeface="Arial" panose="020B0604020202020204" pitchFamily="34" charset="0"/>
                <a:sym typeface="+mn-ea"/>
              </a:rPr>
              <a:t> de Estados </a:t>
            </a:r>
            <a:r>
              <a:rPr lang="pt-PT" sz="1000" dirty="0" smtClean="0">
                <a:latin typeface="Arial Narrow" panose="020B0606020202030204" pitchFamily="34" charset="0"/>
                <a:cs typeface="Arial" panose="020B0604020202020204" pitchFamily="34" charset="0"/>
                <a:sym typeface="+mn-ea"/>
              </a:rPr>
              <a:t>para uma </a:t>
            </a:r>
            <a:r>
              <a:rPr lang="pt-PT" sz="1000" i="1" dirty="0">
                <a:latin typeface="Arial Narrow" panose="020B0606020202030204" pitchFamily="34" charset="0"/>
                <a:cs typeface="Arial" panose="020B0604020202020204" pitchFamily="34" charset="0"/>
                <a:sym typeface="+mn-ea"/>
              </a:rPr>
              <a:t>CEDEAO</a:t>
            </a:r>
            <a:r>
              <a:rPr lang="pt-PT" sz="1000" dirty="0">
                <a:latin typeface="Arial Narrow" panose="020B0606020202030204" pitchFamily="34" charset="0"/>
                <a:cs typeface="Arial" panose="020B0604020202020204" pitchFamily="34" charset="0"/>
                <a:sym typeface="+mn-ea"/>
              </a:rPr>
              <a:t> dos cidadãos.</a:t>
            </a:r>
            <a:endParaRPr lang="pt-PT" altLang="en-US" sz="1000" dirty="0">
              <a:solidFill>
                <a:schemeClr val="tx1"/>
              </a:solidFill>
              <a:latin typeface="Arial Narrow" panose="020B0606020202030204" pitchFamily="34" charset="0"/>
              <a:ea typeface="Verdana" panose="020B0604030504040204" pitchFamily="34" charset="0"/>
              <a:cs typeface="Verdana" panose="020B0604030504040204" pitchFamily="34" charset="0"/>
              <a:sym typeface="+mn-ea"/>
            </a:endParaRPr>
          </a:p>
        </p:txBody>
      </p:sp>
      <p:pic>
        <p:nvPicPr>
          <p:cNvPr id="158" name="Shape 257" descr="C:\technopolys\technopolys\techno\technoW1\technoW2\images\home_banner_pager.png"/>
          <p:cNvPicPr preferRelativeResize="0"/>
          <p:nvPr/>
        </p:nvPicPr>
        <p:blipFill rotWithShape="1">
          <a:blip r:embed="rId5"/>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sp>
        <p:nvSpPr>
          <p:cNvPr id="208" name="Caixa de Texto 207"/>
          <p:cNvSpPr txBox="1"/>
          <p:nvPr/>
        </p:nvSpPr>
        <p:spPr>
          <a:xfrm>
            <a:off x="8110855" y="4914265"/>
            <a:ext cx="2109470" cy="1031051"/>
          </a:xfrm>
          <a:prstGeom prst="rect">
            <a:avLst/>
          </a:prstGeom>
          <a:noFill/>
        </p:spPr>
        <p:txBody>
          <a:bodyPr wrap="square" rtlCol="0">
            <a:spAutoFit/>
          </a:bodyPr>
          <a:lstStyle/>
          <a:p>
            <a:pPr algn="just" defTabSz="1111250">
              <a:lnSpc>
                <a:spcPct val="100000"/>
              </a:lnSpc>
              <a:spcBef>
                <a:spcPts val="0"/>
              </a:spcBef>
              <a:spcAft>
                <a:spcPts val="35"/>
              </a:spcAft>
              <a:defRPr/>
            </a:pPr>
            <a:r>
              <a:rPr lang="pt-PT"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Moéda Única da </a:t>
            </a:r>
            <a:r>
              <a:rPr lang="pt-PT" sz="1100" b="1" i="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CEDEAO </a:t>
            </a:r>
            <a:r>
              <a:rPr lang="pt-PT" sz="1100" b="1" i="1" dirty="0">
                <a:solidFill>
                  <a:srgbClr val="00B0F0"/>
                </a:solidFill>
                <a:latin typeface="Arial Narrow" panose="020B0606020202030204" pitchFamily="34" charset="0"/>
                <a:ea typeface="Verdana" panose="020B0604030504040204" pitchFamily="34" charset="0"/>
                <a:cs typeface="Arial Narrow" panose="020B0606020202030204" pitchFamily="34" charset="0"/>
                <a:sym typeface="+mn-ea"/>
              </a:rPr>
              <a:t>[ ECO ]</a:t>
            </a:r>
            <a:r>
              <a:rPr lang="pt-PT" sz="1000" b="1" i="1" dirty="0">
                <a:latin typeface="Arial Narrow" panose="020B0606020202030204" pitchFamily="34" charset="0"/>
                <a:ea typeface="Verdana" panose="020B0604030504040204" pitchFamily="34" charset="0"/>
                <a:cs typeface="Arial Narrow" panose="020B0606020202030204" pitchFamily="34" charset="0"/>
                <a:sym typeface="+mn-ea"/>
              </a:rPr>
              <a:t>.</a:t>
            </a:r>
          </a:p>
          <a:p>
            <a:pPr algn="just" defTabSz="1111250">
              <a:lnSpc>
                <a:spcPct val="100000"/>
              </a:lnSpc>
              <a:spcBef>
                <a:spcPts val="0"/>
              </a:spcBef>
              <a:spcAft>
                <a:spcPts val="35"/>
              </a:spcAft>
              <a:defRPr/>
            </a:pPr>
            <a:r>
              <a:rPr lang="pt-PT" sz="1000" dirty="0">
                <a:latin typeface="Arial Narrow" panose="020B0606020202030204" pitchFamily="34" charset="0"/>
                <a:ea typeface="Verdana" panose="020B0604030504040204" pitchFamily="34" charset="0"/>
                <a:cs typeface="Verdana" panose="020B0604030504040204" pitchFamily="34" charset="0"/>
                <a:sym typeface="+mn-ea"/>
              </a:rPr>
              <a:t>Adopção pelo Conselho de Convergência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 em 25 de Maio de 2009, de «feuille de route» para o  programa da Moéda Única da </a:t>
            </a:r>
            <a:r>
              <a:rPr lang="pt-PT" sz="1000" i="1" dirty="0">
                <a:latin typeface="Arial Narrow" panose="020B0606020202030204" pitchFamily="34" charset="0"/>
                <a:ea typeface="Verdana" panose="020B0604030504040204" pitchFamily="34" charset="0"/>
                <a:cs typeface="Verdana" panose="020B0604030504040204" pitchFamily="34" charset="0"/>
                <a:sym typeface="+mn-ea"/>
              </a:rPr>
              <a:t>CEDEAO </a:t>
            </a:r>
            <a:r>
              <a:rPr lang="pt-PT" sz="1000" i="1" dirty="0">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b="1" i="1" dirty="0">
                <a:gradFill>
                  <a:gsLst>
                    <a:gs pos="0">
                      <a:srgbClr val="14CD68"/>
                    </a:gs>
                    <a:gs pos="100000">
                      <a:srgbClr val="035C7D"/>
                    </a:gs>
                  </a:gsLst>
                  <a:lin scaled="0"/>
                </a:gradFill>
                <a:latin typeface="Arial Narrow" panose="020B0606020202030204" pitchFamily="34" charset="0"/>
                <a:ea typeface="Verdana" panose="020B0604030504040204" pitchFamily="34" charset="0"/>
                <a:cs typeface="Arial Narrow" panose="020B0606020202030204" pitchFamily="34" charset="0"/>
                <a:sym typeface="+mn-ea"/>
              </a:rPr>
              <a:t>ECO</a:t>
            </a:r>
            <a:r>
              <a:rPr lang="pt-PT" sz="1000" b="1" i="1" dirty="0">
                <a:solidFill>
                  <a:srgbClr val="008CBA"/>
                </a:solidFill>
                <a:latin typeface="Arial Narrow" panose="020B0606020202030204" pitchFamily="34" charset="0"/>
                <a:ea typeface="Verdana" panose="020B0604030504040204" pitchFamily="34" charset="0"/>
                <a:cs typeface="Arial Narrow" panose="020B0606020202030204" pitchFamily="34" charset="0"/>
                <a:sym typeface="+mn-ea"/>
              </a:rPr>
              <a:t> </a:t>
            </a:r>
            <a:r>
              <a:rPr lang="pt-PT" sz="1000" i="1" dirty="0">
                <a:latin typeface="Arial Narrow" panose="020B0606020202030204" pitchFamily="34" charset="0"/>
                <a:ea typeface="Verdana" panose="020B0604030504040204" pitchFamily="34" charset="0"/>
                <a:cs typeface="Arial Narrow" panose="020B0606020202030204" pitchFamily="34" charset="0"/>
                <a:sym typeface="+mn-ea"/>
              </a:rPr>
              <a:t>] em 2020</a:t>
            </a:r>
            <a:r>
              <a:rPr lang="pt-PT" sz="1000" dirty="0">
                <a:latin typeface="Arial Narrow" panose="020B0606020202030204" pitchFamily="34" charset="0"/>
                <a:ea typeface="Verdana" panose="020B0604030504040204" pitchFamily="34" charset="0"/>
                <a:cs typeface="Verdana" panose="020B0604030504040204" pitchFamily="34" charset="0"/>
                <a:sym typeface="+mn-ea"/>
              </a:rPr>
              <a:t>.</a:t>
            </a:r>
          </a:p>
        </p:txBody>
      </p:sp>
      <p:pic>
        <p:nvPicPr>
          <p:cNvPr id="209" name="Imagem 2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00" name="TextBox 9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2" name="Picture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50</a:t>
            </a:fld>
            <a:endParaRPr lang="fr-FR" altLang="pt-PT" sz="1000" b="1" i="1" u="sng" dirty="0"/>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1376261217"/>
              </p:ext>
            </p:extLst>
          </p:nvPr>
        </p:nvGraphicFramePr>
        <p:xfrm>
          <a:off x="0" y="525780"/>
          <a:ext cx="5991225" cy="6091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896994100"/>
              </p:ext>
            </p:extLst>
          </p:nvPr>
        </p:nvGraphicFramePr>
        <p:xfrm>
          <a:off x="6000750" y="629285"/>
          <a:ext cx="6191250" cy="59880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0" y="3995420"/>
          <a:ext cx="12192635" cy="2784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0" y="494665"/>
          <a:ext cx="12192635" cy="35242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solidFill>
                  <a:srgbClr val="008CBA"/>
                </a:solidFill>
              </a:rPr>
              <a:t>Page </a:t>
            </a:r>
            <a:fld id="{6B4155F8-E49E-4B59-B69C-02A46830878C}" type="slidenum">
              <a:rPr lang="fr-FR" altLang="pt-PT" sz="1000" b="1" i="1" u="sng" dirty="0">
                <a:solidFill>
                  <a:srgbClr val="008CBA"/>
                </a:solidFill>
              </a:rPr>
              <a:t>51</a:t>
            </a:fld>
            <a:endParaRPr lang="fr-FR" altLang="pt-PT" sz="1000" b="1" i="1" u="sng" dirty="0">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a:solidFill>
                  <a:srgbClr val="3EA4BA"/>
                </a:solidFill>
              </a:rPr>
              <a:t>NÍGER</a:t>
            </a:r>
          </a:p>
        </p:txBody>
      </p:sp>
      <p:pic>
        <p:nvPicPr>
          <p:cNvPr id="3" name="Imagem 2" descr="ne"/>
          <p:cNvPicPr>
            <a:picLocks noChangeAspect="1"/>
          </p:cNvPicPr>
          <p:nvPr/>
        </p:nvPicPr>
        <p:blipFill>
          <a:blip r:embed="rId4"/>
          <a:stretch>
            <a:fillRect/>
          </a:stretch>
        </p:blipFill>
        <p:spPr>
          <a:xfrm>
            <a:off x="150495" y="222885"/>
            <a:ext cx="333375" cy="219075"/>
          </a:xfrm>
          <a:prstGeom prst="rect">
            <a:avLst/>
          </a:prstGeom>
        </p:spPr>
      </p:pic>
      <p:sp>
        <p:nvSpPr>
          <p:cNvPr id="8" name="TextBox 7"/>
          <p:cNvSpPr txBox="1"/>
          <p:nvPr/>
        </p:nvSpPr>
        <p:spPr>
          <a:xfrm>
            <a:off x="10822967" y="6651618"/>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52</a:t>
            </a:fld>
            <a:endParaRPr lang="fr-FR" altLang="pt-PT" sz="1200" b="1" i="1" u="sng" dirty="0"/>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5" name="Gráfico 4"/>
          <p:cNvGraphicFramePr/>
          <p:nvPr>
            <p:extLst>
              <p:ext uri="{D42A27DB-BD31-4B8C-83A1-F6EECF244321}">
                <p14:modId xmlns:p14="http://schemas.microsoft.com/office/powerpoint/2010/main" val="77267435"/>
              </p:ext>
            </p:extLst>
          </p:nvPr>
        </p:nvGraphicFramePr>
        <p:xfrm>
          <a:off x="0" y="784860"/>
          <a:ext cx="12192635" cy="588391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53</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768476721"/>
              </p:ext>
            </p:extLst>
          </p:nvPr>
        </p:nvGraphicFramePr>
        <p:xfrm>
          <a:off x="0" y="520065"/>
          <a:ext cx="6115050" cy="60985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3132943859"/>
              </p:ext>
            </p:extLst>
          </p:nvPr>
        </p:nvGraphicFramePr>
        <p:xfrm>
          <a:off x="6143625" y="800100"/>
          <a:ext cx="6044565" cy="581850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3985260"/>
          <a:ext cx="12188825" cy="2774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nvGraphicFramePr>
        <p:xfrm>
          <a:off x="635" y="520065"/>
          <a:ext cx="12187555" cy="331279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54</a:t>
            </a:fld>
            <a:endParaRPr lang="fr-FR" altLang="pt-PT" sz="1200" b="1" i="1" u="sng" dirty="0">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a:solidFill>
                  <a:srgbClr val="3EA4BA"/>
                </a:solidFill>
              </a:rPr>
              <a:t>NIGÉRIA</a:t>
            </a:r>
          </a:p>
        </p:txBody>
      </p:sp>
      <p:pic>
        <p:nvPicPr>
          <p:cNvPr id="3" name="Imagem 2" descr="ng"/>
          <p:cNvPicPr>
            <a:picLocks noChangeAspect="1"/>
          </p:cNvPicPr>
          <p:nvPr/>
        </p:nvPicPr>
        <p:blipFill>
          <a:blip r:embed="rId4"/>
          <a:stretch>
            <a:fillRect/>
          </a:stretch>
        </p:blipFill>
        <p:spPr>
          <a:xfrm>
            <a:off x="140335" y="222885"/>
            <a:ext cx="333375" cy="219075"/>
          </a:xfrm>
          <a:prstGeom prst="rect">
            <a:avLst/>
          </a:prstGeom>
        </p:spPr>
      </p:pic>
      <p:sp>
        <p:nvSpPr>
          <p:cNvPr id="8" name="TextBox 7"/>
          <p:cNvSpPr txBox="1"/>
          <p:nvPr/>
        </p:nvSpPr>
        <p:spPr>
          <a:xfrm>
            <a:off x="10813442" y="664209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752815381"/>
              </p:ext>
            </p:extLst>
          </p:nvPr>
        </p:nvGraphicFramePr>
        <p:xfrm>
          <a:off x="0" y="662940"/>
          <a:ext cx="12191365" cy="609536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55</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56</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2"/>
          <a:stretch>
            <a:fillRect/>
          </a:stretch>
        </p:blipFill>
        <p:spPr>
          <a:xfrm>
            <a:off x="178435" y="311785"/>
            <a:ext cx="333375" cy="21907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1352690170"/>
              </p:ext>
            </p:extLst>
          </p:nvPr>
        </p:nvGraphicFramePr>
        <p:xfrm>
          <a:off x="0" y="619760"/>
          <a:ext cx="6238875" cy="599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5"/>
          <p:cNvGraphicFramePr>
            <a:graphicFrameLocks/>
          </p:cNvGraphicFramePr>
          <p:nvPr>
            <p:extLst>
              <p:ext uri="{D42A27DB-BD31-4B8C-83A1-F6EECF244321}">
                <p14:modId xmlns:p14="http://schemas.microsoft.com/office/powerpoint/2010/main" val="296823435"/>
              </p:ext>
            </p:extLst>
          </p:nvPr>
        </p:nvGraphicFramePr>
        <p:xfrm>
          <a:off x="6238875" y="771524"/>
          <a:ext cx="5916930" cy="584581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635" y="494665"/>
          <a:ext cx="12193270" cy="338709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57</a:t>
            </a:fld>
            <a:endParaRPr lang="fr-FR" altLang="pt-PT" sz="1200" b="1" i="1" u="sng" dirty="0">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graphicFrame>
        <p:nvGraphicFramePr>
          <p:cNvPr id="6" name="Gráfico 5"/>
          <p:cNvGraphicFramePr/>
          <p:nvPr>
            <p:extLst>
              <p:ext uri="{D42A27DB-BD31-4B8C-83A1-F6EECF244321}">
                <p14:modId xmlns:p14="http://schemas.microsoft.com/office/powerpoint/2010/main" val="2071014615"/>
              </p:ext>
            </p:extLst>
          </p:nvPr>
        </p:nvGraphicFramePr>
        <p:xfrm>
          <a:off x="-635" y="4025900"/>
          <a:ext cx="12193905" cy="266890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extLst>
              <p:ext uri="{D42A27DB-BD31-4B8C-83A1-F6EECF244321}">
                <p14:modId xmlns:p14="http://schemas.microsoft.com/office/powerpoint/2010/main" val="1073045078"/>
              </p:ext>
            </p:extLst>
          </p:nvPr>
        </p:nvGraphicFramePr>
        <p:xfrm>
          <a:off x="0" y="601980"/>
          <a:ext cx="12192635" cy="606361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58</a:t>
            </a:fld>
            <a:endParaRPr lang="fr-FR" altLang="pt-PT" sz="1200" b="1" i="1" u="sng" dirty="0">
              <a:solidFill>
                <a:srgbClr val="008CBA"/>
              </a:solidFill>
            </a:endParaRPr>
          </a:p>
        </p:txBody>
      </p:sp>
      <p:sp>
        <p:nvSpPr>
          <p:cNvPr id="7" name="Caixa de Texto 6"/>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3"/>
          <a:stretch>
            <a:fillRect/>
          </a:stretch>
        </p:blipFill>
        <p:spPr>
          <a:xfrm>
            <a:off x="107950" y="253365"/>
            <a:ext cx="333375" cy="219075"/>
          </a:xfrm>
          <a:prstGeom prst="rect">
            <a:avLst/>
          </a:prstGeom>
        </p:spPr>
      </p:pic>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dirty="0"/>
              <a:t>59</a:t>
            </a:fld>
            <a:endParaRPr lang="fr-FR" altLang="pt-PT" sz="1200" b="1" i="1" u="sng" dirty="0"/>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8" name="Imagem 7"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9" name="Gráfico 4"/>
          <p:cNvGraphicFramePr>
            <a:graphicFrameLocks/>
          </p:cNvGraphicFramePr>
          <p:nvPr>
            <p:extLst>
              <p:ext uri="{D42A27DB-BD31-4B8C-83A1-F6EECF244321}">
                <p14:modId xmlns:p14="http://schemas.microsoft.com/office/powerpoint/2010/main" val="148357649"/>
              </p:ext>
            </p:extLst>
          </p:nvPr>
        </p:nvGraphicFramePr>
        <p:xfrm>
          <a:off x="0" y="563880"/>
          <a:ext cx="6296025" cy="605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5"/>
          <p:cNvGraphicFramePr>
            <a:graphicFrameLocks/>
          </p:cNvGraphicFramePr>
          <p:nvPr>
            <p:extLst>
              <p:ext uri="{D42A27DB-BD31-4B8C-83A1-F6EECF244321}">
                <p14:modId xmlns:p14="http://schemas.microsoft.com/office/powerpoint/2010/main" val="4193431763"/>
              </p:ext>
            </p:extLst>
          </p:nvPr>
        </p:nvGraphicFramePr>
        <p:xfrm>
          <a:off x="6305550" y="472440"/>
          <a:ext cx="5861050" cy="59531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6</a:t>
            </a:fld>
            <a:endParaRPr lang="fr-FR" altLang="pt-PT" sz="1000" b="1" i="1" u="sng" dirty="0"/>
          </a:p>
        </p:txBody>
      </p:sp>
      <p:pic>
        <p:nvPicPr>
          <p:cNvPr id="103" name="Imagem 20" descr="LOGO-Paises ecowas"/>
          <p:cNvPicPr>
            <a:picLocks noChangeAspect="1"/>
          </p:cNvPicPr>
          <p:nvPr/>
        </p:nvPicPr>
        <p:blipFill>
          <a:blip r:embed="rId2"/>
          <a:stretch>
            <a:fillRect/>
          </a:stretch>
        </p:blipFill>
        <p:spPr>
          <a:xfrm>
            <a:off x="633095" y="5381625"/>
            <a:ext cx="1258570" cy="1246505"/>
          </a:xfrm>
          <a:prstGeom prst="rect">
            <a:avLst/>
          </a:prstGeom>
        </p:spPr>
      </p:pic>
      <p:graphicFrame>
        <p:nvGraphicFramePr>
          <p:cNvPr id="104" name="Tabela 8"/>
          <p:cNvGraphicFramePr/>
          <p:nvPr/>
        </p:nvGraphicFramePr>
        <p:xfrm>
          <a:off x="239395" y="384810"/>
          <a:ext cx="3074670" cy="2228215"/>
        </p:xfrm>
        <a:graphic>
          <a:graphicData uri="http://schemas.openxmlformats.org/drawingml/2006/table">
            <a:tbl>
              <a:tblPr firstRow="1" bandRow="1">
                <a:tableStyleId>{5C22544A-7EE6-4342-B048-85BDC9FD1C3A}</a:tableStyleId>
              </a:tblPr>
              <a:tblGrid>
                <a:gridCol w="1394460">
                  <a:extLst>
                    <a:ext uri="{9D8B030D-6E8A-4147-A177-3AD203B41FA5}">
                      <a16:colId xmlns:a16="http://schemas.microsoft.com/office/drawing/2014/main" xmlns="" val="20000"/>
                    </a:ext>
                  </a:extLst>
                </a:gridCol>
                <a:gridCol w="700405">
                  <a:extLst>
                    <a:ext uri="{9D8B030D-6E8A-4147-A177-3AD203B41FA5}">
                      <a16:colId xmlns:a16="http://schemas.microsoft.com/office/drawing/2014/main" xmlns="" val="20001"/>
                    </a:ext>
                  </a:extLst>
                </a:gridCol>
                <a:gridCol w="979805">
                  <a:extLst>
                    <a:ext uri="{9D8B030D-6E8A-4147-A177-3AD203B41FA5}">
                      <a16:colId xmlns:a16="http://schemas.microsoft.com/office/drawing/2014/main" xmlns="" val="20002"/>
                    </a:ext>
                  </a:extLst>
                </a:gridCol>
              </a:tblGrid>
              <a:tr h="203835">
                <a:tc>
                  <a:txBody>
                    <a:bodyPr/>
                    <a:lstStyle/>
                    <a:p>
                      <a:pPr>
                        <a:lnSpc>
                          <a:spcPts val="1140"/>
                        </a:lnSpc>
                        <a:buNone/>
                      </a:pPr>
                      <a:r>
                        <a:rPr lang="en-US" sz="1000">
                          <a:solidFill>
                            <a:srgbClr val="3EA4BA"/>
                          </a:solidFill>
                          <a:latin typeface="Arial Narrow" panose="020B0606020202030204" charset="-122"/>
                        </a:rPr>
                        <a:t>População</a:t>
                      </a:r>
                      <a:endParaRPr lang="en-US" altLang="en-US" sz="100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rgbClr val="3EA4BA"/>
                          </a:solidFill>
                          <a:latin typeface="Arial Narrow" panose="020B0606020202030204" charset="-122"/>
                        </a:rPr>
                        <a:t>: </a:t>
                      </a:r>
                      <a:r>
                        <a:rPr lang="en-US" sz="1000" b="0">
                          <a:solidFill>
                            <a:srgbClr val="3EA4BA"/>
                          </a:solidFill>
                          <a:latin typeface="Arial Narrow" panose="020B0606020202030204" charset="-122"/>
                        </a:rPr>
                        <a:t>11.801.151</a:t>
                      </a:r>
                      <a:endParaRPr lang="en-US" altLang="en-US" sz="1000" b="0">
                        <a:solidFill>
                          <a:srgbClr val="3EA4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a:solidFill>
                            <a:srgbClr val="3EA4BA"/>
                          </a:solidFill>
                          <a:latin typeface="Arial Narrow" panose="020B0606020202030204" charset="-122"/>
                        </a:rPr>
                        <a:t>Habitantes</a:t>
                      </a:r>
                      <a:endParaRPr lang="en-US" altLang="en-US" sz="1000" b="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203200">
                <a:tc>
                  <a:txBody>
                    <a:bodyPr/>
                    <a:lstStyle/>
                    <a:p>
                      <a:pPr>
                        <a:lnSpc>
                          <a:spcPts val="114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203835">
                <a:tc>
                  <a:txBody>
                    <a:bodyPr/>
                    <a:lstStyle/>
                    <a:p>
                      <a:pPr>
                        <a:lnSpc>
                          <a:spcPts val="114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47,90%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203200">
                <a:tc>
                  <a:txBody>
                    <a:bodyPr/>
                    <a:lstStyle/>
                    <a:p>
                      <a:pPr>
                        <a:lnSpc>
                          <a:spcPts val="114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102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203835">
                <a:tc>
                  <a:txBody>
                    <a:bodyPr/>
                    <a:lstStyle/>
                    <a:p>
                      <a:pPr>
                        <a:lnSpc>
                          <a:spcPts val="114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pPr>
                        <a:lnSpc>
                          <a:spcPts val="114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59,9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132080">
                <a:tc>
                  <a:txBody>
                    <a:bodyPr/>
                    <a:lstStyle/>
                    <a:p>
                      <a:pPr>
                        <a:lnSpc>
                          <a:spcPts val="114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63,0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203200">
                <a:tc>
                  <a:txBody>
                    <a:bodyPr/>
                    <a:lstStyle/>
                    <a:p>
                      <a:pPr>
                        <a:lnSpc>
                          <a:spcPts val="114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71,70%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03835">
                <a:tc>
                  <a:txBody>
                    <a:bodyPr/>
                    <a:lstStyle/>
                    <a:p>
                      <a:pPr>
                        <a:lnSpc>
                          <a:spcPts val="114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34,70%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03200">
                <a:tc>
                  <a:txBody>
                    <a:bodyPr/>
                    <a:lstStyle/>
                    <a:p>
                      <a:pPr>
                        <a:lnSpc>
                          <a:spcPts val="114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03835">
                <a:tc>
                  <a:txBody>
                    <a:bodyPr/>
                    <a:lstStyle/>
                    <a:p>
                      <a:pPr>
                        <a:lnSpc>
                          <a:spcPts val="114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rgbClr val="000000"/>
                          </a:solidFill>
                          <a:latin typeface="Arial Narrow" panose="020B0606020202030204" charset="-122"/>
                        </a:rPr>
                        <a:t>: </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105" name="Caixa de Texto 4"/>
          <p:cNvSpPr txBox="1"/>
          <p:nvPr/>
        </p:nvSpPr>
        <p:spPr>
          <a:xfrm>
            <a:off x="514350" y="123190"/>
            <a:ext cx="955675" cy="306705"/>
          </a:xfrm>
          <a:prstGeom prst="rect">
            <a:avLst/>
          </a:prstGeom>
          <a:noFill/>
        </p:spPr>
        <p:txBody>
          <a:bodyPr wrap="square" rtlCol="0">
            <a:spAutoFit/>
          </a:bodyPr>
          <a:lstStyle/>
          <a:p>
            <a:r>
              <a:rPr lang="pt-PT" altLang="en-US" sz="1400" b="1" dirty="0">
                <a:solidFill>
                  <a:srgbClr val="3EA4BA"/>
                </a:solidFill>
              </a:rPr>
              <a:t>BENIN</a:t>
            </a:r>
          </a:p>
        </p:txBody>
      </p:sp>
      <p:pic>
        <p:nvPicPr>
          <p:cNvPr id="106"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7"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8" name="Imagem 6" descr="bf"/>
          <p:cNvPicPr>
            <a:picLocks noChangeAspect="1"/>
          </p:cNvPicPr>
          <p:nvPr/>
        </p:nvPicPr>
        <p:blipFill>
          <a:blip r:embed="rId4"/>
          <a:stretch>
            <a:fillRect/>
          </a:stretch>
        </p:blipFill>
        <p:spPr>
          <a:xfrm>
            <a:off x="3172460" y="143086"/>
            <a:ext cx="333375" cy="219075"/>
          </a:xfrm>
          <a:prstGeom prst="rect">
            <a:avLst/>
          </a:prstGeom>
        </p:spPr>
      </p:pic>
      <p:graphicFrame>
        <p:nvGraphicFramePr>
          <p:cNvPr id="109" name="Tabela 7"/>
          <p:cNvGraphicFramePr/>
          <p:nvPr/>
        </p:nvGraphicFramePr>
        <p:xfrm>
          <a:off x="3153410" y="395605"/>
          <a:ext cx="2796540" cy="2230755"/>
        </p:xfrm>
        <a:graphic>
          <a:graphicData uri="http://schemas.openxmlformats.org/drawingml/2006/table">
            <a:tbl>
              <a:tblPr firstRow="1" bandRow="1">
                <a:tableStyleId>{5C22544A-7EE6-4342-B048-85BDC9FD1C3A}</a:tableStyleId>
              </a:tblPr>
              <a:tblGrid>
                <a:gridCol w="1431290">
                  <a:extLst>
                    <a:ext uri="{9D8B030D-6E8A-4147-A177-3AD203B41FA5}">
                      <a16:colId xmlns:a16="http://schemas.microsoft.com/office/drawing/2014/main" xmlns="" val="20000"/>
                    </a:ext>
                  </a:extLst>
                </a:gridCol>
                <a:gridCol w="587375">
                  <a:extLst>
                    <a:ext uri="{9D8B030D-6E8A-4147-A177-3AD203B41FA5}">
                      <a16:colId xmlns:a16="http://schemas.microsoft.com/office/drawing/2014/main" xmlns="" val="20001"/>
                    </a:ext>
                  </a:extLst>
                </a:gridCol>
                <a:gridCol w="777875">
                  <a:extLst>
                    <a:ext uri="{9D8B030D-6E8A-4147-A177-3AD203B41FA5}">
                      <a16:colId xmlns:a16="http://schemas.microsoft.com/office/drawing/2014/main" xmlns="" val="20002"/>
                    </a:ext>
                  </a:extLst>
                </a:gridCol>
              </a:tblGrid>
              <a:tr h="238760">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População</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8CBA"/>
                          </a:solidFill>
                          <a:latin typeface="Arial Narrow" panose="020B0606020202030204" pitchFamily="34" charset="0"/>
                          <a:cs typeface="Arial Narrow" panose="020B0606020202030204" pitchFamily="34" charset="0"/>
                        </a:rPr>
                        <a:t>:</a:t>
                      </a:r>
                      <a:r>
                        <a:rPr lang="en-US" sz="1000">
                          <a:solidFill>
                            <a:srgbClr val="008CBA"/>
                          </a:solidFill>
                          <a:latin typeface="Arial Narrow" panose="020B0606020202030204" pitchFamily="34" charset="0"/>
                          <a:cs typeface="Arial Narrow" panose="020B0606020202030204" pitchFamily="34" charset="0"/>
                        </a:rPr>
                        <a:t>20.321.378</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8CBA"/>
                          </a:solidFill>
                          <a:latin typeface="Arial Narrow" panose="020B0606020202030204" pitchFamily="34" charset="0"/>
                          <a:cs typeface="Arial Narrow" panose="020B0606020202030204" pitchFamily="34" charset="0"/>
                        </a:rPr>
                        <a:t>Habitantes</a:t>
                      </a:r>
                      <a:endParaRPr lang="en-US" altLang="en-US" sz="1000">
                        <a:solidFill>
                          <a:srgbClr val="008CBA"/>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0"/>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crescimento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2,80%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1"/>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População urbana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30,00%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2"/>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Densidade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72</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habitantes/km²</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3"/>
                  </a:ext>
                </a:extLst>
              </a:tr>
              <a:tr h="16446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Idade média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17,0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4"/>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homens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60,4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5"/>
                  </a:ext>
                </a:extLst>
              </a:tr>
              <a:tr h="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Esperança de vida mulheres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61,9 </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Anos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6"/>
                  </a:ext>
                </a:extLst>
              </a:tr>
              <a:tr h="18542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actividade</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83,40%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7"/>
                  </a:ext>
                </a:extLst>
              </a:tr>
              <a:tr h="238125">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Taxa de alfabetização</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23,60%</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8"/>
                  </a:ext>
                </a:extLst>
              </a:tr>
              <a:tr h="21717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Língua oficial</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Francês</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09"/>
                  </a:ext>
                </a:extLst>
              </a:tr>
              <a:tr h="238760">
                <a:tc>
                  <a:txBody>
                    <a:bodyPr/>
                    <a:lstStyle/>
                    <a:p>
                      <a:pPr>
                        <a:lnSpc>
                          <a:spcPts val="1000"/>
                        </a:lnSpc>
                        <a:buNone/>
                      </a:pPr>
                      <a:r>
                        <a:rPr lang="en-US" sz="1000">
                          <a:solidFill>
                            <a:srgbClr val="000000"/>
                          </a:solidFill>
                          <a:latin typeface="Arial Narrow" panose="020B0606020202030204" pitchFamily="34" charset="0"/>
                          <a:cs typeface="Arial Narrow" panose="020B0606020202030204" pitchFamily="34" charset="0"/>
                        </a:rPr>
                        <a:t>Moeda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rgbClr val="000000"/>
                          </a:solidFill>
                          <a:latin typeface="Arial Narrow" panose="020B0606020202030204" pitchFamily="34" charset="0"/>
                          <a:cs typeface="Arial Narrow" panose="020B0606020202030204" pitchFamily="34" charset="0"/>
                        </a:rPr>
                        <a:t> </a:t>
                      </a:r>
                      <a:r>
                        <a:rPr lang="pt-PT" altLang="en-US" sz="1000">
                          <a:solidFill>
                            <a:srgbClr val="000000"/>
                          </a:solidFill>
                          <a:latin typeface="Arial Narrow" panose="020B0606020202030204" pitchFamily="34" charset="0"/>
                          <a:cs typeface="Arial Narrow" panose="020B0606020202030204" pitchFamily="34" charset="0"/>
                        </a:rPr>
                        <a:t>:</a:t>
                      </a:r>
                      <a:r>
                        <a:rPr lang="en-US" sz="1000">
                          <a:solidFill>
                            <a:srgbClr val="000000"/>
                          </a:solidFill>
                          <a:latin typeface="Arial Narrow" panose="020B0606020202030204" pitchFamily="34" charset="0"/>
                          <a:cs typeface="Arial Narrow" panose="020B0606020202030204" pitchFamily="34" charset="0"/>
                        </a:rPr>
                        <a:t>Franc CFA</a:t>
                      </a: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rgbClr val="000000"/>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graphicFrame>
        <p:nvGraphicFramePr>
          <p:cNvPr id="110" name="Tabela 9"/>
          <p:cNvGraphicFramePr/>
          <p:nvPr/>
        </p:nvGraphicFramePr>
        <p:xfrm>
          <a:off x="6057265" y="372745"/>
          <a:ext cx="2934970" cy="2319020"/>
        </p:xfrm>
        <a:graphic>
          <a:graphicData uri="http://schemas.openxmlformats.org/drawingml/2006/table">
            <a:tbl>
              <a:tblPr firstRow="1" bandRow="1">
                <a:tableStyleId>{5C22544A-7EE6-4342-B048-85BDC9FD1C3A}</a:tableStyleId>
              </a:tblPr>
              <a:tblGrid>
                <a:gridCol w="1494155">
                  <a:extLst>
                    <a:ext uri="{9D8B030D-6E8A-4147-A177-3AD203B41FA5}">
                      <a16:colId xmlns:a16="http://schemas.microsoft.com/office/drawing/2014/main" xmlns="" val="20000"/>
                    </a:ext>
                  </a:extLst>
                </a:gridCol>
                <a:gridCol w="635000">
                  <a:extLst>
                    <a:ext uri="{9D8B030D-6E8A-4147-A177-3AD203B41FA5}">
                      <a16:colId xmlns:a16="http://schemas.microsoft.com/office/drawing/2014/main" xmlns="" val="20001"/>
                    </a:ext>
                  </a:extLst>
                </a:gridCol>
                <a:gridCol w="805815">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549.935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135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68,80%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0129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Português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Escudos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111"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2"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3" name="Tabela 1"/>
          <p:cNvGraphicFramePr/>
          <p:nvPr/>
        </p:nvGraphicFramePr>
        <p:xfrm>
          <a:off x="9205595" y="371475"/>
          <a:ext cx="3000375" cy="2326005"/>
        </p:xfrm>
        <a:graphic>
          <a:graphicData uri="http://schemas.openxmlformats.org/drawingml/2006/table">
            <a:tbl>
              <a:tblPr firstRow="1" bandRow="1">
                <a:tableStyleId>{5C22544A-7EE6-4342-B048-85BDC9FD1C3A}</a:tableStyleId>
              </a:tblPr>
              <a:tblGrid>
                <a:gridCol w="1499235">
                  <a:extLst>
                    <a:ext uri="{9D8B030D-6E8A-4147-A177-3AD203B41FA5}">
                      <a16:colId xmlns:a16="http://schemas.microsoft.com/office/drawing/2014/main" xmlns="" val="20000"/>
                    </a:ext>
                  </a:extLst>
                </a:gridCol>
                <a:gridCol w="602615">
                  <a:extLst>
                    <a:ext uri="{9D8B030D-6E8A-4147-A177-3AD203B41FA5}">
                      <a16:colId xmlns:a16="http://schemas.microsoft.com/office/drawing/2014/main" xmlns="" val="20001"/>
                    </a:ext>
                  </a:extLst>
                </a:gridCol>
                <a:gridCol w="898525">
                  <a:extLst>
                    <a:ext uri="{9D8B030D-6E8A-4147-A177-3AD203B41FA5}">
                      <a16:colId xmlns:a16="http://schemas.microsoft.com/office/drawing/2014/main" xmlns="" val="20002"/>
                    </a:ext>
                  </a:extLst>
                </a:gridCol>
              </a:tblGrid>
              <a:tr h="21145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25.716.544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1455">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145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1455">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67,00%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48,70%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145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4"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5"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6" name="Tabela 15"/>
          <p:cNvGraphicFramePr/>
          <p:nvPr/>
        </p:nvGraphicFramePr>
        <p:xfrm>
          <a:off x="221615" y="3383915"/>
          <a:ext cx="3021330" cy="2319020"/>
        </p:xfrm>
        <a:graphic>
          <a:graphicData uri="http://schemas.openxmlformats.org/drawingml/2006/table">
            <a:tbl>
              <a:tblPr firstRow="1" bandRow="1">
                <a:tableStyleId>{5C22544A-7EE6-4342-B048-85BDC9FD1C3A}</a:tableStyleId>
              </a:tblPr>
              <a:tblGrid>
                <a:gridCol w="1412875">
                  <a:extLst>
                    <a:ext uri="{9D8B030D-6E8A-4147-A177-3AD203B41FA5}">
                      <a16:colId xmlns:a16="http://schemas.microsoft.com/office/drawing/2014/main" xmlns="" val="20000"/>
                    </a:ext>
                  </a:extLst>
                </a:gridCol>
                <a:gridCol w="557530">
                  <a:extLst>
                    <a:ext uri="{9D8B030D-6E8A-4147-A177-3AD203B41FA5}">
                      <a16:colId xmlns:a16="http://schemas.microsoft.com/office/drawing/2014/main" xmlns="" val="20001"/>
                    </a:ext>
                  </a:extLst>
                </a:gridCol>
                <a:gridCol w="1050925">
                  <a:extLst>
                    <a:ext uri="{9D8B030D-6E8A-4147-A177-3AD203B41FA5}">
                      <a16:colId xmlns:a16="http://schemas.microsoft.com/office/drawing/2014/main" xmlns=""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2.347.706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225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20,0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60,4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77,30%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rgbClr val="000000"/>
                          </a:solidFill>
                          <a:latin typeface="Arial Narrow" panose="020B0606020202030204" charset="-122"/>
                        </a:rPr>
                        <a:t>---</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7" name="Caixa de Texto 2"/>
          <p:cNvSpPr txBox="1"/>
          <p:nvPr/>
        </p:nvSpPr>
        <p:spPr>
          <a:xfrm>
            <a:off x="486410" y="3100070"/>
            <a:ext cx="955675" cy="306705"/>
          </a:xfrm>
          <a:prstGeom prst="rect">
            <a:avLst/>
          </a:prstGeom>
          <a:noFill/>
        </p:spPr>
        <p:txBody>
          <a:bodyPr wrap="square" rtlCol="0">
            <a:spAutoFit/>
          </a:bodyPr>
          <a:lstStyle/>
          <a:p>
            <a:r>
              <a:rPr lang="pt-PT" altLang="en-US" sz="1400" b="1">
                <a:solidFill>
                  <a:srgbClr val="3EA4BA"/>
                </a:solidFill>
              </a:rPr>
              <a:t>GÂMBIA</a:t>
            </a:r>
          </a:p>
        </p:txBody>
      </p:sp>
      <p:pic>
        <p:nvPicPr>
          <p:cNvPr id="118"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9" name="Tabela 17"/>
          <p:cNvGraphicFramePr/>
          <p:nvPr>
            <p:extLst>
              <p:ext uri="{D42A27DB-BD31-4B8C-83A1-F6EECF244321}">
                <p14:modId xmlns:p14="http://schemas.microsoft.com/office/powerpoint/2010/main" val="4049478290"/>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386477">
                  <a:extLst>
                    <a:ext uri="{9D8B030D-6E8A-4147-A177-3AD203B41FA5}">
                      <a16:colId xmlns:a16="http://schemas.microsoft.com/office/drawing/2014/main" xmlns="" val="20000"/>
                    </a:ext>
                  </a:extLst>
                </a:gridCol>
                <a:gridCol w="659493">
                  <a:extLst>
                    <a:ext uri="{9D8B030D-6E8A-4147-A177-3AD203B41FA5}">
                      <a16:colId xmlns:a16="http://schemas.microsoft.com/office/drawing/2014/main" xmlns="" val="20001"/>
                    </a:ext>
                  </a:extLst>
                </a:gridCol>
                <a:gridCol w="796925">
                  <a:extLst>
                    <a:ext uri="{9D8B030D-6E8A-4147-A177-3AD203B41FA5}">
                      <a16:colId xmlns:a16="http://schemas.microsoft.com/office/drawing/2014/main" xmlns="" val="20002"/>
                    </a:ext>
                  </a:extLst>
                </a:gridCol>
              </a:tblGrid>
              <a:tr h="210820">
                <a:tc>
                  <a:txBody>
                    <a:bodyPr/>
                    <a:lstStyle/>
                    <a:p>
                      <a:pPr>
                        <a:lnSpc>
                          <a:spcPts val="1200"/>
                        </a:lnSpc>
                        <a:buNone/>
                      </a:pPr>
                      <a:r>
                        <a:rPr lang="en-US" sz="1000" b="1">
                          <a:solidFill>
                            <a:srgbClr val="008CBA"/>
                          </a:solidFill>
                          <a:latin typeface="Arial Narrow" panose="020B0606020202030204" charset="-122"/>
                        </a:rPr>
                        <a:t>População</a:t>
                      </a:r>
                      <a:endParaRPr lang="en-US" altLang="en-US" sz="1000" b="1">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dirty="0" smtClean="0">
                          <a:solidFill>
                            <a:srgbClr val="008CBA"/>
                          </a:solidFill>
                          <a:latin typeface="Arial Narrow" panose="020B0606020202030204" charset="-122"/>
                        </a:rPr>
                        <a:t>:30.417.856</a:t>
                      </a:r>
                      <a:endParaRPr lang="en-US" altLang="en-US" sz="1000" b="1"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a:solidFill>
                            <a:srgbClr val="008CBA"/>
                          </a:solidFill>
                          <a:latin typeface="Arial Narrow" panose="020B0606020202030204" charset="-122"/>
                        </a:rPr>
                        <a:t>Habitantes</a:t>
                      </a:r>
                      <a:endParaRPr lang="en-US" altLang="en-US" sz="1000" b="1">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:56,70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:131</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:20,0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:62,7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:64,9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:77,20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:57,90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Francês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rgbClr val="000000"/>
                          </a:solidFill>
                          <a:latin typeface="Arial Narrow" panose="020B0606020202030204" charset="-122"/>
                        </a:rPr>
                        <a:t> </a:t>
                      </a:r>
                      <a:r>
                        <a:rPr lang="en-US" sz="1000" dirty="0" smtClean="0">
                          <a:solidFill>
                            <a:srgbClr val="000000"/>
                          </a:solidFill>
                          <a:latin typeface="Arial Narrow" panose="020B0606020202030204" charset="-122"/>
                        </a:rPr>
                        <a:t>:Cedi</a:t>
                      </a:r>
                      <a:endParaRPr 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0"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1"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2" name="Tabela 22"/>
          <p:cNvGraphicFramePr/>
          <p:nvPr/>
        </p:nvGraphicFramePr>
        <p:xfrm>
          <a:off x="6055995" y="3340100"/>
          <a:ext cx="3467100" cy="2319020"/>
        </p:xfrm>
        <a:graphic>
          <a:graphicData uri="http://schemas.openxmlformats.org/drawingml/2006/table">
            <a:tbl>
              <a:tblPr firstRow="1" bandRow="1">
                <a:tableStyleId>{5C22544A-7EE6-4342-B048-85BDC9FD1C3A}</a:tableStyleId>
              </a:tblPr>
              <a:tblGrid>
                <a:gridCol w="1443990">
                  <a:extLst>
                    <a:ext uri="{9D8B030D-6E8A-4147-A177-3AD203B41FA5}">
                      <a16:colId xmlns:a16="http://schemas.microsoft.com/office/drawing/2014/main" xmlns="" val="20000"/>
                    </a:ext>
                  </a:extLst>
                </a:gridCol>
                <a:gridCol w="895985">
                  <a:extLst>
                    <a:ext uri="{9D8B030D-6E8A-4147-A177-3AD203B41FA5}">
                      <a16:colId xmlns:a16="http://schemas.microsoft.com/office/drawing/2014/main" xmlns="" val="20001"/>
                    </a:ext>
                  </a:extLst>
                </a:gridCol>
                <a:gridCol w="1127125">
                  <a:extLst>
                    <a:ext uri="{9D8B030D-6E8A-4147-A177-3AD203B41FA5}">
                      <a16:colId xmlns:a16="http://schemas.microsoft.com/office/drawing/2014/main" xmlns="" val="20002"/>
                    </a:ext>
                  </a:extLst>
                </a:gridCol>
              </a:tblGrid>
              <a:tr h="21082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12.771.246</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61,7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82,30%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29,50%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Guinéen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3" name="Caixa de Texto 23"/>
          <p:cNvSpPr txBox="1"/>
          <p:nvPr/>
        </p:nvSpPr>
        <p:spPr>
          <a:xfrm>
            <a:off x="6332855" y="3079115"/>
            <a:ext cx="955675" cy="306705"/>
          </a:xfrm>
          <a:prstGeom prst="rect">
            <a:avLst/>
          </a:prstGeom>
          <a:noFill/>
        </p:spPr>
        <p:txBody>
          <a:bodyPr wrap="square" rtlCol="0">
            <a:spAutoFit/>
          </a:bodyPr>
          <a:lstStyle/>
          <a:p>
            <a:r>
              <a:rPr lang="pt-PT" altLang="en-US" sz="1400" b="1">
                <a:solidFill>
                  <a:srgbClr val="3EA4BA"/>
                </a:solidFill>
              </a:rPr>
              <a:t>GUINÉ</a:t>
            </a:r>
          </a:p>
        </p:txBody>
      </p:sp>
      <p:pic>
        <p:nvPicPr>
          <p:cNvPr id="124"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5" name="Tabela 26"/>
          <p:cNvGraphicFramePr/>
          <p:nvPr>
            <p:extLst>
              <p:ext uri="{D42A27DB-BD31-4B8C-83A1-F6EECF244321}">
                <p14:modId xmlns:p14="http://schemas.microsoft.com/office/powerpoint/2010/main" val="2814315286"/>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442448">
                  <a:extLst>
                    <a:ext uri="{9D8B030D-6E8A-4147-A177-3AD203B41FA5}">
                      <a16:colId xmlns:a16="http://schemas.microsoft.com/office/drawing/2014/main" xmlns="" val="20000"/>
                    </a:ext>
                  </a:extLst>
                </a:gridCol>
                <a:gridCol w="627017">
                  <a:extLst>
                    <a:ext uri="{9D8B030D-6E8A-4147-A177-3AD203B41FA5}">
                      <a16:colId xmlns:a16="http://schemas.microsoft.com/office/drawing/2014/main" xmlns="" val="20001"/>
                    </a:ext>
                  </a:extLst>
                </a:gridCol>
                <a:gridCol w="724535">
                  <a:extLst>
                    <a:ext uri="{9D8B030D-6E8A-4147-A177-3AD203B41FA5}">
                      <a16:colId xmlns:a16="http://schemas.microsoft.com/office/drawing/2014/main" xmlns="" val="20002"/>
                    </a:ext>
                  </a:extLst>
                </a:gridCol>
              </a:tblGrid>
              <a:tr h="21590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8CBA"/>
                          </a:solidFill>
                          <a:latin typeface="Arial Narrow" panose="020B0606020202030204" charset="-122"/>
                        </a:rPr>
                        <a:t>:1.920.922</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590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:2,50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590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:43,80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590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:67</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590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:16,0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590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:56,0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590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:59,9 </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590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dirty="0" smtClean="0">
                          <a:solidFill>
                            <a:srgbClr val="000000"/>
                          </a:solidFill>
                          <a:latin typeface="Arial Narrow" panose="020B0606020202030204" charset="-122"/>
                        </a:rPr>
                        <a:t>:72,90</a:t>
                      </a: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590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dirty="0">
                          <a:solidFill>
                            <a:srgbClr val="000000"/>
                          </a:solidFill>
                          <a:latin typeface="Arial Narrow" panose="020B0606020202030204" charset="-122"/>
                        </a:rPr>
                        <a:t>---</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590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Português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5900">
                <a:tc>
                  <a:txBody>
                    <a:bodyPr/>
                    <a:lstStyle/>
                    <a:p>
                      <a:pPr>
                        <a:lnSpc>
                          <a:spcPts val="1200"/>
                        </a:lnSpc>
                        <a:buNone/>
                      </a:pPr>
                      <a:r>
                        <a:rPr lang="en-US" sz="1000" dirty="0" err="1">
                          <a:solidFill>
                            <a:srgbClr val="000000"/>
                          </a:solidFill>
                          <a:latin typeface="Arial Narrow" panose="020B0606020202030204" charset="-122"/>
                        </a:rPr>
                        <a:t>Moeda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dirty="0" smtClean="0">
                          <a:solidFill>
                            <a:srgbClr val="000000"/>
                          </a:solidFill>
                          <a:latin typeface="Arial Narrow" panose="020B0606020202030204" charset="-122"/>
                        </a:rPr>
                        <a:t>:Franc </a:t>
                      </a:r>
                      <a:r>
                        <a:rPr lang="en-US" sz="1000" dirty="0">
                          <a:solidFill>
                            <a:srgbClr val="000000"/>
                          </a:solidFill>
                          <a:latin typeface="Arial Narrow" panose="020B0606020202030204" charset="-122"/>
                        </a:rPr>
                        <a:t>CFA</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26" name="Caixa de Texto 27"/>
          <p:cNvSpPr txBox="1"/>
          <p:nvPr/>
        </p:nvSpPr>
        <p:spPr>
          <a:xfrm>
            <a:off x="9548495" y="3074035"/>
            <a:ext cx="1477645" cy="306705"/>
          </a:xfrm>
          <a:prstGeom prst="rect">
            <a:avLst/>
          </a:prstGeom>
          <a:noFill/>
        </p:spPr>
        <p:txBody>
          <a:bodyPr wrap="square" rtlCol="0">
            <a:spAutoFit/>
          </a:bodyPr>
          <a:lstStyle/>
          <a:p>
            <a:r>
              <a:rPr lang="pt-PT" altLang="en-US" sz="1400" b="1">
                <a:solidFill>
                  <a:srgbClr val="3EA4BA"/>
                </a:solidFill>
              </a:rPr>
              <a:t>GUINÉ BISSAU</a:t>
            </a:r>
          </a:p>
        </p:txBody>
      </p:sp>
      <p:pic>
        <p:nvPicPr>
          <p:cNvPr id="127" name="Imagem 29" descr="gw"/>
          <p:cNvPicPr>
            <a:picLocks noChangeAspect="1"/>
          </p:cNvPicPr>
          <p:nvPr/>
        </p:nvPicPr>
        <p:blipFill>
          <a:blip r:embed="rId10"/>
          <a:stretch>
            <a:fillRect/>
          </a:stretch>
        </p:blipFill>
        <p:spPr>
          <a:xfrm>
            <a:off x="9281795" y="3115945"/>
            <a:ext cx="333375" cy="219075"/>
          </a:xfrm>
          <a:prstGeom prst="rect">
            <a:avLst/>
          </a:prstGeom>
        </p:spPr>
      </p:pic>
      <p:sp>
        <p:nvSpPr>
          <p:cNvPr id="28" name="TextBox 2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1611052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nvGraphicFramePr>
        <p:xfrm>
          <a:off x="635" y="789305"/>
          <a:ext cx="12191365" cy="331152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60</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a:solidFill>
                  <a:srgbClr val="3EA4BA"/>
                </a:solidFill>
              </a:rPr>
              <a:t>SERRA LEOA</a:t>
            </a:r>
          </a:p>
        </p:txBody>
      </p:sp>
      <p:pic>
        <p:nvPicPr>
          <p:cNvPr id="5" name="Imagem 4" descr="sl"/>
          <p:cNvPicPr>
            <a:picLocks noChangeAspect="1"/>
          </p:cNvPicPr>
          <p:nvPr/>
        </p:nvPicPr>
        <p:blipFill>
          <a:blip r:embed="rId3"/>
          <a:stretch>
            <a:fillRect/>
          </a:stretch>
        </p:blipFill>
        <p:spPr>
          <a:xfrm>
            <a:off x="107950" y="253365"/>
            <a:ext cx="333375" cy="219075"/>
          </a:xfrm>
          <a:prstGeom prst="rect">
            <a:avLst/>
          </a:prstGeom>
        </p:spPr>
      </p:pic>
      <p:graphicFrame>
        <p:nvGraphicFramePr>
          <p:cNvPr id="8" name="Gráfico 7"/>
          <p:cNvGraphicFramePr/>
          <p:nvPr>
            <p:extLst>
              <p:ext uri="{D42A27DB-BD31-4B8C-83A1-F6EECF244321}">
                <p14:modId xmlns:p14="http://schemas.microsoft.com/office/powerpoint/2010/main" val="3089181209"/>
              </p:ext>
            </p:extLst>
          </p:nvPr>
        </p:nvGraphicFramePr>
        <p:xfrm>
          <a:off x="635" y="4178300"/>
          <a:ext cx="12191365" cy="24536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61</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graphicFrame>
        <p:nvGraphicFramePr>
          <p:cNvPr id="9" name="Gráfico 1"/>
          <p:cNvGraphicFramePr>
            <a:graphicFrameLocks/>
          </p:cNvGraphicFramePr>
          <p:nvPr>
            <p:extLst>
              <p:ext uri="{D42A27DB-BD31-4B8C-83A1-F6EECF244321}">
                <p14:modId xmlns:p14="http://schemas.microsoft.com/office/powerpoint/2010/main" val="925710699"/>
              </p:ext>
            </p:extLst>
          </p:nvPr>
        </p:nvGraphicFramePr>
        <p:xfrm>
          <a:off x="0" y="645794"/>
          <a:ext cx="12192000" cy="587565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m 8" descr="tg"/>
          <p:cNvPicPr>
            <a:picLocks noChangeAspect="1"/>
          </p:cNvPicPr>
          <p:nvPr/>
        </p:nvPicPr>
        <p:blipFill>
          <a:blip r:embed="rId3"/>
          <a:stretch>
            <a:fillRect/>
          </a:stretch>
        </p:blipFill>
        <p:spPr>
          <a:xfrm>
            <a:off x="100012" y="263842"/>
            <a:ext cx="333375" cy="215265"/>
          </a:xfrm>
          <a:prstGeom prst="rect">
            <a:avLst/>
          </a:prstGeom>
        </p:spPr>
      </p:pic>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extLst>
      <p:ext uri="{BB962C8B-B14F-4D97-AF65-F5344CB8AC3E}">
        <p14:creationId xmlns:p14="http://schemas.microsoft.com/office/powerpoint/2010/main" val="589144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62</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0" name="Imagem 8" descr="tg"/>
          <p:cNvPicPr>
            <a:picLocks noChangeAspect="1"/>
          </p:cNvPicPr>
          <p:nvPr/>
        </p:nvPicPr>
        <p:blipFill>
          <a:blip r:embed="rId2"/>
          <a:stretch>
            <a:fillRect/>
          </a:stretch>
        </p:blipFill>
        <p:spPr>
          <a:xfrm>
            <a:off x="100012" y="263842"/>
            <a:ext cx="333375" cy="215265"/>
          </a:xfrm>
          <a:prstGeom prst="rect">
            <a:avLst/>
          </a:prstGeom>
        </p:spPr>
      </p:pic>
      <p:graphicFrame>
        <p:nvGraphicFramePr>
          <p:cNvPr id="7" name="Gráfico 4"/>
          <p:cNvGraphicFramePr>
            <a:graphicFrameLocks/>
          </p:cNvGraphicFramePr>
          <p:nvPr>
            <p:extLst>
              <p:ext uri="{D42A27DB-BD31-4B8C-83A1-F6EECF244321}">
                <p14:modId xmlns:p14="http://schemas.microsoft.com/office/powerpoint/2010/main" val="3983763635"/>
              </p:ext>
            </p:extLst>
          </p:nvPr>
        </p:nvGraphicFramePr>
        <p:xfrm>
          <a:off x="0" y="563880"/>
          <a:ext cx="6010275" cy="6053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5"/>
          <p:cNvGraphicFramePr>
            <a:graphicFrameLocks/>
          </p:cNvGraphicFramePr>
          <p:nvPr>
            <p:extLst>
              <p:ext uri="{D42A27DB-BD31-4B8C-83A1-F6EECF244321}">
                <p14:modId xmlns:p14="http://schemas.microsoft.com/office/powerpoint/2010/main" val="3028898101"/>
              </p:ext>
            </p:extLst>
          </p:nvPr>
        </p:nvGraphicFramePr>
        <p:xfrm>
          <a:off x="6010275" y="740409"/>
          <a:ext cx="6156325" cy="5876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extLst>
      <p:ext uri="{BB962C8B-B14F-4D97-AF65-F5344CB8AC3E}">
        <p14:creationId xmlns:p14="http://schemas.microsoft.com/office/powerpoint/2010/main" val="36974367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solidFill>
                  <a:srgbClr val="008CBA"/>
                </a:solidFill>
              </a:rPr>
              <a:t>Page </a:t>
            </a:r>
            <a:fld id="{6B4155F8-E49E-4B59-B69C-02A46830878C}" type="slidenum">
              <a:rPr lang="fr-FR" altLang="pt-PT" sz="1200" b="1" i="1" u="sng" dirty="0">
                <a:solidFill>
                  <a:srgbClr val="008CBA"/>
                </a:solidFill>
              </a:rPr>
              <a:t>63</a:t>
            </a:fld>
            <a:endParaRPr lang="fr-FR" altLang="pt-PT" sz="1200" b="1" i="1" u="sng" dirty="0">
              <a:solidFill>
                <a:srgbClr val="008CBA"/>
              </a:solidFill>
            </a:endParaRPr>
          </a:p>
        </p:txBody>
      </p:sp>
      <p:sp>
        <p:nvSpPr>
          <p:cNvPr id="3" name="Caixa de Texto 2"/>
          <p:cNvSpPr txBox="1"/>
          <p:nvPr/>
        </p:nvSpPr>
        <p:spPr>
          <a:xfrm>
            <a:off x="359410" y="195580"/>
            <a:ext cx="1725295" cy="368300"/>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0" name="Imagem 8" descr="tg"/>
          <p:cNvPicPr>
            <a:picLocks noChangeAspect="1"/>
          </p:cNvPicPr>
          <p:nvPr/>
        </p:nvPicPr>
        <p:blipFill>
          <a:blip r:embed="rId2"/>
          <a:stretch>
            <a:fillRect/>
          </a:stretch>
        </p:blipFill>
        <p:spPr>
          <a:xfrm>
            <a:off x="100012" y="263842"/>
            <a:ext cx="333375" cy="215265"/>
          </a:xfrm>
          <a:prstGeom prst="rect">
            <a:avLst/>
          </a:prstGeom>
        </p:spPr>
      </p:pic>
      <p:graphicFrame>
        <p:nvGraphicFramePr>
          <p:cNvPr id="6" name="Gráfico 2"/>
          <p:cNvGraphicFramePr>
            <a:graphicFrameLocks/>
          </p:cNvGraphicFramePr>
          <p:nvPr>
            <p:extLst>
              <p:ext uri="{D42A27DB-BD31-4B8C-83A1-F6EECF244321}">
                <p14:modId xmlns:p14="http://schemas.microsoft.com/office/powerpoint/2010/main" val="199997214"/>
              </p:ext>
            </p:extLst>
          </p:nvPr>
        </p:nvGraphicFramePr>
        <p:xfrm>
          <a:off x="0" y="723901"/>
          <a:ext cx="12192000" cy="3333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4153591056"/>
              </p:ext>
            </p:extLst>
          </p:nvPr>
        </p:nvGraphicFramePr>
        <p:xfrm>
          <a:off x="0" y="4090354"/>
          <a:ext cx="12192000" cy="25269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870" y="82550"/>
            <a:ext cx="2054182" cy="420589"/>
          </a:xfrm>
          <a:prstGeom prst="rect">
            <a:avLst/>
          </a:prstGeom>
        </p:spPr>
      </p:pic>
    </p:spTree>
    <p:extLst>
      <p:ext uri="{BB962C8B-B14F-4D97-AF65-F5344CB8AC3E}">
        <p14:creationId xmlns:p14="http://schemas.microsoft.com/office/powerpoint/2010/main" val="320819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7</a:t>
            </a:fld>
            <a:endParaRPr lang="fr-FR" altLang="pt-PT" sz="1000" b="1" i="1" u="sng" dirty="0"/>
          </a:p>
        </p:txBody>
      </p:sp>
      <p:sp>
        <p:nvSpPr>
          <p:cNvPr id="3" name="Caixa de Texto 4"/>
          <p:cNvSpPr txBox="1"/>
          <p:nvPr/>
        </p:nvSpPr>
        <p:spPr>
          <a:xfrm>
            <a:off x="495935" y="188595"/>
            <a:ext cx="1110615" cy="368300"/>
          </a:xfrm>
          <a:prstGeom prst="rect">
            <a:avLst/>
          </a:prstGeom>
          <a:noFill/>
        </p:spPr>
        <p:txBody>
          <a:bodyPr wrap="square" rtlCol="0">
            <a:spAutoFit/>
          </a:bodyPr>
          <a:lstStyle/>
          <a:p>
            <a:r>
              <a:rPr lang="pt-PT" altLang="en-US" b="1">
                <a:solidFill>
                  <a:srgbClr val="3EA4BA"/>
                </a:solidFill>
              </a:rPr>
              <a:t>LIBÉRIA</a:t>
            </a:r>
          </a:p>
        </p:txBody>
      </p:sp>
      <p:pic>
        <p:nvPicPr>
          <p:cNvPr id="4" name="Imagem 7" descr="LOGO-Paises ecowas"/>
          <p:cNvPicPr>
            <a:picLocks noChangeAspect="1"/>
          </p:cNvPicPr>
          <p:nvPr/>
        </p:nvPicPr>
        <p:blipFill>
          <a:blip r:embed="rId2"/>
          <a:stretch>
            <a:fillRect/>
          </a:stretch>
        </p:blipFill>
        <p:spPr>
          <a:xfrm>
            <a:off x="9498330" y="4178300"/>
            <a:ext cx="2701290" cy="2676525"/>
          </a:xfrm>
          <a:prstGeom prst="rect">
            <a:avLst/>
          </a:prstGeom>
        </p:spPr>
      </p:pic>
      <p:graphicFrame>
        <p:nvGraphicFramePr>
          <p:cNvPr id="5" name="Tabela 2"/>
          <p:cNvGraphicFramePr/>
          <p:nvPr/>
        </p:nvGraphicFramePr>
        <p:xfrm>
          <a:off x="210185" y="450850"/>
          <a:ext cx="2962910" cy="2346960"/>
        </p:xfrm>
        <a:graphic>
          <a:graphicData uri="http://schemas.openxmlformats.org/drawingml/2006/table">
            <a:tbl>
              <a:tblPr firstRow="1" bandRow="1">
                <a:tableStyleId>{5C22544A-7EE6-4342-B048-85BDC9FD1C3A}</a:tableStyleId>
              </a:tblPr>
              <a:tblGrid>
                <a:gridCol w="1472565">
                  <a:extLst>
                    <a:ext uri="{9D8B030D-6E8A-4147-A177-3AD203B41FA5}">
                      <a16:colId xmlns:a16="http://schemas.microsoft.com/office/drawing/2014/main" xmlns="" val="20000"/>
                    </a:ext>
                  </a:extLst>
                </a:gridCol>
                <a:gridCol w="732155">
                  <a:extLst>
                    <a:ext uri="{9D8B030D-6E8A-4147-A177-3AD203B41FA5}">
                      <a16:colId xmlns:a16="http://schemas.microsoft.com/office/drawing/2014/main" xmlns="" val="20001"/>
                    </a:ext>
                  </a:extLst>
                </a:gridCol>
                <a:gridCol w="758190">
                  <a:extLst>
                    <a:ext uri="{9D8B030D-6E8A-4147-A177-3AD203B41FA5}">
                      <a16:colId xmlns:a16="http://schemas.microsoft.com/office/drawing/2014/main" xmlns="" val="20002"/>
                    </a:ext>
                  </a:extLst>
                </a:gridCol>
              </a:tblGrid>
              <a:tr h="213360">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336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336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336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336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336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336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336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336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336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336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pic>
        <p:nvPicPr>
          <p:cNvPr id="6"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7" name="Tabela 8"/>
          <p:cNvGraphicFramePr/>
          <p:nvPr/>
        </p:nvGraphicFramePr>
        <p:xfrm>
          <a:off x="3274060" y="422275"/>
          <a:ext cx="2907030" cy="2376170"/>
        </p:xfrm>
        <a:graphic>
          <a:graphicData uri="http://schemas.openxmlformats.org/drawingml/2006/table">
            <a:tbl>
              <a:tblPr firstRow="1" bandRow="1">
                <a:tableStyleId>{5C22544A-7EE6-4342-B048-85BDC9FD1C3A}</a:tableStyleId>
              </a:tblPr>
              <a:tblGrid>
                <a:gridCol w="1457960">
                  <a:extLst>
                    <a:ext uri="{9D8B030D-6E8A-4147-A177-3AD203B41FA5}">
                      <a16:colId xmlns:a16="http://schemas.microsoft.com/office/drawing/2014/main" xmlns="" val="20000"/>
                    </a:ext>
                  </a:extLst>
                </a:gridCol>
                <a:gridCol w="598805">
                  <a:extLst>
                    <a:ext uri="{9D8B030D-6E8A-4147-A177-3AD203B41FA5}">
                      <a16:colId xmlns:a16="http://schemas.microsoft.com/office/drawing/2014/main" xmlns="" val="20001"/>
                    </a:ext>
                  </a:extLst>
                </a:gridCol>
                <a:gridCol w="850265">
                  <a:extLst>
                    <a:ext uri="{9D8B030D-6E8A-4147-A177-3AD203B41FA5}">
                      <a16:colId xmlns:a16="http://schemas.microsoft.com/office/drawing/2014/main" xmlns="" val="20002"/>
                    </a:ext>
                  </a:extLst>
                </a:gridCol>
              </a:tblGrid>
              <a:tr h="239395">
                <a:tc>
                  <a:txBody>
                    <a:bodyPr/>
                    <a:lstStyle/>
                    <a:p>
                      <a:pPr>
                        <a:lnSpc>
                          <a:spcPts val="1200"/>
                        </a:lnSpc>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39395">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8"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9"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0" name="Tabela 12"/>
          <p:cNvGraphicFramePr/>
          <p:nvPr/>
        </p:nvGraphicFramePr>
        <p:xfrm>
          <a:off x="6316345" y="511810"/>
          <a:ext cx="3007995" cy="2319020"/>
        </p:xfrm>
        <a:graphic>
          <a:graphicData uri="http://schemas.openxmlformats.org/drawingml/2006/table">
            <a:tbl>
              <a:tblPr firstRow="1" bandRow="1">
                <a:tableStyleId>{5C22544A-7EE6-4342-B048-85BDC9FD1C3A}</a:tableStyleId>
              </a:tblPr>
              <a:tblGrid>
                <a:gridCol w="1440180">
                  <a:extLst>
                    <a:ext uri="{9D8B030D-6E8A-4147-A177-3AD203B41FA5}">
                      <a16:colId xmlns:a16="http://schemas.microsoft.com/office/drawing/2014/main" xmlns="" val="20000"/>
                    </a:ext>
                  </a:extLst>
                </a:gridCol>
                <a:gridCol w="601980">
                  <a:extLst>
                    <a:ext uri="{9D8B030D-6E8A-4147-A177-3AD203B41FA5}">
                      <a16:colId xmlns:a16="http://schemas.microsoft.com/office/drawing/2014/main" xmlns="" val="20001"/>
                    </a:ext>
                  </a:extLst>
                </a:gridCol>
                <a:gridCol w="965835">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1" name="Caixa de Texto 13"/>
          <p:cNvSpPr txBox="1"/>
          <p:nvPr/>
        </p:nvSpPr>
        <p:spPr>
          <a:xfrm>
            <a:off x="6571615" y="229235"/>
            <a:ext cx="1110615" cy="368300"/>
          </a:xfrm>
          <a:prstGeom prst="rect">
            <a:avLst/>
          </a:prstGeom>
          <a:noFill/>
        </p:spPr>
        <p:txBody>
          <a:bodyPr wrap="square" rtlCol="0">
            <a:spAutoFit/>
          </a:bodyPr>
          <a:lstStyle/>
          <a:p>
            <a:r>
              <a:rPr lang="pt-PT" altLang="en-US" b="1">
                <a:solidFill>
                  <a:srgbClr val="3EA4BA"/>
                </a:solidFill>
              </a:rPr>
              <a:t>NÍGER</a:t>
            </a:r>
          </a:p>
        </p:txBody>
      </p:sp>
      <p:pic>
        <p:nvPicPr>
          <p:cNvPr id="12"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3" name="Tabela 1"/>
          <p:cNvGraphicFramePr/>
          <p:nvPr/>
        </p:nvGraphicFramePr>
        <p:xfrm>
          <a:off x="195580" y="3759835"/>
          <a:ext cx="3355340" cy="2464435"/>
        </p:xfrm>
        <a:graphic>
          <a:graphicData uri="http://schemas.openxmlformats.org/drawingml/2006/table">
            <a:tbl>
              <a:tblPr firstRow="1" bandRow="1">
                <a:tableStyleId>{5C22544A-7EE6-4342-B048-85BDC9FD1C3A}</a:tableStyleId>
              </a:tblPr>
              <a:tblGrid>
                <a:gridCol w="1527175">
                  <a:extLst>
                    <a:ext uri="{9D8B030D-6E8A-4147-A177-3AD203B41FA5}">
                      <a16:colId xmlns:a16="http://schemas.microsoft.com/office/drawing/2014/main" xmlns="" val="20000"/>
                    </a:ext>
                  </a:extLst>
                </a:gridCol>
                <a:gridCol w="737235">
                  <a:extLst>
                    <a:ext uri="{9D8B030D-6E8A-4147-A177-3AD203B41FA5}">
                      <a16:colId xmlns:a16="http://schemas.microsoft.com/office/drawing/2014/main" xmlns="" val="20001"/>
                    </a:ext>
                  </a:extLst>
                </a:gridCol>
                <a:gridCol w="1090930">
                  <a:extLst>
                    <a:ext uri="{9D8B030D-6E8A-4147-A177-3AD203B41FA5}">
                      <a16:colId xmlns:a16="http://schemas.microsoft.com/office/drawing/2014/main" xmlns="" val="20002"/>
                    </a:ext>
                  </a:extLst>
                </a:gridCol>
              </a:tblGrid>
              <a:tr h="229235">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29235">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2860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2860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29235">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29235">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2860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29235">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4"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5"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6" name="Tabela 14"/>
          <p:cNvGraphicFramePr/>
          <p:nvPr/>
        </p:nvGraphicFramePr>
        <p:xfrm>
          <a:off x="3340735" y="3768725"/>
          <a:ext cx="3777615" cy="2319020"/>
        </p:xfrm>
        <a:graphic>
          <a:graphicData uri="http://schemas.openxmlformats.org/drawingml/2006/table">
            <a:tbl>
              <a:tblPr firstRow="1" bandRow="1">
                <a:tableStyleId>{5C22544A-7EE6-4342-B048-85BDC9FD1C3A}</a:tableStyleId>
              </a:tblPr>
              <a:tblGrid>
                <a:gridCol w="1910080">
                  <a:extLst>
                    <a:ext uri="{9D8B030D-6E8A-4147-A177-3AD203B41FA5}">
                      <a16:colId xmlns:a16="http://schemas.microsoft.com/office/drawing/2014/main" xmlns="" val="20000"/>
                    </a:ext>
                  </a:extLst>
                </a:gridCol>
                <a:gridCol w="605155">
                  <a:extLst>
                    <a:ext uri="{9D8B030D-6E8A-4147-A177-3AD203B41FA5}">
                      <a16:colId xmlns:a16="http://schemas.microsoft.com/office/drawing/2014/main" xmlns="" val="20001"/>
                    </a:ext>
                  </a:extLst>
                </a:gridCol>
                <a:gridCol w="1262380">
                  <a:extLst>
                    <a:ext uri="{9D8B030D-6E8A-4147-A177-3AD203B41FA5}">
                      <a16:colId xmlns:a16="http://schemas.microsoft.com/office/drawing/2014/main" xmlns="" val="20002"/>
                    </a:ext>
                  </a:extLst>
                </a:gridCol>
              </a:tblGrid>
              <a:tr h="210820">
                <a:tc>
                  <a:txBody>
                    <a:bodyPr/>
                    <a:lstStyle/>
                    <a:p>
                      <a:pPr>
                        <a:buNone/>
                      </a:pPr>
                      <a:r>
                        <a:rPr lang="en-US" sz="1000" dirty="0" err="1">
                          <a:solidFill>
                            <a:srgbClr val="008CBA"/>
                          </a:solidFill>
                          <a:latin typeface="Arial Narrow" panose="020B0606020202030204" charset="-122"/>
                        </a:rPr>
                        <a:t>População</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dirty="0" smtClean="0">
                          <a:solidFill>
                            <a:srgbClr val="000000"/>
                          </a:solidFill>
                          <a:latin typeface="Arial Narrow" panose="020B0606020202030204" charset="-122"/>
                        </a:rPr>
                        <a:t>:</a:t>
                      </a:r>
                      <a:r>
                        <a:rPr lang="en-US" sz="1000" dirty="0" err="1" smtClean="0">
                          <a:solidFill>
                            <a:srgbClr val="000000"/>
                          </a:solidFill>
                          <a:latin typeface="Arial Narrow" panose="020B0606020202030204" charset="-122"/>
                        </a:rPr>
                        <a:t>Inglês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17" name="Caixa de Texto 18"/>
          <p:cNvSpPr txBox="1"/>
          <p:nvPr/>
        </p:nvSpPr>
        <p:spPr>
          <a:xfrm>
            <a:off x="3620135" y="3475355"/>
            <a:ext cx="1937385" cy="368300"/>
          </a:xfrm>
          <a:prstGeom prst="rect">
            <a:avLst/>
          </a:prstGeom>
          <a:noFill/>
        </p:spPr>
        <p:txBody>
          <a:bodyPr wrap="square" rtlCol="0">
            <a:spAutoFit/>
          </a:bodyPr>
          <a:lstStyle/>
          <a:p>
            <a:r>
              <a:rPr lang="pt-PT" altLang="en-US" b="1">
                <a:solidFill>
                  <a:srgbClr val="3EA4BA"/>
                </a:solidFill>
              </a:rPr>
              <a:t>SERRA LEOA</a:t>
            </a:r>
          </a:p>
        </p:txBody>
      </p:sp>
      <p:pic>
        <p:nvPicPr>
          <p:cNvPr id="18"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19" name="Tabela 22"/>
          <p:cNvGraphicFramePr/>
          <p:nvPr/>
        </p:nvGraphicFramePr>
        <p:xfrm>
          <a:off x="9225280" y="349250"/>
          <a:ext cx="2919730" cy="2470150"/>
        </p:xfrm>
        <a:graphic>
          <a:graphicData uri="http://schemas.openxmlformats.org/drawingml/2006/table">
            <a:tbl>
              <a:tblPr firstRow="1" bandRow="1">
                <a:tableStyleId>{5C22544A-7EE6-4342-B048-85BDC9FD1C3A}</a:tableStyleId>
              </a:tblPr>
              <a:tblGrid>
                <a:gridCol w="1504315">
                  <a:extLst>
                    <a:ext uri="{9D8B030D-6E8A-4147-A177-3AD203B41FA5}">
                      <a16:colId xmlns:a16="http://schemas.microsoft.com/office/drawing/2014/main" xmlns="" val="20000"/>
                    </a:ext>
                  </a:extLst>
                </a:gridCol>
                <a:gridCol w="647700">
                  <a:extLst>
                    <a:ext uri="{9D8B030D-6E8A-4147-A177-3AD203B41FA5}">
                      <a16:colId xmlns:a16="http://schemas.microsoft.com/office/drawing/2014/main" xmlns="" val="20001"/>
                    </a:ext>
                  </a:extLst>
                </a:gridCol>
                <a:gridCol w="767715">
                  <a:extLst>
                    <a:ext uri="{9D8B030D-6E8A-4147-A177-3AD203B41FA5}">
                      <a16:colId xmlns:a16="http://schemas.microsoft.com/office/drawing/2014/main" xmlns="" val="20002"/>
                    </a:ext>
                  </a:extLst>
                </a:gridCol>
              </a:tblGrid>
              <a:tr h="358140">
                <a:tc>
                  <a:txBody>
                    <a:bodyPr/>
                    <a:lstStyle/>
                    <a:p>
                      <a:pPr>
                        <a:lnSpc>
                          <a:spcPts val="1200"/>
                        </a:lnSpc>
                        <a:buNone/>
                      </a:pPr>
                      <a:r>
                        <a:rPr lang="en-US" sz="1000" dirty="0" err="1">
                          <a:solidFill>
                            <a:srgbClr val="008CBA"/>
                          </a:solidFill>
                          <a:latin typeface="Arial Narrow" panose="020B0606020202030204" charset="-122"/>
                        </a:rPr>
                        <a:t>População</a:t>
                      </a:r>
                      <a:endParaRPr lang="en-US" altLang="en-US" sz="1000" dirty="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1455">
                <a:tc>
                  <a:txBody>
                    <a:bodyPr/>
                    <a:lstStyle/>
                    <a:p>
                      <a:pPr>
                        <a:lnSpc>
                          <a:spcPts val="1200"/>
                        </a:lnSpc>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1455">
                <a:tc>
                  <a:txBody>
                    <a:bodyPr/>
                    <a:lstStyle/>
                    <a:p>
                      <a:pPr>
                        <a:lnSpc>
                          <a:spcPts val="1200"/>
                        </a:lnSpc>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1455">
                <a:tc>
                  <a:txBody>
                    <a:bodyPr/>
                    <a:lstStyle/>
                    <a:p>
                      <a:pPr>
                        <a:lnSpc>
                          <a:spcPts val="1200"/>
                        </a:lnSpc>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lnSpc>
                          <a:spcPts val="1200"/>
                        </a:lnSpc>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lnSpc>
                          <a:spcPts val="1200"/>
                        </a:lnSpc>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lnSpc>
                          <a:spcPts val="1200"/>
                        </a:lnSpc>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1455">
                <a:tc>
                  <a:txBody>
                    <a:bodyPr/>
                    <a:lstStyle/>
                    <a:p>
                      <a:pPr>
                        <a:lnSpc>
                          <a:spcPts val="1200"/>
                        </a:lnSpc>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1455">
                <a:tc>
                  <a:txBody>
                    <a:bodyPr/>
                    <a:lstStyle/>
                    <a:p>
                      <a:pPr>
                        <a:lnSpc>
                          <a:spcPts val="1200"/>
                        </a:lnSpc>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1455">
                <a:tc>
                  <a:txBody>
                    <a:bodyPr/>
                    <a:lstStyle/>
                    <a:p>
                      <a:pPr>
                        <a:lnSpc>
                          <a:spcPts val="1200"/>
                        </a:lnSpc>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dirty="0">
                          <a:solidFill>
                            <a:srgbClr val="000000"/>
                          </a:solidFill>
                          <a:latin typeface="Arial Narrow" panose="020B0606020202030204" charset="-122"/>
                        </a:rPr>
                        <a:t>:</a:t>
                      </a:r>
                      <a:r>
                        <a:rPr lang="en-US" sz="1000" dirty="0" err="1">
                          <a:solidFill>
                            <a:srgbClr val="000000"/>
                          </a:solidFill>
                          <a:latin typeface="Arial Narrow" panose="020B0606020202030204" charset="-122"/>
                        </a:rPr>
                        <a:t>Inglês</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lnSpc>
                          <a:spcPts val="1200"/>
                        </a:lnSpc>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0" name="Caixa de Texto 23"/>
          <p:cNvSpPr txBox="1"/>
          <p:nvPr/>
        </p:nvSpPr>
        <p:spPr>
          <a:xfrm>
            <a:off x="9491980" y="200660"/>
            <a:ext cx="1290955" cy="368300"/>
          </a:xfrm>
          <a:prstGeom prst="rect">
            <a:avLst/>
          </a:prstGeom>
          <a:noFill/>
        </p:spPr>
        <p:txBody>
          <a:bodyPr wrap="square" rtlCol="0">
            <a:spAutoFit/>
          </a:bodyPr>
          <a:lstStyle/>
          <a:p>
            <a:r>
              <a:rPr lang="pt-PT" altLang="en-US" b="1">
                <a:solidFill>
                  <a:srgbClr val="3EA4BA"/>
                </a:solidFill>
              </a:rPr>
              <a:t>NIGÉRIA</a:t>
            </a:r>
          </a:p>
        </p:txBody>
      </p:sp>
      <p:pic>
        <p:nvPicPr>
          <p:cNvPr id="21"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2" name="Tabela 25"/>
          <p:cNvGraphicFramePr/>
          <p:nvPr/>
        </p:nvGraphicFramePr>
        <p:xfrm>
          <a:off x="6683375" y="3768725"/>
          <a:ext cx="3381375" cy="231902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0000"/>
                    </a:ext>
                  </a:extLst>
                </a:gridCol>
                <a:gridCol w="620395">
                  <a:extLst>
                    <a:ext uri="{9D8B030D-6E8A-4147-A177-3AD203B41FA5}">
                      <a16:colId xmlns:a16="http://schemas.microsoft.com/office/drawing/2014/main" xmlns="" val="20001"/>
                    </a:ext>
                  </a:extLst>
                </a:gridCol>
                <a:gridCol w="1252220">
                  <a:extLst>
                    <a:ext uri="{9D8B030D-6E8A-4147-A177-3AD203B41FA5}">
                      <a16:colId xmlns:a16="http://schemas.microsoft.com/office/drawing/2014/main" xmlns="" val="20002"/>
                    </a:ext>
                  </a:extLst>
                </a:gridCol>
              </a:tblGrid>
              <a:tr h="210820">
                <a:tc>
                  <a:txBody>
                    <a:bodyPr/>
                    <a:lstStyle/>
                    <a:p>
                      <a:pPr>
                        <a:buNone/>
                      </a:pPr>
                      <a:r>
                        <a:rPr lang="en-US" sz="1000">
                          <a:solidFill>
                            <a:srgbClr val="008CBA"/>
                          </a:solidFill>
                          <a:latin typeface="Arial Narrow" panose="020B0606020202030204" charset="-122"/>
                        </a:rPr>
                        <a:t>População</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8CBA"/>
                          </a:solidFill>
                          <a:latin typeface="Arial Narrow" panose="020B0606020202030204" charset="-122"/>
                        </a:rPr>
                        <a:t>Habitantes</a:t>
                      </a:r>
                      <a:endParaRPr lang="en-US" altLang="en-US" sz="1000">
                        <a:solidFill>
                          <a:srgbClr val="008C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r h="210820">
                <a:tc>
                  <a:txBody>
                    <a:bodyPr/>
                    <a:lstStyle/>
                    <a:p>
                      <a:pPr>
                        <a:buNone/>
                      </a:pPr>
                      <a:r>
                        <a:rPr lang="en-US" sz="1000">
                          <a:solidFill>
                            <a:srgbClr val="000000"/>
                          </a:solidFill>
                          <a:latin typeface="Arial Narrow" panose="020B0606020202030204" charset="-122"/>
                        </a:rPr>
                        <a:t>Taxa de crescimento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1"/>
                  </a:ext>
                </a:extLst>
              </a:tr>
              <a:tr h="210820">
                <a:tc>
                  <a:txBody>
                    <a:bodyPr/>
                    <a:lstStyle/>
                    <a:p>
                      <a:pPr>
                        <a:buNone/>
                      </a:pPr>
                      <a:r>
                        <a:rPr lang="en-US" sz="1000">
                          <a:solidFill>
                            <a:srgbClr val="000000"/>
                          </a:solidFill>
                          <a:latin typeface="Arial Narrow" panose="020B0606020202030204" charset="-122"/>
                        </a:rPr>
                        <a:t>População urbana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2"/>
                  </a:ext>
                </a:extLst>
              </a:tr>
              <a:tr h="210820">
                <a:tc>
                  <a:txBody>
                    <a:bodyPr/>
                    <a:lstStyle/>
                    <a:p>
                      <a:pPr>
                        <a:buNone/>
                      </a:pPr>
                      <a:r>
                        <a:rPr lang="en-US" sz="1000">
                          <a:solidFill>
                            <a:srgbClr val="000000"/>
                          </a:solidFill>
                          <a:latin typeface="Arial Narrow" panose="020B0606020202030204" charset="-122"/>
                        </a:rPr>
                        <a:t>Densidade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habitantes/km²</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3"/>
                  </a:ext>
                </a:extLst>
              </a:tr>
              <a:tr h="210820">
                <a:tc>
                  <a:txBody>
                    <a:bodyPr/>
                    <a:lstStyle/>
                    <a:p>
                      <a:pPr>
                        <a:buNone/>
                      </a:pPr>
                      <a:r>
                        <a:rPr lang="en-US" sz="1000">
                          <a:solidFill>
                            <a:srgbClr val="000000"/>
                          </a:solidFill>
                          <a:latin typeface="Arial Narrow" panose="020B0606020202030204" charset="-122"/>
                        </a:rPr>
                        <a:t>Idade média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4"/>
                  </a:ext>
                </a:extLst>
              </a:tr>
              <a:tr h="210820">
                <a:tc>
                  <a:txBody>
                    <a:bodyPr/>
                    <a:lstStyle/>
                    <a:p>
                      <a:pPr>
                        <a:buNone/>
                      </a:pPr>
                      <a:r>
                        <a:rPr lang="en-US" sz="1000">
                          <a:solidFill>
                            <a:srgbClr val="000000"/>
                          </a:solidFill>
                          <a:latin typeface="Arial Narrow" panose="020B0606020202030204" charset="-122"/>
                        </a:rPr>
                        <a:t>Esperança de vida homens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5"/>
                  </a:ext>
                </a:extLst>
              </a:tr>
              <a:tr h="210820">
                <a:tc>
                  <a:txBody>
                    <a:bodyPr/>
                    <a:lstStyle/>
                    <a:p>
                      <a:pPr>
                        <a:buNone/>
                      </a:pPr>
                      <a:r>
                        <a:rPr lang="en-US" sz="1000">
                          <a:solidFill>
                            <a:srgbClr val="000000"/>
                          </a:solidFill>
                          <a:latin typeface="Arial Narrow" panose="020B0606020202030204" charset="-122"/>
                        </a:rPr>
                        <a:t>Esperança de vida mulheres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6"/>
                  </a:ext>
                </a:extLst>
              </a:tr>
              <a:tr h="210820">
                <a:tc>
                  <a:txBody>
                    <a:bodyPr/>
                    <a:lstStyle/>
                    <a:p>
                      <a:pPr>
                        <a:buNone/>
                      </a:pPr>
                      <a:r>
                        <a:rPr lang="en-US" sz="1000">
                          <a:solidFill>
                            <a:srgbClr val="000000"/>
                          </a:solidFill>
                          <a:latin typeface="Arial Narrow" panose="020B0606020202030204" charset="-122"/>
                        </a:rPr>
                        <a:t>Taxa de actividade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7"/>
                  </a:ext>
                </a:extLst>
              </a:tr>
              <a:tr h="210820">
                <a:tc>
                  <a:txBody>
                    <a:bodyPr/>
                    <a:lstStyle/>
                    <a:p>
                      <a:pPr>
                        <a:buNone/>
                      </a:pPr>
                      <a:r>
                        <a:rPr lang="en-US" sz="1000">
                          <a:solidFill>
                            <a:srgbClr val="000000"/>
                          </a:solidFill>
                          <a:latin typeface="Arial Narrow" panose="020B0606020202030204" charset="-122"/>
                        </a:rPr>
                        <a:t>Taxa de alfabetização</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8"/>
                  </a:ext>
                </a:extLst>
              </a:tr>
              <a:tr h="210820">
                <a:tc>
                  <a:txBody>
                    <a:bodyPr/>
                    <a:lstStyle/>
                    <a:p>
                      <a:pPr>
                        <a:buNone/>
                      </a:pPr>
                      <a:r>
                        <a:rPr lang="en-US" sz="1000">
                          <a:solidFill>
                            <a:srgbClr val="000000"/>
                          </a:solidFill>
                          <a:latin typeface="Arial Narrow" panose="020B0606020202030204" charset="-122"/>
                        </a:rPr>
                        <a:t>Língua oficial</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9"/>
                  </a:ext>
                </a:extLst>
              </a:tr>
              <a:tr h="210820">
                <a:tc>
                  <a:txBody>
                    <a:bodyPr/>
                    <a:lstStyle/>
                    <a:p>
                      <a:pPr>
                        <a:buNone/>
                      </a:pPr>
                      <a:r>
                        <a:rPr lang="en-US" sz="1000">
                          <a:solidFill>
                            <a:srgbClr val="000000"/>
                          </a:solidFill>
                          <a:latin typeface="Arial Narrow" panose="020B0606020202030204" charset="-122"/>
                        </a:rPr>
                        <a:t>Moeda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23"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4" name="Imagem 28" descr="tg"/>
          <p:cNvPicPr>
            <a:picLocks noChangeAspect="1"/>
          </p:cNvPicPr>
          <p:nvPr/>
        </p:nvPicPr>
        <p:blipFill>
          <a:blip r:embed="rId9"/>
          <a:stretch>
            <a:fillRect/>
          </a:stretch>
        </p:blipFill>
        <p:spPr>
          <a:xfrm>
            <a:off x="6690995" y="3552825"/>
            <a:ext cx="333375" cy="219075"/>
          </a:xfrm>
          <a:prstGeom prst="rect">
            <a:avLst/>
          </a:prstGeom>
        </p:spPr>
      </p:pic>
      <p:sp>
        <p:nvSpPr>
          <p:cNvPr id="25" name="TextBox 2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extLst>
      <p:ext uri="{BB962C8B-B14F-4D97-AF65-F5344CB8AC3E}">
        <p14:creationId xmlns:p14="http://schemas.microsoft.com/office/powerpoint/2010/main" val="236626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2"/>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2"/>
          <a:stretch>
            <a:fillRect/>
          </a:stretch>
        </p:blipFill>
        <p:spPr>
          <a:xfrm>
            <a:off x="-3175" y="44352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76" name="Conexão Reta 75"/>
          <p:cNvCxnSpPr>
            <a:endCxn id="25" idx="3"/>
          </p:cNvCxnSpPr>
          <p:nvPr/>
        </p:nvCxnSpPr>
        <p:spPr>
          <a:xfrm>
            <a:off x="5724524" y="3879212"/>
            <a:ext cx="379730" cy="40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dirty="0"/>
              <a:t>8</a:t>
            </a:fld>
            <a:endParaRPr lang="fr-FR" altLang="pt-PT" sz="1200" b="1" i="1" dirty="0"/>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602855" y="90170"/>
            <a:ext cx="3528060" cy="368300"/>
          </a:xfrm>
          <a:prstGeom prst="rect">
            <a:avLst/>
          </a:prstGeom>
          <a:noFill/>
        </p:spPr>
        <p:txBody>
          <a:bodyPr wrap="square" rtlCol="0">
            <a:spAutoFit/>
          </a:bodyPr>
          <a:lstStyle/>
          <a:p>
            <a:pPr marL="12700">
              <a:lnSpc>
                <a:spcPts val="2160"/>
              </a:lnSpc>
            </a:pPr>
            <a:r>
              <a:rPr sz="1200" b="1" spc="-1" dirty="0" smtClean="0">
                <a:solidFill>
                  <a:srgbClr val="008CBA"/>
                </a:solidFill>
                <a:latin typeface="Arial Narrow" panose="020B0606020202030204" pitchFamily="34" charset="0"/>
                <a:cs typeface="Arial Narrow" panose="020B0606020202030204" pitchFamily="34" charset="0"/>
                <a:sym typeface="+mn-ea"/>
              </a:rPr>
              <a:t> A importância d</a:t>
            </a:r>
            <a:r>
              <a:rPr lang="pt-PT" sz="1200" b="1" spc="-1" dirty="0" smtClean="0">
                <a:solidFill>
                  <a:srgbClr val="008CBA"/>
                </a:solidFill>
                <a:latin typeface="Arial Narrow" panose="020B0606020202030204" pitchFamily="34" charset="0"/>
                <a:cs typeface="Arial Narrow" panose="020B0606020202030204" pitchFamily="34" charset="0"/>
                <a:sym typeface="+mn-ea"/>
              </a:rPr>
              <a:t>a </a:t>
            </a:r>
            <a:r>
              <a:rPr lang="pt-PT" sz="1200" b="1" i="1" spc="-1" dirty="0" smtClean="0">
                <a:solidFill>
                  <a:srgbClr val="008CBA"/>
                </a:solidFill>
                <a:latin typeface="Arial Narrow" panose="020B0606020202030204" pitchFamily="34" charset="0"/>
                <a:cs typeface="Arial Narrow" panose="020B0606020202030204" pitchFamily="34" charset="0"/>
                <a:sym typeface="+mn-ea"/>
              </a:rPr>
              <a:t>CEDEAO</a:t>
            </a:r>
            <a:r>
              <a:rPr lang="pt-PT" sz="1200" b="1" spc="-1" dirty="0" smtClean="0">
                <a:solidFill>
                  <a:srgbClr val="008CBA"/>
                </a:solidFill>
                <a:latin typeface="Arial Narrow" panose="020B0606020202030204" pitchFamily="34" charset="0"/>
                <a:cs typeface="Arial Narrow" panose="020B0606020202030204" pitchFamily="34" charset="0"/>
                <a:sym typeface="+mn-ea"/>
              </a:rPr>
              <a:t> enquanto m</a:t>
            </a:r>
            <a:r>
              <a:rPr sz="1200" b="1" spc="-1" dirty="0" smtClean="0">
                <a:solidFill>
                  <a:srgbClr val="008CBA"/>
                </a:solidFill>
                <a:latin typeface="Arial Narrow" panose="020B0606020202030204" pitchFamily="34" charset="0"/>
                <a:cs typeface="Arial Narrow" panose="020B0606020202030204" pitchFamily="34" charset="0"/>
                <a:sym typeface="+mn-ea"/>
              </a:rPr>
              <a:t>ercado </a:t>
            </a:r>
            <a:r>
              <a:rPr lang="pt-PT" sz="1200" b="1" spc="-1" dirty="0" smtClean="0">
                <a:solidFill>
                  <a:srgbClr val="008CBA"/>
                </a:solidFill>
                <a:latin typeface="Arial Narrow" panose="020B0606020202030204" pitchFamily="34" charset="0"/>
                <a:cs typeface="Arial Narrow" panose="020B0606020202030204" pitchFamily="34" charset="0"/>
                <a:sym typeface="+mn-ea"/>
              </a:rPr>
              <a:t>regional</a:t>
            </a:r>
            <a:endParaRPr lang="pt-PT" altLang="en-US" sz="1200" b="1" i="1" spc="-1" dirty="0" smtClean="0">
              <a:solidFill>
                <a:srgbClr val="008C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7501255" y="422910"/>
            <a:ext cx="2470785"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Eliminação</a:t>
            </a:r>
            <a:r>
              <a:rPr sz="1200" dirty="0" smtClean="0">
                <a:solidFill>
                  <a:srgbClr val="3EA4BA"/>
                </a:solidFill>
                <a:latin typeface="Arial Narrow" panose="020B0606020202030204" pitchFamily="34" charset="0"/>
                <a:cs typeface="Arial Narrow" panose="020B0606020202030204" pitchFamily="34" charset="0"/>
                <a:sym typeface="+mn-ea"/>
              </a:rPr>
              <a:t> das barreiras aduaneiras</a:t>
            </a:r>
            <a:r>
              <a:rPr lang="pt-PT" sz="1200" dirty="0" smtClean="0">
                <a:solidFill>
                  <a:srgbClr val="3EA4BA"/>
                </a:solidFill>
                <a:latin typeface="Arial Narrow" panose="020B0606020202030204" pitchFamily="34" charset="0"/>
                <a:cs typeface="Arial Narrow" panose="020B0606020202030204" pitchFamily="34" charset="0"/>
                <a:sym typeface="+mn-ea"/>
              </a:rPr>
              <a:t>,</a:t>
            </a:r>
            <a:endParaRPr lang="pt-PT" altLang="en-US" sz="1200" i="1">
              <a:solidFill>
                <a:srgbClr val="3EA4BA"/>
              </a:solidFill>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627755" cy="275590"/>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Facilitação de livre c</a:t>
            </a:r>
            <a:r>
              <a:rPr sz="1200" dirty="0" smtClean="0">
                <a:solidFill>
                  <a:srgbClr val="3EA4BA"/>
                </a:solidFill>
                <a:latin typeface="Arial Narrow" panose="020B0606020202030204" pitchFamily="34" charset="0"/>
                <a:cs typeface="Arial Narrow" panose="020B0606020202030204" pitchFamily="34" charset="0"/>
                <a:sym typeface="+mn-ea"/>
              </a:rPr>
              <a:t>irculação de pessoas e </a:t>
            </a:r>
            <a:r>
              <a:rPr lang="pt-PT" sz="1200" dirty="0" smtClean="0">
                <a:solidFill>
                  <a:srgbClr val="3EA4BA"/>
                </a:solidFill>
                <a:latin typeface="Arial Narrow" panose="020B0606020202030204" pitchFamily="34" charset="0"/>
                <a:cs typeface="Arial Narrow" panose="020B0606020202030204" pitchFamily="34" charset="0"/>
                <a:sym typeface="+mn-ea"/>
              </a:rPr>
              <a:t>de </a:t>
            </a:r>
            <a:r>
              <a:rPr sz="1200" dirty="0" smtClean="0">
                <a:solidFill>
                  <a:srgbClr val="3EA4BA"/>
                </a:solidFill>
                <a:latin typeface="Arial Narrow" panose="020B0606020202030204" pitchFamily="34" charset="0"/>
                <a:cs typeface="Arial Narrow" panose="020B0606020202030204" pitchFamily="34" charset="0"/>
                <a:sym typeface="+mn-ea"/>
              </a:rPr>
              <a:t>bens</a:t>
            </a:r>
            <a:r>
              <a:rPr lang="pt-PT" sz="1200" dirty="0" smtClean="0">
                <a:solidFill>
                  <a:srgbClr val="3EA4BA"/>
                </a:solidFill>
                <a:latin typeface="Arial Narrow" panose="020B0606020202030204" pitchFamily="34" charset="0"/>
                <a:cs typeface="Arial Narrow" panose="020B0606020202030204" pitchFamily="34" charset="0"/>
                <a:sym typeface="+mn-ea"/>
              </a:rPr>
              <a:t>,</a:t>
            </a:r>
            <a:endParaRPr lang="pt-PT" altLang="en-US" sz="1200" i="1">
              <a:solidFill>
                <a:srgbClr val="3EA4BA"/>
              </a:solidFill>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lnSpc>
                <a:spcPct val="100000"/>
              </a:lnSpc>
              <a:spcBef>
                <a:spcPts val="280"/>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err="1" smtClean="0">
                <a:solidFill>
                  <a:srgbClr val="3EA4BA"/>
                </a:solidFill>
                <a:latin typeface="Arial Narrow" panose="020B0606020202030204" pitchFamily="34" charset="0"/>
                <a:cs typeface="Arial Narrow" panose="020B0606020202030204" pitchFamily="34" charset="0"/>
                <a:sym typeface="+mn-ea"/>
              </a:rPr>
              <a:t>Vantagens</a:t>
            </a:r>
            <a:r>
              <a:rPr sz="1200" dirty="0" smtClean="0">
                <a:solidFill>
                  <a:srgbClr val="3EA4BA"/>
                </a:solidFill>
                <a:latin typeface="Arial Narrow" panose="020B0606020202030204" pitchFamily="34" charset="0"/>
                <a:cs typeface="Arial Narrow" panose="020B0606020202030204" pitchFamily="34" charset="0"/>
                <a:sym typeface="+mn-ea"/>
              </a:rPr>
              <a:t> </a:t>
            </a:r>
            <a:r>
              <a:rPr sz="1200" dirty="0" err="1" smtClean="0">
                <a:solidFill>
                  <a:srgbClr val="3EA4BA"/>
                </a:solidFill>
                <a:latin typeface="Arial Narrow" panose="020B0606020202030204" pitchFamily="34" charset="0"/>
                <a:cs typeface="Arial Narrow" panose="020B0606020202030204" pitchFamily="34" charset="0"/>
                <a:sym typeface="+mn-ea"/>
              </a:rPr>
              <a:t>fiscais</a:t>
            </a:r>
            <a:r>
              <a:rPr lang="pt-PT" sz="1200" dirty="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e aduaneiras.</a:t>
            </a:r>
            <a:endParaRPr lang="pt-PT" altLang="en-US" sz="1200" i="1" dirty="0">
              <a:solidFill>
                <a:srgbClr val="3EA4BA"/>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452235"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708775" y="5156200"/>
            <a:ext cx="4212590" cy="275590"/>
          </a:xfrm>
          <a:prstGeom prst="rect">
            <a:avLst/>
          </a:prstGeom>
          <a:noFill/>
        </p:spPr>
        <p:txBody>
          <a:bodyPr wrap="square" rtlCol="0">
            <a:spAutoFit/>
          </a:bodyPr>
          <a:lstStyle/>
          <a:p>
            <a:pPr marL="104140" marR="262890">
              <a:lnSpc>
                <a:spcPct val="100000"/>
              </a:lnSpc>
              <a:spcBef>
                <a:spcPts val="280"/>
              </a:spcBef>
              <a:spcAft>
                <a:spcPts val="0"/>
              </a:spcAft>
            </a:pPr>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pt-PT" altLang="pt-PT" sz="1200" dirty="0">
                <a:solidFill>
                  <a:srgbClr val="3EA4BA"/>
                </a:solidFill>
                <a:latin typeface="Arial Narrow" panose="020B0606020202030204" pitchFamily="34" charset="0"/>
                <a:cs typeface="Arial Narrow" panose="020B0606020202030204" pitchFamily="34" charset="0"/>
                <a:sym typeface="+mn-ea"/>
              </a:rPr>
              <a:t>Exportação de bens e serviços:  </a:t>
            </a:r>
            <a:r>
              <a:rPr lang="pt-PT" altLang="pt-PT" sz="1200" dirty="0" smtClean="0">
                <a:solidFill>
                  <a:srgbClr val="3EA4BA"/>
                </a:solidFill>
                <a:latin typeface="Arial Narrow" panose="020B0606020202030204" pitchFamily="34" charset="0"/>
                <a:cs typeface="Arial Narrow" panose="020B0606020202030204" pitchFamily="34" charset="0"/>
                <a:sym typeface="+mn-ea"/>
              </a:rPr>
              <a:t>$ 197,993,787,997, em 2018</a:t>
            </a:r>
            <a:r>
              <a:rPr lang="pt-PT" altLang="en-US" sz="1200" dirty="0" smtClean="0">
                <a:solidFill>
                  <a:srgbClr val="3EA4BA"/>
                </a:solidFill>
                <a:latin typeface="Arial Narrow" panose="020B0606020202030204" pitchFamily="34" charset="0"/>
                <a:cs typeface="Arial Narrow" panose="020B0606020202030204" pitchFamily="34" charset="0"/>
                <a:sym typeface="+mn-ea"/>
              </a:rPr>
              <a:t>;</a:t>
            </a:r>
            <a:r>
              <a:rPr sz="1200" dirty="0" smtClean="0">
                <a:solidFill>
                  <a:srgbClr val="3EA4BA"/>
                </a:solidFill>
                <a:latin typeface="Arial Narrow" panose="020B0606020202030204" pitchFamily="34" charset="0"/>
                <a:cs typeface="Arial Narrow" panose="020B0606020202030204" pitchFamily="34" charset="0"/>
                <a:sym typeface="+mn-ea"/>
              </a:rPr>
              <a:t> </a:t>
            </a:r>
            <a:endParaRPr lang="pt-PT" altLang="en-US" sz="1200" i="1" dirty="0">
              <a:solidFill>
                <a:srgbClr val="3EA4BA"/>
              </a:solidFill>
            </a:endParaRPr>
          </a:p>
        </p:txBody>
      </p:sp>
      <p:sp>
        <p:nvSpPr>
          <p:cNvPr id="40" name="Caixa de Texto 39"/>
          <p:cNvSpPr txBox="1"/>
          <p:nvPr/>
        </p:nvSpPr>
        <p:spPr>
          <a:xfrm>
            <a:off x="6718300" y="5418455"/>
            <a:ext cx="5534025" cy="271485"/>
          </a:xfrm>
          <a:prstGeom prst="rect">
            <a:avLst/>
          </a:prstGeom>
          <a:noFill/>
        </p:spPr>
        <p:txBody>
          <a:bodyPr wrap="square" rtlCol="0">
            <a:spAutoFit/>
          </a:bodyPr>
          <a:lstStyle/>
          <a:p>
            <a:pPr marL="12700">
              <a:lnSpc>
                <a:spcPts val="1500"/>
              </a:lnSpc>
              <a:spcBef>
                <a:spcPts val="0"/>
              </a:spcBef>
              <a:spcAft>
                <a:spcPts val="0"/>
              </a:spcAft>
            </a:pPr>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pt-PT" sz="1200" dirty="0">
                <a:solidFill>
                  <a:srgbClr val="3EA4BA"/>
                </a:solidFill>
                <a:latin typeface="Arial Narrow" panose="020B0606020202030204" pitchFamily="34" charset="0"/>
                <a:cs typeface="Arial Narrow" panose="020B0606020202030204" pitchFamily="34" charset="0"/>
                <a:sym typeface="+mn-ea"/>
              </a:rPr>
              <a:t>Importações de bens e serviços : </a:t>
            </a:r>
            <a:r>
              <a:rPr lang="pt-PT" altLang="pt-PT" sz="1200" dirty="0">
                <a:solidFill>
                  <a:srgbClr val="3EA4BA"/>
                </a:solidFill>
                <a:latin typeface="Arial Narrow" panose="020B0606020202030204" pitchFamily="34" charset="0"/>
                <a:cs typeface="Arial Narrow" panose="020B0606020202030204" pitchFamily="34" charset="0"/>
                <a:sym typeface="+mn-ea"/>
              </a:rPr>
              <a:t> $ </a:t>
            </a:r>
            <a:r>
              <a:rPr lang="pt-PT" sz="1200" dirty="0" smtClean="0">
                <a:solidFill>
                  <a:srgbClr val="3EA4BA"/>
                </a:solidFill>
                <a:latin typeface="Arial Narrow" panose="020B0606020202030204" pitchFamily="34" charset="0"/>
                <a:cs typeface="Arial Narrow" panose="020B0606020202030204" pitchFamily="34" charset="0"/>
                <a:sym typeface="+mn-ea"/>
              </a:rPr>
              <a:t>138,363,847,400, </a:t>
            </a:r>
            <a:r>
              <a:rPr lang="pt-PT" altLang="pt-PT" sz="1200" dirty="0" smtClean="0">
                <a:solidFill>
                  <a:srgbClr val="3EA4BA"/>
                </a:solidFill>
                <a:latin typeface="Arial Narrow" panose="020B0606020202030204" pitchFamily="34" charset="0"/>
                <a:cs typeface="Arial Narrow" panose="020B0606020202030204" pitchFamily="34" charset="0"/>
                <a:sym typeface="+mn-ea"/>
              </a:rPr>
              <a:t> </a:t>
            </a:r>
            <a:r>
              <a:rPr lang="pt-PT" altLang="pt-PT" sz="1200" dirty="0">
                <a:solidFill>
                  <a:srgbClr val="3EA4BA"/>
                </a:solidFill>
                <a:latin typeface="Arial Narrow" panose="020B0606020202030204" pitchFamily="34" charset="0"/>
                <a:cs typeface="Arial Narrow" panose="020B0606020202030204" pitchFamily="34" charset="0"/>
                <a:sym typeface="+mn-ea"/>
              </a:rPr>
              <a:t>em 2018;</a:t>
            </a:r>
            <a:endParaRPr lang="pt-PT" altLang="en-US" sz="1200" i="1" dirty="0">
              <a:solidFill>
                <a:srgbClr val="3EA4BA"/>
              </a:solidFill>
            </a:endParaRPr>
          </a:p>
        </p:txBody>
      </p:sp>
      <p:cxnSp>
        <p:nvCxnSpPr>
          <p:cNvPr id="41" name="Conexão Reta 40"/>
          <p:cNvCxnSpPr/>
          <p:nvPr/>
        </p:nvCxnSpPr>
        <p:spPr>
          <a:xfrm>
            <a:off x="6827520" y="53943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617970" y="5728970"/>
            <a:ext cx="374396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en-US" altLang="pt-PT" sz="1200" dirty="0">
                <a:solidFill>
                  <a:srgbClr val="3EA4BA"/>
                </a:solidFill>
                <a:latin typeface="Arial Narrow" panose="020B0606020202030204" pitchFamily="34" charset="0"/>
                <a:cs typeface="Arial Narrow" panose="020B0606020202030204" pitchFamily="34" charset="0"/>
                <a:sym typeface="+mn-ea"/>
              </a:rPr>
              <a:t>Livre exportação de produtos</a:t>
            </a:r>
            <a:endParaRPr lang="pt-PT" altLang="en-US" sz="1200" i="1">
              <a:solidFill>
                <a:srgbClr val="3EA4BA"/>
              </a:solidFill>
            </a:endParaRPr>
          </a:p>
        </p:txBody>
      </p:sp>
      <p:sp>
        <p:nvSpPr>
          <p:cNvPr id="44" name="Oval 43"/>
          <p:cNvSpPr/>
          <p:nvPr/>
        </p:nvSpPr>
        <p:spPr>
          <a:xfrm>
            <a:off x="6955155"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5" y="917575"/>
            <a:ext cx="366268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Oportunidades recíprocas para todos os </a:t>
            </a:r>
            <a:r>
              <a:rPr lang="pt-PT" sz="1200" dirty="0" smtClean="0">
                <a:solidFill>
                  <a:srgbClr val="3EA4BA"/>
                </a:solidFill>
                <a:latin typeface="Arial Narrow" panose="020B0606020202030204" pitchFamily="34" charset="0"/>
                <a:cs typeface="Arial Narrow" panose="020B0606020202030204" pitchFamily="34" charset="0"/>
                <a:sym typeface="+mn-ea"/>
              </a:rPr>
              <a:t>p</a:t>
            </a:r>
            <a:r>
              <a:rPr sz="1200" dirty="0" smtClean="0">
                <a:solidFill>
                  <a:srgbClr val="3EA4BA"/>
                </a:solidFill>
                <a:latin typeface="Arial Narrow" panose="020B0606020202030204" pitchFamily="34" charset="0"/>
                <a:cs typeface="Arial Narrow" panose="020B0606020202030204" pitchFamily="34" charset="0"/>
                <a:sym typeface="+mn-ea"/>
              </a:rPr>
              <a:t>aíses </a:t>
            </a:r>
            <a:r>
              <a:rPr lang="pt-PT" sz="1200" dirty="0" smtClean="0">
                <a:solidFill>
                  <a:srgbClr val="3EA4BA"/>
                </a:solidFill>
                <a:latin typeface="Arial Narrow" panose="020B0606020202030204" pitchFamily="34" charset="0"/>
                <a:cs typeface="Arial Narrow" panose="020B0606020202030204" pitchFamily="34" charset="0"/>
                <a:sym typeface="+mn-ea"/>
              </a:rPr>
              <a:t>e empresas</a:t>
            </a:r>
            <a:endParaRPr lang="pt-PT" altLang="en-US" sz="1200">
              <a:solidFill>
                <a:srgbClr val="3EA4BA"/>
              </a:solidFill>
            </a:endParaRPr>
          </a:p>
        </p:txBody>
      </p:sp>
      <p:sp>
        <p:nvSpPr>
          <p:cNvPr id="22" name="Caixa de Texto 21"/>
          <p:cNvSpPr txBox="1"/>
          <p:nvPr/>
        </p:nvSpPr>
        <p:spPr>
          <a:xfrm>
            <a:off x="6986905" y="4797425"/>
            <a:ext cx="2445385" cy="275590"/>
          </a:xfrm>
          <a:prstGeom prst="rect">
            <a:avLst/>
          </a:prstGeom>
          <a:noFill/>
        </p:spPr>
        <p:txBody>
          <a:bodyPr wrap="square" rtlCol="0">
            <a:spAutoFit/>
          </a:bodyPr>
          <a:lstStyle/>
          <a:p>
            <a:r>
              <a:rPr lang="pt-PT" altLang="en-US" sz="1200" b="1" i="1">
                <a:solidFill>
                  <a:srgbClr val="008CBA"/>
                </a:solidFill>
              </a:rPr>
              <a:t>Exportação e reexportação</a:t>
            </a:r>
          </a:p>
        </p:txBody>
      </p:sp>
      <p:sp>
        <p:nvSpPr>
          <p:cNvPr id="23" name="Caixa de Texto 22"/>
          <p:cNvSpPr txBox="1"/>
          <p:nvPr/>
        </p:nvSpPr>
        <p:spPr>
          <a:xfrm>
            <a:off x="6521450" y="6052820"/>
            <a:ext cx="5462905"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a:t>
            </a:r>
            <a:r>
              <a:rPr lang="pt-PT" sz="1200" dirty="0" smtClean="0">
                <a:solidFill>
                  <a:srgbClr val="3EA4BA"/>
                </a:solidFill>
                <a:latin typeface="Arial Narrow" panose="020B0606020202030204" pitchFamily="34" charset="0"/>
                <a:cs typeface="Arial Narrow" panose="020B0606020202030204" pitchFamily="34" charset="0"/>
                <a:sym typeface="+mn-ea"/>
              </a:rPr>
              <a:t> </a:t>
            </a:r>
            <a:r>
              <a:rPr lang="en-US" altLang="pt-PT" sz="1200" dirty="0">
                <a:solidFill>
                  <a:srgbClr val="3EA4BA"/>
                </a:solidFill>
                <a:latin typeface="Arial Narrow" panose="020B0606020202030204" pitchFamily="34" charset="0"/>
                <a:cs typeface="Arial Narrow" panose="020B0606020202030204" pitchFamily="34" charset="0"/>
                <a:sym typeface="+mn-ea"/>
              </a:rPr>
              <a:t>I</a:t>
            </a:r>
            <a:r>
              <a:rPr lang="pt-PT" altLang="en-US" sz="1200" dirty="0">
                <a:solidFill>
                  <a:srgbClr val="3EA4BA"/>
                </a:solidFill>
                <a:latin typeface="Arial Narrow" panose="020B0606020202030204" pitchFamily="34" charset="0"/>
                <a:cs typeface="Arial Narrow" panose="020B0606020202030204" pitchFamily="34" charset="0"/>
                <a:sym typeface="+mn-ea"/>
              </a:rPr>
              <a:t>mportação de </a:t>
            </a:r>
            <a:r>
              <a:rPr lang="en-US" altLang="pt-PT" sz="1200" dirty="0">
                <a:solidFill>
                  <a:srgbClr val="3EA4BA"/>
                </a:solidFill>
                <a:latin typeface="Arial Narrow" panose="020B0606020202030204" pitchFamily="34" charset="0"/>
                <a:cs typeface="Arial Narrow" panose="020B0606020202030204" pitchFamily="34" charset="0"/>
                <a:sym typeface="+mn-ea"/>
              </a:rPr>
              <a:t>matérias </a:t>
            </a:r>
            <a:r>
              <a:rPr lang="en-US" altLang="pt-PT" sz="1200" dirty="0" err="1">
                <a:solidFill>
                  <a:srgbClr val="3EA4BA"/>
                </a:solidFill>
                <a:latin typeface="Arial Narrow" panose="020B0606020202030204" pitchFamily="34" charset="0"/>
                <a:cs typeface="Arial Narrow" panose="020B0606020202030204" pitchFamily="34" charset="0"/>
                <a:sym typeface="+mn-ea"/>
              </a:rPr>
              <a:t>primas</a:t>
            </a:r>
            <a:r>
              <a:rPr lang="en-US" altLang="pt-PT" sz="1200" dirty="0">
                <a:solidFill>
                  <a:srgbClr val="3EA4BA"/>
                </a:solidFill>
                <a:latin typeface="Arial Narrow" panose="020B0606020202030204" pitchFamily="34" charset="0"/>
                <a:cs typeface="Arial Narrow" panose="020B0606020202030204" pitchFamily="34" charset="0"/>
                <a:sym typeface="+mn-ea"/>
              </a:rPr>
              <a:t> </a:t>
            </a:r>
            <a:r>
              <a:rPr lang="pt-PT" altLang="en-US" sz="1200" dirty="0" smtClean="0">
                <a:solidFill>
                  <a:srgbClr val="3EA4BA"/>
                </a:solidFill>
                <a:latin typeface="Arial Narrow" panose="020B0606020202030204" pitchFamily="34" charset="0"/>
                <a:cs typeface="Arial Narrow" panose="020B0606020202030204" pitchFamily="34" charset="0"/>
                <a:sym typeface="+mn-ea"/>
              </a:rPr>
              <a:t>entrte os 15 </a:t>
            </a:r>
            <a:r>
              <a:rPr lang="pt-PT" altLang="en-US" sz="1200" dirty="0">
                <a:solidFill>
                  <a:srgbClr val="3EA4BA"/>
                </a:solidFill>
                <a:latin typeface="Arial Narrow" panose="020B0606020202030204" pitchFamily="34" charset="0"/>
                <a:cs typeface="Arial Narrow" panose="020B0606020202030204" pitchFamily="34" charset="0"/>
                <a:sym typeface="+mn-ea"/>
              </a:rPr>
              <a:t>países da </a:t>
            </a:r>
            <a:r>
              <a:rPr lang="pt-PT" altLang="en-US" sz="1200" i="1" dirty="0">
                <a:solidFill>
                  <a:srgbClr val="3EA4BA"/>
                </a:solidFill>
                <a:latin typeface="Arial Narrow" panose="020B0606020202030204" pitchFamily="34" charset="0"/>
                <a:cs typeface="Arial Narrow" panose="020B0606020202030204" pitchFamily="34" charset="0"/>
                <a:sym typeface="+mn-ea"/>
              </a:rPr>
              <a:t>CEDEAO</a:t>
            </a:r>
            <a:r>
              <a:rPr lang="pt-PT" altLang="en-US" sz="1200" dirty="0">
                <a:solidFill>
                  <a:srgbClr val="3EA4BA"/>
                </a:solidFill>
                <a:latin typeface="Arial Narrow" panose="020B0606020202030204" pitchFamily="34" charset="0"/>
                <a:cs typeface="Arial Narrow" panose="020B0606020202030204" pitchFamily="34" charset="0"/>
                <a:sym typeface="+mn-ea"/>
              </a:rPr>
              <a:t> livre de taxas e impostos</a:t>
            </a:r>
            <a:endParaRPr lang="pt-PT" altLang="en-US" sz="1200" i="1" dirty="0">
              <a:solidFill>
                <a:srgbClr val="3EA4BA"/>
              </a:solidFill>
            </a:endParaRPr>
          </a:p>
        </p:txBody>
      </p:sp>
      <p:sp>
        <p:nvSpPr>
          <p:cNvPr id="25" name="object 7"/>
          <p:cNvSpPr txBox="1"/>
          <p:nvPr/>
        </p:nvSpPr>
        <p:spPr>
          <a:xfrm>
            <a:off x="4093209" y="4145277"/>
            <a:ext cx="2011045" cy="280035"/>
          </a:xfrm>
          <a:prstGeom prst="rect">
            <a:avLst/>
          </a:prstGeom>
        </p:spPr>
        <p:txBody>
          <a:bodyPr wrap="square" lIns="0" tIns="13716" rIns="0" bIns="0" rtlCol="0">
            <a:noAutofit/>
          </a:bodyPr>
          <a:lstStyle/>
          <a:p>
            <a:pPr marL="12700">
              <a:lnSpc>
                <a:spcPts val="2160"/>
              </a:lnSpc>
            </a:pPr>
            <a:r>
              <a:rPr sz="1400" b="1" spc="-1" dirty="0" smtClean="0">
                <a:solidFill>
                  <a:srgbClr val="008CBA"/>
                </a:solidFill>
                <a:latin typeface="Arial Narrow" panose="020B0606020202030204" pitchFamily="34" charset="0"/>
                <a:cs typeface="Arial Narrow" panose="020B0606020202030204" pitchFamily="34" charset="0"/>
              </a:rPr>
              <a:t>Caraterização e informação</a:t>
            </a: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358187" y="4419232"/>
            <a:ext cx="177800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Capacitação empresarial</a:t>
            </a:r>
            <a:endParaRPr lang="pt-PT" altLang="en-US" sz="1200" dirty="0">
              <a:solidFill>
                <a:srgbClr val="3EA4BA"/>
              </a:solidFill>
            </a:endParaRPr>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452045" y="4794517"/>
            <a:ext cx="2570480" cy="275590"/>
          </a:xfrm>
          <a:prstGeom prst="rect">
            <a:avLst/>
          </a:prstGeom>
          <a:noFill/>
        </p:spPr>
        <p:txBody>
          <a:bodyPr wrap="square" rtlCol="0">
            <a:spAutoFit/>
          </a:bodyPr>
          <a:lstStyle/>
          <a:p>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spc="-1" dirty="0" smtClean="0">
                <a:solidFill>
                  <a:srgbClr val="3EA4BA"/>
                </a:solidFill>
                <a:latin typeface="Arial Narrow" panose="020B0606020202030204" pitchFamily="34" charset="0"/>
                <a:cs typeface="Arial Narrow" panose="020B0606020202030204" pitchFamily="34" charset="0"/>
                <a:sym typeface="+mn-ea"/>
              </a:rPr>
              <a:t>Funcionamento e cooperação em rede</a:t>
            </a:r>
            <a:endParaRPr lang="pt-PT" altLang="en-US" sz="1200" dirty="0">
              <a:solidFill>
                <a:srgbClr val="3EA4BA"/>
              </a:solidFill>
            </a:endParaRPr>
          </a:p>
        </p:txBody>
      </p:sp>
      <p:sp>
        <p:nvSpPr>
          <p:cNvPr id="43" name="Caixa de Texto 42"/>
          <p:cNvSpPr txBox="1"/>
          <p:nvPr/>
        </p:nvSpPr>
        <p:spPr>
          <a:xfrm>
            <a:off x="3490955" y="5159007"/>
            <a:ext cx="2595880" cy="266065"/>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sz="1200" dirty="0" smtClean="0">
                <a:solidFill>
                  <a:srgbClr val="3EA4BA"/>
                </a:solidFill>
                <a:latin typeface="Arial Narrow" panose="020B0606020202030204" pitchFamily="34" charset="0"/>
                <a:cs typeface="Arial Narrow" panose="020B0606020202030204" pitchFamily="34" charset="0"/>
                <a:sym typeface="+mn-ea"/>
              </a:rPr>
              <a:t>Instrumentos públicos de facilitação</a:t>
            </a:r>
            <a:endParaRPr lang="pt-PT" altLang="en-US" sz="1200" dirty="0">
              <a:solidFill>
                <a:srgbClr val="3EA4BA"/>
              </a:solidFill>
            </a:endParaRPr>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393001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727825"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606540"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487795"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6608445" y="4725035"/>
            <a:ext cx="410845" cy="177800"/>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11848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334260" y="1539781"/>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dirty="0">
                <a:solidFill>
                  <a:srgbClr val="3EA4BA"/>
                </a:solidFill>
                <a:latin typeface="Arial Narrow" panose="020B0606020202030204" pitchFamily="34" charset="0"/>
                <a:cs typeface="Arial Narrow" panose="020B0606020202030204" pitchFamily="34" charset="0"/>
                <a:sym typeface="+mn-ea"/>
              </a:rPr>
              <a:t>15 Países membros</a:t>
            </a:r>
          </a:p>
        </p:txBody>
      </p:sp>
      <p:sp>
        <p:nvSpPr>
          <p:cNvPr id="7" name="Caixa de Texto 6"/>
          <p:cNvSpPr txBox="1"/>
          <p:nvPr/>
        </p:nvSpPr>
        <p:spPr>
          <a:xfrm>
            <a:off x="2178050" y="2016666"/>
            <a:ext cx="1338580" cy="275590"/>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Três línguas oficiais</a:t>
            </a:r>
          </a:p>
        </p:txBody>
      </p:sp>
      <p:sp>
        <p:nvSpPr>
          <p:cNvPr id="9" name="Caixa de Texto 8"/>
          <p:cNvSpPr txBox="1"/>
          <p:nvPr/>
        </p:nvSpPr>
        <p:spPr>
          <a:xfrm>
            <a:off x="969010" y="2374171"/>
            <a:ext cx="2354580" cy="245110"/>
          </a:xfrm>
          <a:prstGeom prst="rect">
            <a:avLst/>
          </a:prstGeom>
          <a:noFill/>
        </p:spPr>
        <p:txBody>
          <a:bodyPr wrap="square" rtlCol="0">
            <a:spAutoFit/>
          </a:bodyPr>
          <a:lstStyle/>
          <a:p>
            <a:pPr lvl="0" algn="r" fontAlgn="auto">
              <a:lnSpc>
                <a:spcPts val="1200"/>
              </a:lnSpc>
            </a:pPr>
            <a:r>
              <a:rPr lang="pt-PT" altLang="en-US" sz="1200" i="1" dirty="0">
                <a:solidFill>
                  <a:srgbClr val="3EA4BA"/>
                </a:solidFill>
                <a:latin typeface="Arial Narrow" panose="020B0606020202030204" pitchFamily="34" charset="0"/>
                <a:cs typeface="Arial Narrow" panose="020B0606020202030204" pitchFamily="34" charset="0"/>
                <a:sym typeface="+mn-ea"/>
              </a:rPr>
              <a:t>188.423.476 Utilizadores de Internet</a:t>
            </a:r>
          </a:p>
        </p:txBody>
      </p:sp>
      <p:sp>
        <p:nvSpPr>
          <p:cNvPr id="10" name="Caixa de Texto 9"/>
          <p:cNvSpPr txBox="1"/>
          <p:nvPr/>
        </p:nvSpPr>
        <p:spPr>
          <a:xfrm>
            <a:off x="1112703" y="2620641"/>
            <a:ext cx="2247265" cy="276999"/>
          </a:xfrm>
          <a:prstGeom prst="rect">
            <a:avLst/>
          </a:prstGeom>
          <a:noFill/>
        </p:spPr>
        <p:txBody>
          <a:bodyPr wrap="square" rtlCol="0">
            <a:spAutoFit/>
          </a:bodyPr>
          <a:lstStyle/>
          <a:p>
            <a:r>
              <a:rPr lang="pt-PT" altLang="en-US" sz="1200" i="1" dirty="0">
                <a:solidFill>
                  <a:srgbClr val="3EA4BA"/>
                </a:solidFill>
                <a:latin typeface="Arial Narrow" panose="020B0606020202030204" pitchFamily="34" charset="0"/>
                <a:cs typeface="Arial Narrow" panose="020B0606020202030204" pitchFamily="34" charset="0"/>
                <a:sym typeface="+mn-ea"/>
              </a:rPr>
              <a:t>47.4 % Penetração [ % População]</a:t>
            </a:r>
          </a:p>
        </p:txBody>
      </p:sp>
      <p:grpSp>
        <p:nvGrpSpPr>
          <p:cNvPr id="12" name="Agrupar 11"/>
          <p:cNvGrpSpPr/>
          <p:nvPr/>
        </p:nvGrpSpPr>
        <p:grpSpPr>
          <a:xfrm rot="10800000">
            <a:off x="357759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40677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272790"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194685"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380682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grpSp>
        <p:nvGrpSpPr>
          <p:cNvPr id="37" name="Agrupar 36"/>
          <p:cNvGrpSpPr/>
          <p:nvPr/>
        </p:nvGrpSpPr>
        <p:grpSpPr>
          <a:xfrm rot="10800000">
            <a:off x="3138805"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1295585" y="2863755"/>
            <a:ext cx="2078172"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400 milhões de consumidores</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2" name="Agrupar 51"/>
          <p:cNvGrpSpPr/>
          <p:nvPr/>
        </p:nvGrpSpPr>
        <p:grpSpPr>
          <a:xfrm rot="10800000">
            <a:off x="30524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715374" y="3153316"/>
            <a:ext cx="2517140" cy="276999"/>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600 milhões de consumidores em 2050</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56" name="Agrupar 55"/>
          <p:cNvGrpSpPr/>
          <p:nvPr/>
        </p:nvGrpSpPr>
        <p:grpSpPr>
          <a:xfrm rot="10800000">
            <a:off x="298640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511300" y="3442876"/>
            <a:ext cx="165227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5% da poulação mundial</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288988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514531" y="380355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40% da poulação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281368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265611" y="4093116"/>
            <a:ext cx="2594610"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superior a 40% da África Subsaariana</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75" name="Caixa de Texto 74"/>
          <p:cNvSpPr txBox="1"/>
          <p:nvPr/>
        </p:nvSpPr>
        <p:spPr>
          <a:xfrm>
            <a:off x="1473200" y="1767746"/>
            <a:ext cx="2214245" cy="275590"/>
          </a:xfrm>
          <a:prstGeom prst="rect">
            <a:avLst/>
          </a:prstGeom>
          <a:noFill/>
        </p:spPr>
        <p:txBody>
          <a:bodyPr wrap="square" rtlCol="0">
            <a:spAutoFit/>
          </a:bodyPr>
          <a:lstStyle/>
          <a:p>
            <a:r>
              <a:rPr lang="pt-PT" altLang="en-US" sz="1200" dirty="0">
                <a:solidFill>
                  <a:srgbClr val="3EA4BA"/>
                </a:solidFill>
                <a:latin typeface="Arial Narrow" panose="020B0606020202030204" pitchFamily="34" charset="0"/>
                <a:cs typeface="Arial Narrow" panose="020B0606020202030204" pitchFamily="34" charset="0"/>
                <a:sym typeface="+mn-ea"/>
              </a:rPr>
              <a:t>Área de 5.112.069 milhões de Km</a:t>
            </a:r>
            <a:r>
              <a:rPr lang="pt-PT" altLang="en-US" sz="1200" baseline="30000" dirty="0">
                <a:solidFill>
                  <a:srgbClr val="3EA4BA"/>
                </a:solidFill>
                <a:latin typeface="Arial Narrow" panose="020B0606020202030204" pitchFamily="34" charset="0"/>
                <a:cs typeface="Arial Narrow" panose="020B0606020202030204" pitchFamily="34" charset="0"/>
                <a:sym typeface="+mn-ea"/>
              </a:rPr>
              <a:t>2</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7" name="Agrupar 76"/>
          <p:cNvGrpSpPr/>
          <p:nvPr/>
        </p:nvGrpSpPr>
        <p:grpSpPr>
          <a:xfrm rot="10800000">
            <a:off x="349313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236105" y="5494289"/>
            <a:ext cx="3572057"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Menor custo dos produtos devido à economia de escala</a:t>
            </a:r>
            <a:endParaRPr lang="pt-PT" altLang="en-US" sz="1200" dirty="0">
              <a:solidFill>
                <a:srgbClr val="3EA4BA"/>
              </a:solidFill>
            </a:endParaRPr>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1752782" y="5855697"/>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Maior eficiência na produção, comercialização e administração</a:t>
            </a:r>
            <a:endParaRPr lang="pt-PT" altLang="en-US" sz="1200" dirty="0">
              <a:solidFill>
                <a:srgbClr val="3EA4BA"/>
              </a:solidFill>
            </a:endParaRPr>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656985" y="6190979"/>
            <a:ext cx="3881205"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EA4BA"/>
                </a:solidFill>
                <a:latin typeface="Arial Narrow" panose="020B0606020202030204" pitchFamily="34" charset="0"/>
                <a:cs typeface="Arial Narrow" panose="020B0606020202030204" pitchFamily="34" charset="0"/>
                <a:sym typeface="+mn-ea"/>
              </a:rPr>
              <a:t>» </a:t>
            </a:r>
            <a:r>
              <a:rPr lang="pt-PT" sz="1200" dirty="0" smtClean="0">
                <a:solidFill>
                  <a:srgbClr val="3EA4BA"/>
                </a:solidFill>
                <a:latin typeface="Arial Narrow" panose="020B0606020202030204" pitchFamily="34" charset="0"/>
                <a:cs typeface="Arial Narrow" panose="020B0606020202030204" pitchFamily="34" charset="0"/>
                <a:sym typeface="+mn-ea"/>
              </a:rPr>
              <a:t>Vantagens competitivas em virtude da eliminação de tarifas</a:t>
            </a:r>
            <a:endParaRPr lang="pt-PT" altLang="en-US" sz="1200" dirty="0">
              <a:solidFill>
                <a:srgbClr val="3EA4BA"/>
              </a:solidFill>
            </a:endParaRPr>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1260475" y="6474009"/>
            <a:ext cx="4129667" cy="267766"/>
          </a:xfrm>
          <a:prstGeom prst="rect">
            <a:avLst/>
          </a:prstGeom>
          <a:noFill/>
        </p:spPr>
        <p:txBody>
          <a:bodyPr wrap="square" rtlCol="0">
            <a:spAutoFit/>
          </a:bodyPr>
          <a:lstStyle/>
          <a:p>
            <a:pPr marL="12700" marR="43180">
              <a:lnSpc>
                <a:spcPct val="95000"/>
              </a:lnSpc>
              <a:spcBef>
                <a:spcPts val="1025"/>
              </a:spcBef>
            </a:pPr>
            <a:r>
              <a:rPr lang="pt-PT" sz="1200" dirty="0" smtClean="0">
                <a:solidFill>
                  <a:srgbClr val="3EA4BA"/>
                </a:solidFill>
                <a:latin typeface="Arial Narrow" panose="020B0606020202030204" pitchFamily="34" charset="0"/>
                <a:cs typeface="Arial Narrow" panose="020B0606020202030204" pitchFamily="34" charset="0"/>
                <a:sym typeface="+mn-ea"/>
              </a:rPr>
              <a:t>» Consumo em grande escala permitindo maior rotação dos produtos</a:t>
            </a:r>
            <a:endParaRPr lang="pt-PT" altLang="en-US" sz="1200" dirty="0">
              <a:solidFill>
                <a:srgbClr val="3EA4BA"/>
              </a:solidFill>
            </a:endParaRPr>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Rectangle 2"/>
          <p:cNvSpPr txBox="1">
            <a:spLocks noChangeArrowheads="1"/>
          </p:cNvSpPr>
          <p:nvPr/>
        </p:nvSpPr>
        <p:spPr>
          <a:xfrm>
            <a:off x="16510" y="878521"/>
            <a:ext cx="3509645" cy="6194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1800" b="1" dirty="0" smtClean="0">
                <a:solidFill>
                  <a:srgbClr val="3FBBD7"/>
                </a:solidFill>
                <a:effectLst>
                  <a:outerShdw blurRad="38100" dist="38100" dir="2700000" algn="tl">
                    <a:srgbClr val="000000"/>
                  </a:outerShdw>
                </a:effectLst>
                <a:latin typeface="Calisto MT" panose="02040603050505030304" pitchFamily="18" charset="0"/>
              </a:rPr>
              <a:t>A IMPORTÂNCIA </a:t>
            </a:r>
          </a:p>
          <a:p>
            <a:pPr>
              <a:defRPr/>
            </a:pPr>
            <a:r>
              <a:rPr lang="pt-PT" altLang="pt-PT" sz="1800" b="1" dirty="0" smtClean="0">
                <a:solidFill>
                  <a:srgbClr val="3FBBD7"/>
                </a:solidFill>
                <a:effectLst>
                  <a:outerShdw blurRad="38100" dist="38100" dir="2700000" algn="tl">
                    <a:srgbClr val="000000"/>
                  </a:outerShdw>
                </a:effectLst>
                <a:latin typeface="Calisto MT" panose="02040603050505030304" pitchFamily="18" charset="0"/>
              </a:rPr>
              <a:t>ECONÓMICA DA CEDEAO</a:t>
            </a:r>
          </a:p>
        </p:txBody>
      </p:sp>
      <p:sp>
        <p:nvSpPr>
          <p:cNvPr id="102" name="TextBox 101"/>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104" name="Picture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9" y="6106801"/>
            <a:ext cx="1726630" cy="398453"/>
          </a:xfrm>
          <a:prstGeom prst="rect">
            <a:avLst/>
          </a:prstGeom>
        </p:spPr>
      </p:pic>
    </p:spTree>
    <p:extLst>
      <p:ext uri="{BB962C8B-B14F-4D97-AF65-F5344CB8AC3E}">
        <p14:creationId xmlns:p14="http://schemas.microsoft.com/office/powerpoint/2010/main" val="31784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dirty="0"/>
              <a:t>9</a:t>
            </a:fld>
            <a:endParaRPr lang="fr-FR" altLang="pt-PT" sz="1000" b="1" i="1" u="sng" dirty="0"/>
          </a:p>
        </p:txBody>
      </p:sp>
      <p:graphicFrame>
        <p:nvGraphicFramePr>
          <p:cNvPr id="2" name="Gráfico 1"/>
          <p:cNvGraphicFramePr/>
          <p:nvPr>
            <p:extLst>
              <p:ext uri="{D42A27DB-BD31-4B8C-83A1-F6EECF244321}">
                <p14:modId xmlns:p14="http://schemas.microsoft.com/office/powerpoint/2010/main" val="4206709611"/>
              </p:ext>
            </p:extLst>
          </p:nvPr>
        </p:nvGraphicFramePr>
        <p:xfrm>
          <a:off x="-4445" y="704850"/>
          <a:ext cx="12196445" cy="58064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784867" y="6623043"/>
            <a:ext cx="1385514" cy="209108"/>
          </a:xfrm>
          <a:prstGeom prst="rect">
            <a:avLst/>
          </a:prstGeom>
          <a:noFill/>
        </p:spPr>
        <p:txBody>
          <a:bodyPr wrap="square" rtlCol="0">
            <a:spAutoFit/>
          </a:bodyPr>
          <a:lstStyle/>
          <a:p>
            <a:pPr algn="r"/>
            <a:r>
              <a:rPr lang="pt-PT" sz="800" b="1" i="1" dirty="0">
                <a:solidFill>
                  <a:srgbClr val="3EA4BA"/>
                </a:solidFill>
                <a:latin typeface="Arial Narrow" panose="020B0606020202030204" pitchFamily="34" charset="0"/>
              </a:rPr>
              <a:t>Ref.E-EICV.01/2021/VD-E.01</a:t>
            </a:r>
            <a:r>
              <a:rPr lang="fr-FR" sz="800" dirty="0">
                <a:latin typeface="Arial Narrow" panose="020B0606020202030204" pitchFamily="34" charset="0"/>
              </a:rPr>
              <a:t> </a:t>
            </a:r>
            <a:endParaRPr lang="pt-PT" sz="800" dirty="0">
              <a:latin typeface="Arial Narrow" panose="020B0606020202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30" y="176077"/>
            <a:ext cx="2054182" cy="4205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09" y="6411601"/>
            <a:ext cx="1726630" cy="39845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6154</TotalTime>
  <Words>6075</Words>
  <Application>Microsoft Office PowerPoint</Application>
  <PresentationFormat>Custom</PresentationFormat>
  <Paragraphs>1834</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2680</cp:revision>
  <dcterms:created xsi:type="dcterms:W3CDTF">2019-09-10T11:20:00Z</dcterms:created>
  <dcterms:modified xsi:type="dcterms:W3CDTF">2021-11-14T14:24:33Z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