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4.xml" ContentType="application/vnd.ms-office.chartstyle+xml"/>
  <Override PartName="/ppt/charts/colors24.xml" ContentType="application/vnd.ms-office.chartcolorstyle+xml"/>
  <Override PartName="/ppt/charts/style25.xml" ContentType="application/vnd.ms-office.chartstyle+xml"/>
  <Override PartName="/ppt/charts/colors25.xml" ContentType="application/vnd.ms-office.chartcolorstyle+xml"/>
  <Override PartName="/ppt/charts/style26.xml" ContentType="application/vnd.ms-office.chartstyle+xml"/>
  <Override PartName="/ppt/charts/colors26.xml" ContentType="application/vnd.ms-office.chartcolorstyle+xml"/>
  <Override PartName="/ppt/charts/style27.xml" ContentType="application/vnd.ms-office.chartstyle+xml"/>
  <Override PartName="/ppt/charts/colors27.xml" ContentType="application/vnd.ms-office.chartcolorstyle+xml"/>
  <Override PartName="/ppt/charts/style28.xml" ContentType="application/vnd.ms-office.chartstyle+xml"/>
  <Override PartName="/ppt/charts/colors28.xml" ContentType="application/vnd.ms-office.chartcolorstyle+xml"/>
  <Override PartName="/ppt/charts/style29.xml" ContentType="application/vnd.ms-office.chartstyle+xml"/>
  <Override PartName="/ppt/charts/colors29.xml" ContentType="application/vnd.ms-office.chartcolorstyle+xml"/>
  <Override PartName="/ppt/charts/style30.xml" ContentType="application/vnd.ms-office.chartstyle+xml"/>
  <Override PartName="/ppt/charts/colors30.xml" ContentType="application/vnd.ms-office.chartcolorstyle+xml"/>
  <Override PartName="/ppt/charts/style31.xml" ContentType="application/vnd.ms-office.chartstyle+xml"/>
  <Override PartName="/ppt/charts/colors31.xml" ContentType="application/vnd.ms-office.chartcolorstyle+xml"/>
  <Override PartName="/ppt/charts/style32.xml" ContentType="application/vnd.ms-office.chartstyle+xml"/>
  <Override PartName="/ppt/charts/colors32.xml" ContentType="application/vnd.ms-office.chartcolorstyle+xml"/>
  <Override PartName="/ppt/charts/style33.xml" ContentType="application/vnd.ms-office.chartstyle+xml"/>
  <Override PartName="/ppt/charts/colors33.xml" ContentType="application/vnd.ms-office.chartcolorstyle+xml"/>
  <Override PartName="/ppt/charts/style34.xml" ContentType="application/vnd.ms-office.chartstyle+xml"/>
  <Override PartName="/ppt/charts/colors34.xml" ContentType="application/vnd.ms-office.chartcolorstyle+xml"/>
  <Override PartName="/ppt/charts/style35.xml" ContentType="application/vnd.ms-office.chartstyle+xml"/>
  <Override PartName="/ppt/charts/colors35.xml" ContentType="application/vnd.ms-office.chartcolorstyle+xml"/>
  <Override PartName="/ppt/charts/style36.xml" ContentType="application/vnd.ms-office.chartstyle+xml"/>
  <Override PartName="/ppt/charts/colors36.xml" ContentType="application/vnd.ms-office.chartcolorstyle+xml"/>
  <Override PartName="/ppt/charts/style37.xml" ContentType="application/vnd.ms-office.chartstyle+xml"/>
  <Override PartName="/ppt/charts/colors37.xml" ContentType="application/vnd.ms-office.chartcolorstyle+xml"/>
  <Override PartName="/ppt/charts/style38.xml" ContentType="application/vnd.ms-office.chartstyle+xml"/>
  <Override PartName="/ppt/charts/colors38.xml" ContentType="application/vnd.ms-office.chartcolorstyle+xml"/>
  <Override PartName="/ppt/charts/style39.xml" ContentType="application/vnd.ms-office.chartstyle+xml"/>
  <Override PartName="/ppt/charts/colors39.xml" ContentType="application/vnd.ms-office.chartcolorstyle+xml"/>
  <Override PartName="/ppt/charts/style40.xml" ContentType="application/vnd.ms-office.chartstyle+xml"/>
  <Override PartName="/ppt/charts/colors40.xml" ContentType="application/vnd.ms-office.chartcolorstyle+xml"/>
  <Override PartName="/ppt/charts/style41.xml" ContentType="application/vnd.ms-office.chartstyle+xml"/>
  <Override PartName="/ppt/charts/colors41.xml" ContentType="application/vnd.ms-office.chartcolorstyle+xml"/>
  <Override PartName="/ppt/charts/style42.xml" ContentType="application/vnd.ms-office.chartstyle+xml"/>
  <Override PartName="/ppt/charts/colors42.xml" ContentType="application/vnd.ms-office.chartcolorstyle+xml"/>
  <Override PartName="/ppt/charts/style43.xml" ContentType="application/vnd.ms-office.chartstyle+xml"/>
  <Override PartName="/ppt/charts/colors43.xml" ContentType="application/vnd.ms-office.chartcolorstyle+xml"/>
  <Override PartName="/ppt/charts/style44.xml" ContentType="application/vnd.ms-office.chartstyle+xml"/>
  <Override PartName="/ppt/charts/colors44.xml" ContentType="application/vnd.ms-office.chartcolorstyle+xml"/>
  <Override PartName="/ppt/charts/style45.xml" ContentType="application/vnd.ms-office.chartstyle+xml"/>
  <Override PartName="/ppt/charts/colors45.xml" ContentType="application/vnd.ms-office.chartcolorstyle+xml"/>
  <Override PartName="/ppt/charts/style46.xml" ContentType="application/vnd.ms-office.chartstyle+xml"/>
  <Override PartName="/ppt/charts/colors46.xml" ContentType="application/vnd.ms-office.chartcolorstyle+xml"/>
  <Override PartName="/ppt/charts/style47.xml" ContentType="application/vnd.ms-office.chartstyle+xml"/>
  <Override PartName="/ppt/charts/colors47.xml" ContentType="application/vnd.ms-office.chartcolorstyle+xml"/>
  <Override PartName="/ppt/charts/style48.xml" ContentType="application/vnd.ms-office.chartstyle+xml"/>
  <Override PartName="/ppt/charts/colors48.xml" ContentType="application/vnd.ms-office.chartcolorstyle+xml"/>
  <Override PartName="/ppt/charts/style49.xml" ContentType="application/vnd.ms-office.chartstyle+xml"/>
  <Override PartName="/ppt/charts/colors49.xml" ContentType="application/vnd.ms-office.chartcolorstyle+xml"/>
  <Override PartName="/ppt/charts/style50.xml" ContentType="application/vnd.ms-office.chartstyle+xml"/>
  <Override PartName="/ppt/charts/colors50.xml" ContentType="application/vnd.ms-office.chartcolorstyle+xml"/>
  <Override PartName="/ppt/charts/style51.xml" ContentType="application/vnd.ms-office.chartstyle+xml"/>
  <Override PartName="/ppt/charts/colors51.xml" ContentType="application/vnd.ms-office.chartcolorstyle+xml"/>
  <Override PartName="/ppt/charts/style52.xml" ContentType="application/vnd.ms-office.chartstyle+xml"/>
  <Override PartName="/ppt/charts/colors52.xml" ContentType="application/vnd.ms-office.chartcolorstyle+xml"/>
  <Override PartName="/ppt/charts/style53.xml" ContentType="application/vnd.ms-office.chartstyle+xml"/>
  <Override PartName="/ppt/charts/colors53.xml" ContentType="application/vnd.ms-office.chartcolorstyle+xml"/>
  <Override PartName="/ppt/charts/style54.xml" ContentType="application/vnd.ms-office.chartstyle+xml"/>
  <Override PartName="/ppt/charts/colors54.xml" ContentType="application/vnd.ms-office.chartcolorstyle+xml"/>
  <Override PartName="/ppt/charts/style55.xml" ContentType="application/vnd.ms-office.chartstyle+xml"/>
  <Override PartName="/ppt/charts/colors55.xml" ContentType="application/vnd.ms-office.chartcolorstyle+xml"/>
  <Override PartName="/ppt/charts/style56.xml" ContentType="application/vnd.ms-office.chartstyle+xml"/>
  <Override PartName="/ppt/charts/colors56.xml" ContentType="application/vnd.ms-office.chartcolorstyle+xml"/>
  <Override PartName="/ppt/charts/style57.xml" ContentType="application/vnd.ms-office.chartstyle+xml"/>
  <Override PartName="/ppt/charts/colors57.xml" ContentType="application/vnd.ms-office.chartcolorstyle+xml"/>
  <Override PartName="/ppt/charts/style58.xml" ContentType="application/vnd.ms-office.chartstyle+xml"/>
  <Override PartName="/ppt/charts/colors58.xml" ContentType="application/vnd.ms-office.chartcolorstyle+xml"/>
  <Override PartName="/ppt/charts/style59.xml" ContentType="application/vnd.ms-office.chartstyle+xml"/>
  <Override PartName="/ppt/charts/colors59.xml" ContentType="application/vnd.ms-office.chartcolorstyle+xml"/>
  <Override PartName="/ppt/charts/style60.xml" ContentType="application/vnd.ms-office.chartstyle+xml"/>
  <Override PartName="/ppt/charts/colors60.xml" ContentType="application/vnd.ms-office.chartcolorstyle+xml"/>
  <Override PartName="/ppt/charts/style61.xml" ContentType="application/vnd.ms-office.chartstyle+xml"/>
  <Override PartName="/ppt/charts/colors61.xml" ContentType="application/vnd.ms-office.chartcolorstyle+xml"/>
  <Override PartName="/ppt/charts/style62.xml" ContentType="application/vnd.ms-office.chartstyle+xml"/>
  <Override PartName="/ppt/charts/colors62.xml" ContentType="application/vnd.ms-office.chartcolorstyle+xml"/>
  <Override PartName="/ppt/charts/style63.xml" ContentType="application/vnd.ms-office.chartstyle+xml"/>
  <Override PartName="/ppt/charts/colors63.xml" ContentType="application/vnd.ms-office.chartcolorstyle+xml"/>
  <Override PartName="/ppt/charts/style64.xml" ContentType="application/vnd.ms-office.chartstyle+xml"/>
  <Override PartName="/ppt/charts/colors64.xml" ContentType="application/vnd.ms-office.chartcolorstyle+xml"/>
  <Override PartName="/ppt/charts/style65.xml" ContentType="application/vnd.ms-office.chartstyle+xml"/>
  <Override PartName="/ppt/charts/colors65.xml" ContentType="application/vnd.ms-office.chartcolorstyle+xml"/>
  <Override PartName="/ppt/charts/style66.xml" ContentType="application/vnd.ms-office.chartstyle+xml"/>
  <Override PartName="/ppt/charts/colors66.xml" ContentType="application/vnd.ms-office.chartcolorstyle+xml"/>
  <Override PartName="/ppt/charts/style67.xml" ContentType="application/vnd.ms-office.chartstyle+xml"/>
  <Override PartName="/ppt/charts/colors67.xml" ContentType="application/vnd.ms-office.chartcolorstyle+xml"/>
  <Override PartName="/ppt/charts/style68.xml" ContentType="application/vnd.ms-office.chartstyle+xml"/>
  <Override PartName="/ppt/charts/colors68.xml" ContentType="application/vnd.ms-office.chartcolorstyle+xml"/>
  <Override PartName="/ppt/charts/style69.xml" ContentType="application/vnd.ms-office.chartstyle+xml"/>
  <Override PartName="/ppt/charts/colors69.xml" ContentType="application/vnd.ms-office.chartcolorstyle+xml"/>
  <Override PartName="/ppt/charts/style70.xml" ContentType="application/vnd.ms-office.chartstyle+xml"/>
  <Override PartName="/ppt/charts/colors70.xml" ContentType="application/vnd.ms-office.chartcolorstyle+xml"/>
  <Override PartName="/ppt/charts/style71.xml" ContentType="application/vnd.ms-office.chartstyle+xml"/>
  <Override PartName="/ppt/charts/colors71.xml" ContentType="application/vnd.ms-office.chartcolorstyle+xml"/>
  <Override PartName="/ppt/charts/style72.xml" ContentType="application/vnd.ms-office.chartstyle+xml"/>
  <Override PartName="/ppt/charts/colors72.xml" ContentType="application/vnd.ms-office.chartcolorstyle+xml"/>
  <Override PartName="/ppt/charts/style73.xml" ContentType="application/vnd.ms-office.chartstyle+xml"/>
  <Override PartName="/ppt/charts/colors73.xml" ContentType="application/vnd.ms-office.chartcolorstyle+xml"/>
  <Override PartName="/ppt/charts/style74.xml" ContentType="application/vnd.ms-office.chartstyle+xml"/>
  <Override PartName="/ppt/charts/colors7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handoutMasterIdLst>
    <p:handoutMasterId r:id="rId58"/>
  </p:handoutMasterIdLst>
  <p:sldIdLst>
    <p:sldId id="256" r:id="rId2"/>
    <p:sldId id="356" r:id="rId3"/>
    <p:sldId id="1447" r:id="rId4"/>
    <p:sldId id="1356" r:id="rId5"/>
    <p:sldId id="1118" r:id="rId6"/>
    <p:sldId id="1117" r:id="rId7"/>
    <p:sldId id="1123" r:id="rId8"/>
    <p:sldId id="915" r:id="rId9"/>
    <p:sldId id="916" r:id="rId10"/>
    <p:sldId id="917" r:id="rId11"/>
    <p:sldId id="748" r:id="rId12"/>
    <p:sldId id="751" r:id="rId13"/>
    <p:sldId id="1403" r:id="rId14"/>
    <p:sldId id="1039" r:id="rId15"/>
    <p:sldId id="1435" r:id="rId16"/>
    <p:sldId id="1380" r:id="rId17"/>
    <p:sldId id="1381" r:id="rId18"/>
    <p:sldId id="673" r:id="rId19"/>
    <p:sldId id="1382" r:id="rId20"/>
    <p:sldId id="1384" r:id="rId21"/>
    <p:sldId id="674" r:id="rId22"/>
    <p:sldId id="1398" r:id="rId23"/>
    <p:sldId id="1400" r:id="rId24"/>
    <p:sldId id="1399" r:id="rId25"/>
    <p:sldId id="675" r:id="rId26"/>
    <p:sldId id="1401" r:id="rId27"/>
    <p:sldId id="1402" r:id="rId28"/>
    <p:sldId id="676" r:id="rId29"/>
    <p:sldId id="1404" r:id="rId30"/>
    <p:sldId id="1405" r:id="rId31"/>
    <p:sldId id="677" r:id="rId32"/>
    <p:sldId id="1430" r:id="rId33"/>
    <p:sldId id="1431" r:id="rId34"/>
    <p:sldId id="678" r:id="rId35"/>
    <p:sldId id="1432" r:id="rId36"/>
    <p:sldId id="1433" r:id="rId37"/>
    <p:sldId id="679" r:id="rId38"/>
    <p:sldId id="1434" r:id="rId39"/>
    <p:sldId id="680" r:id="rId40"/>
    <p:sldId id="1436" r:id="rId41"/>
    <p:sldId id="683" r:id="rId42"/>
    <p:sldId id="1437" r:id="rId43"/>
    <p:sldId id="1438" r:id="rId44"/>
    <p:sldId id="681" r:id="rId45"/>
    <p:sldId id="1439" r:id="rId46"/>
    <p:sldId id="1440" r:id="rId47"/>
    <p:sldId id="682" r:id="rId48"/>
    <p:sldId id="1441" r:id="rId49"/>
    <p:sldId id="1442" r:id="rId50"/>
    <p:sldId id="684" r:id="rId51"/>
    <p:sldId id="1443" r:id="rId52"/>
    <p:sldId id="1444" r:id="rId53"/>
    <p:sldId id="685" r:id="rId54"/>
    <p:sldId id="1445" r:id="rId55"/>
    <p:sldId id="1446"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90">
          <p15:clr>
            <a:srgbClr val="A4A3A4"/>
          </p15:clr>
        </p15:guide>
        <p15:guide id="2" pos="3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A"/>
    <a:srgbClr val="3EA4BA"/>
    <a:srgbClr val="00B4B2"/>
    <a:srgbClr val="D3452D"/>
    <a:srgbClr val="CCE9AD"/>
    <a:srgbClr val="FFFFFF"/>
    <a:srgbClr val="B1D3F5"/>
    <a:srgbClr val="3FBBD7"/>
    <a:srgbClr val="416D1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100" d="100"/>
          <a:sy n="100" d="100"/>
        </p:scale>
        <p:origin x="-58" y="-58"/>
      </p:cViewPr>
      <p:guideLst>
        <p:guide orient="horz" pos="2290"/>
        <p:guide pos="3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L:\BUSINESS%20CENTER%202020\CEDEAO2020\Pais-por-Pais\Estatisticas%20paises\CEDEAO%20PAIS%20POR%20PAIS%20VPT%202020.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L:\BUSINESS%20CENTER%202020\CEDEAO2020\Pais-por-Pais\Estatisticas%20paises\CEDEAO%20PAIS%20POR%20PAIS%20VPT%202020.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L:\BUSINESS%20CENTER%202020\CEDEAO2020\Pais-por-Pais\Estatisticas%20paises\CEDEAO%20PAIS%20POR%20PAIS%20VPT%202020.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L:\BUSINESS%20CENTER%202020\CEDEAO2020\Pais-por-Pais\Estatisticas%20paises\CEDEAO%20PAIS%20POR%20PAIS%20VPT%202020.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L:\BUSINESS%20CENTER%202020\CEDEAO2020\Pais-por-Pais\Estatisticas%20paises\CEDEAO%20PAIS%20POR%20PAIS%20VPT%202020.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L:\BUSINESS%20CENTER%202020\CEDEAO2020\Pais-por-Pais\Estatisticas%20paises\CEDEAO%20PAIS%20POR%20PAIS%20VPT%202020.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L:\BUSINESS%20CENTER%202020\CEDEAO2020\Pais-por-Pais\Estatisticas%20paises\CEDEAO%20PAIS%20POR%20PAIS%20VPT%202020.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L:\BUSINESS%20CENTER%202020\CEDEAO2020\Pais-por-Pais\Estatisticas%20paises\CEDEAO%20PAIS%20POR%20PAIS%20VPT%202020.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L:\BUSINESS%20CENTER%202020\CEDEAO2020\Pais-por-Pais\Estatisticas%20paises\CEDEAO%20PAIS%20POR%20PAIS%20VPT%202020.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L:\BUSINESS%20CENTER%202020\CEDEAO2020\Pais-por-Pais\Estatisticas%20paises\CEDEAO%20PAIS%20POR%20PAIS%20VPT%202020.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L:\BUSINESS%20CENTER%202020\CEDEAO2020\Pais-por-Pais\Estatisticas%20paises\CEDEAO%20PAIS%20POR%20PAIS%20VPT%202020.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J:\BUSINESS%20CENTER%202020\CEDEAO2020\Pais-por-Pais\CEDEAO%20PAIS%20POR%20PAIS%20VPT.xlsx" TargetMode="External"/></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file:///L:\BUSINESS%20CENTER%202020\CEDEAO2020\Pais-por-Pais\Estatisticas%20paises\CEDEAO%20PAIS%20POR%20PAIS%20VPT%202020.xlsx" TargetMode="External"/></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file:///L:\BUSINESS%20CENTER%202020\CEDEAO2020\Pais-por-Pais\Estatisticas%20paises\CEDEAO%20PAIS%20POR%20PAIS%20VPT%202020.xlsx" TargetMode="External"/></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oleObject" Target="file:///L:\BUSINESS%20CENTER%202020\CEDEAO2020\Pais-por-Pais\Estatisticas%20paises\CEDEAO%20PAIS%20POR%20PAIS%20VPT%202020.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oleObject" Target="file:///L:\BUSINESS%20CENTER%202020\CEDEAO2020\Pais-por-Pais\Estatisticas%20paises\CEDEAO%20PAIS%20POR%20PAIS%20VPT%202020.xlsx" TargetMode="External"/></Relationships>
</file>

<file path=ppt/charts/_rels/chart24.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oleObject" Target="file:///L:\BUSINESS%20CENTER%202020\CEDEAO2020\Pais-por-Pais\Estatisticas%20paises\CEDEAO%20PAIS%20POR%20PAIS%20VPT%202020.xlsx" TargetMode="External"/></Relationships>
</file>

<file path=ppt/charts/_rels/chart25.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oleObject" Target="file:///L:\BUSINESS%20CENTER%202020\CEDEAO2020\Pais-por-Pais\Estatisticas%20paises\CEDEAO%20PAIS%20POR%20PAIS%20VPT%202020.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oleObject" Target="file:///L:\BUSINESS%20CENTER%202020\CEDEAO2020\Pais-por-Pais\Estatisticas%20paises\CEDEAO%20PAIS%20POR%20PAIS%20VPT%202020.xlsx" TargetMode="External"/></Relationships>
</file>

<file path=ppt/charts/_rels/chart27.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oleObject" Target="file:///L:\BUSINESS%20CENTER%202020\CEDEAO2020\Pais-por-Pais\Estatisticas%20paises\CEDEAO%20PAIS%20POR%20PAIS%20VPT%202020.xlsx" TargetMode="External"/></Relationships>
</file>

<file path=ppt/charts/_rels/chart28.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oleObject" Target="file:///L:\BUSINESS%20CENTER%202020\CEDEAO2020\Pais-por-Pais\Estatisticas%20paises\CEDEAO%20PAIS%20POR%20PAIS%20VPT%202020.xlsx" TargetMode="External"/></Relationships>
</file>

<file path=ppt/charts/_rels/chart29.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oleObject" Target="file:///L:\BUSINESS%20CENTER%202020\CEDEAO2020\Pais-por-Pais\Estatisticas%20paises\CEDEAO%20PAIS%20POR%20PAIS%20VPT%202020.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J:\BUSINESS%20CENTER%202020\CEDEAO2020\Pais-por-Pais\CEDEAO%20PAIS%20POR%20PAIS%20VPT.xlsx" TargetMode="External"/></Relationships>
</file>

<file path=ppt/charts/_rels/chart30.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oleObject" Target="file:///L:\BUSINESS%20CENTER%202020\CEDEAO2020\Pais-por-Pais\Estatisticas%20paises\CEDEAO%20PAIS%20POR%20PAIS%20VPT%202020.xlsx" TargetMode="External"/></Relationships>
</file>

<file path=ppt/charts/_rels/chart31.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oleObject" Target="file:///L:\BUSINESS%20CENTER%202020\CEDEAO2020\Pais-por-Pais\Estatisticas%20paises\CEDEAO%20PAIS%20POR%20PAIS%20VPT%202020.xlsx" TargetMode="External"/></Relationships>
</file>

<file path=ppt/charts/_rels/chart32.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oleObject" Target="file:///L:\BUSINESS%20CENTER%202020\CEDEAO2020\Pais-por-Pais\Estatisticas%20paises\CEDEAO%20PAIS%20POR%20PAIS%20VPT%202020.xlsx" TargetMode="External"/></Relationships>
</file>

<file path=ppt/charts/_rels/chart33.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oleObject" Target="file:///L:\BUSINESS%20CENTER%202020\CEDEAO2020\Pais-por-Pais\Estatisticas%20paises\CEDEAO%20PAIS%20POR%20PAIS%20VPT%202020.xlsx" TargetMode="External"/></Relationships>
</file>

<file path=ppt/charts/_rels/chart34.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oleObject" Target="file:///L:\BUSINESS%20CENTER%202020\CEDEAO2020\Pais-por-Pais\Estatisticas%20paises\CEDEAO%20PAIS%20POR%20PAIS%20VPT%202020.xlsx" TargetMode="External"/></Relationships>
</file>

<file path=ppt/charts/_rels/chart35.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oleObject" Target="file:///L:\BUSINESS%20CENTER%202020\CEDEAO2020\Pais-por-Pais\Estatisticas%20paises\CEDEAO%20PAIS%20POR%20PAIS%20VPT%202020.xlsx" TargetMode="External"/></Relationships>
</file>

<file path=ppt/charts/_rels/chart36.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oleObject" Target="file:///L:\BUSINESS%20CENTER%202020\CEDEAO2020\Pais-por-Pais\Estatisticas%20paises\CEDEAO%20PAIS%20POR%20PAIS%20VPT%202020.xlsx" TargetMode="External"/></Relationships>
</file>

<file path=ppt/charts/_rels/chart37.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oleObject" Target="file:///L:\BUSINESS%20CENTER%202020\CEDEAO2020\Pais-por-Pais\Estatisticas%20paises\CEDEAO%20PAIS%20POR%20PAIS%20VPT%202020.xlsx" TargetMode="External"/></Relationships>
</file>

<file path=ppt/charts/_rels/chart38.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oleObject" Target="file:///L:\BUSINESS%20CENTER%202020\CEDEAO2020\Pais-por-Pais\Estatisticas%20paises\CEDEAO%20PAIS%20POR%20PAIS%20VPT%202020.xlsx" TargetMode="External"/></Relationships>
</file>

<file path=ppt/charts/_rels/chart39.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oleObject" Target="file:///L:\BUSINESS%20CENTER%202020\CEDEAO2020\Pais-por-Pais\Estatisticas%20paises\CEDEAO%20PAIS%20POR%20PAIS%20VPT%202020.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J:\BUSINESS%20CENTER%202020\CEDEAO2020\Pais-por-Pais\CEDEAO%20PAIS%20POR%20PAIS%20VPT.xlsx" TargetMode="External"/></Relationships>
</file>

<file path=ppt/charts/_rels/chart40.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oleObject" Target="file:///L:\BUSINESS%20CENTER%202020\CEDEAO2020\Pais-por-Pais\Estatisticas%20paises\CEDEAO%20PAIS%20POR%20PAIS%20VPT%202020.xlsx" TargetMode="External"/></Relationships>
</file>

<file path=ppt/charts/_rels/chart41.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oleObject" Target="file:///L:\BUSINESS%20CENTER%202020\CEDEAO2020\Pais-por-Pais\Estatisticas%20paises\CEDEAO%20PAIS%20POR%20PAIS%20VPT%202020.xlsx" TargetMode="External"/></Relationships>
</file>

<file path=ppt/charts/_rels/chart42.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oleObject" Target="file:///L:\BUSINESS%20CENTER%202020\CEDEAO2020\Pais-por-Pais\Estatisticas%20paises\CEDEAO%20PAIS%20POR%20PAIS%20VPT%202020.xlsx" TargetMode="External"/></Relationships>
</file>

<file path=ppt/charts/_rels/chart43.xml.rels><?xml version="1.0" encoding="UTF-8" standalone="yes"?>
<Relationships xmlns="http://schemas.openxmlformats.org/package/2006/relationships"><Relationship Id="rId3" Type="http://schemas.microsoft.com/office/2011/relationships/chartStyle" Target="style43.xml"/><Relationship Id="rId2" Type="http://schemas.microsoft.com/office/2011/relationships/chartColorStyle" Target="colors43.xml"/><Relationship Id="rId1" Type="http://schemas.openxmlformats.org/officeDocument/2006/relationships/oleObject" Target="file:///L:\BUSINESS%20CENTER%202020\CEDEAO2020\Pais-por-Pais\Estatisticas%20paises\CEDEAO%20PAIS%20POR%20PAIS%20VPT%202020.xlsx" TargetMode="External"/></Relationships>
</file>

<file path=ppt/charts/_rels/chart44.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oleObject" Target="file:///L:\BUSINESS%20CENTER%202020\CEDEAO2020\Pais-por-Pais\Estatisticas%20paises\CEDEAO%20PAIS%20POR%20PAIS%20VPT%202020.xlsx" TargetMode="External"/></Relationships>
</file>

<file path=ppt/charts/_rels/chart45.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oleObject" Target="file:///L:\BUSINESS%20CENTER%202020\CEDEAO2020\Pais-por-Pais\Estatisticas%20paises\CEDEAO%20PAIS%20POR%20PAIS%20VPT%202020.xlsx" TargetMode="External"/></Relationships>
</file>

<file path=ppt/charts/_rels/chart46.xml.rels><?xml version="1.0" encoding="UTF-8" standalone="yes"?>
<Relationships xmlns="http://schemas.openxmlformats.org/package/2006/relationships"><Relationship Id="rId3" Type="http://schemas.microsoft.com/office/2011/relationships/chartStyle" Target="style46.xml"/><Relationship Id="rId2" Type="http://schemas.microsoft.com/office/2011/relationships/chartColorStyle" Target="colors46.xml"/><Relationship Id="rId1" Type="http://schemas.openxmlformats.org/officeDocument/2006/relationships/oleObject" Target="file:///L:\BUSINESS%20CENTER%202020\CEDEAO2020\Pais-por-Pais\Estatisticas%20paises\CEDEAO%20PAIS%20POR%20PAIS%20VPT%202020.xlsx" TargetMode="External"/></Relationships>
</file>

<file path=ppt/charts/_rels/chart47.xml.rels><?xml version="1.0" encoding="UTF-8" standalone="yes"?>
<Relationships xmlns="http://schemas.openxmlformats.org/package/2006/relationships"><Relationship Id="rId3" Type="http://schemas.microsoft.com/office/2011/relationships/chartStyle" Target="style47.xml"/><Relationship Id="rId2" Type="http://schemas.microsoft.com/office/2011/relationships/chartColorStyle" Target="colors47.xml"/><Relationship Id="rId1" Type="http://schemas.openxmlformats.org/officeDocument/2006/relationships/oleObject" Target="file:///L:\BUSINESS%20CENTER%202020\CEDEAO2020\Pais-por-Pais\Estatisticas%20paises\CEDEAO%20PAIS%20POR%20PAIS%20VPT%202020.xlsx" TargetMode="External"/></Relationships>
</file>

<file path=ppt/charts/_rels/chart48.xml.rels><?xml version="1.0" encoding="UTF-8" standalone="yes"?>
<Relationships xmlns="http://schemas.openxmlformats.org/package/2006/relationships"><Relationship Id="rId3" Type="http://schemas.microsoft.com/office/2011/relationships/chartStyle" Target="style48.xml"/><Relationship Id="rId2" Type="http://schemas.microsoft.com/office/2011/relationships/chartColorStyle" Target="colors48.xml"/><Relationship Id="rId1" Type="http://schemas.openxmlformats.org/officeDocument/2006/relationships/oleObject" Target="file:///L:\BUSINESS%20CENTER%202020\CEDEAO2020\Pais-por-Pais\Estatisticas%20paises\CEDEAO%20PAIS%20POR%20PAIS%20VPT%202020.xlsx" TargetMode="External"/></Relationships>
</file>

<file path=ppt/charts/_rels/chart49.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oleObject" Target="file:///L:\BUSINESS%20CENTER%202020\CEDEAO2020\Pais-por-Pais\Estatisticas%20paises\CEDEAO%20PAIS%20POR%20PAIS%20VPT%202020.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pigos\Desktop\EMERGYS\CABO%20VERDE\BUSINESS%20CENTER%202020\CEDEAO2020\Pais-por-Pais\CEDEAO%20PAIS%20POR%20PAIS%20VPT.xlsx" TargetMode="External"/></Relationships>
</file>

<file path=ppt/charts/_rels/chart50.xml.rels><?xml version="1.0" encoding="UTF-8" standalone="yes"?>
<Relationships xmlns="http://schemas.openxmlformats.org/package/2006/relationships"><Relationship Id="rId3" Type="http://schemas.microsoft.com/office/2011/relationships/chartStyle" Target="style50.xml"/><Relationship Id="rId2" Type="http://schemas.microsoft.com/office/2011/relationships/chartColorStyle" Target="colors50.xml"/><Relationship Id="rId1" Type="http://schemas.openxmlformats.org/officeDocument/2006/relationships/oleObject" Target="file:///L:\BUSINESS%20CENTER%202020\CEDEAO2020\Pais-por-Pais\Estatisticas%20paises\CEDEAO%20PAIS%20POR%20PAIS%20VPT%202020.xlsx" TargetMode="External"/></Relationships>
</file>

<file path=ppt/charts/_rels/chart51.xml.rels><?xml version="1.0" encoding="UTF-8" standalone="yes"?>
<Relationships xmlns="http://schemas.openxmlformats.org/package/2006/relationships"><Relationship Id="rId3" Type="http://schemas.microsoft.com/office/2011/relationships/chartStyle" Target="style51.xml"/><Relationship Id="rId2" Type="http://schemas.microsoft.com/office/2011/relationships/chartColorStyle" Target="colors51.xml"/><Relationship Id="rId1" Type="http://schemas.openxmlformats.org/officeDocument/2006/relationships/oleObject" Target="file:///L:\BUSINESS%20CENTER%202020\CEDEAO2020\Pais-por-Pais\Estatisticas%20paises\CEDEAO%20PAIS%20POR%20PAIS%20VPT%202020.xlsx" TargetMode="External"/></Relationships>
</file>

<file path=ppt/charts/_rels/chart52.xml.rels><?xml version="1.0" encoding="UTF-8" standalone="yes"?>
<Relationships xmlns="http://schemas.openxmlformats.org/package/2006/relationships"><Relationship Id="rId3" Type="http://schemas.microsoft.com/office/2011/relationships/chartStyle" Target="style52.xml"/><Relationship Id="rId2" Type="http://schemas.microsoft.com/office/2011/relationships/chartColorStyle" Target="colors52.xml"/><Relationship Id="rId1" Type="http://schemas.openxmlformats.org/officeDocument/2006/relationships/oleObject" Target="file:///L:\BUSINESS%20CENTER%202020\CEDEAO2020\Pais-por-Pais\Estatisticas%20paises\CEDEAO%20PAIS%20POR%20PAIS%20VPT%202020.xlsx" TargetMode="External"/></Relationships>
</file>

<file path=ppt/charts/_rels/chart53.xml.rels><?xml version="1.0" encoding="UTF-8" standalone="yes"?>
<Relationships xmlns="http://schemas.openxmlformats.org/package/2006/relationships"><Relationship Id="rId3" Type="http://schemas.microsoft.com/office/2011/relationships/chartStyle" Target="style53.xml"/><Relationship Id="rId2" Type="http://schemas.microsoft.com/office/2011/relationships/chartColorStyle" Target="colors53.xml"/><Relationship Id="rId1" Type="http://schemas.openxmlformats.org/officeDocument/2006/relationships/oleObject" Target="file:///L:\BUSINESS%20CENTER%202020\CEDEAO2020\Pais-por-Pais\Estatisticas%20paises\CEDEAO%20PAIS%20POR%20PAIS%20VPT%202020.xlsx" TargetMode="External"/></Relationships>
</file>

<file path=ppt/charts/_rels/chart54.xml.rels><?xml version="1.0" encoding="UTF-8" standalone="yes"?>
<Relationships xmlns="http://schemas.openxmlformats.org/package/2006/relationships"><Relationship Id="rId3" Type="http://schemas.microsoft.com/office/2011/relationships/chartStyle" Target="style54.xml"/><Relationship Id="rId2" Type="http://schemas.microsoft.com/office/2011/relationships/chartColorStyle" Target="colors54.xml"/><Relationship Id="rId1" Type="http://schemas.openxmlformats.org/officeDocument/2006/relationships/oleObject" Target="file:///L:\BUSINESS%20CENTER%202020\CEDEAO2020\Pais-por-Pais\Estatisticas%20paises\CEDEAO%20PAIS%20POR%20PAIS%20VPT%202020.xlsx" TargetMode="External"/></Relationships>
</file>

<file path=ppt/charts/_rels/chart55.xml.rels><?xml version="1.0" encoding="UTF-8" standalone="yes"?>
<Relationships xmlns="http://schemas.openxmlformats.org/package/2006/relationships"><Relationship Id="rId3" Type="http://schemas.microsoft.com/office/2011/relationships/chartStyle" Target="style55.xml"/><Relationship Id="rId2" Type="http://schemas.microsoft.com/office/2011/relationships/chartColorStyle" Target="colors55.xml"/><Relationship Id="rId1" Type="http://schemas.openxmlformats.org/officeDocument/2006/relationships/oleObject" Target="file:///L:\BUSINESS%20CENTER%202020\CEDEAO2020\Pais-por-Pais\Estatisticas%20paises\CEDEAO%20PAIS%20POR%20PAIS%20VPT%202020.xlsx" TargetMode="External"/></Relationships>
</file>

<file path=ppt/charts/_rels/chart56.xml.rels><?xml version="1.0" encoding="UTF-8" standalone="yes"?>
<Relationships xmlns="http://schemas.openxmlformats.org/package/2006/relationships"><Relationship Id="rId3" Type="http://schemas.microsoft.com/office/2011/relationships/chartStyle" Target="style56.xml"/><Relationship Id="rId2" Type="http://schemas.microsoft.com/office/2011/relationships/chartColorStyle" Target="colors56.xml"/><Relationship Id="rId1" Type="http://schemas.openxmlformats.org/officeDocument/2006/relationships/oleObject" Target="file:///L:\BUSINESS%20CENTER%202020\CEDEAO2020\Pais-por-Pais\Estatisticas%20paises\CEDEAO%20PAIS%20POR%20PAIS%20VPT%202020.xlsx" TargetMode="External"/></Relationships>
</file>

<file path=ppt/charts/_rels/chart57.xml.rels><?xml version="1.0" encoding="UTF-8" standalone="yes"?>
<Relationships xmlns="http://schemas.openxmlformats.org/package/2006/relationships"><Relationship Id="rId3" Type="http://schemas.microsoft.com/office/2011/relationships/chartStyle" Target="style57.xml"/><Relationship Id="rId2" Type="http://schemas.microsoft.com/office/2011/relationships/chartColorStyle" Target="colors57.xml"/><Relationship Id="rId1" Type="http://schemas.openxmlformats.org/officeDocument/2006/relationships/oleObject" Target="file:///L:\BUSINESS%20CENTER%202020\CEDEAO2020\Pais-por-Pais\Estatisticas%20paises\CEDEAO%20PAIS%20POR%20PAIS%20VPT%202020.xlsx" TargetMode="External"/></Relationships>
</file>

<file path=ppt/charts/_rels/chart58.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oleObject" Target="file:///L:\BUSINESS%20CENTER%202020\CEDEAO2020\Pais-por-Pais\Estatisticas%20paises\CEDEAO%20PAIS%20POR%20PAIS%20VPT%202020.xlsx" TargetMode="External"/></Relationships>
</file>

<file path=ppt/charts/_rels/chart59.xml.rels><?xml version="1.0" encoding="UTF-8" standalone="yes"?>
<Relationships xmlns="http://schemas.openxmlformats.org/package/2006/relationships"><Relationship Id="rId3" Type="http://schemas.microsoft.com/office/2011/relationships/chartStyle" Target="style59.xml"/><Relationship Id="rId2" Type="http://schemas.microsoft.com/office/2011/relationships/chartColorStyle" Target="colors59.xml"/><Relationship Id="rId1" Type="http://schemas.openxmlformats.org/officeDocument/2006/relationships/oleObject" Target="file:///L:\BUSINESS%20CENTER%202020\CEDEAO2020\Pais-por-Pais\Estatisticas%20paises\CEDEAO%20PAIS%20POR%20PAIS%20VPT%202020.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pigos\Desktop\EMERGYS\CABO%20VERDE\BUSINESS%20CENTER%202020\CEDEAO2020\Pais-por-Pais\CEDEAO%20PAIS%20POR%20PAIS%20VPT.xlsx" TargetMode="External"/></Relationships>
</file>

<file path=ppt/charts/_rels/chart60.xml.rels><?xml version="1.0" encoding="UTF-8" standalone="yes"?>
<Relationships xmlns="http://schemas.openxmlformats.org/package/2006/relationships"><Relationship Id="rId3" Type="http://schemas.microsoft.com/office/2011/relationships/chartStyle" Target="style60.xml"/><Relationship Id="rId2" Type="http://schemas.microsoft.com/office/2011/relationships/chartColorStyle" Target="colors60.xml"/><Relationship Id="rId1" Type="http://schemas.openxmlformats.org/officeDocument/2006/relationships/oleObject" Target="file:///L:\BUSINESS%20CENTER%202020\CEDEAO2020\Pais-por-Pais\Estatisticas%20paises\CEDEAO%20PAIS%20POR%20PAIS%20VPT%202020.xlsx" TargetMode="External"/></Relationships>
</file>

<file path=ppt/charts/_rels/chart61.xml.rels><?xml version="1.0" encoding="UTF-8" standalone="yes"?>
<Relationships xmlns="http://schemas.openxmlformats.org/package/2006/relationships"><Relationship Id="rId3" Type="http://schemas.microsoft.com/office/2011/relationships/chartStyle" Target="style61.xml"/><Relationship Id="rId2" Type="http://schemas.microsoft.com/office/2011/relationships/chartColorStyle" Target="colors61.xml"/><Relationship Id="rId1" Type="http://schemas.openxmlformats.org/officeDocument/2006/relationships/oleObject" Target="file:///L:\BUSINESS%20CENTER%202020\CEDEAO2020\Pais-por-Pais\Estatisticas%20paises\CEDEAO%20PAIS%20POR%20PAIS%20VPT%202020.xlsx" TargetMode="External"/></Relationships>
</file>

<file path=ppt/charts/_rels/chart62.xml.rels><?xml version="1.0" encoding="UTF-8" standalone="yes"?>
<Relationships xmlns="http://schemas.openxmlformats.org/package/2006/relationships"><Relationship Id="rId3" Type="http://schemas.microsoft.com/office/2011/relationships/chartStyle" Target="style62.xml"/><Relationship Id="rId2" Type="http://schemas.microsoft.com/office/2011/relationships/chartColorStyle" Target="colors62.xml"/><Relationship Id="rId1" Type="http://schemas.openxmlformats.org/officeDocument/2006/relationships/oleObject" Target="file:///L:\BUSINESS%20CENTER%202020\CEDEAO2020\Pais-por-Pais\Estatisticas%20paises\CEDEAO%20PAIS%20POR%20PAIS%20VPT%202020.xlsx" TargetMode="External"/></Relationships>
</file>

<file path=ppt/charts/_rels/chart63.xml.rels><?xml version="1.0" encoding="UTF-8" standalone="yes"?>
<Relationships xmlns="http://schemas.openxmlformats.org/package/2006/relationships"><Relationship Id="rId3" Type="http://schemas.microsoft.com/office/2011/relationships/chartStyle" Target="style63.xml"/><Relationship Id="rId2" Type="http://schemas.microsoft.com/office/2011/relationships/chartColorStyle" Target="colors63.xml"/><Relationship Id="rId1" Type="http://schemas.openxmlformats.org/officeDocument/2006/relationships/oleObject" Target="file:///L:\BUSINESS%20CENTER%202020\CEDEAO2020\Pais-por-Pais\Estatisticas%20paises\CEDEAO%20PAIS%20POR%20PAIS%20VPT%202020.xlsx" TargetMode="External"/></Relationships>
</file>

<file path=ppt/charts/_rels/chart64.xml.rels><?xml version="1.0" encoding="UTF-8" standalone="yes"?>
<Relationships xmlns="http://schemas.openxmlformats.org/package/2006/relationships"><Relationship Id="rId3" Type="http://schemas.microsoft.com/office/2011/relationships/chartStyle" Target="style64.xml"/><Relationship Id="rId2" Type="http://schemas.microsoft.com/office/2011/relationships/chartColorStyle" Target="colors64.xml"/><Relationship Id="rId1" Type="http://schemas.openxmlformats.org/officeDocument/2006/relationships/oleObject" Target="file:///L:\BUSINESS%20CENTER%202020\CEDEAO2020\Pais-por-Pais\Estatisticas%20paises\CEDEAO%20PAIS%20POR%20PAIS%20VPT%202020.xlsx" TargetMode="External"/></Relationships>
</file>

<file path=ppt/charts/_rels/chart65.xml.rels><?xml version="1.0" encoding="UTF-8" standalone="yes"?>
<Relationships xmlns="http://schemas.openxmlformats.org/package/2006/relationships"><Relationship Id="rId3" Type="http://schemas.microsoft.com/office/2011/relationships/chartStyle" Target="style65.xml"/><Relationship Id="rId2" Type="http://schemas.microsoft.com/office/2011/relationships/chartColorStyle" Target="colors65.xml"/><Relationship Id="rId1" Type="http://schemas.openxmlformats.org/officeDocument/2006/relationships/oleObject" Target="file:///L:\BUSINESS%20CENTER%202020\CEDEAO2020\Pais-por-Pais\Estatisticas%20paises\CEDEAO%20PAIS%20POR%20PAIS%20VPT%202020.xlsx" TargetMode="External"/></Relationships>
</file>

<file path=ppt/charts/_rels/chart66.xml.rels><?xml version="1.0" encoding="UTF-8" standalone="yes"?>
<Relationships xmlns="http://schemas.openxmlformats.org/package/2006/relationships"><Relationship Id="rId3" Type="http://schemas.microsoft.com/office/2011/relationships/chartStyle" Target="style66.xml"/><Relationship Id="rId2" Type="http://schemas.microsoft.com/office/2011/relationships/chartColorStyle" Target="colors66.xml"/><Relationship Id="rId1" Type="http://schemas.openxmlformats.org/officeDocument/2006/relationships/oleObject" Target="file:///L:\BUSINESS%20CENTER%202020\CEDEAO2020\Pais-por-Pais\Estatisticas%20paises\CEDEAO%20PAIS%20POR%20PAIS%20VPT%202020.xlsx" TargetMode="External"/></Relationships>
</file>

<file path=ppt/charts/_rels/chart67.xml.rels><?xml version="1.0" encoding="UTF-8" standalone="yes"?>
<Relationships xmlns="http://schemas.openxmlformats.org/package/2006/relationships"><Relationship Id="rId3" Type="http://schemas.microsoft.com/office/2011/relationships/chartStyle" Target="style67.xml"/><Relationship Id="rId2" Type="http://schemas.microsoft.com/office/2011/relationships/chartColorStyle" Target="colors67.xml"/><Relationship Id="rId1" Type="http://schemas.openxmlformats.org/officeDocument/2006/relationships/oleObject" Target="file:///L:\BUSINESS%20CENTER%202020\CEDEAO2020\Pais-por-Pais\Estatisticas%20paises\CEDEAO%20PAIS%20POR%20PAIS%20VPT%202020.xlsx" TargetMode="External"/></Relationships>
</file>

<file path=ppt/charts/_rels/chart68.xml.rels><?xml version="1.0" encoding="UTF-8" standalone="yes"?>
<Relationships xmlns="http://schemas.openxmlformats.org/package/2006/relationships"><Relationship Id="rId3" Type="http://schemas.microsoft.com/office/2011/relationships/chartStyle" Target="style68.xml"/><Relationship Id="rId2" Type="http://schemas.microsoft.com/office/2011/relationships/chartColorStyle" Target="colors68.xml"/><Relationship Id="rId1" Type="http://schemas.openxmlformats.org/officeDocument/2006/relationships/oleObject" Target="file:///L:\BUSINESS%20CENTER%202020\CEDEAO2020\Pais-por-Pais\Estatisticas%20paises\CEDEAO%20PAIS%20POR%20PAIS%20VPT%202020.xlsx" TargetMode="External"/></Relationships>
</file>

<file path=ppt/charts/_rels/chart69.xml.rels><?xml version="1.0" encoding="UTF-8" standalone="yes"?>
<Relationships xmlns="http://schemas.openxmlformats.org/package/2006/relationships"><Relationship Id="rId3" Type="http://schemas.microsoft.com/office/2011/relationships/chartStyle" Target="style69.xml"/><Relationship Id="rId2" Type="http://schemas.microsoft.com/office/2011/relationships/chartColorStyle" Target="colors69.xml"/><Relationship Id="rId1" Type="http://schemas.openxmlformats.org/officeDocument/2006/relationships/oleObject" Target="file:///L:\BUSINESS%20CENTER%202020\CEDEAO2020\Pais-por-Pais\Estatisticas%20paises\CEDEAO%20PAIS%20POR%20PAIS%20VPT%202020.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L:\BUSINESS%20CENTER%202020\CEDEAO2020\Pais-por-Pais\Estatisticas%20paises\CEDEAO%20PAIS%20POR%20PAIS%20VPT%202020.xlsx" TargetMode="External"/></Relationships>
</file>

<file path=ppt/charts/_rels/chart70.xml.rels><?xml version="1.0" encoding="UTF-8" standalone="yes"?>
<Relationships xmlns="http://schemas.openxmlformats.org/package/2006/relationships"><Relationship Id="rId3" Type="http://schemas.microsoft.com/office/2011/relationships/chartStyle" Target="style70.xml"/><Relationship Id="rId2" Type="http://schemas.microsoft.com/office/2011/relationships/chartColorStyle" Target="colors70.xml"/><Relationship Id="rId1" Type="http://schemas.openxmlformats.org/officeDocument/2006/relationships/oleObject" Target="file:///L:\BUSINESS%20CENTER%202020\CEDEAO2020\Pais-por-Pais\Estatisticas%20paises\CEDEAO%20PAIS%20POR%20PAIS%20VPT%202020.xlsx" TargetMode="External"/></Relationships>
</file>

<file path=ppt/charts/_rels/chart71.xml.rels><?xml version="1.0" encoding="UTF-8" standalone="yes"?>
<Relationships xmlns="http://schemas.openxmlformats.org/package/2006/relationships"><Relationship Id="rId3" Type="http://schemas.microsoft.com/office/2011/relationships/chartStyle" Target="style71.xml"/><Relationship Id="rId2" Type="http://schemas.microsoft.com/office/2011/relationships/chartColorStyle" Target="colors71.xml"/><Relationship Id="rId1" Type="http://schemas.openxmlformats.org/officeDocument/2006/relationships/oleObject" Target="file:///L:\BUSINESS%20CENTER%202020\CEDEAO2020\Pais-por-Pais\Estatisticas%20paises\CEDEAO%20PAIS%20POR%20PAIS%20VPT%202020.xlsx" TargetMode="External"/></Relationships>
</file>

<file path=ppt/charts/_rels/chart72.xml.rels><?xml version="1.0" encoding="UTF-8" standalone="yes"?>
<Relationships xmlns="http://schemas.openxmlformats.org/package/2006/relationships"><Relationship Id="rId3" Type="http://schemas.microsoft.com/office/2011/relationships/chartStyle" Target="style72.xml"/><Relationship Id="rId2" Type="http://schemas.microsoft.com/office/2011/relationships/chartColorStyle" Target="colors72.xml"/><Relationship Id="rId1" Type="http://schemas.openxmlformats.org/officeDocument/2006/relationships/oleObject" Target="file:///L:\BUSINESS%20CENTER%202020\CEDEAO2020\Pais-por-Pais\Estatisticas%20paises\CEDEAO%20PAIS%20POR%20PAIS%20VPT%202020.xlsx" TargetMode="External"/></Relationships>
</file>

<file path=ppt/charts/_rels/chart73.xml.rels><?xml version="1.0" encoding="UTF-8" standalone="yes"?>
<Relationships xmlns="http://schemas.openxmlformats.org/package/2006/relationships"><Relationship Id="rId3" Type="http://schemas.microsoft.com/office/2011/relationships/chartStyle" Target="style73.xml"/><Relationship Id="rId2" Type="http://schemas.microsoft.com/office/2011/relationships/chartColorStyle" Target="colors73.xml"/><Relationship Id="rId1" Type="http://schemas.openxmlformats.org/officeDocument/2006/relationships/oleObject" Target="file:///L:\BUSINESS%20CENTER%202020\CEDEAO2020\Pais-por-Pais\Estatisticas%20paises\CEDEAO%20PAIS%20POR%20PAIS%20VPT%202020.xlsx" TargetMode="External"/></Relationships>
</file>

<file path=ppt/charts/_rels/chart74.xml.rels><?xml version="1.0" encoding="UTF-8" standalone="yes"?>
<Relationships xmlns="http://schemas.openxmlformats.org/package/2006/relationships"><Relationship Id="rId3" Type="http://schemas.microsoft.com/office/2011/relationships/chartStyle" Target="style74.xml"/><Relationship Id="rId2" Type="http://schemas.microsoft.com/office/2011/relationships/chartColorStyle" Target="colors74.xml"/><Relationship Id="rId1" Type="http://schemas.openxmlformats.org/officeDocument/2006/relationships/oleObject" Target="file:///L:\BUSINESS%20CENTER%202020\CEDEAO2020\Pais-por-Pais\Estatisticas%20paises\CEDEAO%20PAIS%20POR%20PAIS%20VPT%202020.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L:\BUSINESS%20CENTER%202020\CEDEAO2020\Pais-por-Pais\Estatisticas%20paises\CEDEAO%20PAIS%20POR%20PAIS%20VPT%202020.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L:\BUSINESS%20CENTER%202020\CEDEAO2020\Pais-por-Pais\Estatisticas%20paises\CEDEAO%20PAIS%20POR%20PAIS%20VPT%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2020.xlsx]CEDEAO Estatisticas'!$A$7</c:f>
              <c:strCache>
                <c:ptCount val="1"/>
                <c:pt idx="0">
                  <c:v>Exportação de bens e serviços [ Constante ]</c:v>
                </c:pt>
              </c:strCache>
            </c:strRef>
          </c:tx>
          <c:spPr>
            <a:solidFill>
              <a:schemeClr val="accent1"/>
            </a:solidFill>
            <a:ln>
              <a:noFill/>
            </a:ln>
            <a:effectLst/>
          </c:spPr>
          <c:invertIfNegative val="0"/>
          <c:dLbls>
            <c:spPr>
              <a:noFill/>
              <a:ln>
                <a:noFill/>
              </a:ln>
              <a:effectLst/>
            </c:spPr>
            <c:txPr>
              <a:bodyPr rot="-5400000" spcFirstLastPara="0" vertOverflow="ellipsis" wrap="square" lIns="57594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Estatisticas'!$B$7:$K$7</c:f>
              <c:numCache>
                <c:formatCode>"$"#,##0_);[Red]\("$"#,##0\)</c:formatCode>
                <c:ptCount val="10"/>
                <c:pt idx="0">
                  <c:v>119269455520</c:v>
                </c:pt>
                <c:pt idx="1">
                  <c:v>131263602377</c:v>
                </c:pt>
                <c:pt idx="2">
                  <c:v>161680456876</c:v>
                </c:pt>
                <c:pt idx="3">
                  <c:v>161700201725</c:v>
                </c:pt>
                <c:pt idx="4">
                  <c:v>137243637734</c:v>
                </c:pt>
                <c:pt idx="5">
                  <c:v>160013859840</c:v>
                </c:pt>
                <c:pt idx="6">
                  <c:v>159699663438</c:v>
                </c:pt>
                <c:pt idx="7">
                  <c:v>176432765609</c:v>
                </c:pt>
                <c:pt idx="8">
                  <c:v>196634191643</c:v>
                </c:pt>
                <c:pt idx="9">
                  <c:v>197993787997</c:v>
                </c:pt>
              </c:numCache>
            </c:numRef>
          </c:val>
          <c:extLst xmlns:c16r2="http://schemas.microsoft.com/office/drawing/2015/06/chart">
            <c:ext xmlns:c16="http://schemas.microsoft.com/office/drawing/2014/chart" uri="{C3380CC4-5D6E-409C-BE32-E72D297353CC}">
              <c16:uniqueId val="{00000000-2D99-4001-A56D-2BEF839C9910}"/>
            </c:ext>
          </c:extLst>
        </c:ser>
        <c:ser>
          <c:idx val="1"/>
          <c:order val="1"/>
          <c:tx>
            <c:strRef>
              <c:f>'[CEDEAO PAIS POR PAIS VPT 2020.xlsx]CEDEAO Estatisticas'!$A$8</c:f>
              <c:strCache>
                <c:ptCount val="1"/>
                <c:pt idx="0">
                  <c:v>Exportação de bens e serviços [ Corrente ]</c:v>
                </c:pt>
              </c:strCache>
            </c:strRef>
          </c:tx>
          <c:spPr>
            <a:gradFill>
              <a:gsLst>
                <a:gs pos="0">
                  <a:srgbClr val="14CD68"/>
                </a:gs>
                <a:gs pos="100000">
                  <a:srgbClr val="0B6E38"/>
                </a:gs>
              </a:gsLst>
              <a:lin scaled="0"/>
            </a:gra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Estatisticas'!$B$8:$K$8</c:f>
              <c:numCache>
                <c:formatCode>"$"#,##0_);[Red]\("$"#,##0\)</c:formatCode>
                <c:ptCount val="10"/>
                <c:pt idx="0">
                  <c:v>87982424754</c:v>
                </c:pt>
                <c:pt idx="1">
                  <c:v>131263602377</c:v>
                </c:pt>
                <c:pt idx="2">
                  <c:v>177083515182</c:v>
                </c:pt>
                <c:pt idx="3">
                  <c:v>196861687421</c:v>
                </c:pt>
                <c:pt idx="4">
                  <c:v>145537885441</c:v>
                </c:pt>
                <c:pt idx="5">
                  <c:v>158127655100</c:v>
                </c:pt>
                <c:pt idx="6">
                  <c:v>101001877803</c:v>
                </c:pt>
                <c:pt idx="7">
                  <c:v>88838747408</c:v>
                </c:pt>
                <c:pt idx="8">
                  <c:v>109171925668</c:v>
                </c:pt>
                <c:pt idx="9">
                  <c:v>125541897759</c:v>
                </c:pt>
              </c:numCache>
            </c:numRef>
          </c:val>
          <c:extLst xmlns:c16r2="http://schemas.microsoft.com/office/drawing/2015/06/chart">
            <c:ext xmlns:c16="http://schemas.microsoft.com/office/drawing/2014/chart" uri="{C3380CC4-5D6E-409C-BE32-E72D297353CC}">
              <c16:uniqueId val="{00000001-2D99-4001-A56D-2BEF839C9910}"/>
            </c:ext>
          </c:extLst>
        </c:ser>
        <c:ser>
          <c:idx val="2"/>
          <c:order val="2"/>
          <c:tx>
            <c:strRef>
              <c:f>'[CEDEAO PAIS POR PAIS VPT 2020.xlsx]CEDEAO Estatisticas'!$A$9</c:f>
              <c:strCache>
                <c:ptCount val="1"/>
                <c:pt idx="0">
                  <c:v>Importações de bens e serviços [ Constante ]</c:v>
                </c:pt>
              </c:strCache>
            </c:strRef>
          </c:tx>
          <c:spPr>
            <a:gradFill>
              <a:gsLst>
                <a:gs pos="0">
                  <a:srgbClr val="FBFB11"/>
                </a:gs>
                <a:gs pos="100000">
                  <a:srgbClr val="838309"/>
                </a:gs>
              </a:gsLst>
              <a:lin scaled="0"/>
            </a:gradFill>
            <a:ln>
              <a:noFill/>
            </a:ln>
            <a:effectLst/>
          </c:spPr>
          <c:invertIfNegative val="0"/>
          <c:dLbls>
            <c:dLbl>
              <c:idx val="0"/>
              <c:spPr>
                <a:noFill/>
                <a:ln>
                  <a:noFill/>
                </a:ln>
                <a:effectLst/>
              </c:spPr>
              <c:txPr>
                <a:bodyPr rot="-5400000" spcFirstLastPara="0" vertOverflow="ellipsis" wrap="square" lIns="79184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spPr>
                <a:noFill/>
                <a:ln>
                  <a:noFill/>
                </a:ln>
                <a:effectLst/>
              </c:spPr>
              <c:txPr>
                <a:bodyPr rot="-5400000" spcFirstLastPara="0" vertOverflow="ellipsis" wrap="square" lIns="791845" tIns="36195" rIns="36195"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spPr>
                <a:noFill/>
                <a:ln>
                  <a:noFill/>
                </a:ln>
                <a:effectLst/>
              </c:spPr>
              <c:txPr>
                <a:bodyPr rot="-5400000" spcFirstLastPara="0" vertOverflow="ellipsis" wrap="square" lIns="75628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spPr>
                <a:noFill/>
                <a:ln>
                  <a:noFill/>
                </a:ln>
                <a:effectLst/>
              </c:spPr>
              <c:txPr>
                <a:bodyPr rot="-5400000" spcFirstLastPara="0" vertOverflow="ellipsis" wrap="square" lIns="79184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spPr>
                <a:noFill/>
                <a:ln>
                  <a:noFill/>
                </a:ln>
                <a:effectLst/>
              </c:spPr>
              <c:txPr>
                <a:bodyPr rot="-5400000" spcFirstLastPara="0" vertOverflow="ellipsis" wrap="square" lIns="79184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spPr>
                <a:noFill/>
                <a:ln>
                  <a:noFill/>
                </a:ln>
                <a:effectLst/>
              </c:spPr>
              <c:txPr>
                <a:bodyPr rot="-5400000" spcFirstLastPara="0" vertOverflow="ellipsis" wrap="square" lIns="79184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spPr>
                <a:noFill/>
                <a:ln>
                  <a:noFill/>
                </a:ln>
                <a:effectLst/>
              </c:spPr>
              <c:txPr>
                <a:bodyPr rot="-5400000" spcFirstLastPara="0" vertOverflow="ellipsis" wrap="square" lIns="75628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spPr>
                <a:noFill/>
                <a:ln>
                  <a:noFill/>
                </a:ln>
                <a:effectLst/>
              </c:spPr>
              <c:txPr>
                <a:bodyPr rot="-5400000" spcFirstLastPara="0" vertOverflow="ellipsis" wrap="square" lIns="75628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spPr>
                <a:noFill/>
                <a:ln>
                  <a:noFill/>
                </a:ln>
                <a:effectLst/>
              </c:spPr>
              <c:txPr>
                <a:bodyPr rot="-5400000" spcFirstLastPara="0" vertOverflow="ellipsis" wrap="square" lIns="75628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layout>
                <c:manualLayout>
                  <c:x val="2.0724674520298999E-4"/>
                  <c:y val="-3.76202974628171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2D99-4001-A56D-2BEF839C9910}"/>
                </c:ext>
              </c:extLst>
            </c:dLbl>
            <c:spPr>
              <a:noFill/>
              <a:ln>
                <a:noFill/>
              </a:ln>
              <a:effectLst/>
            </c:spPr>
            <c:txPr>
              <a:bodyPr rot="-5400000" spcFirstLastPara="0" vertOverflow="ellipsis" wrap="square" lIns="53975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Estatisticas'!$B$9:$K$9</c:f>
              <c:numCache>
                <c:formatCode>"$"#,##0_);[Red]\("$"#,##0\)</c:formatCode>
                <c:ptCount val="10"/>
                <c:pt idx="0">
                  <c:v>120948954855</c:v>
                </c:pt>
                <c:pt idx="1">
                  <c:v>116116040310</c:v>
                </c:pt>
                <c:pt idx="2">
                  <c:v>117813278848</c:v>
                </c:pt>
                <c:pt idx="3">
                  <c:v>105487671014</c:v>
                </c:pt>
                <c:pt idx="4">
                  <c:v>113278638743</c:v>
                </c:pt>
                <c:pt idx="5">
                  <c:v>116402409242</c:v>
                </c:pt>
                <c:pt idx="6">
                  <c:v>111833435373</c:v>
                </c:pt>
                <c:pt idx="7">
                  <c:v>113955469419</c:v>
                </c:pt>
                <c:pt idx="8">
                  <c:v>118920361672</c:v>
                </c:pt>
                <c:pt idx="9">
                  <c:v>138363847400</c:v>
                </c:pt>
              </c:numCache>
            </c:numRef>
          </c:val>
          <c:extLst xmlns:c16r2="http://schemas.microsoft.com/office/drawing/2015/06/chart">
            <c:ext xmlns:c16="http://schemas.microsoft.com/office/drawing/2014/chart" uri="{C3380CC4-5D6E-409C-BE32-E72D297353CC}">
              <c16:uniqueId val="{0000000C-2D99-4001-A56D-2BEF839C9910}"/>
            </c:ext>
          </c:extLst>
        </c:ser>
        <c:ser>
          <c:idx val="3"/>
          <c:order val="3"/>
          <c:tx>
            <c:strRef>
              <c:f>'[CEDEAO PAIS POR PAIS VPT 2020.xlsx]CEDEAO Estatisticas'!$A$10</c:f>
              <c:strCache>
                <c:ptCount val="1"/>
                <c:pt idx="0">
                  <c:v>Importações de bens e serviços [ Corrente ]</c:v>
                </c:pt>
              </c:strCache>
            </c:strRef>
          </c:tx>
          <c:spPr>
            <a:solidFill>
              <a:schemeClr val="accent4"/>
            </a:solidFill>
            <a:ln>
              <a:noFill/>
            </a:ln>
            <a:effectLst/>
          </c:spPr>
          <c:invertIfNegative val="0"/>
          <c:dLbls>
            <c:dLbl>
              <c:idx val="5"/>
              <c:layout>
                <c:manualLayout>
                  <c:x val="9.8922267923153007E-4"/>
                  <c:y val="2.187226596675469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2D99-4001-A56D-2BEF839C9910}"/>
                </c:ext>
              </c:extLst>
            </c:dLbl>
            <c:dLbl>
              <c:idx val="9"/>
              <c:layout>
                <c:manualLayout>
                  <c:x val="-9.8922267923153007E-4"/>
                  <c:y val="-2.9308836395450701E-2"/>
                </c:manualLayout>
              </c:layout>
              <c:spPr>
                <a:noFill/>
                <a:ln>
                  <a:noFill/>
                </a:ln>
                <a:effectLst/>
              </c:spPr>
              <c:txPr>
                <a:bodyPr rot="-5400000" spcFirstLastPara="0" vertOverflow="ellipsis" wrap="square" lIns="50419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E-2D99-4001-A56D-2BEF839C9910}"/>
                </c:ext>
              </c:extLst>
            </c:dLbl>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Estatisticas'!$B$10:$K$10</c:f>
              <c:numCache>
                <c:formatCode>"$"#,##0_);[Red]\("$"#,##0\)</c:formatCode>
                <c:ptCount val="10"/>
                <c:pt idx="0">
                  <c:v>95888479511</c:v>
                </c:pt>
                <c:pt idx="1">
                  <c:v>116116040310</c:v>
                </c:pt>
                <c:pt idx="2">
                  <c:v>149975525182</c:v>
                </c:pt>
                <c:pt idx="3">
                  <c:v>127364769774</c:v>
                </c:pt>
                <c:pt idx="4">
                  <c:v>139373021858</c:v>
                </c:pt>
                <c:pt idx="5">
                  <c:v>140799744807</c:v>
                </c:pt>
                <c:pt idx="6">
                  <c:v>122046120342</c:v>
                </c:pt>
                <c:pt idx="7">
                  <c:v>116387598643</c:v>
                </c:pt>
                <c:pt idx="8">
                  <c:v>123687024113</c:v>
                </c:pt>
                <c:pt idx="9">
                  <c:v>149036040087</c:v>
                </c:pt>
              </c:numCache>
            </c:numRef>
          </c:val>
          <c:extLst xmlns:c16r2="http://schemas.microsoft.com/office/drawing/2015/06/chart">
            <c:ext xmlns:c16="http://schemas.microsoft.com/office/drawing/2014/chart" uri="{C3380CC4-5D6E-409C-BE32-E72D297353CC}">
              <c16:uniqueId val="{0000000F-2D99-4001-A56D-2BEF839C9910}"/>
            </c:ext>
          </c:extLst>
        </c:ser>
        <c:ser>
          <c:idx val="4"/>
          <c:order val="4"/>
          <c:tx>
            <c:strRef>
              <c:f>'[CEDEAO PAIS POR PAIS VPT 2020.xlsx]CEDEAO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1259840" tIns="0" rIns="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layout>
                <c:manualLayout>
                  <c:x val="1.9784453584630601E-3"/>
                  <c:y val="-6.4880444001423995E-2"/>
                </c:manualLayout>
              </c:layout>
              <c:numFmt formatCode="&quot;$&quot;#,##0_);[Red]\(&quot;$&quot;#,##0\)" sourceLinked="0"/>
              <c:spPr>
                <a:noFill/>
                <a:ln>
                  <a:noFill/>
                </a:ln>
                <a:effectLst/>
              </c:spPr>
              <c:txPr>
                <a:bodyPr rot="-5400000" spcFirstLastPara="0" vertOverflow="ellipsis" wrap="square" lIns="0" tIns="0" rIns="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9-2D99-4001-A56D-2BEF839C9910}"/>
                </c:ext>
              </c:extLst>
            </c:dLbl>
            <c:numFmt formatCode="&quot;$&quot;#,##0_);[Red]\(&quot;$&quot;#,##0\)" sourceLinked="0"/>
            <c:spPr>
              <a:noFill/>
              <a:ln>
                <a:noFill/>
              </a:ln>
              <a:effectLst/>
            </c:spPr>
            <c:txPr>
              <a:bodyPr rot="-5400000" spcFirstLastPara="0" vertOverflow="ellipsis" wrap="none" lIns="1259840" tIns="0" rIns="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Estatisticas'!$B$11:$K$11</c:f>
              <c:numCache>
                <c:formatCode>"$"#,##0_);[Red]\("$"#,##0\)</c:formatCode>
                <c:ptCount val="10"/>
                <c:pt idx="0">
                  <c:v>-1679499335</c:v>
                </c:pt>
                <c:pt idx="1">
                  <c:v>15147562067</c:v>
                </c:pt>
                <c:pt idx="2">
                  <c:v>43867178028</c:v>
                </c:pt>
                <c:pt idx="3">
                  <c:v>56212530711</c:v>
                </c:pt>
                <c:pt idx="4">
                  <c:v>23964998991</c:v>
                </c:pt>
                <c:pt idx="5">
                  <c:v>43611450598</c:v>
                </c:pt>
                <c:pt idx="6">
                  <c:v>47866228065</c:v>
                </c:pt>
                <c:pt idx="7">
                  <c:v>62477296190</c:v>
                </c:pt>
                <c:pt idx="8">
                  <c:v>77713829971</c:v>
                </c:pt>
                <c:pt idx="9">
                  <c:v>59629940597</c:v>
                </c:pt>
              </c:numCache>
            </c:numRef>
          </c:val>
          <c:extLst xmlns:c16r2="http://schemas.microsoft.com/office/drawing/2015/06/chart">
            <c:ext xmlns:c16="http://schemas.microsoft.com/office/drawing/2014/chart" uri="{C3380CC4-5D6E-409C-BE32-E72D297353CC}">
              <c16:uniqueId val="{0000001A-2D99-4001-A56D-2BEF839C9910}"/>
            </c:ext>
          </c:extLst>
        </c:ser>
        <c:ser>
          <c:idx val="5"/>
          <c:order val="5"/>
          <c:tx>
            <c:strRef>
              <c:f>'[CEDEAO PAIS POR PAIS VPT 2020.xlsx]CEDEAO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0"/>
              <c:layout>
                <c:manualLayout>
                  <c:x val="2.84979054454322E-4"/>
                  <c:y val="-7.01444684537625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2D99-4001-A56D-2BEF839C9910}"/>
                </c:ext>
              </c:extLst>
            </c:dLbl>
            <c:dLbl>
              <c:idx val="1"/>
              <c:layout>
                <c:manualLayout>
                  <c:x val="1.36629862766698E-3"/>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C-2D99-4001-A56D-2BEF839C9910}"/>
                </c:ext>
              </c:extLst>
            </c:dLbl>
            <c:dLbl>
              <c:idx val="2"/>
              <c:layout>
                <c:manualLayout>
                  <c:x val="1.93641532595534E-5"/>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2D99-4001-A56D-2BEF839C9910}"/>
                </c:ext>
              </c:extLst>
            </c:dLbl>
            <c:dLbl>
              <c:idx val="3"/>
              <c:layout>
                <c:manualLayout>
                  <c:x val="-1.2061786569477601E-3"/>
                  <c:y val="-6.13409278598035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2D99-4001-A56D-2BEF839C9910}"/>
                </c:ext>
              </c:extLst>
            </c:dLbl>
            <c:dLbl>
              <c:idx val="4"/>
              <c:layout>
                <c:manualLayout>
                  <c:x val="3.3594554259709202E-4"/>
                  <c:y val="-6.6907391673746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2D99-4001-A56D-2BEF839C9910}"/>
                </c:ext>
              </c:extLst>
            </c:dLbl>
            <c:dLbl>
              <c:idx val="5"/>
              <c:layout>
                <c:manualLayout>
                  <c:x val="7.6600987661884902E-4"/>
                  <c:y val="-7.96516567544606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0-2D99-4001-A56D-2BEF839C9910}"/>
                </c:ext>
              </c:extLst>
            </c:dLbl>
            <c:dLbl>
              <c:idx val="6"/>
              <c:layout>
                <c:manualLayout>
                  <c:x val="1.33957653768692E-3"/>
                  <c:y val="-7.2375458165435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2D99-4001-A56D-2BEF839C9910}"/>
                </c:ext>
              </c:extLst>
            </c:dLbl>
            <c:dLbl>
              <c:idx val="7"/>
              <c:layout>
                <c:manualLayout>
                  <c:x val="-7.1827498718813102E-4"/>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2-2D99-4001-A56D-2BEF839C9910}"/>
                </c:ext>
              </c:extLst>
            </c:dLbl>
            <c:dLbl>
              <c:idx val="8"/>
              <c:layout>
                <c:manualLayout>
                  <c:x val="3.9531794814495497E-4"/>
                  <c:y val="-6.45049731995055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3-2D99-4001-A56D-2BEF839C9910}"/>
                </c:ext>
              </c:extLst>
            </c:dLbl>
            <c:dLbl>
              <c:idx val="9"/>
              <c:layout>
                <c:manualLayout>
                  <c:x val="0"/>
                  <c:y val="-4.4032662336069298E-2"/>
                </c:manualLayout>
              </c:layout>
              <c:spPr>
                <a:noFill/>
                <a:ln>
                  <a:noFill/>
                </a:ln>
                <a:effectLst/>
              </c:spPr>
              <c:txPr>
                <a:bodyPr rot="-5400000" spcFirstLastPara="0" vertOverflow="ellipsis" wrap="square" lIns="0" tIns="215900" rIns="71755"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24-2D99-4001-A56D-2BEF839C9910}"/>
                </c:ext>
              </c:extLst>
            </c:dLbl>
            <c:spPr>
              <a:noFill/>
              <a:ln>
                <a:noFill/>
              </a:ln>
              <a:effectLst/>
            </c:spPr>
            <c:txPr>
              <a:bodyPr rot="-5400000" spcFirstLastPara="0" vertOverflow="ellipsis" wrap="square" lIns="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Estatisticas'!$B$12:$K$12</c:f>
              <c:numCache>
                <c:formatCode>"$"#,##0_);[Red]\("$"#,##0\)</c:formatCode>
                <c:ptCount val="10"/>
                <c:pt idx="0">
                  <c:v>-7906054757</c:v>
                </c:pt>
                <c:pt idx="1">
                  <c:v>15147562067</c:v>
                </c:pt>
                <c:pt idx="2">
                  <c:v>27107990000</c:v>
                </c:pt>
                <c:pt idx="3">
                  <c:v>69496917647</c:v>
                </c:pt>
                <c:pt idx="4">
                  <c:v>6164863583</c:v>
                </c:pt>
                <c:pt idx="5">
                  <c:v>17327910293</c:v>
                </c:pt>
                <c:pt idx="6">
                  <c:v>-21044242539</c:v>
                </c:pt>
                <c:pt idx="7">
                  <c:v>-27548851235</c:v>
                </c:pt>
                <c:pt idx="8">
                  <c:v>-14515098445</c:v>
                </c:pt>
                <c:pt idx="9">
                  <c:v>-23494142328</c:v>
                </c:pt>
              </c:numCache>
            </c:numRef>
          </c:val>
          <c:extLst xmlns:c16r2="http://schemas.microsoft.com/office/drawing/2015/06/chart">
            <c:ext xmlns:c16="http://schemas.microsoft.com/office/drawing/2014/chart" uri="{C3380CC4-5D6E-409C-BE32-E72D297353CC}">
              <c16:uniqueId val="{00000025-2D99-4001-A56D-2BEF839C9910}"/>
            </c:ext>
          </c:extLst>
        </c:ser>
        <c:ser>
          <c:idx val="6"/>
          <c:order val="6"/>
          <c:tx>
            <c:strRef>
              <c:f>'[CEDEAO PAIS POR PAIS VPT 2020.xlsx]CEDEAO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layout>
                <c:manualLayout>
                  <c:x val="0"/>
                  <c:y val="-3.39677033786236E-2"/>
                </c:manualLayout>
              </c:layout>
              <c:spPr>
                <a:noFill/>
                <a:ln>
                  <a:noFill/>
                </a:ln>
                <a:effectLst/>
              </c:spPr>
              <c:txPr>
                <a:bodyPr rot="-5400000" spcFirstLastPara="0" vertOverflow="ellipsis" wrap="square" lIns="0" tIns="25209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28-2D99-4001-A56D-2BEF839C9910}"/>
                </c:ext>
              </c:extLst>
            </c:dLbl>
            <c:spPr>
              <a:noFill/>
              <a:ln>
                <a:noFill/>
              </a:ln>
              <a:effectLst/>
            </c:spPr>
            <c:txPr>
              <a:bodyPr rot="-5400000" spcFirstLastPara="0" vertOverflow="ellipsis" wrap="square" lIns="72009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Estatisticas'!$B$13:$K$13</c:f>
              <c:numCache>
                <c:formatCode>"$"#,##0_);[Red]\("$"#,##0\)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8477040158.6999998</c:v>
                </c:pt>
              </c:numCache>
            </c:numRef>
          </c:val>
          <c:extLst xmlns:c16r2="http://schemas.microsoft.com/office/drawing/2015/06/chart">
            <c:ext xmlns:c16="http://schemas.microsoft.com/office/drawing/2014/chart" uri="{C3380CC4-5D6E-409C-BE32-E72D297353CC}">
              <c16:uniqueId val="{00000029-2D99-4001-A56D-2BEF839C9910}"/>
            </c:ext>
          </c:extLst>
        </c:ser>
        <c:dLbls>
          <c:showLegendKey val="0"/>
          <c:showVal val="0"/>
          <c:showCatName val="0"/>
          <c:showSerName val="0"/>
          <c:showPercent val="0"/>
          <c:showBubbleSize val="0"/>
        </c:dLbls>
        <c:gapWidth val="150"/>
        <c:axId val="149732352"/>
        <c:axId val="328570496"/>
      </c:barChart>
      <c:dateAx>
        <c:axId val="149732352"/>
        <c:scaling>
          <c:orientation val="minMax"/>
        </c:scaling>
        <c:delete val="0"/>
        <c:axPos val="b"/>
        <c:title>
          <c:tx>
            <c:rich>
              <a:bodyPr rot="0" spcFirstLastPara="0" vertOverflow="ellipsis" vert="horz" wrap="square" anchor="ctr" anchorCtr="1"/>
              <a:lstStyle/>
              <a:p>
                <a:pPr>
                  <a:defRPr lang="pt-PT" sz="1000" b="0" i="0" u="none" strike="noStrike" kern="1200" baseline="0">
                    <a:solidFill>
                      <a:srgbClr val="008CBA"/>
                    </a:solidFill>
                    <a:latin typeface="+mn-lt"/>
                    <a:ea typeface="+mn-ea"/>
                    <a:cs typeface="+mn-cs"/>
                  </a:defRPr>
                </a:pPr>
                <a:r>
                  <a:rPr lang="en-US">
                    <a:solidFill>
                      <a:srgbClr val="008CBA"/>
                    </a:solidFill>
                  </a:rPr>
                  <a:t>INDICADORES ECONÓMICOS D</a:t>
                </a:r>
                <a:r>
                  <a:rPr lang="en-US" altLang="en-US">
                    <a:solidFill>
                      <a:srgbClr val="008CBA"/>
                    </a:solidFill>
                  </a:rPr>
                  <a:t>A CEDEAO</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8570496"/>
        <c:crosses val="autoZero"/>
        <c:auto val="0"/>
        <c:lblOffset val="100"/>
        <c:baseTimeUnit val="days"/>
      </c:dateAx>
      <c:valAx>
        <c:axId val="3285704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4973235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2020.xlsx]Benin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3509170185672703E-3"/>
                  <c:y val="0.119180744628947"/>
                </c:manualLayout>
              </c:layout>
              <c:spPr>
                <a:noFill/>
                <a:ln>
                  <a:noFill/>
                </a:ln>
                <a:effectLst/>
              </c:spPr>
              <c:txPr>
                <a:bodyPr rot="0" spcFirstLastPara="0" vertOverflow="ellipsis" vert="horz" wrap="square" lIns="107950" tIns="36195" rIns="71755" bIns="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0-88CE-4FA7-913F-60624980E453}"/>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8CE-4FA7-913F-60624980E453}"/>
                </c:ext>
              </c:extLst>
            </c:dLbl>
            <c:spPr>
              <a:noFill/>
              <a:ln>
                <a:noFill/>
              </a:ln>
              <a:effectLst/>
            </c:spPr>
            <c:txPr>
              <a:bodyPr rot="0" spcFirstLastPara="0" vertOverflow="ellipsis" vert="horz" wrap="square" lIns="71755" tIns="0" rIns="38100" bIns="1079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Estatisticas'!$B$91:$K$91</c:f>
              <c:numCache>
                <c:formatCode>"$"#,##0;\-"$"#,##0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smooth val="0"/>
          <c:extLst xmlns:c16r2="http://schemas.microsoft.com/office/drawing/2015/06/chart">
            <c:ext xmlns:c16="http://schemas.microsoft.com/office/drawing/2014/chart" uri="{C3380CC4-5D6E-409C-BE32-E72D297353CC}">
              <c16:uniqueId val="{00000002-88CE-4FA7-913F-60624980E453}"/>
            </c:ext>
          </c:extLst>
        </c:ser>
        <c:dLbls>
          <c:showLegendKey val="0"/>
          <c:showVal val="1"/>
          <c:showCatName val="0"/>
          <c:showSerName val="0"/>
          <c:showPercent val="0"/>
          <c:showBubbleSize val="0"/>
        </c:dLbls>
        <c:marker val="1"/>
        <c:smooth val="0"/>
        <c:axId val="216811008"/>
        <c:axId val="149239424"/>
      </c:lineChart>
      <c:catAx>
        <c:axId val="2168110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9239424"/>
        <c:crosses val="autoZero"/>
        <c:auto val="1"/>
        <c:lblAlgn val="ctr"/>
        <c:lblOffset val="100"/>
        <c:noMultiLvlLbl val="0"/>
      </c:catAx>
      <c:valAx>
        <c:axId val="1492394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68110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2020.xlsx]Benin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Estatisticas'!$B$14:$K$14</c:f>
              <c:numCache>
                <c:formatCode>0.00%</c:formatCode>
                <c:ptCount val="10"/>
                <c:pt idx="0">
                  <c:v>0.1993</c:v>
                </c:pt>
                <c:pt idx="1">
                  <c:v>0.23069999999999999</c:v>
                </c:pt>
                <c:pt idx="2">
                  <c:v>0.20849999999999999</c:v>
                </c:pt>
                <c:pt idx="3">
                  <c:v>0.23899999999999999</c:v>
                </c:pt>
                <c:pt idx="4">
                  <c:v>0.2757</c:v>
                </c:pt>
                <c:pt idx="5">
                  <c:v>0.31430000000000002</c:v>
                </c:pt>
                <c:pt idx="6">
                  <c:v>0.2472</c:v>
                </c:pt>
                <c:pt idx="7">
                  <c:v>0.27610000000000001</c:v>
                </c:pt>
                <c:pt idx="8">
                  <c:v>0.27210000000000001</c:v>
                </c:pt>
                <c:pt idx="9">
                  <c:v>0.27300000000000002</c:v>
                </c:pt>
              </c:numCache>
            </c:numRef>
          </c:val>
          <c:extLst xmlns:c16r2="http://schemas.microsoft.com/office/drawing/2015/06/chart">
            <c:ext xmlns:c16="http://schemas.microsoft.com/office/drawing/2014/chart" uri="{C3380CC4-5D6E-409C-BE32-E72D297353CC}">
              <c16:uniqueId val="{00000000-9ECF-46CB-A457-901331D9DE2C}"/>
            </c:ext>
          </c:extLst>
        </c:ser>
        <c:ser>
          <c:idx val="1"/>
          <c:order val="1"/>
          <c:tx>
            <c:strRef>
              <c:f>'[CEDEAO PAIS POR PAIS VPT 2020.xlsx]Benin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Estatisticas'!$B$15:$K$15</c:f>
              <c:numCache>
                <c:formatCode>0.00%</c:formatCode>
                <c:ptCount val="10"/>
                <c:pt idx="0">
                  <c:v>0.2477</c:v>
                </c:pt>
                <c:pt idx="1">
                  <c:v>0.28360000000000002</c:v>
                </c:pt>
                <c:pt idx="2">
                  <c:v>0.26369999999999999</c:v>
                </c:pt>
                <c:pt idx="3">
                  <c:v>0.26840000000000003</c:v>
                </c:pt>
                <c:pt idx="4">
                  <c:v>0.31630000000000003</c:v>
                </c:pt>
                <c:pt idx="5">
                  <c:v>0.33839999999999998</c:v>
                </c:pt>
                <c:pt idx="6">
                  <c:v>0.32040000000000002</c:v>
                </c:pt>
                <c:pt idx="7">
                  <c:v>0.31380000000000002</c:v>
                </c:pt>
                <c:pt idx="8">
                  <c:v>0.3427</c:v>
                </c:pt>
                <c:pt idx="9">
                  <c:v>0.34549999999999997</c:v>
                </c:pt>
              </c:numCache>
            </c:numRef>
          </c:val>
          <c:extLst xmlns:c16r2="http://schemas.microsoft.com/office/drawing/2015/06/chart">
            <c:ext xmlns:c16="http://schemas.microsoft.com/office/drawing/2014/chart" uri="{C3380CC4-5D6E-409C-BE32-E72D297353CC}">
              <c16:uniqueId val="{00000001-9ECF-46CB-A457-901331D9DE2C}"/>
            </c:ext>
          </c:extLst>
        </c:ser>
        <c:dLbls>
          <c:showLegendKey val="0"/>
          <c:showVal val="1"/>
          <c:showCatName val="0"/>
          <c:showSerName val="0"/>
          <c:showPercent val="0"/>
          <c:showBubbleSize val="0"/>
        </c:dLbls>
        <c:gapWidth val="219"/>
        <c:overlap val="-27"/>
        <c:axId val="216812544"/>
        <c:axId val="149241152"/>
      </c:barChart>
      <c:catAx>
        <c:axId val="2168125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9241152"/>
        <c:crosses val="autoZero"/>
        <c:auto val="1"/>
        <c:lblAlgn val="ctr"/>
        <c:lblOffset val="100"/>
        <c:noMultiLvlLbl val="0"/>
      </c:catAx>
      <c:valAx>
        <c:axId val="149241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681254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2020.xlsx]Burkina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Estatisticas'!$B$7:$K$7</c:f>
              <c:numCache>
                <c:formatCode>"$"#,##0_);[Red]\("$"#,##0\)</c:formatCode>
                <c:ptCount val="10"/>
                <c:pt idx="0">
                  <c:v>1189856568</c:v>
                </c:pt>
                <c:pt idx="1">
                  <c:v>1726555039</c:v>
                </c:pt>
                <c:pt idx="2">
                  <c:v>2175591172</c:v>
                </c:pt>
                <c:pt idx="3">
                  <c:v>2266752785</c:v>
                </c:pt>
                <c:pt idx="4">
                  <c:v>2675740110</c:v>
                </c:pt>
                <c:pt idx="5">
                  <c:v>2894697538</c:v>
                </c:pt>
                <c:pt idx="6">
                  <c:v>2934708051</c:v>
                </c:pt>
                <c:pt idx="7">
                  <c:v>3223553807</c:v>
                </c:pt>
                <c:pt idx="8">
                  <c:v>4136339599</c:v>
                </c:pt>
                <c:pt idx="9">
                  <c:v>4470344663</c:v>
                </c:pt>
              </c:numCache>
            </c:numRef>
          </c:val>
          <c:extLst xmlns:c16r2="http://schemas.microsoft.com/office/drawing/2015/06/chart">
            <c:ext xmlns:c16="http://schemas.microsoft.com/office/drawing/2014/chart" uri="{C3380CC4-5D6E-409C-BE32-E72D297353CC}">
              <c16:uniqueId val="{00000000-409A-4C8A-BDDA-6D1687E0087E}"/>
            </c:ext>
          </c:extLst>
        </c:ser>
        <c:ser>
          <c:idx val="1"/>
          <c:order val="1"/>
          <c:tx>
            <c:strRef>
              <c:f>'[CEDEAO PAIS POR PAIS VPT 2020.xlsx]Burkina Estatisticas'!$A$8</c:f>
              <c:strCache>
                <c:ptCount val="1"/>
                <c:pt idx="0">
                  <c:v>Exportação de bens e serviços [ Corrente ]</c:v>
                </c:pt>
              </c:strCache>
            </c:strRef>
          </c:tx>
          <c:spPr>
            <a:gradFill>
              <a:gsLst>
                <a:gs pos="0">
                  <a:srgbClr val="7B32B2"/>
                </a:gs>
                <a:gs pos="100000">
                  <a:srgbClr val="401A5D"/>
                </a:gs>
              </a:gsLst>
              <a:lin scaled="0"/>
            </a:gradFill>
            <a:ln>
              <a:noFill/>
            </a:ln>
            <a:effectLst/>
          </c:spPr>
          <c:invertIfNegative val="0"/>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Estatisticas'!$B$8:$K$8</c:f>
              <c:numCache>
                <c:formatCode>"$"#,##0_);[Red]\("$"#,##0\)</c:formatCode>
                <c:ptCount val="10"/>
                <c:pt idx="0">
                  <c:v>1062830722</c:v>
                </c:pt>
                <c:pt idx="1">
                  <c:v>1726555039</c:v>
                </c:pt>
                <c:pt idx="2">
                  <c:v>2681411104</c:v>
                </c:pt>
                <c:pt idx="3">
                  <c:v>2849413870</c:v>
                </c:pt>
                <c:pt idx="4">
                  <c:v>2662275761</c:v>
                </c:pt>
                <c:pt idx="5">
                  <c:v>2755410148</c:v>
                </c:pt>
                <c:pt idx="6">
                  <c:v>2713912177</c:v>
                </c:pt>
                <c:pt idx="7">
                  <c:v>3254871612</c:v>
                </c:pt>
                <c:pt idx="8">
                  <c:v>3742253762</c:v>
                </c:pt>
                <c:pt idx="9">
                  <c:v>4349247966</c:v>
                </c:pt>
              </c:numCache>
            </c:numRef>
          </c:val>
          <c:extLst xmlns:c16r2="http://schemas.microsoft.com/office/drawing/2015/06/chart">
            <c:ext xmlns:c16="http://schemas.microsoft.com/office/drawing/2014/chart" uri="{C3380CC4-5D6E-409C-BE32-E72D297353CC}">
              <c16:uniqueId val="{00000001-409A-4C8A-BDDA-6D1687E0087E}"/>
            </c:ext>
          </c:extLst>
        </c:ser>
        <c:ser>
          <c:idx val="2"/>
          <c:order val="2"/>
          <c:tx>
            <c:strRef>
              <c:f>'[CEDEAO PAIS POR PAIS VPT 2020.xlsx]Burkina Estatisticas'!$A$9</c:f>
              <c:strCache>
                <c:ptCount val="1"/>
                <c:pt idx="0">
                  <c:v>Importações de bens e serviços [ Constante ]</c:v>
                </c:pt>
              </c:strCache>
            </c:strRef>
          </c:tx>
          <c:spPr>
            <a:gradFill>
              <a:gsLst>
                <a:gs pos="0">
                  <a:srgbClr val="9EE256"/>
                </a:gs>
                <a:gs pos="100000">
                  <a:srgbClr val="52762D"/>
                </a:gs>
              </a:gsLst>
              <a:lin scaled="0"/>
            </a:gradFill>
            <a:ln>
              <a:noFill/>
            </a:ln>
            <a:effectLst/>
          </c:spPr>
          <c:invertIfNegative val="0"/>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Estatisticas'!$B$9:$K$9</c:f>
              <c:numCache>
                <c:formatCode>"$"#,##0_);[Red]\("$"#,##0\)</c:formatCode>
                <c:ptCount val="10"/>
                <c:pt idx="0">
                  <c:v>2122569803</c:v>
                </c:pt>
                <c:pt idx="1">
                  <c:v>2661670136</c:v>
                </c:pt>
                <c:pt idx="2">
                  <c:v>3270285949</c:v>
                </c:pt>
                <c:pt idx="3">
                  <c:v>4064748425</c:v>
                </c:pt>
                <c:pt idx="4">
                  <c:v>4621774822</c:v>
                </c:pt>
                <c:pt idx="5">
                  <c:v>4219887459</c:v>
                </c:pt>
                <c:pt idx="6">
                  <c:v>4584483676</c:v>
                </c:pt>
                <c:pt idx="7">
                  <c:v>4763558510</c:v>
                </c:pt>
                <c:pt idx="8">
                  <c:v>5208426771</c:v>
                </c:pt>
                <c:pt idx="9">
                  <c:v>5563274654</c:v>
                </c:pt>
              </c:numCache>
            </c:numRef>
          </c:val>
          <c:extLst xmlns:c16r2="http://schemas.microsoft.com/office/drawing/2015/06/chart">
            <c:ext xmlns:c16="http://schemas.microsoft.com/office/drawing/2014/chart" uri="{C3380CC4-5D6E-409C-BE32-E72D297353CC}">
              <c16:uniqueId val="{00000002-409A-4C8A-BDDA-6D1687E0087E}"/>
            </c:ext>
          </c:extLst>
        </c:ser>
        <c:ser>
          <c:idx val="3"/>
          <c:order val="3"/>
          <c:tx>
            <c:strRef>
              <c:f>'[CEDEAO PAIS POR PAIS VPT 2020.xlsx]Burkina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Estatisticas'!$B$10:$K$10</c:f>
              <c:numCache>
                <c:formatCode>"$"#,##0_);[Red]\("$"#,##0\)</c:formatCode>
                <c:ptCount val="10"/>
                <c:pt idx="0">
                  <c:v>2320061450</c:v>
                </c:pt>
                <c:pt idx="1">
                  <c:v>2661670136</c:v>
                </c:pt>
                <c:pt idx="2">
                  <c:v>3555059370</c:v>
                </c:pt>
                <c:pt idx="3">
                  <c:v>4149368368</c:v>
                </c:pt>
                <c:pt idx="4">
                  <c:v>3327991661</c:v>
                </c:pt>
                <c:pt idx="5">
                  <c:v>3015549690</c:v>
                </c:pt>
                <c:pt idx="6">
                  <c:v>3780895918</c:v>
                </c:pt>
                <c:pt idx="7">
                  <c:v>3963626173</c:v>
                </c:pt>
                <c:pt idx="8">
                  <c:v>4465530040</c:v>
                </c:pt>
                <c:pt idx="9">
                  <c:v>5259902823</c:v>
                </c:pt>
              </c:numCache>
            </c:numRef>
          </c:val>
          <c:extLst xmlns:c16r2="http://schemas.microsoft.com/office/drawing/2015/06/chart">
            <c:ext xmlns:c16="http://schemas.microsoft.com/office/drawing/2014/chart" uri="{C3380CC4-5D6E-409C-BE32-E72D297353CC}">
              <c16:uniqueId val="{00000003-409A-4C8A-BDDA-6D1687E0087E}"/>
            </c:ext>
          </c:extLst>
        </c:ser>
        <c:ser>
          <c:idx val="4"/>
          <c:order val="4"/>
          <c:tx>
            <c:strRef>
              <c:f>'[CEDEAO PAIS POR PAIS VPT 2020.xlsx]Burkina Estatisticas'!$A$11</c:f>
              <c:strCache>
                <c:ptCount val="1"/>
                <c:pt idx="0">
                  <c:v>Balança comercial [ incluindo serviços a preços contante ]</c:v>
                </c:pt>
              </c:strCache>
            </c:strRef>
          </c:tx>
          <c:spPr>
            <a:gradFill>
              <a:gsLst>
                <a:gs pos="0">
                  <a:srgbClr val="FE4444"/>
                </a:gs>
                <a:gs pos="100000">
                  <a:srgbClr val="832B2B"/>
                </a:gs>
              </a:gsLst>
              <a:lin scaled="0"/>
            </a:gradFill>
            <a:ln>
              <a:noFill/>
            </a:ln>
            <a:effectLst/>
          </c:spPr>
          <c:invertIfNegative val="0"/>
          <c:dLbls>
            <c:dLbl>
              <c:idx val="0"/>
              <c:layout>
                <c:manualLayout>
                  <c:x val="-2.8101439342015099E-2"/>
                  <c:y val="-0.122663551401869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409A-4C8A-BDDA-6D1687E0087E}"/>
                </c:ext>
              </c:extLst>
            </c:dLbl>
            <c:dLbl>
              <c:idx val="1"/>
              <c:layout>
                <c:manualLayout>
                  <c:x val="-4.1124057573680602E-3"/>
                  <c:y val="-0.11947748513169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409A-4C8A-BDDA-6D1687E0087E}"/>
                </c:ext>
              </c:extLst>
            </c:dLbl>
            <c:dLbl>
              <c:idx val="2"/>
              <c:layout>
                <c:manualLayout>
                  <c:x val="-1.43934201507882E-2"/>
                  <c:y val="-0.10673322005097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409A-4C8A-BDDA-6D1687E0087E}"/>
                </c:ext>
              </c:extLst>
            </c:dLbl>
            <c:dLbl>
              <c:idx val="3"/>
              <c:layout>
                <c:manualLayout>
                  <c:x val="-8.3496051064566798E-3"/>
                  <c:y val="-6.46962644733656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409A-4C8A-BDDA-6D1687E0087E}"/>
                </c:ext>
              </c:extLst>
            </c:dLbl>
            <c:dLbl>
              <c:idx val="4"/>
              <c:layout>
                <c:manualLayout>
                  <c:x val="-1.34574325167766E-3"/>
                  <c:y val="-5.26455933200625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409A-4C8A-BDDA-6D1687E0087E}"/>
                </c:ext>
              </c:extLst>
            </c:dLbl>
            <c:dLbl>
              <c:idx val="5"/>
              <c:layout>
                <c:manualLayout>
                  <c:x val="-9.8953179521899903E-4"/>
                  <c:y val="-0.103807844617096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409A-4C8A-BDDA-6D1687E0087E}"/>
                </c:ext>
              </c:extLst>
            </c:dLbl>
            <c:dLbl>
              <c:idx val="6"/>
              <c:layout>
                <c:manualLayout>
                  <c:x val="-1.7820424948594898E-2"/>
                  <c:y val="-4.4604927782497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409A-4C8A-BDDA-6D1687E0087E}"/>
                </c:ext>
              </c:extLst>
            </c:dLbl>
            <c:dLbl>
              <c:idx val="7"/>
              <c:layout>
                <c:manualLayout>
                  <c:x val="-1.3708019191226901E-2"/>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409A-4C8A-BDDA-6D1687E0087E}"/>
                </c:ext>
              </c:extLst>
            </c:dLbl>
            <c:dLbl>
              <c:idx val="8"/>
              <c:layout>
                <c:manualLayout>
                  <c:x val="-2.0312441603399199E-2"/>
                  <c:y val="-2.97800669943816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409A-4C8A-BDDA-6D1687E0087E}"/>
                </c:ext>
              </c:extLst>
            </c:dLbl>
            <c:dLbl>
              <c:idx val="9"/>
              <c:layout>
                <c:manualLayout>
                  <c:x val="-7.1685565554312894E-2"/>
                  <c:y val="-5.69164758469289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7.7600124993489894E-2"/>
                      <c:h val="3.5041611914148001E-2"/>
                    </c:manualLayout>
                  </c15:layout>
                </c:ext>
                <c:ext xmlns:c16="http://schemas.microsoft.com/office/drawing/2014/chart" uri="{C3380CC4-5D6E-409C-BE32-E72D297353CC}">
                  <c16:uniqueId val="{0000000D-409A-4C8A-BDDA-6D1687E0087E}"/>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Estatisticas'!$B$11:$K$11</c:f>
              <c:numCache>
                <c:formatCode>"$"#,##0_);[Red]\("$"#,##0\)</c:formatCode>
                <c:ptCount val="10"/>
                <c:pt idx="0">
                  <c:v>-932713235</c:v>
                </c:pt>
                <c:pt idx="1">
                  <c:v>-935115097</c:v>
                </c:pt>
                <c:pt idx="2">
                  <c:v>-1094694777</c:v>
                </c:pt>
                <c:pt idx="3">
                  <c:v>-1797995640</c:v>
                </c:pt>
                <c:pt idx="4">
                  <c:v>-1946034712</c:v>
                </c:pt>
                <c:pt idx="5">
                  <c:v>-1325189921</c:v>
                </c:pt>
                <c:pt idx="6">
                  <c:v>-1649775625</c:v>
                </c:pt>
                <c:pt idx="7">
                  <c:v>-1540004703</c:v>
                </c:pt>
                <c:pt idx="8">
                  <c:v>-1072087172</c:v>
                </c:pt>
                <c:pt idx="9">
                  <c:v>-1092929991</c:v>
                </c:pt>
              </c:numCache>
            </c:numRef>
          </c:val>
          <c:extLst xmlns:c16r2="http://schemas.microsoft.com/office/drawing/2015/06/chart">
            <c:ext xmlns:c16="http://schemas.microsoft.com/office/drawing/2014/chart" uri="{C3380CC4-5D6E-409C-BE32-E72D297353CC}">
              <c16:uniqueId val="{0000000E-409A-4C8A-BDDA-6D1687E0087E}"/>
            </c:ext>
          </c:extLst>
        </c:ser>
        <c:ser>
          <c:idx val="5"/>
          <c:order val="5"/>
          <c:tx>
            <c:strRef>
              <c:f>'[CEDEAO PAIS POR PAIS VPT 2020.xlsx]Burkina Estatisticas'!$A$12</c:f>
              <c:strCache>
                <c:ptCount val="1"/>
                <c:pt idx="0">
                  <c:v>Balança comercial [ incluindo serviços a preços corrente ]</c:v>
                </c:pt>
              </c:strCache>
            </c:strRef>
          </c:tx>
          <c:spPr>
            <a:gradFill>
              <a:gsLst>
                <a:gs pos="0">
                  <a:srgbClr val="14CD68"/>
                </a:gs>
                <a:gs pos="100000">
                  <a:srgbClr val="035C7D"/>
                </a:gs>
              </a:gsLst>
              <a:lin scaled="0"/>
            </a:gradFill>
            <a:ln>
              <a:noFill/>
            </a:ln>
            <a:effectLst/>
          </c:spPr>
          <c:invertIfNegative val="0"/>
          <c:dLbls>
            <c:dLbl>
              <c:idx val="0"/>
              <c:layout>
                <c:manualLayout>
                  <c:x val="1.85058259081563E-2"/>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409A-4C8A-BDDA-6D1687E0087E}"/>
                </c:ext>
              </c:extLst>
            </c:dLbl>
            <c:dLbl>
              <c:idx val="1"/>
              <c:layout>
                <c:manualLayout>
                  <c:x val="1.7135023989033601E-2"/>
                  <c:y val="-6.05352591333900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409A-4C8A-BDDA-6D1687E0087E}"/>
                </c:ext>
              </c:extLst>
            </c:dLbl>
            <c:dLbl>
              <c:idx val="2"/>
              <c:layout>
                <c:manualLayout>
                  <c:x val="3.2213845099383097E-2"/>
                  <c:y val="-5.25700934579439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409A-4C8A-BDDA-6D1687E0087E}"/>
                </c:ext>
              </c:extLst>
            </c:dLbl>
            <c:dLbl>
              <c:idx val="3"/>
              <c:layout>
                <c:manualLayout>
                  <c:x val="3.3936432157638002E-2"/>
                  <c:y val="-5.29819700933091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409A-4C8A-BDDA-6D1687E0087E}"/>
                </c:ext>
              </c:extLst>
            </c:dLbl>
            <c:dLbl>
              <c:idx val="4"/>
              <c:layout>
                <c:manualLayout>
                  <c:x val="3.1957368567200002E-2"/>
                  <c:y val="-8.76925083668547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409A-4C8A-BDDA-6D1687E0087E}"/>
                </c:ext>
              </c:extLst>
            </c:dLbl>
            <c:dLbl>
              <c:idx val="5"/>
              <c:layout>
                <c:manualLayout>
                  <c:x val="2.6474160890709302E-2"/>
                  <c:y val="-8.63810064489814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409A-4C8A-BDDA-6D1687E0087E}"/>
                </c:ext>
              </c:extLst>
            </c:dLbl>
            <c:dLbl>
              <c:idx val="6"/>
              <c:layout>
                <c:manualLayout>
                  <c:x val="2.7416038382453701E-2"/>
                  <c:y val="-4.22428008578794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409A-4C8A-BDDA-6D1687E0087E}"/>
                </c:ext>
              </c:extLst>
            </c:dLbl>
            <c:dLbl>
              <c:idx val="7"/>
              <c:layout>
                <c:manualLayout>
                  <c:x val="1.53308713252062E-2"/>
                  <c:y val="-0.112500609395066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409A-4C8A-BDDA-6D1687E0087E}"/>
                </c:ext>
              </c:extLst>
            </c:dLbl>
            <c:dLbl>
              <c:idx val="8"/>
              <c:layout>
                <c:manualLayout>
                  <c:x val="2.42931644203047E-2"/>
                  <c:y val="-2.26388406644955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409A-4C8A-BDDA-6D1687E0087E}"/>
                </c:ext>
              </c:extLst>
            </c:dLbl>
            <c:dLbl>
              <c:idx val="9"/>
              <c:layout>
                <c:manualLayout>
                  <c:x val="-4.1394723756547104E-3"/>
                  <c:y val="-0.10039509268573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409A-4C8A-BDDA-6D1687E0087E}"/>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Estatisticas'!$B$12:$K$12</c:f>
              <c:numCache>
                <c:formatCode>"$"#,##0_);[Red]\("$"#,##0\)</c:formatCode>
                <c:ptCount val="10"/>
                <c:pt idx="0">
                  <c:v>-1257230728</c:v>
                </c:pt>
                <c:pt idx="1">
                  <c:v>-935115097</c:v>
                </c:pt>
                <c:pt idx="2">
                  <c:v>-873648266</c:v>
                </c:pt>
                <c:pt idx="3">
                  <c:v>-1299954498</c:v>
                </c:pt>
                <c:pt idx="4">
                  <c:v>-665715900</c:v>
                </c:pt>
                <c:pt idx="5">
                  <c:v>-260139542</c:v>
                </c:pt>
                <c:pt idx="6">
                  <c:v>-1066983741</c:v>
                </c:pt>
                <c:pt idx="7">
                  <c:v>-708754561</c:v>
                </c:pt>
                <c:pt idx="8">
                  <c:v>-723276278</c:v>
                </c:pt>
                <c:pt idx="9">
                  <c:v>-910654857</c:v>
                </c:pt>
              </c:numCache>
            </c:numRef>
          </c:val>
          <c:extLst xmlns:c16r2="http://schemas.microsoft.com/office/drawing/2015/06/chart">
            <c:ext xmlns:c16="http://schemas.microsoft.com/office/drawing/2014/chart" uri="{C3380CC4-5D6E-409C-BE32-E72D297353CC}">
              <c16:uniqueId val="{00000019-409A-4C8A-BDDA-6D1687E0087E}"/>
            </c:ext>
          </c:extLst>
        </c:ser>
        <c:ser>
          <c:idx val="6"/>
          <c:order val="6"/>
          <c:tx>
            <c:strRef>
              <c:f>'[CEDEAO PAIS POR PAIS VPT 2020.xlsx]Burkina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0"/>
              <c:layout>
                <c:manualLayout>
                  <c:x val="4.1124057573680402E-3"/>
                  <c:y val="-3.9825828377230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409A-4C8A-BDDA-6D1687E0087E}"/>
                </c:ext>
              </c:extLst>
            </c:dLbl>
            <c:dLbl>
              <c:idx val="9"/>
              <c:layout>
                <c:manualLayout>
                  <c:x val="0"/>
                  <c:y val="6.49364870784057E-2"/>
                </c:manualLayout>
              </c:layout>
              <c:spPr>
                <a:noFill/>
                <a:ln>
                  <a:noFill/>
                </a:ln>
                <a:effectLst/>
              </c:spPr>
              <c:txPr>
                <a:bodyPr rot="-5400000" spcFirstLastPara="0" vertOverflow="ellipsis" wrap="square" lIns="575945" tIns="756285" rIns="0" bIns="36195"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B-409A-4C8A-BDDA-6D1687E0087E}"/>
                </c:ext>
              </c:extLst>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Estatisticas'!$B$13:$K$13</c:f>
              <c:numCache>
                <c:formatCode>"$"#,##0_);[Red]\("$"#,##0\)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extLst xmlns:c16r2="http://schemas.microsoft.com/office/drawing/2015/06/chart">
            <c:ext xmlns:c16="http://schemas.microsoft.com/office/drawing/2014/chart" uri="{C3380CC4-5D6E-409C-BE32-E72D297353CC}">
              <c16:uniqueId val="{0000001C-409A-4C8A-BDDA-6D1687E0087E}"/>
            </c:ext>
          </c:extLst>
        </c:ser>
        <c:dLbls>
          <c:showLegendKey val="0"/>
          <c:showVal val="0"/>
          <c:showCatName val="0"/>
          <c:showSerName val="0"/>
          <c:showPercent val="0"/>
          <c:showBubbleSize val="0"/>
        </c:dLbls>
        <c:gapWidth val="150"/>
        <c:axId val="233266176"/>
        <c:axId val="302215104"/>
      </c:barChart>
      <c:dateAx>
        <c:axId val="233266176"/>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E </a:t>
                </a:r>
                <a:r>
                  <a:rPr lang="en-US"/>
                  <a:t>B</a:t>
                </a:r>
                <a:r>
                  <a:rPr lang="en-US" altLang="en-US"/>
                  <a:t>URKINA FASO</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02215104"/>
        <c:crosses val="autoZero"/>
        <c:auto val="0"/>
        <c:lblOffset val="100"/>
        <c:baseTimeUnit val="days"/>
      </c:dateAx>
      <c:valAx>
        <c:axId val="3022151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3326617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4B2"/>
                </a:solidFill>
                <a:latin typeface="+mn-lt"/>
                <a:ea typeface="+mn-ea"/>
                <a:cs typeface="+mn-cs"/>
              </a:defRPr>
            </a:pPr>
            <a:r>
              <a:rPr lang="fr-FR" sz="1200">
                <a:solidFill>
                  <a:srgbClr val="00B4B2"/>
                </a:solidFill>
              </a:rPr>
              <a:t>Les Exportations du Burkina Faso</a:t>
            </a:r>
          </a:p>
          <a:p>
            <a:pPr defTabSz="914400">
              <a:defRPr lang="pt-PT" sz="1200" b="0" i="0" u="none" strike="noStrike" kern="1200" spc="0" baseline="0">
                <a:solidFill>
                  <a:srgbClr val="00B4B2"/>
                </a:solidFill>
                <a:latin typeface="+mn-lt"/>
                <a:ea typeface="+mn-ea"/>
                <a:cs typeface="+mn-cs"/>
              </a:defRPr>
            </a:pPr>
            <a:r>
              <a:rPr lang="fr-FR" sz="1200">
                <a:solidFill>
                  <a:srgbClr val="00B4B2"/>
                </a:solidFill>
              </a:rPr>
              <a:t>2015</a:t>
            </a:r>
          </a:p>
          <a:p>
            <a:pPr defTabSz="914400">
              <a:defRPr lang="pt-PT" sz="1200" b="0" i="0" u="none" strike="noStrike" kern="1200" spc="0" baseline="0">
                <a:solidFill>
                  <a:srgbClr val="00B4B2"/>
                </a:solidFill>
                <a:latin typeface="+mn-lt"/>
                <a:ea typeface="+mn-ea"/>
                <a:cs typeface="+mn-cs"/>
              </a:defRPr>
            </a:pPr>
            <a:endParaRPr lang="fr-FR" sz="1200">
              <a:solidFill>
                <a:srgbClr val="00B4B2"/>
              </a:solidFill>
            </a:endParaRPr>
          </a:p>
        </c:rich>
      </c:tx>
      <c:layout>
        <c:manualLayout>
          <c:xMode val="edge"/>
          <c:yMode val="edge"/>
          <c:x val="9.7182349813928801E-2"/>
          <c:y val="4.6981207516993201E-3"/>
        </c:manualLayout>
      </c:layout>
      <c:overlay val="0"/>
      <c:spPr>
        <a:noFill/>
        <a:ln>
          <a:noFill/>
        </a:ln>
        <a:effectLst/>
      </c:spPr>
    </c:title>
    <c:autoTitleDeleted val="0"/>
    <c:plotArea>
      <c:layout>
        <c:manualLayout>
          <c:layoutTarget val="inner"/>
          <c:xMode val="edge"/>
          <c:yMode val="edge"/>
          <c:x val="0.32865497076023398"/>
          <c:y val="0.226191701842891"/>
          <c:w val="0.58564593301435397"/>
          <c:h val="0.56707505405127101"/>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39E5-484F-88F1-DCE0701F23B3}"/>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39E5-484F-88F1-DCE0701F23B3}"/>
              </c:ext>
            </c:extLst>
          </c:dPt>
          <c:dPt>
            <c:idx val="2"/>
            <c:bubble3D val="0"/>
            <c:spPr>
              <a:gradFill>
                <a:gsLst>
                  <a:gs pos="0">
                    <a:srgbClr val="FECF40"/>
                  </a:gs>
                  <a:gs pos="100000">
                    <a:srgbClr val="846C21"/>
                  </a:gs>
                </a:gsLst>
                <a:lin scaled="0"/>
              </a:gradFill>
              <a:ln>
                <a:noFill/>
              </a:ln>
              <a:effectLst/>
            </c:spPr>
            <c:extLst xmlns:c16r2="http://schemas.microsoft.com/office/drawing/2015/06/chart">
              <c:ext xmlns:c16="http://schemas.microsoft.com/office/drawing/2014/chart" uri="{C3380CC4-5D6E-409C-BE32-E72D297353CC}">
                <c16:uniqueId val="{00000005-39E5-484F-88F1-DCE0701F23B3}"/>
              </c:ext>
            </c:extLst>
          </c:dPt>
          <c:dPt>
            <c:idx val="3"/>
            <c:bubble3D val="0"/>
            <c:spPr>
              <a:solidFill>
                <a:schemeClr val="tx1"/>
              </a:solidFill>
              <a:ln>
                <a:noFill/>
              </a:ln>
              <a:effectLst/>
            </c:spPr>
            <c:extLst xmlns:c16r2="http://schemas.microsoft.com/office/drawing/2015/06/chart">
              <c:ext xmlns:c16="http://schemas.microsoft.com/office/drawing/2014/chart" uri="{C3380CC4-5D6E-409C-BE32-E72D297353CC}">
                <c16:uniqueId val="{00000007-39E5-484F-88F1-DCE0701F23B3}"/>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39E5-484F-88F1-DCE0701F23B3}"/>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39E5-484F-88F1-DCE0701F23B3}"/>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39E5-484F-88F1-DCE0701F23B3}"/>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39E5-484F-88F1-DCE0701F23B3}"/>
              </c:ext>
            </c:extLst>
          </c:dPt>
          <c:dPt>
            <c:idx val="8"/>
            <c:bubble3D val="0"/>
            <c:spPr>
              <a:gradFill>
                <a:gsLst>
                  <a:gs pos="0">
                    <a:srgbClr val="7B32B2"/>
                  </a:gs>
                  <a:gs pos="100000">
                    <a:srgbClr val="401A5D"/>
                  </a:gs>
                </a:gsLst>
                <a:lin scaled="0"/>
              </a:gradFill>
              <a:ln>
                <a:noFill/>
              </a:ln>
              <a:effectLst/>
            </c:spPr>
            <c:extLst xmlns:c16r2="http://schemas.microsoft.com/office/drawing/2015/06/chart">
              <c:ext xmlns:c16="http://schemas.microsoft.com/office/drawing/2014/chart" uri="{C3380CC4-5D6E-409C-BE32-E72D297353CC}">
                <c16:uniqueId val="{00000011-39E5-484F-88F1-DCE0701F23B3}"/>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39E5-484F-88F1-DCE0701F23B3}"/>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39E5-484F-88F1-DCE0701F23B3}"/>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39E5-484F-88F1-DCE0701F23B3}"/>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39E5-484F-88F1-DCE0701F23B3}"/>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39E5-484F-88F1-DCE0701F23B3}"/>
              </c:ext>
            </c:extLst>
          </c:dPt>
          <c:dPt>
            <c:idx val="14"/>
            <c:bubble3D val="0"/>
            <c:spPr>
              <a:gradFill>
                <a:gsLst>
                  <a:gs pos="0">
                    <a:srgbClr val="9EE256"/>
                  </a:gs>
                  <a:gs pos="100000">
                    <a:srgbClr val="52762D"/>
                  </a:gs>
                </a:gsLst>
                <a:lin scaled="0"/>
              </a:gradFill>
              <a:ln>
                <a:noFill/>
              </a:ln>
              <a:effectLst/>
            </c:spPr>
            <c:extLst xmlns:c16r2="http://schemas.microsoft.com/office/drawing/2015/06/chart">
              <c:ext xmlns:c16="http://schemas.microsoft.com/office/drawing/2014/chart" uri="{C3380CC4-5D6E-409C-BE32-E72D297353CC}">
                <c16:uniqueId val="{0000001D-39E5-484F-88F1-DCE0701F23B3}"/>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39E5-484F-88F1-DCE0701F23B3}"/>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39E5-484F-88F1-DCE0701F23B3}"/>
              </c:ext>
            </c:extLst>
          </c:dPt>
          <c:dLbls>
            <c:dLbl>
              <c:idx val="3"/>
              <c:layout>
                <c:manualLayout>
                  <c:x val="-5.1454138702460801E-2"/>
                  <c:y val="-1.2199089134677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9E5-484F-88F1-DCE0701F23B3}"/>
                </c:ext>
              </c:extLst>
            </c:dLbl>
            <c:dLbl>
              <c:idx val="5"/>
              <c:layout>
                <c:manualLayout>
                  <c:x val="-8.8366890380313201E-2"/>
                  <c:y val="3.1717631750162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39E5-484F-88F1-DCE0701F23B3}"/>
                </c:ext>
              </c:extLst>
            </c:dLbl>
            <c:dLbl>
              <c:idx val="6"/>
              <c:layout>
                <c:manualLayout>
                  <c:x val="-0.114093959731544"/>
                  <c:y val="-1.7078724788549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39E5-484F-88F1-DCE0701F23B3}"/>
                </c:ext>
              </c:extLst>
            </c:dLbl>
            <c:dLbl>
              <c:idx val="7"/>
              <c:layout>
                <c:manualLayout>
                  <c:x val="-0.11968680089485501"/>
                  <c:y val="-5.12361743656473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39E5-484F-88F1-DCE0701F23B3}"/>
                </c:ext>
              </c:extLst>
            </c:dLbl>
            <c:dLbl>
              <c:idx val="8"/>
              <c:layout>
                <c:manualLayout>
                  <c:x val="-0.17225950782997801"/>
                  <c:y val="-7.31945348080677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39E5-484F-88F1-DCE0701F23B3}"/>
                </c:ext>
              </c:extLst>
            </c:dLbl>
            <c:dLbl>
              <c:idx val="9"/>
              <c:layout>
                <c:manualLayout>
                  <c:x val="-7.7329636884564498E-2"/>
                  <c:y val="-0.132867879220342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39E5-484F-88F1-DCE0701F23B3}"/>
                </c:ext>
              </c:extLst>
            </c:dLbl>
            <c:dLbl>
              <c:idx val="10"/>
              <c:layout>
                <c:manualLayout>
                  <c:x val="-0.246211675212029"/>
                  <c:y val="-9.77460902796394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39E5-484F-88F1-DCE0701F23B3}"/>
                </c:ext>
              </c:extLst>
            </c:dLbl>
            <c:dLbl>
              <c:idx val="11"/>
              <c:layout>
                <c:manualLayout>
                  <c:x val="-0.20234060848684601"/>
                  <c:y val="-0.139146982436740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39E5-484F-88F1-DCE0701F23B3}"/>
                </c:ext>
              </c:extLst>
            </c:dLbl>
            <c:dLbl>
              <c:idx val="12"/>
              <c:layout>
                <c:manualLayout>
                  <c:x val="4.8770288544219997E-2"/>
                  <c:y val="-0.129019757918895"/>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39E5-484F-88F1-DCE0701F23B3}"/>
                </c:ext>
              </c:extLst>
            </c:dLbl>
            <c:dLbl>
              <c:idx val="13"/>
              <c:layout>
                <c:manualLayout>
                  <c:x val="8.9485458612975396E-2"/>
                  <c:y val="-9.88575534082841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39E5-484F-88F1-DCE0701F23B3}"/>
                </c:ext>
              </c:extLst>
            </c:dLbl>
            <c:dLbl>
              <c:idx val="14"/>
              <c:layout>
                <c:manualLayout>
                  <c:x val="0.112975391498881"/>
                  <c:y val="-7.0754716981132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39E5-484F-88F1-DCE0701F23B3}"/>
                </c:ext>
              </c:extLst>
            </c:dLbl>
            <c:dLbl>
              <c:idx val="15"/>
              <c:layout>
                <c:manualLayout>
                  <c:x val="0.109619686800895"/>
                  <c:y val="-2.19583604424203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39E5-484F-88F1-DCE0701F23B3}"/>
                </c:ext>
              </c:extLst>
            </c:dLbl>
            <c:dLbl>
              <c:idx val="16"/>
              <c:layout>
                <c:manualLayout>
                  <c:x val="0.11856823266219201"/>
                  <c:y val="2.68379960962914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39E5-484F-88F1-DCE0701F23B3}"/>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2020.xlsx]Burkina Estatisticas'!$A$134:$A$150</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2020.xlsx]Burkina Estatisticas'!$B$134:$B$150</c:f>
              <c:numCache>
                <c:formatCode>"$"#,##0;\-"$"#,##0</c:formatCode>
                <c:ptCount val="17"/>
                <c:pt idx="0">
                  <c:v>665644524</c:v>
                </c:pt>
                <c:pt idx="1">
                  <c:v>366709622</c:v>
                </c:pt>
                <c:pt idx="2">
                  <c:v>58979443</c:v>
                </c:pt>
                <c:pt idx="3">
                  <c:v>191905</c:v>
                </c:pt>
                <c:pt idx="4">
                  <c:v>108314213</c:v>
                </c:pt>
                <c:pt idx="5">
                  <c:v>5662935</c:v>
                </c:pt>
                <c:pt idx="6">
                  <c:v>15095043</c:v>
                </c:pt>
                <c:pt idx="7">
                  <c:v>743790</c:v>
                </c:pt>
                <c:pt idx="8">
                  <c:v>65302110</c:v>
                </c:pt>
                <c:pt idx="9">
                  <c:v>559854</c:v>
                </c:pt>
                <c:pt idx="10">
                  <c:v>88049</c:v>
                </c:pt>
                <c:pt idx="11">
                  <c:v>416658</c:v>
                </c:pt>
                <c:pt idx="12">
                  <c:v>55147</c:v>
                </c:pt>
                <c:pt idx="13">
                  <c:v>32203124</c:v>
                </c:pt>
                <c:pt idx="14">
                  <c:v>19363055</c:v>
                </c:pt>
                <c:pt idx="15">
                  <c:v>5564122</c:v>
                </c:pt>
                <c:pt idx="16">
                  <c:v>454144</c:v>
                </c:pt>
              </c:numCache>
            </c:numRef>
          </c:val>
          <c:extLst xmlns:c16r2="http://schemas.microsoft.com/office/drawing/2015/06/chart">
            <c:ext xmlns:c16="http://schemas.microsoft.com/office/drawing/2014/chart" uri="{C3380CC4-5D6E-409C-BE32-E72D297353CC}">
              <c16:uniqueId val="{00000022-39E5-484F-88F1-DCE0701F23B3}"/>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1897926634768701E-3"/>
          <c:y val="0.80129723051580404"/>
          <c:w val="0.99362041467304596"/>
          <c:h val="0.19139297848244599"/>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4B2"/>
                </a:solidFill>
                <a:latin typeface="+mn-lt"/>
                <a:ea typeface="+mn-ea"/>
                <a:cs typeface="+mn-cs"/>
              </a:defRPr>
            </a:pPr>
            <a:r>
              <a:rPr lang="fr-FR" sz="1200" b="0">
                <a:solidFill>
                  <a:srgbClr val="00B4B2"/>
                </a:solidFill>
              </a:rPr>
              <a:t>Les Importations du Burkina Faso</a:t>
            </a:r>
          </a:p>
          <a:p>
            <a:pPr defTabSz="914400">
              <a:defRPr lang="pt-PT" sz="1200" b="0" i="0" u="none" strike="noStrike" kern="1200" spc="0" baseline="0">
                <a:solidFill>
                  <a:srgbClr val="00B4B2"/>
                </a:solidFill>
                <a:latin typeface="+mn-lt"/>
                <a:ea typeface="+mn-ea"/>
                <a:cs typeface="+mn-cs"/>
              </a:defRPr>
            </a:pPr>
            <a:r>
              <a:rPr lang="fr-FR" sz="1200" b="0">
                <a:solidFill>
                  <a:srgbClr val="00B4B2"/>
                </a:solidFill>
              </a:rPr>
              <a:t>2015</a:t>
            </a:r>
          </a:p>
        </c:rich>
      </c:tx>
      <c:layout>
        <c:manualLayout>
          <c:xMode val="edge"/>
          <c:yMode val="edge"/>
          <c:x val="0.55758627731263999"/>
          <c:y val="9.8836610727890493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9F9-446D-9BA6-CF1076653CF0}"/>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D9F9-446D-9BA6-CF1076653CF0}"/>
              </c:ext>
            </c:extLst>
          </c:dPt>
          <c:dPt>
            <c:idx val="2"/>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5-D9F9-446D-9BA6-CF1076653CF0}"/>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D9F9-446D-9BA6-CF1076653CF0}"/>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D9F9-446D-9BA6-CF1076653CF0}"/>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D9F9-446D-9BA6-CF1076653CF0}"/>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9F9-446D-9BA6-CF1076653CF0}"/>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9F9-446D-9BA6-CF1076653CF0}"/>
              </c:ext>
            </c:extLst>
          </c:dPt>
          <c:dPt>
            <c:idx val="8"/>
            <c:bubble3D val="0"/>
            <c:spPr>
              <a:gradFill>
                <a:gsLst>
                  <a:gs pos="0">
                    <a:srgbClr val="7B32B2"/>
                  </a:gs>
                  <a:gs pos="100000">
                    <a:srgbClr val="401A5D"/>
                  </a:gs>
                </a:gsLst>
                <a:lin scaled="0"/>
              </a:gradFill>
              <a:ln>
                <a:noFill/>
              </a:ln>
              <a:effectLst/>
            </c:spPr>
            <c:extLst xmlns:c16r2="http://schemas.microsoft.com/office/drawing/2015/06/chart">
              <c:ext xmlns:c16="http://schemas.microsoft.com/office/drawing/2014/chart" uri="{C3380CC4-5D6E-409C-BE32-E72D297353CC}">
                <c16:uniqueId val="{00000011-D9F9-446D-9BA6-CF1076653CF0}"/>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D9F9-446D-9BA6-CF1076653CF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9F9-446D-9BA6-CF1076653CF0}"/>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D9F9-446D-9BA6-CF1076653CF0}"/>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D9F9-446D-9BA6-CF1076653CF0}"/>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9F9-446D-9BA6-CF1076653CF0}"/>
              </c:ext>
            </c:extLst>
          </c:dPt>
          <c:dPt>
            <c:idx val="14"/>
            <c:bubble3D val="0"/>
            <c:spPr>
              <a:gradFill>
                <a:gsLst>
                  <a:gs pos="0">
                    <a:srgbClr val="9EE256"/>
                  </a:gs>
                  <a:gs pos="100000">
                    <a:srgbClr val="52762D"/>
                  </a:gs>
                </a:gsLst>
                <a:lin scaled="0"/>
              </a:gradFill>
              <a:ln>
                <a:noFill/>
              </a:ln>
              <a:effectLst/>
            </c:spPr>
            <c:extLst xmlns:c16r2="http://schemas.microsoft.com/office/drawing/2015/06/chart">
              <c:ext xmlns:c16="http://schemas.microsoft.com/office/drawing/2014/chart" uri="{C3380CC4-5D6E-409C-BE32-E72D297353CC}">
                <c16:uniqueId val="{0000001D-D9F9-446D-9BA6-CF1076653CF0}"/>
              </c:ext>
            </c:extLst>
          </c:dPt>
          <c:dPt>
            <c:idx val="15"/>
            <c:bubble3D val="0"/>
            <c:spPr>
              <a:gradFill>
                <a:gsLst>
                  <a:gs pos="0">
                    <a:srgbClr val="FECF40"/>
                  </a:gs>
                  <a:gs pos="100000">
                    <a:srgbClr val="846C21"/>
                  </a:gs>
                </a:gsLst>
                <a:lin scaled="0"/>
              </a:gradFill>
              <a:ln>
                <a:noFill/>
              </a:ln>
              <a:effectLst/>
            </c:spPr>
            <c:extLst xmlns:c16r2="http://schemas.microsoft.com/office/drawing/2015/06/chart">
              <c:ext xmlns:c16="http://schemas.microsoft.com/office/drawing/2014/chart" uri="{C3380CC4-5D6E-409C-BE32-E72D297353CC}">
                <c16:uniqueId val="{0000001F-D9F9-446D-9BA6-CF1076653CF0}"/>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D9F9-446D-9BA6-CF1076653CF0}"/>
              </c:ext>
            </c:extLst>
          </c:dPt>
          <c:dLbls>
            <c:dLbl>
              <c:idx val="0"/>
              <c:layout>
                <c:manualLayout>
                  <c:x val="3.4562211981566802E-2"/>
                  <c:y val="-6.75878642234905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9F9-446D-9BA6-CF1076653CF0}"/>
                </c:ext>
              </c:extLst>
            </c:dLbl>
            <c:dLbl>
              <c:idx val="9"/>
              <c:layout>
                <c:manualLayout>
                  <c:x val="-3.5677122045488299E-2"/>
                  <c:y val="4.05527185340942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7.4773301620336005E-2"/>
                      <c:h val="5.6773805947732001E-2"/>
                    </c:manualLayout>
                  </c15:layout>
                </c:ext>
                <c:ext xmlns:c16="http://schemas.microsoft.com/office/drawing/2014/chart" uri="{C3380CC4-5D6E-409C-BE32-E72D297353CC}">
                  <c16:uniqueId val="{00000013-D9F9-446D-9BA6-CF1076653CF0}"/>
                </c:ext>
              </c:extLst>
            </c:dLbl>
            <c:dLbl>
              <c:idx val="10"/>
              <c:layout>
                <c:manualLayout>
                  <c:x val="-4.4596402556860398E-2"/>
                  <c:y val="-9.0117152297987408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9F9-446D-9BA6-CF1076653CF0}"/>
                </c:ext>
              </c:extLst>
            </c:dLbl>
            <c:dLbl>
              <c:idx val="11"/>
              <c:layout>
                <c:manualLayout>
                  <c:x val="-3.5677122045488299E-2"/>
                  <c:y val="-5.4070291378792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9.4281427372659293E-2"/>
                      <c:h val="5.4520877140282399E-2"/>
                    </c:manualLayout>
                  </c15:layout>
                </c:ext>
                <c:ext xmlns:c16="http://schemas.microsoft.com/office/drawing/2014/chart" uri="{C3380CC4-5D6E-409C-BE32-E72D297353CC}">
                  <c16:uniqueId val="{00000017-D9F9-446D-9BA6-CF1076653CF0}"/>
                </c:ext>
              </c:extLst>
            </c:dLbl>
            <c:dLbl>
              <c:idx val="12"/>
              <c:layout>
                <c:manualLayout>
                  <c:x val="2.21811019503633E-2"/>
                  <c:y val="-0.10449934651075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9.0179581343871607E-2"/>
                      <c:h val="4.4792386891483703E-2"/>
                    </c:manualLayout>
                  </c15:layout>
                </c:ext>
                <c:ext xmlns:c16="http://schemas.microsoft.com/office/drawing/2014/chart" uri="{C3380CC4-5D6E-409C-BE32-E72D297353CC}">
                  <c16:uniqueId val="{00000019-D9F9-446D-9BA6-CF1076653CF0}"/>
                </c:ext>
              </c:extLst>
            </c:dLbl>
            <c:dLbl>
              <c:idx val="13"/>
              <c:layout>
                <c:manualLayout>
                  <c:x val="1.53154992852767E-2"/>
                  <c:y val="-9.96115150911444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9F9-446D-9BA6-CF1076653CF0}"/>
                </c:ext>
              </c:extLst>
            </c:dLbl>
            <c:dLbl>
              <c:idx val="14"/>
              <c:layout>
                <c:manualLayout>
                  <c:x val="-1.6723650958822701E-2"/>
                  <c:y val="-3.15410033042956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9F9-446D-9BA6-CF1076653CF0}"/>
                </c:ext>
              </c:extLst>
            </c:dLbl>
            <c:dLbl>
              <c:idx val="15"/>
              <c:layout>
                <c:manualLayout>
                  <c:x val="0"/>
                  <c:y val="-8.7864223490537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9F9-446D-9BA6-CF1076653CF0}"/>
                </c:ext>
              </c:extLst>
            </c:dLbl>
            <c:dLbl>
              <c:idx val="16"/>
              <c:layout>
                <c:manualLayout>
                  <c:x val="4.7941132748624903E-2"/>
                  <c:y val="-5.18173625713427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D9F9-446D-9BA6-CF1076653CF0}"/>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2020.xlsx]Burkina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2020.xlsx]Burkina Estatisticas'!$B$115:$B$131</c:f>
              <c:numCache>
                <c:formatCode>"$"#,##0</c:formatCode>
                <c:ptCount val="17"/>
                <c:pt idx="0">
                  <c:v>429452576</c:v>
                </c:pt>
                <c:pt idx="1">
                  <c:v>415670680</c:v>
                </c:pt>
                <c:pt idx="2">
                  <c:v>783571383</c:v>
                </c:pt>
                <c:pt idx="3">
                  <c:v>767180098</c:v>
                </c:pt>
                <c:pt idx="4">
                  <c:v>1432195339</c:v>
                </c:pt>
                <c:pt idx="5">
                  <c:v>102706360</c:v>
                </c:pt>
                <c:pt idx="6">
                  <c:v>452416370</c:v>
                </c:pt>
                <c:pt idx="7">
                  <c:v>185043072</c:v>
                </c:pt>
                <c:pt idx="8">
                  <c:v>766230265</c:v>
                </c:pt>
                <c:pt idx="9">
                  <c:v>99327401</c:v>
                </c:pt>
                <c:pt idx="10">
                  <c:v>13850763</c:v>
                </c:pt>
                <c:pt idx="11">
                  <c:v>60972253</c:v>
                </c:pt>
                <c:pt idx="12">
                  <c:v>24504385</c:v>
                </c:pt>
                <c:pt idx="13">
                  <c:v>328893253</c:v>
                </c:pt>
                <c:pt idx="14">
                  <c:v>192416340</c:v>
                </c:pt>
                <c:pt idx="15">
                  <c:v>25096819</c:v>
                </c:pt>
                <c:pt idx="16" formatCode="&quot;$&quot;#,##0;\-&quot;$&quot;#,##0">
                  <c:v>13598224</c:v>
                </c:pt>
              </c:numCache>
            </c:numRef>
          </c:val>
          <c:extLst xmlns:c16r2="http://schemas.microsoft.com/office/drawing/2015/06/chart">
            <c:ext xmlns:c16="http://schemas.microsoft.com/office/drawing/2014/chart" uri="{C3380CC4-5D6E-409C-BE32-E72D297353CC}">
              <c16:uniqueId val="{00000022-D9F9-446D-9BA6-CF1076653CF0}"/>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06309985705534E-3"/>
          <c:y val="0.73777411716256602"/>
          <c:w val="0.99387380028588901"/>
          <c:h val="0.25913723875218803"/>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2020.xlsx]Burkina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3715441672285901E-3"/>
                  <c:y val="0.11768445775"/>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B16-4D39-8675-2A7DD5FC6E40}"/>
                </c:ext>
              </c:extLst>
            </c:dLbl>
            <c:dLbl>
              <c:idx val="4"/>
              <c:layout>
                <c:manualLayout>
                  <c:x val="0"/>
                  <c:y val="3.5332785538208698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B16-4D39-8675-2A7DD5FC6E40}"/>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B16-4D39-8675-2A7DD5FC6E40}"/>
                </c:ext>
              </c:extLst>
            </c:dLbl>
            <c:dLbl>
              <c:idx val="7"/>
              <c:layout>
                <c:manualLayout>
                  <c:x val="0"/>
                  <c:y val="5.1150369761709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B16-4D39-8675-2A7DD5FC6E40}"/>
                </c:ext>
              </c:extLst>
            </c:dLbl>
            <c:dLbl>
              <c:idx val="9"/>
              <c:layout>
                <c:manualLayout>
                  <c:x val="1.9790635904379998E-3"/>
                  <c:y val="7.06655710764173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B16-4D39-8675-2A7DD5FC6E40}"/>
                </c:ext>
              </c:extLst>
            </c:dLbl>
            <c:spPr>
              <a:noFill/>
              <a:ln>
                <a:noFill/>
              </a:ln>
              <a:effectLst/>
            </c:spPr>
            <c:txPr>
              <a:bodyPr rot="0" spcFirstLastPara="0" vertOverflow="ellipsis" vert="horz" wrap="square" lIns="71755" tIns="0" rIns="71755" bIns="3238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Estatisticas'!$B$91:$K$91</c:f>
              <c:numCache>
                <c:formatCode>"$"#,##0;\-"$"#,##0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smooth val="0"/>
          <c:extLst xmlns:c16r2="http://schemas.microsoft.com/office/drawing/2015/06/chart">
            <c:ext xmlns:c16="http://schemas.microsoft.com/office/drawing/2014/chart" uri="{C3380CC4-5D6E-409C-BE32-E72D297353CC}">
              <c16:uniqueId val="{00000005-0B16-4D39-8675-2A7DD5FC6E40}"/>
            </c:ext>
          </c:extLst>
        </c:ser>
        <c:dLbls>
          <c:showLegendKey val="0"/>
          <c:showVal val="1"/>
          <c:showCatName val="0"/>
          <c:showSerName val="0"/>
          <c:showPercent val="0"/>
          <c:showBubbleSize val="0"/>
        </c:dLbls>
        <c:marker val="1"/>
        <c:smooth val="0"/>
        <c:axId val="284777984"/>
        <c:axId val="149582336"/>
      </c:lineChart>
      <c:catAx>
        <c:axId val="2847779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9582336"/>
        <c:crosses val="autoZero"/>
        <c:auto val="1"/>
        <c:lblAlgn val="ctr"/>
        <c:lblOffset val="100"/>
        <c:noMultiLvlLbl val="0"/>
      </c:catAx>
      <c:valAx>
        <c:axId val="1495823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84777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2020.xlsx]Burkina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Estatisticas'!$B$14:$K$14</c:f>
              <c:numCache>
                <c:formatCode>0.00%</c:formatCode>
                <c:ptCount val="10"/>
                <c:pt idx="0">
                  <c:v>0.127</c:v>
                </c:pt>
                <c:pt idx="1">
                  <c:v>0.1923</c:v>
                </c:pt>
                <c:pt idx="2">
                  <c:v>0.25</c:v>
                </c:pt>
                <c:pt idx="3">
                  <c:v>0.25519999999999998</c:v>
                </c:pt>
                <c:pt idx="4">
                  <c:v>0.2228</c:v>
                </c:pt>
                <c:pt idx="5">
                  <c:v>0.22259999999999999</c:v>
                </c:pt>
                <c:pt idx="6">
                  <c:v>0.26050000000000001</c:v>
                </c:pt>
                <c:pt idx="7">
                  <c:v>0.29949999999999999</c:v>
                </c:pt>
                <c:pt idx="8">
                  <c:v>0.30349999999999999</c:v>
                </c:pt>
                <c:pt idx="9">
                  <c:v>0.30790000000000001</c:v>
                </c:pt>
              </c:numCache>
            </c:numRef>
          </c:val>
          <c:extLst xmlns:c16r2="http://schemas.microsoft.com/office/drawing/2015/06/chart">
            <c:ext xmlns:c16="http://schemas.microsoft.com/office/drawing/2014/chart" uri="{C3380CC4-5D6E-409C-BE32-E72D297353CC}">
              <c16:uniqueId val="{00000000-D4BE-4946-ADF9-1A0A6B65F116}"/>
            </c:ext>
          </c:extLst>
        </c:ser>
        <c:ser>
          <c:idx val="1"/>
          <c:order val="1"/>
          <c:tx>
            <c:strRef>
              <c:f>'[CEDEAO PAIS POR PAIS VPT 2020.xlsx]Burkina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Estatisticas'!$B$15:$K$15</c:f>
              <c:numCache>
                <c:formatCode>0.00%</c:formatCode>
                <c:ptCount val="10"/>
                <c:pt idx="0">
                  <c:v>0.2772</c:v>
                </c:pt>
                <c:pt idx="1">
                  <c:v>0.2964</c:v>
                </c:pt>
                <c:pt idx="2">
                  <c:v>0.33150000000000002</c:v>
                </c:pt>
                <c:pt idx="3">
                  <c:v>0.37159999999999999</c:v>
                </c:pt>
                <c:pt idx="4">
                  <c:v>0.27860000000000001</c:v>
                </c:pt>
                <c:pt idx="5">
                  <c:v>0.24360000000000001</c:v>
                </c:pt>
                <c:pt idx="6">
                  <c:v>0.3629</c:v>
                </c:pt>
                <c:pt idx="7">
                  <c:v>0.36470000000000002</c:v>
                </c:pt>
                <c:pt idx="8">
                  <c:v>0.36220000000000002</c:v>
                </c:pt>
                <c:pt idx="9">
                  <c:v>0.37240000000000001</c:v>
                </c:pt>
              </c:numCache>
            </c:numRef>
          </c:val>
          <c:extLst xmlns:c16r2="http://schemas.microsoft.com/office/drawing/2015/06/chart">
            <c:ext xmlns:c16="http://schemas.microsoft.com/office/drawing/2014/chart" uri="{C3380CC4-5D6E-409C-BE32-E72D297353CC}">
              <c16:uniqueId val="{00000001-D4BE-4946-ADF9-1A0A6B65F116}"/>
            </c:ext>
          </c:extLst>
        </c:ser>
        <c:dLbls>
          <c:showLegendKey val="0"/>
          <c:showVal val="1"/>
          <c:showCatName val="0"/>
          <c:showSerName val="0"/>
          <c:showPercent val="0"/>
          <c:showBubbleSize val="0"/>
        </c:dLbls>
        <c:gapWidth val="219"/>
        <c:overlap val="-27"/>
        <c:axId val="297172992"/>
        <c:axId val="149584064"/>
      </c:barChart>
      <c:catAx>
        <c:axId val="2971729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9584064"/>
        <c:crosses val="autoZero"/>
        <c:auto val="1"/>
        <c:lblAlgn val="ctr"/>
        <c:lblOffset val="100"/>
        <c:noMultiLvlLbl val="0"/>
      </c:catAx>
      <c:valAx>
        <c:axId val="1495840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9717299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2020.xlsx]Cabo Verde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Estatisticas'!$B$7:$K$7</c:f>
              <c:numCache>
                <c:formatCode>"$"#,##0_);[Red]\("$"#,##0\)</c:formatCode>
                <c:ptCount val="10"/>
                <c:pt idx="0">
                  <c:v>508758705</c:v>
                </c:pt>
                <c:pt idx="1">
                  <c:v>543735622</c:v>
                </c:pt>
                <c:pt idx="2">
                  <c:v>603111370</c:v>
                </c:pt>
                <c:pt idx="3">
                  <c:v>684364453</c:v>
                </c:pt>
                <c:pt idx="4">
                  <c:v>688405791</c:v>
                </c:pt>
                <c:pt idx="5">
                  <c:v>679974569</c:v>
                </c:pt>
                <c:pt idx="6">
                  <c:v>780293748</c:v>
                </c:pt>
                <c:pt idx="7">
                  <c:v>815000901</c:v>
                </c:pt>
                <c:pt idx="8">
                  <c:v>876338563</c:v>
                </c:pt>
                <c:pt idx="9">
                  <c:v>980392090</c:v>
                </c:pt>
              </c:numCache>
            </c:numRef>
          </c:val>
          <c:extLst xmlns:c16r2="http://schemas.microsoft.com/office/drawing/2015/06/chart">
            <c:ext xmlns:c16="http://schemas.microsoft.com/office/drawing/2014/chart" uri="{C3380CC4-5D6E-409C-BE32-E72D297353CC}">
              <c16:uniqueId val="{00000000-C0A5-4F26-B8C9-444CD95A4984}"/>
            </c:ext>
          </c:extLst>
        </c:ser>
        <c:ser>
          <c:idx val="1"/>
          <c:order val="1"/>
          <c:tx>
            <c:strRef>
              <c:f>'[CEDEAO PAIS POR PAIS VPT 2020.xlsx]Cabo Verde Estatisticas'!$A$8</c:f>
              <c:strCache>
                <c:ptCount val="1"/>
                <c:pt idx="0">
                  <c:v>Exportação de bens e serviços [ Corrente ]</c:v>
                </c:pt>
              </c:strCache>
            </c:strRef>
          </c:tx>
          <c:spPr>
            <a:solidFill>
              <a:schemeClr val="accent2"/>
            </a:solidFill>
            <a:ln>
              <a:noFill/>
            </a:ln>
            <a:effectLst/>
          </c:spPr>
          <c:invertIfNegative val="0"/>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Estatisticas'!$B$8:$K$8</c:f>
              <c:numCache>
                <c:formatCode>"$"#,##0_);[Red]\("$"#,##0\)</c:formatCode>
                <c:ptCount val="10"/>
                <c:pt idx="0">
                  <c:v>531989157</c:v>
                </c:pt>
                <c:pt idx="1">
                  <c:v>543735622</c:v>
                </c:pt>
                <c:pt idx="2">
                  <c:v>662759016</c:v>
                </c:pt>
                <c:pt idx="3">
                  <c:v>704245133</c:v>
                </c:pt>
                <c:pt idx="4">
                  <c:v>749300524</c:v>
                </c:pt>
                <c:pt idx="5">
                  <c:v>750676237</c:v>
                </c:pt>
                <c:pt idx="6">
                  <c:v>717082168</c:v>
                </c:pt>
                <c:pt idx="7">
                  <c:v>735543570</c:v>
                </c:pt>
                <c:pt idx="8">
                  <c:v>812736073</c:v>
                </c:pt>
                <c:pt idx="9">
                  <c:v>964278699</c:v>
                </c:pt>
              </c:numCache>
            </c:numRef>
          </c:val>
          <c:extLst xmlns:c16r2="http://schemas.microsoft.com/office/drawing/2015/06/chart">
            <c:ext xmlns:c16="http://schemas.microsoft.com/office/drawing/2014/chart" uri="{C3380CC4-5D6E-409C-BE32-E72D297353CC}">
              <c16:uniqueId val="{00000001-C0A5-4F26-B8C9-444CD95A4984}"/>
            </c:ext>
          </c:extLst>
        </c:ser>
        <c:ser>
          <c:idx val="2"/>
          <c:order val="2"/>
          <c:tx>
            <c:strRef>
              <c:f>'[CEDEAO PAIS POR PAIS VPT 2020.xlsx]Cabo Verde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Estatisticas'!$B$9:$K$9</c:f>
              <c:numCache>
                <c:formatCode>"$"#,##0_);[Red]\("$"#,##0\)</c:formatCode>
                <c:ptCount val="10"/>
                <c:pt idx="0">
                  <c:v>949612602</c:v>
                </c:pt>
                <c:pt idx="1">
                  <c:v>1028011941</c:v>
                </c:pt>
                <c:pt idx="2">
                  <c:v>1076188370</c:v>
                </c:pt>
                <c:pt idx="3">
                  <c:v>991909457</c:v>
                </c:pt>
                <c:pt idx="4">
                  <c:v>928850456</c:v>
                </c:pt>
                <c:pt idx="5">
                  <c:v>1031473544</c:v>
                </c:pt>
                <c:pt idx="6">
                  <c:v>1050510234</c:v>
                </c:pt>
                <c:pt idx="7">
                  <c:v>1127865182</c:v>
                </c:pt>
                <c:pt idx="8">
                  <c:v>1312539408</c:v>
                </c:pt>
                <c:pt idx="9">
                  <c:v>1399104772</c:v>
                </c:pt>
              </c:numCache>
            </c:numRef>
          </c:val>
          <c:extLst xmlns:c16r2="http://schemas.microsoft.com/office/drawing/2015/06/chart">
            <c:ext xmlns:c16="http://schemas.microsoft.com/office/drawing/2014/chart" uri="{C3380CC4-5D6E-409C-BE32-E72D297353CC}">
              <c16:uniqueId val="{00000002-C0A5-4F26-B8C9-444CD95A4984}"/>
            </c:ext>
          </c:extLst>
        </c:ser>
        <c:ser>
          <c:idx val="3"/>
          <c:order val="3"/>
          <c:tx>
            <c:strRef>
              <c:f>'[CEDEAO PAIS POR PAIS VPT 2020.xlsx]Cabo Verde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Estatisticas'!$B$10:$K$10</c:f>
              <c:numCache>
                <c:formatCode>"$"#,##0_);[Red]\("$"#,##0\)</c:formatCode>
                <c:ptCount val="10"/>
                <c:pt idx="0">
                  <c:v>975047361</c:v>
                </c:pt>
                <c:pt idx="1">
                  <c:v>1028011941</c:v>
                </c:pt>
                <c:pt idx="2">
                  <c:v>1200341794</c:v>
                </c:pt>
                <c:pt idx="3">
                  <c:v>1042391960</c:v>
                </c:pt>
                <c:pt idx="4">
                  <c:v>1014920752</c:v>
                </c:pt>
                <c:pt idx="5">
                  <c:v>1128684994</c:v>
                </c:pt>
                <c:pt idx="6">
                  <c:v>944645440</c:v>
                </c:pt>
                <c:pt idx="7">
                  <c:v>997176141</c:v>
                </c:pt>
                <c:pt idx="8">
                  <c:v>1192488883</c:v>
                </c:pt>
                <c:pt idx="9">
                  <c:v>1348341634</c:v>
                </c:pt>
              </c:numCache>
            </c:numRef>
          </c:val>
          <c:extLst xmlns:c16r2="http://schemas.microsoft.com/office/drawing/2015/06/chart">
            <c:ext xmlns:c16="http://schemas.microsoft.com/office/drawing/2014/chart" uri="{C3380CC4-5D6E-409C-BE32-E72D297353CC}">
              <c16:uniqueId val="{00000003-C0A5-4F26-B8C9-444CD95A4984}"/>
            </c:ext>
          </c:extLst>
        </c:ser>
        <c:ser>
          <c:idx val="4"/>
          <c:order val="4"/>
          <c:tx>
            <c:strRef>
              <c:f>'[CEDEAO PAIS POR PAIS VPT 2020.xlsx]Cabo Verde Estatisticas'!$A$11</c:f>
              <c:strCache>
                <c:ptCount val="1"/>
                <c:pt idx="0">
                  <c:v>Balança comercial [ incluindo serviços a preços contante ]</c:v>
                </c:pt>
              </c:strCache>
            </c:strRef>
          </c:tx>
          <c:spPr>
            <a:solidFill>
              <a:srgbClr val="C00000"/>
            </a:solidFill>
            <a:ln>
              <a:noFill/>
            </a:ln>
            <a:effectLst/>
          </c:spPr>
          <c:invertIfNegative val="0"/>
          <c:dLbls>
            <c:dLbl>
              <c:idx val="0"/>
              <c:layout>
                <c:manualLayout>
                  <c:x val="-2.8101439342015099E-2"/>
                  <c:y val="-0.122663551401869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C0A5-4F26-B8C9-444CD95A4984}"/>
                </c:ext>
              </c:extLst>
            </c:dLbl>
            <c:dLbl>
              <c:idx val="1"/>
              <c:layout>
                <c:manualLayout>
                  <c:x val="-4.1124057573680602E-3"/>
                  <c:y val="-0.11947748513169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0A5-4F26-B8C9-444CD95A4984}"/>
                </c:ext>
              </c:extLst>
            </c:dLbl>
            <c:dLbl>
              <c:idx val="2"/>
              <c:layout>
                <c:manualLayout>
                  <c:x val="-1.43934201507882E-2"/>
                  <c:y val="-0.10673322005097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C0A5-4F26-B8C9-444CD95A4984}"/>
                </c:ext>
              </c:extLst>
            </c:dLbl>
            <c:dLbl>
              <c:idx val="3"/>
              <c:layout>
                <c:manualLayout>
                  <c:x val="-1.3708019191226899E-3"/>
                  <c:y val="-0.127442650807136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C0A5-4F26-B8C9-444CD95A4984}"/>
                </c:ext>
              </c:extLst>
            </c:dLbl>
            <c:dLbl>
              <c:idx val="4"/>
              <c:layout>
                <c:manualLayout>
                  <c:x val="6.85400959561343E-4"/>
                  <c:y val="-9.2395921835174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C0A5-4F26-B8C9-444CD95A4984}"/>
                </c:ext>
              </c:extLst>
            </c:dLbl>
            <c:dLbl>
              <c:idx val="5"/>
              <c:layout>
                <c:manualLayout>
                  <c:x val="0"/>
                  <c:y val="-0.116291418861511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C0A5-4F26-B8C9-444CD95A4984}"/>
                </c:ext>
              </c:extLst>
            </c:dLbl>
            <c:dLbl>
              <c:idx val="6"/>
              <c:layout>
                <c:manualLayout>
                  <c:x val="-1.7820424948594898E-2"/>
                  <c:y val="-4.4604927782497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C0A5-4F26-B8C9-444CD95A4984}"/>
                </c:ext>
              </c:extLst>
            </c:dLbl>
            <c:dLbl>
              <c:idx val="7"/>
              <c:layout>
                <c:manualLayout>
                  <c:x val="-1.3708019191226901E-2"/>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C0A5-4F26-B8C9-444CD95A4984}"/>
                </c:ext>
              </c:extLst>
            </c:dLbl>
            <c:dLbl>
              <c:idx val="8"/>
              <c:layout>
                <c:manualLayout>
                  <c:x val="-3.4270047978067202E-2"/>
                  <c:y val="-3.18606627017841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C0A5-4F26-B8C9-444CD95A4984}"/>
                </c:ext>
              </c:extLst>
            </c:dLbl>
            <c:dLbl>
              <c:idx val="9"/>
              <c:layout>
                <c:manualLayout>
                  <c:x val="-6.1686086360520899E-2"/>
                  <c:y val="-2.54885301614274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C0A5-4F26-B8C9-444CD95A498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Estatisticas'!$B$11:$K$11</c:f>
              <c:numCache>
                <c:formatCode>"$"#,##0_);[Red]\("$"#,##0\)</c:formatCode>
                <c:ptCount val="10"/>
                <c:pt idx="0">
                  <c:v>-440853897</c:v>
                </c:pt>
                <c:pt idx="1">
                  <c:v>-484276319</c:v>
                </c:pt>
                <c:pt idx="2">
                  <c:v>-473077000</c:v>
                </c:pt>
                <c:pt idx="3">
                  <c:v>-307545004</c:v>
                </c:pt>
                <c:pt idx="4">
                  <c:v>-240444665</c:v>
                </c:pt>
                <c:pt idx="5">
                  <c:v>-351498975</c:v>
                </c:pt>
                <c:pt idx="6">
                  <c:v>-270216486</c:v>
                </c:pt>
                <c:pt idx="7">
                  <c:v>-312864281</c:v>
                </c:pt>
                <c:pt idx="8">
                  <c:v>-436200845</c:v>
                </c:pt>
                <c:pt idx="9">
                  <c:v>-418712682</c:v>
                </c:pt>
              </c:numCache>
            </c:numRef>
          </c:val>
          <c:extLst xmlns:c16r2="http://schemas.microsoft.com/office/drawing/2015/06/chart">
            <c:ext xmlns:c16="http://schemas.microsoft.com/office/drawing/2014/chart" uri="{C3380CC4-5D6E-409C-BE32-E72D297353CC}">
              <c16:uniqueId val="{0000000E-C0A5-4F26-B8C9-444CD95A4984}"/>
            </c:ext>
          </c:extLst>
        </c:ser>
        <c:ser>
          <c:idx val="5"/>
          <c:order val="5"/>
          <c:tx>
            <c:strRef>
              <c:f>'[CEDEAO PAIS POR PAIS VPT 2020.xlsx]Cabo Verde Estatisticas'!$A$12</c:f>
              <c:strCache>
                <c:ptCount val="1"/>
                <c:pt idx="0">
                  <c:v>Balança comercial [ incluindo serviços a preços corrente ]</c:v>
                </c:pt>
              </c:strCache>
            </c:strRef>
          </c:tx>
          <c:spPr>
            <a:gradFill>
              <a:gsLst>
                <a:gs pos="0">
                  <a:srgbClr val="14CD68"/>
                </a:gs>
                <a:gs pos="100000">
                  <a:srgbClr val="035C7D"/>
                </a:gs>
              </a:gsLst>
              <a:lin scaled="0"/>
            </a:gradFill>
            <a:ln>
              <a:noFill/>
            </a:ln>
            <a:effectLst/>
          </c:spPr>
          <c:invertIfNegative val="0"/>
          <c:dLbls>
            <c:dLbl>
              <c:idx val="0"/>
              <c:layout>
                <c:manualLayout>
                  <c:x val="1.85058259081563E-2"/>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C0A5-4F26-B8C9-444CD95A4984}"/>
                </c:ext>
              </c:extLst>
            </c:dLbl>
            <c:dLbl>
              <c:idx val="1"/>
              <c:layout>
                <c:manualLayout>
                  <c:x val="1.7135023989033601E-2"/>
                  <c:y val="-6.05352591333900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C0A5-4F26-B8C9-444CD95A4984}"/>
                </c:ext>
              </c:extLst>
            </c:dLbl>
            <c:dLbl>
              <c:idx val="2"/>
              <c:layout>
                <c:manualLayout>
                  <c:x val="3.2213845099383097E-2"/>
                  <c:y val="-5.25700934579439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C0A5-4F26-B8C9-444CD95A4984}"/>
                </c:ext>
              </c:extLst>
            </c:dLbl>
            <c:dLbl>
              <c:idx val="3"/>
              <c:layout>
                <c:manualLayout>
                  <c:x val="2.3989033584647001E-2"/>
                  <c:y val="-7.80586236193712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C0A5-4F26-B8C9-444CD95A4984}"/>
                </c:ext>
              </c:extLst>
            </c:dLbl>
            <c:dLbl>
              <c:idx val="4"/>
              <c:layout>
                <c:manualLayout>
                  <c:x val="2.3989033584647001E-2"/>
                  <c:y val="-6.05352591333900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C0A5-4F26-B8C9-444CD95A4984}"/>
                </c:ext>
              </c:extLst>
            </c:dLbl>
            <c:dLbl>
              <c:idx val="5"/>
              <c:layout>
                <c:manualLayout>
                  <c:x val="1.85058259081563E-2"/>
                  <c:y val="-7.80586236193712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C0A5-4F26-B8C9-444CD95A4984}"/>
                </c:ext>
              </c:extLst>
            </c:dLbl>
            <c:dLbl>
              <c:idx val="6"/>
              <c:layout>
                <c:manualLayout>
                  <c:x val="2.7416038382453701E-2"/>
                  <c:y val="-2.54885301614274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C0A5-4F26-B8C9-444CD95A4984}"/>
                </c:ext>
              </c:extLst>
            </c:dLbl>
            <c:dLbl>
              <c:idx val="7"/>
              <c:layout>
                <c:manualLayout>
                  <c:x val="1.43934201507882E-2"/>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C0A5-4F26-B8C9-444CD95A4984}"/>
                </c:ext>
              </c:extLst>
            </c:dLbl>
            <c:dLbl>
              <c:idx val="8"/>
              <c:layout>
                <c:manualLayout>
                  <c:x val="2.33036326250857E-2"/>
                  <c:y val="-7.965165675446049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C0A5-4F26-B8C9-444CD95A4984}"/>
                </c:ext>
              </c:extLst>
            </c:dLbl>
            <c:dLbl>
              <c:idx val="9"/>
              <c:layout>
                <c:manualLayout>
                  <c:x val="-4.1394723756546896E-3"/>
                  <c:y val="-6.05352591333900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C0A5-4F26-B8C9-444CD95A498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Estatisticas'!$B$12:$K$12</c:f>
              <c:numCache>
                <c:formatCode>"$"#,##0_);[Red]\("$"#,##0\)</c:formatCode>
                <c:ptCount val="10"/>
                <c:pt idx="0">
                  <c:v>-443058204</c:v>
                </c:pt>
                <c:pt idx="1">
                  <c:v>-484276319</c:v>
                </c:pt>
                <c:pt idx="2">
                  <c:v>-537582778</c:v>
                </c:pt>
                <c:pt idx="3">
                  <c:v>-338146827</c:v>
                </c:pt>
                <c:pt idx="4">
                  <c:v>-265620228</c:v>
                </c:pt>
                <c:pt idx="5">
                  <c:v>-378008757</c:v>
                </c:pt>
                <c:pt idx="6">
                  <c:v>-227563272</c:v>
                </c:pt>
                <c:pt idx="7">
                  <c:v>-261632571</c:v>
                </c:pt>
                <c:pt idx="8">
                  <c:v>-379752810</c:v>
                </c:pt>
                <c:pt idx="9">
                  <c:v>-384062935</c:v>
                </c:pt>
              </c:numCache>
            </c:numRef>
          </c:val>
          <c:extLst xmlns:c16r2="http://schemas.microsoft.com/office/drawing/2015/06/chart">
            <c:ext xmlns:c16="http://schemas.microsoft.com/office/drawing/2014/chart" uri="{C3380CC4-5D6E-409C-BE32-E72D297353CC}">
              <c16:uniqueId val="{00000019-C0A5-4F26-B8C9-444CD95A4984}"/>
            </c:ext>
          </c:extLst>
        </c:ser>
        <c:ser>
          <c:idx val="6"/>
          <c:order val="6"/>
          <c:tx>
            <c:strRef>
              <c:f>'[CEDEAO PAIS POR PAIS VPT 2020.xlsx]Cabo Verde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5"/>
              <c:spPr>
                <a:noFill/>
                <a:ln>
                  <a:noFill/>
                </a:ln>
                <a:effectLst/>
              </c:spPr>
              <c:txPr>
                <a:bodyPr rot="-5400000" spcFirstLastPara="0" vertOverflow="ellipsis" wrap="square" lIns="431800" tIns="0" rIns="0" bIns="0" anchor="ctr"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layout>
                <c:manualLayout>
                  <c:x val="3.1883302943474898E-2"/>
                  <c:y val="-1.41896938013444E-2"/>
                </c:manualLayout>
              </c:layout>
              <c:spPr>
                <a:noFill/>
                <a:ln>
                  <a:noFill/>
                </a:ln>
                <a:effectLst/>
              </c:spPr>
              <c:txPr>
                <a:bodyPr rot="-5400000" spcFirstLastPara="0" vertOverflow="ellipsis" wrap="square" lIns="431800" tIns="0" rIns="0" bIns="0" anchor="ctr" anchorCtr="1">
                  <a:sp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06381870278718"/>
                      <c:h val="4.1395497706177301E-2"/>
                    </c:manualLayout>
                  </c15:layout>
                </c:ext>
                <c:ext xmlns:c16="http://schemas.microsoft.com/office/drawing/2014/chart" uri="{C3380CC4-5D6E-409C-BE32-E72D297353CC}">
                  <c16:uniqueId val="{00000023-C0A5-4F26-B8C9-444CD95A4984}"/>
                </c:ext>
              </c:extLst>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Estatisticas'!$B$13:$K$13</c:f>
              <c:numCache>
                <c:formatCode>"$"#,##0.00_);[Red]\("$"#,##0.00\)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extLst xmlns:c16r2="http://schemas.microsoft.com/office/drawing/2015/06/chart">
            <c:ext xmlns:c16="http://schemas.microsoft.com/office/drawing/2014/chart" uri="{C3380CC4-5D6E-409C-BE32-E72D297353CC}">
              <c16:uniqueId val="{00000024-C0A5-4F26-B8C9-444CD95A4984}"/>
            </c:ext>
          </c:extLst>
        </c:ser>
        <c:dLbls>
          <c:showLegendKey val="0"/>
          <c:showVal val="0"/>
          <c:showCatName val="0"/>
          <c:showSerName val="0"/>
          <c:showPercent val="0"/>
          <c:showBubbleSize val="0"/>
        </c:dLbls>
        <c:gapWidth val="150"/>
        <c:axId val="297176576"/>
        <c:axId val="154290432"/>
      </c:barChart>
      <c:dateAx>
        <c:axId val="297176576"/>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E</a:t>
                </a:r>
                <a:r>
                  <a:rPr lang="en-US"/>
                  <a:t> </a:t>
                </a:r>
                <a:r>
                  <a:rPr lang="en-US" altLang="en-US"/>
                  <a:t>CABO VERDE</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4290432"/>
        <c:crosses val="autoZero"/>
        <c:auto val="0"/>
        <c:lblOffset val="100"/>
        <c:baseTimeUnit val="days"/>
      </c:dateAx>
      <c:valAx>
        <c:axId val="1542904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9717657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5321819558307903"/>
          <c:y val="1.19444822399307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802-4D22-B0D0-BB2B1553CA47}"/>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5802-4D22-B0D0-BB2B1553CA47}"/>
              </c:ext>
            </c:extLst>
          </c:dPt>
          <c:dPt>
            <c:idx val="2"/>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5-5802-4D22-B0D0-BB2B1553CA47}"/>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5802-4D22-B0D0-BB2B1553CA47}"/>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5802-4D22-B0D0-BB2B1553CA4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802-4D22-B0D0-BB2B1553CA4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802-4D22-B0D0-BB2B1553CA4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5802-4D22-B0D0-BB2B1553CA4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5802-4D22-B0D0-BB2B1553CA47}"/>
              </c:ext>
            </c:extLst>
          </c:dPt>
          <c:dLbls>
            <c:dLbl>
              <c:idx val="0"/>
              <c:layout>
                <c:manualLayout>
                  <c:x val="3.4562211981566802E-2"/>
                  <c:y val="-6.75878642234905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802-4D22-B0D0-BB2B1553CA47}"/>
                </c:ext>
              </c:extLst>
            </c:dLbl>
            <c:dLbl>
              <c:idx val="6"/>
              <c:layout>
                <c:manualLayout>
                  <c:x val="-4.9626006904487902E-2"/>
                  <c:y val="-7.88525082607390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5802-4D22-B0D0-BB2B1553CA47}"/>
                </c:ext>
              </c:extLst>
            </c:dLbl>
            <c:dLbl>
              <c:idx val="7"/>
              <c:layout>
                <c:manualLayout>
                  <c:x val="3.3443613348676599E-2"/>
                  <c:y val="-9.011715229798740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5802-4D22-B0D0-BB2B1553CA47}"/>
                </c:ext>
              </c:extLst>
            </c:dLbl>
            <c:dLbl>
              <c:idx val="8"/>
              <c:layout>
                <c:manualLayout>
                  <c:x val="6.9044879171461501E-2"/>
                  <c:y val="-2.7035145689396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5802-4D22-B0D0-BB2B1553CA4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2020.xlsx]Cabo Verde Estatisticas'!$A$115:$A$123</c:f>
              <c:strCache>
                <c:ptCount val="9"/>
                <c:pt idx="0">
                  <c:v>Produits agricoles</c:v>
                </c:pt>
                <c:pt idx="1">
                  <c:v>Nourritures seulement</c:v>
                </c:pt>
                <c:pt idx="2">
                  <c:v>Pétrole et produits miniers</c:v>
                </c:pt>
                <c:pt idx="3">
                  <c:v>Produits manufacturés</c:v>
                </c:pt>
                <c:pt idx="4">
                  <c:v>Fer et acier</c:v>
                </c:pt>
                <c:pt idx="5">
                  <c:v>Produits chimiques et pharmaceutiques</c:v>
                </c:pt>
                <c:pt idx="6">
                  <c:v>Produits pharmaceutiques</c:v>
                </c:pt>
                <c:pt idx="7">
                  <c:v>Textiles</c:v>
                </c:pt>
                <c:pt idx="8">
                  <c:v>Vètements</c:v>
                </c:pt>
              </c:strCache>
            </c:strRef>
          </c:cat>
          <c:val>
            <c:numRef>
              <c:f>'[CEDEAO PAIS POR PAIS VPT 2020.xlsx]Cabo Verde Estatisticas'!$B$115:$B$123</c:f>
              <c:numCache>
                <c:formatCode>"$"#,##0</c:formatCode>
                <c:ptCount val="9"/>
                <c:pt idx="0">
                  <c:v>162913983</c:v>
                </c:pt>
                <c:pt idx="1">
                  <c:v>152834099</c:v>
                </c:pt>
                <c:pt idx="2">
                  <c:v>81275249</c:v>
                </c:pt>
                <c:pt idx="3">
                  <c:v>317638959</c:v>
                </c:pt>
                <c:pt idx="4">
                  <c:v>16889708</c:v>
                </c:pt>
                <c:pt idx="5">
                  <c:v>40776288</c:v>
                </c:pt>
                <c:pt idx="6">
                  <c:v>8031503</c:v>
                </c:pt>
                <c:pt idx="7">
                  <c:v>4439535</c:v>
                </c:pt>
                <c:pt idx="8">
                  <c:v>3781759</c:v>
                </c:pt>
              </c:numCache>
            </c:numRef>
          </c:val>
          <c:extLst xmlns:c16r2="http://schemas.microsoft.com/office/drawing/2015/06/chart">
            <c:ext xmlns:c16="http://schemas.microsoft.com/office/drawing/2014/chart" uri="{C3380CC4-5D6E-409C-BE32-E72D297353CC}">
              <c16:uniqueId val="{00000012-5802-4D22-B0D0-BB2B1553CA4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295742232451101E-3"/>
          <c:y val="0.83658756383298305"/>
          <c:w val="0.99554085155351002"/>
          <c:h val="0.158906578552118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Exportations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63526063810842"/>
          <c:y val="3.7615998356333301E-2"/>
        </c:manualLayout>
      </c:layout>
      <c:overlay val="0"/>
      <c:spPr>
        <a:noFill/>
        <a:ln>
          <a:noFill/>
        </a:ln>
        <a:effectLst/>
      </c:spPr>
    </c:title>
    <c:autoTitleDeleted val="0"/>
    <c:plotArea>
      <c:layout>
        <c:manualLayout>
          <c:layoutTarget val="inner"/>
          <c:xMode val="edge"/>
          <c:yMode val="edge"/>
          <c:x val="0.24817518248175199"/>
          <c:y val="0.16230828643936901"/>
          <c:w val="0.60033851687295003"/>
          <c:h val="0.626172349111773"/>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656-4884-A63A-45948795B9AB}"/>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1656-4884-A63A-45948795B9AB}"/>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1656-4884-A63A-45948795B9AB}"/>
              </c:ext>
            </c:extLst>
          </c:dPt>
          <c:dPt>
            <c:idx val="3"/>
            <c:bubble3D val="0"/>
            <c:spPr>
              <a:solidFill>
                <a:schemeClr val="tx1"/>
              </a:solidFill>
              <a:ln>
                <a:noFill/>
              </a:ln>
              <a:effectLst/>
            </c:spPr>
            <c:extLst xmlns:c16r2="http://schemas.microsoft.com/office/drawing/2015/06/chart">
              <c:ext xmlns:c16="http://schemas.microsoft.com/office/drawing/2014/chart" uri="{C3380CC4-5D6E-409C-BE32-E72D297353CC}">
                <c16:uniqueId val="{00000007-1656-4884-A63A-45948795B9AB}"/>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1656-4884-A63A-45948795B9AB}"/>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656-4884-A63A-45948795B9A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656-4884-A63A-45948795B9AB}"/>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656-4884-A63A-45948795B9AB}"/>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656-4884-A63A-45948795B9AB}"/>
              </c:ext>
            </c:extLst>
          </c:dPt>
          <c:dLbls>
            <c:dLbl>
              <c:idx val="2"/>
              <c:layout>
                <c:manualLayout>
                  <c:x val="-4.9288061336254102E-2"/>
                  <c:y val="2.41623711340205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656-4884-A63A-45948795B9AB}"/>
                </c:ext>
              </c:extLst>
            </c:dLbl>
            <c:dLbl>
              <c:idx val="3"/>
              <c:layout>
                <c:manualLayout>
                  <c:x val="-0.10074220003871499"/>
                  <c:y val="-4.95037779447171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1656-4884-A63A-45948795B9AB}"/>
                </c:ext>
              </c:extLst>
            </c:dLbl>
            <c:dLbl>
              <c:idx val="4"/>
              <c:layout>
                <c:manualLayout>
                  <c:x val="-9.9671412924424996E-2"/>
                  <c:y val="-3.62435567010309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1656-4884-A63A-45948795B9AB}"/>
                </c:ext>
              </c:extLst>
            </c:dLbl>
            <c:dLbl>
              <c:idx val="5"/>
              <c:layout>
                <c:manualLayout>
                  <c:x val="-8.1795148868812603E-2"/>
                  <c:y val="-8.667798680653830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1656-4884-A63A-45948795B9AB}"/>
                </c:ext>
              </c:extLst>
            </c:dLbl>
            <c:dLbl>
              <c:idx val="6"/>
              <c:layout>
                <c:manualLayout>
                  <c:x val="-1.6613127310952599E-2"/>
                  <c:y val="-9.681454953081719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1656-4884-A63A-45948795B9AB}"/>
                </c:ext>
              </c:extLst>
            </c:dLbl>
            <c:dLbl>
              <c:idx val="7"/>
              <c:layout>
                <c:manualLayout>
                  <c:x val="1.6129190342823001E-2"/>
                  <c:y val="-0.1478856589017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1656-4884-A63A-45948795B9AB}"/>
                </c:ext>
              </c:extLst>
            </c:dLbl>
            <c:dLbl>
              <c:idx val="8"/>
              <c:layout>
                <c:manualLayout>
                  <c:x val="5.2274993812957402E-2"/>
                  <c:y val="-0.10702185439569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1656-4884-A63A-45948795B9AB}"/>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2020.xlsx]Cabo Verde Estatisticas'!$A$134:$A$142</c:f>
              <c:strCache>
                <c:ptCount val="9"/>
                <c:pt idx="0">
                  <c:v>Produits agricoles</c:v>
                </c:pt>
                <c:pt idx="1">
                  <c:v>Nourritures seulement</c:v>
                </c:pt>
                <c:pt idx="2">
                  <c:v>Pétrole et produits miniers</c:v>
                </c:pt>
                <c:pt idx="3">
                  <c:v>Produits manufacturés</c:v>
                </c:pt>
                <c:pt idx="4">
                  <c:v>Fer et acier</c:v>
                </c:pt>
                <c:pt idx="5">
                  <c:v>Produits chimiques et pharmaceutiques</c:v>
                </c:pt>
                <c:pt idx="6">
                  <c:v>Produits pharmaceutiques</c:v>
                </c:pt>
                <c:pt idx="7">
                  <c:v>Textiles</c:v>
                </c:pt>
                <c:pt idx="8">
                  <c:v>Vètements</c:v>
                </c:pt>
              </c:strCache>
            </c:strRef>
          </c:cat>
          <c:val>
            <c:numRef>
              <c:f>'[CEDEAO PAIS POR PAIS VPT 2020.xlsx]Cabo Verde Estatisticas'!$B$134:$B$142</c:f>
              <c:numCache>
                <c:formatCode>"$"#,##0;\-"$"#,##0</c:formatCode>
                <c:ptCount val="9"/>
                <c:pt idx="0">
                  <c:v>52733696</c:v>
                </c:pt>
                <c:pt idx="1">
                  <c:v>52691110</c:v>
                </c:pt>
                <c:pt idx="2">
                  <c:v>50000</c:v>
                </c:pt>
                <c:pt idx="3">
                  <c:v>4040943</c:v>
                </c:pt>
                <c:pt idx="4">
                  <c:v>91466</c:v>
                </c:pt>
                <c:pt idx="5">
                  <c:v>692203</c:v>
                </c:pt>
                <c:pt idx="6">
                  <c:v>67257</c:v>
                </c:pt>
                <c:pt idx="7">
                  <c:v>253979</c:v>
                </c:pt>
                <c:pt idx="8">
                  <c:v>5537266</c:v>
                </c:pt>
              </c:numCache>
            </c:numRef>
          </c:val>
          <c:extLst xmlns:c16r2="http://schemas.microsoft.com/office/drawing/2015/06/chart">
            <c:ext xmlns:c16="http://schemas.microsoft.com/office/drawing/2014/chart" uri="{C3380CC4-5D6E-409C-BE32-E72D297353CC}">
              <c16:uniqueId val="{00000012-1656-4884-A63A-45948795B9AB}"/>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3713646532438E-3"/>
          <c:y val="0.78887443070917396"/>
          <c:w val="0.99552572706935105"/>
          <c:h val="0.206245933636955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rgbClr val="00B0F0"/>
                </a:solidFill>
                <a:latin typeface="+mn-lt"/>
                <a:ea typeface="+mn-ea"/>
                <a:cs typeface="+mn-cs"/>
              </a:defRPr>
            </a:pPr>
            <a:r>
              <a:rPr lang="pt-PT">
                <a:solidFill>
                  <a:srgbClr val="00B0F0"/>
                </a:solidFill>
              </a:rPr>
              <a:t>PARTICIPAÇÃO DOS PAÍSES MEMBROS NO COMÉRCIO INTRA-REGIONAL</a:t>
            </a:r>
          </a:p>
          <a:p>
            <a:pPr defTabSz="914400">
              <a:defRPr lang="pt-PT" sz="1400" b="0" i="0" u="none" strike="noStrike" kern="1200" spc="0" baseline="0">
                <a:solidFill>
                  <a:srgbClr val="00B0F0"/>
                </a:solidFill>
                <a:latin typeface="+mn-lt"/>
                <a:ea typeface="+mn-ea"/>
                <a:cs typeface="+mn-cs"/>
              </a:defRPr>
            </a:pPr>
            <a:r>
              <a:rPr lang="pt-PT">
                <a:solidFill>
                  <a:srgbClr val="00B0F0"/>
                </a:solidFill>
              </a:rPr>
              <a:t>(%)</a:t>
            </a:r>
          </a:p>
        </c:rich>
      </c:tx>
      <c:layout>
        <c:manualLayout>
          <c:xMode val="edge"/>
          <c:yMode val="edge"/>
          <c:x val="0.23900977609586899"/>
          <c:y val="2.0565552699228801E-2"/>
        </c:manualLayout>
      </c:layout>
      <c:overlay val="0"/>
      <c:spPr>
        <a:noFill/>
        <a:ln>
          <a:noFill/>
        </a:ln>
        <a:effectLst/>
      </c:spPr>
    </c:title>
    <c:autoTitleDeleted val="0"/>
    <c:plotArea>
      <c:layout>
        <c:manualLayout>
          <c:layoutTarget val="inner"/>
          <c:xMode val="edge"/>
          <c:yMode val="edge"/>
          <c:x val="1.57678965625986E-2"/>
          <c:y val="0.18868894601542399"/>
          <c:w val="0.97224850204982705"/>
          <c:h val="0.53100257069408696"/>
        </c:manualLayout>
      </c:layout>
      <c:barChart>
        <c:barDir val="col"/>
        <c:grouping val="clustered"/>
        <c:varyColors val="0"/>
        <c:ser>
          <c:idx val="0"/>
          <c:order val="0"/>
          <c:tx>
            <c:strRef>
              <c:f>'[CEDEAO PAIS POR PAIS VPT.xlsx]Indicadores Econ 15'!$B$520</c:f>
              <c:strCache>
                <c:ptCount val="1"/>
                <c:pt idx="0">
                  <c:v>Exportação</c:v>
                </c:pt>
              </c:strCache>
            </c:strRef>
          </c:tx>
          <c:spPr>
            <a:solidFill>
              <a:schemeClr val="accent1"/>
            </a:solidFill>
            <a:ln>
              <a:noFill/>
            </a:ln>
            <a:effectLst/>
          </c:spPr>
          <c:invertIfNegative val="0"/>
          <c:dLbls>
            <c:dLbl>
              <c:idx val="0"/>
              <c:layout>
                <c:manualLayout>
                  <c:x val="-1.79754020813623E-2"/>
                  <c:y val="-0.11568123393316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03F-42A5-9196-FA18DC386C70}"/>
                </c:ext>
              </c:extLst>
            </c:dLbl>
            <c:dLbl>
              <c:idx val="1"/>
              <c:layout>
                <c:manualLayout>
                  <c:x val="9.4607379375591296E-4"/>
                  <c:y val="-0.11053984575835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03F-42A5-9196-FA18DC386C70}"/>
                </c:ext>
              </c:extLst>
            </c:dLbl>
            <c:dLbl>
              <c:idx val="2"/>
              <c:layout>
                <c:manualLayout>
                  <c:x val="0"/>
                  <c:y val="-6.683804627249359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03F-42A5-9196-FA18DC386C70}"/>
                </c:ext>
              </c:extLst>
            </c:dLbl>
            <c:dLbl>
              <c:idx val="3"/>
              <c:layout>
                <c:manualLayout>
                  <c:x val="0"/>
                  <c:y val="-4.62724935732648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7625354777672698E-2"/>
                      <c:h val="4.83290488431877E-2"/>
                    </c:manualLayout>
                  </c15:layout>
                </c:ext>
                <c:ext xmlns:c16="http://schemas.microsoft.com/office/drawing/2014/chart" uri="{C3380CC4-5D6E-409C-BE32-E72D297353CC}">
                  <c16:uniqueId val="{00000003-703F-42A5-9196-FA18DC386C70}"/>
                </c:ext>
              </c:extLst>
            </c:dLbl>
            <c:dLbl>
              <c:idx val="4"/>
              <c:layout>
                <c:manualLayout>
                  <c:x val="9.4607379375591296E-4"/>
                  <c:y val="-4.62724935732648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703F-42A5-9196-FA18DC386C70}"/>
                </c:ext>
              </c:extLst>
            </c:dLbl>
            <c:dLbl>
              <c:idx val="5"/>
              <c:layout>
                <c:manualLayout>
                  <c:x val="0"/>
                  <c:y val="-4.37017994858611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03F-42A5-9196-FA18DC386C70}"/>
                </c:ext>
              </c:extLst>
            </c:dLbl>
            <c:dLbl>
              <c:idx val="6"/>
              <c:layout>
                <c:manualLayout>
                  <c:x val="0"/>
                  <c:y val="-3.85604113110539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703F-42A5-9196-FA18DC386C70}"/>
                </c:ext>
              </c:extLst>
            </c:dLbl>
            <c:dLbl>
              <c:idx val="7"/>
              <c:layout>
                <c:manualLayout>
                  <c:x val="0"/>
                  <c:y val="-6.16966580976864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03F-42A5-9196-FA18DC386C70}"/>
                </c:ext>
              </c:extLst>
            </c:dLbl>
            <c:dLbl>
              <c:idx val="8"/>
              <c:layout>
                <c:manualLayout>
                  <c:x val="0"/>
                  <c:y val="-8.740359897172239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1885840428886801E-2"/>
                      <c:h val="4.8500428449014601E-2"/>
                    </c:manualLayout>
                  </c15:layout>
                </c:ext>
                <c:ext xmlns:c16="http://schemas.microsoft.com/office/drawing/2014/chart" uri="{C3380CC4-5D6E-409C-BE32-E72D297353CC}">
                  <c16:uniqueId val="{00000008-703F-42A5-9196-FA18DC386C70}"/>
                </c:ext>
              </c:extLst>
            </c:dLbl>
            <c:dLbl>
              <c:idx val="9"/>
              <c:layout>
                <c:manualLayout>
                  <c:x val="0"/>
                  <c:y val="-9.768637532133679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1885840428886801E-2"/>
                      <c:h val="4.5072836332476399E-2"/>
                    </c:manualLayout>
                  </c15:layout>
                </c:ext>
                <c:ext xmlns:c16="http://schemas.microsoft.com/office/drawing/2014/chart" uri="{C3380CC4-5D6E-409C-BE32-E72D297353CC}">
                  <c16:uniqueId val="{00000009-703F-42A5-9196-FA18DC386C70}"/>
                </c:ext>
              </c:extLst>
            </c:dLbl>
            <c:dLbl>
              <c:idx val="10"/>
              <c:layout>
                <c:manualLayout>
                  <c:x val="0"/>
                  <c:y val="-5.39845758354755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1885840428886801E-2"/>
                      <c:h val="5.7240788346186802E-2"/>
                    </c:manualLayout>
                  </c15:layout>
                </c:ext>
                <c:ext xmlns:c16="http://schemas.microsoft.com/office/drawing/2014/chart" uri="{C3380CC4-5D6E-409C-BE32-E72D297353CC}">
                  <c16:uniqueId val="{0000000A-703F-42A5-9196-FA18DC386C70}"/>
                </c:ext>
              </c:extLst>
            </c:dLbl>
            <c:dLbl>
              <c:idx val="11"/>
              <c:layout>
                <c:manualLayout>
                  <c:x val="0"/>
                  <c:y val="-2.82776349614396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7625354777672698E-2"/>
                      <c:h val="4.83290488431877E-2"/>
                    </c:manualLayout>
                  </c15:layout>
                </c:ext>
                <c:ext xmlns:c16="http://schemas.microsoft.com/office/drawing/2014/chart" uri="{C3380CC4-5D6E-409C-BE32-E72D297353CC}">
                  <c16:uniqueId val="{0000000B-703F-42A5-9196-FA18DC386C70}"/>
                </c:ext>
              </c:extLst>
            </c:dLbl>
            <c:dLbl>
              <c:idx val="12"/>
              <c:layout>
                <c:manualLayout>
                  <c:x val="0"/>
                  <c:y val="-4.62724935732648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703F-42A5-9196-FA18DC386C70}"/>
                </c:ext>
              </c:extLst>
            </c:dLbl>
            <c:dLbl>
              <c:idx val="13"/>
              <c:layout>
                <c:manualLayout>
                  <c:x val="0"/>
                  <c:y val="-4.62724935732648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703F-42A5-9196-FA18DC386C70}"/>
                </c:ext>
              </c:extLst>
            </c:dLbl>
            <c:dLbl>
              <c:idx val="14"/>
              <c:layout>
                <c:manualLayout>
                  <c:x val="0"/>
                  <c:y val="-4.37017994858611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1885840428886801E-2"/>
                      <c:h val="5.2613538988860301E-2"/>
                    </c:manualLayout>
                  </c15:layout>
                </c:ext>
                <c:ext xmlns:c16="http://schemas.microsoft.com/office/drawing/2014/chart" uri="{C3380CC4-5D6E-409C-BE32-E72D297353CC}">
                  <c16:uniqueId val="{0000000E-703F-42A5-9196-FA18DC386C70}"/>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00B0F0"/>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15'!$A$521:$A$535</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15'!$B$521:$B$535</c:f>
              <c:numCache>
                <c:formatCode>General</c:formatCode>
                <c:ptCount val="15"/>
                <c:pt idx="0">
                  <c:v>1.2</c:v>
                </c:pt>
                <c:pt idx="1">
                  <c:v>2.2000000000000002</c:v>
                </c:pt>
                <c:pt idx="2" formatCode="0.0_ ">
                  <c:v>0</c:v>
                </c:pt>
                <c:pt idx="3">
                  <c:v>26.4</c:v>
                </c:pt>
                <c:pt idx="4">
                  <c:v>0.7</c:v>
                </c:pt>
                <c:pt idx="5">
                  <c:v>16.5</c:v>
                </c:pt>
                <c:pt idx="6" formatCode="0.0_ ">
                  <c:v>2</c:v>
                </c:pt>
                <c:pt idx="7">
                  <c:v>0.2</c:v>
                </c:pt>
                <c:pt idx="8">
                  <c:v>0.3</c:v>
                </c:pt>
                <c:pt idx="9">
                  <c:v>2.9</c:v>
                </c:pt>
                <c:pt idx="10">
                  <c:v>2.6</c:v>
                </c:pt>
                <c:pt idx="11">
                  <c:v>32.5</c:v>
                </c:pt>
                <c:pt idx="12">
                  <c:v>7.7</c:v>
                </c:pt>
                <c:pt idx="13">
                  <c:v>0.2</c:v>
                </c:pt>
                <c:pt idx="14">
                  <c:v>4.5999999999999996</c:v>
                </c:pt>
              </c:numCache>
            </c:numRef>
          </c:val>
          <c:extLst xmlns:c16r2="http://schemas.microsoft.com/office/drawing/2015/06/chart">
            <c:ext xmlns:c16="http://schemas.microsoft.com/office/drawing/2014/chart" uri="{C3380CC4-5D6E-409C-BE32-E72D297353CC}">
              <c16:uniqueId val="{0000000F-703F-42A5-9196-FA18DC386C70}"/>
            </c:ext>
          </c:extLst>
        </c:ser>
        <c:ser>
          <c:idx val="1"/>
          <c:order val="1"/>
          <c:tx>
            <c:strRef>
              <c:f>'[CEDEAO PAIS POR PAIS VPT.xlsx]Indicadores Econ 15'!$C$520</c:f>
              <c:strCache>
                <c:ptCount val="1"/>
                <c:pt idx="0">
                  <c:v>Importação</c:v>
                </c:pt>
              </c:strCache>
            </c:strRef>
          </c:tx>
          <c:spPr>
            <a:solidFill>
              <a:schemeClr val="accent2"/>
            </a:solidFill>
            <a:ln>
              <a:noFill/>
            </a:ln>
            <a:effectLst/>
          </c:spPr>
          <c:invertIfNegative val="0"/>
          <c:dLbls>
            <c:dLbl>
              <c:idx val="0"/>
              <c:layout>
                <c:manualLayout>
                  <c:x val="0"/>
                  <c:y val="-7.45501285347043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73099968464207E-2"/>
                      <c:h val="5.6726649528706097E-2"/>
                    </c:manualLayout>
                  </c15:layout>
                </c:ext>
                <c:ext xmlns:c16="http://schemas.microsoft.com/office/drawing/2014/chart" uri="{C3380CC4-5D6E-409C-BE32-E72D297353CC}">
                  <c16:uniqueId val="{00000010-703F-42A5-9196-FA18DC386C70}"/>
                </c:ext>
              </c:extLst>
            </c:dLbl>
            <c:dLbl>
              <c:idx val="1"/>
              <c:layout>
                <c:manualLayout>
                  <c:x val="-9.4607379375591296E-4"/>
                  <c:y val="-0.11053984575835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703F-42A5-9196-FA18DC386C70}"/>
                </c:ext>
              </c:extLst>
            </c:dLbl>
            <c:dLbl>
              <c:idx val="2"/>
              <c:layout>
                <c:manualLayout>
                  <c:x val="-9.4607379375591296E-4"/>
                  <c:y val="-0.13367609254498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703F-42A5-9196-FA18DC386C70}"/>
                </c:ext>
              </c:extLst>
            </c:dLbl>
            <c:dLbl>
              <c:idx val="3"/>
              <c:layout>
                <c:manualLayout>
                  <c:x val="0"/>
                  <c:y val="-7.712082262210799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703F-42A5-9196-FA18DC386C70}"/>
                </c:ext>
              </c:extLst>
            </c:dLbl>
            <c:dLbl>
              <c:idx val="4"/>
              <c:layout>
                <c:manualLayout>
                  <c:x val="9.4607379375591296E-4"/>
                  <c:y val="-0.11825192802056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703F-42A5-9196-FA18DC386C70}"/>
                </c:ext>
              </c:extLst>
            </c:dLbl>
            <c:dLbl>
              <c:idx val="5"/>
              <c:layout>
                <c:manualLayout>
                  <c:x val="0"/>
                  <c:y val="-4.62724935732648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8697571743929399E-2"/>
                      <c:h val="4.6272493573264802E-2"/>
                    </c:manualLayout>
                  </c15:layout>
                </c:ext>
                <c:ext xmlns:c16="http://schemas.microsoft.com/office/drawing/2014/chart" uri="{C3380CC4-5D6E-409C-BE32-E72D297353CC}">
                  <c16:uniqueId val="{00000015-703F-42A5-9196-FA18DC386C70}"/>
                </c:ext>
              </c:extLst>
            </c:dLbl>
            <c:dLbl>
              <c:idx val="6"/>
              <c:layout>
                <c:manualLayout>
                  <c:x val="0"/>
                  <c:y val="-0.11311053984575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81929990539262E-2"/>
                      <c:h val="5.9468723221936602E-2"/>
                    </c:manualLayout>
                  </c15:layout>
                </c:ext>
                <c:ext xmlns:c16="http://schemas.microsoft.com/office/drawing/2014/chart" uri="{C3380CC4-5D6E-409C-BE32-E72D297353CC}">
                  <c16:uniqueId val="{00000016-703F-42A5-9196-FA18DC386C70}"/>
                </c:ext>
              </c:extLst>
            </c:dLbl>
            <c:dLbl>
              <c:idx val="7"/>
              <c:layout>
                <c:manualLayout>
                  <c:x val="0"/>
                  <c:y val="-0.131105398457584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703F-42A5-9196-FA18DC386C70}"/>
                </c:ext>
              </c:extLst>
            </c:dLbl>
            <c:dLbl>
              <c:idx val="8"/>
              <c:layout>
                <c:manualLayout>
                  <c:x val="0"/>
                  <c:y val="-0.10539845758354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72469252601703E-2"/>
                      <c:h val="5.6555269922879202E-2"/>
                    </c:manualLayout>
                  </c15:layout>
                </c:ext>
                <c:ext xmlns:c16="http://schemas.microsoft.com/office/drawing/2014/chart" uri="{C3380CC4-5D6E-409C-BE32-E72D297353CC}">
                  <c16:uniqueId val="{00000018-703F-42A5-9196-FA18DC386C70}"/>
                </c:ext>
              </c:extLst>
            </c:dLbl>
            <c:dLbl>
              <c:idx val="9"/>
              <c:layout>
                <c:manualLayout>
                  <c:x val="0"/>
                  <c:y val="-5.65552699228792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703F-42A5-9196-FA18DC386C70}"/>
                </c:ext>
              </c:extLst>
            </c:dLbl>
            <c:dLbl>
              <c:idx val="10"/>
              <c:layout>
                <c:manualLayout>
                  <c:x val="0"/>
                  <c:y val="-8.740359897172239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703F-42A5-9196-FA18DC386C70}"/>
                </c:ext>
              </c:extLst>
            </c:dLbl>
            <c:dLbl>
              <c:idx val="11"/>
              <c:layout>
                <c:manualLayout>
                  <c:x val="0"/>
                  <c:y val="-2.05655526992288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703F-42A5-9196-FA18DC386C70}"/>
                </c:ext>
              </c:extLst>
            </c:dLbl>
            <c:dLbl>
              <c:idx val="12"/>
              <c:layout>
                <c:manualLayout>
                  <c:x val="0"/>
                  <c:y val="-0.11311053984575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C-703F-42A5-9196-FA18DC386C70}"/>
                </c:ext>
              </c:extLst>
            </c:dLbl>
            <c:dLbl>
              <c:idx val="13"/>
              <c:layout>
                <c:manualLayout>
                  <c:x val="0"/>
                  <c:y val="-5.14138817480720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7688426363923099E-2"/>
                      <c:h val="5.5184233076263897E-2"/>
                    </c:manualLayout>
                  </c15:layout>
                </c:ext>
                <c:ext xmlns:c16="http://schemas.microsoft.com/office/drawing/2014/chart" uri="{C3380CC4-5D6E-409C-BE32-E72D297353CC}">
                  <c16:uniqueId val="{0000001D-703F-42A5-9196-FA18DC386C70}"/>
                </c:ext>
              </c:extLst>
            </c:dLbl>
            <c:dLbl>
              <c:idx val="14"/>
              <c:layout>
                <c:manualLayout>
                  <c:x val="0"/>
                  <c:y val="-2.57069408740360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703F-42A5-9196-FA18DC386C70}"/>
                </c:ext>
              </c:extLst>
            </c:dLbl>
            <c:spPr>
              <a:noFill/>
              <a:ln>
                <a:noFill/>
              </a:ln>
              <a:effectLst/>
            </c:spPr>
            <c:txPr>
              <a:bodyPr rot="0" spcFirstLastPara="0" vertOverflow="ellipsis" vert="horz" wrap="square" lIns="38100" tIns="19050" rIns="38100" bIns="19050" anchor="ctr" anchorCtr="1"/>
              <a:lstStyle/>
              <a:p>
                <a:pPr>
                  <a:defRPr lang="pt-PT" sz="1000" b="1" i="0" u="none" strike="noStrike" kern="1200" baseline="0">
                    <a:solidFill>
                      <a:schemeClr val="accent2">
                        <a:lumMod val="60000"/>
                        <a:lumOff val="40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15'!$A$521:$A$535</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15'!$C$521:$C$535</c:f>
              <c:numCache>
                <c:formatCode>General</c:formatCode>
                <c:ptCount val="15"/>
                <c:pt idx="0">
                  <c:v>4.5</c:v>
                </c:pt>
                <c:pt idx="1">
                  <c:v>8.3000000000000007</c:v>
                </c:pt>
                <c:pt idx="2">
                  <c:v>0.2</c:v>
                </c:pt>
                <c:pt idx="3">
                  <c:v>27.1</c:v>
                </c:pt>
                <c:pt idx="4">
                  <c:v>1.2</c:v>
                </c:pt>
                <c:pt idx="5">
                  <c:v>7.8</c:v>
                </c:pt>
                <c:pt idx="6">
                  <c:v>1.1000000000000001</c:v>
                </c:pt>
                <c:pt idx="7">
                  <c:v>0.2</c:v>
                </c:pt>
                <c:pt idx="8">
                  <c:v>3.8</c:v>
                </c:pt>
                <c:pt idx="9">
                  <c:v>15.3</c:v>
                </c:pt>
                <c:pt idx="10">
                  <c:v>3.5</c:v>
                </c:pt>
                <c:pt idx="11">
                  <c:v>9.8000000000000007</c:v>
                </c:pt>
                <c:pt idx="12">
                  <c:v>8.4</c:v>
                </c:pt>
                <c:pt idx="13">
                  <c:v>6.8</c:v>
                </c:pt>
                <c:pt idx="14">
                  <c:v>2.1</c:v>
                </c:pt>
              </c:numCache>
            </c:numRef>
          </c:val>
          <c:extLst xmlns:c16r2="http://schemas.microsoft.com/office/drawing/2015/06/chart">
            <c:ext xmlns:c16="http://schemas.microsoft.com/office/drawing/2014/chart" uri="{C3380CC4-5D6E-409C-BE32-E72D297353CC}">
              <c16:uniqueId val="{0000001F-703F-42A5-9196-FA18DC386C70}"/>
            </c:ext>
          </c:extLst>
        </c:ser>
        <c:dLbls>
          <c:showLegendKey val="0"/>
          <c:showVal val="1"/>
          <c:showCatName val="0"/>
          <c:showSerName val="0"/>
          <c:showPercent val="0"/>
          <c:showBubbleSize val="0"/>
        </c:dLbls>
        <c:gapWidth val="219"/>
        <c:overlap val="-27"/>
        <c:axId val="154742784"/>
        <c:axId val="394379264"/>
      </c:barChart>
      <c:catAx>
        <c:axId val="1547427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1200" b="0" i="0" u="none" strike="noStrike" kern="1200" baseline="0">
                <a:solidFill>
                  <a:srgbClr val="008CBA"/>
                </a:solidFill>
                <a:latin typeface="+mn-lt"/>
                <a:ea typeface="+mn-ea"/>
                <a:cs typeface="+mn-cs"/>
              </a:defRPr>
            </a:pPr>
            <a:endParaRPr lang="pt-PT"/>
          </a:p>
        </c:txPr>
        <c:crossAx val="394379264"/>
        <c:crosses val="autoZero"/>
        <c:auto val="1"/>
        <c:lblAlgn val="ctr"/>
        <c:lblOffset val="100"/>
        <c:noMultiLvlLbl val="0"/>
      </c:catAx>
      <c:valAx>
        <c:axId val="3943792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4742784"/>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pt-PT" sz="12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
        <c:txPr>
          <a:bodyPr rot="0" spcFirstLastPara="0" vertOverflow="ellipsis" vert="horz" wrap="square" anchor="ctr" anchorCtr="1"/>
          <a:lstStyle/>
          <a:p>
            <a:pPr>
              <a:defRPr lang="pt-PT" sz="12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ayout>
        <c:manualLayout>
          <c:xMode val="edge"/>
          <c:yMode val="edge"/>
          <c:x val="4.6357615894039701E-2"/>
          <c:y val="0.92202227934875702"/>
          <c:w val="0.80416272469252603"/>
          <c:h val="5.7412167952013697E-2"/>
        </c:manualLayout>
      </c:layout>
      <c:overlay val="0"/>
      <c:spPr>
        <a:noFill/>
        <a:ln>
          <a:noFill/>
        </a:ln>
        <a:effectLst/>
      </c:spPr>
      <c:txPr>
        <a:bodyPr rot="0" spcFirstLastPara="0" vertOverflow="ellipsis" vert="horz" wrap="square" anchor="ctr" anchorCtr="1"/>
        <a:lstStyle/>
        <a:p>
          <a:pPr>
            <a:defRPr lang="pt-PT" sz="12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Importations des Services</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59972104855518305"/>
          <c:y val="1.0075828399293701E-2"/>
        </c:manualLayout>
      </c:layout>
      <c:overlay val="0"/>
      <c:spPr>
        <a:noFill/>
        <a:ln>
          <a:noFill/>
        </a:ln>
        <a:effectLst/>
      </c:spPr>
    </c:title>
    <c:autoTitleDeleted val="0"/>
    <c:plotArea>
      <c:layout>
        <c:manualLayout>
          <c:layoutTarget val="inner"/>
          <c:xMode val="edge"/>
          <c:yMode val="edge"/>
          <c:x val="0.313896987366375"/>
          <c:y val="8.7755102040816296E-2"/>
          <c:w val="0.37900874635568499"/>
          <c:h val="0.66326530612244905"/>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A9D9-428B-824B-D439A936C827}"/>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A9D9-428B-824B-D439A936C827}"/>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A9D9-428B-824B-D439A936C827}"/>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A9D9-428B-824B-D439A936C82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A9D9-428B-824B-D439A936C82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A9D9-428B-824B-D439A936C82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A9D9-428B-824B-D439A936C82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A9D9-428B-824B-D439A936C82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A9D9-428B-824B-D439A936C827}"/>
              </c:ext>
            </c:extLst>
          </c:dPt>
          <c:dLbls>
            <c:dLbl>
              <c:idx val="7"/>
              <c:layout>
                <c:manualLayout>
                  <c:x val="-4.3731778425656002E-2"/>
                  <c:y val="-1.53061224489796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A9D9-428B-824B-D439A936C827}"/>
                </c:ext>
              </c:extLst>
            </c:dLbl>
            <c:dLbl>
              <c:idx val="8"/>
              <c:layout>
                <c:manualLayout>
                  <c:x val="1.60349854227405E-2"/>
                  <c:y val="-7.6530612244898001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A9D9-428B-824B-D439A936C82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00B0F0"/>
                    </a:solidFill>
                    <a:latin typeface="+mn-lt"/>
                    <a:ea typeface="+mn-ea"/>
                    <a:cs typeface="+mn-cs"/>
                  </a:defRPr>
                </a:pPr>
                <a:endParaRPr lang="pt-PT"/>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2020.xlsx]Cabo Verde Estatisticas'!$A$155:$A$163</c:f>
              <c:strCache>
                <c:ptCount val="9"/>
                <c:pt idx="0">
                  <c:v>Transports</c:v>
                </c:pt>
                <c:pt idx="1">
                  <c:v>Voyages</c:v>
                </c:pt>
                <c:pt idx="2">
                  <c:v>Construction</c:v>
                </c:pt>
                <c:pt idx="3">
                  <c:v>Assurances et services liés aux pensions</c:v>
                </c:pt>
                <c:pt idx="4">
                  <c:v>Services financiers</c:v>
                </c:pt>
                <c:pt idx="5">
                  <c:v>Telecommunication, informatique et information</c:v>
                </c:pt>
                <c:pt idx="6">
                  <c:v>Autres services de bureau</c:v>
                </c:pt>
                <c:pt idx="7">
                  <c:v>Services personnels, culturels et récréatifs</c:v>
                </c:pt>
                <c:pt idx="8">
                  <c:v>Services gouvernementaux</c:v>
                </c:pt>
              </c:strCache>
            </c:strRef>
          </c:cat>
          <c:val>
            <c:numRef>
              <c:f>'[CEDEAO PAIS POR PAIS VPT 2020.xlsx]Cabo Verde Estatisticas'!$B$155:$B$163</c:f>
              <c:numCache>
                <c:formatCode>"$"#,##0;\-"$"#,##0</c:formatCode>
                <c:ptCount val="9"/>
                <c:pt idx="0">
                  <c:v>76390000</c:v>
                </c:pt>
                <c:pt idx="1">
                  <c:v>100815000</c:v>
                </c:pt>
                <c:pt idx="2">
                  <c:v>2064000</c:v>
                </c:pt>
                <c:pt idx="3">
                  <c:v>12034000</c:v>
                </c:pt>
                <c:pt idx="4">
                  <c:v>5482000</c:v>
                </c:pt>
                <c:pt idx="5">
                  <c:v>15955000</c:v>
                </c:pt>
                <c:pt idx="6">
                  <c:v>63209000</c:v>
                </c:pt>
                <c:pt idx="7">
                  <c:v>210000</c:v>
                </c:pt>
                <c:pt idx="8">
                  <c:v>5878000</c:v>
                </c:pt>
              </c:numCache>
            </c:numRef>
          </c:val>
          <c:extLst xmlns:c16r2="http://schemas.microsoft.com/office/drawing/2015/06/chart">
            <c:ext xmlns:c16="http://schemas.microsoft.com/office/drawing/2014/chart" uri="{C3380CC4-5D6E-409C-BE32-E72D297353CC}">
              <c16:uniqueId val="{00000012-A9D9-428B-824B-D439A936C82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0854674483184199E-3"/>
          <c:y val="0.84647346006024704"/>
          <c:w val="0.92378895402653505"/>
          <c:h val="0.150410304352342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Services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694834248525524"/>
          <c:y val="6.3987429249296596E-2"/>
        </c:manualLayout>
      </c:layout>
      <c:overlay val="0"/>
      <c:spPr>
        <a:noFill/>
        <a:ln>
          <a:noFill/>
        </a:ln>
        <a:effectLst/>
      </c:spPr>
    </c:title>
    <c:autoTitleDeleted val="0"/>
    <c:plotArea>
      <c:layout>
        <c:manualLayout>
          <c:layoutTarget val="inner"/>
          <c:xMode val="edge"/>
          <c:yMode val="edge"/>
          <c:x val="0.32030191600541902"/>
          <c:y val="0.12632978723404301"/>
          <c:w val="0.37739500677375698"/>
          <c:h val="0.6482712765957450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9B2D-402C-8770-2739B7ACE3EA}"/>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9B2D-402C-8770-2739B7ACE3EA}"/>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9B2D-402C-8770-2739B7ACE3EA}"/>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9B2D-402C-8770-2739B7ACE3EA}"/>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9B2D-402C-8770-2739B7ACE3EA}"/>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9B2D-402C-8770-2739B7ACE3E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9B2D-402C-8770-2739B7ACE3E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9B2D-402C-8770-2739B7ACE3E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9B2D-402C-8770-2739B7ACE3EA}"/>
              </c:ext>
            </c:extLst>
          </c:dPt>
          <c:dLbls>
            <c:dLbl>
              <c:idx val="2"/>
              <c:layout>
                <c:manualLayout>
                  <c:x val="-0.10229987523593401"/>
                  <c:y val="7.4800531914893604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B2D-402C-8770-2739B7ACE3EA}"/>
                </c:ext>
              </c:extLst>
            </c:dLbl>
            <c:dLbl>
              <c:idx val="3"/>
              <c:layout>
                <c:manualLayout>
                  <c:x val="-6.4346011587784996E-2"/>
                  <c:y val="-3.9893617021276598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9B2D-402C-8770-2739B7ACE3EA}"/>
                </c:ext>
              </c:extLst>
            </c:dLbl>
            <c:dLbl>
              <c:idx val="4"/>
              <c:layout>
                <c:manualLayout>
                  <c:x val="-3.8067349926793601E-2"/>
                  <c:y val="-0.11469414893617"/>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9B2D-402C-8770-2739B7ACE3EA}"/>
                </c:ext>
              </c:extLst>
            </c:dLbl>
            <c:dLbl>
              <c:idx val="5"/>
              <c:layout>
                <c:manualLayout>
                  <c:x val="0"/>
                  <c:y val="-0.11469414893617"/>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9B2D-402C-8770-2739B7ACE3EA}"/>
                </c:ext>
              </c:extLst>
            </c:dLbl>
            <c:dLbl>
              <c:idx val="7"/>
              <c:layout>
                <c:manualLayout>
                  <c:x val="4.3923865300146397E-3"/>
                  <c:y val="-0.10970744680851099"/>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9B2D-402C-8770-2739B7ACE3EA}"/>
                </c:ext>
              </c:extLst>
            </c:dLbl>
            <c:dLbl>
              <c:idx val="8"/>
              <c:layout>
                <c:manualLayout>
                  <c:x val="1.61054172767204E-2"/>
                  <c:y val="-3.2413563829787197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9B2D-402C-8770-2739B7ACE3EA}"/>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2020.xlsx]Cabo Verde Estatisticas'!$A$168:$A$176</c:f>
              <c:strCache>
                <c:ptCount val="9"/>
                <c:pt idx="0">
                  <c:v>Transports</c:v>
                </c:pt>
                <c:pt idx="1">
                  <c:v>Voyages</c:v>
                </c:pt>
                <c:pt idx="2">
                  <c:v>Construction</c:v>
                </c:pt>
                <c:pt idx="3">
                  <c:v>Assurances et services liés aux pensions</c:v>
                </c:pt>
                <c:pt idx="4">
                  <c:v>Services financiers</c:v>
                </c:pt>
                <c:pt idx="5">
                  <c:v>Telecommunication, informatique et information</c:v>
                </c:pt>
                <c:pt idx="6">
                  <c:v>Autres services de bureau</c:v>
                </c:pt>
                <c:pt idx="7">
                  <c:v>Services personnels, culturels et récréatifs</c:v>
                </c:pt>
                <c:pt idx="8">
                  <c:v>Services gouvernementaux</c:v>
                </c:pt>
              </c:strCache>
            </c:strRef>
          </c:cat>
          <c:val>
            <c:numRef>
              <c:f>'[CEDEAO PAIS POR PAIS VPT 2020.xlsx]Cabo Verde Estatisticas'!$B$168:$B$176</c:f>
              <c:numCache>
                <c:formatCode>"$"#,##0;\-"$"#,##0</c:formatCode>
                <c:ptCount val="9"/>
                <c:pt idx="0">
                  <c:v>95363000</c:v>
                </c:pt>
                <c:pt idx="1">
                  <c:v>351501000</c:v>
                </c:pt>
                <c:pt idx="2">
                  <c:v>462000</c:v>
                </c:pt>
                <c:pt idx="3">
                  <c:v>3729000</c:v>
                </c:pt>
                <c:pt idx="4">
                  <c:v>2090000</c:v>
                </c:pt>
                <c:pt idx="5">
                  <c:v>23839000</c:v>
                </c:pt>
                <c:pt idx="6">
                  <c:v>14638000</c:v>
                </c:pt>
                <c:pt idx="7">
                  <c:v>286000</c:v>
                </c:pt>
                <c:pt idx="8">
                  <c:v>20647000</c:v>
                </c:pt>
              </c:numCache>
            </c:numRef>
          </c:val>
          <c:extLst xmlns:c16r2="http://schemas.microsoft.com/office/drawing/2015/06/chart">
            <c:ext xmlns:c16="http://schemas.microsoft.com/office/drawing/2014/chart" uri="{C3380CC4-5D6E-409C-BE32-E72D297353CC}">
              <c16:uniqueId val="{00000012-9B2D-402C-8770-2739B7ACE3EA}"/>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05064063453325E-3"/>
          <c:y val="0.847096707177729"/>
          <c:w val="0.810860280658938"/>
          <c:h val="0.14438558221668199"/>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2020.xlsx]Cabo Verde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3715441672285901E-3"/>
                  <c:y val="0.11768445775"/>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23F9-4EBC-810B-BF94689ACE69}"/>
                </c:ext>
              </c:extLst>
            </c:dLbl>
            <c:dLbl>
              <c:idx val="3"/>
              <c:layout>
                <c:manualLayout>
                  <c:x val="-1.3193192312766599E-3"/>
                  <c:y val="8.33333333333333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3F9-4EBC-810B-BF94689ACE69}"/>
                </c:ext>
              </c:extLst>
            </c:dLbl>
            <c:dLbl>
              <c:idx val="5"/>
              <c:layout>
                <c:manualLayout>
                  <c:x val="-3.2982980781916501E-3"/>
                  <c:y val="0.115384615384615"/>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23F9-4EBC-810B-BF94689ACE69}"/>
                </c:ext>
              </c:extLst>
            </c:dLbl>
            <c:dLbl>
              <c:idx val="6"/>
              <c:layout>
                <c:manualLayout>
                  <c:x val="1.6242008873926801E-2"/>
                  <c:y val="3.8461538461538498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3F9-4EBC-810B-BF94689ACE69}"/>
                </c:ext>
              </c:extLst>
            </c:dLbl>
            <c:dLbl>
              <c:idx val="7"/>
              <c:layout>
                <c:manualLayout>
                  <c:x val="6.5965961563833105E-4"/>
                  <c:y val="8.65384615384614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23F9-4EBC-810B-BF94689ACE69}"/>
                </c:ext>
              </c:extLst>
            </c:dLbl>
            <c:spPr>
              <a:noFill/>
              <a:ln>
                <a:noFill/>
              </a:ln>
              <a:effectLst/>
            </c:spPr>
            <c:txPr>
              <a:bodyPr rot="0" spcFirstLastPara="0" vertOverflow="ellipsis" vert="horz" wrap="square" lIns="38100" tIns="19050" rIns="38100" bIns="3238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Estatisticas'!$B$91:$K$91</c:f>
              <c:numCache>
                <c:formatCode>"$"#,##0;\-"$"#,##0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smooth val="0"/>
          <c:extLst xmlns:c16r2="http://schemas.microsoft.com/office/drawing/2015/06/chart">
            <c:ext xmlns:c16="http://schemas.microsoft.com/office/drawing/2014/chart" uri="{C3380CC4-5D6E-409C-BE32-E72D297353CC}">
              <c16:uniqueId val="{00000005-23F9-4EBC-810B-BF94689ACE69}"/>
            </c:ext>
          </c:extLst>
        </c:ser>
        <c:dLbls>
          <c:showLegendKey val="0"/>
          <c:showVal val="1"/>
          <c:showCatName val="0"/>
          <c:showSerName val="0"/>
          <c:showPercent val="0"/>
          <c:showBubbleSize val="0"/>
        </c:dLbls>
        <c:marker val="1"/>
        <c:smooth val="0"/>
        <c:axId val="355311616"/>
        <c:axId val="475446592"/>
      </c:lineChart>
      <c:catAx>
        <c:axId val="3553116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75446592"/>
        <c:crosses val="autoZero"/>
        <c:auto val="1"/>
        <c:lblAlgn val="ctr"/>
        <c:lblOffset val="100"/>
        <c:noMultiLvlLbl val="0"/>
      </c:catAx>
      <c:valAx>
        <c:axId val="4754465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55311616"/>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2020.xlsx]Cabo Verde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Estatisticas'!$B$14:$K$14</c:f>
              <c:numCache>
                <c:formatCode>0.00%</c:formatCode>
                <c:ptCount val="10"/>
                <c:pt idx="0">
                  <c:v>0.31080000000000002</c:v>
                </c:pt>
                <c:pt idx="1">
                  <c:v>0.32669999999999999</c:v>
                </c:pt>
                <c:pt idx="2">
                  <c:v>0.35520000000000002</c:v>
                </c:pt>
                <c:pt idx="3">
                  <c:v>0.40429999999999999</c:v>
                </c:pt>
                <c:pt idx="4">
                  <c:v>0.40489999999999998</c:v>
                </c:pt>
                <c:pt idx="5">
                  <c:v>0.40360000000000001</c:v>
                </c:pt>
                <c:pt idx="6">
                  <c:v>0.4491</c:v>
                </c:pt>
                <c:pt idx="7">
                  <c:v>0.44230000000000003</c:v>
                </c:pt>
                <c:pt idx="8">
                  <c:v>0.4592</c:v>
                </c:pt>
                <c:pt idx="9">
                  <c:v>0.48780000000000001</c:v>
                </c:pt>
              </c:numCache>
            </c:numRef>
          </c:val>
          <c:extLst xmlns:c16r2="http://schemas.microsoft.com/office/drawing/2015/06/chart">
            <c:ext xmlns:c16="http://schemas.microsoft.com/office/drawing/2014/chart" uri="{C3380CC4-5D6E-409C-BE32-E72D297353CC}">
              <c16:uniqueId val="{00000000-EF2A-4147-96EE-4BAE88648E53}"/>
            </c:ext>
          </c:extLst>
        </c:ser>
        <c:ser>
          <c:idx val="1"/>
          <c:order val="1"/>
          <c:tx>
            <c:strRef>
              <c:f>'[CEDEAO PAIS POR PAIS VPT 2020.xlsx]Cabo Verde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Estatisticas'!$B$15:$K$15</c:f>
              <c:numCache>
                <c:formatCode>0.00%</c:formatCode>
                <c:ptCount val="10"/>
                <c:pt idx="0">
                  <c:v>0.5696</c:v>
                </c:pt>
                <c:pt idx="1">
                  <c:v>0.61770000000000003</c:v>
                </c:pt>
                <c:pt idx="2">
                  <c:v>0.64329999999999998</c:v>
                </c:pt>
                <c:pt idx="3">
                  <c:v>0.59850000000000003</c:v>
                </c:pt>
                <c:pt idx="4">
                  <c:v>0.54849999999999999</c:v>
                </c:pt>
                <c:pt idx="5">
                  <c:v>0.6069</c:v>
                </c:pt>
                <c:pt idx="6">
                  <c:v>0.59160000000000001</c:v>
                </c:pt>
                <c:pt idx="7">
                  <c:v>0.59960000000000002</c:v>
                </c:pt>
                <c:pt idx="8">
                  <c:v>0.67379999999999995</c:v>
                </c:pt>
                <c:pt idx="9">
                  <c:v>0.68210000000000004</c:v>
                </c:pt>
              </c:numCache>
            </c:numRef>
          </c:val>
          <c:extLst xmlns:c16r2="http://schemas.microsoft.com/office/drawing/2015/06/chart">
            <c:ext xmlns:c16="http://schemas.microsoft.com/office/drawing/2014/chart" uri="{C3380CC4-5D6E-409C-BE32-E72D297353CC}">
              <c16:uniqueId val="{00000001-EF2A-4147-96EE-4BAE88648E53}"/>
            </c:ext>
          </c:extLst>
        </c:ser>
        <c:dLbls>
          <c:showLegendKey val="0"/>
          <c:showVal val="1"/>
          <c:showCatName val="0"/>
          <c:showSerName val="0"/>
          <c:showPercent val="0"/>
          <c:showBubbleSize val="0"/>
        </c:dLbls>
        <c:gapWidth val="219"/>
        <c:overlap val="-27"/>
        <c:axId val="355312128"/>
        <c:axId val="154281088"/>
      </c:barChart>
      <c:catAx>
        <c:axId val="3553121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4281088"/>
        <c:crosses val="autoZero"/>
        <c:auto val="1"/>
        <c:lblAlgn val="ctr"/>
        <c:lblOffset val="100"/>
        <c:noMultiLvlLbl val="0"/>
      </c:catAx>
      <c:valAx>
        <c:axId val="1542810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5531212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2020.xlsx]Cote d''Ivoire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Estatisticas'!$B$7:$K$7</c:f>
              <c:numCache>
                <c:formatCode>"$"#,##0_);[Red]\("$"#,##0\)</c:formatCode>
                <c:ptCount val="10"/>
                <c:pt idx="0">
                  <c:v>13168680283</c:v>
                </c:pt>
                <c:pt idx="1">
                  <c:v>12599682602</c:v>
                </c:pt>
                <c:pt idx="2">
                  <c:v>13000050477</c:v>
                </c:pt>
                <c:pt idx="3">
                  <c:v>12789439699</c:v>
                </c:pt>
                <c:pt idx="4">
                  <c:v>12123287889</c:v>
                </c:pt>
                <c:pt idx="5">
                  <c:v>12664652420</c:v>
                </c:pt>
                <c:pt idx="6">
                  <c:v>13541928865</c:v>
                </c:pt>
                <c:pt idx="7">
                  <c:v>13844147326</c:v>
                </c:pt>
                <c:pt idx="8">
                  <c:v>16278146479</c:v>
                </c:pt>
                <c:pt idx="9">
                  <c:v>16329975976</c:v>
                </c:pt>
              </c:numCache>
            </c:numRef>
          </c:val>
          <c:extLst xmlns:c16r2="http://schemas.microsoft.com/office/drawing/2015/06/chart">
            <c:ext xmlns:c16="http://schemas.microsoft.com/office/drawing/2014/chart" uri="{C3380CC4-5D6E-409C-BE32-E72D297353CC}">
              <c16:uniqueId val="{00000000-286A-4545-B021-1696D8073D78}"/>
            </c:ext>
          </c:extLst>
        </c:ser>
        <c:ser>
          <c:idx val="1"/>
          <c:order val="1"/>
          <c:tx>
            <c:strRef>
              <c:f>'[CEDEAO PAIS POR PAIS VPT 2020.xlsx]Cote d''Ivoire Estatisticas'!$A$8</c:f>
              <c:strCache>
                <c:ptCount val="1"/>
                <c:pt idx="0">
                  <c:v>Exportação de bens e serviços [ Corrente ]</c:v>
                </c:pt>
              </c:strCache>
            </c:strRef>
          </c:tx>
          <c:spPr>
            <a:solidFill>
              <a:schemeClr val="accent2"/>
            </a:solidFill>
            <a:ln>
              <a:noFill/>
            </a:ln>
            <a:effectLst/>
          </c:spPr>
          <c:invertIfNegative val="0"/>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Estatisticas'!$B$8:$K$8</c:f>
              <c:numCache>
                <c:formatCode>"$"#,##0_);[Red]\("$"#,##0\)</c:formatCode>
                <c:ptCount val="10"/>
                <c:pt idx="0">
                  <c:v>12346184123</c:v>
                </c:pt>
                <c:pt idx="1">
                  <c:v>12599682602</c:v>
                </c:pt>
                <c:pt idx="2">
                  <c:v>13660375263</c:v>
                </c:pt>
                <c:pt idx="3">
                  <c:v>13108324710</c:v>
                </c:pt>
                <c:pt idx="4">
                  <c:v>12984345397</c:v>
                </c:pt>
                <c:pt idx="5">
                  <c:v>13870428688</c:v>
                </c:pt>
                <c:pt idx="6">
                  <c:v>12496387266</c:v>
                </c:pt>
                <c:pt idx="7">
                  <c:v>11788863965</c:v>
                </c:pt>
                <c:pt idx="8">
                  <c:v>12824121333</c:v>
                </c:pt>
                <c:pt idx="9">
                  <c:v>12814810582</c:v>
                </c:pt>
              </c:numCache>
            </c:numRef>
          </c:val>
          <c:extLst xmlns:c16r2="http://schemas.microsoft.com/office/drawing/2015/06/chart">
            <c:ext xmlns:c16="http://schemas.microsoft.com/office/drawing/2014/chart" uri="{C3380CC4-5D6E-409C-BE32-E72D297353CC}">
              <c16:uniqueId val="{00000001-286A-4545-B021-1696D8073D78}"/>
            </c:ext>
          </c:extLst>
        </c:ser>
        <c:ser>
          <c:idx val="2"/>
          <c:order val="2"/>
          <c:tx>
            <c:strRef>
              <c:f>'[CEDEAO PAIS POR PAIS VPT 2020.xlsx]Cote d''Ivoire Estatisticas'!$A$9</c:f>
              <c:strCache>
                <c:ptCount val="1"/>
                <c:pt idx="0">
                  <c:v>Importações de bens e serviços [ Constante ]</c:v>
                </c:pt>
              </c:strCache>
            </c:strRef>
          </c:tx>
          <c:spPr>
            <a:solidFill>
              <a:schemeClr val="bg1">
                <a:lumMod val="65000"/>
              </a:schemeClr>
            </a:solidFill>
            <a:ln>
              <a:noFill/>
            </a:ln>
            <a:effectLst/>
          </c:spPr>
          <c:invertIfNegative val="0"/>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Estatisticas'!$B$9:$K$9</c:f>
              <c:numCache>
                <c:formatCode>"$"#,##0_);[Red]\("$"#,##0\)</c:formatCode>
                <c:ptCount val="10"/>
                <c:pt idx="0">
                  <c:v>9589812525</c:v>
                </c:pt>
                <c:pt idx="1">
                  <c:v>10781657537</c:v>
                </c:pt>
                <c:pt idx="2">
                  <c:v>8478421166</c:v>
                </c:pt>
                <c:pt idx="3">
                  <c:v>11428465655</c:v>
                </c:pt>
                <c:pt idx="4">
                  <c:v>10592831342</c:v>
                </c:pt>
                <c:pt idx="5">
                  <c:v>10624909797</c:v>
                </c:pt>
                <c:pt idx="6">
                  <c:v>12315634711</c:v>
                </c:pt>
                <c:pt idx="7">
                  <c:v>12546966670</c:v>
                </c:pt>
                <c:pt idx="8">
                  <c:v>13488741738</c:v>
                </c:pt>
                <c:pt idx="9">
                  <c:v>14251323464</c:v>
                </c:pt>
              </c:numCache>
            </c:numRef>
          </c:val>
          <c:extLst xmlns:c16r2="http://schemas.microsoft.com/office/drawing/2015/06/chart">
            <c:ext xmlns:c16="http://schemas.microsoft.com/office/drawing/2014/chart" uri="{C3380CC4-5D6E-409C-BE32-E72D297353CC}">
              <c16:uniqueId val="{00000002-286A-4545-B021-1696D8073D78}"/>
            </c:ext>
          </c:extLst>
        </c:ser>
        <c:ser>
          <c:idx val="3"/>
          <c:order val="3"/>
          <c:tx>
            <c:strRef>
              <c:f>'[CEDEAO PAIS POR PAIS VPT 2020.xlsx]Cote d''Ivoire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Estatisticas'!$B$10:$K$10</c:f>
              <c:numCache>
                <c:formatCode>"$"#,##0_);[Red]\("$"#,##0\)</c:formatCode>
                <c:ptCount val="10"/>
                <c:pt idx="0">
                  <c:v>9692737803</c:v>
                </c:pt>
                <c:pt idx="1">
                  <c:v>10781657537</c:v>
                </c:pt>
                <c:pt idx="2">
                  <c:v>9476194624</c:v>
                </c:pt>
                <c:pt idx="3">
                  <c:v>11987610452</c:v>
                </c:pt>
                <c:pt idx="4">
                  <c:v>12066656546</c:v>
                </c:pt>
                <c:pt idx="5">
                  <c:v>12138488921</c:v>
                </c:pt>
                <c:pt idx="6">
                  <c:v>11346378685</c:v>
                </c:pt>
                <c:pt idx="7">
                  <c:v>10712386439</c:v>
                </c:pt>
                <c:pt idx="8">
                  <c:v>11819632769</c:v>
                </c:pt>
                <c:pt idx="9">
                  <c:v>12578295474</c:v>
                </c:pt>
              </c:numCache>
            </c:numRef>
          </c:val>
          <c:extLst xmlns:c16r2="http://schemas.microsoft.com/office/drawing/2015/06/chart">
            <c:ext xmlns:c16="http://schemas.microsoft.com/office/drawing/2014/chart" uri="{C3380CC4-5D6E-409C-BE32-E72D297353CC}">
              <c16:uniqueId val="{00000003-286A-4545-B021-1696D8073D78}"/>
            </c:ext>
          </c:extLst>
        </c:ser>
        <c:ser>
          <c:idx val="4"/>
          <c:order val="4"/>
          <c:tx>
            <c:strRef>
              <c:f>'[CEDEAO PAIS POR PAIS VPT 2020.xlsx]Cote d''Ivoire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9"/>
              <c:layout>
                <c:manualLayout>
                  <c:x val="0"/>
                  <c:y val="-6.2205133297008802E-2"/>
                </c:manualLayout>
              </c:layout>
              <c:numFmt formatCode="&quot;$&quot;#,##0_);[Red]\(&quot;$&quot;#,##0\)" sourceLinked="0"/>
              <c:spPr>
                <a:noFill/>
                <a:ln>
                  <a:noFill/>
                </a:ln>
                <a:effectLst/>
              </c:spPr>
              <c:txPr>
                <a:bodyPr rot="-5400000" spcFirstLastPara="0" vertOverflow="ellipsis" wrap="square" lIns="0"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D-286A-4545-B021-1696D8073D78}"/>
                </c:ext>
              </c:extLst>
            </c:dLbl>
            <c:numFmt formatCode="&quot;$&quot;#,##0_);[Red]\(&quot;$&quot;#,##0\)" sourceLinked="0"/>
            <c:spPr>
              <a:noFill/>
              <a:ln>
                <a:noFill/>
              </a:ln>
              <a:effectLst/>
            </c:spPr>
            <c:txPr>
              <a:bodyPr rot="-5400000" spcFirstLastPara="0" vertOverflow="ellipsis" wrap="none" lIns="647700" tIns="0" rIns="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Estatisticas'!$B$11:$K$11</c:f>
              <c:numCache>
                <c:formatCode>"$"#,##0_);[Red]\("$"#,##0\)</c:formatCode>
                <c:ptCount val="10"/>
                <c:pt idx="0">
                  <c:v>3578867758</c:v>
                </c:pt>
                <c:pt idx="1">
                  <c:v>1818025065</c:v>
                </c:pt>
                <c:pt idx="2">
                  <c:v>4521629311</c:v>
                </c:pt>
                <c:pt idx="3">
                  <c:v>1360974044</c:v>
                </c:pt>
                <c:pt idx="4">
                  <c:v>1530456547</c:v>
                </c:pt>
                <c:pt idx="5">
                  <c:v>2039742623</c:v>
                </c:pt>
                <c:pt idx="6">
                  <c:v>1226294154</c:v>
                </c:pt>
                <c:pt idx="7">
                  <c:v>1297180656</c:v>
                </c:pt>
                <c:pt idx="8">
                  <c:v>2789404741</c:v>
                </c:pt>
                <c:pt idx="9">
                  <c:v>2078652512</c:v>
                </c:pt>
              </c:numCache>
            </c:numRef>
          </c:val>
          <c:extLst xmlns:c16r2="http://schemas.microsoft.com/office/drawing/2015/06/chart">
            <c:ext xmlns:c16="http://schemas.microsoft.com/office/drawing/2014/chart" uri="{C3380CC4-5D6E-409C-BE32-E72D297353CC}">
              <c16:uniqueId val="{0000000E-286A-4545-B021-1696D8073D78}"/>
            </c:ext>
          </c:extLst>
        </c:ser>
        <c:ser>
          <c:idx val="5"/>
          <c:order val="5"/>
          <c:tx>
            <c:strRef>
              <c:f>'[CEDEAO PAIS POR PAIS VPT 2020.xlsx]Cote d''Ivoire Estatisticas'!$A$12</c:f>
              <c:strCache>
                <c:ptCount val="1"/>
                <c:pt idx="0">
                  <c:v>Balança comercial [ incluindo serviços a preços corrente ]</c:v>
                </c:pt>
              </c:strCache>
            </c:strRef>
          </c:tx>
          <c:spPr>
            <a:gradFill>
              <a:gsLst>
                <a:gs pos="0">
                  <a:srgbClr val="14CD68"/>
                </a:gs>
                <a:gs pos="100000">
                  <a:srgbClr val="035C7D"/>
                </a:gs>
              </a:gsLst>
              <a:lin scaled="0"/>
            </a:gradFill>
            <a:ln>
              <a:noFill/>
            </a:ln>
            <a:effectLst/>
          </c:spPr>
          <c:invertIfNegative val="0"/>
          <c:dLbls>
            <c:dLbl>
              <c:idx val="0"/>
              <c:layout>
                <c:manualLayout>
                  <c:x val="-5.4805057016170302E-4"/>
                  <c:y val="-5.734919286321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286A-4545-B021-1696D8073D78}"/>
                </c:ext>
              </c:extLst>
            </c:dLbl>
            <c:dLbl>
              <c:idx val="1"/>
              <c:layout>
                <c:manualLayout>
                  <c:x val="1.36629862766698E-3"/>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286A-4545-B021-1696D8073D78}"/>
                </c:ext>
              </c:extLst>
            </c:dLbl>
            <c:dLbl>
              <c:idx val="2"/>
              <c:layout>
                <c:manualLayout>
                  <c:x val="1.93641532595534E-5"/>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286A-4545-B021-1696D8073D78}"/>
                </c:ext>
              </c:extLst>
            </c:dLbl>
            <c:dLbl>
              <c:idx val="3"/>
              <c:layout>
                <c:manualLayout>
                  <c:x val="-3.21084680793224E-4"/>
                  <c:y val="-8.124468988954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286A-4545-B021-1696D8073D78}"/>
                </c:ext>
              </c:extLst>
            </c:dLbl>
            <c:dLbl>
              <c:idx val="4"/>
              <c:layout>
                <c:manualLayout>
                  <c:x val="3.3594554259709202E-4"/>
                  <c:y val="-6.6907391673746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286A-4545-B021-1696D8073D78}"/>
                </c:ext>
              </c:extLst>
            </c:dLbl>
            <c:dLbl>
              <c:idx val="5"/>
              <c:layout>
                <c:manualLayout>
                  <c:x val="7.6600987661884902E-4"/>
                  <c:y val="-7.96516567544606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286A-4545-B021-1696D8073D78}"/>
                </c:ext>
              </c:extLst>
            </c:dLbl>
            <c:dLbl>
              <c:idx val="6"/>
              <c:layout>
                <c:manualLayout>
                  <c:x val="-1.7923099993788001E-4"/>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286A-4545-B021-1696D8073D78}"/>
                </c:ext>
              </c:extLst>
            </c:dLbl>
            <c:dLbl>
              <c:idx val="7"/>
              <c:layout>
                <c:manualLayout>
                  <c:x val="-7.1827498718813102E-4"/>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286A-4545-B021-1696D8073D78}"/>
                </c:ext>
              </c:extLst>
            </c:dLbl>
            <c:dLbl>
              <c:idx val="8"/>
              <c:layout>
                <c:manualLayout>
                  <c:x val="-9.2521272714432199E-4"/>
                  <c:y val="-3.38635146556982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286A-4545-B021-1696D8073D78}"/>
                </c:ext>
              </c:extLst>
            </c:dLbl>
            <c:dLbl>
              <c:idx val="9"/>
              <c:layout>
                <c:manualLayout>
                  <c:x val="-8.5432125870323799E-4"/>
                  <c:y val="-4.9384027187765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286A-4545-B021-1696D8073D78}"/>
                </c:ext>
              </c:extLst>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Estatisticas'!$B$12:$K$12</c:f>
              <c:numCache>
                <c:formatCode>"$"#,##0_);[Red]\("$"#,##0\)</c:formatCode>
                <c:ptCount val="10"/>
                <c:pt idx="0">
                  <c:v>2653446320</c:v>
                </c:pt>
                <c:pt idx="1">
                  <c:v>1818025065</c:v>
                </c:pt>
                <c:pt idx="2">
                  <c:v>4184180639</c:v>
                </c:pt>
                <c:pt idx="3">
                  <c:v>1120714258</c:v>
                </c:pt>
                <c:pt idx="4">
                  <c:v>917688851</c:v>
                </c:pt>
                <c:pt idx="5">
                  <c:v>1731939767</c:v>
                </c:pt>
                <c:pt idx="6">
                  <c:v>1150008581</c:v>
                </c:pt>
                <c:pt idx="7">
                  <c:v>1076477526</c:v>
                </c:pt>
                <c:pt idx="8">
                  <c:v>1004488564</c:v>
                </c:pt>
                <c:pt idx="9">
                  <c:v>236515108</c:v>
                </c:pt>
              </c:numCache>
            </c:numRef>
          </c:val>
          <c:extLst xmlns:c16r2="http://schemas.microsoft.com/office/drawing/2015/06/chart">
            <c:ext xmlns:c16="http://schemas.microsoft.com/office/drawing/2014/chart" uri="{C3380CC4-5D6E-409C-BE32-E72D297353CC}">
              <c16:uniqueId val="{00000019-286A-4545-B021-1696D8073D78}"/>
            </c:ext>
          </c:extLst>
        </c:ser>
        <c:ser>
          <c:idx val="6"/>
          <c:order val="6"/>
          <c:tx>
            <c:strRef>
              <c:f>'[CEDEAO PAIS POR PAIS VPT 2020.xlsx]Cote d''Ivoire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layout>
                <c:manualLayout>
                  <c:x val="9.8999583159649894E-4"/>
                  <c:y val="-3.8340705029558497E-2"/>
                </c:manualLayout>
              </c:layout>
              <c:spPr>
                <a:noFill/>
                <a:ln>
                  <a:noFill/>
                </a:ln>
                <a:effectLst/>
              </c:spPr>
              <c:txPr>
                <a:bodyPr rot="-5400000" spcFirstLastPara="0" vertOverflow="ellipsis" wrap="square" lIns="0" tIns="7175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A-286A-4545-B021-1696D8073D78}"/>
                </c:ext>
              </c:extLst>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Estatisticas'!$B$13:$K$13</c:f>
              <c:numCache>
                <c:formatCode>"$"#,##0_);[Red]\("$"#,##0\)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extLst xmlns:c16r2="http://schemas.microsoft.com/office/drawing/2015/06/chart">
            <c:ext xmlns:c16="http://schemas.microsoft.com/office/drawing/2014/chart" uri="{C3380CC4-5D6E-409C-BE32-E72D297353CC}">
              <c16:uniqueId val="{0000001B-286A-4545-B021-1696D8073D78}"/>
            </c:ext>
          </c:extLst>
        </c:ser>
        <c:dLbls>
          <c:showLegendKey val="0"/>
          <c:showVal val="0"/>
          <c:showCatName val="0"/>
          <c:showSerName val="0"/>
          <c:showPercent val="0"/>
          <c:showBubbleSize val="0"/>
        </c:dLbls>
        <c:gapWidth val="150"/>
        <c:axId val="395952128"/>
        <c:axId val="154286272"/>
      </c:barChart>
      <c:dateAx>
        <c:axId val="39595212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E CÔTE D'IVOIRE</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4286272"/>
        <c:crosses val="autoZero"/>
        <c:auto val="0"/>
        <c:lblOffset val="100"/>
        <c:baseTimeUnit val="days"/>
      </c:dateAx>
      <c:valAx>
        <c:axId val="1542862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9595212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w="15875" cap="flat" cmpd="sng" algn="ctr">
      <a:solidFill>
        <a:srgbClr val="000000">
          <a:alpha val="0"/>
        </a:srgbClr>
      </a:solidFill>
      <a:round/>
    </a:ln>
    <a:effectLst/>
  </c:spPr>
  <c:txPr>
    <a:bodyPr rot="5400000" vert="horz" anchor="b" anchorCtr="0"/>
    <a:lstStyle/>
    <a:p>
      <a:pPr>
        <a:defRPr lang="pt-PT"/>
      </a:pPr>
      <a:endParaRPr lang="pt-PT"/>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8702983384039995"/>
          <c:y val="1.7080546102624002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C4F-4759-B235-1B6CA8A507E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4C4F-4759-B235-1B6CA8A507E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4C4F-4759-B235-1B6CA8A507E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4C4F-4759-B235-1B6CA8A507E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4C4F-4759-B235-1B6CA8A507E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4C4F-4759-B235-1B6CA8A507E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C4F-4759-B235-1B6CA8A507E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4C4F-4759-B235-1B6CA8A507E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4C4F-4759-B235-1B6CA8A507E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4C4F-4759-B235-1B6CA8A507E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4C4F-4759-B235-1B6CA8A507E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4C4F-4759-B235-1B6CA8A507E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4C4F-4759-B235-1B6CA8A507E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4C4F-4759-B235-1B6CA8A507E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4C4F-4759-B235-1B6CA8A507E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4C4F-4759-B235-1B6CA8A507E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4C4F-4759-B235-1B6CA8A507EC}"/>
              </c:ext>
            </c:extLst>
          </c:dPt>
          <c:dLbls>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4C4F-4759-B235-1B6CA8A507EC}"/>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4C4F-4759-B235-1B6CA8A507EC}"/>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4C4F-4759-B235-1B6CA8A507EC}"/>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4C4F-4759-B235-1B6CA8A507EC}"/>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4C4F-4759-B235-1B6CA8A507EC}"/>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4C4F-4759-B235-1B6CA8A507EC}"/>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4C4F-4759-B235-1B6CA8A507EC}"/>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4C4F-4759-B235-1B6CA8A507EC}"/>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2020.xlsx]Cote d''Ivoire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2020.xlsx]Cote d''Ivoire Estatisticas'!$B$115:$B$131</c:f>
              <c:numCache>
                <c:formatCode>"$"#,##0</c:formatCode>
                <c:ptCount val="17"/>
                <c:pt idx="0">
                  <c:v>1942209407</c:v>
                </c:pt>
                <c:pt idx="1">
                  <c:v>1889090710</c:v>
                </c:pt>
                <c:pt idx="2">
                  <c:v>2223017254</c:v>
                </c:pt>
                <c:pt idx="3">
                  <c:v>2119327821</c:v>
                </c:pt>
                <c:pt idx="4">
                  <c:v>5306661878</c:v>
                </c:pt>
                <c:pt idx="5">
                  <c:v>316474329</c:v>
                </c:pt>
                <c:pt idx="6">
                  <c:v>1363796713</c:v>
                </c:pt>
                <c:pt idx="7">
                  <c:v>293003492</c:v>
                </c:pt>
                <c:pt idx="8">
                  <c:v>2142793601</c:v>
                </c:pt>
                <c:pt idx="9">
                  <c:v>227571559</c:v>
                </c:pt>
                <c:pt idx="10">
                  <c:v>73522015</c:v>
                </c:pt>
                <c:pt idx="11">
                  <c:v>132133897</c:v>
                </c:pt>
                <c:pt idx="12">
                  <c:v>21915647</c:v>
                </c:pt>
                <c:pt idx="13">
                  <c:v>733620413</c:v>
                </c:pt>
                <c:pt idx="14" formatCode="&quot;$&quot;#,##0;\-&quot;$&quot;#,##0">
                  <c:v>563375147</c:v>
                </c:pt>
                <c:pt idx="15">
                  <c:v>127371942</c:v>
                </c:pt>
                <c:pt idx="16">
                  <c:v>41943295</c:v>
                </c:pt>
              </c:numCache>
            </c:numRef>
          </c:val>
          <c:extLst xmlns:c16r2="http://schemas.microsoft.com/office/drawing/2015/06/chart">
            <c:ext xmlns:c16="http://schemas.microsoft.com/office/drawing/2014/chart" uri="{C3380CC4-5D6E-409C-BE32-E72D297353CC}">
              <c16:uniqueId val="{00000022-4C4F-4759-B235-1B6CA8A507EC}"/>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66141816623821803"/>
          <c:y val="1.5084505712397301E-2"/>
        </c:manualLayout>
      </c:layout>
      <c:overlay val="0"/>
      <c:spPr>
        <a:noFill/>
        <a:ln>
          <a:noFill/>
        </a:ln>
        <a:effectLst/>
      </c:spPr>
    </c:title>
    <c:autoTitleDeleted val="0"/>
    <c:plotArea>
      <c:layout>
        <c:manualLayout>
          <c:layoutTarget val="inner"/>
          <c:xMode val="edge"/>
          <c:yMode val="edge"/>
          <c:x val="0.25642673521850901"/>
          <c:y val="0.15997859818084501"/>
          <c:w val="0.53823907455012898"/>
          <c:h val="0.53772070626003199"/>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52C-48D6-A654-7019F12D598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52C-48D6-A654-7019F12D5985}"/>
              </c:ext>
            </c:extLst>
          </c:dPt>
          <c:dPt>
            <c:idx val="2"/>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5-252C-48D6-A654-7019F12D598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52C-48D6-A654-7019F12D5985}"/>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252C-48D6-A654-7019F12D5985}"/>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252C-48D6-A654-7019F12D598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52C-48D6-A654-7019F12D5985}"/>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252C-48D6-A654-7019F12D5985}"/>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252C-48D6-A654-7019F12D5985}"/>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252C-48D6-A654-7019F12D598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52C-48D6-A654-7019F12D598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252C-48D6-A654-7019F12D598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252C-48D6-A654-7019F12D598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52C-48D6-A654-7019F12D598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52C-48D6-A654-7019F12D598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52C-48D6-A654-7019F12D5985}"/>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52C-48D6-A654-7019F12D5985}"/>
              </c:ext>
            </c:extLst>
          </c:dPt>
          <c:dLbls>
            <c:dLbl>
              <c:idx val="4"/>
              <c:layout>
                <c:manualLayout>
                  <c:x val="-5.8101203230591703E-2"/>
                  <c:y val="6.35294117647059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252C-48D6-A654-7019F12D5985}"/>
                </c:ext>
              </c:extLst>
            </c:dLbl>
            <c:dLbl>
              <c:idx val="5"/>
              <c:layout>
                <c:manualLayout>
                  <c:x val="-0.1174386022746"/>
                  <c:y val="-3.80276334136138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252C-48D6-A654-7019F12D5985}"/>
                </c:ext>
              </c:extLst>
            </c:dLbl>
            <c:dLbl>
              <c:idx val="6"/>
              <c:layout>
                <c:manualLayout>
                  <c:x val="-0.17642868521125701"/>
                  <c:y val="7.06527496494780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252C-48D6-A654-7019F12D5985}"/>
                </c:ext>
              </c:extLst>
            </c:dLbl>
            <c:dLbl>
              <c:idx val="7"/>
              <c:layout>
                <c:manualLayout>
                  <c:x val="-0.193712421994756"/>
                  <c:y val="-2.6903173767729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9.0445008896180998E-2"/>
                      <c:h val="4.11279015422963E-2"/>
                    </c:manualLayout>
                  </c15:layout>
                </c:ext>
                <c:ext xmlns:c16="http://schemas.microsoft.com/office/drawing/2014/chart" uri="{C3380CC4-5D6E-409C-BE32-E72D297353CC}">
                  <c16:uniqueId val="{0000000F-252C-48D6-A654-7019F12D5985}"/>
                </c:ext>
              </c:extLst>
            </c:dLbl>
            <c:dLbl>
              <c:idx val="8"/>
              <c:layout>
                <c:manualLayout>
                  <c:x val="-0.16812263062469099"/>
                  <c:y val="-6.02265253927658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252C-48D6-A654-7019F12D5985}"/>
                </c:ext>
              </c:extLst>
            </c:dLbl>
            <c:dLbl>
              <c:idx val="9"/>
              <c:layout>
                <c:manualLayout>
                  <c:x val="-6.3453313747303605E-2"/>
                  <c:y val="-8.86392203270763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252C-48D6-A654-7019F12D5985}"/>
                </c:ext>
              </c:extLst>
            </c:dLbl>
            <c:dLbl>
              <c:idx val="10"/>
              <c:layout>
                <c:manualLayout>
                  <c:x val="-6.7540800402031906E-2"/>
                  <c:y val="-4.5197729179386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252C-48D6-A654-7019F12D5985}"/>
                </c:ext>
              </c:extLst>
            </c:dLbl>
            <c:dLbl>
              <c:idx val="11"/>
              <c:layout>
                <c:manualLayout>
                  <c:x val="5.7791798285818496E-3"/>
                  <c:y val="-0.11465901971228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252C-48D6-A654-7019F12D5985}"/>
                </c:ext>
              </c:extLst>
            </c:dLbl>
            <c:dLbl>
              <c:idx val="12"/>
              <c:layout>
                <c:manualLayout>
                  <c:x val="0.119778847005355"/>
                  <c:y val="-0.10818684439748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252C-48D6-A654-7019F12D5985}"/>
                </c:ext>
              </c:extLst>
            </c:dLbl>
            <c:dLbl>
              <c:idx val="13"/>
              <c:layout>
                <c:manualLayout>
                  <c:x val="0.109257688775891"/>
                  <c:y val="-8.36172504182555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252C-48D6-A654-7019F12D5985}"/>
                </c:ext>
              </c:extLst>
            </c:dLbl>
            <c:dLbl>
              <c:idx val="14"/>
              <c:layout>
                <c:manualLayout>
                  <c:x val="0.137981473907478"/>
                  <c:y val="-4.73481863097126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252C-48D6-A654-7019F12D5985}"/>
                </c:ext>
              </c:extLst>
            </c:dLbl>
            <c:dLbl>
              <c:idx val="15"/>
              <c:layout>
                <c:manualLayout>
                  <c:x val="9.1746734203585201E-2"/>
                  <c:y val="2.27077104106932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252C-48D6-A654-7019F12D5985}"/>
                </c:ext>
              </c:extLst>
            </c:dLbl>
            <c:dLbl>
              <c:idx val="16"/>
              <c:layout>
                <c:manualLayout>
                  <c:x val="0.140060614907314"/>
                  <c:y val="-2.3529411764705902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252C-48D6-A654-7019F12D5985}"/>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2020.xlsx]Cote d''Ivoire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2020.xlsx]Cote d''Ivoire Estatisticas'!$B$137:$B$153</c:f>
              <c:numCache>
                <c:formatCode>"$"#,##0;\-"$"#,##0</c:formatCode>
                <c:ptCount val="17"/>
                <c:pt idx="0">
                  <c:v>7692103938</c:v>
                </c:pt>
                <c:pt idx="1">
                  <c:v>6844425402</c:v>
                </c:pt>
                <c:pt idx="2">
                  <c:v>2019507628</c:v>
                </c:pt>
                <c:pt idx="3">
                  <c:v>1991118168</c:v>
                </c:pt>
                <c:pt idx="4">
                  <c:v>1307886473</c:v>
                </c:pt>
                <c:pt idx="5">
                  <c:v>41260569</c:v>
                </c:pt>
                <c:pt idx="6">
                  <c:v>407200569</c:v>
                </c:pt>
                <c:pt idx="7">
                  <c:v>5026610</c:v>
                </c:pt>
                <c:pt idx="8">
                  <c:v>345239237</c:v>
                </c:pt>
                <c:pt idx="9">
                  <c:v>13769671</c:v>
                </c:pt>
                <c:pt idx="10">
                  <c:v>2494495</c:v>
                </c:pt>
                <c:pt idx="11">
                  <c:v>11175733</c:v>
                </c:pt>
                <c:pt idx="12">
                  <c:v>99443</c:v>
                </c:pt>
                <c:pt idx="13">
                  <c:v>169137111</c:v>
                </c:pt>
                <c:pt idx="14">
                  <c:v>86069521</c:v>
                </c:pt>
                <c:pt idx="15">
                  <c:v>82359992</c:v>
                </c:pt>
                <c:pt idx="16">
                  <c:v>4455338</c:v>
                </c:pt>
              </c:numCache>
            </c:numRef>
          </c:val>
          <c:extLst xmlns:c16r2="http://schemas.microsoft.com/office/drawing/2015/06/chart">
            <c:ext xmlns:c16="http://schemas.microsoft.com/office/drawing/2014/chart" uri="{C3380CC4-5D6E-409C-BE32-E72D297353CC}">
              <c16:uniqueId val="{00000022-252C-48D6-A654-7019F12D5985}"/>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2020.xlsx]Cote d''Ivoire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FA5-4E34-A168-20F4991D4FA7}"/>
                </c:ext>
              </c:extLst>
            </c:dLbl>
            <c:dLbl>
              <c:idx val="7"/>
              <c:layout>
                <c:manualLayout>
                  <c:x val="-1.0155192167482599E-2"/>
                  <c:y val="-3.96388460691477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FA5-4E34-A168-20F4991D4FA7}"/>
                </c:ext>
              </c:extLst>
            </c:dLbl>
            <c:dLbl>
              <c:idx val="9"/>
              <c:layout>
                <c:manualLayout>
                  <c:x val="2.26538902197688E-2"/>
                  <c:y val="0"/>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FA5-4E34-A168-20F4991D4FA7}"/>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Estatisticas'!$B$91:$K$91</c:f>
              <c:numCache>
                <c:formatCode>"$"#,##0;\-"$"#,##0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smooth val="0"/>
          <c:extLst xmlns:c16r2="http://schemas.microsoft.com/office/drawing/2015/06/chart">
            <c:ext xmlns:c16="http://schemas.microsoft.com/office/drawing/2014/chart" uri="{C3380CC4-5D6E-409C-BE32-E72D297353CC}">
              <c16:uniqueId val="{00000004-6FA5-4E34-A168-20F4991D4FA7}"/>
            </c:ext>
          </c:extLst>
        </c:ser>
        <c:dLbls>
          <c:showLegendKey val="0"/>
          <c:showVal val="1"/>
          <c:showCatName val="0"/>
          <c:showSerName val="0"/>
          <c:showPercent val="0"/>
          <c:showBubbleSize val="0"/>
        </c:dLbls>
        <c:marker val="1"/>
        <c:smooth val="0"/>
        <c:axId val="396215808"/>
        <c:axId val="155227776"/>
      </c:lineChart>
      <c:catAx>
        <c:axId val="3962158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5227776"/>
        <c:crosses val="autoZero"/>
        <c:auto val="1"/>
        <c:lblAlgn val="ctr"/>
        <c:lblOffset val="100"/>
        <c:noMultiLvlLbl val="0"/>
      </c:catAx>
      <c:valAx>
        <c:axId val="155227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962158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2020.xlsx]Cote d''Ivoire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Estatisticas'!$B$14:$K$14</c:f>
              <c:numCache>
                <c:formatCode>0.00%</c:formatCode>
                <c:ptCount val="10"/>
                <c:pt idx="0">
                  <c:v>0.50849999999999995</c:v>
                </c:pt>
                <c:pt idx="1">
                  <c:v>0.50629999999999997</c:v>
                </c:pt>
                <c:pt idx="2">
                  <c:v>0.53820000000000001</c:v>
                </c:pt>
                <c:pt idx="3">
                  <c:v>0.48930000000000001</c:v>
                </c:pt>
                <c:pt idx="4">
                  <c:v>0.4153</c:v>
                </c:pt>
                <c:pt idx="5">
                  <c:v>0.39269999999999999</c:v>
                </c:pt>
                <c:pt idx="6">
                  <c:v>0.37719999999999998</c:v>
                </c:pt>
                <c:pt idx="7">
                  <c:v>0.33400000000000002</c:v>
                </c:pt>
                <c:pt idx="8">
                  <c:v>0.33700000000000002</c:v>
                </c:pt>
                <c:pt idx="9">
                  <c:v>0.29799999999999999</c:v>
                </c:pt>
              </c:numCache>
            </c:numRef>
          </c:val>
          <c:extLst xmlns:c16r2="http://schemas.microsoft.com/office/drawing/2015/06/chart">
            <c:ext xmlns:c16="http://schemas.microsoft.com/office/drawing/2014/chart" uri="{C3380CC4-5D6E-409C-BE32-E72D297353CC}">
              <c16:uniqueId val="{00000000-AB34-49E9-8D09-2418EE76692F}"/>
            </c:ext>
          </c:extLst>
        </c:ser>
        <c:ser>
          <c:idx val="1"/>
          <c:order val="1"/>
          <c:tx>
            <c:strRef>
              <c:f>'[CEDEAO PAIS POR PAIS VPT 2020.xlsx]Cote d''Ivoire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Estatisticas'!$B$15:$K$15</c:f>
              <c:numCache>
                <c:formatCode>0.00%</c:formatCode>
                <c:ptCount val="10"/>
                <c:pt idx="0">
                  <c:v>0.3992</c:v>
                </c:pt>
                <c:pt idx="1">
                  <c:v>0.43330000000000002</c:v>
                </c:pt>
                <c:pt idx="2">
                  <c:v>0.37330000000000002</c:v>
                </c:pt>
                <c:pt idx="3">
                  <c:v>0.44750000000000001</c:v>
                </c:pt>
                <c:pt idx="4">
                  <c:v>0.38600000000000001</c:v>
                </c:pt>
                <c:pt idx="5">
                  <c:v>0.34370000000000001</c:v>
                </c:pt>
                <c:pt idx="6">
                  <c:v>0.34250000000000003</c:v>
                </c:pt>
                <c:pt idx="7">
                  <c:v>0.30349999999999999</c:v>
                </c:pt>
                <c:pt idx="8">
                  <c:v>0.31059999999999999</c:v>
                </c:pt>
                <c:pt idx="9">
                  <c:v>0.29249999999999998</c:v>
                </c:pt>
              </c:numCache>
            </c:numRef>
          </c:val>
          <c:extLst xmlns:c16r2="http://schemas.microsoft.com/office/drawing/2015/06/chart">
            <c:ext xmlns:c16="http://schemas.microsoft.com/office/drawing/2014/chart" uri="{C3380CC4-5D6E-409C-BE32-E72D297353CC}">
              <c16:uniqueId val="{00000001-AB34-49E9-8D09-2418EE76692F}"/>
            </c:ext>
          </c:extLst>
        </c:ser>
        <c:dLbls>
          <c:showLegendKey val="0"/>
          <c:showVal val="1"/>
          <c:showCatName val="0"/>
          <c:showSerName val="0"/>
          <c:showPercent val="0"/>
          <c:showBubbleSize val="0"/>
        </c:dLbls>
        <c:gapWidth val="219"/>
        <c:overlap val="-27"/>
        <c:axId val="396216320"/>
        <c:axId val="155229504"/>
      </c:barChart>
      <c:catAx>
        <c:axId val="3962163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55229504"/>
        <c:crosses val="autoZero"/>
        <c:auto val="1"/>
        <c:lblAlgn val="ctr"/>
        <c:lblOffset val="100"/>
        <c:noMultiLvlLbl val="0"/>
      </c:catAx>
      <c:valAx>
        <c:axId val="155229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9621632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2020.xlsx]Gambia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Estatisticas'!$B$7:$K$7</c:f>
              <c:numCache>
                <c:formatCode>"$"#,##0_);[Red]\("$"#,##0\)</c:formatCode>
                <c:ptCount val="10"/>
                <c:pt idx="0">
                  <c:v>234869658</c:v>
                </c:pt>
                <c:pt idx="1">
                  <c:v>226367271</c:v>
                </c:pt>
                <c:pt idx="2">
                  <c:v>265260422</c:v>
                </c:pt>
                <c:pt idx="3">
                  <c:v>325128469</c:v>
                </c:pt>
                <c:pt idx="4">
                  <c:v>333349786</c:v>
                </c:pt>
                <c:pt idx="5">
                  <c:v>331030953</c:v>
                </c:pt>
                <c:pt idx="6">
                  <c:v>291259456</c:v>
                </c:pt>
                <c:pt idx="7">
                  <c:v>304118438</c:v>
                </c:pt>
                <c:pt idx="8">
                  <c:v>432110984</c:v>
                </c:pt>
                <c:pt idx="9">
                  <c:v>445075367</c:v>
                </c:pt>
              </c:numCache>
            </c:numRef>
          </c:val>
          <c:extLst xmlns:c16r2="http://schemas.microsoft.com/office/drawing/2015/06/chart">
            <c:ext xmlns:c16="http://schemas.microsoft.com/office/drawing/2014/chart" uri="{C3380CC4-5D6E-409C-BE32-E72D297353CC}">
              <c16:uniqueId val="{00000000-342B-4961-AE79-D6C4A029BB72}"/>
            </c:ext>
          </c:extLst>
        </c:ser>
        <c:ser>
          <c:idx val="1"/>
          <c:order val="1"/>
          <c:tx>
            <c:strRef>
              <c:f>'[CEDEAO PAIS POR PAIS VPT 2020.xlsx]Gambia Estatisticas'!$A$8</c:f>
              <c:strCache>
                <c:ptCount val="1"/>
                <c:pt idx="0">
                  <c:v>Exportação de bens e serviços [ Corrente ]</c:v>
                </c:pt>
              </c:strCache>
            </c:strRef>
          </c:tx>
          <c:spPr>
            <a:solidFill>
              <a:schemeClr val="accent2"/>
            </a:solidFill>
            <a:ln>
              <a:noFill/>
            </a:ln>
            <a:effectLst/>
          </c:spPr>
          <c:invertIfNegative val="0"/>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Estatisticas'!$B$8:$K$8</c:f>
              <c:numCache>
                <c:formatCode>"$"#,##0_);[Red]\("$"#,##0\)</c:formatCode>
                <c:ptCount val="10"/>
                <c:pt idx="0">
                  <c:v>228340664</c:v>
                </c:pt>
                <c:pt idx="1">
                  <c:v>226367271</c:v>
                </c:pt>
                <c:pt idx="2">
                  <c:v>237666107</c:v>
                </c:pt>
                <c:pt idx="3">
                  <c:v>280761041</c:v>
                </c:pt>
                <c:pt idx="4">
                  <c:v>263866332</c:v>
                </c:pt>
                <c:pt idx="5">
                  <c:v>243620157</c:v>
                </c:pt>
                <c:pt idx="6">
                  <c:v>224202587</c:v>
                </c:pt>
                <c:pt idx="7">
                  <c:v>241200786</c:v>
                </c:pt>
                <c:pt idx="8">
                  <c:v>338486295</c:v>
                </c:pt>
                <c:pt idx="9">
                  <c:v>356833564</c:v>
                </c:pt>
              </c:numCache>
            </c:numRef>
          </c:val>
          <c:extLst xmlns:c16r2="http://schemas.microsoft.com/office/drawing/2015/06/chart">
            <c:ext xmlns:c16="http://schemas.microsoft.com/office/drawing/2014/chart" uri="{C3380CC4-5D6E-409C-BE32-E72D297353CC}">
              <c16:uniqueId val="{00000001-342B-4961-AE79-D6C4A029BB72}"/>
            </c:ext>
          </c:extLst>
        </c:ser>
        <c:ser>
          <c:idx val="2"/>
          <c:order val="2"/>
          <c:tx>
            <c:strRef>
              <c:f>'[CEDEAO PAIS POR PAIS VPT 2020.xlsx]Gambia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Estatisticas'!$B$9:$K$9</c:f>
              <c:numCache>
                <c:formatCode>"$"#,##0_);[Red]\("$"#,##0\)</c:formatCode>
                <c:ptCount val="10"/>
                <c:pt idx="0">
                  <c:v>388339402</c:v>
                </c:pt>
                <c:pt idx="1">
                  <c:v>406575753</c:v>
                </c:pt>
                <c:pt idx="2">
                  <c:v>405627041</c:v>
                </c:pt>
                <c:pt idx="3">
                  <c:v>456541246</c:v>
                </c:pt>
                <c:pt idx="4">
                  <c:v>467996064</c:v>
                </c:pt>
                <c:pt idx="5">
                  <c:v>467996064</c:v>
                </c:pt>
                <c:pt idx="6">
                  <c:v>584547077</c:v>
                </c:pt>
                <c:pt idx="7">
                  <c:v>585601202</c:v>
                </c:pt>
                <c:pt idx="8">
                  <c:v>749166160</c:v>
                </c:pt>
                <c:pt idx="9">
                  <c:v>845583398</c:v>
                </c:pt>
              </c:numCache>
            </c:numRef>
          </c:val>
          <c:extLst xmlns:c16r2="http://schemas.microsoft.com/office/drawing/2015/06/chart">
            <c:ext xmlns:c16="http://schemas.microsoft.com/office/drawing/2014/chart" uri="{C3380CC4-5D6E-409C-BE32-E72D297353CC}">
              <c16:uniqueId val="{00000002-342B-4961-AE79-D6C4A029BB72}"/>
            </c:ext>
          </c:extLst>
        </c:ser>
        <c:ser>
          <c:idx val="3"/>
          <c:order val="3"/>
          <c:tx>
            <c:strRef>
              <c:f>'[CEDEAO PAIS POR PAIS VPT 2020.xlsx]Gambia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Estatisticas'!$B$10:$K$10</c:f>
              <c:numCache>
                <c:formatCode>"$"#,##0_);[Red]\("$"#,##0\)</c:formatCode>
                <c:ptCount val="10"/>
                <c:pt idx="0">
                  <c:v>377490204</c:v>
                </c:pt>
                <c:pt idx="1">
                  <c:v>406575753</c:v>
                </c:pt>
                <c:pt idx="2">
                  <c:v>363423451</c:v>
                </c:pt>
                <c:pt idx="3">
                  <c:v>394206459</c:v>
                </c:pt>
                <c:pt idx="4">
                  <c:v>370408481</c:v>
                </c:pt>
                <c:pt idx="5">
                  <c:v>404404188</c:v>
                </c:pt>
                <c:pt idx="6">
                  <c:v>449910836</c:v>
                </c:pt>
                <c:pt idx="7">
                  <c:v>464399812</c:v>
                </c:pt>
                <c:pt idx="8">
                  <c:v>586793971</c:v>
                </c:pt>
                <c:pt idx="9">
                  <c:v>677801015</c:v>
                </c:pt>
              </c:numCache>
            </c:numRef>
          </c:val>
          <c:extLst xmlns:c16r2="http://schemas.microsoft.com/office/drawing/2015/06/chart">
            <c:ext xmlns:c16="http://schemas.microsoft.com/office/drawing/2014/chart" uri="{C3380CC4-5D6E-409C-BE32-E72D297353CC}">
              <c16:uniqueId val="{00000003-342B-4961-AE79-D6C4A029BB72}"/>
            </c:ext>
          </c:extLst>
        </c:ser>
        <c:ser>
          <c:idx val="4"/>
          <c:order val="4"/>
          <c:tx>
            <c:strRef>
              <c:f>'[CEDEAO PAIS POR PAIS VPT 2020.xlsx]Gambia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layout>
                <c:manualLayout>
                  <c:x val="0"/>
                  <c:y val="-2.6890224612464601E-2"/>
                </c:manualLayout>
              </c:layout>
              <c:numFmt formatCode="&quot;$&quot;#,##0_);[Red]\(&quot;$&quot;#,##0\)" sourceLinked="0"/>
              <c:spPr>
                <a:noFill/>
                <a:ln>
                  <a:noFill/>
                </a:ln>
                <a:effectLst/>
              </c:spPr>
              <c:txPr>
                <a:bodyPr rot="-5400000" spcFirstLastPara="0" vertOverflow="ellipsis" wrap="square" lIns="0" tIns="0" rIns="2882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D-342B-4961-AE79-D6C4A029BB72}"/>
                </c:ext>
              </c:extLst>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Estatisticas'!$B$11:$K$11</c:f>
              <c:numCache>
                <c:formatCode>"$"#,##0_);[Red]\("$"#,##0\)</c:formatCode>
                <c:ptCount val="10"/>
                <c:pt idx="0">
                  <c:v>-153469744</c:v>
                </c:pt>
                <c:pt idx="1">
                  <c:v>-180208482</c:v>
                </c:pt>
                <c:pt idx="2">
                  <c:v>-140366619</c:v>
                </c:pt>
                <c:pt idx="3">
                  <c:v>-131412777</c:v>
                </c:pt>
                <c:pt idx="4">
                  <c:v>-134646278</c:v>
                </c:pt>
                <c:pt idx="5">
                  <c:v>-136965111</c:v>
                </c:pt>
                <c:pt idx="6">
                  <c:v>-293287621</c:v>
                </c:pt>
                <c:pt idx="7">
                  <c:v>-281482764</c:v>
                </c:pt>
                <c:pt idx="8">
                  <c:v>-317055176</c:v>
                </c:pt>
                <c:pt idx="9">
                  <c:v>-400508031</c:v>
                </c:pt>
              </c:numCache>
            </c:numRef>
          </c:val>
          <c:extLst xmlns:c16r2="http://schemas.microsoft.com/office/drawing/2015/06/chart">
            <c:ext xmlns:c16="http://schemas.microsoft.com/office/drawing/2014/chart" uri="{C3380CC4-5D6E-409C-BE32-E72D297353CC}">
              <c16:uniqueId val="{0000000E-342B-4961-AE79-D6C4A029BB72}"/>
            </c:ext>
          </c:extLst>
        </c:ser>
        <c:ser>
          <c:idx val="5"/>
          <c:order val="5"/>
          <c:tx>
            <c:strRef>
              <c:f>'[CEDEAO PAIS POR PAIS VPT 2020.xlsx]Gambia Estatisticas'!$A$12</c:f>
              <c:strCache>
                <c:ptCount val="1"/>
                <c:pt idx="0">
                  <c:v>Balança comercial [ incluindo serviços a preços corrente ]</c:v>
                </c:pt>
              </c:strCache>
            </c:strRef>
          </c:tx>
          <c:spPr>
            <a:gradFill>
              <a:gsLst>
                <a:gs pos="0">
                  <a:srgbClr val="14CD68"/>
                </a:gs>
                <a:gs pos="100000">
                  <a:srgbClr val="035C7D"/>
                </a:gs>
              </a:gsLst>
              <a:lin scaled="0"/>
            </a:gradFill>
            <a:ln>
              <a:noFill/>
            </a:ln>
            <a:effectLst/>
          </c:spPr>
          <c:invertIfNegative val="0"/>
          <c:dLbls>
            <c:dLbl>
              <c:idx val="0"/>
              <c:layout>
                <c:manualLayout>
                  <c:x val="-5.4805057016170302E-4"/>
                  <c:y val="-5.734919286321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342B-4961-AE79-D6C4A029BB72}"/>
                </c:ext>
              </c:extLst>
            </c:dLbl>
            <c:dLbl>
              <c:idx val="1"/>
              <c:layout>
                <c:manualLayout>
                  <c:x val="1.36629862766698E-3"/>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342B-4961-AE79-D6C4A029BB72}"/>
                </c:ext>
              </c:extLst>
            </c:dLbl>
            <c:dLbl>
              <c:idx val="2"/>
              <c:layout>
                <c:manualLayout>
                  <c:x val="1.93641532595534E-5"/>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342B-4961-AE79-D6C4A029BB72}"/>
                </c:ext>
              </c:extLst>
            </c:dLbl>
            <c:dLbl>
              <c:idx val="3"/>
              <c:layout>
                <c:manualLayout>
                  <c:x val="-3.21084680793224E-4"/>
                  <c:y val="-8.124468988954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342B-4961-AE79-D6C4A029BB72}"/>
                </c:ext>
              </c:extLst>
            </c:dLbl>
            <c:dLbl>
              <c:idx val="4"/>
              <c:layout>
                <c:manualLayout>
                  <c:x val="3.3594554259709202E-4"/>
                  <c:y val="-6.6907391673746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342B-4961-AE79-D6C4A029BB72}"/>
                </c:ext>
              </c:extLst>
            </c:dLbl>
            <c:dLbl>
              <c:idx val="5"/>
              <c:layout>
                <c:manualLayout>
                  <c:x val="7.6600987661884902E-4"/>
                  <c:y val="-7.96516567544606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342B-4961-AE79-D6C4A029BB72}"/>
                </c:ext>
              </c:extLst>
            </c:dLbl>
            <c:dLbl>
              <c:idx val="6"/>
              <c:layout>
                <c:manualLayout>
                  <c:x val="-1.7923099993788001E-4"/>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342B-4961-AE79-D6C4A029BB72}"/>
                </c:ext>
              </c:extLst>
            </c:dLbl>
            <c:dLbl>
              <c:idx val="7"/>
              <c:layout>
                <c:manualLayout>
                  <c:x val="-7.1827498718813102E-4"/>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342B-4961-AE79-D6C4A029BB72}"/>
                </c:ext>
              </c:extLst>
            </c:dLbl>
            <c:dLbl>
              <c:idx val="8"/>
              <c:layout>
                <c:manualLayout>
                  <c:x val="2.33036326250857E-2"/>
                  <c:y val="-7.9651656754460495E-3"/>
                </c:manualLayout>
              </c:layout>
              <c:spPr>
                <a:noFill/>
                <a:ln>
                  <a:noFill/>
                </a:ln>
                <a:effectLst/>
              </c:spPr>
              <c:txPr>
                <a:bodyPr rot="-5400000" spcFirstLastPara="0" vertOverflow="ellipsis" wrap="square" lIns="36195" tIns="0" rIns="0" bIns="50419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7-342B-4961-AE79-D6C4A029BB72}"/>
                </c:ext>
              </c:extLst>
            </c:dLbl>
            <c:dLbl>
              <c:idx val="9"/>
              <c:layout>
                <c:manualLayout>
                  <c:x val="7.8145350351654095E-4"/>
                  <c:y val="-4.6220471351004898E-2"/>
                </c:manualLayout>
              </c:layout>
              <c:spPr>
                <a:noFill/>
                <a:ln>
                  <a:noFill/>
                </a:ln>
                <a:effectLst/>
              </c:spPr>
              <c:txPr>
                <a:bodyPr rot="-5400000" spcFirstLastPara="0" vertOverflow="ellipsis" wrap="square" lIns="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8-342B-4961-AE79-D6C4A029BB72}"/>
                </c:ext>
              </c:extLst>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Estatisticas'!$B$12:$K$12</c:f>
              <c:numCache>
                <c:formatCode>"$"#,##0_);[Red]\("$"#,##0\)</c:formatCode>
                <c:ptCount val="10"/>
                <c:pt idx="0">
                  <c:v>-149149540</c:v>
                </c:pt>
                <c:pt idx="1">
                  <c:v>-180208482</c:v>
                </c:pt>
                <c:pt idx="2">
                  <c:v>-125757344</c:v>
                </c:pt>
                <c:pt idx="3">
                  <c:v>-113445418</c:v>
                </c:pt>
                <c:pt idx="4">
                  <c:v>-106542149</c:v>
                </c:pt>
                <c:pt idx="5">
                  <c:v>-160784031</c:v>
                </c:pt>
                <c:pt idx="6">
                  <c:v>-225708249</c:v>
                </c:pt>
                <c:pt idx="7">
                  <c:v>-223199026</c:v>
                </c:pt>
                <c:pt idx="8">
                  <c:v>-248307676</c:v>
                </c:pt>
                <c:pt idx="9">
                  <c:v>-320967451</c:v>
                </c:pt>
              </c:numCache>
            </c:numRef>
          </c:val>
          <c:extLst xmlns:c16r2="http://schemas.microsoft.com/office/drawing/2015/06/chart">
            <c:ext xmlns:c16="http://schemas.microsoft.com/office/drawing/2014/chart" uri="{C3380CC4-5D6E-409C-BE32-E72D297353CC}">
              <c16:uniqueId val="{00000019-342B-4961-AE79-D6C4A029BB72}"/>
            </c:ext>
          </c:extLst>
        </c:ser>
        <c:ser>
          <c:idx val="6"/>
          <c:order val="6"/>
          <c:tx>
            <c:strRef>
              <c:f>'[CEDEAO PAIS POR PAIS VPT 2020.xlsx]Gambia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6"/>
              <c:spPr>
                <a:noFill/>
                <a:ln>
                  <a:noFill/>
                </a:ln>
                <a:effectLst/>
              </c:spPr>
              <c:txPr>
                <a:bodyPr rot="-5400000" spcFirstLastPara="0" vertOverflow="ellipsis" wrap="square" lIns="0" tIns="0" rIns="43180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spPr>
                <a:noFill/>
                <a:ln>
                  <a:noFill/>
                </a:ln>
                <a:effectLst/>
              </c:spPr>
              <c:txPr>
                <a:bodyPr rot="-5400000" spcFirstLastPara="0" vertOverflow="ellipsis" wrap="square" lIns="0" tIns="0" rIns="50419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layout>
                <c:manualLayout>
                  <c:x val="6.5703022339027597E-4"/>
                  <c:y val="-3.82327952421408E-2"/>
                </c:manualLayout>
              </c:layout>
              <c:spPr>
                <a:noFill/>
                <a:ln>
                  <a:noFill/>
                </a:ln>
                <a:effectLst/>
              </c:spPr>
              <c:txPr>
                <a:bodyPr rot="-5400000" spcFirstLastPara="0" vertOverflow="ellipsis" wrap="square" lIns="0" tIns="3619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C-342B-4961-AE79-D6C4A029BB72}"/>
                </c:ext>
              </c:extLst>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Estatisticas'!$B$13:$K$13</c:f>
              <c:numCache>
                <c:formatCode>"$"#,##0_);[Red]\("$"#,##0\)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extLst xmlns:c16r2="http://schemas.microsoft.com/office/drawing/2015/06/chart">
            <c:ext xmlns:c16="http://schemas.microsoft.com/office/drawing/2014/chart" uri="{C3380CC4-5D6E-409C-BE32-E72D297353CC}">
              <c16:uniqueId val="{0000001D-342B-4961-AE79-D6C4A029BB72}"/>
            </c:ext>
          </c:extLst>
        </c:ser>
        <c:dLbls>
          <c:showLegendKey val="0"/>
          <c:showVal val="0"/>
          <c:showCatName val="0"/>
          <c:showSerName val="0"/>
          <c:showPercent val="0"/>
          <c:showBubbleSize val="0"/>
        </c:dLbls>
        <c:gapWidth val="150"/>
        <c:axId val="401697792"/>
        <c:axId val="179893312"/>
      </c:barChart>
      <c:dateAx>
        <c:axId val="401697792"/>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E GÂMBIA</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79893312"/>
        <c:crosses val="autoZero"/>
        <c:auto val="0"/>
        <c:lblOffset val="100"/>
        <c:baseTimeUnit val="days"/>
      </c:dateAx>
      <c:valAx>
        <c:axId val="1798933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69779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rgbClr val="000000">
          <a:alpha val="0"/>
        </a:srgbClr>
      </a:solidFill>
      <a:round/>
    </a:ln>
    <a:effectLst/>
  </c:spPr>
  <c:txPr>
    <a:bodyPr rot="5400000" vert="horz" anchor="b" anchorCtr="0"/>
    <a:lstStyle/>
    <a:p>
      <a:pPr>
        <a:defRPr lang="pt-PT"/>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rgbClr val="00B0F0"/>
                </a:solidFill>
                <a:latin typeface="+mn-lt"/>
                <a:ea typeface="+mn-ea"/>
                <a:cs typeface="+mn-cs"/>
              </a:defRPr>
            </a:pPr>
            <a:r>
              <a:rPr lang="pt-PT">
                <a:solidFill>
                  <a:srgbClr val="00B0F0"/>
                </a:solidFill>
              </a:rPr>
              <a:t>NÚMERO DE PRODUTOS INDUSTRIAIS REGISTADOS NO QUADRO DO ELTC DA CEDEAO POR PAÍS</a:t>
            </a:r>
          </a:p>
        </c:rich>
      </c:tx>
      <c:layout/>
      <c:overlay val="0"/>
      <c:spPr>
        <a:noFill/>
        <a:ln>
          <a:noFill/>
        </a:ln>
        <a:effectLst/>
      </c:spPr>
    </c:title>
    <c:autoTitleDeleted val="0"/>
    <c:plotArea>
      <c:layout>
        <c:manualLayout>
          <c:layoutTarget val="inner"/>
          <c:xMode val="edge"/>
          <c:yMode val="edge"/>
          <c:x val="3.3262700914775997E-2"/>
          <c:y val="0.12745098039215699"/>
          <c:w val="0.96079383947490804"/>
          <c:h val="0.72163398692810499"/>
        </c:manualLayout>
      </c:layout>
      <c:barChart>
        <c:barDir val="col"/>
        <c:grouping val="clustered"/>
        <c:varyColors val="0"/>
        <c:ser>
          <c:idx val="0"/>
          <c:order val="0"/>
          <c:tx>
            <c:strRef>
              <c:f>'[CEDEAO PAIS POR PAIS VPT.xlsx]Indicadores Econ 15'!$B$563</c:f>
              <c:strCache>
                <c:ptCount val="1"/>
                <c:pt idx="0">
                  <c:v>1988-1992</c:v>
                </c:pt>
              </c:strCache>
            </c:strRef>
          </c:tx>
          <c:spPr>
            <a:solidFill>
              <a:schemeClr val="accent1"/>
            </a:solidFill>
            <a:ln>
              <a:noFill/>
            </a:ln>
            <a:effectLst/>
          </c:spPr>
          <c:invertIfNegative val="0"/>
          <c:dLbls>
            <c:dLbl>
              <c:idx val="0"/>
              <c:layout>
                <c:manualLayout>
                  <c:x val="-7.75233862215102E-4"/>
                  <c:y val="-0.468137254901961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1421778903302499E-2"/>
                      <c:h val="4.2810457516339898E-2"/>
                    </c:manualLayout>
                  </c15:layout>
                </c:ext>
                <c:ext xmlns:c16="http://schemas.microsoft.com/office/drawing/2014/chart" uri="{C3380CC4-5D6E-409C-BE32-E72D297353CC}">
                  <c16:uniqueId val="{00000000-DDBB-47AE-B212-C9B045266B04}"/>
                </c:ext>
              </c:extLst>
            </c:dLbl>
            <c:dLbl>
              <c:idx val="1"/>
              <c:layout>
                <c:manualLayout>
                  <c:x val="-7.75233862215102E-4"/>
                  <c:y val="-0.11029411764705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3075611142694701E-2"/>
                      <c:h val="4.4117647058823498E-2"/>
                    </c:manualLayout>
                  </c15:layout>
                </c:ext>
                <c:ext xmlns:c16="http://schemas.microsoft.com/office/drawing/2014/chart" uri="{C3380CC4-5D6E-409C-BE32-E72D297353CC}">
                  <c16:uniqueId val="{00000001-DDBB-47AE-B212-C9B045266B04}"/>
                </c:ext>
              </c:extLst>
            </c:dLbl>
            <c:dLbl>
              <c:idx val="2"/>
              <c:layout>
                <c:manualLayout>
                  <c:x val="0"/>
                  <c:y val="-0.4362745098039220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DBB-47AE-B212-C9B045266B04}"/>
                </c:ext>
              </c:extLst>
            </c:dLbl>
            <c:dLbl>
              <c:idx val="3"/>
              <c:layout>
                <c:manualLayout>
                  <c:x val="0"/>
                  <c:y val="-9.068627450980390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6590004651403201E-2"/>
                      <c:h val="5.1470588235294101E-2"/>
                    </c:manualLayout>
                  </c15:layout>
                </c:ext>
                <c:ext xmlns:c16="http://schemas.microsoft.com/office/drawing/2014/chart" uri="{C3380CC4-5D6E-409C-BE32-E72D297353CC}">
                  <c16:uniqueId val="{00000003-DDBB-47AE-B212-C9B045266B04}"/>
                </c:ext>
              </c:extLst>
            </c:dLbl>
            <c:dLbl>
              <c:idx val="4"/>
              <c:layout>
                <c:manualLayout>
                  <c:x val="0"/>
                  <c:y val="-7.10784313725490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19386014781126E-2"/>
                      <c:h val="5.1470588235294101E-2"/>
                    </c:manualLayout>
                  </c15:layout>
                </c:ext>
                <c:ext xmlns:c16="http://schemas.microsoft.com/office/drawing/2014/chart" uri="{C3380CC4-5D6E-409C-BE32-E72D297353CC}">
                  <c16:uniqueId val="{00000004-DDBB-47AE-B212-C9B045266B04}"/>
                </c:ext>
              </c:extLst>
            </c:dLbl>
            <c:dLbl>
              <c:idx val="5"/>
              <c:layout>
                <c:manualLayout>
                  <c:x val="0"/>
                  <c:y val="-8.57843137254901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9380846555377501E-2"/>
                      <c:h val="4.68954248366013E-2"/>
                    </c:manualLayout>
                  </c15:layout>
                </c:ext>
                <c:ext xmlns:c16="http://schemas.microsoft.com/office/drawing/2014/chart" uri="{C3380CC4-5D6E-409C-BE32-E72D297353CC}">
                  <c16:uniqueId val="{00000005-DDBB-47AE-B212-C9B045266B04}"/>
                </c:ext>
              </c:extLst>
            </c:dLbl>
            <c:dLbl>
              <c:idx val="6"/>
              <c:layout>
                <c:manualLayout>
                  <c:x val="0"/>
                  <c:y val="-7.843137254901960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DDBB-47AE-B212-C9B045266B04}"/>
                </c:ext>
              </c:extLst>
            </c:dLbl>
            <c:dLbl>
              <c:idx val="7"/>
              <c:layout>
                <c:manualLayout>
                  <c:x val="0"/>
                  <c:y val="-3.67647058823529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DDBB-47AE-B212-C9B045266B04}"/>
                </c:ext>
              </c:extLst>
            </c:dLbl>
            <c:dLbl>
              <c:idx val="8"/>
              <c:layout>
                <c:manualLayout>
                  <c:x val="0"/>
                  <c:y val="-0.2990196078431370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9.9751912342361006E-3"/>
                      <c:h val="4.1013071895424802E-2"/>
                    </c:manualLayout>
                  </c15:layout>
                </c:ext>
                <c:ext xmlns:c16="http://schemas.microsoft.com/office/drawing/2014/chart" uri="{C3380CC4-5D6E-409C-BE32-E72D297353CC}">
                  <c16:uniqueId val="{00000008-DDBB-47AE-B212-C9B045266B04}"/>
                </c:ext>
              </c:extLst>
            </c:dLbl>
            <c:dLbl>
              <c:idx val="9"/>
              <c:layout>
                <c:manualLayout>
                  <c:x val="0"/>
                  <c:y val="-8.08823529411765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2559437667976001E-2"/>
                      <c:h val="4.65686274509804E-2"/>
                    </c:manualLayout>
                  </c15:layout>
                </c:ext>
                <c:ext xmlns:c16="http://schemas.microsoft.com/office/drawing/2014/chart" uri="{C3380CC4-5D6E-409C-BE32-E72D297353CC}">
                  <c16:uniqueId val="{00000009-DDBB-47AE-B212-C9B045266B04}"/>
                </c:ext>
              </c:extLst>
            </c:dLbl>
            <c:dLbl>
              <c:idx val="10"/>
              <c:layout>
                <c:manualLayout>
                  <c:x val="0"/>
                  <c:y val="-0.2892156862745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3644821170146801E-2"/>
                      <c:h val="6.2908496732026101E-2"/>
                    </c:manualLayout>
                  </c15:layout>
                </c:ext>
                <c:ext xmlns:c16="http://schemas.microsoft.com/office/drawing/2014/chart" uri="{C3380CC4-5D6E-409C-BE32-E72D297353CC}">
                  <c16:uniqueId val="{0000000A-DDBB-47AE-B212-C9B045266B04}"/>
                </c:ext>
              </c:extLst>
            </c:dLbl>
            <c:dLbl>
              <c:idx val="11"/>
              <c:layout>
                <c:manualLayout>
                  <c:x val="0"/>
                  <c:y val="-7.35294117647058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DDBB-47AE-B212-C9B045266B04}"/>
                </c:ext>
              </c:extLst>
            </c:dLbl>
            <c:dLbl>
              <c:idx val="12"/>
              <c:layout>
                <c:manualLayout>
                  <c:x val="0"/>
                  <c:y val="-6.617647058823529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DDBB-47AE-B212-C9B045266B04}"/>
                </c:ext>
              </c:extLst>
            </c:dLbl>
            <c:dLbl>
              <c:idx val="13"/>
              <c:layout>
                <c:manualLayout>
                  <c:x val="0"/>
                  <c:y val="-7.10784313725490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2300377280479601E-2"/>
                      <c:h val="4.4117647058823498E-2"/>
                    </c:manualLayout>
                  </c15:layout>
                </c:ext>
                <c:ext xmlns:c16="http://schemas.microsoft.com/office/drawing/2014/chart" uri="{C3380CC4-5D6E-409C-BE32-E72D297353CC}">
                  <c16:uniqueId val="{0000000D-DDBB-47AE-B212-C9B045266B04}"/>
                </c:ext>
              </c:extLst>
            </c:dLbl>
            <c:dLbl>
              <c:idx val="14"/>
              <c:layout>
                <c:manualLayout>
                  <c:x val="0"/>
                  <c:y val="-7.843137254901960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0957204879057301E-2"/>
                      <c:h val="3.8562091503268003E-2"/>
                    </c:manualLayout>
                  </c15:layout>
                </c:ext>
                <c:ext xmlns:c16="http://schemas.microsoft.com/office/drawing/2014/chart" uri="{C3380CC4-5D6E-409C-BE32-E72D297353CC}">
                  <c16:uniqueId val="{0000000E-DDBB-47AE-B212-C9B045266B0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15'!$B$564:$B$578</c:f>
              <c:numCache>
                <c:formatCode>General</c:formatCode>
                <c:ptCount val="15"/>
                <c:pt idx="0">
                  <c:v>9</c:v>
                </c:pt>
                <c:pt idx="1">
                  <c:v>2</c:v>
                </c:pt>
                <c:pt idx="2">
                  <c:v>2</c:v>
                </c:pt>
                <c:pt idx="3">
                  <c:v>0</c:v>
                </c:pt>
                <c:pt idx="4">
                  <c:v>0</c:v>
                </c:pt>
                <c:pt idx="5">
                  <c:v>37</c:v>
                </c:pt>
                <c:pt idx="6">
                  <c:v>0</c:v>
                </c:pt>
                <c:pt idx="7">
                  <c:v>0</c:v>
                </c:pt>
                <c:pt idx="8">
                  <c:v>0</c:v>
                </c:pt>
                <c:pt idx="9">
                  <c:v>3</c:v>
                </c:pt>
                <c:pt idx="10">
                  <c:v>3</c:v>
                </c:pt>
                <c:pt idx="11">
                  <c:v>66</c:v>
                </c:pt>
                <c:pt idx="12">
                  <c:v>16</c:v>
                </c:pt>
                <c:pt idx="13">
                  <c:v>2</c:v>
                </c:pt>
                <c:pt idx="14">
                  <c:v>0</c:v>
                </c:pt>
              </c:numCache>
            </c:numRef>
          </c:val>
          <c:extLst xmlns:c16r2="http://schemas.microsoft.com/office/drawing/2015/06/chart">
            <c:ext xmlns:c16="http://schemas.microsoft.com/office/drawing/2014/chart" uri="{C3380CC4-5D6E-409C-BE32-E72D297353CC}">
              <c16:uniqueId val="{0000000F-DDBB-47AE-B212-C9B045266B04}"/>
            </c:ext>
          </c:extLst>
        </c:ser>
        <c:ser>
          <c:idx val="1"/>
          <c:order val="1"/>
          <c:tx>
            <c:strRef>
              <c:f>'[CEDEAO PAIS POR PAIS VPT.xlsx]Indicadores Econ 15'!$C$563</c:f>
              <c:strCache>
                <c:ptCount val="1"/>
                <c:pt idx="0">
                  <c:v>1993-1997</c:v>
                </c:pt>
              </c:strCache>
            </c:strRef>
          </c:tx>
          <c:spPr>
            <a:solidFill>
              <a:schemeClr val="accent2"/>
            </a:solidFill>
            <a:ln>
              <a:noFill/>
            </a:ln>
            <a:effectLst/>
          </c:spPr>
          <c:invertIfNegative val="0"/>
          <c:dLbls>
            <c:dLbl>
              <c:idx val="0"/>
              <c:layout>
                <c:manualLayout>
                  <c:x val="7.75233862215102E-4"/>
                  <c:y val="-0.3578431372549020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DDBB-47AE-B212-C9B045266B04}"/>
                </c:ext>
              </c:extLst>
            </c:dLbl>
            <c:dLbl>
              <c:idx val="1"/>
              <c:layout>
                <c:manualLayout>
                  <c:x val="0"/>
                  <c:y val="-0.16176470588235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DDBB-47AE-B212-C9B045266B04}"/>
                </c:ext>
              </c:extLst>
            </c:dLbl>
            <c:dLbl>
              <c:idx val="2"/>
              <c:layout>
                <c:manualLayout>
                  <c:x val="0"/>
                  <c:y val="-0.389705882352941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47811256395679E-2"/>
                      <c:h val="4.8366013071895399E-2"/>
                    </c:manualLayout>
                  </c15:layout>
                </c:ext>
                <c:ext xmlns:c16="http://schemas.microsoft.com/office/drawing/2014/chart" uri="{C3380CC4-5D6E-409C-BE32-E72D297353CC}">
                  <c16:uniqueId val="{00000012-DDBB-47AE-B212-C9B045266B04}"/>
                </c:ext>
              </c:extLst>
            </c:dLbl>
            <c:dLbl>
              <c:idx val="3"/>
              <c:layout>
                <c:manualLayout>
                  <c:x val="0"/>
                  <c:y val="-0.166666666666666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27138353403277E-2"/>
                      <c:h val="4.65686274509804E-2"/>
                    </c:manualLayout>
                  </c15:layout>
                </c:ext>
                <c:ext xmlns:c16="http://schemas.microsoft.com/office/drawing/2014/chart" uri="{C3380CC4-5D6E-409C-BE32-E72D297353CC}">
                  <c16:uniqueId val="{00000013-DDBB-47AE-B212-C9B045266B04}"/>
                </c:ext>
              </c:extLst>
            </c:dLbl>
            <c:dLbl>
              <c:idx val="4"/>
              <c:layout>
                <c:manualLayout>
                  <c:x val="0"/>
                  <c:y val="-0.107843137254901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DDBB-47AE-B212-C9B045266B04}"/>
                </c:ext>
              </c:extLst>
            </c:dLbl>
            <c:dLbl>
              <c:idx val="5"/>
              <c:layout>
                <c:manualLayout>
                  <c:x val="0"/>
                  <c:y val="-0.151960784313725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DBB-47AE-B212-C9B045266B04}"/>
                </c:ext>
              </c:extLst>
            </c:dLbl>
            <c:dLbl>
              <c:idx val="6"/>
              <c:layout>
                <c:manualLayout>
                  <c:x val="0"/>
                  <c:y val="-0.11519607843137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13700966458215E-2"/>
                      <c:h val="6.0457516339869302E-2"/>
                    </c:manualLayout>
                  </c15:layout>
                </c:ext>
                <c:ext xmlns:c16="http://schemas.microsoft.com/office/drawing/2014/chart" uri="{C3380CC4-5D6E-409C-BE32-E72D297353CC}">
                  <c16:uniqueId val="{00000016-DDBB-47AE-B212-C9B045266B04}"/>
                </c:ext>
              </c:extLst>
            </c:dLbl>
            <c:dLbl>
              <c:idx val="7"/>
              <c:layout>
                <c:manualLayout>
                  <c:x val="0"/>
                  <c:y val="-8.08823529411765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DBB-47AE-B212-C9B045266B04}"/>
                </c:ext>
              </c:extLst>
            </c:dLbl>
            <c:dLbl>
              <c:idx val="8"/>
              <c:layout>
                <c:manualLayout>
                  <c:x val="0"/>
                  <c:y val="-0.254901960784313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DDBB-47AE-B212-C9B045266B04}"/>
                </c:ext>
              </c:extLst>
            </c:dLbl>
            <c:dLbl>
              <c:idx val="9"/>
              <c:layout>
                <c:manualLayout>
                  <c:x val="0"/>
                  <c:y val="-0.122549019607842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DDBB-47AE-B212-C9B045266B04}"/>
                </c:ext>
              </c:extLst>
            </c:dLbl>
            <c:dLbl>
              <c:idx val="10"/>
              <c:layout>
                <c:manualLayout>
                  <c:x val="0"/>
                  <c:y val="-0.2598039215686270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DDBB-47AE-B212-C9B045266B04}"/>
                </c:ext>
              </c:extLst>
            </c:dLbl>
            <c:dLbl>
              <c:idx val="11"/>
              <c:layout>
                <c:manualLayout>
                  <c:x val="0"/>
                  <c:y val="-8.08823529411765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DBB-47AE-B212-C9B045266B04}"/>
                </c:ext>
              </c:extLst>
            </c:dLbl>
            <c:dLbl>
              <c:idx val="12"/>
              <c:layout>
                <c:manualLayout>
                  <c:x val="0"/>
                  <c:y val="-0.22058823529411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20419659930746E-2"/>
                      <c:h val="4.4117647058823498E-2"/>
                    </c:manualLayout>
                  </c15:layout>
                </c:ext>
                <c:ext xmlns:c16="http://schemas.microsoft.com/office/drawing/2014/chart" uri="{C3380CC4-5D6E-409C-BE32-E72D297353CC}">
                  <c16:uniqueId val="{0000001C-DDBB-47AE-B212-C9B045266B04}"/>
                </c:ext>
              </c:extLst>
            </c:dLbl>
            <c:dLbl>
              <c:idx val="13"/>
              <c:layout>
                <c:manualLayout>
                  <c:x val="0"/>
                  <c:y val="-0.10049019607843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44193498372009E-2"/>
                      <c:h val="5.3921568627450997E-2"/>
                    </c:manualLayout>
                  </c15:layout>
                </c:ext>
                <c:ext xmlns:c16="http://schemas.microsoft.com/office/drawing/2014/chart" uri="{C3380CC4-5D6E-409C-BE32-E72D297353CC}">
                  <c16:uniqueId val="{0000001D-DDBB-47AE-B212-C9B045266B04}"/>
                </c:ext>
              </c:extLst>
            </c:dLbl>
            <c:dLbl>
              <c:idx val="14"/>
              <c:layout>
                <c:manualLayout>
                  <c:x val="0"/>
                  <c:y val="-0.129901960784314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DDBB-47AE-B212-C9B045266B0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15'!$C$564:$C$578</c:f>
              <c:numCache>
                <c:formatCode>General</c:formatCode>
                <c:ptCount val="15"/>
                <c:pt idx="0">
                  <c:v>28</c:v>
                </c:pt>
                <c:pt idx="1">
                  <c:v>0</c:v>
                </c:pt>
                <c:pt idx="2">
                  <c:v>1</c:v>
                </c:pt>
                <c:pt idx="3">
                  <c:v>0</c:v>
                </c:pt>
                <c:pt idx="4">
                  <c:v>0</c:v>
                </c:pt>
                <c:pt idx="5">
                  <c:v>25</c:v>
                </c:pt>
                <c:pt idx="6">
                  <c:v>3</c:v>
                </c:pt>
                <c:pt idx="7">
                  <c:v>0</c:v>
                </c:pt>
                <c:pt idx="8">
                  <c:v>0</c:v>
                </c:pt>
                <c:pt idx="9">
                  <c:v>0</c:v>
                </c:pt>
                <c:pt idx="10">
                  <c:v>0</c:v>
                </c:pt>
                <c:pt idx="11">
                  <c:v>145</c:v>
                </c:pt>
                <c:pt idx="12">
                  <c:v>5</c:v>
                </c:pt>
                <c:pt idx="13">
                  <c:v>0</c:v>
                </c:pt>
                <c:pt idx="14">
                  <c:v>18</c:v>
                </c:pt>
              </c:numCache>
            </c:numRef>
          </c:val>
          <c:extLst xmlns:c16r2="http://schemas.microsoft.com/office/drawing/2015/06/chart">
            <c:ext xmlns:c16="http://schemas.microsoft.com/office/drawing/2014/chart" uri="{C3380CC4-5D6E-409C-BE32-E72D297353CC}">
              <c16:uniqueId val="{0000001F-DDBB-47AE-B212-C9B045266B04}"/>
            </c:ext>
          </c:extLst>
        </c:ser>
        <c:ser>
          <c:idx val="2"/>
          <c:order val="2"/>
          <c:tx>
            <c:strRef>
              <c:f>'[CEDEAO PAIS POR PAIS VPT.xlsx]Indicadores Econ 15'!$D$563</c:f>
              <c:strCache>
                <c:ptCount val="1"/>
                <c:pt idx="0">
                  <c:v>1998-2002</c:v>
                </c:pt>
              </c:strCache>
            </c:strRef>
          </c:tx>
          <c:spPr>
            <a:solidFill>
              <a:schemeClr val="accent3"/>
            </a:solidFill>
            <a:ln>
              <a:noFill/>
            </a:ln>
            <a:effectLst/>
          </c:spPr>
          <c:invertIfNegative val="0"/>
          <c:dLbls>
            <c:dLbl>
              <c:idx val="0"/>
              <c:layout>
                <c:manualLayout>
                  <c:x val="0"/>
                  <c:y val="-0.262254901960783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0-DDBB-47AE-B212-C9B045266B04}"/>
                </c:ext>
              </c:extLst>
            </c:dLbl>
            <c:dLbl>
              <c:idx val="1"/>
              <c:layout>
                <c:manualLayout>
                  <c:x val="0"/>
                  <c:y val="-0.21323529411764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03881337536824E-2"/>
                      <c:h val="4.8366013071895399E-2"/>
                    </c:manualLayout>
                  </c15:layout>
                </c:ext>
                <c:ext xmlns:c16="http://schemas.microsoft.com/office/drawing/2014/chart" uri="{C3380CC4-5D6E-409C-BE32-E72D297353CC}">
                  <c16:uniqueId val="{00000021-DDBB-47AE-B212-C9B045266B04}"/>
                </c:ext>
              </c:extLst>
            </c:dLbl>
            <c:dLbl>
              <c:idx val="2"/>
              <c:layout>
                <c:manualLayout>
                  <c:x val="0"/>
                  <c:y val="-0.3308823529411760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2-DDBB-47AE-B212-C9B045266B04}"/>
                </c:ext>
              </c:extLst>
            </c:dLbl>
            <c:dLbl>
              <c:idx val="3"/>
              <c:layout>
                <c:manualLayout>
                  <c:x val="0"/>
                  <c:y val="-3.92156862745098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21200062018709E-2"/>
                      <c:h val="4.2810457516339898E-2"/>
                    </c:manualLayout>
                  </c15:layout>
                </c:ext>
                <c:ext xmlns:c16="http://schemas.microsoft.com/office/drawing/2014/chart" uri="{C3380CC4-5D6E-409C-BE32-E72D297353CC}">
                  <c16:uniqueId val="{00000023-DDBB-47AE-B212-C9B045266B04}"/>
                </c:ext>
              </c:extLst>
            </c:dLbl>
            <c:dLbl>
              <c:idx val="4"/>
              <c:layout>
                <c:manualLayout>
                  <c:x val="0"/>
                  <c:y val="-0.1642156862745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4-DDBB-47AE-B212-C9B045266B04}"/>
                </c:ext>
              </c:extLst>
            </c:dLbl>
            <c:dLbl>
              <c:idx val="5"/>
              <c:layout>
                <c:manualLayout>
                  <c:x val="0"/>
                  <c:y val="-6.37254901960783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7876014146037E-2"/>
                      <c:h val="4.0437788018433202E-2"/>
                    </c:manualLayout>
                  </c15:layout>
                </c:ext>
                <c:ext xmlns:c16="http://schemas.microsoft.com/office/drawing/2014/chart" uri="{C3380CC4-5D6E-409C-BE32-E72D297353CC}">
                  <c16:uniqueId val="{00000025-DDBB-47AE-B212-C9B045266B04}"/>
                </c:ext>
              </c:extLst>
            </c:dLbl>
            <c:dLbl>
              <c:idx val="6"/>
              <c:layout>
                <c:manualLayout>
                  <c:x val="0"/>
                  <c:y val="-0.18382352941176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6-DDBB-47AE-B212-C9B045266B04}"/>
                </c:ext>
              </c:extLst>
            </c:dLbl>
            <c:dLbl>
              <c:idx val="7"/>
              <c:layout>
                <c:manualLayout>
                  <c:x val="0"/>
                  <c:y val="-0.117647058823528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4265040314244399E-2"/>
                      <c:h val="6.3725490196078399E-2"/>
                    </c:manualLayout>
                  </c15:layout>
                </c:ext>
                <c:ext xmlns:c16="http://schemas.microsoft.com/office/drawing/2014/chart" uri="{C3380CC4-5D6E-409C-BE32-E72D297353CC}">
                  <c16:uniqueId val="{00000027-DDBB-47AE-B212-C9B045266B04}"/>
                </c:ext>
              </c:extLst>
            </c:dLbl>
            <c:dLbl>
              <c:idx val="8"/>
              <c:layout>
                <c:manualLayout>
                  <c:x val="0"/>
                  <c:y val="-0.218137254901961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8-DDBB-47AE-B212-C9B045266B04}"/>
                </c:ext>
              </c:extLst>
            </c:dLbl>
            <c:dLbl>
              <c:idx val="9"/>
              <c:layout>
                <c:manualLayout>
                  <c:x val="0"/>
                  <c:y val="-0.1642156862745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9-DDBB-47AE-B212-C9B045266B04}"/>
                </c:ext>
              </c:extLst>
            </c:dLbl>
            <c:dLbl>
              <c:idx val="10"/>
              <c:layout>
                <c:manualLayout>
                  <c:x val="0"/>
                  <c:y val="-0.205882352941175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18358486665288E-2"/>
                      <c:h val="5.4575163398692797E-2"/>
                    </c:manualLayout>
                  </c15:layout>
                </c:ext>
                <c:ext xmlns:c16="http://schemas.microsoft.com/office/drawing/2014/chart" uri="{C3380CC4-5D6E-409C-BE32-E72D297353CC}">
                  <c16:uniqueId val="{0000002A-DDBB-47AE-B212-C9B045266B04}"/>
                </c:ext>
              </c:extLst>
            </c:dLbl>
            <c:dLbl>
              <c:idx val="11"/>
              <c:layout>
                <c:manualLayout>
                  <c:x val="0"/>
                  <c:y val="-4.6568627450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B-DDBB-47AE-B212-C9B045266B04}"/>
                </c:ext>
              </c:extLst>
            </c:dLbl>
            <c:dLbl>
              <c:idx val="12"/>
              <c:layout>
                <c:manualLayout>
                  <c:x val="0"/>
                  <c:y val="-0.178921568627451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0311127190035701E-2"/>
                      <c:h val="5.9477124183006498E-2"/>
                    </c:manualLayout>
                  </c15:layout>
                </c:ext>
                <c:ext xmlns:c16="http://schemas.microsoft.com/office/drawing/2014/chart" uri="{C3380CC4-5D6E-409C-BE32-E72D297353CC}">
                  <c16:uniqueId val="{0000002C-DDBB-47AE-B212-C9B045266B04}"/>
                </c:ext>
              </c:extLst>
            </c:dLbl>
            <c:dLbl>
              <c:idx val="13"/>
              <c:layout>
                <c:manualLayout>
                  <c:x val="0"/>
                  <c:y val="-0.16176470588235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3075611142694701E-2"/>
                      <c:h val="4.65686274509804E-2"/>
                    </c:manualLayout>
                  </c15:layout>
                </c:ext>
                <c:ext xmlns:c16="http://schemas.microsoft.com/office/drawing/2014/chart" uri="{C3380CC4-5D6E-409C-BE32-E72D297353CC}">
                  <c16:uniqueId val="{0000002D-DDBB-47AE-B212-C9B045266B04}"/>
                </c:ext>
              </c:extLst>
            </c:dLbl>
            <c:dLbl>
              <c:idx val="14"/>
              <c:layout>
                <c:manualLayout>
                  <c:x val="0"/>
                  <c:y val="-0.156862745098038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E-DDBB-47AE-B212-C9B045266B0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15'!$D$564:$D$578</c:f>
              <c:numCache>
                <c:formatCode>General</c:formatCode>
                <c:ptCount val="15"/>
                <c:pt idx="0">
                  <c:v>38</c:v>
                </c:pt>
                <c:pt idx="1">
                  <c:v>0</c:v>
                </c:pt>
                <c:pt idx="2">
                  <c:v>0</c:v>
                </c:pt>
                <c:pt idx="3">
                  <c:v>536</c:v>
                </c:pt>
                <c:pt idx="4">
                  <c:v>0</c:v>
                </c:pt>
                <c:pt idx="5">
                  <c:v>367</c:v>
                </c:pt>
                <c:pt idx="6">
                  <c:v>3</c:v>
                </c:pt>
                <c:pt idx="7">
                  <c:v>0</c:v>
                </c:pt>
                <c:pt idx="8">
                  <c:v>0</c:v>
                </c:pt>
                <c:pt idx="9">
                  <c:v>0</c:v>
                </c:pt>
                <c:pt idx="10">
                  <c:v>0</c:v>
                </c:pt>
                <c:pt idx="11">
                  <c:v>481</c:v>
                </c:pt>
                <c:pt idx="12">
                  <c:v>110</c:v>
                </c:pt>
                <c:pt idx="13">
                  <c:v>2</c:v>
                </c:pt>
                <c:pt idx="14">
                  <c:v>60</c:v>
                </c:pt>
              </c:numCache>
            </c:numRef>
          </c:val>
          <c:extLst xmlns:c16r2="http://schemas.microsoft.com/office/drawing/2015/06/chart">
            <c:ext xmlns:c16="http://schemas.microsoft.com/office/drawing/2014/chart" uri="{C3380CC4-5D6E-409C-BE32-E72D297353CC}">
              <c16:uniqueId val="{0000002F-DDBB-47AE-B212-C9B045266B04}"/>
            </c:ext>
          </c:extLst>
        </c:ser>
        <c:ser>
          <c:idx val="3"/>
          <c:order val="3"/>
          <c:tx>
            <c:strRef>
              <c:f>'[CEDEAO PAIS POR PAIS VPT.xlsx]Indicadores Econ 15'!$E$563</c:f>
              <c:strCache>
                <c:ptCount val="1"/>
                <c:pt idx="0">
                  <c:v>2003-2007</c:v>
                </c:pt>
              </c:strCache>
            </c:strRef>
          </c:tx>
          <c:spPr>
            <a:solidFill>
              <a:schemeClr val="accent4"/>
            </a:solidFill>
            <a:ln>
              <a:noFill/>
            </a:ln>
            <a:effectLst/>
          </c:spPr>
          <c:invertIfNegative val="0"/>
          <c:dLbls>
            <c:dLbl>
              <c:idx val="0"/>
              <c:layout>
                <c:manualLayout>
                  <c:x val="0"/>
                  <c:y val="-0.156862745098038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0-DDBB-47AE-B212-C9B045266B04}"/>
                </c:ext>
              </c:extLst>
            </c:dLbl>
            <c:dLbl>
              <c:idx val="1"/>
              <c:layout>
                <c:manualLayout>
                  <c:x val="-7.75233862215102E-4"/>
                  <c:y val="-0.257352941176471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9.6128998914672605E-3"/>
                      <c:h val="4.9673202614379103E-2"/>
                    </c:manualLayout>
                  </c15:layout>
                </c:ext>
                <c:ext xmlns:c16="http://schemas.microsoft.com/office/drawing/2014/chart" uri="{C3380CC4-5D6E-409C-BE32-E72D297353CC}">
                  <c16:uniqueId val="{00000031-DDBB-47AE-B212-C9B045266B04}"/>
                </c:ext>
              </c:extLst>
            </c:dLbl>
            <c:dLbl>
              <c:idx val="2"/>
              <c:layout>
                <c:manualLayout>
                  <c:x val="0"/>
                  <c:y val="-0.264705882352941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2-DDBB-47AE-B212-C9B045266B04}"/>
                </c:ext>
              </c:extLst>
            </c:dLbl>
            <c:dLbl>
              <c:idx val="3"/>
              <c:layout>
                <c:manualLayout>
                  <c:x val="0"/>
                  <c:y val="-0.26960784313725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3-DDBB-47AE-B212-C9B045266B04}"/>
                </c:ext>
              </c:extLst>
            </c:dLbl>
            <c:dLbl>
              <c:idx val="4"/>
              <c:layout>
                <c:manualLayout>
                  <c:x val="0"/>
                  <c:y val="-0.2034313725490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4-DDBB-47AE-B212-C9B045266B04}"/>
                </c:ext>
              </c:extLst>
            </c:dLbl>
            <c:dLbl>
              <c:idx val="5"/>
              <c:layout>
                <c:manualLayout>
                  <c:x val="0"/>
                  <c:y val="-0.188725490196078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3648845433742497E-2"/>
                      <c:h val="4.6428571428571402E-2"/>
                    </c:manualLayout>
                  </c15:layout>
                </c:ext>
                <c:ext xmlns:c16="http://schemas.microsoft.com/office/drawing/2014/chart" uri="{C3380CC4-5D6E-409C-BE32-E72D297353CC}">
                  <c16:uniqueId val="{00000035-DDBB-47AE-B212-C9B045266B04}"/>
                </c:ext>
              </c:extLst>
            </c:dLbl>
            <c:dLbl>
              <c:idx val="6"/>
              <c:layout>
                <c:manualLayout>
                  <c:x val="0"/>
                  <c:y val="-0.198529411764706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6-DDBB-47AE-B212-C9B045266B04}"/>
                </c:ext>
              </c:extLst>
            </c:dLbl>
            <c:dLbl>
              <c:idx val="7"/>
              <c:layout>
                <c:manualLayout>
                  <c:x val="0"/>
                  <c:y val="-0.1715686274509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9.4583419474881109E-3"/>
                      <c:h val="4.8366013071895399E-2"/>
                    </c:manualLayout>
                  </c15:layout>
                </c:ext>
                <c:ext xmlns:c16="http://schemas.microsoft.com/office/drawing/2014/chart" uri="{C3380CC4-5D6E-409C-BE32-E72D297353CC}">
                  <c16:uniqueId val="{00000037-DDBB-47AE-B212-C9B045266B04}"/>
                </c:ext>
              </c:extLst>
            </c:dLbl>
            <c:dLbl>
              <c:idx val="8"/>
              <c:layout>
                <c:manualLayout>
                  <c:x val="0"/>
                  <c:y val="-0.17401960784313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8-DDBB-47AE-B212-C9B045266B04}"/>
                </c:ext>
              </c:extLst>
            </c:dLbl>
            <c:dLbl>
              <c:idx val="9"/>
              <c:layout>
                <c:manualLayout>
                  <c:x val="0"/>
                  <c:y val="-0.218137254901961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18875335952036E-2"/>
                      <c:h val="5.70261437908497E-2"/>
                    </c:manualLayout>
                  </c15:layout>
                </c:ext>
                <c:ext xmlns:c16="http://schemas.microsoft.com/office/drawing/2014/chart" uri="{C3380CC4-5D6E-409C-BE32-E72D297353CC}">
                  <c16:uniqueId val="{00000039-DDBB-47AE-B212-C9B045266B04}"/>
                </c:ext>
              </c:extLst>
            </c:dLbl>
            <c:dLbl>
              <c:idx val="10"/>
              <c:layout>
                <c:manualLayout>
                  <c:x val="0"/>
                  <c:y val="-0.176470588235293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A-DDBB-47AE-B212-C9B045266B04}"/>
                </c:ext>
              </c:extLst>
            </c:dLbl>
            <c:dLbl>
              <c:idx val="11"/>
              <c:layout>
                <c:manualLayout>
                  <c:x val="0"/>
                  <c:y val="-0.215686274509803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4680587140789698E-2"/>
                      <c:h val="5.8823529411764698E-2"/>
                    </c:manualLayout>
                  </c15:layout>
                </c:ext>
                <c:ext xmlns:c16="http://schemas.microsoft.com/office/drawing/2014/chart" uri="{C3380CC4-5D6E-409C-BE32-E72D297353CC}">
                  <c16:uniqueId val="{0000003B-DDBB-47AE-B212-C9B045266B04}"/>
                </c:ext>
              </c:extLst>
            </c:dLbl>
            <c:dLbl>
              <c:idx val="12"/>
              <c:layout>
                <c:manualLayout>
                  <c:x val="0"/>
                  <c:y val="-0.14460784313725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C-DDBB-47AE-B212-C9B045266B04}"/>
                </c:ext>
              </c:extLst>
            </c:dLbl>
            <c:dLbl>
              <c:idx val="13"/>
              <c:layout>
                <c:manualLayout>
                  <c:x val="0"/>
                  <c:y val="-0.2107843137254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D-DDBB-47AE-B212-C9B045266B04}"/>
                </c:ext>
              </c:extLst>
            </c:dLbl>
            <c:dLbl>
              <c:idx val="14"/>
              <c:layout>
                <c:manualLayout>
                  <c:x val="0"/>
                  <c:y val="-0.257352941176471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5712218317138701E-2"/>
                      <c:h val="5.6372549019607802E-2"/>
                    </c:manualLayout>
                  </c15:layout>
                </c:ext>
                <c:ext xmlns:c16="http://schemas.microsoft.com/office/drawing/2014/chart" uri="{C3380CC4-5D6E-409C-BE32-E72D297353CC}">
                  <c16:uniqueId val="{0000003E-DDBB-47AE-B212-C9B045266B0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15'!$E$564:$E$578</c:f>
              <c:numCache>
                <c:formatCode>General</c:formatCode>
                <c:ptCount val="15"/>
                <c:pt idx="0">
                  <c:v>68</c:v>
                </c:pt>
                <c:pt idx="1">
                  <c:v>4</c:v>
                </c:pt>
                <c:pt idx="2">
                  <c:v>0</c:v>
                </c:pt>
                <c:pt idx="3">
                  <c:v>218</c:v>
                </c:pt>
                <c:pt idx="4">
                  <c:v>5</c:v>
                </c:pt>
                <c:pt idx="5">
                  <c:v>274</c:v>
                </c:pt>
                <c:pt idx="6">
                  <c:v>61</c:v>
                </c:pt>
                <c:pt idx="7">
                  <c:v>0</c:v>
                </c:pt>
                <c:pt idx="8">
                  <c:v>0</c:v>
                </c:pt>
                <c:pt idx="9">
                  <c:v>0</c:v>
                </c:pt>
                <c:pt idx="10">
                  <c:v>7</c:v>
                </c:pt>
                <c:pt idx="11">
                  <c:v>362</c:v>
                </c:pt>
                <c:pt idx="12">
                  <c:v>250</c:v>
                </c:pt>
                <c:pt idx="13">
                  <c:v>0</c:v>
                </c:pt>
                <c:pt idx="14">
                  <c:v>5</c:v>
                </c:pt>
              </c:numCache>
            </c:numRef>
          </c:val>
          <c:extLst xmlns:c16r2="http://schemas.microsoft.com/office/drawing/2015/06/chart">
            <c:ext xmlns:c16="http://schemas.microsoft.com/office/drawing/2014/chart" uri="{C3380CC4-5D6E-409C-BE32-E72D297353CC}">
              <c16:uniqueId val="{0000003F-DDBB-47AE-B212-C9B045266B04}"/>
            </c:ext>
          </c:extLst>
        </c:ser>
        <c:ser>
          <c:idx val="4"/>
          <c:order val="4"/>
          <c:tx>
            <c:strRef>
              <c:f>'[CEDEAO PAIS POR PAIS VPT.xlsx]Indicadores Econ 15'!$F$563</c:f>
              <c:strCache>
                <c:ptCount val="1"/>
                <c:pt idx="0">
                  <c:v>2008-2012</c:v>
                </c:pt>
              </c:strCache>
            </c:strRef>
          </c:tx>
          <c:spPr>
            <a:solidFill>
              <a:schemeClr val="accent5"/>
            </a:solidFill>
            <a:ln>
              <a:noFill/>
            </a:ln>
            <a:effectLst/>
          </c:spPr>
          <c:invertIfNegative val="0"/>
          <c:dLbls>
            <c:dLbl>
              <c:idx val="0"/>
              <c:layout>
                <c:manualLayout>
                  <c:x val="0"/>
                  <c:y val="-0.12009803921568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0-DDBB-47AE-B212-C9B045266B04}"/>
                </c:ext>
              </c:extLst>
            </c:dLbl>
            <c:dLbl>
              <c:idx val="1"/>
              <c:layout>
                <c:manualLayout>
                  <c:x val="0"/>
                  <c:y val="-0.284313725490196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29205643702517E-2"/>
                      <c:h val="5.5228758169934597E-2"/>
                    </c:manualLayout>
                  </c15:layout>
                </c:ext>
                <c:ext xmlns:c16="http://schemas.microsoft.com/office/drawing/2014/chart" uri="{C3380CC4-5D6E-409C-BE32-E72D297353CC}">
                  <c16:uniqueId val="{00000041-DDBB-47AE-B212-C9B045266B04}"/>
                </c:ext>
              </c:extLst>
            </c:dLbl>
            <c:dLbl>
              <c:idx val="2"/>
              <c:layout>
                <c:manualLayout>
                  <c:x val="0"/>
                  <c:y val="-0.205882352941175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2-DDBB-47AE-B212-C9B045266B04}"/>
                </c:ext>
              </c:extLst>
            </c:dLbl>
            <c:dLbl>
              <c:idx val="3"/>
              <c:layout>
                <c:manualLayout>
                  <c:x val="7.75233862215102E-4"/>
                  <c:y val="-0.2916666666666670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3-DDBB-47AE-B212-C9B045266B04}"/>
                </c:ext>
              </c:extLst>
            </c:dLbl>
            <c:dLbl>
              <c:idx val="4"/>
              <c:layout>
                <c:manualLayout>
                  <c:x val="0"/>
                  <c:y val="-0.247549019607843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4-DDBB-47AE-B212-C9B045266B04}"/>
                </c:ext>
              </c:extLst>
            </c:dLbl>
            <c:dLbl>
              <c:idx val="5"/>
              <c:layout>
                <c:manualLayout>
                  <c:x val="0"/>
                  <c:y val="-0.2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5-DDBB-47AE-B212-C9B045266B04}"/>
                </c:ext>
              </c:extLst>
            </c:dLbl>
            <c:dLbl>
              <c:idx val="6"/>
              <c:layout>
                <c:manualLayout>
                  <c:x val="0"/>
                  <c:y val="-0.2965686274509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1189725567212801E-2"/>
                      <c:h val="4.65686274509804E-2"/>
                    </c:manualLayout>
                  </c15:layout>
                </c:ext>
                <c:ext xmlns:c16="http://schemas.microsoft.com/office/drawing/2014/chart" uri="{C3380CC4-5D6E-409C-BE32-E72D297353CC}">
                  <c16:uniqueId val="{00000046-DDBB-47AE-B212-C9B045266B04}"/>
                </c:ext>
              </c:extLst>
            </c:dLbl>
            <c:dLbl>
              <c:idx val="7"/>
              <c:layout>
                <c:manualLayout>
                  <c:x val="0"/>
                  <c:y val="-0.218137254901961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5660533388463901E-2"/>
                      <c:h val="5.32679738562091E-2"/>
                    </c:manualLayout>
                  </c15:layout>
                </c:ext>
                <c:ext xmlns:c16="http://schemas.microsoft.com/office/drawing/2014/chart" uri="{C3380CC4-5D6E-409C-BE32-E72D297353CC}">
                  <c16:uniqueId val="{00000047-DDBB-47AE-B212-C9B045266B04}"/>
                </c:ext>
              </c:extLst>
            </c:dLbl>
            <c:dLbl>
              <c:idx val="8"/>
              <c:layout>
                <c:manualLayout>
                  <c:x val="0"/>
                  <c:y val="-0.12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8-DDBB-47AE-B212-C9B045266B04}"/>
                </c:ext>
              </c:extLst>
            </c:dLbl>
            <c:dLbl>
              <c:idx val="9"/>
              <c:layout>
                <c:manualLayout>
                  <c:x val="0"/>
                  <c:y val="-0.254901960784313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1215629522431299E-2"/>
                      <c:h val="5.2124183006535901E-2"/>
                    </c:manualLayout>
                  </c15:layout>
                </c:ext>
                <c:ext xmlns:c16="http://schemas.microsoft.com/office/drawing/2014/chart" uri="{C3380CC4-5D6E-409C-BE32-E72D297353CC}">
                  <c16:uniqueId val="{00000049-DDBB-47AE-B212-C9B045266B04}"/>
                </c:ext>
              </c:extLst>
            </c:dLbl>
            <c:dLbl>
              <c:idx val="10"/>
              <c:layout>
                <c:manualLayout>
                  <c:x val="0"/>
                  <c:y val="-0.12009803921568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A-DDBB-47AE-B212-C9B045266B04}"/>
                </c:ext>
              </c:extLst>
            </c:dLbl>
            <c:dLbl>
              <c:idx val="11"/>
              <c:layout>
                <c:manualLayout>
                  <c:x val="0"/>
                  <c:y val="-0.3333333333333329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4B-DDBB-47AE-B212-C9B045266B04}"/>
                </c:ext>
              </c:extLst>
            </c:dLbl>
            <c:dLbl>
              <c:idx val="12"/>
              <c:layout>
                <c:manualLayout>
                  <c:x val="0"/>
                  <c:y val="-0.2107843137254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42906610160732E-2"/>
                      <c:h val="4.0032679738562102E-2"/>
                    </c:manualLayout>
                  </c15:layout>
                </c:ext>
                <c:ext xmlns:c16="http://schemas.microsoft.com/office/drawing/2014/chart" uri="{C3380CC4-5D6E-409C-BE32-E72D297353CC}">
                  <c16:uniqueId val="{0000004C-DDBB-47AE-B212-C9B045266B04}"/>
                </c:ext>
              </c:extLst>
            </c:dLbl>
            <c:dLbl>
              <c:idx val="13"/>
              <c:layout>
                <c:manualLayout>
                  <c:x val="1.2020372056570001E-7"/>
                  <c:y val="-0.262254901960783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0026876162910901E-2"/>
                      <c:h val="5.0816993464052301E-2"/>
                    </c:manualLayout>
                  </c15:layout>
                </c:ext>
                <c:ext xmlns:c16="http://schemas.microsoft.com/office/drawing/2014/chart" uri="{C3380CC4-5D6E-409C-BE32-E72D297353CC}">
                  <c16:uniqueId val="{0000004D-DDBB-47AE-B212-C9B045266B04}"/>
                </c:ext>
              </c:extLst>
            </c:dLbl>
            <c:dLbl>
              <c:idx val="14"/>
              <c:layout>
                <c:manualLayout>
                  <c:x val="0"/>
                  <c:y val="-0.2990196078431370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1.0543725449658901E-2"/>
                      <c:h val="5.1470588235294101E-2"/>
                    </c:manualLayout>
                  </c15:layout>
                </c:ext>
                <c:ext xmlns:c16="http://schemas.microsoft.com/office/drawing/2014/chart" uri="{C3380CC4-5D6E-409C-BE32-E72D297353CC}">
                  <c16:uniqueId val="{0000004E-DDBB-47AE-B212-C9B045266B0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15'!$F$564:$F$578</c:f>
              <c:numCache>
                <c:formatCode>General</c:formatCode>
                <c:ptCount val="15"/>
                <c:pt idx="0">
                  <c:v>38</c:v>
                </c:pt>
                <c:pt idx="1">
                  <c:v>9</c:v>
                </c:pt>
                <c:pt idx="2">
                  <c:v>3</c:v>
                </c:pt>
                <c:pt idx="3">
                  <c:v>112</c:v>
                </c:pt>
                <c:pt idx="4">
                  <c:v>16</c:v>
                </c:pt>
                <c:pt idx="5">
                  <c:v>264</c:v>
                </c:pt>
                <c:pt idx="6">
                  <c:v>12</c:v>
                </c:pt>
                <c:pt idx="7">
                  <c:v>0</c:v>
                </c:pt>
                <c:pt idx="8">
                  <c:v>0</c:v>
                </c:pt>
                <c:pt idx="9">
                  <c:v>4</c:v>
                </c:pt>
                <c:pt idx="10">
                  <c:v>3</c:v>
                </c:pt>
                <c:pt idx="11">
                  <c:v>305</c:v>
                </c:pt>
                <c:pt idx="12">
                  <c:v>243</c:v>
                </c:pt>
                <c:pt idx="13">
                  <c:v>0</c:v>
                </c:pt>
                <c:pt idx="14">
                  <c:v>51</c:v>
                </c:pt>
              </c:numCache>
            </c:numRef>
          </c:val>
          <c:extLst xmlns:c16r2="http://schemas.microsoft.com/office/drawing/2015/06/chart">
            <c:ext xmlns:c16="http://schemas.microsoft.com/office/drawing/2014/chart" uri="{C3380CC4-5D6E-409C-BE32-E72D297353CC}">
              <c16:uniqueId val="{0000004F-DDBB-47AE-B212-C9B045266B04}"/>
            </c:ext>
          </c:extLst>
        </c:ser>
        <c:ser>
          <c:idx val="5"/>
          <c:order val="5"/>
          <c:tx>
            <c:strRef>
              <c:f>'[CEDEAO PAIS POR PAIS VPT.xlsx]Indicadores Econ 15'!$G$563</c:f>
              <c:strCache>
                <c:ptCount val="1"/>
                <c:pt idx="0">
                  <c:v>2013-2018</c:v>
                </c:pt>
              </c:strCache>
            </c:strRef>
          </c:tx>
          <c:spPr>
            <a:solidFill>
              <a:schemeClr val="accent6"/>
            </a:solidFill>
            <a:ln>
              <a:noFill/>
            </a:ln>
            <a:effectLst/>
          </c:spPr>
          <c:invertIfNegative val="0"/>
          <c:dLbls>
            <c:dLbl>
              <c:idx val="0"/>
              <c:layout>
                <c:manualLayout>
                  <c:x val="0"/>
                  <c:y val="-5.14705882352941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0-DDBB-47AE-B212-C9B045266B04}"/>
                </c:ext>
              </c:extLst>
            </c:dLbl>
            <c:dLbl>
              <c:idx val="1"/>
              <c:layout>
                <c:manualLayout>
                  <c:x val="0"/>
                  <c:y val="-0.3455882352941179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1-DDBB-47AE-B212-C9B045266B04}"/>
                </c:ext>
              </c:extLst>
            </c:dLbl>
            <c:dLbl>
              <c:idx val="2"/>
              <c:layout>
                <c:manualLayout>
                  <c:x val="-7.75233862215102E-4"/>
                  <c:y val="-9.55882352941175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2-DDBB-47AE-B212-C9B045266B04}"/>
                </c:ext>
              </c:extLst>
            </c:dLbl>
            <c:dLbl>
              <c:idx val="3"/>
              <c:layout>
                <c:manualLayout>
                  <c:x val="0"/>
                  <c:y val="-4.6568627450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0311127190035701E-2"/>
                      <c:h val="4.72222222222222E-2"/>
                    </c:manualLayout>
                  </c15:layout>
                </c:ext>
                <c:ext xmlns:c16="http://schemas.microsoft.com/office/drawing/2014/chart" uri="{C3380CC4-5D6E-409C-BE32-E72D297353CC}">
                  <c16:uniqueId val="{00000053-DDBB-47AE-B212-C9B045266B04}"/>
                </c:ext>
              </c:extLst>
            </c:dLbl>
            <c:dLbl>
              <c:idx val="4"/>
              <c:layout>
                <c:manualLayout>
                  <c:x val="0"/>
                  <c:y val="-0.2990196078431370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4-DDBB-47AE-B212-C9B045266B04}"/>
                </c:ext>
              </c:extLst>
            </c:dLbl>
            <c:dLbl>
              <c:idx val="5"/>
              <c:layout>
                <c:manualLayout>
                  <c:x val="0"/>
                  <c:y val="-0.2598039215686270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5-DDBB-47AE-B212-C9B045266B04}"/>
                </c:ext>
              </c:extLst>
            </c:dLbl>
            <c:dLbl>
              <c:idx val="6"/>
              <c:layout>
                <c:manualLayout>
                  <c:x val="0"/>
                  <c:y val="-0.3186274509803920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6-DDBB-47AE-B212-C9B045266B04}"/>
                </c:ext>
              </c:extLst>
            </c:dLbl>
            <c:dLbl>
              <c:idx val="7"/>
              <c:layout>
                <c:manualLayout>
                  <c:x val="0"/>
                  <c:y val="-0.2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7-DDBB-47AE-B212-C9B045266B04}"/>
                </c:ext>
              </c:extLst>
            </c:dLbl>
            <c:dLbl>
              <c:idx val="8"/>
              <c:layout>
                <c:manualLayout>
                  <c:x val="0"/>
                  <c:y val="-2.69607843137254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8-DDBB-47AE-B212-C9B045266B04}"/>
                </c:ext>
              </c:extLst>
            </c:dLbl>
            <c:dLbl>
              <c:idx val="9"/>
              <c:layout>
                <c:manualLayout>
                  <c:x val="0"/>
                  <c:y val="-0.242647058823528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6055752028292099E-2"/>
                      <c:h val="4.0437788018433202E-2"/>
                    </c:manualLayout>
                  </c15:layout>
                </c:ext>
                <c:ext xmlns:c16="http://schemas.microsoft.com/office/drawing/2014/chart" uri="{C3380CC4-5D6E-409C-BE32-E72D297353CC}">
                  <c16:uniqueId val="{00000059-DDBB-47AE-B212-C9B045266B04}"/>
                </c:ext>
              </c:extLst>
            </c:dLbl>
            <c:dLbl>
              <c:idx val="10"/>
              <c:layout>
                <c:manualLayout>
                  <c:x val="0"/>
                  <c:y val="-7.843137254901960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A-DDBB-47AE-B212-C9B045266B04}"/>
                </c:ext>
              </c:extLst>
            </c:dLbl>
            <c:dLbl>
              <c:idx val="11"/>
              <c:layout>
                <c:manualLayout>
                  <c:x val="0"/>
                  <c:y val="-3.67647058823529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6721108124870802E-2"/>
                      <c:h val="5.1470588235294101E-2"/>
                    </c:manualLayout>
                  </c15:layout>
                </c:ext>
                <c:ext xmlns:c16="http://schemas.microsoft.com/office/drawing/2014/chart" uri="{C3380CC4-5D6E-409C-BE32-E72D297353CC}">
                  <c16:uniqueId val="{0000005B-DDBB-47AE-B212-C9B045266B04}"/>
                </c:ext>
              </c:extLst>
            </c:dLbl>
            <c:dLbl>
              <c:idx val="12"/>
              <c:layout>
                <c:manualLayout>
                  <c:x val="0"/>
                  <c:y val="-0.23039215686274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0311127190035701E-2"/>
                      <c:h val="4.2320261437908499E-2"/>
                    </c:manualLayout>
                  </c15:layout>
                </c:ext>
                <c:ext xmlns:c16="http://schemas.microsoft.com/office/drawing/2014/chart" uri="{C3380CC4-5D6E-409C-BE32-E72D297353CC}">
                  <c16:uniqueId val="{0000005C-DDBB-47AE-B212-C9B045266B04}"/>
                </c:ext>
              </c:extLst>
            </c:dLbl>
            <c:dLbl>
              <c:idx val="13"/>
              <c:layout>
                <c:manualLayout>
                  <c:x val="0"/>
                  <c:y val="-0.262254901960783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D-DDBB-47AE-B212-C9B045266B04}"/>
                </c:ext>
              </c:extLst>
            </c:dLbl>
            <c:dLbl>
              <c:idx val="14"/>
              <c:layout>
                <c:manualLayout>
                  <c:x val="0"/>
                  <c:y val="-0.39460784313725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5E-DDBB-47AE-B212-C9B045266B0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15'!$G$564:$G$578</c:f>
              <c:numCache>
                <c:formatCode>General</c:formatCode>
                <c:ptCount val="15"/>
                <c:pt idx="0">
                  <c:v>73</c:v>
                </c:pt>
                <c:pt idx="1">
                  <c:v>3</c:v>
                </c:pt>
                <c:pt idx="2">
                  <c:v>7</c:v>
                </c:pt>
                <c:pt idx="3">
                  <c:v>284</c:v>
                </c:pt>
                <c:pt idx="4">
                  <c:v>16</c:v>
                </c:pt>
                <c:pt idx="5">
                  <c:v>306</c:v>
                </c:pt>
                <c:pt idx="6">
                  <c:v>41</c:v>
                </c:pt>
                <c:pt idx="7">
                  <c:v>5</c:v>
                </c:pt>
                <c:pt idx="8">
                  <c:v>19</c:v>
                </c:pt>
                <c:pt idx="9">
                  <c:v>122</c:v>
                </c:pt>
                <c:pt idx="10">
                  <c:v>2</c:v>
                </c:pt>
                <c:pt idx="11">
                  <c:v>680</c:v>
                </c:pt>
                <c:pt idx="12">
                  <c:v>284</c:v>
                </c:pt>
                <c:pt idx="13">
                  <c:v>54</c:v>
                </c:pt>
                <c:pt idx="14">
                  <c:v>40</c:v>
                </c:pt>
              </c:numCache>
            </c:numRef>
          </c:val>
          <c:extLst xmlns:c16r2="http://schemas.microsoft.com/office/drawing/2015/06/chart">
            <c:ext xmlns:c16="http://schemas.microsoft.com/office/drawing/2014/chart" uri="{C3380CC4-5D6E-409C-BE32-E72D297353CC}">
              <c16:uniqueId val="{0000005F-DDBB-47AE-B212-C9B045266B04}"/>
            </c:ext>
          </c:extLst>
        </c:ser>
        <c:dLbls>
          <c:showLegendKey val="0"/>
          <c:showVal val="1"/>
          <c:showCatName val="0"/>
          <c:showSerName val="0"/>
          <c:showPercent val="0"/>
          <c:showBubbleSize val="0"/>
        </c:dLbls>
        <c:gapWidth val="219"/>
        <c:overlap val="-27"/>
        <c:axId val="154948096"/>
        <c:axId val="394383296"/>
      </c:barChart>
      <c:catAx>
        <c:axId val="154948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94383296"/>
        <c:crosses val="autoZero"/>
        <c:auto val="1"/>
        <c:lblAlgn val="ctr"/>
        <c:lblOffset val="100"/>
        <c:noMultiLvlLbl val="0"/>
      </c:catAx>
      <c:valAx>
        <c:axId val="39438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54948096"/>
        <c:crosses val="autoZero"/>
        <c:crossBetween val="between"/>
      </c:valAx>
      <c:spPr>
        <a:noFill/>
        <a:ln>
          <a:noFill/>
        </a:ln>
        <a:effectLst/>
      </c:spPr>
    </c:plotArea>
    <c:legend>
      <c:legendPos val="b"/>
      <c:layout>
        <c:manualLayout>
          <c:xMode val="edge"/>
          <c:yMode val="edge"/>
          <c:x val="1.5504677244302001E-3"/>
          <c:y val="0.92565359477124198"/>
          <c:w val="0.99229934363533001"/>
          <c:h val="5.4738562091503302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5710300787716802"/>
          <c:y val="1.3691863274664101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5C1-4CD3-BFAA-0DD7C502E7D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5C1-4CD3-BFAA-0DD7C502E7D2}"/>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65C1-4CD3-BFAA-0DD7C502E7D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5C1-4CD3-BFAA-0DD7C502E7D2}"/>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65C1-4CD3-BFAA-0DD7C502E7D2}"/>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65C1-4CD3-BFAA-0DD7C502E7D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5C1-4CD3-BFAA-0DD7C502E7D2}"/>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65C1-4CD3-BFAA-0DD7C502E7D2}"/>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65C1-4CD3-BFAA-0DD7C502E7D2}"/>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65C1-4CD3-BFAA-0DD7C502E7D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5C1-4CD3-BFAA-0DD7C502E7D2}"/>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65C1-4CD3-BFAA-0DD7C502E7D2}"/>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65C1-4CD3-BFAA-0DD7C502E7D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5C1-4CD3-BFAA-0DD7C502E7D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5C1-4CD3-BFAA-0DD7C502E7D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5C1-4CD3-BFAA-0DD7C502E7D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5C1-4CD3-BFAA-0DD7C502E7D2}"/>
              </c:ext>
            </c:extLst>
          </c:dPt>
          <c:dLbls>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65C1-4CD3-BFAA-0DD7C502E7D2}"/>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65C1-4CD3-BFAA-0DD7C502E7D2}"/>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65C1-4CD3-BFAA-0DD7C502E7D2}"/>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65C1-4CD3-BFAA-0DD7C502E7D2}"/>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65C1-4CD3-BFAA-0DD7C502E7D2}"/>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65C1-4CD3-BFAA-0DD7C502E7D2}"/>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65C1-4CD3-BFAA-0DD7C502E7D2}"/>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65C1-4CD3-BFAA-0DD7C502E7D2}"/>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2020.xlsx]Gambia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2020.xlsx]Gambia Estatisticas'!$B$115:$B$131</c:f>
              <c:numCache>
                <c:formatCode>"$"#,##0</c:formatCode>
                <c:ptCount val="17"/>
                <c:pt idx="0">
                  <c:v>172121924</c:v>
                </c:pt>
                <c:pt idx="1">
                  <c:v>167832609</c:v>
                </c:pt>
                <c:pt idx="2">
                  <c:v>44523239</c:v>
                </c:pt>
                <c:pt idx="3">
                  <c:v>43268069</c:v>
                </c:pt>
                <c:pt idx="4">
                  <c:v>148212522</c:v>
                </c:pt>
                <c:pt idx="5">
                  <c:v>4502622</c:v>
                </c:pt>
                <c:pt idx="6">
                  <c:v>14708130</c:v>
                </c:pt>
                <c:pt idx="7">
                  <c:v>8597409</c:v>
                </c:pt>
                <c:pt idx="8">
                  <c:v>62951079</c:v>
                </c:pt>
                <c:pt idx="9">
                  <c:v>7571462</c:v>
                </c:pt>
                <c:pt idx="10">
                  <c:v>2117923</c:v>
                </c:pt>
                <c:pt idx="11">
                  <c:v>5228359</c:v>
                </c:pt>
                <c:pt idx="12">
                  <c:v>225179</c:v>
                </c:pt>
                <c:pt idx="13">
                  <c:v>26770035</c:v>
                </c:pt>
                <c:pt idx="14" formatCode="&quot;$&quot;#,##0;\-&quot;$&quot;#,##0">
                  <c:v>21244778</c:v>
                </c:pt>
                <c:pt idx="15">
                  <c:v>12628460</c:v>
                </c:pt>
                <c:pt idx="16">
                  <c:v>1289431</c:v>
                </c:pt>
              </c:numCache>
            </c:numRef>
          </c:val>
          <c:extLst xmlns:c16r2="http://schemas.microsoft.com/office/drawing/2015/06/chart">
            <c:ext xmlns:c16="http://schemas.microsoft.com/office/drawing/2014/chart" uri="{C3380CC4-5D6E-409C-BE32-E72D297353CC}">
              <c16:uniqueId val="{00000022-65C1-4CD3-BFAA-0DD7C502E7D2}"/>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66437440305635098"/>
          <c:y val="4.0155583004643697E-2"/>
        </c:manualLayout>
      </c:layout>
      <c:overlay val="0"/>
      <c:spPr>
        <a:noFill/>
        <a:ln>
          <a:noFill/>
        </a:ln>
        <a:effectLst/>
      </c:spPr>
    </c:title>
    <c:autoTitleDeleted val="0"/>
    <c:plotArea>
      <c:layout>
        <c:manualLayout>
          <c:layoutTarget val="inner"/>
          <c:xMode val="edge"/>
          <c:yMode val="edge"/>
          <c:x val="0.30372492836676201"/>
          <c:y val="0.159991612497379"/>
          <c:w val="0.486246418338109"/>
          <c:h val="0.53375969804990597"/>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CC0-45C8-A909-ED423D3A098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CC0-45C8-A909-ED423D3A098B}"/>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6CC0-45C8-A909-ED423D3A098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CC0-45C8-A909-ED423D3A098B}"/>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6CC0-45C8-A909-ED423D3A098B}"/>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6CC0-45C8-A909-ED423D3A098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CC0-45C8-A909-ED423D3A098B}"/>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6CC0-45C8-A909-ED423D3A098B}"/>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6CC0-45C8-A909-ED423D3A098B}"/>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6CC0-45C8-A909-ED423D3A098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CC0-45C8-A909-ED423D3A098B}"/>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6CC0-45C8-A909-ED423D3A098B}"/>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6CC0-45C8-A909-ED423D3A098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CC0-45C8-A909-ED423D3A098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CC0-45C8-A909-ED423D3A098B}"/>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CC0-45C8-A909-ED423D3A098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CC0-45C8-A909-ED423D3A098B}"/>
              </c:ext>
            </c:extLst>
          </c:dPt>
          <c:dLbls>
            <c:dLbl>
              <c:idx val="2"/>
              <c:layout>
                <c:manualLayout>
                  <c:x val="4.94478325366738E-3"/>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CC0-45C8-A909-ED423D3A098B}"/>
                </c:ext>
              </c:extLst>
            </c:dLbl>
            <c:dLbl>
              <c:idx val="3"/>
              <c:layout>
                <c:manualLayout>
                  <c:x val="3.7085874402505402E-3"/>
                  <c:y val="4.18303967549753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6CC0-45C8-A909-ED423D3A098B}"/>
                </c:ext>
              </c:extLst>
            </c:dLbl>
            <c:dLbl>
              <c:idx val="5"/>
              <c:layout>
                <c:manualLayout>
                  <c:x val="5.6865007417174901E-2"/>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6CC0-45C8-A909-ED423D3A098B}"/>
                </c:ext>
              </c:extLst>
            </c:dLbl>
            <c:dLbl>
              <c:idx val="6"/>
              <c:layout>
                <c:manualLayout>
                  <c:x val="-6.6754573924509605E-2"/>
                  <c:y val="3.99290150842945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6CC0-45C8-A909-ED423D3A098B}"/>
                </c:ext>
              </c:extLst>
            </c:dLbl>
            <c:dLbl>
              <c:idx val="7"/>
              <c:layout>
                <c:manualLayout>
                  <c:x val="-1.35981539475853E-2"/>
                  <c:y val="6.46469768031436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6CC0-45C8-A909-ED423D3A098B}"/>
                </c:ext>
              </c:extLst>
            </c:dLbl>
            <c:dLbl>
              <c:idx val="8"/>
              <c:layout>
                <c:manualLayout>
                  <c:x val="-4.94478325366738E-3"/>
                  <c:y val="1.9013816706806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6CC0-45C8-A909-ED423D3A098B}"/>
                </c:ext>
              </c:extLst>
            </c:dLbl>
            <c:dLbl>
              <c:idx val="9"/>
              <c:layout>
                <c:manualLayout>
                  <c:x val="-8.9006098566012895E-2"/>
                  <c:y val="1.9013816706806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6CC0-45C8-A909-ED423D3A098B}"/>
                </c:ext>
              </c:extLst>
            </c:dLbl>
            <c:dLbl>
              <c:idx val="10"/>
              <c:layout>
                <c:manualLayout>
                  <c:x val="-7.4171748805010707E-2"/>
                  <c:y val="5.70414501204207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6CC0-45C8-A909-ED423D3A098B}"/>
                </c:ext>
              </c:extLst>
            </c:dLbl>
            <c:dLbl>
              <c:idx val="11"/>
              <c:layout>
                <c:manualLayout>
                  <c:x val="-5.5628811603758002E-2"/>
                  <c:y val="-1.3309671694764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6CC0-45C8-A909-ED423D3A098B}"/>
                </c:ext>
              </c:extLst>
            </c:dLbl>
            <c:dLbl>
              <c:idx val="12"/>
              <c:layout>
                <c:manualLayout>
                  <c:x val="-0.11002142739409899"/>
                  <c:y val="-4.56331600963367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6CC0-45C8-A909-ED423D3A098B}"/>
                </c:ext>
              </c:extLst>
            </c:dLbl>
            <c:dLbl>
              <c:idx val="13"/>
              <c:layout>
                <c:manualLayout>
                  <c:x val="-8.5297511125762296E-2"/>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6CC0-45C8-A909-ED423D3A098B}"/>
                </c:ext>
              </c:extLst>
            </c:dLbl>
            <c:dLbl>
              <c:idx val="14"/>
              <c:layout>
                <c:manualLayout>
                  <c:x val="-3.0904895335421099E-2"/>
                  <c:y val="-0.10077322854607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6CC0-45C8-A909-ED423D3A098B}"/>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2020.xlsx]Gambia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2020.xlsx]Gambia Estatisticas'!$B$137:$B$153</c:f>
              <c:numCache>
                <c:formatCode>"$"#,##0;\-"$"#,##0</c:formatCode>
                <c:ptCount val="17"/>
                <c:pt idx="0">
                  <c:v>29641200</c:v>
                </c:pt>
                <c:pt idx="1">
                  <c:v>20505861</c:v>
                </c:pt>
                <c:pt idx="2">
                  <c:v>1324379</c:v>
                </c:pt>
                <c:pt idx="3">
                  <c:v>897564</c:v>
                </c:pt>
                <c:pt idx="4">
                  <c:v>77252749</c:v>
                </c:pt>
                <c:pt idx="5">
                  <c:v>1130190</c:v>
                </c:pt>
                <c:pt idx="6">
                  <c:v>364999</c:v>
                </c:pt>
                <c:pt idx="7">
                  <c:v>0</c:v>
                </c:pt>
                <c:pt idx="8">
                  <c:v>9225759</c:v>
                </c:pt>
                <c:pt idx="9">
                  <c:v>155834</c:v>
                </c:pt>
                <c:pt idx="10">
                  <c:v>12052</c:v>
                </c:pt>
                <c:pt idx="11">
                  <c:v>143782</c:v>
                </c:pt>
                <c:pt idx="12">
                  <c:v>0</c:v>
                </c:pt>
                <c:pt idx="13">
                  <c:v>2682429</c:v>
                </c:pt>
                <c:pt idx="14">
                  <c:v>2327087</c:v>
                </c:pt>
                <c:pt idx="15">
                  <c:v>65647964</c:v>
                </c:pt>
                <c:pt idx="16">
                  <c:v>0</c:v>
                </c:pt>
              </c:numCache>
            </c:numRef>
          </c:val>
          <c:extLst xmlns:c16r2="http://schemas.microsoft.com/office/drawing/2015/06/chart">
            <c:ext xmlns:c16="http://schemas.microsoft.com/office/drawing/2014/chart" uri="{C3380CC4-5D6E-409C-BE32-E72D297353CC}">
              <c16:uniqueId val="{00000022-6CC0-45C8-A909-ED423D3A098B}"/>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2020.xlsx]Gambia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3"/>
              <c:layout>
                <c:manualLayout>
                  <c:x val="-3.1248372480600002E-3"/>
                  <c:y val="-5.081515985602370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BB9-4810-AC93-EDB97063BD4F}"/>
                </c:ext>
              </c:extLst>
            </c:dLbl>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BB9-4810-AC93-EDB97063BD4F}"/>
                </c:ext>
              </c:extLst>
            </c:dLbl>
            <c:dLbl>
              <c:idx val="6"/>
              <c:layout>
                <c:manualLayout>
                  <c:x val="1.8880647336480101E-2"/>
                  <c:y val="-1.9230769230769201E-2"/>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BB9-4810-AC93-EDB97063BD4F}"/>
                </c:ext>
              </c:extLst>
            </c:dLbl>
            <c:dLbl>
              <c:idx val="7"/>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dLbl>
            <c:dLbl>
              <c:idx val="9"/>
              <c:layout>
                <c:manualLayout>
                  <c:x val="-7.8120931201499896E-4"/>
                  <c:y val="-3.49354224010162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BB9-4810-AC93-EDB97063BD4F}"/>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Estatisticas'!$B$91:$K$91</c:f>
              <c:numCache>
                <c:formatCode>"$"#,##0;\-"$"#,##0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smooth val="0"/>
          <c:extLst xmlns:c16r2="http://schemas.microsoft.com/office/drawing/2015/06/chart">
            <c:ext xmlns:c16="http://schemas.microsoft.com/office/drawing/2014/chart" uri="{C3380CC4-5D6E-409C-BE32-E72D297353CC}">
              <c16:uniqueId val="{00000006-1BB9-4810-AC93-EDB97063BD4F}"/>
            </c:ext>
          </c:extLst>
        </c:ser>
        <c:dLbls>
          <c:showLegendKey val="0"/>
          <c:showVal val="1"/>
          <c:showCatName val="0"/>
          <c:showSerName val="0"/>
          <c:showPercent val="0"/>
          <c:showBubbleSize val="0"/>
        </c:dLbls>
        <c:marker val="1"/>
        <c:smooth val="0"/>
        <c:axId val="402353664"/>
        <c:axId val="149271040"/>
      </c:lineChart>
      <c:catAx>
        <c:axId val="4023536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9271040"/>
        <c:crosses val="autoZero"/>
        <c:auto val="1"/>
        <c:lblAlgn val="ctr"/>
        <c:lblOffset val="100"/>
        <c:noMultiLvlLbl val="0"/>
      </c:catAx>
      <c:valAx>
        <c:axId val="1492710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3536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2020.xlsx]Gambia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Estatisticas'!$B$14:$K$14</c:f>
              <c:numCache>
                <c:formatCode>0.00%</c:formatCode>
                <c:ptCount val="10"/>
                <c:pt idx="0">
                  <c:v>0.1575</c:v>
                </c:pt>
                <c:pt idx="1">
                  <c:v>0.1467</c:v>
                </c:pt>
                <c:pt idx="2">
                  <c:v>0.1686</c:v>
                </c:pt>
                <c:pt idx="3">
                  <c:v>0.19839999999999999</c:v>
                </c:pt>
                <c:pt idx="4">
                  <c:v>0.1918</c:v>
                </c:pt>
                <c:pt idx="5">
                  <c:v>0.19819999999999999</c:v>
                </c:pt>
                <c:pt idx="6">
                  <c:v>0.16270000000000001</c:v>
                </c:pt>
                <c:pt idx="7">
                  <c:v>0.16439999999999999</c:v>
                </c:pt>
                <c:pt idx="8">
                  <c:v>0.22489999999999999</c:v>
                </c:pt>
                <c:pt idx="9">
                  <c:v>0.2185</c:v>
                </c:pt>
              </c:numCache>
            </c:numRef>
          </c:val>
          <c:extLst xmlns:c16r2="http://schemas.microsoft.com/office/drawing/2015/06/chart">
            <c:ext xmlns:c16="http://schemas.microsoft.com/office/drawing/2014/chart" uri="{C3380CC4-5D6E-409C-BE32-E72D297353CC}">
              <c16:uniqueId val="{00000000-FC1C-416F-9738-6E683E862972}"/>
            </c:ext>
          </c:extLst>
        </c:ser>
        <c:ser>
          <c:idx val="1"/>
          <c:order val="1"/>
          <c:tx>
            <c:strRef>
              <c:f>'[CEDEAO PAIS POR PAIS VPT 2020.xlsx]Gambia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Estatisticas'!$B$15:$K$15</c:f>
              <c:numCache>
                <c:formatCode>0.00%</c:formatCode>
                <c:ptCount val="10"/>
                <c:pt idx="0">
                  <c:v>0.26029999999999998</c:v>
                </c:pt>
                <c:pt idx="1">
                  <c:v>0.26340000000000002</c:v>
                </c:pt>
                <c:pt idx="2">
                  <c:v>0.25779999999999997</c:v>
                </c:pt>
                <c:pt idx="3">
                  <c:v>0.27860000000000001</c:v>
                </c:pt>
                <c:pt idx="4">
                  <c:v>0.26929999999999998</c:v>
                </c:pt>
                <c:pt idx="5">
                  <c:v>0.32890000000000003</c:v>
                </c:pt>
                <c:pt idx="6">
                  <c:v>0.32650000000000001</c:v>
                </c:pt>
                <c:pt idx="7">
                  <c:v>0.3165</c:v>
                </c:pt>
                <c:pt idx="8">
                  <c:v>0.38990000000000002</c:v>
                </c:pt>
                <c:pt idx="9">
                  <c:v>0.41510000000000002</c:v>
                </c:pt>
              </c:numCache>
            </c:numRef>
          </c:val>
          <c:extLst xmlns:c16r2="http://schemas.microsoft.com/office/drawing/2015/06/chart">
            <c:ext xmlns:c16="http://schemas.microsoft.com/office/drawing/2014/chart" uri="{C3380CC4-5D6E-409C-BE32-E72D297353CC}">
              <c16:uniqueId val="{00000001-FC1C-416F-9738-6E683E862972}"/>
            </c:ext>
          </c:extLst>
        </c:ser>
        <c:dLbls>
          <c:showLegendKey val="0"/>
          <c:showVal val="1"/>
          <c:showCatName val="0"/>
          <c:showSerName val="0"/>
          <c:showPercent val="0"/>
          <c:showBubbleSize val="0"/>
        </c:dLbls>
        <c:gapWidth val="219"/>
        <c:overlap val="-27"/>
        <c:axId val="403300352"/>
        <c:axId val="149272768"/>
      </c:barChart>
      <c:catAx>
        <c:axId val="4033003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9272768"/>
        <c:crosses val="autoZero"/>
        <c:auto val="1"/>
        <c:lblAlgn val="ctr"/>
        <c:lblOffset val="100"/>
        <c:noMultiLvlLbl val="0"/>
      </c:catAx>
      <c:valAx>
        <c:axId val="1492727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330035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2020.xlsx]Gana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Estatisticas'!$B$7:$K$7</c:f>
              <c:numCache>
                <c:formatCode>"$"#,##0_);[Red]\("$"#,##0\)</c:formatCode>
                <c:ptCount val="10"/>
                <c:pt idx="0">
                  <c:v>7606775298</c:v>
                </c:pt>
                <c:pt idx="1">
                  <c:v>9484067086</c:v>
                </c:pt>
                <c:pt idx="2">
                  <c:v>14590486334</c:v>
                </c:pt>
                <c:pt idx="3">
                  <c:v>16806198860</c:v>
                </c:pt>
                <c:pt idx="4">
                  <c:v>16200348656</c:v>
                </c:pt>
                <c:pt idx="5">
                  <c:v>15255525935</c:v>
                </c:pt>
                <c:pt idx="6">
                  <c:v>15212320887</c:v>
                </c:pt>
                <c:pt idx="7">
                  <c:v>17463781072</c:v>
                </c:pt>
                <c:pt idx="8">
                  <c:v>20344953094</c:v>
                </c:pt>
                <c:pt idx="9">
                  <c:v>22430566741</c:v>
                </c:pt>
              </c:numCache>
            </c:numRef>
          </c:val>
          <c:extLst xmlns:c16r2="http://schemas.microsoft.com/office/drawing/2015/06/chart">
            <c:ext xmlns:c16="http://schemas.microsoft.com/office/drawing/2014/chart" uri="{C3380CC4-5D6E-409C-BE32-E72D297353CC}">
              <c16:uniqueId val="{00000000-B292-4940-85A7-580165D1D01F}"/>
            </c:ext>
          </c:extLst>
        </c:ser>
        <c:ser>
          <c:idx val="1"/>
          <c:order val="1"/>
          <c:tx>
            <c:strRef>
              <c:f>'[CEDEAO PAIS POR PAIS VPT 2020.xlsx]Gana Estatisticas'!$A$8</c:f>
              <c:strCache>
                <c:ptCount val="1"/>
                <c:pt idx="0">
                  <c:v>Exportação de bens e serviços [ Corrente ]</c:v>
                </c:pt>
              </c:strCache>
            </c:strRef>
          </c:tx>
          <c:spPr>
            <a:solidFill>
              <a:schemeClr val="accent2"/>
            </a:solidFill>
            <a:ln>
              <a:noFill/>
            </a:ln>
            <a:effectLst/>
          </c:spPr>
          <c:invertIfNegative val="0"/>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Estatisticas'!$B$8:$K$8</c:f>
              <c:numCache>
                <c:formatCode>"$"#,##0_);[Red]\("$"#,##0\)</c:formatCode>
                <c:ptCount val="10"/>
                <c:pt idx="0">
                  <c:v>7609396366</c:v>
                </c:pt>
                <c:pt idx="1">
                  <c:v>9484067086</c:v>
                </c:pt>
                <c:pt idx="2">
                  <c:v>14614446554</c:v>
                </c:pt>
                <c:pt idx="3">
                  <c:v>16926546720</c:v>
                </c:pt>
                <c:pt idx="4">
                  <c:v>16344112737</c:v>
                </c:pt>
                <c:pt idx="5">
                  <c:v>15448425650</c:v>
                </c:pt>
                <c:pt idx="6">
                  <c:v>15717928435</c:v>
                </c:pt>
                <c:pt idx="7">
                  <c:v>17537473272</c:v>
                </c:pt>
                <c:pt idx="8">
                  <c:v>20801085643</c:v>
                </c:pt>
                <c:pt idx="9">
                  <c:v>23118048359</c:v>
                </c:pt>
              </c:numCache>
            </c:numRef>
          </c:val>
          <c:extLst xmlns:c16r2="http://schemas.microsoft.com/office/drawing/2015/06/chart">
            <c:ext xmlns:c16="http://schemas.microsoft.com/office/drawing/2014/chart" uri="{C3380CC4-5D6E-409C-BE32-E72D297353CC}">
              <c16:uniqueId val="{00000001-B292-4940-85A7-580165D1D01F}"/>
            </c:ext>
          </c:extLst>
        </c:ser>
        <c:ser>
          <c:idx val="2"/>
          <c:order val="2"/>
          <c:tx>
            <c:strRef>
              <c:f>'[CEDEAO PAIS POR PAIS VPT 2020.xlsx]Gana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Estatisticas'!$B$9:$K$9</c:f>
              <c:numCache>
                <c:formatCode>"$"#,##0_);[Red]\("$"#,##0\)</c:formatCode>
                <c:ptCount val="10"/>
                <c:pt idx="0">
                  <c:v>11656240382</c:v>
                </c:pt>
                <c:pt idx="1">
                  <c:v>14768574004</c:v>
                </c:pt>
                <c:pt idx="2">
                  <c:v>20687766636</c:v>
                </c:pt>
                <c:pt idx="3">
                  <c:v>23332918228</c:v>
                </c:pt>
                <c:pt idx="4">
                  <c:v>23863291381</c:v>
                </c:pt>
                <c:pt idx="5">
                  <c:v>20415065108</c:v>
                </c:pt>
                <c:pt idx="6">
                  <c:v>22034451756</c:v>
                </c:pt>
                <c:pt idx="7">
                  <c:v>21782666914</c:v>
                </c:pt>
                <c:pt idx="8">
                  <c:v>23504727639</c:v>
                </c:pt>
                <c:pt idx="9">
                  <c:v>24575747018</c:v>
                </c:pt>
              </c:numCache>
            </c:numRef>
          </c:val>
          <c:extLst xmlns:c16r2="http://schemas.microsoft.com/office/drawing/2015/06/chart">
            <c:ext xmlns:c16="http://schemas.microsoft.com/office/drawing/2014/chart" uri="{C3380CC4-5D6E-409C-BE32-E72D297353CC}">
              <c16:uniqueId val="{00000002-B292-4940-85A7-580165D1D01F}"/>
            </c:ext>
          </c:extLst>
        </c:ser>
        <c:ser>
          <c:idx val="3"/>
          <c:order val="3"/>
          <c:tx>
            <c:strRef>
              <c:f>'[CEDEAO PAIS POR PAIS VPT 2020.xlsx]Gana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Estatisticas'!$B$10:$K$10</c:f>
              <c:numCache>
                <c:formatCode>"$"#,##0_);[Red]\("$"#,##0\)</c:formatCode>
                <c:ptCount val="10"/>
                <c:pt idx="0">
                  <c:v>10989375852</c:v>
                </c:pt>
                <c:pt idx="1">
                  <c:v>14768574004</c:v>
                </c:pt>
                <c:pt idx="2">
                  <c:v>19529465075</c:v>
                </c:pt>
                <c:pt idx="3">
                  <c:v>22147874708</c:v>
                </c:pt>
                <c:pt idx="4">
                  <c:v>22689841615</c:v>
                </c:pt>
                <c:pt idx="5">
                  <c:v>19483722912</c:v>
                </c:pt>
                <c:pt idx="6">
                  <c:v>21456862105</c:v>
                </c:pt>
                <c:pt idx="7">
                  <c:v>20615994271</c:v>
                </c:pt>
                <c:pt idx="8">
                  <c:v>22648980830</c:v>
                </c:pt>
                <c:pt idx="9">
                  <c:v>23871613868</c:v>
                </c:pt>
              </c:numCache>
            </c:numRef>
          </c:val>
          <c:extLst xmlns:c16r2="http://schemas.microsoft.com/office/drawing/2015/06/chart">
            <c:ext xmlns:c16="http://schemas.microsoft.com/office/drawing/2014/chart" uri="{C3380CC4-5D6E-409C-BE32-E72D297353CC}">
              <c16:uniqueId val="{00000003-B292-4940-85A7-580165D1D01F}"/>
            </c:ext>
          </c:extLst>
        </c:ser>
        <c:ser>
          <c:idx val="4"/>
          <c:order val="4"/>
          <c:tx>
            <c:strRef>
              <c:f>'[CEDEAO PAIS POR PAIS VPT 2020.xlsx]Gana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Estatisticas'!$B$11:$K$11</c:f>
              <c:numCache>
                <c:formatCode>"$"#,##0_);[Red]\("$"#,##0\)</c:formatCode>
                <c:ptCount val="10"/>
                <c:pt idx="0">
                  <c:v>-4049465084</c:v>
                </c:pt>
                <c:pt idx="1">
                  <c:v>-5284506918</c:v>
                </c:pt>
                <c:pt idx="2">
                  <c:v>-6097280302</c:v>
                </c:pt>
                <c:pt idx="3">
                  <c:v>-6526719368</c:v>
                </c:pt>
                <c:pt idx="4">
                  <c:v>-7662942725</c:v>
                </c:pt>
                <c:pt idx="5">
                  <c:v>-5159539173</c:v>
                </c:pt>
                <c:pt idx="6">
                  <c:v>-6822130869</c:v>
                </c:pt>
                <c:pt idx="7">
                  <c:v>-4318885842</c:v>
                </c:pt>
                <c:pt idx="8">
                  <c:v>-3159774545</c:v>
                </c:pt>
                <c:pt idx="9">
                  <c:v>-2145180277</c:v>
                </c:pt>
              </c:numCache>
            </c:numRef>
          </c:val>
          <c:extLst xmlns:c16r2="http://schemas.microsoft.com/office/drawing/2015/06/chart">
            <c:ext xmlns:c16="http://schemas.microsoft.com/office/drawing/2014/chart" uri="{C3380CC4-5D6E-409C-BE32-E72D297353CC}">
              <c16:uniqueId val="{0000000E-B292-4940-85A7-580165D1D01F}"/>
            </c:ext>
          </c:extLst>
        </c:ser>
        <c:ser>
          <c:idx val="5"/>
          <c:order val="5"/>
          <c:tx>
            <c:strRef>
              <c:f>'[CEDEAO PAIS POR PAIS VPT 2020.xlsx]Gana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0"/>
              <c:layout>
                <c:manualLayout>
                  <c:x val="-5.4805057016170302E-4"/>
                  <c:y val="-5.734919286321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B292-4940-85A7-580165D1D01F}"/>
                </c:ext>
              </c:extLst>
            </c:dLbl>
            <c:dLbl>
              <c:idx val="1"/>
              <c:layout>
                <c:manualLayout>
                  <c:x val="1.36629862766698E-3"/>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B292-4940-85A7-580165D1D01F}"/>
                </c:ext>
              </c:extLst>
            </c:dLbl>
            <c:dLbl>
              <c:idx val="2"/>
              <c:layout>
                <c:manualLayout>
                  <c:x val="1.93641532595534E-5"/>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B292-4940-85A7-580165D1D01F}"/>
                </c:ext>
              </c:extLst>
            </c:dLbl>
            <c:dLbl>
              <c:idx val="3"/>
              <c:layout>
                <c:manualLayout>
                  <c:x val="-3.21084680793224E-4"/>
                  <c:y val="-8.124468988954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B292-4940-85A7-580165D1D01F}"/>
                </c:ext>
              </c:extLst>
            </c:dLbl>
            <c:dLbl>
              <c:idx val="4"/>
              <c:layout>
                <c:manualLayout>
                  <c:x val="3.3594554259709202E-4"/>
                  <c:y val="-6.6907391673746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B292-4940-85A7-580165D1D01F}"/>
                </c:ext>
              </c:extLst>
            </c:dLbl>
            <c:dLbl>
              <c:idx val="5"/>
              <c:layout>
                <c:manualLayout>
                  <c:x val="7.6600987661884902E-4"/>
                  <c:y val="-7.96516567544606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B292-4940-85A7-580165D1D01F}"/>
                </c:ext>
              </c:extLst>
            </c:dLbl>
            <c:dLbl>
              <c:idx val="6"/>
              <c:layout>
                <c:manualLayout>
                  <c:x val="-1.7923099993788001E-4"/>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B292-4940-85A7-580165D1D01F}"/>
                </c:ext>
              </c:extLst>
            </c:dLbl>
            <c:dLbl>
              <c:idx val="7"/>
              <c:layout>
                <c:manualLayout>
                  <c:x val="-7.1827498718813102E-4"/>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B292-4940-85A7-580165D1D01F}"/>
                </c:ext>
              </c:extLst>
            </c:dLbl>
            <c:dLbl>
              <c:idx val="8"/>
              <c:layout>
                <c:manualLayout>
                  <c:x val="2.33036326250857E-2"/>
                  <c:y val="-7.9651656754460495E-3"/>
                </c:manualLayout>
              </c:layout>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7-B292-4940-85A7-580165D1D01F}"/>
                </c:ext>
              </c:extLst>
            </c:dLbl>
            <c:dLbl>
              <c:idx val="9"/>
              <c:layout>
                <c:manualLayout>
                  <c:x val="-8.5432125870323799E-4"/>
                  <c:y val="-4.9384027187765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B292-4940-85A7-580165D1D01F}"/>
                </c:ext>
              </c:extLst>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Estatisticas'!$B$12:$K$12</c:f>
              <c:numCache>
                <c:formatCode>"$"#,##0_);[Red]\("$"#,##0\)</c:formatCode>
                <c:ptCount val="10"/>
                <c:pt idx="0">
                  <c:v>-3379979486</c:v>
                </c:pt>
                <c:pt idx="1">
                  <c:v>-5284506918</c:v>
                </c:pt>
                <c:pt idx="2">
                  <c:v>-4915018521</c:v>
                </c:pt>
                <c:pt idx="3">
                  <c:v>-5221327988</c:v>
                </c:pt>
                <c:pt idx="4">
                  <c:v>-6345728878</c:v>
                </c:pt>
                <c:pt idx="5">
                  <c:v>-4035297262</c:v>
                </c:pt>
                <c:pt idx="6">
                  <c:v>-5738933670</c:v>
                </c:pt>
                <c:pt idx="7">
                  <c:v>-3078520999</c:v>
                </c:pt>
                <c:pt idx="8">
                  <c:v>-1847895187</c:v>
                </c:pt>
                <c:pt idx="9">
                  <c:v>-753565509</c:v>
                </c:pt>
              </c:numCache>
            </c:numRef>
          </c:val>
          <c:extLst xmlns:c16r2="http://schemas.microsoft.com/office/drawing/2015/06/chart">
            <c:ext xmlns:c16="http://schemas.microsoft.com/office/drawing/2014/chart" uri="{C3380CC4-5D6E-409C-BE32-E72D297353CC}">
              <c16:uniqueId val="{00000019-B292-4940-85A7-580165D1D01F}"/>
            </c:ext>
          </c:extLst>
        </c:ser>
        <c:ser>
          <c:idx val="6"/>
          <c:order val="6"/>
          <c:tx>
            <c:strRef>
              <c:f>'[CEDEAO PAIS POR PAIS VPT 2020.xlsx]Gana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layout>
                <c:manualLayout>
                  <c:x val="6.0419813531954799E-3"/>
                  <c:y val="-3.6498632230817701E-2"/>
                </c:manualLayout>
              </c:layout>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C-B292-4940-85A7-580165D1D01F}"/>
                </c:ext>
              </c:extLst>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Estatisticas'!$B$13:$K$13</c:f>
              <c:numCache>
                <c:formatCode>"$"#,##0_);[Red]\("$"#,##0\)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extLst xmlns:c16r2="http://schemas.microsoft.com/office/drawing/2015/06/chart">
            <c:ext xmlns:c16="http://schemas.microsoft.com/office/drawing/2014/chart" uri="{C3380CC4-5D6E-409C-BE32-E72D297353CC}">
              <c16:uniqueId val="{0000001D-B292-4940-85A7-580165D1D01F}"/>
            </c:ext>
          </c:extLst>
        </c:ser>
        <c:dLbls>
          <c:showLegendKey val="0"/>
          <c:showVal val="0"/>
          <c:showCatName val="0"/>
          <c:showSerName val="0"/>
          <c:showPercent val="0"/>
          <c:showBubbleSize val="0"/>
        </c:dLbls>
        <c:gapWidth val="150"/>
        <c:axId val="404767744"/>
        <c:axId val="179940160"/>
      </c:barChart>
      <c:dateAx>
        <c:axId val="40476774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E GHANA</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79940160"/>
        <c:crosses val="autoZero"/>
        <c:auto val="0"/>
        <c:lblOffset val="100"/>
        <c:baseTimeUnit val="days"/>
      </c:dateAx>
      <c:valAx>
        <c:axId val="1799401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476774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69042093040166497"/>
          <c:y val="3.2555615843732999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C36-488D-9F84-BE21E77332F0}"/>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5C36-488D-9F84-BE21E77332F0}"/>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5C36-488D-9F84-BE21E77332F0}"/>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5C36-488D-9F84-BE21E77332F0}"/>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5C36-488D-9F84-BE21E77332F0}"/>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5C36-488D-9F84-BE21E77332F0}"/>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C36-488D-9F84-BE21E77332F0}"/>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5C36-488D-9F84-BE21E77332F0}"/>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5C36-488D-9F84-BE21E77332F0}"/>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5C36-488D-9F84-BE21E77332F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5C36-488D-9F84-BE21E77332F0}"/>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5C36-488D-9F84-BE21E77332F0}"/>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5C36-488D-9F84-BE21E77332F0}"/>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5C36-488D-9F84-BE21E77332F0}"/>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5C36-488D-9F84-BE21E77332F0}"/>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5C36-488D-9F84-BE21E77332F0}"/>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5C36-488D-9F84-BE21E77332F0}"/>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5C36-488D-9F84-BE21E77332F0}"/>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5C36-488D-9F84-BE21E77332F0}"/>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5C36-488D-9F84-BE21E77332F0}"/>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5C36-488D-9F84-BE21E77332F0}"/>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5C36-488D-9F84-BE21E77332F0}"/>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5C36-488D-9F84-BE21E77332F0}"/>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5C36-488D-9F84-BE21E77332F0}"/>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5C36-488D-9F84-BE21E77332F0}"/>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5C36-488D-9F84-BE21E77332F0}"/>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2020.xlsx]Gana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2020.xlsx]Gana Estatisticas'!$B$115:$B$131</c:f>
              <c:numCache>
                <c:formatCode>"$"#,##0</c:formatCode>
                <c:ptCount val="17"/>
                <c:pt idx="0">
                  <c:v>1554582134</c:v>
                </c:pt>
                <c:pt idx="1">
                  <c:v>1452565110</c:v>
                </c:pt>
                <c:pt idx="2">
                  <c:v>243700111</c:v>
                </c:pt>
                <c:pt idx="3">
                  <c:v>108874552</c:v>
                </c:pt>
                <c:pt idx="4">
                  <c:v>8390504919</c:v>
                </c:pt>
                <c:pt idx="5">
                  <c:v>623339067</c:v>
                </c:pt>
                <c:pt idx="6">
                  <c:v>1346784262</c:v>
                </c:pt>
                <c:pt idx="7">
                  <c:v>145325315</c:v>
                </c:pt>
                <c:pt idx="8">
                  <c:v>4079729034</c:v>
                </c:pt>
                <c:pt idx="9">
                  <c:v>290735841</c:v>
                </c:pt>
                <c:pt idx="10">
                  <c:v>70750451</c:v>
                </c:pt>
                <c:pt idx="11">
                  <c:v>212959115</c:v>
                </c:pt>
                <c:pt idx="12">
                  <c:v>7026275</c:v>
                </c:pt>
                <c:pt idx="13">
                  <c:v>1476535512</c:v>
                </c:pt>
                <c:pt idx="14" formatCode="&quot;$&quot;#,##0;\-&quot;$&quot;#,##0">
                  <c:v>1218790709</c:v>
                </c:pt>
                <c:pt idx="15">
                  <c:v>167255267</c:v>
                </c:pt>
                <c:pt idx="16">
                  <c:v>38199227</c:v>
                </c:pt>
              </c:numCache>
            </c:numRef>
          </c:val>
          <c:extLst xmlns:c16r2="http://schemas.microsoft.com/office/drawing/2015/06/chart">
            <c:ext xmlns:c16="http://schemas.microsoft.com/office/drawing/2014/chart" uri="{C3380CC4-5D6E-409C-BE32-E72D297353CC}">
              <c16:uniqueId val="{00000022-5C36-488D-9F84-BE21E77332F0}"/>
            </c:ext>
          </c:extLst>
        </c:ser>
        <c:dLbls>
          <c:showLegendKey val="1"/>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2"/>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3"/>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4"/>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5"/>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6"/>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7"/>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8"/>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9"/>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0"/>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1"/>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2"/>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3"/>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4"/>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5"/>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6"/>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4125089276604395"/>
          <c:y val="5.8212126729172203E-3"/>
        </c:manualLayout>
      </c:layout>
      <c:overlay val="0"/>
      <c:spPr>
        <a:noFill/>
        <a:ln>
          <a:noFill/>
        </a:ln>
        <a:effectLst/>
      </c:spPr>
    </c:title>
    <c:autoTitleDeleted val="0"/>
    <c:plotArea>
      <c:layout>
        <c:manualLayout>
          <c:layoutTarget val="inner"/>
          <c:xMode val="edge"/>
          <c:yMode val="edge"/>
          <c:x val="0.326599326599327"/>
          <c:y val="0.205339700455828"/>
          <c:w val="0.52198755229058302"/>
          <c:h val="0.5552420230084650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60F-440E-BF11-5B73C8D6A74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860F-440E-BF11-5B73C8D6A74A}"/>
              </c:ext>
            </c:extLst>
          </c:dPt>
          <c:dPt>
            <c:idx val="2"/>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5-860F-440E-BF11-5B73C8D6A74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860F-440E-BF11-5B73C8D6A74A}"/>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860F-440E-BF11-5B73C8D6A74A}"/>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860F-440E-BF11-5B73C8D6A74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60F-440E-BF11-5B73C8D6A74A}"/>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860F-440E-BF11-5B73C8D6A74A}"/>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860F-440E-BF11-5B73C8D6A74A}"/>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860F-440E-BF11-5B73C8D6A74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60F-440E-BF11-5B73C8D6A74A}"/>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860F-440E-BF11-5B73C8D6A74A}"/>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860F-440E-BF11-5B73C8D6A74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60F-440E-BF11-5B73C8D6A74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860F-440E-BF11-5B73C8D6A74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60F-440E-BF11-5B73C8D6A74A}"/>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860F-440E-BF11-5B73C8D6A74A}"/>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60F-440E-BF11-5B73C8D6A74A}"/>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60F-440E-BF11-5B73C8D6A74A}"/>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60F-440E-BF11-5B73C8D6A74A}"/>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860F-440E-BF11-5B73C8D6A74A}"/>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860F-440E-BF11-5B73C8D6A74A}"/>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860F-440E-BF11-5B73C8D6A74A}"/>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860F-440E-BF11-5B73C8D6A74A}"/>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860F-440E-BF11-5B73C8D6A74A}"/>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860F-440E-BF11-5B73C8D6A74A}"/>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860F-440E-BF11-5B73C8D6A74A}"/>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860F-440E-BF11-5B73C8D6A74A}"/>
                </c:ext>
              </c:extLst>
            </c:dLbl>
            <c:dLbl>
              <c:idx val="12"/>
              <c:layout>
                <c:manualLayout>
                  <c:x val="2.0517007755471401E-2"/>
                  <c:y val="-0.14959754844616199"/>
                </c:manualLayout>
              </c:layout>
              <c:numFmt formatCode="0.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860F-440E-BF11-5B73C8D6A74A}"/>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860F-440E-BF11-5B73C8D6A74A}"/>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860F-440E-BF11-5B73C8D6A74A}"/>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860F-440E-BF11-5B73C8D6A74A}"/>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860F-440E-BF11-5B73C8D6A74A}"/>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2020.xlsx]Gana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2020.xlsx]Gana Estatisticas'!$B$137:$B$153</c:f>
              <c:numCache>
                <c:formatCode>"$"#,##0;\-"$"#,##0</c:formatCode>
                <c:ptCount val="17"/>
                <c:pt idx="0">
                  <c:v>3024539602</c:v>
                </c:pt>
                <c:pt idx="1">
                  <c:v>2852939953</c:v>
                </c:pt>
                <c:pt idx="2">
                  <c:v>2678847578</c:v>
                </c:pt>
                <c:pt idx="3">
                  <c:v>2486784670</c:v>
                </c:pt>
                <c:pt idx="4">
                  <c:v>839324205</c:v>
                </c:pt>
                <c:pt idx="5">
                  <c:v>36665372</c:v>
                </c:pt>
                <c:pt idx="6">
                  <c:v>227650431</c:v>
                </c:pt>
                <c:pt idx="7">
                  <c:v>1717145</c:v>
                </c:pt>
                <c:pt idx="8">
                  <c:v>220291412</c:v>
                </c:pt>
                <c:pt idx="9">
                  <c:v>7341442</c:v>
                </c:pt>
                <c:pt idx="10">
                  <c:v>5129051</c:v>
                </c:pt>
                <c:pt idx="11">
                  <c:v>1681234</c:v>
                </c:pt>
                <c:pt idx="12">
                  <c:v>531157</c:v>
                </c:pt>
                <c:pt idx="13">
                  <c:v>65029767</c:v>
                </c:pt>
                <c:pt idx="14">
                  <c:v>47773444</c:v>
                </c:pt>
                <c:pt idx="15">
                  <c:v>20121363</c:v>
                </c:pt>
                <c:pt idx="16">
                  <c:v>2275394</c:v>
                </c:pt>
              </c:numCache>
            </c:numRef>
          </c:val>
          <c:extLst xmlns:c16r2="http://schemas.microsoft.com/office/drawing/2015/06/chart">
            <c:ext xmlns:c16="http://schemas.microsoft.com/office/drawing/2014/chart" uri="{C3380CC4-5D6E-409C-BE32-E72D297353CC}">
              <c16:uniqueId val="{00000022-860F-440E-BF11-5B73C8D6A74A}"/>
            </c:ext>
          </c:extLst>
        </c:ser>
        <c:dLbls>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2"/>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3"/>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4"/>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5"/>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6"/>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7"/>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8"/>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9"/>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0"/>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1"/>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2"/>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3"/>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4"/>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5"/>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6"/>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2020.xlsx]Gana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D3F-4E59-93B7-004435A45FBF}"/>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D3F-4E59-93B7-004435A45FBF}"/>
                </c:ext>
              </c:extLst>
            </c:dLbl>
            <c:dLbl>
              <c:idx val="9"/>
              <c:layout>
                <c:manualLayout>
                  <c:x val="0"/>
                  <c:y val="-7.02690682677340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D3F-4E59-93B7-004435A45FBF}"/>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Estatisticas'!$B$91:$K$91</c:f>
              <c:numCache>
                <c:formatCode>"$"#,##0;\-"$"#,##0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smooth val="0"/>
          <c:extLst xmlns:c16r2="http://schemas.microsoft.com/office/drawing/2015/06/chart">
            <c:ext xmlns:c16="http://schemas.microsoft.com/office/drawing/2014/chart" uri="{C3380CC4-5D6E-409C-BE32-E72D297353CC}">
              <c16:uniqueId val="{00000005-FD3F-4E59-93B7-004435A45FBF}"/>
            </c:ext>
          </c:extLst>
        </c:ser>
        <c:dLbls>
          <c:showLegendKey val="0"/>
          <c:showVal val="1"/>
          <c:showCatName val="0"/>
          <c:showSerName val="0"/>
          <c:showPercent val="0"/>
          <c:showBubbleSize val="0"/>
        </c:dLbls>
        <c:marker val="1"/>
        <c:smooth val="0"/>
        <c:axId val="411575808"/>
        <c:axId val="216353024"/>
      </c:lineChart>
      <c:catAx>
        <c:axId val="4115758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353024"/>
        <c:crosses val="autoZero"/>
        <c:auto val="1"/>
        <c:lblAlgn val="ctr"/>
        <c:lblOffset val="100"/>
        <c:noMultiLvlLbl val="0"/>
      </c:catAx>
      <c:valAx>
        <c:axId val="2163530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115758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ln>
                  <a:noFill/>
                </a:ln>
                <a:solidFill>
                  <a:schemeClr val="tx1">
                    <a:lumMod val="65000"/>
                    <a:lumOff val="35000"/>
                  </a:schemeClr>
                </a:solidFill>
                <a:latin typeface="+mn-lt"/>
                <a:ea typeface="+mn-ea"/>
                <a:cs typeface="+mn-cs"/>
              </a:defRPr>
            </a:pPr>
            <a:r>
              <a:rPr lang="en-US">
                <a:ln>
                  <a:noFill/>
                </a:ln>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2020.xlsx]Gana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ln>
                      <a:noFill/>
                    </a:ln>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Estatisticas'!$B$14:$K$14</c:f>
              <c:numCache>
                <c:formatCode>0.00%</c:formatCode>
                <c:ptCount val="10"/>
                <c:pt idx="0">
                  <c:v>0.29289999999999999</c:v>
                </c:pt>
                <c:pt idx="1">
                  <c:v>0.29480000000000001</c:v>
                </c:pt>
                <c:pt idx="2">
                  <c:v>0.36940000000000001</c:v>
                </c:pt>
                <c:pt idx="3">
                  <c:v>0.40360000000000001</c:v>
                </c:pt>
                <c:pt idx="4">
                  <c:v>0.25829999999999997</c:v>
                </c:pt>
                <c:pt idx="5">
                  <c:v>0.28820000000000001</c:v>
                </c:pt>
                <c:pt idx="6">
                  <c:v>0.3196</c:v>
                </c:pt>
                <c:pt idx="7">
                  <c:v>0.31879999999999997</c:v>
                </c:pt>
                <c:pt idx="8">
                  <c:v>0.35260000000000002</c:v>
                </c:pt>
                <c:pt idx="9">
                  <c:v>0.35260000000000002</c:v>
                </c:pt>
              </c:numCache>
            </c:numRef>
          </c:val>
          <c:extLst xmlns:c16r2="http://schemas.microsoft.com/office/drawing/2015/06/chart">
            <c:ext xmlns:c16="http://schemas.microsoft.com/office/drawing/2014/chart" uri="{C3380CC4-5D6E-409C-BE32-E72D297353CC}">
              <c16:uniqueId val="{00000000-2294-42C0-AAB4-8091476726D8}"/>
            </c:ext>
          </c:extLst>
        </c:ser>
        <c:ser>
          <c:idx val="1"/>
          <c:order val="1"/>
          <c:tx>
            <c:strRef>
              <c:f>'[CEDEAO PAIS POR PAIS VPT 2020.xlsx]Gana Estatisticas'!$A$15</c:f>
              <c:strCache>
                <c:ptCount val="1"/>
                <c:pt idx="0">
                  <c:v>Importação de bens e serviços [ % do PIB ]</c:v>
                </c:pt>
              </c:strCache>
            </c:strRef>
          </c:tx>
          <c:spPr>
            <a:solidFill>
              <a:schemeClr val="accent2"/>
            </a:solidFill>
            <a:ln>
              <a:noFill/>
            </a:ln>
            <a:effectLst/>
          </c:spPr>
          <c:invertIfNegative val="0"/>
          <c:dLbls>
            <c:dLbl>
              <c:idx val="9"/>
              <c:layout>
                <c:manualLayout>
                  <c:x val="1.77083333333333E-3"/>
                  <c:y val="-1.90985485103132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294-42C0-AAB4-8091476726D8}"/>
                </c:ext>
              </c:extLst>
            </c:dLbl>
            <c:spPr>
              <a:noFill/>
              <a:ln>
                <a:noFill/>
              </a:ln>
              <a:effectLst/>
            </c:spPr>
            <c:txPr>
              <a:bodyPr rot="0" spcFirstLastPara="0" vertOverflow="ellipsis" vert="horz" wrap="square" lIns="38100" tIns="19050" rIns="38100" bIns="19050" anchor="ctr" anchorCtr="1"/>
              <a:lstStyle/>
              <a:p>
                <a:pPr>
                  <a:defRPr lang="pt-PT" sz="900" b="1" i="0" u="none" strike="noStrike" kern="1200" baseline="0">
                    <a:ln>
                      <a:noFill/>
                    </a:ln>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Estatisticas'!$B$15:$K$15</c:f>
              <c:numCache>
                <c:formatCode>0.00%</c:formatCode>
                <c:ptCount val="10"/>
                <c:pt idx="0">
                  <c:v>0.42299999999999999</c:v>
                </c:pt>
                <c:pt idx="1">
                  <c:v>0.45900000000000002</c:v>
                </c:pt>
                <c:pt idx="2">
                  <c:v>0.49359999999999998</c:v>
                </c:pt>
                <c:pt idx="3">
                  <c:v>0.52810000000000001</c:v>
                </c:pt>
                <c:pt idx="4">
                  <c:v>0.35859999999999997</c:v>
                </c:pt>
                <c:pt idx="5">
                  <c:v>0.36349999999999999</c:v>
                </c:pt>
                <c:pt idx="6">
                  <c:v>0.43630000000000002</c:v>
                </c:pt>
                <c:pt idx="7">
                  <c:v>0.37480000000000002</c:v>
                </c:pt>
                <c:pt idx="8">
                  <c:v>0.38390000000000002</c:v>
                </c:pt>
                <c:pt idx="9">
                  <c:v>0.36409999999999998</c:v>
                </c:pt>
              </c:numCache>
            </c:numRef>
          </c:val>
          <c:extLst xmlns:c16r2="http://schemas.microsoft.com/office/drawing/2015/06/chart">
            <c:ext xmlns:c16="http://schemas.microsoft.com/office/drawing/2014/chart" uri="{C3380CC4-5D6E-409C-BE32-E72D297353CC}">
              <c16:uniqueId val="{00000002-2294-42C0-AAB4-8091476726D8}"/>
            </c:ext>
          </c:extLst>
        </c:ser>
        <c:dLbls>
          <c:showLegendKey val="0"/>
          <c:showVal val="1"/>
          <c:showCatName val="0"/>
          <c:showSerName val="0"/>
          <c:showPercent val="0"/>
          <c:showBubbleSize val="0"/>
        </c:dLbls>
        <c:gapWidth val="219"/>
        <c:overlap val="-27"/>
        <c:axId val="411576832"/>
        <c:axId val="216354752"/>
      </c:barChart>
      <c:catAx>
        <c:axId val="411576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ln>
                  <a:noFill/>
                </a:ln>
                <a:solidFill>
                  <a:srgbClr val="00B0F0"/>
                </a:solidFill>
                <a:latin typeface="+mn-lt"/>
                <a:ea typeface="+mn-ea"/>
                <a:cs typeface="+mn-cs"/>
              </a:defRPr>
            </a:pPr>
            <a:endParaRPr lang="pt-PT"/>
          </a:p>
        </c:txPr>
        <c:crossAx val="216354752"/>
        <c:crosses val="autoZero"/>
        <c:auto val="1"/>
        <c:lblAlgn val="ctr"/>
        <c:lblOffset val="100"/>
        <c:noMultiLvlLbl val="0"/>
      </c:catAx>
      <c:valAx>
        <c:axId val="2163547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ln>
                  <a:noFill/>
                </a:ln>
                <a:solidFill>
                  <a:schemeClr val="tx1">
                    <a:lumMod val="65000"/>
                    <a:lumOff val="35000"/>
                  </a:schemeClr>
                </a:solidFill>
                <a:latin typeface="+mn-lt"/>
                <a:ea typeface="+mn-ea"/>
                <a:cs typeface="+mn-cs"/>
              </a:defRPr>
            </a:pPr>
            <a:endParaRPr lang="pt-PT"/>
          </a:p>
        </c:txPr>
        <c:crossAx val="411576832"/>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pt-PT" sz="900" b="0" i="0" u="none" strike="noStrike" kern="1200" baseline="0">
                <a:ln>
                  <a:noFill/>
                </a:ln>
                <a:solidFill>
                  <a:schemeClr val="tx1">
                    <a:lumMod val="65000"/>
                    <a:lumOff val="35000"/>
                  </a:schemeClr>
                </a:solidFill>
                <a:latin typeface="+mn-lt"/>
                <a:ea typeface="+mn-ea"/>
                <a:cs typeface="+mn-cs"/>
              </a:defRPr>
            </a:pPr>
            <a:endParaRPr lang="pt-PT"/>
          </a:p>
        </c:txPr>
      </c:legendEntry>
      <c:legendEntry>
        <c:idx val="1"/>
        <c:txPr>
          <a:bodyPr rot="0" spcFirstLastPara="0" vertOverflow="ellipsis" vert="horz" wrap="square" anchor="ctr" anchorCtr="1"/>
          <a:lstStyle/>
          <a:p>
            <a:pPr>
              <a:defRPr lang="pt-PT" sz="900" b="0" i="0" u="none" strike="noStrike" kern="1200" baseline="0">
                <a:ln>
                  <a:noFill/>
                </a:ln>
                <a:solidFill>
                  <a:schemeClr val="tx1">
                    <a:lumMod val="65000"/>
                    <a:lumOff val="35000"/>
                  </a:schemeClr>
                </a:solidFill>
                <a:latin typeface="+mn-lt"/>
                <a:ea typeface="+mn-ea"/>
                <a:cs typeface="+mn-cs"/>
              </a:defRPr>
            </a:pPr>
            <a:endParaRPr lang="pt-PT"/>
          </a:p>
        </c:txPr>
      </c:legendEntry>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ln>
                <a:noFill/>
              </a:ln>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ln>
            <a:noFill/>
          </a:ln>
        </a:defRPr>
      </a:pPr>
      <a:endParaRPr lang="pt-PT"/>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2020.xlsx]Guine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Estatisticas'!$B$7:$K$7</c:f>
              <c:numCache>
                <c:formatCode>"$"#,##0_);[Red]\("$"#,##0\)</c:formatCode>
                <c:ptCount val="10"/>
                <c:pt idx="0">
                  <c:v>1963069543</c:v>
                </c:pt>
                <c:pt idx="1">
                  <c:v>2079424662</c:v>
                </c:pt>
                <c:pt idx="2">
                  <c:v>2059780711</c:v>
                </c:pt>
                <c:pt idx="3">
                  <c:v>2120634494</c:v>
                </c:pt>
                <c:pt idx="4">
                  <c:v>1855634771</c:v>
                </c:pt>
                <c:pt idx="5">
                  <c:v>1978219179</c:v>
                </c:pt>
                <c:pt idx="6">
                  <c:v>1797832009</c:v>
                </c:pt>
                <c:pt idx="7">
                  <c:v>2485801741</c:v>
                </c:pt>
                <c:pt idx="8">
                  <c:v>4445452684</c:v>
                </c:pt>
                <c:pt idx="9">
                  <c:v>4901428736</c:v>
                </c:pt>
              </c:numCache>
            </c:numRef>
          </c:val>
          <c:extLst xmlns:c16r2="http://schemas.microsoft.com/office/drawing/2015/06/chart">
            <c:ext xmlns:c16="http://schemas.microsoft.com/office/drawing/2014/chart" uri="{C3380CC4-5D6E-409C-BE32-E72D297353CC}">
              <c16:uniqueId val="{00000000-1494-4D14-8E68-388C6DEB03D6}"/>
            </c:ext>
          </c:extLst>
        </c:ser>
        <c:ser>
          <c:idx val="1"/>
          <c:order val="1"/>
          <c:tx>
            <c:strRef>
              <c:f>'[CEDEAO PAIS POR PAIS VPT 2020.xlsx]Guine Estatisticas'!$A$8</c:f>
              <c:strCache>
                <c:ptCount val="1"/>
                <c:pt idx="0">
                  <c:v>Exportação de bens e serviços [ Corrente ]</c:v>
                </c:pt>
              </c:strCache>
            </c:strRef>
          </c:tx>
          <c:spPr>
            <a:solidFill>
              <a:schemeClr val="accent2"/>
            </a:solidFill>
            <a:ln>
              <a:noFill/>
            </a:ln>
            <a:effectLst/>
          </c:spPr>
          <c:invertIfNegative val="0"/>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Estatisticas'!$B$8:$K$8</c:f>
              <c:numCache>
                <c:formatCode>"$"#,##0_);[Red]\("$"#,##0\)</c:formatCode>
                <c:ptCount val="10"/>
                <c:pt idx="0">
                  <c:v>1512364200</c:v>
                </c:pt>
                <c:pt idx="1">
                  <c:v>2079424662</c:v>
                </c:pt>
                <c:pt idx="2">
                  <c:v>2212106789</c:v>
                </c:pt>
                <c:pt idx="3">
                  <c:v>2531048966</c:v>
                </c:pt>
                <c:pt idx="4">
                  <c:v>2217341673</c:v>
                </c:pt>
                <c:pt idx="5">
                  <c:v>2342843821</c:v>
                </c:pt>
                <c:pt idx="6">
                  <c:v>1890478301</c:v>
                </c:pt>
                <c:pt idx="7">
                  <c:v>2527075847</c:v>
                </c:pt>
                <c:pt idx="8">
                  <c:v>4611027662</c:v>
                </c:pt>
                <c:pt idx="9">
                  <c:v>4101524585</c:v>
                </c:pt>
              </c:numCache>
            </c:numRef>
          </c:val>
          <c:extLst xmlns:c16r2="http://schemas.microsoft.com/office/drawing/2015/06/chart">
            <c:ext xmlns:c16="http://schemas.microsoft.com/office/drawing/2014/chart" uri="{C3380CC4-5D6E-409C-BE32-E72D297353CC}">
              <c16:uniqueId val="{00000001-1494-4D14-8E68-388C6DEB03D6}"/>
            </c:ext>
          </c:extLst>
        </c:ser>
        <c:ser>
          <c:idx val="2"/>
          <c:order val="2"/>
          <c:tx>
            <c:strRef>
              <c:f>'[CEDEAO PAIS POR PAIS VPT 2020.xlsx]Guine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Estatisticas'!$B$9:$K$9</c:f>
              <c:numCache>
                <c:formatCode>"$"#,##0_);[Red]\("$"#,##0\)</c:formatCode>
                <c:ptCount val="10"/>
                <c:pt idx="0">
                  <c:v>2859969265</c:v>
                </c:pt>
                <c:pt idx="1">
                  <c:v>2961065637</c:v>
                </c:pt>
                <c:pt idx="2">
                  <c:v>3530428802</c:v>
                </c:pt>
                <c:pt idx="3">
                  <c:v>3982602308</c:v>
                </c:pt>
                <c:pt idx="4">
                  <c:v>4322095047</c:v>
                </c:pt>
                <c:pt idx="5">
                  <c:v>4107895543</c:v>
                </c:pt>
                <c:pt idx="6">
                  <c:v>4495464676</c:v>
                </c:pt>
                <c:pt idx="7">
                  <c:v>7685347344</c:v>
                </c:pt>
                <c:pt idx="8">
                  <c:v>6330478796</c:v>
                </c:pt>
                <c:pt idx="9">
                  <c:v>5973699324</c:v>
                </c:pt>
              </c:numCache>
            </c:numRef>
          </c:val>
          <c:extLst xmlns:c16r2="http://schemas.microsoft.com/office/drawing/2015/06/chart">
            <c:ext xmlns:c16="http://schemas.microsoft.com/office/drawing/2014/chart" uri="{C3380CC4-5D6E-409C-BE32-E72D297353CC}">
              <c16:uniqueId val="{00000002-1494-4D14-8E68-388C6DEB03D6}"/>
            </c:ext>
          </c:extLst>
        </c:ser>
        <c:ser>
          <c:idx val="3"/>
          <c:order val="3"/>
          <c:tx>
            <c:strRef>
              <c:f>'[CEDEAO PAIS POR PAIS VPT 2020.xlsx]Guine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Estatisticas'!$B$10:$K$10</c:f>
              <c:numCache>
                <c:formatCode>"$"#,##0_);[Red]\("$"#,##0\)</c:formatCode>
                <c:ptCount val="10"/>
                <c:pt idx="0">
                  <c:v>3177066501</c:v>
                </c:pt>
                <c:pt idx="1">
                  <c:v>2961065637</c:v>
                </c:pt>
                <c:pt idx="2">
                  <c:v>3620035689</c:v>
                </c:pt>
                <c:pt idx="3">
                  <c:v>4089175143</c:v>
                </c:pt>
                <c:pt idx="4">
                  <c:v>4519671005</c:v>
                </c:pt>
                <c:pt idx="5">
                  <c:v>4396562741</c:v>
                </c:pt>
                <c:pt idx="6">
                  <c:v>4480281625</c:v>
                </c:pt>
                <c:pt idx="7">
                  <c:v>7095404979</c:v>
                </c:pt>
                <c:pt idx="8">
                  <c:v>5842867639</c:v>
                </c:pt>
                <c:pt idx="9">
                  <c:v>5783505586</c:v>
                </c:pt>
              </c:numCache>
            </c:numRef>
          </c:val>
          <c:extLst xmlns:c16r2="http://schemas.microsoft.com/office/drawing/2015/06/chart">
            <c:ext xmlns:c16="http://schemas.microsoft.com/office/drawing/2014/chart" uri="{C3380CC4-5D6E-409C-BE32-E72D297353CC}">
              <c16:uniqueId val="{00000003-1494-4D14-8E68-388C6DEB03D6}"/>
            </c:ext>
          </c:extLst>
        </c:ser>
        <c:ser>
          <c:idx val="4"/>
          <c:order val="4"/>
          <c:tx>
            <c:strRef>
              <c:f>'[CEDEAO PAIS POR PAIS VPT 2020.xlsx]Guine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Estatisticas'!$B$11:$K$11</c:f>
              <c:numCache>
                <c:formatCode>"$"#,##0_);[Red]\("$"#,##0\)</c:formatCode>
                <c:ptCount val="10"/>
                <c:pt idx="0">
                  <c:v>-896899722</c:v>
                </c:pt>
                <c:pt idx="1">
                  <c:v>-881640975</c:v>
                </c:pt>
                <c:pt idx="2">
                  <c:v>-1470648091</c:v>
                </c:pt>
                <c:pt idx="3">
                  <c:v>-1861967814</c:v>
                </c:pt>
                <c:pt idx="4">
                  <c:v>-2466460276</c:v>
                </c:pt>
                <c:pt idx="5">
                  <c:v>-2129676364</c:v>
                </c:pt>
                <c:pt idx="6">
                  <c:v>-2697632667</c:v>
                </c:pt>
                <c:pt idx="7">
                  <c:v>-5199545603</c:v>
                </c:pt>
                <c:pt idx="8">
                  <c:v>-1885026112</c:v>
                </c:pt>
                <c:pt idx="9">
                  <c:v>-1072270588</c:v>
                </c:pt>
              </c:numCache>
            </c:numRef>
          </c:val>
          <c:extLst xmlns:c16r2="http://schemas.microsoft.com/office/drawing/2015/06/chart">
            <c:ext xmlns:c16="http://schemas.microsoft.com/office/drawing/2014/chart" uri="{C3380CC4-5D6E-409C-BE32-E72D297353CC}">
              <c16:uniqueId val="{0000000E-1494-4D14-8E68-388C6DEB03D6}"/>
            </c:ext>
          </c:extLst>
        </c:ser>
        <c:ser>
          <c:idx val="5"/>
          <c:order val="5"/>
          <c:tx>
            <c:strRef>
              <c:f>'[CEDEAO PAIS POR PAIS VPT 2020.xlsx]Guine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0"/>
              <c:layout>
                <c:manualLayout>
                  <c:x val="-5.4805057016170302E-4"/>
                  <c:y val="-5.734919286321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1494-4D14-8E68-388C6DEB03D6}"/>
                </c:ext>
              </c:extLst>
            </c:dLbl>
            <c:dLbl>
              <c:idx val="1"/>
              <c:layout>
                <c:manualLayout>
                  <c:x val="1.36629862766698E-3"/>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1494-4D14-8E68-388C6DEB03D6}"/>
                </c:ext>
              </c:extLst>
            </c:dLbl>
            <c:dLbl>
              <c:idx val="2"/>
              <c:layout>
                <c:manualLayout>
                  <c:x val="1.93641532595534E-5"/>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1494-4D14-8E68-388C6DEB03D6}"/>
                </c:ext>
              </c:extLst>
            </c:dLbl>
            <c:dLbl>
              <c:idx val="3"/>
              <c:layout>
                <c:manualLayout>
                  <c:x val="-3.21084680793224E-4"/>
                  <c:y val="-8.124468988954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1494-4D14-8E68-388C6DEB03D6}"/>
                </c:ext>
              </c:extLst>
            </c:dLbl>
            <c:dLbl>
              <c:idx val="4"/>
              <c:layout>
                <c:manualLayout>
                  <c:x val="3.3594554259709202E-4"/>
                  <c:y val="-6.6907391673746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1494-4D14-8E68-388C6DEB03D6}"/>
                </c:ext>
              </c:extLst>
            </c:dLbl>
            <c:dLbl>
              <c:idx val="5"/>
              <c:layout>
                <c:manualLayout>
                  <c:x val="7.6600987661884902E-4"/>
                  <c:y val="-7.96516567544606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1494-4D14-8E68-388C6DEB03D6}"/>
                </c:ext>
              </c:extLst>
            </c:dLbl>
            <c:dLbl>
              <c:idx val="6"/>
              <c:layout>
                <c:manualLayout>
                  <c:x val="-1.7923099993788001E-4"/>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1494-4D14-8E68-388C6DEB03D6}"/>
                </c:ext>
              </c:extLst>
            </c:dLbl>
            <c:dLbl>
              <c:idx val="7"/>
              <c:layout>
                <c:manualLayout>
                  <c:x val="-7.1827498718813102E-4"/>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1494-4D14-8E68-388C6DEB03D6}"/>
                </c:ext>
              </c:extLst>
            </c:dLbl>
            <c:dLbl>
              <c:idx val="8"/>
              <c:layout>
                <c:manualLayout>
                  <c:x val="2.33036326250857E-2"/>
                  <c:y val="-7.9651656754460495E-3"/>
                </c:manualLayout>
              </c:layout>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7-1494-4D14-8E68-388C6DEB03D6}"/>
                </c:ext>
              </c:extLst>
            </c:dLbl>
            <c:dLbl>
              <c:idx val="9"/>
              <c:layout>
                <c:manualLayout>
                  <c:x val="-8.5432125870323799E-4"/>
                  <c:y val="-4.9384027187765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1494-4D14-8E68-388C6DEB03D6}"/>
                </c:ext>
              </c:extLst>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Estatisticas'!$B$12:$K$12</c:f>
              <c:numCache>
                <c:formatCode>"$"#,##0_);[Red]\("$"#,##0\)</c:formatCode>
                <c:ptCount val="10"/>
                <c:pt idx="0">
                  <c:v>-1664702301</c:v>
                </c:pt>
                <c:pt idx="1">
                  <c:v>-881640975</c:v>
                </c:pt>
                <c:pt idx="2">
                  <c:v>-1407928900</c:v>
                </c:pt>
                <c:pt idx="3">
                  <c:v>-1558126177</c:v>
                </c:pt>
                <c:pt idx="4">
                  <c:v>-2302329332</c:v>
                </c:pt>
                <c:pt idx="5">
                  <c:v>-2053718920</c:v>
                </c:pt>
                <c:pt idx="6">
                  <c:v>-2589803324</c:v>
                </c:pt>
                <c:pt idx="7">
                  <c:v>-4568329132</c:v>
                </c:pt>
                <c:pt idx="8">
                  <c:v>-1231839977</c:v>
                </c:pt>
                <c:pt idx="9">
                  <c:v>-1681981001</c:v>
                </c:pt>
              </c:numCache>
            </c:numRef>
          </c:val>
          <c:extLst xmlns:c16r2="http://schemas.microsoft.com/office/drawing/2015/06/chart">
            <c:ext xmlns:c16="http://schemas.microsoft.com/office/drawing/2014/chart" uri="{C3380CC4-5D6E-409C-BE32-E72D297353CC}">
              <c16:uniqueId val="{00000019-1494-4D14-8E68-388C6DEB03D6}"/>
            </c:ext>
          </c:extLst>
        </c:ser>
        <c:ser>
          <c:idx val="6"/>
          <c:order val="6"/>
          <c:tx>
            <c:strRef>
              <c:f>'[CEDEAO PAIS POR PAIS VPT 2020.xlsx]Guine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layout>
                <c:manualLayout>
                  <c:x val="6.5703022339027597E-4"/>
                  <c:y val="-3.82327952421408E-2"/>
                </c:manualLayout>
              </c:layout>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C-1494-4D14-8E68-388C6DEB03D6}"/>
                </c:ext>
              </c:extLst>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Estatisticas'!$B$13:$K$13</c:f>
              <c:numCache>
                <c:formatCode>"$"#,##0_);[Red]\("$"#,##0\)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extLst xmlns:c16r2="http://schemas.microsoft.com/office/drawing/2015/06/chart">
            <c:ext xmlns:c16="http://schemas.microsoft.com/office/drawing/2014/chart" uri="{C3380CC4-5D6E-409C-BE32-E72D297353CC}">
              <c16:uniqueId val="{0000001D-1494-4D14-8E68-388C6DEB03D6}"/>
            </c:ext>
          </c:extLst>
        </c:ser>
        <c:dLbls>
          <c:showLegendKey val="0"/>
          <c:showVal val="0"/>
          <c:showCatName val="0"/>
          <c:showSerName val="0"/>
          <c:showPercent val="0"/>
          <c:showBubbleSize val="0"/>
        </c:dLbls>
        <c:gapWidth val="150"/>
        <c:axId val="414039040"/>
        <c:axId val="216105536"/>
      </c:barChart>
      <c:dateAx>
        <c:axId val="41403904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A GUINÉ</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105536"/>
        <c:crosses val="autoZero"/>
        <c:auto val="0"/>
        <c:lblOffset val="100"/>
        <c:baseTimeUnit val="days"/>
      </c:dateAx>
      <c:valAx>
        <c:axId val="2161055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1403904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rgbClr val="00B0F0"/>
                </a:solidFill>
                <a:latin typeface="+mn-lt"/>
                <a:ea typeface="+mn-ea"/>
                <a:cs typeface="+mn-cs"/>
              </a:defRPr>
            </a:pPr>
            <a:r>
              <a:rPr lang="pt-PT">
                <a:solidFill>
                  <a:srgbClr val="00B0F0"/>
                </a:solidFill>
              </a:rPr>
              <a:t>NÚMERO TOTAL DE PRODUTOS INDUSTRIAIS REGISTADOS NO QUADRO DO ELTC DA CEDEAO POR PAÍS NO PERÍODO DE 1988 A 2018</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dLbl>
              <c:idx val="0"/>
              <c:layout>
                <c:manualLayout>
                  <c:x val="7.7635733140106597E-4"/>
                  <c:y val="-0.12061188468327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3748242279047998E-2"/>
                      <c:h val="6.0549479861296301E-2"/>
                    </c:manualLayout>
                  </c15:layout>
                </c:ext>
                <c:ext xmlns:c16="http://schemas.microsoft.com/office/drawing/2014/chart" uri="{C3380CC4-5D6E-409C-BE32-E72D297353CC}">
                  <c16:uniqueId val="{00000000-37F3-43B8-9D4C-2A788715FB06}"/>
                </c:ext>
              </c:extLst>
            </c:dLbl>
            <c:dLbl>
              <c:idx val="1"/>
              <c:layout>
                <c:manualLayout>
                  <c:x val="0"/>
                  <c:y val="-6.17768189841145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7F3-43B8-9D4C-2A788715FB06}"/>
                </c:ext>
              </c:extLst>
            </c:dLbl>
            <c:dLbl>
              <c:idx val="2"/>
              <c:layout>
                <c:manualLayout>
                  <c:x val="0"/>
                  <c:y val="-3.53010394194940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7F3-43B8-9D4C-2A788715FB06}"/>
                </c:ext>
              </c:extLst>
            </c:dLbl>
            <c:dLbl>
              <c:idx val="3"/>
              <c:layout>
                <c:manualLayout>
                  <c:x val="0"/>
                  <c:y val="-4.70680525593253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7F3-43B8-9D4C-2A788715FB06}"/>
                </c:ext>
              </c:extLst>
            </c:dLbl>
            <c:dLbl>
              <c:idx val="4"/>
              <c:layout>
                <c:manualLayout>
                  <c:x val="0"/>
                  <c:y val="-5.29515591292410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37F3-43B8-9D4C-2A788715FB06}"/>
                </c:ext>
              </c:extLst>
            </c:dLbl>
            <c:dLbl>
              <c:idx val="5"/>
              <c:layout>
                <c:manualLayout>
                  <c:x val="0"/>
                  <c:y val="-3.82427927044518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6.8538096974115906E-2"/>
                      <c:h val="6.3750333422245897E-2"/>
                    </c:manualLayout>
                  </c15:layout>
                </c:ext>
                <c:ext xmlns:c16="http://schemas.microsoft.com/office/drawing/2014/chart" uri="{C3380CC4-5D6E-409C-BE32-E72D297353CC}">
                  <c16:uniqueId val="{00000005-37F3-43B8-9D4C-2A788715FB06}"/>
                </c:ext>
              </c:extLst>
            </c:dLbl>
            <c:dLbl>
              <c:idx val="6"/>
              <c:layout>
                <c:manualLayout>
                  <c:x val="0"/>
                  <c:y val="-9.707785840360859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37F3-43B8-9D4C-2A788715FB06}"/>
                </c:ext>
              </c:extLst>
            </c:dLbl>
            <c:dLbl>
              <c:idx val="7"/>
              <c:layout>
                <c:manualLayout>
                  <c:x val="0"/>
                  <c:y val="-2.64757795646205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7F3-43B8-9D4C-2A788715FB06}"/>
                </c:ext>
              </c:extLst>
            </c:dLbl>
            <c:dLbl>
              <c:idx val="8"/>
              <c:layout>
                <c:manualLayout>
                  <c:x val="0"/>
                  <c:y val="-2.9417532849578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37F3-43B8-9D4C-2A788715FB06}"/>
                </c:ext>
              </c:extLst>
            </c:dLbl>
            <c:dLbl>
              <c:idx val="9"/>
              <c:layout>
                <c:manualLayout>
                  <c:x val="0"/>
                  <c:y val="-4.70680525593253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37F3-43B8-9D4C-2A788715FB06}"/>
                </c:ext>
              </c:extLst>
            </c:dLbl>
            <c:dLbl>
              <c:idx val="10"/>
              <c:layout>
                <c:manualLayout>
                  <c:x val="0"/>
                  <c:y val="-2.9417532849578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37F3-43B8-9D4C-2A788715FB06}"/>
                </c:ext>
              </c:extLst>
            </c:dLbl>
            <c:dLbl>
              <c:idx val="11"/>
              <c:layout>
                <c:manualLayout>
                  <c:x val="0"/>
                  <c:y val="-2.9417532849578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4.5518462580073998E-2"/>
                      <c:h val="8.0421445718858398E-2"/>
                    </c:manualLayout>
                  </c15:layout>
                </c:ext>
                <c:ext xmlns:c16="http://schemas.microsoft.com/office/drawing/2014/chart" uri="{C3380CC4-5D6E-409C-BE32-E72D297353CC}">
                  <c16:uniqueId val="{0000000B-37F3-43B8-9D4C-2A788715FB06}"/>
                </c:ext>
              </c:extLst>
            </c:dLbl>
            <c:dLbl>
              <c:idx val="12"/>
              <c:layout>
                <c:manualLayout>
                  <c:x val="0"/>
                  <c:y val="-7.06020788389880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37F3-43B8-9D4C-2A788715FB06}"/>
                </c:ext>
              </c:extLst>
            </c:dLbl>
            <c:dLbl>
              <c:idx val="13"/>
              <c:layout>
                <c:manualLayout>
                  <c:x val="0"/>
                  <c:y val="-7.06020788389880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37F3-43B8-9D4C-2A788715FB06}"/>
                </c:ext>
              </c:extLst>
            </c:dLbl>
            <c:dLbl>
              <c:idx val="14"/>
              <c:layout>
                <c:manualLayout>
                  <c:x val="0"/>
                  <c:y val="-2.05922729947047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37F3-43B8-9D4C-2A788715FB06}"/>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15'!$H$564:$H$578</c:f>
              <c:numCache>
                <c:formatCode>_ * #,##0_ ;_ * \-#,##0_ ;_ * "-"??_ ;_ @_ </c:formatCode>
                <c:ptCount val="15"/>
                <c:pt idx="0" formatCode="General">
                  <c:v>254</c:v>
                </c:pt>
                <c:pt idx="1">
                  <c:v>18</c:v>
                </c:pt>
                <c:pt idx="2">
                  <c:v>13</c:v>
                </c:pt>
                <c:pt idx="3">
                  <c:v>1150</c:v>
                </c:pt>
                <c:pt idx="4">
                  <c:v>37</c:v>
                </c:pt>
                <c:pt idx="5">
                  <c:v>1273</c:v>
                </c:pt>
                <c:pt idx="6">
                  <c:v>120</c:v>
                </c:pt>
                <c:pt idx="7">
                  <c:v>5</c:v>
                </c:pt>
                <c:pt idx="8">
                  <c:v>19</c:v>
                </c:pt>
                <c:pt idx="9">
                  <c:v>129</c:v>
                </c:pt>
                <c:pt idx="10">
                  <c:v>15</c:v>
                </c:pt>
                <c:pt idx="11">
                  <c:v>2039</c:v>
                </c:pt>
                <c:pt idx="12">
                  <c:v>908</c:v>
                </c:pt>
                <c:pt idx="13">
                  <c:v>58</c:v>
                </c:pt>
                <c:pt idx="14">
                  <c:v>174</c:v>
                </c:pt>
              </c:numCache>
            </c:numRef>
          </c:val>
          <c:extLst xmlns:c16r2="http://schemas.microsoft.com/office/drawing/2015/06/chart">
            <c:ext xmlns:c16="http://schemas.microsoft.com/office/drawing/2014/chart" uri="{C3380CC4-5D6E-409C-BE32-E72D297353CC}">
              <c16:uniqueId val="{0000000F-37F3-43B8-9D4C-2A788715FB06}"/>
            </c:ext>
          </c:extLst>
        </c:ser>
        <c:dLbls>
          <c:showLegendKey val="0"/>
          <c:showVal val="1"/>
          <c:showCatName val="0"/>
          <c:showSerName val="0"/>
          <c:showPercent val="0"/>
          <c:showBubbleSize val="0"/>
        </c:dLbls>
        <c:gapWidth val="219"/>
        <c:overlap val="-27"/>
        <c:axId val="154949632"/>
        <c:axId val="113426432"/>
      </c:barChart>
      <c:catAx>
        <c:axId val="1549496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13426432"/>
        <c:crosses val="autoZero"/>
        <c:auto val="1"/>
        <c:lblAlgn val="ctr"/>
        <c:lblOffset val="100"/>
        <c:noMultiLvlLbl val="0"/>
      </c:catAx>
      <c:valAx>
        <c:axId val="11342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549496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E2E-46B6-A9B8-77876F2FC38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E2E-46B6-A9B8-77876F2FC38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1E2E-46B6-A9B8-77876F2FC38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E2E-46B6-A9B8-77876F2FC38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1E2E-46B6-A9B8-77876F2FC38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1E2E-46B6-A9B8-77876F2FC38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E2E-46B6-A9B8-77876F2FC38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E2E-46B6-A9B8-77876F2FC38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E2E-46B6-A9B8-77876F2FC38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1E2E-46B6-A9B8-77876F2FC38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E2E-46B6-A9B8-77876F2FC38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1E2E-46B6-A9B8-77876F2FC38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1E2E-46B6-A9B8-77876F2FC38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E2E-46B6-A9B8-77876F2FC38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E2E-46B6-A9B8-77876F2FC38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E2E-46B6-A9B8-77876F2FC38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E2E-46B6-A9B8-77876F2FC38C}"/>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1E2E-46B6-A9B8-77876F2FC38C}"/>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1E2E-46B6-A9B8-77876F2FC38C}"/>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1E2E-46B6-A9B8-77876F2FC38C}"/>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1E2E-46B6-A9B8-77876F2FC38C}"/>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1E2E-46B6-A9B8-77876F2FC38C}"/>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1E2E-46B6-A9B8-77876F2FC38C}"/>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1E2E-46B6-A9B8-77876F2FC38C}"/>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1E2E-46B6-A9B8-77876F2FC38C}"/>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1E2E-46B6-A9B8-77876F2FC38C}"/>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2020.xlsx]Guine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2020.xlsx]Guine Estatisticas'!$B$115:$B$131</c:f>
              <c:numCache>
                <c:formatCode>"$"#,##0</c:formatCode>
                <c:ptCount val="17"/>
                <c:pt idx="0">
                  <c:v>535646441</c:v>
                </c:pt>
                <c:pt idx="1">
                  <c:v>501457901</c:v>
                </c:pt>
                <c:pt idx="2">
                  <c:v>331857610</c:v>
                </c:pt>
                <c:pt idx="3">
                  <c:v>322699635</c:v>
                </c:pt>
                <c:pt idx="4">
                  <c:v>1102101895</c:v>
                </c:pt>
                <c:pt idx="5">
                  <c:v>63913158</c:v>
                </c:pt>
                <c:pt idx="6">
                  <c:v>231060758</c:v>
                </c:pt>
                <c:pt idx="7">
                  <c:v>125994023</c:v>
                </c:pt>
                <c:pt idx="8">
                  <c:v>643809689</c:v>
                </c:pt>
                <c:pt idx="9">
                  <c:v>22721470</c:v>
                </c:pt>
                <c:pt idx="10">
                  <c:v>10956687</c:v>
                </c:pt>
                <c:pt idx="11">
                  <c:v>9303878</c:v>
                </c:pt>
                <c:pt idx="12">
                  <c:v>2460905</c:v>
                </c:pt>
                <c:pt idx="13">
                  <c:v>305344769</c:v>
                </c:pt>
                <c:pt idx="14" formatCode="&quot;$&quot;#,##0;\-&quot;$&quot;#,##0">
                  <c:v>136815605</c:v>
                </c:pt>
                <c:pt idx="15">
                  <c:v>27763733</c:v>
                </c:pt>
                <c:pt idx="16">
                  <c:v>14400251</c:v>
                </c:pt>
              </c:numCache>
            </c:numRef>
          </c:val>
          <c:extLst xmlns:c16r2="http://schemas.microsoft.com/office/drawing/2015/06/chart">
            <c:ext xmlns:c16="http://schemas.microsoft.com/office/drawing/2014/chart" uri="{C3380CC4-5D6E-409C-BE32-E72D297353CC}">
              <c16:uniqueId val="{00000022-1E2E-46B6-A9B8-77876F2FC38C}"/>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3292442041792305"/>
          <c:y val="1.8378678454213301E-2"/>
        </c:manualLayout>
      </c:layout>
      <c:overlay val="0"/>
      <c:spPr>
        <a:noFill/>
        <a:ln>
          <a:noFill/>
        </a:ln>
        <a:effectLst/>
      </c:spPr>
    </c:title>
    <c:autoTitleDeleted val="0"/>
    <c:plotArea>
      <c:layout>
        <c:manualLayout>
          <c:layoutTarget val="inner"/>
          <c:xMode val="edge"/>
          <c:yMode val="edge"/>
          <c:x val="0.15916415427799099"/>
          <c:y val="0.155041012920449"/>
          <c:w val="0.56689884603389096"/>
          <c:h val="0.5815292737549320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76CC-45BB-BDF4-ACE5A0FB8F5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76CC-45BB-BDF4-ACE5A0FB8F52}"/>
              </c:ext>
            </c:extLst>
          </c:dPt>
          <c:dPt>
            <c:idx val="2"/>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5-76CC-45BB-BDF4-ACE5A0FB8F5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76CC-45BB-BDF4-ACE5A0FB8F52}"/>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76CC-45BB-BDF4-ACE5A0FB8F52}"/>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76CC-45BB-BDF4-ACE5A0FB8F5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76CC-45BB-BDF4-ACE5A0FB8F52}"/>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76CC-45BB-BDF4-ACE5A0FB8F52}"/>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76CC-45BB-BDF4-ACE5A0FB8F52}"/>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76CC-45BB-BDF4-ACE5A0FB8F5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76CC-45BB-BDF4-ACE5A0FB8F52}"/>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76CC-45BB-BDF4-ACE5A0FB8F52}"/>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76CC-45BB-BDF4-ACE5A0FB8F5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76CC-45BB-BDF4-ACE5A0FB8F5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76CC-45BB-BDF4-ACE5A0FB8F5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76CC-45BB-BDF4-ACE5A0FB8F5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76CC-45BB-BDF4-ACE5A0FB8F52}"/>
              </c:ext>
            </c:extLst>
          </c:dPt>
          <c:dLbls>
            <c:dLbl>
              <c:idx val="0"/>
              <c:layout>
                <c:manualLayout>
                  <c:x val="3.4722944172991002E-2"/>
                  <c:y val="1.5996587394689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6CC-45BB-BDF4-ACE5A0FB8F52}"/>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6CC-45BB-BDF4-ACE5A0FB8F52}"/>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6CC-45BB-BDF4-ACE5A0FB8F52}"/>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6CC-45BB-BDF4-ACE5A0FB8F52}"/>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6CC-45BB-BDF4-ACE5A0FB8F52}"/>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76CC-45BB-BDF4-ACE5A0FB8F52}"/>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76CC-45BB-BDF4-ACE5A0FB8F52}"/>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76CC-45BB-BDF4-ACE5A0FB8F52}"/>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76CC-45BB-BDF4-ACE5A0FB8F52}"/>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76CC-45BB-BDF4-ACE5A0FB8F52}"/>
                </c:ext>
              </c:extLst>
            </c:dLbl>
            <c:dLbl>
              <c:idx val="10"/>
              <c:layout>
                <c:manualLayout>
                  <c:x val="-2.37108671434909E-2"/>
                  <c:y val="-0.13814539863134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76CC-45BB-BDF4-ACE5A0FB8F52}"/>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76CC-45BB-BDF4-ACE5A0FB8F52}"/>
                </c:ext>
              </c:extLst>
            </c:dLbl>
            <c:dLbl>
              <c:idx val="12"/>
              <c:layout>
                <c:manualLayout>
                  <c:x val="7.5999315472151094E-2"/>
                  <c:y val="-0.131567284490780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76CC-45BB-BDF4-ACE5A0FB8F52}"/>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76CC-45BB-BDF4-ACE5A0FB8F52}"/>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76CC-45BB-BDF4-ACE5A0FB8F52}"/>
                </c:ext>
              </c:extLst>
            </c:dLbl>
            <c:dLbl>
              <c:idx val="15"/>
              <c:layout>
                <c:manualLayout>
                  <c:x val="0.14039518306107801"/>
                  <c:y val="-5.15558109085628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76CC-45BB-BDF4-ACE5A0FB8F52}"/>
                </c:ext>
              </c:extLst>
            </c:dLbl>
            <c:dLbl>
              <c:idx val="16"/>
              <c:layout>
                <c:manualLayout>
                  <c:x val="0.184253407384391"/>
                  <c:y val="1.1158476414371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76CC-45BB-BDF4-ACE5A0FB8F52}"/>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2020.xlsx]Guine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2020.xlsx]Guine Estatisticas'!$B$137:$B$153</c:f>
              <c:numCache>
                <c:formatCode>"$"#,##0;\-"$"#,##0</c:formatCode>
                <c:ptCount val="17"/>
                <c:pt idx="0">
                  <c:v>102970670</c:v>
                </c:pt>
                <c:pt idx="1">
                  <c:v>70872654</c:v>
                </c:pt>
                <c:pt idx="2">
                  <c:v>580758606</c:v>
                </c:pt>
                <c:pt idx="3">
                  <c:v>3365598</c:v>
                </c:pt>
                <c:pt idx="4">
                  <c:v>255911594</c:v>
                </c:pt>
                <c:pt idx="5">
                  <c:v>84298</c:v>
                </c:pt>
                <c:pt idx="6">
                  <c:v>3043551</c:v>
                </c:pt>
                <c:pt idx="7">
                  <c:v>836363</c:v>
                </c:pt>
                <c:pt idx="8">
                  <c:v>115949993</c:v>
                </c:pt>
                <c:pt idx="9">
                  <c:v>604257</c:v>
                </c:pt>
                <c:pt idx="10">
                  <c:v>169652</c:v>
                </c:pt>
                <c:pt idx="11">
                  <c:v>13527</c:v>
                </c:pt>
                <c:pt idx="12">
                  <c:v>421078</c:v>
                </c:pt>
                <c:pt idx="13">
                  <c:v>96178339</c:v>
                </c:pt>
                <c:pt idx="14">
                  <c:v>10305448</c:v>
                </c:pt>
                <c:pt idx="15">
                  <c:v>210039</c:v>
                </c:pt>
                <c:pt idx="16">
                  <c:v>24331</c:v>
                </c:pt>
              </c:numCache>
            </c:numRef>
          </c:val>
          <c:extLst xmlns:c16r2="http://schemas.microsoft.com/office/drawing/2015/06/chart">
            <c:ext xmlns:c16="http://schemas.microsoft.com/office/drawing/2014/chart" uri="{C3380CC4-5D6E-409C-BE32-E72D297353CC}">
              <c16:uniqueId val="{00000022-76CC-45BB-BDF4-ACE5A0FB8F52}"/>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2020.xlsx]Guine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6.97916666666667E-3"/>
                  <c:y val="-9.2093639575971706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18D-4074-9C0E-081F0124BD20}"/>
                </c:ext>
              </c:extLst>
            </c:dLbl>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18D-4074-9C0E-081F0124BD20}"/>
                </c:ext>
              </c:extLst>
            </c:dLbl>
            <c:dLbl>
              <c:idx val="6"/>
              <c:layout>
                <c:manualLayout>
                  <c:x val="5.4453564003146701E-2"/>
                  <c:y val="-3.02731720576242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18D-4074-9C0E-081F0124BD20}"/>
                </c:ext>
              </c:extLst>
            </c:dLbl>
            <c:dLbl>
              <c:idx val="8"/>
              <c:layout>
                <c:manualLayout>
                  <c:x val="1.390625E-2"/>
                  <c:y val="-5.52120141342756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18D-4074-9C0E-081F0124BD20}"/>
                </c:ext>
              </c:extLst>
            </c:dLbl>
            <c:dLbl>
              <c:idx val="9"/>
              <c:layout>
                <c:manualLayout>
                  <c:x val="-8.8541666666666695E-4"/>
                  <c:y val="-5.896643109540639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518D-4074-9C0E-081F0124BD20}"/>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Estatisticas'!$B$91:$K$91</c:f>
              <c:numCache>
                <c:formatCode>"$"#,##0;\-"$"#,##0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smooth val="0"/>
          <c:extLst xmlns:c16r2="http://schemas.microsoft.com/office/drawing/2015/06/chart">
            <c:ext xmlns:c16="http://schemas.microsoft.com/office/drawing/2014/chart" uri="{C3380CC4-5D6E-409C-BE32-E72D297353CC}">
              <c16:uniqueId val="{00000007-518D-4074-9C0E-081F0124BD20}"/>
            </c:ext>
          </c:extLst>
        </c:ser>
        <c:dLbls>
          <c:showLegendKey val="0"/>
          <c:showVal val="1"/>
          <c:showCatName val="0"/>
          <c:showSerName val="0"/>
          <c:showPercent val="0"/>
          <c:showBubbleSize val="0"/>
        </c:dLbls>
        <c:marker val="1"/>
        <c:smooth val="0"/>
        <c:axId val="414039552"/>
        <c:axId val="179904512"/>
      </c:lineChart>
      <c:catAx>
        <c:axId val="4140395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79904512"/>
        <c:crosses val="autoZero"/>
        <c:auto val="1"/>
        <c:lblAlgn val="ctr"/>
        <c:lblOffset val="100"/>
        <c:noMultiLvlLbl val="0"/>
      </c:catAx>
      <c:valAx>
        <c:axId val="1799045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140395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2020.xlsx]Guine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Estatisticas'!$B$14:$K$14</c:f>
              <c:numCache>
                <c:formatCode>0.00%</c:formatCode>
                <c:ptCount val="10"/>
                <c:pt idx="0">
                  <c:v>0.22520000000000001</c:v>
                </c:pt>
                <c:pt idx="1">
                  <c:v>0.3034</c:v>
                </c:pt>
                <c:pt idx="2">
                  <c:v>0.32600000000000001</c:v>
                </c:pt>
                <c:pt idx="3">
                  <c:v>0.33139999999999997</c:v>
                </c:pt>
                <c:pt idx="4">
                  <c:v>0.26469999999999999</c:v>
                </c:pt>
                <c:pt idx="5">
                  <c:v>0.26690000000000003</c:v>
                </c:pt>
                <c:pt idx="6">
                  <c:v>0.215</c:v>
                </c:pt>
                <c:pt idx="7">
                  <c:v>0.29370000000000002</c:v>
                </c:pt>
                <c:pt idx="8">
                  <c:v>0.4466</c:v>
                </c:pt>
                <c:pt idx="9">
                  <c:v>0.376</c:v>
                </c:pt>
              </c:numCache>
            </c:numRef>
          </c:val>
          <c:extLst xmlns:c16r2="http://schemas.microsoft.com/office/drawing/2015/06/chart">
            <c:ext xmlns:c16="http://schemas.microsoft.com/office/drawing/2014/chart" uri="{C3380CC4-5D6E-409C-BE32-E72D297353CC}">
              <c16:uniqueId val="{00000000-32C7-48D1-BCAB-1FAD98195567}"/>
            </c:ext>
          </c:extLst>
        </c:ser>
        <c:ser>
          <c:idx val="1"/>
          <c:order val="1"/>
          <c:tx>
            <c:strRef>
              <c:f>'[CEDEAO PAIS POR PAIS VPT 2020.xlsx]Guine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Estatisticas'!$B$15:$K$15</c:f>
              <c:numCache>
                <c:formatCode>0.00%</c:formatCode>
                <c:ptCount val="10"/>
                <c:pt idx="0">
                  <c:v>0.47299999999999998</c:v>
                </c:pt>
                <c:pt idx="1">
                  <c:v>0.43209999999999998</c:v>
                </c:pt>
                <c:pt idx="2">
                  <c:v>0.53349999999999997</c:v>
                </c:pt>
                <c:pt idx="3">
                  <c:v>0.53539999999999999</c:v>
                </c:pt>
                <c:pt idx="4">
                  <c:v>0.53959999999999997</c:v>
                </c:pt>
                <c:pt idx="5">
                  <c:v>0.50080000000000002</c:v>
                </c:pt>
                <c:pt idx="6">
                  <c:v>0.50949999999999995</c:v>
                </c:pt>
                <c:pt idx="7">
                  <c:v>0.82469999999999999</c:v>
                </c:pt>
                <c:pt idx="8">
                  <c:v>0.56589999999999996</c:v>
                </c:pt>
                <c:pt idx="9">
                  <c:v>0.5302</c:v>
                </c:pt>
              </c:numCache>
            </c:numRef>
          </c:val>
          <c:extLst xmlns:c16r2="http://schemas.microsoft.com/office/drawing/2015/06/chart">
            <c:ext xmlns:c16="http://schemas.microsoft.com/office/drawing/2014/chart" uri="{C3380CC4-5D6E-409C-BE32-E72D297353CC}">
              <c16:uniqueId val="{00000001-32C7-48D1-BCAB-1FAD98195567}"/>
            </c:ext>
          </c:extLst>
        </c:ser>
        <c:dLbls>
          <c:showLegendKey val="0"/>
          <c:showVal val="1"/>
          <c:showCatName val="0"/>
          <c:showSerName val="0"/>
          <c:showPercent val="0"/>
          <c:showBubbleSize val="0"/>
        </c:dLbls>
        <c:gapWidth val="219"/>
        <c:overlap val="-27"/>
        <c:axId val="414612992"/>
        <c:axId val="179906240"/>
      </c:barChart>
      <c:catAx>
        <c:axId val="4146129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79906240"/>
        <c:crosses val="autoZero"/>
        <c:auto val="1"/>
        <c:lblAlgn val="ctr"/>
        <c:lblOffset val="100"/>
        <c:noMultiLvlLbl val="0"/>
      </c:catAx>
      <c:valAx>
        <c:axId val="1799062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1461299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2020.xlsx]Guine Bissau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Estatisticas'!$B$7:$K$7</c:f>
              <c:numCache>
                <c:formatCode>"$"#,##0_);[Red]\("$"#,##0\)</c:formatCode>
                <c:ptCount val="10"/>
                <c:pt idx="0">
                  <c:v>166951160</c:v>
                </c:pt>
                <c:pt idx="1">
                  <c:v>126560087</c:v>
                </c:pt>
                <c:pt idx="2">
                  <c:v>185024816</c:v>
                </c:pt>
                <c:pt idx="3">
                  <c:v>135641361</c:v>
                </c:pt>
                <c:pt idx="4">
                  <c:v>158426321</c:v>
                </c:pt>
                <c:pt idx="5">
                  <c:v>162346158</c:v>
                </c:pt>
                <c:pt idx="6">
                  <c:v>190268415</c:v>
                </c:pt>
                <c:pt idx="7">
                  <c:v>210599954</c:v>
                </c:pt>
                <c:pt idx="8">
                  <c:v>173106492</c:v>
                </c:pt>
                <c:pt idx="9">
                  <c:v>195440310</c:v>
                </c:pt>
              </c:numCache>
            </c:numRef>
          </c:val>
          <c:extLst xmlns:c16r2="http://schemas.microsoft.com/office/drawing/2015/06/chart">
            <c:ext xmlns:c16="http://schemas.microsoft.com/office/drawing/2014/chart" uri="{C3380CC4-5D6E-409C-BE32-E72D297353CC}">
              <c16:uniqueId val="{00000000-1ED7-4A22-B577-6749E7F7AADA}"/>
            </c:ext>
          </c:extLst>
        </c:ser>
        <c:ser>
          <c:idx val="1"/>
          <c:order val="1"/>
          <c:tx>
            <c:strRef>
              <c:f>'[CEDEAO PAIS POR PAIS VPT 2020.xlsx]Guine Bissau Estatisticas'!$A$8</c:f>
              <c:strCache>
                <c:ptCount val="1"/>
                <c:pt idx="0">
                  <c:v>Exportação de bens e serviços [ Corrente ]</c:v>
                </c:pt>
              </c:strCache>
            </c:strRef>
          </c:tx>
          <c:spPr>
            <a:solidFill>
              <a:schemeClr val="accent2"/>
            </a:solidFill>
            <a:ln>
              <a:noFill/>
            </a:ln>
            <a:effectLst/>
          </c:spPr>
          <c:invertIfNegative val="0"/>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Estatisticas'!$B$8:$K$8</c:f>
              <c:numCache>
                <c:formatCode>"$"#,##0_);[Red]\("$"#,##0\)</c:formatCode>
                <c:ptCount val="10"/>
                <c:pt idx="0">
                  <c:v>155846072</c:v>
                </c:pt>
                <c:pt idx="1">
                  <c:v>126560087</c:v>
                </c:pt>
                <c:pt idx="2">
                  <c:v>281998008</c:v>
                </c:pt>
                <c:pt idx="3">
                  <c:v>153100590</c:v>
                </c:pt>
                <c:pt idx="4">
                  <c:v>190931908</c:v>
                </c:pt>
                <c:pt idx="5">
                  <c:v>212887453</c:v>
                </c:pt>
                <c:pt idx="6">
                  <c:v>288598266</c:v>
                </c:pt>
                <c:pt idx="7">
                  <c:v>312319796</c:v>
                </c:pt>
                <c:pt idx="8">
                  <c:v>374071500</c:v>
                </c:pt>
                <c:pt idx="9">
                  <c:v>369432111</c:v>
                </c:pt>
              </c:numCache>
            </c:numRef>
          </c:val>
          <c:extLst xmlns:c16r2="http://schemas.microsoft.com/office/drawing/2015/06/chart">
            <c:ext xmlns:c16="http://schemas.microsoft.com/office/drawing/2014/chart" uri="{C3380CC4-5D6E-409C-BE32-E72D297353CC}">
              <c16:uniqueId val="{00000001-1ED7-4A22-B577-6749E7F7AADA}"/>
            </c:ext>
          </c:extLst>
        </c:ser>
        <c:ser>
          <c:idx val="2"/>
          <c:order val="2"/>
          <c:tx>
            <c:strRef>
              <c:f>'[CEDEAO PAIS POR PAIS VPT 2020.xlsx]Guine Bissau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Estatisticas'!$B$9:$K$9</c:f>
              <c:numCache>
                <c:formatCode>"$"#,##0_);[Red]\("$"#,##0\)</c:formatCode>
                <c:ptCount val="10"/>
                <c:pt idx="0">
                  <c:v>278609278</c:v>
                </c:pt>
                <c:pt idx="1">
                  <c:v>299072148</c:v>
                </c:pt>
                <c:pt idx="2">
                  <c:v>297442820</c:v>
                </c:pt>
                <c:pt idx="3">
                  <c:v>224601311</c:v>
                </c:pt>
                <c:pt idx="4">
                  <c:v>221399462</c:v>
                </c:pt>
                <c:pt idx="5">
                  <c:v>288827415</c:v>
                </c:pt>
                <c:pt idx="6">
                  <c:v>334258096</c:v>
                </c:pt>
                <c:pt idx="7">
                  <c:v>383196087</c:v>
                </c:pt>
                <c:pt idx="8">
                  <c:v>454550530</c:v>
                </c:pt>
                <c:pt idx="9">
                  <c:v>446709334</c:v>
                </c:pt>
              </c:numCache>
            </c:numRef>
          </c:val>
          <c:extLst xmlns:c16r2="http://schemas.microsoft.com/office/drawing/2015/06/chart">
            <c:ext xmlns:c16="http://schemas.microsoft.com/office/drawing/2014/chart" uri="{C3380CC4-5D6E-409C-BE32-E72D297353CC}">
              <c16:uniqueId val="{00000002-1ED7-4A22-B577-6749E7F7AADA}"/>
            </c:ext>
          </c:extLst>
        </c:ser>
        <c:ser>
          <c:idx val="3"/>
          <c:order val="3"/>
          <c:tx>
            <c:strRef>
              <c:f>'[CEDEAO PAIS POR PAIS VPT 2020.xlsx]Guine Bissau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Estatisticas'!$B$10:$K$10</c:f>
              <c:numCache>
                <c:formatCode>"$"#,##0_);[Red]\("$"#,##0\)</c:formatCode>
                <c:ptCount val="10"/>
                <c:pt idx="0">
                  <c:v>291219472</c:v>
                </c:pt>
                <c:pt idx="1">
                  <c:v>299072148</c:v>
                </c:pt>
                <c:pt idx="2">
                  <c:v>339915476</c:v>
                </c:pt>
                <c:pt idx="3">
                  <c:v>254235280</c:v>
                </c:pt>
                <c:pt idx="4">
                  <c:v>270056473</c:v>
                </c:pt>
                <c:pt idx="5">
                  <c:v>330651315</c:v>
                </c:pt>
                <c:pt idx="6">
                  <c:v>337797563</c:v>
                </c:pt>
                <c:pt idx="7">
                  <c:v>368826434</c:v>
                </c:pt>
                <c:pt idx="8">
                  <c:v>445441617</c:v>
                </c:pt>
                <c:pt idx="9">
                  <c:v>473248832</c:v>
                </c:pt>
              </c:numCache>
            </c:numRef>
          </c:val>
          <c:extLst xmlns:c16r2="http://schemas.microsoft.com/office/drawing/2015/06/chart">
            <c:ext xmlns:c16="http://schemas.microsoft.com/office/drawing/2014/chart" uri="{C3380CC4-5D6E-409C-BE32-E72D297353CC}">
              <c16:uniqueId val="{00000003-1ED7-4A22-B577-6749E7F7AADA}"/>
            </c:ext>
          </c:extLst>
        </c:ser>
        <c:ser>
          <c:idx val="4"/>
          <c:order val="4"/>
          <c:tx>
            <c:strRef>
              <c:f>'[CEDEAO PAIS POR PAIS VPT 2020.xlsx]Guine Bissau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Estatisticas'!$B$11:$K$11</c:f>
              <c:numCache>
                <c:formatCode>"$"#,##0_);[Red]\("$"#,##0\)</c:formatCode>
                <c:ptCount val="10"/>
                <c:pt idx="0">
                  <c:v>-111658118</c:v>
                </c:pt>
                <c:pt idx="1">
                  <c:v>-172512061</c:v>
                </c:pt>
                <c:pt idx="2">
                  <c:v>-112418004</c:v>
                </c:pt>
                <c:pt idx="3">
                  <c:v>-88959950</c:v>
                </c:pt>
                <c:pt idx="4">
                  <c:v>-62973141</c:v>
                </c:pt>
                <c:pt idx="5">
                  <c:v>-126481257</c:v>
                </c:pt>
                <c:pt idx="6">
                  <c:v>-143989681</c:v>
                </c:pt>
                <c:pt idx="7">
                  <c:v>-172596133</c:v>
                </c:pt>
                <c:pt idx="8">
                  <c:v>-281444038</c:v>
                </c:pt>
                <c:pt idx="9">
                  <c:v>-251269024</c:v>
                </c:pt>
              </c:numCache>
            </c:numRef>
          </c:val>
          <c:extLst xmlns:c16r2="http://schemas.microsoft.com/office/drawing/2015/06/chart">
            <c:ext xmlns:c16="http://schemas.microsoft.com/office/drawing/2014/chart" uri="{C3380CC4-5D6E-409C-BE32-E72D297353CC}">
              <c16:uniqueId val="{0000000E-1ED7-4A22-B577-6749E7F7AADA}"/>
            </c:ext>
          </c:extLst>
        </c:ser>
        <c:ser>
          <c:idx val="5"/>
          <c:order val="5"/>
          <c:tx>
            <c:strRef>
              <c:f>'[CEDEAO PAIS POR PAIS VPT 2020.xlsx]Guine Bissau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0"/>
              <c:layout>
                <c:manualLayout>
                  <c:x val="-5.4805057016170302E-4"/>
                  <c:y val="-5.734919286321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1ED7-4A22-B577-6749E7F7AADA}"/>
                </c:ext>
              </c:extLst>
            </c:dLbl>
            <c:dLbl>
              <c:idx val="1"/>
              <c:layout>
                <c:manualLayout>
                  <c:x val="1.36629862766698E-3"/>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1ED7-4A22-B577-6749E7F7AADA}"/>
                </c:ext>
              </c:extLst>
            </c:dLbl>
            <c:dLbl>
              <c:idx val="2"/>
              <c:layout>
                <c:manualLayout>
                  <c:x val="1.93641532595534E-5"/>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1ED7-4A22-B577-6749E7F7AADA}"/>
                </c:ext>
              </c:extLst>
            </c:dLbl>
            <c:dLbl>
              <c:idx val="3"/>
              <c:layout>
                <c:manualLayout>
                  <c:x val="-3.21084680793224E-4"/>
                  <c:y val="-8.124468988954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1ED7-4A22-B577-6749E7F7AADA}"/>
                </c:ext>
              </c:extLst>
            </c:dLbl>
            <c:dLbl>
              <c:idx val="4"/>
              <c:layout>
                <c:manualLayout>
                  <c:x val="3.3594554259709202E-4"/>
                  <c:y val="-6.6907391673746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1ED7-4A22-B577-6749E7F7AADA}"/>
                </c:ext>
              </c:extLst>
            </c:dLbl>
            <c:dLbl>
              <c:idx val="5"/>
              <c:layout>
                <c:manualLayout>
                  <c:x val="7.6600987661884902E-4"/>
                  <c:y val="-7.96516567544606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1ED7-4A22-B577-6749E7F7AADA}"/>
                </c:ext>
              </c:extLst>
            </c:dLbl>
            <c:dLbl>
              <c:idx val="6"/>
              <c:layout>
                <c:manualLayout>
                  <c:x val="-1.7923099993788001E-4"/>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1ED7-4A22-B577-6749E7F7AADA}"/>
                </c:ext>
              </c:extLst>
            </c:dLbl>
            <c:dLbl>
              <c:idx val="7"/>
              <c:layout>
                <c:manualLayout>
                  <c:x val="-7.1827498718813102E-4"/>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1ED7-4A22-B577-6749E7F7AADA}"/>
                </c:ext>
              </c:extLst>
            </c:dLbl>
            <c:dLbl>
              <c:idx val="8"/>
              <c:layout>
                <c:manualLayout>
                  <c:x val="2.33036326250857E-2"/>
                  <c:y val="-7.9651656754460495E-3"/>
                </c:manualLayout>
              </c:layout>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7-1ED7-4A22-B577-6749E7F7AADA}"/>
                </c:ext>
              </c:extLst>
            </c:dLbl>
            <c:dLbl>
              <c:idx val="9"/>
              <c:layout>
                <c:manualLayout>
                  <c:x val="-8.5432125870323799E-4"/>
                  <c:y val="-4.9384027187765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1ED7-4A22-B577-6749E7F7AADA}"/>
                </c:ext>
              </c:extLst>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Estatisticas'!$B$12:$K$12</c:f>
              <c:numCache>
                <c:formatCode>"$"#,##0_);[Red]\("$"#,##0\)</c:formatCode>
                <c:ptCount val="10"/>
                <c:pt idx="0">
                  <c:v>-135373400</c:v>
                </c:pt>
                <c:pt idx="1">
                  <c:v>-172512061</c:v>
                </c:pt>
                <c:pt idx="2">
                  <c:v>-57917468</c:v>
                </c:pt>
                <c:pt idx="3">
                  <c:v>-101134690</c:v>
                </c:pt>
                <c:pt idx="4">
                  <c:v>-79124565</c:v>
                </c:pt>
                <c:pt idx="5">
                  <c:v>-117763862</c:v>
                </c:pt>
                <c:pt idx="6">
                  <c:v>-49199297</c:v>
                </c:pt>
                <c:pt idx="7">
                  <c:v>-56506638</c:v>
                </c:pt>
                <c:pt idx="8">
                  <c:v>-71370117</c:v>
                </c:pt>
                <c:pt idx="9">
                  <c:v>-103816721</c:v>
                </c:pt>
              </c:numCache>
            </c:numRef>
          </c:val>
          <c:extLst xmlns:c16r2="http://schemas.microsoft.com/office/drawing/2015/06/chart">
            <c:ext xmlns:c16="http://schemas.microsoft.com/office/drawing/2014/chart" uri="{C3380CC4-5D6E-409C-BE32-E72D297353CC}">
              <c16:uniqueId val="{00000019-1ED7-4A22-B577-6749E7F7AADA}"/>
            </c:ext>
          </c:extLst>
        </c:ser>
        <c:ser>
          <c:idx val="6"/>
          <c:order val="6"/>
          <c:tx>
            <c:strRef>
              <c:f>'[CEDEAO PAIS POR PAIS VPT 2020.xlsx]Guine Bissau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layout>
                <c:manualLayout>
                  <c:x val="6.5703022339027597E-4"/>
                  <c:y val="-3.82327952421408E-2"/>
                </c:manualLayout>
              </c:layout>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C-1ED7-4A22-B577-6749E7F7AADA}"/>
                </c:ext>
              </c:extLst>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Estatisticas'!$B$13:$K$13</c:f>
              <c:numCache>
                <c:formatCode>"$"#,##0_);[Red]\("$"#,##0\)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extLst xmlns:c16r2="http://schemas.microsoft.com/office/drawing/2015/06/chart">
            <c:ext xmlns:c16="http://schemas.microsoft.com/office/drawing/2014/chart" uri="{C3380CC4-5D6E-409C-BE32-E72D297353CC}">
              <c16:uniqueId val="{0000001D-1ED7-4A22-B577-6749E7F7AADA}"/>
            </c:ext>
          </c:extLst>
        </c:ser>
        <c:dLbls>
          <c:showLegendKey val="0"/>
          <c:showVal val="0"/>
          <c:showCatName val="0"/>
          <c:showSerName val="0"/>
          <c:showPercent val="0"/>
          <c:showBubbleSize val="0"/>
        </c:dLbls>
        <c:gapWidth val="150"/>
        <c:axId val="429288448"/>
        <c:axId val="179910848"/>
      </c:barChart>
      <c:dateAx>
        <c:axId val="42928844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pt-PT"/>
                  <a:t>INDICADORES ECONÓMICOS D</a:t>
                </a:r>
                <a:r>
                  <a:rPr lang="pt-PT" altLang="en-US"/>
                  <a:t>A GUINÉ BISSAU</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79910848"/>
        <c:crosses val="autoZero"/>
        <c:auto val="0"/>
        <c:lblOffset val="100"/>
        <c:baseTimeUnit val="days"/>
      </c:dateAx>
      <c:valAx>
        <c:axId val="1799108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2928844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2020.xlsx]Guine Bissau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3.9294446384910897E-3"/>
                  <c:y val="-8.33333333333333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0D3-4259-9D06-293ED5F4D741}"/>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0D3-4259-9D06-293ED5F4D741}"/>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0D3-4259-9D06-293ED5F4D741}"/>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0D3-4259-9D06-293ED5F4D741}"/>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Estatisticas'!$B$91:$K$91</c:f>
              <c:numCache>
                <c:formatCode>"$"#,##0;\-"$"#,##0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smooth val="0"/>
          <c:extLst xmlns:c16r2="http://schemas.microsoft.com/office/drawing/2015/06/chart">
            <c:ext xmlns:c16="http://schemas.microsoft.com/office/drawing/2014/chart" uri="{C3380CC4-5D6E-409C-BE32-E72D297353CC}">
              <c16:uniqueId val="{00000006-D0D3-4259-9D06-293ED5F4D741}"/>
            </c:ext>
          </c:extLst>
        </c:ser>
        <c:dLbls>
          <c:showLegendKey val="0"/>
          <c:showVal val="1"/>
          <c:showCatName val="0"/>
          <c:showSerName val="0"/>
          <c:showPercent val="0"/>
          <c:showBubbleSize val="0"/>
        </c:dLbls>
        <c:marker val="1"/>
        <c:smooth val="0"/>
        <c:axId val="463077376"/>
        <c:axId val="179898048"/>
      </c:lineChart>
      <c:catAx>
        <c:axId val="4630773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79898048"/>
        <c:crosses val="autoZero"/>
        <c:auto val="1"/>
        <c:lblAlgn val="ctr"/>
        <c:lblOffset val="100"/>
        <c:noMultiLvlLbl val="0"/>
      </c:catAx>
      <c:valAx>
        <c:axId val="1798980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63077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2020.xlsx]Guine Bissau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Estatisticas'!$B$14:$K$14</c:f>
              <c:numCache>
                <c:formatCode>0.00%</c:formatCode>
                <c:ptCount val="10"/>
                <c:pt idx="0">
                  <c:v>0.1885</c:v>
                </c:pt>
                <c:pt idx="1">
                  <c:v>0.14910000000000001</c:v>
                </c:pt>
                <c:pt idx="2">
                  <c:v>0.25669999999999998</c:v>
                </c:pt>
                <c:pt idx="3">
                  <c:v>0.15479999999999999</c:v>
                </c:pt>
                <c:pt idx="4">
                  <c:v>0.18260000000000001</c:v>
                </c:pt>
                <c:pt idx="5">
                  <c:v>0.2021</c:v>
                </c:pt>
                <c:pt idx="6">
                  <c:v>0.27539999999999998</c:v>
                </c:pt>
                <c:pt idx="7">
                  <c:v>0.2651</c:v>
                </c:pt>
                <c:pt idx="8">
                  <c:v>0.2777</c:v>
                </c:pt>
                <c:pt idx="9">
                  <c:v>0.25340000000000001</c:v>
                </c:pt>
              </c:numCache>
            </c:numRef>
          </c:val>
          <c:extLst xmlns:c16r2="http://schemas.microsoft.com/office/drawing/2015/06/chart">
            <c:ext xmlns:c16="http://schemas.microsoft.com/office/drawing/2014/chart" uri="{C3380CC4-5D6E-409C-BE32-E72D297353CC}">
              <c16:uniqueId val="{00000000-57E7-4C8F-AF05-CBBAE6119A10}"/>
            </c:ext>
          </c:extLst>
        </c:ser>
        <c:ser>
          <c:idx val="1"/>
          <c:order val="1"/>
          <c:tx>
            <c:strRef>
              <c:f>'[CEDEAO PAIS POR PAIS VPT 2020.xlsx]Guine Bissau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Estatisticas'!$B$15:$K$15</c:f>
              <c:numCache>
                <c:formatCode>0.00%</c:formatCode>
                <c:ptCount val="10"/>
                <c:pt idx="0">
                  <c:v>0.35220000000000001</c:v>
                </c:pt>
                <c:pt idx="1">
                  <c:v>0.35220000000000001</c:v>
                </c:pt>
                <c:pt idx="2">
                  <c:v>0.3095</c:v>
                </c:pt>
                <c:pt idx="3">
                  <c:v>0.25700000000000001</c:v>
                </c:pt>
                <c:pt idx="4">
                  <c:v>0.25819999999999999</c:v>
                </c:pt>
                <c:pt idx="5">
                  <c:v>0.31390000000000001</c:v>
                </c:pt>
                <c:pt idx="6">
                  <c:v>0.32240000000000002</c:v>
                </c:pt>
                <c:pt idx="7">
                  <c:v>0.313</c:v>
                </c:pt>
                <c:pt idx="8">
                  <c:v>0.33069999999999999</c:v>
                </c:pt>
                <c:pt idx="9">
                  <c:v>0.3246</c:v>
                </c:pt>
              </c:numCache>
            </c:numRef>
          </c:val>
          <c:extLst xmlns:c16r2="http://schemas.microsoft.com/office/drawing/2015/06/chart">
            <c:ext xmlns:c16="http://schemas.microsoft.com/office/drawing/2014/chart" uri="{C3380CC4-5D6E-409C-BE32-E72D297353CC}">
              <c16:uniqueId val="{00000001-57E7-4C8F-AF05-CBBAE6119A10}"/>
            </c:ext>
          </c:extLst>
        </c:ser>
        <c:dLbls>
          <c:showLegendKey val="0"/>
          <c:showVal val="1"/>
          <c:showCatName val="0"/>
          <c:showSerName val="0"/>
          <c:showPercent val="0"/>
          <c:showBubbleSize val="0"/>
        </c:dLbls>
        <c:gapWidth val="219"/>
        <c:overlap val="-27"/>
        <c:axId val="463077888"/>
        <c:axId val="179899776"/>
      </c:barChart>
      <c:catAx>
        <c:axId val="4630778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79899776"/>
        <c:crosses val="autoZero"/>
        <c:auto val="1"/>
        <c:lblAlgn val="ctr"/>
        <c:lblOffset val="100"/>
        <c:noMultiLvlLbl val="0"/>
      </c:catAx>
      <c:valAx>
        <c:axId val="1798997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6307788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2020.xlsx]Liberia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Estatisticas'!$B$7:$K$7</c:f>
              <c:numCache>
                <c:formatCode>"$"#,##0_);[Red]\("$"#,##0\)</c:formatCode>
                <c:ptCount val="10"/>
                <c:pt idx="0">
                  <c:v>376915000</c:v>
                </c:pt>
                <c:pt idx="1">
                  <c:v>382397400</c:v>
                </c:pt>
                <c:pt idx="2">
                  <c:v>386509200</c:v>
                </c:pt>
                <c:pt idx="3">
                  <c:v>391991600</c:v>
                </c:pt>
                <c:pt idx="4">
                  <c:v>398844600</c:v>
                </c:pt>
                <c:pt idx="5">
                  <c:v>371432600</c:v>
                </c:pt>
                <c:pt idx="6">
                  <c:v>319349800</c:v>
                </c:pt>
                <c:pt idx="7">
                  <c:v>338538200</c:v>
                </c:pt>
                <c:pt idx="8">
                  <c:v>359097200</c:v>
                </c:pt>
                <c:pt idx="9">
                  <c:v>361838400</c:v>
                </c:pt>
              </c:numCache>
            </c:numRef>
          </c:val>
          <c:extLst xmlns:c16r2="http://schemas.microsoft.com/office/drawing/2015/06/chart">
            <c:ext xmlns:c16="http://schemas.microsoft.com/office/drawing/2014/chart" uri="{C3380CC4-5D6E-409C-BE32-E72D297353CC}">
              <c16:uniqueId val="{00000000-6832-437A-BE64-18E826034B44}"/>
            </c:ext>
          </c:extLst>
        </c:ser>
        <c:ser>
          <c:idx val="1"/>
          <c:order val="1"/>
          <c:tx>
            <c:strRef>
              <c:f>'[CEDEAO PAIS POR PAIS VPT 2020.xlsx]Liberia Estatisticas'!$A$8</c:f>
              <c:strCache>
                <c:ptCount val="1"/>
                <c:pt idx="0">
                  <c:v>Exportação de bens e serviços [ Corrente ]</c:v>
                </c:pt>
              </c:strCache>
            </c:strRef>
          </c:tx>
          <c:spPr>
            <a:solidFill>
              <a:schemeClr val="accent2"/>
            </a:solidFill>
            <a:ln>
              <a:noFill/>
            </a:ln>
            <a:effectLst/>
          </c:spPr>
          <c:invertIfNegative val="0"/>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Estatisticas'!$B$8:$K$8</c:f>
              <c:numCache>
                <c:formatCode>"$"#,##0_);[Red]\("$"#,##0\)</c:formatCode>
                <c:ptCount val="10"/>
                <c:pt idx="0">
                  <c:v>269879600</c:v>
                </c:pt>
                <c:pt idx="1">
                  <c:v>382397400</c:v>
                </c:pt>
                <c:pt idx="2">
                  <c:v>522939000</c:v>
                </c:pt>
                <c:pt idx="3">
                  <c:v>895554700</c:v>
                </c:pt>
                <c:pt idx="4">
                  <c:v>1060553000</c:v>
                </c:pt>
                <c:pt idx="5">
                  <c:v>893908100</c:v>
                </c:pt>
                <c:pt idx="6">
                  <c:v>618531000</c:v>
                </c:pt>
                <c:pt idx="7">
                  <c:v>702000000</c:v>
                </c:pt>
                <c:pt idx="8">
                  <c:v>797846200</c:v>
                </c:pt>
                <c:pt idx="9">
                  <c:v>849000000</c:v>
                </c:pt>
              </c:numCache>
            </c:numRef>
          </c:val>
          <c:extLst xmlns:c16r2="http://schemas.microsoft.com/office/drawing/2015/06/chart">
            <c:ext xmlns:c16="http://schemas.microsoft.com/office/drawing/2014/chart" uri="{C3380CC4-5D6E-409C-BE32-E72D297353CC}">
              <c16:uniqueId val="{00000001-6832-437A-BE64-18E826034B44}"/>
            </c:ext>
          </c:extLst>
        </c:ser>
        <c:ser>
          <c:idx val="2"/>
          <c:order val="2"/>
          <c:tx>
            <c:strRef>
              <c:f>'[CEDEAO PAIS POR PAIS VPT 2020.xlsx]Liberia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Estatisticas'!$B$9:$K$9</c:f>
              <c:numCache>
                <c:formatCode>"$"#,##0_);[Red]\("$"#,##0\)</c:formatCode>
                <c:ptCount val="10"/>
                <c:pt idx="0">
                  <c:v>1730249830</c:v>
                </c:pt>
                <c:pt idx="1">
                  <c:v>1850843000</c:v>
                </c:pt>
                <c:pt idx="2">
                  <c:v>1966192989</c:v>
                </c:pt>
                <c:pt idx="3">
                  <c:v>2044840708</c:v>
                </c:pt>
                <c:pt idx="4">
                  <c:v>2023867983</c:v>
                </c:pt>
                <c:pt idx="5">
                  <c:v>2165433878</c:v>
                </c:pt>
                <c:pt idx="6">
                  <c:v>2160190697</c:v>
                </c:pt>
                <c:pt idx="7">
                  <c:v>2128731609</c:v>
                </c:pt>
                <c:pt idx="8">
                  <c:v>2118245246</c:v>
                </c:pt>
                <c:pt idx="9">
                  <c:v>1955706626</c:v>
                </c:pt>
              </c:numCache>
            </c:numRef>
          </c:val>
          <c:extLst xmlns:c16r2="http://schemas.microsoft.com/office/drawing/2015/06/chart">
            <c:ext xmlns:c16="http://schemas.microsoft.com/office/drawing/2014/chart" uri="{C3380CC4-5D6E-409C-BE32-E72D297353CC}">
              <c16:uniqueId val="{00000002-6832-437A-BE64-18E826034B44}"/>
            </c:ext>
          </c:extLst>
        </c:ser>
        <c:ser>
          <c:idx val="3"/>
          <c:order val="3"/>
          <c:tx>
            <c:strRef>
              <c:f>'[CEDEAO PAIS POR PAIS VPT 2020.xlsx]Liberia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Estatisticas'!$B$10:$K$10</c:f>
              <c:numCache>
                <c:formatCode>"$"#,##0_);[Red]\("$"#,##0\)</c:formatCode>
                <c:ptCount val="10"/>
                <c:pt idx="0">
                  <c:v>1678663000</c:v>
                </c:pt>
                <c:pt idx="1">
                  <c:v>1850843000</c:v>
                </c:pt>
                <c:pt idx="2">
                  <c:v>2265159000</c:v>
                </c:pt>
                <c:pt idx="3">
                  <c:v>2428596000</c:v>
                </c:pt>
                <c:pt idx="4">
                  <c:v>2957004000</c:v>
                </c:pt>
                <c:pt idx="5">
                  <c:v>3412388000</c:v>
                </c:pt>
                <c:pt idx="6">
                  <c:v>3385051000</c:v>
                </c:pt>
                <c:pt idx="7">
                  <c:v>3286342000</c:v>
                </c:pt>
                <c:pt idx="8">
                  <c:v>3242931000</c:v>
                </c:pt>
                <c:pt idx="9">
                  <c:v>3079000000</c:v>
                </c:pt>
              </c:numCache>
            </c:numRef>
          </c:val>
          <c:extLst xmlns:c16r2="http://schemas.microsoft.com/office/drawing/2015/06/chart">
            <c:ext xmlns:c16="http://schemas.microsoft.com/office/drawing/2014/chart" uri="{C3380CC4-5D6E-409C-BE32-E72D297353CC}">
              <c16:uniqueId val="{00000003-6832-437A-BE64-18E826034B44}"/>
            </c:ext>
          </c:extLst>
        </c:ser>
        <c:ser>
          <c:idx val="4"/>
          <c:order val="4"/>
          <c:tx>
            <c:strRef>
              <c:f>'[CEDEAO PAIS POR PAIS VPT 2020.xlsx]Liberia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Estatisticas'!$B$11:$K$11</c:f>
              <c:numCache>
                <c:formatCode>"$"#,##0_);[Red]\("$"#,##0\)</c:formatCode>
                <c:ptCount val="10"/>
                <c:pt idx="0">
                  <c:v>-1353334830</c:v>
                </c:pt>
                <c:pt idx="1">
                  <c:v>-1468445600</c:v>
                </c:pt>
                <c:pt idx="2">
                  <c:v>-1579683789</c:v>
                </c:pt>
                <c:pt idx="3">
                  <c:v>-1652849108</c:v>
                </c:pt>
                <c:pt idx="4">
                  <c:v>-1625023383</c:v>
                </c:pt>
                <c:pt idx="5">
                  <c:v>-1794001278</c:v>
                </c:pt>
                <c:pt idx="6">
                  <c:v>-1840840897</c:v>
                </c:pt>
                <c:pt idx="7">
                  <c:v>-1790193409</c:v>
                </c:pt>
                <c:pt idx="8">
                  <c:v>-1759148046</c:v>
                </c:pt>
                <c:pt idx="9">
                  <c:v>-1593868226</c:v>
                </c:pt>
              </c:numCache>
            </c:numRef>
          </c:val>
          <c:extLst xmlns:c16r2="http://schemas.microsoft.com/office/drawing/2015/06/chart">
            <c:ext xmlns:c16="http://schemas.microsoft.com/office/drawing/2014/chart" uri="{C3380CC4-5D6E-409C-BE32-E72D297353CC}">
              <c16:uniqueId val="{0000000E-6832-437A-BE64-18E826034B44}"/>
            </c:ext>
          </c:extLst>
        </c:ser>
        <c:ser>
          <c:idx val="5"/>
          <c:order val="5"/>
          <c:tx>
            <c:strRef>
              <c:f>'[CEDEAO PAIS POR PAIS VPT 2020.xlsx]Liberia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0"/>
              <c:layout>
                <c:manualLayout>
                  <c:x val="-5.4805057016170302E-4"/>
                  <c:y val="-5.734919286321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6832-437A-BE64-18E826034B44}"/>
                </c:ext>
              </c:extLst>
            </c:dLbl>
            <c:dLbl>
              <c:idx val="1"/>
              <c:layout>
                <c:manualLayout>
                  <c:x val="1.36629862766698E-3"/>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6832-437A-BE64-18E826034B44}"/>
                </c:ext>
              </c:extLst>
            </c:dLbl>
            <c:dLbl>
              <c:idx val="2"/>
              <c:layout>
                <c:manualLayout>
                  <c:x val="1.93641532595534E-5"/>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6832-437A-BE64-18E826034B44}"/>
                </c:ext>
              </c:extLst>
            </c:dLbl>
            <c:dLbl>
              <c:idx val="3"/>
              <c:layout>
                <c:manualLayout>
                  <c:x val="-3.21084680793224E-4"/>
                  <c:y val="-8.124468988954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6832-437A-BE64-18E826034B44}"/>
                </c:ext>
              </c:extLst>
            </c:dLbl>
            <c:dLbl>
              <c:idx val="4"/>
              <c:layout>
                <c:manualLayout>
                  <c:x val="3.3594554259709202E-4"/>
                  <c:y val="-6.6907391673746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6832-437A-BE64-18E826034B44}"/>
                </c:ext>
              </c:extLst>
            </c:dLbl>
            <c:dLbl>
              <c:idx val="5"/>
              <c:layout>
                <c:manualLayout>
                  <c:x val="7.6600987661884902E-4"/>
                  <c:y val="-7.96516567544606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6832-437A-BE64-18E826034B44}"/>
                </c:ext>
              </c:extLst>
            </c:dLbl>
            <c:dLbl>
              <c:idx val="6"/>
              <c:layout>
                <c:manualLayout>
                  <c:x val="-1.7923099993788001E-4"/>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6832-437A-BE64-18E826034B44}"/>
                </c:ext>
              </c:extLst>
            </c:dLbl>
            <c:dLbl>
              <c:idx val="7"/>
              <c:layout>
                <c:manualLayout>
                  <c:x val="-7.1827498718813102E-4"/>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6832-437A-BE64-18E826034B44}"/>
                </c:ext>
              </c:extLst>
            </c:dLbl>
            <c:dLbl>
              <c:idx val="8"/>
              <c:layout>
                <c:manualLayout>
                  <c:x val="2.33036326250857E-2"/>
                  <c:y val="-7.9651656754460495E-3"/>
                </c:manualLayout>
              </c:layout>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7-6832-437A-BE64-18E826034B44}"/>
                </c:ext>
              </c:extLst>
            </c:dLbl>
            <c:dLbl>
              <c:idx val="9"/>
              <c:layout>
                <c:manualLayout>
                  <c:x val="-8.5432125870323799E-4"/>
                  <c:y val="-4.9384027187765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6832-437A-BE64-18E826034B44}"/>
                </c:ext>
              </c:extLst>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Estatisticas'!$B$12:$K$12</c:f>
              <c:numCache>
                <c:formatCode>"$"#,##0_);[Red]\("$"#,##0\)</c:formatCode>
                <c:ptCount val="10"/>
                <c:pt idx="0">
                  <c:v>-1408783400</c:v>
                </c:pt>
                <c:pt idx="1">
                  <c:v>-1468445600</c:v>
                </c:pt>
                <c:pt idx="2">
                  <c:v>-1742220000</c:v>
                </c:pt>
                <c:pt idx="3">
                  <c:v>-1533041300</c:v>
                </c:pt>
                <c:pt idx="4">
                  <c:v>-1896451000</c:v>
                </c:pt>
                <c:pt idx="5">
                  <c:v>-2518479900</c:v>
                </c:pt>
                <c:pt idx="6">
                  <c:v>-2766520000</c:v>
                </c:pt>
                <c:pt idx="7">
                  <c:v>-2584342000</c:v>
                </c:pt>
                <c:pt idx="8">
                  <c:v>-2445084800</c:v>
                </c:pt>
                <c:pt idx="9">
                  <c:v>-2230000000</c:v>
                </c:pt>
              </c:numCache>
            </c:numRef>
          </c:val>
          <c:extLst xmlns:c16r2="http://schemas.microsoft.com/office/drawing/2015/06/chart">
            <c:ext xmlns:c16="http://schemas.microsoft.com/office/drawing/2014/chart" uri="{C3380CC4-5D6E-409C-BE32-E72D297353CC}">
              <c16:uniqueId val="{00000019-6832-437A-BE64-18E826034B44}"/>
            </c:ext>
          </c:extLst>
        </c:ser>
        <c:ser>
          <c:idx val="6"/>
          <c:order val="6"/>
          <c:tx>
            <c:strRef>
              <c:f>'[CEDEAO PAIS POR PAIS VPT 2020.xlsx]Liberia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layout>
                <c:manualLayout>
                  <c:x val="6.5703022339027597E-4"/>
                  <c:y val="-3.82327952421408E-2"/>
                </c:manualLayout>
              </c:layout>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C-6832-437A-BE64-18E826034B44}"/>
                </c:ext>
              </c:extLst>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Estatisticas'!$B$13:$K$13</c:f>
              <c:numCache>
                <c:formatCode>"$"#,##0_);[Red]\("$"#,##0\)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extLst xmlns:c16r2="http://schemas.microsoft.com/office/drawing/2015/06/chart">
            <c:ext xmlns:c16="http://schemas.microsoft.com/office/drawing/2014/chart" uri="{C3380CC4-5D6E-409C-BE32-E72D297353CC}">
              <c16:uniqueId val="{0000001D-6832-437A-BE64-18E826034B44}"/>
            </c:ext>
          </c:extLst>
        </c:ser>
        <c:dLbls>
          <c:showLegendKey val="0"/>
          <c:showVal val="0"/>
          <c:showCatName val="0"/>
          <c:showSerName val="0"/>
          <c:showPercent val="0"/>
          <c:showBubbleSize val="0"/>
        </c:dLbls>
        <c:gapWidth val="150"/>
        <c:axId val="463917056"/>
        <c:axId val="216408064"/>
      </c:barChart>
      <c:dateAx>
        <c:axId val="463917056"/>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A LIBÉRIA</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408064"/>
        <c:crosses val="autoZero"/>
        <c:auto val="0"/>
        <c:lblOffset val="100"/>
        <c:baseTimeUnit val="days"/>
      </c:dateAx>
      <c:valAx>
        <c:axId val="2164080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6391705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2020.xlsx]Liberia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Estatisticas'!$B$14:$K$14</c:f>
              <c:numCache>
                <c:formatCode>0.00%</c:formatCode>
                <c:ptCount val="10"/>
                <c:pt idx="0">
                  <c:v>0.15260000000000001</c:v>
                </c:pt>
                <c:pt idx="1">
                  <c:v>0.19139999999999999</c:v>
                </c:pt>
                <c:pt idx="2">
                  <c:v>0.21809999999999999</c:v>
                </c:pt>
                <c:pt idx="3">
                  <c:v>0.3291</c:v>
                </c:pt>
                <c:pt idx="4">
                  <c:v>0.3458</c:v>
                </c:pt>
                <c:pt idx="5">
                  <c:v>0.2843</c:v>
                </c:pt>
                <c:pt idx="6">
                  <c:v>0.19470000000000001</c:v>
                </c:pt>
                <c:pt idx="7">
                  <c:v>0.2142</c:v>
                </c:pt>
                <c:pt idx="8">
                  <c:v>0.24279999999999999</c:v>
                </c:pt>
                <c:pt idx="9">
                  <c:v>0.2601</c:v>
                </c:pt>
              </c:numCache>
            </c:numRef>
          </c:val>
          <c:extLst xmlns:c16r2="http://schemas.microsoft.com/office/drawing/2015/06/chart">
            <c:ext xmlns:c16="http://schemas.microsoft.com/office/drawing/2014/chart" uri="{C3380CC4-5D6E-409C-BE32-E72D297353CC}">
              <c16:uniqueId val="{00000000-52F9-49CD-9890-40982CE5D1E8}"/>
            </c:ext>
          </c:extLst>
        </c:ser>
        <c:ser>
          <c:idx val="1"/>
          <c:order val="1"/>
          <c:tx>
            <c:strRef>
              <c:f>'[CEDEAO PAIS POR PAIS VPT 2020.xlsx]Liberia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Estatisticas'!$B$15:$K$15</c:f>
              <c:numCache>
                <c:formatCode>0.00%</c:formatCode>
                <c:ptCount val="10"/>
                <c:pt idx="0">
                  <c:v>0.94950000000000001</c:v>
                </c:pt>
                <c:pt idx="1">
                  <c:v>0.92630000000000001</c:v>
                </c:pt>
                <c:pt idx="2">
                  <c:v>0.9446</c:v>
                </c:pt>
                <c:pt idx="3">
                  <c:v>0.89249999999999996</c:v>
                </c:pt>
                <c:pt idx="4">
                  <c:v>0.96409999999999996</c:v>
                </c:pt>
                <c:pt idx="5">
                  <c:v>1.0853999999999999</c:v>
                </c:pt>
                <c:pt idx="6">
                  <c:v>1.0654999999999999</c:v>
                </c:pt>
                <c:pt idx="7">
                  <c:v>1.0025999999999999</c:v>
                </c:pt>
                <c:pt idx="8">
                  <c:v>0.98709999999999998</c:v>
                </c:pt>
                <c:pt idx="9">
                  <c:v>0.94330000000000003</c:v>
                </c:pt>
              </c:numCache>
            </c:numRef>
          </c:val>
          <c:extLst xmlns:c16r2="http://schemas.microsoft.com/office/drawing/2015/06/chart">
            <c:ext xmlns:c16="http://schemas.microsoft.com/office/drawing/2014/chart" uri="{C3380CC4-5D6E-409C-BE32-E72D297353CC}">
              <c16:uniqueId val="{00000001-52F9-49CD-9890-40982CE5D1E8}"/>
            </c:ext>
          </c:extLst>
        </c:ser>
        <c:dLbls>
          <c:showLegendKey val="0"/>
          <c:showVal val="1"/>
          <c:showCatName val="0"/>
          <c:showSerName val="0"/>
          <c:showPercent val="0"/>
          <c:showBubbleSize val="0"/>
        </c:dLbls>
        <c:gapWidth val="219"/>
        <c:overlap val="-27"/>
        <c:axId val="463918592"/>
        <c:axId val="216411520"/>
      </c:barChart>
      <c:catAx>
        <c:axId val="4639185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411520"/>
        <c:crosses val="autoZero"/>
        <c:auto val="1"/>
        <c:lblAlgn val="ctr"/>
        <c:lblOffset val="100"/>
        <c:noMultiLvlLbl val="0"/>
      </c:catAx>
      <c:valAx>
        <c:axId val="216411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6391859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2020.xlsx]Liberia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8BB-4A45-91E0-BFF75DEA769A}"/>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8BB-4A45-91E0-BFF75DEA769A}"/>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8BB-4A45-91E0-BFF75DEA769A}"/>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8BB-4A45-91E0-BFF75DEA769A}"/>
                </c:ext>
              </c:extLst>
            </c:dLbl>
            <c:dLbl>
              <c:idx val="9"/>
              <c:layout>
                <c:manualLayout>
                  <c:x val="-3.4906741690111502E-3"/>
                  <c:y val="-6.24862000441598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8BB-4A45-91E0-BFF75DEA769A}"/>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Estatisticas'!$B$91:$K$91</c:f>
              <c:numCache>
                <c:formatCode>"$"#,##0;\-"$"#,##0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smooth val="0"/>
          <c:extLst xmlns:c16r2="http://schemas.microsoft.com/office/drawing/2015/06/chart">
            <c:ext xmlns:c16="http://schemas.microsoft.com/office/drawing/2014/chart" uri="{C3380CC4-5D6E-409C-BE32-E72D297353CC}">
              <c16:uniqueId val="{00000006-C8BB-4A45-91E0-BFF75DEA769A}"/>
            </c:ext>
          </c:extLst>
        </c:ser>
        <c:dLbls>
          <c:showLegendKey val="0"/>
          <c:showVal val="1"/>
          <c:showCatName val="0"/>
          <c:showSerName val="0"/>
          <c:showPercent val="0"/>
          <c:showBubbleSize val="0"/>
        </c:dLbls>
        <c:marker val="1"/>
        <c:smooth val="0"/>
        <c:axId val="463919104"/>
        <c:axId val="216413248"/>
      </c:lineChart>
      <c:catAx>
        <c:axId val="463919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413248"/>
        <c:crosses val="autoZero"/>
        <c:auto val="1"/>
        <c:lblAlgn val="ctr"/>
        <c:lblOffset val="100"/>
        <c:noMultiLvlLbl val="0"/>
      </c:catAx>
      <c:valAx>
        <c:axId val="2164132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639191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0" u="none" strike="noStrike" kern="1200" spc="0" baseline="0">
                <a:solidFill>
                  <a:schemeClr val="bg1"/>
                </a:solidFill>
                <a:latin typeface="+mn-lt"/>
                <a:ea typeface="+mn-ea"/>
                <a:cs typeface="+mn-cs"/>
              </a:defRPr>
            </a:pPr>
            <a:r>
              <a:rPr lang="pt-PT" sz="1100">
                <a:solidFill>
                  <a:schemeClr val="bg1"/>
                </a:solidFill>
              </a:rPr>
              <a:t>Taxa de Crescimento dos Países Membros da CEDEAO</a:t>
            </a:r>
          </a:p>
        </c:rich>
      </c:tx>
      <c:layout/>
      <c:overlay val="0"/>
      <c:spPr>
        <a:solidFill>
          <a:srgbClr val="00B0F0"/>
        </a:solidFill>
        <a:ln>
          <a:noFill/>
        </a:ln>
        <a:effectLst/>
      </c:spPr>
    </c:title>
    <c:autoTitleDeleted val="0"/>
    <c:plotArea>
      <c:layout/>
      <c:barChart>
        <c:barDir val="col"/>
        <c:grouping val="clustered"/>
        <c:varyColors val="0"/>
        <c:ser>
          <c:idx val="0"/>
          <c:order val="0"/>
          <c:tx>
            <c:strRef>
              <c:f>'[CEDEAO PAIS POR PAIS VPT.xlsx]Indicadores Econ 15'!$B$467</c:f>
              <c:strCache>
                <c:ptCount val="1"/>
                <c:pt idx="0">
                  <c:v>2017</c:v>
                </c:pt>
              </c:strCache>
            </c:strRef>
          </c:tx>
          <c:spPr>
            <a:solidFill>
              <a:schemeClr val="accent6">
                <a:lumMod val="60000"/>
                <a:lumOff val="40000"/>
              </a:schemeClr>
            </a:solidFill>
            <a:ln>
              <a:noFill/>
            </a:ln>
            <a:effectLst/>
          </c:spPr>
          <c:invertIfNegative val="0"/>
          <c:dLbls>
            <c:dLbl>
              <c:idx val="0"/>
              <c:layout>
                <c:manualLayout>
                  <c:x val="-8.5251491901108302E-4"/>
                  <c:y val="-0.30473372781065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A29-4856-8462-55EF0673FFC6}"/>
                </c:ext>
              </c:extLst>
            </c:dLbl>
            <c:dLbl>
              <c:idx val="1"/>
              <c:layout>
                <c:manualLayout>
                  <c:x val="-8.5251491901108302E-4"/>
                  <c:y val="-7.396449704142009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A29-4856-8462-55EF0673FFC6}"/>
                </c:ext>
              </c:extLst>
            </c:dLbl>
            <c:dLbl>
              <c:idx val="2"/>
              <c:layout>
                <c:manualLayout>
                  <c:x val="-1.7050298380221699E-3"/>
                  <c:y val="-0.245562130177514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A29-4856-8462-55EF0673FFC6}"/>
                </c:ext>
              </c:extLst>
            </c:dLbl>
            <c:dLbl>
              <c:idx val="3"/>
              <c:layout>
                <c:manualLayout>
                  <c:x val="3.4100596760443299E-3"/>
                  <c:y val="-0.17159763313609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A29-4856-8462-55EF0673FFC6}"/>
                </c:ext>
              </c:extLst>
            </c:dLbl>
            <c:dLbl>
              <c:idx val="4"/>
              <c:layout>
                <c:manualLayout>
                  <c:x val="-3.4100596760443299E-3"/>
                  <c:y val="-0.139053254437870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1A29-4856-8462-55EF0673FFC6}"/>
                </c:ext>
              </c:extLst>
            </c:dLbl>
            <c:dLbl>
              <c:idx val="5"/>
              <c:layout>
                <c:manualLayout>
                  <c:x val="-1.10826939471441E-2"/>
                  <c:y val="-0.139053254437870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A29-4856-8462-55EF0673FFC6}"/>
                </c:ext>
              </c:extLst>
            </c:dLbl>
            <c:dLbl>
              <c:idx val="6"/>
              <c:layout>
                <c:manualLayout>
                  <c:x val="0"/>
                  <c:y val="-4.14201183431952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1A29-4856-8462-55EF0673FFC6}"/>
                </c:ext>
              </c:extLst>
            </c:dLbl>
            <c:dLbl>
              <c:idx val="7"/>
              <c:layout>
                <c:manualLayout>
                  <c:x val="-8.5251491901108302E-4"/>
                  <c:y val="-6.21301775147928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1A29-4856-8462-55EF0673FFC6}"/>
                </c:ext>
              </c:extLst>
            </c:dLbl>
            <c:dLbl>
              <c:idx val="8"/>
              <c:layout>
                <c:manualLayout>
                  <c:x val="-5.9676044330775804E-3"/>
                  <c:y val="-0.150887573964497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1A29-4856-8462-55EF0673FFC6}"/>
                </c:ext>
              </c:extLst>
            </c:dLbl>
            <c:dLbl>
              <c:idx val="9"/>
              <c:layout>
                <c:manualLayout>
                  <c:x val="-6.8201193520886598E-3"/>
                  <c:y val="-9.467455621301769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1A29-4856-8462-55EF0673FFC6}"/>
                </c:ext>
              </c:extLst>
            </c:dLbl>
            <c:dLbl>
              <c:idx val="10"/>
              <c:layout>
                <c:manualLayout>
                  <c:x val="-1.7050298380221699E-3"/>
                  <c:y val="-0.215976331360946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1A29-4856-8462-55EF0673FFC6}"/>
                </c:ext>
              </c:extLst>
            </c:dLbl>
            <c:dLbl>
              <c:idx val="11"/>
              <c:layout>
                <c:manualLayout>
                  <c:x val="-7.6726342710997401E-3"/>
                  <c:y val="-0.130177514792898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1A29-4856-8462-55EF0673FFC6}"/>
                </c:ext>
              </c:extLst>
            </c:dLbl>
            <c:dLbl>
              <c:idx val="12"/>
              <c:layout>
                <c:manualLayout>
                  <c:x val="-1.1935208866155201E-2"/>
                  <c:y val="-0.10946745562130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1A29-4856-8462-55EF0673FFC6}"/>
                </c:ext>
              </c:extLst>
            </c:dLbl>
            <c:dLbl>
              <c:idx val="13"/>
              <c:layout>
                <c:manualLayout>
                  <c:x val="-6.8201193520886598E-3"/>
                  <c:y val="-9.1715976331360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1A29-4856-8462-55EF0673FFC6}"/>
                </c:ext>
              </c:extLst>
            </c:dLbl>
            <c:dLbl>
              <c:idx val="14"/>
              <c:layout>
                <c:manualLayout>
                  <c:x val="-9.3776641091219103E-3"/>
                  <c:y val="-7.10059171597633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1A29-4856-8462-55EF0673FFC6}"/>
                </c:ext>
              </c:extLst>
            </c:dLbl>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15'!$B$468:$B$482</c:f>
              <c:numCache>
                <c:formatCode>0.0%</c:formatCode>
                <c:ptCount val="15"/>
                <c:pt idx="0">
                  <c:v>5.8000000000000003E-2</c:v>
                </c:pt>
                <c:pt idx="1">
                  <c:v>6.3E-2</c:v>
                </c:pt>
                <c:pt idx="2">
                  <c:v>0.04</c:v>
                </c:pt>
                <c:pt idx="3">
                  <c:v>7.6999999999999999E-2</c:v>
                </c:pt>
                <c:pt idx="4">
                  <c:v>4.5999999999999999E-2</c:v>
                </c:pt>
                <c:pt idx="5">
                  <c:v>8.1000000000000003E-2</c:v>
                </c:pt>
                <c:pt idx="6">
                  <c:v>0.13400000000000001</c:v>
                </c:pt>
                <c:pt idx="7">
                  <c:v>5.8999999999999997E-2</c:v>
                </c:pt>
                <c:pt idx="8">
                  <c:v>2.5000000000000001E-2</c:v>
                </c:pt>
                <c:pt idx="9">
                  <c:v>5.3999999999999999E-2</c:v>
                </c:pt>
                <c:pt idx="10">
                  <c:v>4.9000000000000002E-2</c:v>
                </c:pt>
                <c:pt idx="11">
                  <c:v>8.0000000000000002E-3</c:v>
                </c:pt>
                <c:pt idx="12">
                  <c:v>7.0999999999999994E-2</c:v>
                </c:pt>
                <c:pt idx="13">
                  <c:v>3.7999999999999999E-2</c:v>
                </c:pt>
                <c:pt idx="14">
                  <c:v>4.3999999999999997E-2</c:v>
                </c:pt>
              </c:numCache>
            </c:numRef>
          </c:val>
          <c:extLst xmlns:c16r2="http://schemas.microsoft.com/office/drawing/2015/06/chart">
            <c:ext xmlns:c16="http://schemas.microsoft.com/office/drawing/2014/chart" uri="{C3380CC4-5D6E-409C-BE32-E72D297353CC}">
              <c16:uniqueId val="{0000000F-1A29-4856-8462-55EF0673FFC6}"/>
            </c:ext>
          </c:extLst>
        </c:ser>
        <c:ser>
          <c:idx val="1"/>
          <c:order val="1"/>
          <c:tx>
            <c:strRef>
              <c:f>'[CEDEAO PAIS POR PAIS VPT.xlsx]Indicadores Econ 15'!$C$467</c:f>
              <c:strCache>
                <c:ptCount val="1"/>
                <c:pt idx="0">
                  <c:v>2018</c:v>
                </c:pt>
              </c:strCache>
            </c:strRef>
          </c:tx>
          <c:spPr>
            <a:solidFill>
              <a:schemeClr val="accent2"/>
            </a:solidFill>
            <a:ln>
              <a:noFill/>
            </a:ln>
            <a:effectLst/>
          </c:spPr>
          <c:invertIfNegative val="0"/>
          <c:dLbls>
            <c:dLbl>
              <c:idx val="0"/>
              <c:layout>
                <c:manualLayout>
                  <c:x val="1.7050298380221699E-3"/>
                  <c:y val="-5.02958579881657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1A29-4856-8462-55EF0673FFC6}"/>
                </c:ext>
              </c:extLst>
            </c:dLbl>
            <c:dLbl>
              <c:idx val="1"/>
              <c:layout>
                <c:manualLayout>
                  <c:x val="4.2625745950554102E-3"/>
                  <c:y val="-0.136094674556212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1A29-4856-8462-55EF0673FFC6}"/>
                </c:ext>
              </c:extLst>
            </c:dLbl>
            <c:dLbl>
              <c:idx val="2"/>
              <c:layout>
                <c:manualLayout>
                  <c:x val="2.55754475703325E-3"/>
                  <c:y val="-8.875739644970409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1A29-4856-8462-55EF0673FFC6}"/>
                </c:ext>
              </c:extLst>
            </c:dLbl>
            <c:dLbl>
              <c:idx val="3"/>
              <c:layout>
                <c:manualLayout>
                  <c:x val="5.1150895140665001E-3"/>
                  <c:y val="-0.10059171597633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1A29-4856-8462-55EF0673FFC6}"/>
                </c:ext>
              </c:extLst>
            </c:dLbl>
            <c:dLbl>
              <c:idx val="4"/>
              <c:layout>
                <c:manualLayout>
                  <c:x val="0"/>
                  <c:y val="-0.12721893491124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1A29-4856-8462-55EF0673FFC6}"/>
                </c:ext>
              </c:extLst>
            </c:dLbl>
            <c:dLbl>
              <c:idx val="5"/>
              <c:layout>
                <c:manualLayout>
                  <c:x val="-2.55754475703325E-3"/>
                  <c:y val="-0.150887573964497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1A29-4856-8462-55EF0673FFC6}"/>
                </c:ext>
              </c:extLst>
            </c:dLbl>
            <c:dLbl>
              <c:idx val="6"/>
              <c:layout>
                <c:manualLayout>
                  <c:x val="6.8201193520886598E-3"/>
                  <c:y val="-0.12721893491124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1A29-4856-8462-55EF0673FFC6}"/>
                </c:ext>
              </c:extLst>
            </c:dLbl>
            <c:dLbl>
              <c:idx val="7"/>
              <c:layout>
                <c:manualLayout>
                  <c:x val="5.1150895140665001E-3"/>
                  <c:y val="-0.248520710059172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1A29-4856-8462-55EF0673FFC6}"/>
                </c:ext>
              </c:extLst>
            </c:dLbl>
            <c:dLbl>
              <c:idx val="8"/>
              <c:layout>
                <c:manualLayout>
                  <c:x val="8.5251491901108302E-4"/>
                  <c:y val="-0.10650887573964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1A29-4856-8462-55EF0673FFC6}"/>
                </c:ext>
              </c:extLst>
            </c:dLbl>
            <c:dLbl>
              <c:idx val="9"/>
              <c:layout>
                <c:manualLayout>
                  <c:x val="2.55754475703325E-3"/>
                  <c:y val="-0.192307692307692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1A29-4856-8462-55EF0673FFC6}"/>
                </c:ext>
              </c:extLst>
            </c:dLbl>
            <c:dLbl>
              <c:idx val="10"/>
              <c:layout>
                <c:manualLayout>
                  <c:x val="0"/>
                  <c:y val="-0.10059171597633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1A29-4856-8462-55EF0673FFC6}"/>
                </c:ext>
              </c:extLst>
            </c:dLbl>
            <c:dLbl>
              <c:idx val="11"/>
              <c:layout>
                <c:manualLayout>
                  <c:x val="0"/>
                  <c:y val="-0.144970414201183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1A29-4856-8462-55EF0673FFC6}"/>
                </c:ext>
              </c:extLst>
            </c:dLbl>
            <c:dLbl>
              <c:idx val="12"/>
              <c:layout>
                <c:manualLayout>
                  <c:x val="0"/>
                  <c:y val="-5.91715976331360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C-1A29-4856-8462-55EF0673FFC6}"/>
                </c:ext>
              </c:extLst>
            </c:dLbl>
            <c:dLbl>
              <c:idx val="13"/>
              <c:layout>
                <c:manualLayout>
                  <c:x val="-5.1150895140665001E-3"/>
                  <c:y val="-0.186390532544379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1A29-4856-8462-55EF0673FFC6}"/>
                </c:ext>
              </c:extLst>
            </c:dLbl>
            <c:dLbl>
              <c:idx val="14"/>
              <c:layout>
                <c:manualLayout>
                  <c:x val="-5.9676044330775804E-3"/>
                  <c:y val="-0.12426035502958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1A29-4856-8462-55EF0673FFC6}"/>
                </c:ext>
              </c:extLst>
            </c:dLbl>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15'!$C$468:$C$482</c:f>
              <c:numCache>
                <c:formatCode>0.0%</c:formatCode>
                <c:ptCount val="15"/>
                <c:pt idx="0">
                  <c:v>6.8000000000000005E-2</c:v>
                </c:pt>
                <c:pt idx="1">
                  <c:v>6.6000000000000003E-2</c:v>
                </c:pt>
                <c:pt idx="2">
                  <c:v>5.5E-2</c:v>
                </c:pt>
                <c:pt idx="3">
                  <c:v>7.3999999999999996E-2</c:v>
                </c:pt>
                <c:pt idx="4">
                  <c:v>6.7000000000000004E-2</c:v>
                </c:pt>
                <c:pt idx="5">
                  <c:v>6.3E-2</c:v>
                </c:pt>
                <c:pt idx="6">
                  <c:v>8.6999999999999994E-2</c:v>
                </c:pt>
                <c:pt idx="7">
                  <c:v>3.7999999999999999E-2</c:v>
                </c:pt>
                <c:pt idx="8">
                  <c:v>1.2999999999999999E-2</c:v>
                </c:pt>
                <c:pt idx="9">
                  <c:v>4.9000000000000002E-2</c:v>
                </c:pt>
                <c:pt idx="10">
                  <c:v>5.1999999999999998E-2</c:v>
                </c:pt>
                <c:pt idx="11">
                  <c:v>1.9E-2</c:v>
                </c:pt>
                <c:pt idx="12">
                  <c:v>6.7000000000000004E-2</c:v>
                </c:pt>
                <c:pt idx="13">
                  <c:v>3.6999999999999998E-2</c:v>
                </c:pt>
                <c:pt idx="14">
                  <c:v>4.9000000000000002E-2</c:v>
                </c:pt>
              </c:numCache>
            </c:numRef>
          </c:val>
          <c:extLst xmlns:c16r2="http://schemas.microsoft.com/office/drawing/2015/06/chart">
            <c:ext xmlns:c16="http://schemas.microsoft.com/office/drawing/2014/chart" uri="{C3380CC4-5D6E-409C-BE32-E72D297353CC}">
              <c16:uniqueId val="{0000001F-1A29-4856-8462-55EF0673FFC6}"/>
            </c:ext>
          </c:extLst>
        </c:ser>
        <c:ser>
          <c:idx val="2"/>
          <c:order val="2"/>
          <c:tx>
            <c:strRef>
              <c:f>'[CEDEAO PAIS POR PAIS VPT.xlsx]Indicadores Econ 15'!$D$467</c:f>
              <c:strCache>
                <c:ptCount val="1"/>
                <c:pt idx="0">
                  <c:v>2019</c:v>
                </c:pt>
              </c:strCache>
            </c:strRef>
          </c:tx>
          <c:spPr>
            <a:solidFill>
              <a:srgbClr val="FFC000"/>
            </a:solidFill>
            <a:ln>
              <a:noFill/>
            </a:ln>
            <a:effectLst/>
          </c:spPr>
          <c:invertIfNegative val="0"/>
          <c:dLbls>
            <c:dLbl>
              <c:idx val="0"/>
              <c:layout>
                <c:manualLayout>
                  <c:x val="8.5251491901108308E-3"/>
                  <c:y val="-0.162721893491124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0-1A29-4856-8462-55EF0673FFC6}"/>
                </c:ext>
              </c:extLst>
            </c:dLbl>
            <c:dLbl>
              <c:idx val="1"/>
              <c:layout>
                <c:manualLayout>
                  <c:x val="5.1150895140665001E-3"/>
                  <c:y val="-7.396449704142009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1A29-4856-8462-55EF0673FFC6}"/>
                </c:ext>
              </c:extLst>
            </c:dLbl>
            <c:dLbl>
              <c:idx val="2"/>
              <c:layout>
                <c:manualLayout>
                  <c:x val="1.10826939471441E-2"/>
                  <c:y val="-0.20118343195266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2-1A29-4856-8462-55EF0673FFC6}"/>
                </c:ext>
              </c:extLst>
            </c:dLbl>
            <c:dLbl>
              <c:idx val="3"/>
              <c:layout>
                <c:manualLayout>
                  <c:x val="1.70502983802217E-2"/>
                  <c:y val="-0.17159763313609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3-1A29-4856-8462-55EF0673FFC6}"/>
                </c:ext>
              </c:extLst>
            </c:dLbl>
            <c:dLbl>
              <c:idx val="4"/>
              <c:layout>
                <c:manualLayout>
                  <c:x val="1.7050298380221699E-3"/>
                  <c:y val="-0.10059171597633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4-1A29-4856-8462-55EF0673FFC6}"/>
                </c:ext>
              </c:extLst>
            </c:dLbl>
            <c:dLbl>
              <c:idx val="5"/>
              <c:layout>
                <c:manualLayout>
                  <c:x val="4.2625745950554102E-3"/>
                  <c:y val="-0.12130177514792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5-1A29-4856-8462-55EF0673FFC6}"/>
                </c:ext>
              </c:extLst>
            </c:dLbl>
            <c:dLbl>
              <c:idx val="6"/>
              <c:layout>
                <c:manualLayout>
                  <c:x val="1.4492753623188401E-2"/>
                  <c:y val="-0.153846153846153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6-1A29-4856-8462-55EF0673FFC6}"/>
                </c:ext>
              </c:extLst>
            </c:dLbl>
            <c:dLbl>
              <c:idx val="7"/>
              <c:layout>
                <c:manualLayout>
                  <c:x val="3.6658141517476601E-2"/>
                  <c:y val="-0.198224852071006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7-1A29-4856-8462-55EF0673FFC6}"/>
                </c:ext>
              </c:extLst>
            </c:dLbl>
            <c:dLbl>
              <c:idx val="8"/>
              <c:layout>
                <c:manualLayout>
                  <c:x val="3.4100596760443299E-3"/>
                  <c:y val="-5.91715976331360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8-1A29-4856-8462-55EF0673FFC6}"/>
                </c:ext>
              </c:extLst>
            </c:dLbl>
            <c:dLbl>
              <c:idx val="9"/>
              <c:layout>
                <c:manualLayout>
                  <c:x val="1.5345268542199499E-2"/>
                  <c:y val="-0.12130177514792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9-1A29-4856-8462-55EF0673FFC6}"/>
                </c:ext>
              </c:extLst>
            </c:dLbl>
            <c:dLbl>
              <c:idx val="10"/>
              <c:layout>
                <c:manualLayout>
                  <c:x val="1.4492753623188401E-2"/>
                  <c:y val="-0.12426035502958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A-1A29-4856-8462-55EF0673FFC6}"/>
                </c:ext>
              </c:extLst>
            </c:dLbl>
            <c:dLbl>
              <c:idx val="11"/>
              <c:layout>
                <c:manualLayout>
                  <c:x val="0"/>
                  <c:y val="-6.50887573964497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B-1A29-4856-8462-55EF0673FFC6}"/>
                </c:ext>
              </c:extLst>
            </c:dLbl>
            <c:dLbl>
              <c:idx val="12"/>
              <c:layout>
                <c:manualLayout>
                  <c:x val="1.6197783461210601E-2"/>
                  <c:y val="-0.130177514792898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C-1A29-4856-8462-55EF0673FFC6}"/>
                </c:ext>
              </c:extLst>
            </c:dLbl>
            <c:dLbl>
              <c:idx val="13"/>
              <c:layout>
                <c:manualLayout>
                  <c:x val="5.9676044330775804E-3"/>
                  <c:y val="-9.467455621301769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D-1A29-4856-8462-55EF0673FFC6}"/>
                </c:ext>
              </c:extLst>
            </c:dLbl>
            <c:dLbl>
              <c:idx val="14"/>
              <c:layout>
                <c:manualLayout>
                  <c:x val="0"/>
                  <c:y val="-0.10355029585798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E-1A29-4856-8462-55EF0673FFC6}"/>
                </c:ext>
              </c:extLst>
            </c:dLbl>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15'!$D$468:$D$482</c:f>
              <c:numCache>
                <c:formatCode>0.0%</c:formatCode>
                <c:ptCount val="15"/>
                <c:pt idx="0">
                  <c:v>6.3E-2</c:v>
                </c:pt>
                <c:pt idx="1">
                  <c:v>0.06</c:v>
                </c:pt>
                <c:pt idx="2">
                  <c:v>0.05</c:v>
                </c:pt>
                <c:pt idx="3">
                  <c:v>7.4999999999999997E-2</c:v>
                </c:pt>
                <c:pt idx="4">
                  <c:v>5.3999999999999999E-2</c:v>
                </c:pt>
                <c:pt idx="5">
                  <c:v>8.7999999999999995E-2</c:v>
                </c:pt>
                <c:pt idx="6">
                  <c:v>5.8999999999999997E-2</c:v>
                </c:pt>
                <c:pt idx="7">
                  <c:v>0.05</c:v>
                </c:pt>
                <c:pt idx="8">
                  <c:v>4.0000000000000001E-3</c:v>
                </c:pt>
                <c:pt idx="9">
                  <c:v>0.05</c:v>
                </c:pt>
                <c:pt idx="10">
                  <c:v>6.5000000000000002E-2</c:v>
                </c:pt>
                <c:pt idx="11">
                  <c:v>2.1000000000000001E-2</c:v>
                </c:pt>
                <c:pt idx="12">
                  <c:v>6.9000000000000006E-2</c:v>
                </c:pt>
                <c:pt idx="13">
                  <c:v>5.3999999999999999E-2</c:v>
                </c:pt>
                <c:pt idx="14">
                  <c:v>3.4000000000000002E-2</c:v>
                </c:pt>
              </c:numCache>
            </c:numRef>
          </c:val>
          <c:extLst xmlns:c16r2="http://schemas.microsoft.com/office/drawing/2015/06/chart">
            <c:ext xmlns:c16="http://schemas.microsoft.com/office/drawing/2014/chart" uri="{C3380CC4-5D6E-409C-BE32-E72D297353CC}">
              <c16:uniqueId val="{0000002F-1A29-4856-8462-55EF0673FFC6}"/>
            </c:ext>
          </c:extLst>
        </c:ser>
        <c:dLbls>
          <c:showLegendKey val="0"/>
          <c:showVal val="1"/>
          <c:showCatName val="0"/>
          <c:showSerName val="0"/>
          <c:showPercent val="0"/>
          <c:showBubbleSize val="0"/>
        </c:dLbls>
        <c:gapWidth val="219"/>
        <c:overlap val="-27"/>
        <c:axId val="155096576"/>
        <c:axId val="113430464"/>
      </c:barChart>
      <c:catAx>
        <c:axId val="1550965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13430464"/>
        <c:crosses val="autoZero"/>
        <c:auto val="1"/>
        <c:lblAlgn val="ctr"/>
        <c:lblOffset val="100"/>
        <c:noMultiLvlLbl val="0"/>
      </c:catAx>
      <c:valAx>
        <c:axId val="11343046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55096576"/>
        <c:crosses val="autoZero"/>
        <c:crossBetween val="between"/>
      </c:valAx>
      <c:spPr>
        <a:noFill/>
        <a:ln>
          <a:noFill/>
        </a:ln>
        <a:effectLst/>
      </c:spPr>
    </c:plotArea>
    <c:legend>
      <c:legendPos val="b"/>
      <c:layout>
        <c:manualLayout>
          <c:xMode val="edge"/>
          <c:yMode val="edge"/>
          <c:x val="2.1312872975277099E-2"/>
          <c:y val="0.92800788954635105"/>
          <c:w val="0.95311167945439002"/>
          <c:h val="6.607495069033529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2020.xlsx]Mali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Estatisticas'!$B$7:$K$7</c:f>
              <c:numCache>
                <c:formatCode>"$"#,##0_);[Red]\("$"#,##0\)</c:formatCode>
                <c:ptCount val="10"/>
                <c:pt idx="0">
                  <c:v>2444810183</c:v>
                </c:pt>
                <c:pt idx="1">
                  <c:v>2438724189</c:v>
                </c:pt>
                <c:pt idx="2">
                  <c:v>2589151121</c:v>
                </c:pt>
                <c:pt idx="3">
                  <c:v>2815804514</c:v>
                </c:pt>
                <c:pt idx="4">
                  <c:v>2887564338</c:v>
                </c:pt>
                <c:pt idx="5">
                  <c:v>2795052988</c:v>
                </c:pt>
                <c:pt idx="6">
                  <c:v>3539414430</c:v>
                </c:pt>
                <c:pt idx="7">
                  <c:v>3224882561</c:v>
                </c:pt>
                <c:pt idx="8">
                  <c:v>3289786547</c:v>
                </c:pt>
                <c:pt idx="9">
                  <c:v>3498642127</c:v>
                </c:pt>
              </c:numCache>
            </c:numRef>
          </c:val>
          <c:extLst xmlns:c16r2="http://schemas.microsoft.com/office/drawing/2015/06/chart">
            <c:ext xmlns:c16="http://schemas.microsoft.com/office/drawing/2014/chart" uri="{C3380CC4-5D6E-409C-BE32-E72D297353CC}">
              <c16:uniqueId val="{00000000-FB19-496F-950F-03A254EF9411}"/>
            </c:ext>
          </c:extLst>
        </c:ser>
        <c:ser>
          <c:idx val="1"/>
          <c:order val="1"/>
          <c:tx>
            <c:strRef>
              <c:f>'[CEDEAO PAIS POR PAIS VPT 2020.xlsx]Mali Estatisticas'!$A$8</c:f>
              <c:strCache>
                <c:ptCount val="1"/>
                <c:pt idx="0">
                  <c:v>Exportação de bens e serviços [ Corrente ]</c:v>
                </c:pt>
              </c:strCache>
            </c:strRef>
          </c:tx>
          <c:spPr>
            <a:solidFill>
              <a:schemeClr val="accent2"/>
            </a:solidFill>
            <a:ln>
              <a:noFill/>
            </a:ln>
            <a:effectLst/>
          </c:spPr>
          <c:invertIfNegative val="0"/>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Estatisticas'!$B$8:$K$8</c:f>
              <c:numCache>
                <c:formatCode>"$"#,##0_);[Red]\("$"#,##0\)</c:formatCode>
                <c:ptCount val="10"/>
                <c:pt idx="0">
                  <c:v>2212791858</c:v>
                </c:pt>
                <c:pt idx="1">
                  <c:v>2438724189</c:v>
                </c:pt>
                <c:pt idx="2">
                  <c:v>2949427814</c:v>
                </c:pt>
                <c:pt idx="3">
                  <c:v>3346173087</c:v>
                </c:pt>
                <c:pt idx="4">
                  <c:v>3301881155</c:v>
                </c:pt>
                <c:pt idx="5">
                  <c:v>3235771820</c:v>
                </c:pt>
                <c:pt idx="6">
                  <c:v>3149604802</c:v>
                </c:pt>
                <c:pt idx="7">
                  <c:v>3285700702</c:v>
                </c:pt>
                <c:pt idx="8">
                  <c:v>3404944832</c:v>
                </c:pt>
                <c:pt idx="9">
                  <c:v>4050797005</c:v>
                </c:pt>
              </c:numCache>
            </c:numRef>
          </c:val>
          <c:extLst xmlns:c16r2="http://schemas.microsoft.com/office/drawing/2015/06/chart">
            <c:ext xmlns:c16="http://schemas.microsoft.com/office/drawing/2014/chart" uri="{C3380CC4-5D6E-409C-BE32-E72D297353CC}">
              <c16:uniqueId val="{00000001-FB19-496F-950F-03A254EF9411}"/>
            </c:ext>
          </c:extLst>
        </c:ser>
        <c:ser>
          <c:idx val="2"/>
          <c:order val="2"/>
          <c:tx>
            <c:strRef>
              <c:f>'[CEDEAO PAIS POR PAIS VPT 2020.xlsx]Mali Estatisticas'!$A$9</c:f>
              <c:strCache>
                <c:ptCount val="1"/>
                <c:pt idx="0">
                  <c:v>Importações de bens e serviços [ Constante ]</c:v>
                </c:pt>
              </c:strCache>
            </c:strRef>
          </c:tx>
          <c:spPr>
            <a:solidFill>
              <a:schemeClr val="accent3"/>
            </a:solidFill>
            <a:ln>
              <a:noFill/>
            </a:ln>
            <a:effectLst/>
          </c:spPr>
          <c:invertIfNegative val="0"/>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Estatisticas'!$B$9:$K$9</c:f>
              <c:numCache>
                <c:formatCode>"$"#,##0_);[Red]\("$"#,##0\)</c:formatCode>
                <c:ptCount val="10"/>
                <c:pt idx="0">
                  <c:v>2962855781</c:v>
                </c:pt>
                <c:pt idx="1">
                  <c:v>3753380432</c:v>
                </c:pt>
                <c:pt idx="2">
                  <c:v>3960321194</c:v>
                </c:pt>
                <c:pt idx="3">
                  <c:v>3750957764</c:v>
                </c:pt>
                <c:pt idx="4">
                  <c:v>3973716552</c:v>
                </c:pt>
                <c:pt idx="5">
                  <c:v>6992445600</c:v>
                </c:pt>
                <c:pt idx="6">
                  <c:v>10245722355</c:v>
                </c:pt>
                <c:pt idx="7">
                  <c:v>11396048091</c:v>
                </c:pt>
                <c:pt idx="8">
                  <c:v>11375667437</c:v>
                </c:pt>
                <c:pt idx="9">
                  <c:v>11582704067</c:v>
                </c:pt>
              </c:numCache>
            </c:numRef>
          </c:val>
          <c:extLst xmlns:c16r2="http://schemas.microsoft.com/office/drawing/2015/06/chart">
            <c:ext xmlns:c16="http://schemas.microsoft.com/office/drawing/2014/chart" uri="{C3380CC4-5D6E-409C-BE32-E72D297353CC}">
              <c16:uniqueId val="{00000002-FB19-496F-950F-03A254EF9411}"/>
            </c:ext>
          </c:extLst>
        </c:ser>
        <c:ser>
          <c:idx val="3"/>
          <c:order val="3"/>
          <c:tx>
            <c:strRef>
              <c:f>'[CEDEAO PAIS POR PAIS VPT 2020.xlsx]Mali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Estatisticas'!$B$10:$K$10</c:f>
              <c:numCache>
                <c:formatCode>"$"#,##0_);[Red]\("$"#,##0\)</c:formatCode>
                <c:ptCount val="10"/>
                <c:pt idx="0">
                  <c:v>2935591312</c:v>
                </c:pt>
                <c:pt idx="1">
                  <c:v>3753380432</c:v>
                </c:pt>
                <c:pt idx="2">
                  <c:v>4047531704</c:v>
                </c:pt>
                <c:pt idx="3">
                  <c:v>3954062692</c:v>
                </c:pt>
                <c:pt idx="4">
                  <c:v>5286919876</c:v>
                </c:pt>
                <c:pt idx="5">
                  <c:v>5463353708</c:v>
                </c:pt>
                <c:pt idx="6">
                  <c:v>5186867186</c:v>
                </c:pt>
                <c:pt idx="7">
                  <c:v>5651731893</c:v>
                </c:pt>
                <c:pt idx="8">
                  <c:v>5495670291</c:v>
                </c:pt>
                <c:pt idx="9">
                  <c:v>5844693116</c:v>
                </c:pt>
              </c:numCache>
            </c:numRef>
          </c:val>
          <c:extLst xmlns:c16r2="http://schemas.microsoft.com/office/drawing/2015/06/chart">
            <c:ext xmlns:c16="http://schemas.microsoft.com/office/drawing/2014/chart" uri="{C3380CC4-5D6E-409C-BE32-E72D297353CC}">
              <c16:uniqueId val="{00000003-FB19-496F-950F-03A254EF9411}"/>
            </c:ext>
          </c:extLst>
        </c:ser>
        <c:ser>
          <c:idx val="4"/>
          <c:order val="4"/>
          <c:tx>
            <c:strRef>
              <c:f>'[CEDEAO PAIS POR PAIS VPT 2020.xlsx]Mali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Estatisticas'!$B$11:$K$11</c:f>
              <c:numCache>
                <c:formatCode>"$"#,##0_);[Red]\("$"#,##0\)</c:formatCode>
                <c:ptCount val="10"/>
                <c:pt idx="0">
                  <c:v>-518045598</c:v>
                </c:pt>
                <c:pt idx="1">
                  <c:v>-1314656243</c:v>
                </c:pt>
                <c:pt idx="2">
                  <c:v>-1371170073</c:v>
                </c:pt>
                <c:pt idx="3">
                  <c:v>-935153250</c:v>
                </c:pt>
                <c:pt idx="4">
                  <c:v>-1086152214</c:v>
                </c:pt>
                <c:pt idx="5">
                  <c:v>-4197392612</c:v>
                </c:pt>
                <c:pt idx="6">
                  <c:v>-6706307925</c:v>
                </c:pt>
                <c:pt idx="7">
                  <c:v>-8171165530</c:v>
                </c:pt>
                <c:pt idx="8">
                  <c:v>-8085880890</c:v>
                </c:pt>
                <c:pt idx="9">
                  <c:v>-8084061940</c:v>
                </c:pt>
              </c:numCache>
            </c:numRef>
          </c:val>
          <c:extLst xmlns:c16r2="http://schemas.microsoft.com/office/drawing/2015/06/chart">
            <c:ext xmlns:c16="http://schemas.microsoft.com/office/drawing/2014/chart" uri="{C3380CC4-5D6E-409C-BE32-E72D297353CC}">
              <c16:uniqueId val="{0000000E-FB19-496F-950F-03A254EF9411}"/>
            </c:ext>
          </c:extLst>
        </c:ser>
        <c:ser>
          <c:idx val="5"/>
          <c:order val="5"/>
          <c:tx>
            <c:strRef>
              <c:f>'[CEDEAO PAIS POR PAIS VPT 2020.xlsx]Mali Estatisticas'!$A$12</c:f>
              <c:strCache>
                <c:ptCount val="1"/>
                <c:pt idx="0">
                  <c:v>Balança comercial [ incluindo serviços a preços corrente ]</c:v>
                </c:pt>
              </c:strCache>
            </c:strRef>
          </c:tx>
          <c:spPr>
            <a:solidFill>
              <a:schemeClr val="accent6"/>
            </a:solidFill>
            <a:ln>
              <a:noFill/>
            </a:ln>
            <a:effectLst/>
          </c:spPr>
          <c:invertIfNegative val="0"/>
          <c:dLbls>
            <c:dLbl>
              <c:idx val="0"/>
              <c:layout>
                <c:manualLayout>
                  <c:x val="-5.4805057016170302E-4"/>
                  <c:y val="-5.734919286321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FB19-496F-950F-03A254EF9411}"/>
                </c:ext>
              </c:extLst>
            </c:dLbl>
            <c:dLbl>
              <c:idx val="1"/>
              <c:layout>
                <c:manualLayout>
                  <c:x val="1.36629862766698E-3"/>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FB19-496F-950F-03A254EF9411}"/>
                </c:ext>
              </c:extLst>
            </c:dLbl>
            <c:dLbl>
              <c:idx val="2"/>
              <c:layout>
                <c:manualLayout>
                  <c:x val="1.93641532595534E-5"/>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FB19-496F-950F-03A254EF9411}"/>
                </c:ext>
              </c:extLst>
            </c:dLbl>
            <c:dLbl>
              <c:idx val="3"/>
              <c:layout>
                <c:manualLayout>
                  <c:x val="-3.21084680793224E-4"/>
                  <c:y val="-8.124468988954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FB19-496F-950F-03A254EF9411}"/>
                </c:ext>
              </c:extLst>
            </c:dLbl>
            <c:dLbl>
              <c:idx val="4"/>
              <c:layout>
                <c:manualLayout>
                  <c:x val="3.3594554259709202E-4"/>
                  <c:y val="-6.6907391673746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FB19-496F-950F-03A254EF9411}"/>
                </c:ext>
              </c:extLst>
            </c:dLbl>
            <c:dLbl>
              <c:idx val="5"/>
              <c:layout>
                <c:manualLayout>
                  <c:x val="7.6600987661884902E-4"/>
                  <c:y val="-7.96516567544606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FB19-496F-950F-03A254EF9411}"/>
                </c:ext>
              </c:extLst>
            </c:dLbl>
            <c:dLbl>
              <c:idx val="6"/>
              <c:layout>
                <c:manualLayout>
                  <c:x val="-1.7923099993788001E-4"/>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FB19-496F-950F-03A254EF9411}"/>
                </c:ext>
              </c:extLst>
            </c:dLbl>
            <c:dLbl>
              <c:idx val="7"/>
              <c:layout>
                <c:manualLayout>
                  <c:x val="-7.1827498718813102E-4"/>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FB19-496F-950F-03A254EF9411}"/>
                </c:ext>
              </c:extLst>
            </c:dLbl>
            <c:dLbl>
              <c:idx val="8"/>
              <c:layout>
                <c:manualLayout>
                  <c:x val="2.33036326250857E-2"/>
                  <c:y val="-7.9651656754460495E-3"/>
                </c:manualLayout>
              </c:layout>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7-FB19-496F-950F-03A254EF9411}"/>
                </c:ext>
              </c:extLst>
            </c:dLbl>
            <c:dLbl>
              <c:idx val="9"/>
              <c:layout>
                <c:manualLayout>
                  <c:x val="-8.5432125870323799E-4"/>
                  <c:y val="-4.9384027187765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FB19-496F-950F-03A254EF9411}"/>
                </c:ext>
              </c:extLst>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Estatisticas'!$B$12:$K$12</c:f>
              <c:numCache>
                <c:formatCode>"$"#,##0_);[Red]\("$"#,##0\)</c:formatCode>
                <c:ptCount val="10"/>
                <c:pt idx="0">
                  <c:v>-722799454</c:v>
                </c:pt>
                <c:pt idx="1">
                  <c:v>-1314656243</c:v>
                </c:pt>
                <c:pt idx="2">
                  <c:v>-1098103890</c:v>
                </c:pt>
                <c:pt idx="3">
                  <c:v>-607889605</c:v>
                </c:pt>
                <c:pt idx="4">
                  <c:v>-1985038721</c:v>
                </c:pt>
                <c:pt idx="5">
                  <c:v>-2227581888</c:v>
                </c:pt>
                <c:pt idx="6">
                  <c:v>-2037262384</c:v>
                </c:pt>
                <c:pt idx="7">
                  <c:v>-2366031191</c:v>
                </c:pt>
                <c:pt idx="8">
                  <c:v>-2090725459</c:v>
                </c:pt>
                <c:pt idx="9">
                  <c:v>-1793896111</c:v>
                </c:pt>
              </c:numCache>
            </c:numRef>
          </c:val>
          <c:extLst xmlns:c16r2="http://schemas.microsoft.com/office/drawing/2015/06/chart">
            <c:ext xmlns:c16="http://schemas.microsoft.com/office/drawing/2014/chart" uri="{C3380CC4-5D6E-409C-BE32-E72D297353CC}">
              <c16:uniqueId val="{00000019-FB19-496F-950F-03A254EF9411}"/>
            </c:ext>
          </c:extLst>
        </c:ser>
        <c:ser>
          <c:idx val="6"/>
          <c:order val="6"/>
          <c:tx>
            <c:strRef>
              <c:f>'[CEDEAO PAIS POR PAIS VPT 2020.xlsx]Mali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layout>
                <c:manualLayout>
                  <c:x val="6.5703022339027597E-4"/>
                  <c:y val="-3.82327952421408E-2"/>
                </c:manualLayout>
              </c:layout>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C-FB19-496F-950F-03A254EF9411}"/>
                </c:ext>
              </c:extLst>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Estatisticas'!$B$13:$K$13</c:f>
              <c:numCache>
                <c:formatCode>"$"#,##0_);[Red]\("$"#,##0\)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extLst xmlns:c16r2="http://schemas.microsoft.com/office/drawing/2015/06/chart">
            <c:ext xmlns:c16="http://schemas.microsoft.com/office/drawing/2014/chart" uri="{C3380CC4-5D6E-409C-BE32-E72D297353CC}">
              <c16:uniqueId val="{0000001D-FB19-496F-950F-03A254EF9411}"/>
            </c:ext>
          </c:extLst>
        </c:ser>
        <c:dLbls>
          <c:showLegendKey val="0"/>
          <c:showVal val="0"/>
          <c:showCatName val="0"/>
          <c:showSerName val="0"/>
          <c:showPercent val="0"/>
          <c:showBubbleSize val="0"/>
        </c:dLbls>
        <c:gapWidth val="150"/>
        <c:axId val="468518400"/>
        <c:axId val="216344256"/>
      </c:barChart>
      <c:dateAx>
        <c:axId val="46851840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MALI</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344256"/>
        <c:crosses val="autoZero"/>
        <c:auto val="0"/>
        <c:lblOffset val="100"/>
        <c:baseTimeUnit val="days"/>
      </c:dateAx>
      <c:valAx>
        <c:axId val="2163442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6851840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CB8-41B9-A49C-3BD72C43487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CB8-41B9-A49C-3BD72C43487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6CB8-41B9-A49C-3BD72C43487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CB8-41B9-A49C-3BD72C43487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6CB8-41B9-A49C-3BD72C43487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6CB8-41B9-A49C-3BD72C43487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CB8-41B9-A49C-3BD72C43487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6CB8-41B9-A49C-3BD72C434876}"/>
              </c:ext>
            </c:extLst>
          </c:dPt>
          <c:dPt>
            <c:idx val="8"/>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1-6CB8-41B9-A49C-3BD72C434876}"/>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6CB8-41B9-A49C-3BD72C43487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CB8-41B9-A49C-3BD72C43487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6CB8-41B9-A49C-3BD72C43487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6CB8-41B9-A49C-3BD72C43487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CB8-41B9-A49C-3BD72C43487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CB8-41B9-A49C-3BD72C43487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CB8-41B9-A49C-3BD72C43487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CB8-41B9-A49C-3BD72C434876}"/>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6CB8-41B9-A49C-3BD72C434876}"/>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6CB8-41B9-A49C-3BD72C434876}"/>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6CB8-41B9-A49C-3BD72C434876}"/>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6CB8-41B9-A49C-3BD72C434876}"/>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6CB8-41B9-A49C-3BD72C434876}"/>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6CB8-41B9-A49C-3BD72C434876}"/>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6CB8-41B9-A49C-3BD72C434876}"/>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6CB8-41B9-A49C-3BD72C434876}"/>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6CB8-41B9-A49C-3BD72C434876}"/>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2020.xlsx]Mali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2020.xlsx]Mali Estatisticas'!$B$115:$B$131</c:f>
              <c:numCache>
                <c:formatCode>"$"#,##0</c:formatCode>
                <c:ptCount val="17"/>
                <c:pt idx="0">
                  <c:v>440619087</c:v>
                </c:pt>
                <c:pt idx="1">
                  <c:v>425906273</c:v>
                </c:pt>
                <c:pt idx="2">
                  <c:v>696843605</c:v>
                </c:pt>
                <c:pt idx="3">
                  <c:v>684614369</c:v>
                </c:pt>
                <c:pt idx="4">
                  <c:v>1759007340</c:v>
                </c:pt>
                <c:pt idx="5">
                  <c:v>99857878</c:v>
                </c:pt>
                <c:pt idx="6">
                  <c:v>456909775</c:v>
                </c:pt>
                <c:pt idx="7">
                  <c:v>130857113</c:v>
                </c:pt>
                <c:pt idx="8">
                  <c:v>687933936</c:v>
                </c:pt>
                <c:pt idx="9">
                  <c:v>110223723</c:v>
                </c:pt>
                <c:pt idx="10">
                  <c:v>16137115</c:v>
                </c:pt>
                <c:pt idx="11">
                  <c:v>79511742</c:v>
                </c:pt>
                <c:pt idx="12">
                  <c:v>14574866</c:v>
                </c:pt>
                <c:pt idx="13">
                  <c:v>212417364</c:v>
                </c:pt>
                <c:pt idx="14" formatCode="&quot;$&quot;#,##0;\-&quot;$&quot;#,##0">
                  <c:v>143909168</c:v>
                </c:pt>
                <c:pt idx="15">
                  <c:v>39952831</c:v>
                </c:pt>
                <c:pt idx="16">
                  <c:v>12698798</c:v>
                </c:pt>
              </c:numCache>
            </c:numRef>
          </c:val>
          <c:extLst xmlns:c16r2="http://schemas.microsoft.com/office/drawing/2015/06/chart">
            <c:ext xmlns:c16="http://schemas.microsoft.com/office/drawing/2014/chart" uri="{C3380CC4-5D6E-409C-BE32-E72D297353CC}">
              <c16:uniqueId val="{00000022-6CB8-41B9-A49C-3BD72C434876}"/>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69987076250124303"/>
          <c:y val="1.65657318828152E-2"/>
        </c:manualLayout>
      </c:layout>
      <c:overlay val="0"/>
      <c:spPr>
        <a:noFill/>
        <a:ln>
          <a:noFill/>
        </a:ln>
        <a:effectLst/>
      </c:spPr>
    </c:title>
    <c:autoTitleDeleted val="0"/>
    <c:plotArea>
      <c:layout>
        <c:manualLayout>
          <c:layoutTarget val="inner"/>
          <c:xMode val="edge"/>
          <c:yMode val="edge"/>
          <c:x val="0.248931305298737"/>
          <c:y val="0.19467343056436301"/>
          <c:w val="0.47698578387513701"/>
          <c:h val="0.5070809554005499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B725-4CE1-B5F9-17E7A63ABB0D}"/>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B725-4CE1-B5F9-17E7A63ABB0D}"/>
              </c:ext>
            </c:extLst>
          </c:dPt>
          <c:dPt>
            <c:idx val="2"/>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5-B725-4CE1-B5F9-17E7A63ABB0D}"/>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B725-4CE1-B5F9-17E7A63ABB0D}"/>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B725-4CE1-B5F9-17E7A63ABB0D}"/>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B725-4CE1-B5F9-17E7A63ABB0D}"/>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B725-4CE1-B5F9-17E7A63ABB0D}"/>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B725-4CE1-B5F9-17E7A63ABB0D}"/>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B725-4CE1-B5F9-17E7A63ABB0D}"/>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B725-4CE1-B5F9-17E7A63ABB0D}"/>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B725-4CE1-B5F9-17E7A63ABB0D}"/>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B725-4CE1-B5F9-17E7A63ABB0D}"/>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B725-4CE1-B5F9-17E7A63ABB0D}"/>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B725-4CE1-B5F9-17E7A63ABB0D}"/>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B725-4CE1-B5F9-17E7A63ABB0D}"/>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B725-4CE1-B5F9-17E7A63ABB0D}"/>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B725-4CE1-B5F9-17E7A63ABB0D}"/>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725-4CE1-B5F9-17E7A63ABB0D}"/>
                </c:ext>
              </c:extLst>
            </c:dLbl>
            <c:dLbl>
              <c:idx val="2"/>
              <c:layout>
                <c:manualLayout>
                  <c:x val="-2.7260458826136699E-4"/>
                  <c:y val="1.7661120226615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725-4CE1-B5F9-17E7A63ABB0D}"/>
                </c:ext>
              </c:extLst>
            </c:dLbl>
            <c:dLbl>
              <c:idx val="3"/>
              <c:layout>
                <c:manualLayout>
                  <c:x val="-5.66918162894961E-2"/>
                  <c:y val="5.07388782836817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B725-4CE1-B5F9-17E7A63ABB0D}"/>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B725-4CE1-B5F9-17E7A63ABB0D}"/>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B725-4CE1-B5F9-17E7A63ABB0D}"/>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B725-4CE1-B5F9-17E7A63ABB0D}"/>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B725-4CE1-B5F9-17E7A63ABB0D}"/>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B725-4CE1-B5F9-17E7A63ABB0D}"/>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B725-4CE1-B5F9-17E7A63ABB0D}"/>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B725-4CE1-B5F9-17E7A63ABB0D}"/>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B725-4CE1-B5F9-17E7A63ABB0D}"/>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B725-4CE1-B5F9-17E7A63ABB0D}"/>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B725-4CE1-B5F9-17E7A63ABB0D}"/>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B725-4CE1-B5F9-17E7A63ABB0D}"/>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B725-4CE1-B5F9-17E7A63ABB0D}"/>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B725-4CE1-B5F9-17E7A63ABB0D}"/>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2020.xlsx]Mali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2020.xlsx]Mali Estatisticas'!$B$137:$B$153</c:f>
              <c:numCache>
                <c:formatCode>"$"#,##0;\-"$"#,##0</c:formatCode>
                <c:ptCount val="17"/>
                <c:pt idx="0">
                  <c:v>526638910</c:v>
                </c:pt>
                <c:pt idx="1">
                  <c:v>151107223</c:v>
                </c:pt>
                <c:pt idx="2">
                  <c:v>26245754</c:v>
                </c:pt>
                <c:pt idx="3">
                  <c:v>10250252</c:v>
                </c:pt>
                <c:pt idx="4">
                  <c:v>304579680</c:v>
                </c:pt>
                <c:pt idx="5">
                  <c:v>5246995</c:v>
                </c:pt>
                <c:pt idx="6">
                  <c:v>169134487</c:v>
                </c:pt>
                <c:pt idx="7">
                  <c:v>720475</c:v>
                </c:pt>
                <c:pt idx="8">
                  <c:v>84980341</c:v>
                </c:pt>
                <c:pt idx="9">
                  <c:v>1362267</c:v>
                </c:pt>
                <c:pt idx="10">
                  <c:v>141227</c:v>
                </c:pt>
                <c:pt idx="11">
                  <c:v>1217554</c:v>
                </c:pt>
                <c:pt idx="12">
                  <c:v>3487</c:v>
                </c:pt>
                <c:pt idx="13">
                  <c:v>32065862</c:v>
                </c:pt>
                <c:pt idx="14">
                  <c:v>28750785</c:v>
                </c:pt>
                <c:pt idx="15">
                  <c:v>4345139</c:v>
                </c:pt>
                <c:pt idx="16">
                  <c:v>122360</c:v>
                </c:pt>
              </c:numCache>
            </c:numRef>
          </c:val>
          <c:extLst xmlns:c16r2="http://schemas.microsoft.com/office/drawing/2015/06/chart">
            <c:ext xmlns:c16="http://schemas.microsoft.com/office/drawing/2014/chart" uri="{C3380CC4-5D6E-409C-BE32-E72D297353CC}">
              <c16:uniqueId val="{00000022-B725-4CE1-B5F9-17E7A63ABB0D}"/>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2020.xlsx]Mali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B1C-4D47-A450-8BB7864A178E}"/>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B1C-4D47-A450-8BB7864A178E}"/>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B1C-4D47-A450-8BB7864A178E}"/>
                </c:ext>
              </c:extLst>
            </c:dLbl>
            <c:dLbl>
              <c:idx val="5"/>
              <c:layout>
                <c:manualLayout>
                  <c:x val="2.5163741981144301E-2"/>
                  <c:y val="-5.63612287164824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B1C-4D47-A450-8BB7864A178E}"/>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CB1C-4D47-A450-8BB7864A178E}"/>
                </c:ext>
              </c:extLst>
            </c:dLbl>
            <c:dLbl>
              <c:idx val="7"/>
              <c:layout>
                <c:manualLayout>
                  <c:x val="-1.4738815686682999E-2"/>
                  <c:y val="-4.7653085537288503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B1C-4D47-A450-8BB7864A178E}"/>
                </c:ext>
              </c:extLst>
            </c:dLbl>
            <c:dLbl>
              <c:idx val="9"/>
              <c:layout>
                <c:manualLayout>
                  <c:x val="-1.7186604864329999E-3"/>
                  <c:y val="-7.93423874195853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CB1C-4D47-A450-8BB7864A178E}"/>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Estatisticas'!$B$91:$K$91</c:f>
              <c:numCache>
                <c:formatCode>"$"#,##0;\-"$"#,##0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smooth val="0"/>
          <c:extLst xmlns:c16r2="http://schemas.microsoft.com/office/drawing/2015/06/chart">
            <c:ext xmlns:c16="http://schemas.microsoft.com/office/drawing/2014/chart" uri="{C3380CC4-5D6E-409C-BE32-E72D297353CC}">
              <c16:uniqueId val="{00000007-CB1C-4D47-A450-8BB7864A178E}"/>
            </c:ext>
          </c:extLst>
        </c:ser>
        <c:dLbls>
          <c:showLegendKey val="0"/>
          <c:showVal val="1"/>
          <c:showCatName val="0"/>
          <c:showSerName val="0"/>
          <c:showPercent val="0"/>
          <c:showBubbleSize val="0"/>
        </c:dLbls>
        <c:marker val="1"/>
        <c:smooth val="0"/>
        <c:axId val="468887040"/>
        <c:axId val="216917120"/>
      </c:lineChart>
      <c:catAx>
        <c:axId val="4688870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917120"/>
        <c:crosses val="autoZero"/>
        <c:auto val="1"/>
        <c:lblAlgn val="ctr"/>
        <c:lblOffset val="100"/>
        <c:noMultiLvlLbl val="0"/>
      </c:catAx>
      <c:valAx>
        <c:axId val="2169171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68887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2020.xlsx]Mali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Estatisticas'!$B$14:$K$14</c:f>
              <c:numCache>
                <c:formatCode>0.00%</c:formatCode>
                <c:ptCount val="10"/>
                <c:pt idx="0">
                  <c:v>0.21729999999999999</c:v>
                </c:pt>
                <c:pt idx="1">
                  <c:v>0.22839999999999999</c:v>
                </c:pt>
                <c:pt idx="2">
                  <c:v>0.2273</c:v>
                </c:pt>
                <c:pt idx="3">
                  <c:v>0.26889999999999997</c:v>
                </c:pt>
                <c:pt idx="4">
                  <c:v>0.24929999999999999</c:v>
                </c:pt>
                <c:pt idx="5">
                  <c:v>0.22559999999999999</c:v>
                </c:pt>
                <c:pt idx="6">
                  <c:v>0.2404</c:v>
                </c:pt>
                <c:pt idx="7">
                  <c:v>0.23449999999999999</c:v>
                </c:pt>
                <c:pt idx="8">
                  <c:v>0.222</c:v>
                </c:pt>
                <c:pt idx="9">
                  <c:v>0.23599999999999999</c:v>
                </c:pt>
              </c:numCache>
            </c:numRef>
          </c:val>
          <c:extLst xmlns:c16r2="http://schemas.microsoft.com/office/drawing/2015/06/chart">
            <c:ext xmlns:c16="http://schemas.microsoft.com/office/drawing/2014/chart" uri="{C3380CC4-5D6E-409C-BE32-E72D297353CC}">
              <c16:uniqueId val="{00000000-541F-42F2-938E-098A620CCE67}"/>
            </c:ext>
          </c:extLst>
        </c:ser>
        <c:ser>
          <c:idx val="1"/>
          <c:order val="1"/>
          <c:tx>
            <c:strRef>
              <c:f>'[CEDEAO PAIS POR PAIS VPT 2020.xlsx]Mali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Estatisticas'!$B$15:$K$15</c:f>
              <c:numCache>
                <c:formatCode>0.00%</c:formatCode>
                <c:ptCount val="10"/>
                <c:pt idx="0">
                  <c:v>0.2883</c:v>
                </c:pt>
                <c:pt idx="1">
                  <c:v>0.35149999999999998</c:v>
                </c:pt>
                <c:pt idx="2">
                  <c:v>0.31190000000000001</c:v>
                </c:pt>
                <c:pt idx="3">
                  <c:v>0.31780000000000003</c:v>
                </c:pt>
                <c:pt idx="4">
                  <c:v>0.39910000000000001</c:v>
                </c:pt>
                <c:pt idx="5">
                  <c:v>0.38080000000000003</c:v>
                </c:pt>
                <c:pt idx="6">
                  <c:v>0.39600000000000002</c:v>
                </c:pt>
                <c:pt idx="7">
                  <c:v>0.40339999999999998</c:v>
                </c:pt>
                <c:pt idx="8">
                  <c:v>0.35830000000000001</c:v>
                </c:pt>
                <c:pt idx="9">
                  <c:v>0.34050000000000002</c:v>
                </c:pt>
              </c:numCache>
            </c:numRef>
          </c:val>
          <c:extLst xmlns:c16r2="http://schemas.microsoft.com/office/drawing/2015/06/chart">
            <c:ext xmlns:c16="http://schemas.microsoft.com/office/drawing/2014/chart" uri="{C3380CC4-5D6E-409C-BE32-E72D297353CC}">
              <c16:uniqueId val="{00000001-541F-42F2-938E-098A620CCE67}"/>
            </c:ext>
          </c:extLst>
        </c:ser>
        <c:dLbls>
          <c:showLegendKey val="0"/>
          <c:showVal val="1"/>
          <c:showCatName val="0"/>
          <c:showSerName val="0"/>
          <c:showPercent val="0"/>
          <c:showBubbleSize val="0"/>
        </c:dLbls>
        <c:gapWidth val="219"/>
        <c:overlap val="-27"/>
        <c:axId val="468887552"/>
        <c:axId val="216918848"/>
      </c:barChart>
      <c:catAx>
        <c:axId val="4688875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918848"/>
        <c:crosses val="autoZero"/>
        <c:auto val="1"/>
        <c:lblAlgn val="ctr"/>
        <c:lblOffset val="100"/>
        <c:noMultiLvlLbl val="0"/>
      </c:catAx>
      <c:valAx>
        <c:axId val="2169188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6888755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2020.xlsx]Niger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Estatisticas'!$B$7:$K$7</c:f>
              <c:numCache>
                <c:formatCode>"$"#,##0_);[Red]\("$"#,##0\)</c:formatCode>
                <c:ptCount val="10"/>
                <c:pt idx="0">
                  <c:v>1060247091</c:v>
                </c:pt>
                <c:pt idx="1">
                  <c:v>1269427008</c:v>
                </c:pt>
                <c:pt idx="2">
                  <c:v>1257937095</c:v>
                </c:pt>
                <c:pt idx="3">
                  <c:v>1496136152</c:v>
                </c:pt>
                <c:pt idx="4">
                  <c:v>1629811181</c:v>
                </c:pt>
                <c:pt idx="5">
                  <c:v>1621627140</c:v>
                </c:pt>
                <c:pt idx="6">
                  <c:v>1475286293</c:v>
                </c:pt>
                <c:pt idx="7">
                  <c:v>1369464879</c:v>
                </c:pt>
                <c:pt idx="8">
                  <c:v>1466620901</c:v>
                </c:pt>
                <c:pt idx="9">
                  <c:v>1504753044</c:v>
                </c:pt>
              </c:numCache>
            </c:numRef>
          </c:val>
          <c:extLst xmlns:c16r2="http://schemas.microsoft.com/office/drawing/2015/06/chart">
            <c:ext xmlns:c16="http://schemas.microsoft.com/office/drawing/2014/chart" uri="{C3380CC4-5D6E-409C-BE32-E72D297353CC}">
              <c16:uniqueId val="{00000000-26C3-4B40-808F-C26042A1E2DF}"/>
            </c:ext>
          </c:extLst>
        </c:ser>
        <c:ser>
          <c:idx val="1"/>
          <c:order val="1"/>
          <c:tx>
            <c:strRef>
              <c:f>'[CEDEAO PAIS POR PAIS VPT 2020.xlsx]Niger Estatisticas'!$A$8</c:f>
              <c:strCache>
                <c:ptCount val="1"/>
                <c:pt idx="0">
                  <c:v>Exportação de bens e serviços [ Corrente ]</c:v>
                </c:pt>
              </c:strCache>
            </c:strRef>
          </c:tx>
          <c:spPr>
            <a:solidFill>
              <a:schemeClr val="accent2"/>
            </a:solidFill>
            <a:ln>
              <a:noFill/>
            </a:ln>
            <a:effectLst/>
          </c:spPr>
          <c:invertIfNegative val="0"/>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Estatisticas'!$B$8:$K$8</c:f>
              <c:numCache>
                <c:formatCode>"$"#,##0_);[Red]\("$"#,##0\)</c:formatCode>
                <c:ptCount val="10"/>
                <c:pt idx="0">
                  <c:v>1096776844</c:v>
                </c:pt>
                <c:pt idx="1">
                  <c:v>1269427008</c:v>
                </c:pt>
                <c:pt idx="2">
                  <c:v>1339668181</c:v>
                </c:pt>
                <c:pt idx="3">
                  <c:v>1517797978</c:v>
                </c:pt>
                <c:pt idx="4">
                  <c:v>1735679297</c:v>
                </c:pt>
                <c:pt idx="5">
                  <c:v>1729870655</c:v>
                </c:pt>
                <c:pt idx="6">
                  <c:v>1318932807</c:v>
                </c:pt>
                <c:pt idx="7">
                  <c:v>1292849024</c:v>
                </c:pt>
                <c:pt idx="8">
                  <c:v>1349803749</c:v>
                </c:pt>
                <c:pt idx="9">
                  <c:v>1462410478</c:v>
                </c:pt>
              </c:numCache>
            </c:numRef>
          </c:val>
          <c:extLst xmlns:c16r2="http://schemas.microsoft.com/office/drawing/2015/06/chart">
            <c:ext xmlns:c16="http://schemas.microsoft.com/office/drawing/2014/chart" uri="{C3380CC4-5D6E-409C-BE32-E72D297353CC}">
              <c16:uniqueId val="{00000001-26C3-4B40-808F-C26042A1E2DF}"/>
            </c:ext>
          </c:extLst>
        </c:ser>
        <c:ser>
          <c:idx val="2"/>
          <c:order val="2"/>
          <c:tx>
            <c:strRef>
              <c:f>'[CEDEAO PAIS POR PAIS VPT 2020.xlsx]Niger Estatisticas'!$A$9</c:f>
              <c:strCache>
                <c:ptCount val="1"/>
                <c:pt idx="0">
                  <c:v>Importações de bens e serviços [ Constante ]</c:v>
                </c:pt>
              </c:strCache>
            </c:strRef>
          </c:tx>
          <c:spPr>
            <a:solidFill>
              <a:schemeClr val="accent3"/>
            </a:solidFill>
            <a:ln>
              <a:noFill/>
            </a:ln>
            <a:effectLst/>
          </c:spPr>
          <c:invertIfNegative val="0"/>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Estatisticas'!$B$9:$K$9</c:f>
              <c:numCache>
                <c:formatCode>"$"#,##0_);[Red]\("$"#,##0\)</c:formatCode>
                <c:ptCount val="10"/>
                <c:pt idx="0">
                  <c:v>2517760638</c:v>
                </c:pt>
                <c:pt idx="1">
                  <c:v>2807366383</c:v>
                </c:pt>
                <c:pt idx="2">
                  <c:v>2895188828</c:v>
                </c:pt>
                <c:pt idx="3">
                  <c:v>2770623080</c:v>
                </c:pt>
                <c:pt idx="4">
                  <c:v>2928065688</c:v>
                </c:pt>
                <c:pt idx="5">
                  <c:v>3074095272</c:v>
                </c:pt>
                <c:pt idx="6">
                  <c:v>3300570091</c:v>
                </c:pt>
                <c:pt idx="7">
                  <c:v>2820867478</c:v>
                </c:pt>
                <c:pt idx="8">
                  <c:v>2880746527</c:v>
                </c:pt>
                <c:pt idx="9">
                  <c:v>3106020906</c:v>
                </c:pt>
              </c:numCache>
            </c:numRef>
          </c:val>
          <c:extLst xmlns:c16r2="http://schemas.microsoft.com/office/drawing/2015/06/chart">
            <c:ext xmlns:c16="http://schemas.microsoft.com/office/drawing/2014/chart" uri="{C3380CC4-5D6E-409C-BE32-E72D297353CC}">
              <c16:uniqueId val="{00000002-26C3-4B40-808F-C26042A1E2DF}"/>
            </c:ext>
          </c:extLst>
        </c:ser>
        <c:ser>
          <c:idx val="3"/>
          <c:order val="3"/>
          <c:tx>
            <c:strRef>
              <c:f>'[CEDEAO PAIS POR PAIS VPT 2020.xlsx]Niger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Estatisticas'!$B$10:$K$10</c:f>
              <c:numCache>
                <c:formatCode>"$"#,##0_);[Red]\("$"#,##0\)</c:formatCode>
                <c:ptCount val="10"/>
                <c:pt idx="0">
                  <c:v>2528900140</c:v>
                </c:pt>
                <c:pt idx="1">
                  <c:v>2807366383</c:v>
                </c:pt>
                <c:pt idx="2">
                  <c:v>3062739620</c:v>
                </c:pt>
                <c:pt idx="3">
                  <c:v>2732810854</c:v>
                </c:pt>
                <c:pt idx="4">
                  <c:v>2996692575</c:v>
                </c:pt>
                <c:pt idx="5">
                  <c:v>3232319165</c:v>
                </c:pt>
                <c:pt idx="6">
                  <c:v>2948431024</c:v>
                </c:pt>
                <c:pt idx="7">
                  <c:v>2373906787</c:v>
                </c:pt>
                <c:pt idx="8">
                  <c:v>2676556187</c:v>
                </c:pt>
                <c:pt idx="9">
                  <c:v>3069418338</c:v>
                </c:pt>
              </c:numCache>
            </c:numRef>
          </c:val>
          <c:extLst xmlns:c16r2="http://schemas.microsoft.com/office/drawing/2015/06/chart">
            <c:ext xmlns:c16="http://schemas.microsoft.com/office/drawing/2014/chart" uri="{C3380CC4-5D6E-409C-BE32-E72D297353CC}">
              <c16:uniqueId val="{00000003-26C3-4B40-808F-C26042A1E2DF}"/>
            </c:ext>
          </c:extLst>
        </c:ser>
        <c:ser>
          <c:idx val="4"/>
          <c:order val="4"/>
          <c:tx>
            <c:strRef>
              <c:f>'[CEDEAO PAIS POR PAIS VPT 2020.xlsx]Niger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Estatisticas'!$B$11:$K$11</c:f>
              <c:numCache>
                <c:formatCode>"$"#,##0_);[Red]\("$"#,##0\)</c:formatCode>
                <c:ptCount val="10"/>
                <c:pt idx="0">
                  <c:v>-1457513547</c:v>
                </c:pt>
                <c:pt idx="1">
                  <c:v>-1537939375</c:v>
                </c:pt>
                <c:pt idx="2">
                  <c:v>-1637251733</c:v>
                </c:pt>
                <c:pt idx="3">
                  <c:v>-1274486928</c:v>
                </c:pt>
                <c:pt idx="4">
                  <c:v>-1298254507</c:v>
                </c:pt>
                <c:pt idx="5">
                  <c:v>-1452468132</c:v>
                </c:pt>
                <c:pt idx="6">
                  <c:v>-1825283798</c:v>
                </c:pt>
                <c:pt idx="7">
                  <c:v>-1451402599</c:v>
                </c:pt>
                <c:pt idx="8">
                  <c:v>-1414125626</c:v>
                </c:pt>
                <c:pt idx="9">
                  <c:v>-1601267862</c:v>
                </c:pt>
              </c:numCache>
            </c:numRef>
          </c:val>
          <c:extLst xmlns:c16r2="http://schemas.microsoft.com/office/drawing/2015/06/chart">
            <c:ext xmlns:c16="http://schemas.microsoft.com/office/drawing/2014/chart" uri="{C3380CC4-5D6E-409C-BE32-E72D297353CC}">
              <c16:uniqueId val="{0000000E-26C3-4B40-808F-C26042A1E2DF}"/>
            </c:ext>
          </c:extLst>
        </c:ser>
        <c:ser>
          <c:idx val="5"/>
          <c:order val="5"/>
          <c:tx>
            <c:strRef>
              <c:f>'[CEDEAO PAIS POR PAIS VPT 2020.xlsx]Niger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0"/>
              <c:layout>
                <c:manualLayout>
                  <c:x val="-5.4805057016170302E-4"/>
                  <c:y val="-5.734919286321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26C3-4B40-808F-C26042A1E2DF}"/>
                </c:ext>
              </c:extLst>
            </c:dLbl>
            <c:dLbl>
              <c:idx val="1"/>
              <c:layout>
                <c:manualLayout>
                  <c:x val="1.36629862766698E-3"/>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26C3-4B40-808F-C26042A1E2DF}"/>
                </c:ext>
              </c:extLst>
            </c:dLbl>
            <c:dLbl>
              <c:idx val="2"/>
              <c:layout>
                <c:manualLayout>
                  <c:x val="1.93641532595534E-5"/>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26C3-4B40-808F-C26042A1E2DF}"/>
                </c:ext>
              </c:extLst>
            </c:dLbl>
            <c:dLbl>
              <c:idx val="3"/>
              <c:layout>
                <c:manualLayout>
                  <c:x val="-3.21084680793224E-4"/>
                  <c:y val="-8.124468988954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26C3-4B40-808F-C26042A1E2DF}"/>
                </c:ext>
              </c:extLst>
            </c:dLbl>
            <c:dLbl>
              <c:idx val="4"/>
              <c:layout>
                <c:manualLayout>
                  <c:x val="3.3594554259709202E-4"/>
                  <c:y val="-6.6907391673746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26C3-4B40-808F-C26042A1E2DF}"/>
                </c:ext>
              </c:extLst>
            </c:dLbl>
            <c:dLbl>
              <c:idx val="5"/>
              <c:layout>
                <c:manualLayout>
                  <c:x val="7.6600987661884902E-4"/>
                  <c:y val="-7.96516567544606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26C3-4B40-808F-C26042A1E2DF}"/>
                </c:ext>
              </c:extLst>
            </c:dLbl>
            <c:dLbl>
              <c:idx val="6"/>
              <c:layout>
                <c:manualLayout>
                  <c:x val="-1.7923099993788001E-4"/>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26C3-4B40-808F-C26042A1E2DF}"/>
                </c:ext>
              </c:extLst>
            </c:dLbl>
            <c:dLbl>
              <c:idx val="7"/>
              <c:layout>
                <c:manualLayout>
                  <c:x val="-7.1827498718813102E-4"/>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26C3-4B40-808F-C26042A1E2DF}"/>
                </c:ext>
              </c:extLst>
            </c:dLbl>
            <c:dLbl>
              <c:idx val="8"/>
              <c:layout>
                <c:manualLayout>
                  <c:x val="2.33036326250857E-2"/>
                  <c:y val="-7.9651656754460495E-3"/>
                </c:manualLayout>
              </c:layout>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7-26C3-4B40-808F-C26042A1E2DF}"/>
                </c:ext>
              </c:extLst>
            </c:dLbl>
            <c:dLbl>
              <c:idx val="9"/>
              <c:layout>
                <c:manualLayout>
                  <c:x val="-8.5432125870323799E-4"/>
                  <c:y val="-4.9384027187765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26C3-4B40-808F-C26042A1E2DF}"/>
                </c:ext>
              </c:extLst>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Estatisticas'!$B$12:$K$12</c:f>
              <c:numCache>
                <c:formatCode>"$"#,##0_);[Red]\("$"#,##0\)</c:formatCode>
                <c:ptCount val="10"/>
                <c:pt idx="0">
                  <c:v>-1432123296</c:v>
                </c:pt>
                <c:pt idx="1">
                  <c:v>-1537939375</c:v>
                </c:pt>
                <c:pt idx="2">
                  <c:v>-1723071439</c:v>
                </c:pt>
                <c:pt idx="3">
                  <c:v>-1215012876</c:v>
                </c:pt>
                <c:pt idx="4">
                  <c:v>-1261013278</c:v>
                </c:pt>
                <c:pt idx="5">
                  <c:v>-1502448510</c:v>
                </c:pt>
                <c:pt idx="6">
                  <c:v>-1629498217</c:v>
                </c:pt>
                <c:pt idx="7">
                  <c:v>-1081057763</c:v>
                </c:pt>
                <c:pt idx="8">
                  <c:v>-1326752438</c:v>
                </c:pt>
                <c:pt idx="9">
                  <c:v>-1607007860</c:v>
                </c:pt>
              </c:numCache>
            </c:numRef>
          </c:val>
          <c:extLst xmlns:c16r2="http://schemas.microsoft.com/office/drawing/2015/06/chart">
            <c:ext xmlns:c16="http://schemas.microsoft.com/office/drawing/2014/chart" uri="{C3380CC4-5D6E-409C-BE32-E72D297353CC}">
              <c16:uniqueId val="{00000019-26C3-4B40-808F-C26042A1E2DF}"/>
            </c:ext>
          </c:extLst>
        </c:ser>
        <c:ser>
          <c:idx val="6"/>
          <c:order val="6"/>
          <c:tx>
            <c:strRef>
              <c:f>'[CEDEAO PAIS POR PAIS VPT 2020.xlsx]Niger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layout>
                <c:manualLayout>
                  <c:x val="6.5703022339027597E-4"/>
                  <c:y val="-3.82327952421408E-2"/>
                </c:manualLayout>
              </c:layout>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C-26C3-4B40-808F-C26042A1E2DF}"/>
                </c:ext>
              </c:extLst>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Estatisticas'!$B$13:$K$13</c:f>
              <c:numCache>
                <c:formatCode>"$"#,##0_);[Red]\("$"#,##0\)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extLst xmlns:c16r2="http://schemas.microsoft.com/office/drawing/2015/06/chart">
            <c:ext xmlns:c16="http://schemas.microsoft.com/office/drawing/2014/chart" uri="{C3380CC4-5D6E-409C-BE32-E72D297353CC}">
              <c16:uniqueId val="{0000001D-26C3-4B40-808F-C26042A1E2DF}"/>
            </c:ext>
          </c:extLst>
        </c:ser>
        <c:dLbls>
          <c:showLegendKey val="0"/>
          <c:showVal val="0"/>
          <c:showCatName val="0"/>
          <c:showSerName val="0"/>
          <c:showPercent val="0"/>
          <c:showBubbleSize val="0"/>
        </c:dLbls>
        <c:gapWidth val="150"/>
        <c:axId val="478307328"/>
        <c:axId val="216923456"/>
      </c:barChart>
      <c:dateAx>
        <c:axId val="47830732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NÍGER</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923456"/>
        <c:crosses val="autoZero"/>
        <c:auto val="0"/>
        <c:lblOffset val="100"/>
        <c:baseTimeUnit val="days"/>
      </c:dateAx>
      <c:valAx>
        <c:axId val="2169234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7830732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61730688314608995"/>
          <c:y val="3.1928480204342301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2D6-48BB-93B3-989E295737E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2D6-48BB-93B3-989E295737E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2D6-48BB-93B3-989E295737E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2D6-48BB-93B3-989E295737E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2D6-48BB-93B3-989E295737E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2D6-48BB-93B3-989E295737E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2D6-48BB-93B3-989E295737E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2D6-48BB-93B3-989E295737E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2D6-48BB-93B3-989E295737EA}"/>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22D6-48BB-93B3-989E295737E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2D6-48BB-93B3-989E295737E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2D6-48BB-93B3-989E295737E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2D6-48BB-93B3-989E295737E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2D6-48BB-93B3-989E295737E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2D6-48BB-93B3-989E295737E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2D6-48BB-93B3-989E295737EA}"/>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2D6-48BB-93B3-989E295737EA}"/>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2D6-48BB-93B3-989E295737EA}"/>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22D6-48BB-93B3-989E295737EA}"/>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22D6-48BB-93B3-989E295737EA}"/>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22D6-48BB-93B3-989E295737EA}"/>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22D6-48BB-93B3-989E295737EA}"/>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22D6-48BB-93B3-989E295737EA}"/>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22D6-48BB-93B3-989E295737EA}"/>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22D6-48BB-93B3-989E295737EA}"/>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22D6-48BB-93B3-989E295737EA}"/>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2020.xlsx]Niger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2020.xlsx]Niger Estatisticas'!$B$115:$B$131</c:f>
              <c:numCache>
                <c:formatCode>"$"#,##0</c:formatCode>
                <c:ptCount val="17"/>
                <c:pt idx="0">
                  <c:v>541076759</c:v>
                </c:pt>
                <c:pt idx="1">
                  <c:v>515917296</c:v>
                </c:pt>
                <c:pt idx="2">
                  <c:v>119135190</c:v>
                </c:pt>
                <c:pt idx="3">
                  <c:v>111969597</c:v>
                </c:pt>
                <c:pt idx="4">
                  <c:v>1326005434</c:v>
                </c:pt>
                <c:pt idx="5">
                  <c:v>82975921</c:v>
                </c:pt>
                <c:pt idx="6">
                  <c:v>141072441</c:v>
                </c:pt>
                <c:pt idx="7">
                  <c:v>53328757</c:v>
                </c:pt>
                <c:pt idx="8">
                  <c:v>762428989</c:v>
                </c:pt>
                <c:pt idx="9">
                  <c:v>90043980</c:v>
                </c:pt>
                <c:pt idx="10">
                  <c:v>32838196</c:v>
                </c:pt>
                <c:pt idx="11">
                  <c:v>52271184</c:v>
                </c:pt>
                <c:pt idx="12">
                  <c:v>4934600</c:v>
                </c:pt>
                <c:pt idx="13">
                  <c:v>383103609</c:v>
                </c:pt>
                <c:pt idx="14" formatCode="&quot;$&quot;#,##0;\-&quot;$&quot;#,##0">
                  <c:v>166307075</c:v>
                </c:pt>
                <c:pt idx="15">
                  <c:v>49346113</c:v>
                </c:pt>
                <c:pt idx="16">
                  <c:v>11669386</c:v>
                </c:pt>
              </c:numCache>
            </c:numRef>
          </c:val>
          <c:extLst xmlns:c16r2="http://schemas.microsoft.com/office/drawing/2015/06/chart">
            <c:ext xmlns:c16="http://schemas.microsoft.com/office/drawing/2014/chart" uri="{C3380CC4-5D6E-409C-BE32-E72D297353CC}">
              <c16:uniqueId val="{00000022-22D6-48BB-93B3-989E295737EA}"/>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3194631730770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AD27-46FB-8E92-6450EB5B37D8}"/>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AD27-46FB-8E92-6450EB5B37D8}"/>
              </c:ext>
            </c:extLst>
          </c:dPt>
          <c:dPt>
            <c:idx val="2"/>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5-AD27-46FB-8E92-6450EB5B37D8}"/>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AD27-46FB-8E92-6450EB5B37D8}"/>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AD27-46FB-8E92-6450EB5B37D8}"/>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AD27-46FB-8E92-6450EB5B37D8}"/>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AD27-46FB-8E92-6450EB5B37D8}"/>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AD27-46FB-8E92-6450EB5B37D8}"/>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AD27-46FB-8E92-6450EB5B37D8}"/>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AD27-46FB-8E92-6450EB5B37D8}"/>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AD27-46FB-8E92-6450EB5B37D8}"/>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AD27-46FB-8E92-6450EB5B37D8}"/>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AD27-46FB-8E92-6450EB5B37D8}"/>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AD27-46FB-8E92-6450EB5B37D8}"/>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AD27-46FB-8E92-6450EB5B37D8}"/>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AD27-46FB-8E92-6450EB5B37D8}"/>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AD27-46FB-8E92-6450EB5B37D8}"/>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D27-46FB-8E92-6450EB5B37D8}"/>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D27-46FB-8E92-6450EB5B37D8}"/>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AD27-46FB-8E92-6450EB5B37D8}"/>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AD27-46FB-8E92-6450EB5B37D8}"/>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AD27-46FB-8E92-6450EB5B37D8}"/>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AD27-46FB-8E92-6450EB5B37D8}"/>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AD27-46FB-8E92-6450EB5B37D8}"/>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AD27-46FB-8E92-6450EB5B37D8}"/>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AD27-46FB-8E92-6450EB5B37D8}"/>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AD27-46FB-8E92-6450EB5B37D8}"/>
                </c:ext>
              </c:extLst>
            </c:dLbl>
            <c:dLbl>
              <c:idx val="10"/>
              <c:layout>
                <c:manualLayout>
                  <c:x val="-6.7276971675734404E-2"/>
                  <c:y val="-0.175483821635235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AD27-46FB-8E92-6450EB5B37D8}"/>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AD27-46FB-8E92-6450EB5B37D8}"/>
                </c:ext>
              </c:extLst>
            </c:dLbl>
            <c:dLbl>
              <c:idx val="12"/>
              <c:layout>
                <c:manualLayout>
                  <c:x val="4.9912554843829698E-2"/>
                  <c:y val="-0.177661506683220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AD27-46FB-8E92-6450EB5B37D8}"/>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AD27-46FB-8E92-6450EB5B37D8}"/>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AD27-46FB-8E92-6450EB5B37D8}"/>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AD27-46FB-8E92-6450EB5B37D8}"/>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AD27-46FB-8E92-6450EB5B37D8}"/>
                </c:ext>
              </c:extLst>
            </c:dLbl>
            <c:numFmt formatCode="0.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2020.xlsx]Niger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2020.xlsx]Niger Estatisticas'!$B$137:$B$153</c:f>
              <c:numCache>
                <c:formatCode>"$"#,##0;\-"$"#,##0</c:formatCode>
                <c:ptCount val="17"/>
                <c:pt idx="0">
                  <c:v>122659601</c:v>
                </c:pt>
                <c:pt idx="1">
                  <c:v>111100263</c:v>
                </c:pt>
                <c:pt idx="2">
                  <c:v>550375948</c:v>
                </c:pt>
                <c:pt idx="3">
                  <c:v>148348623</c:v>
                </c:pt>
                <c:pt idx="4">
                  <c:v>74904090</c:v>
                </c:pt>
                <c:pt idx="5">
                  <c:v>321359</c:v>
                </c:pt>
                <c:pt idx="6">
                  <c:v>2492164</c:v>
                </c:pt>
                <c:pt idx="7">
                  <c:v>457113</c:v>
                </c:pt>
                <c:pt idx="8">
                  <c:v>56575379</c:v>
                </c:pt>
                <c:pt idx="9">
                  <c:v>2016261</c:v>
                </c:pt>
                <c:pt idx="10">
                  <c:v>40721</c:v>
                </c:pt>
                <c:pt idx="11">
                  <c:v>1938208</c:v>
                </c:pt>
                <c:pt idx="12">
                  <c:v>37332</c:v>
                </c:pt>
                <c:pt idx="13">
                  <c:v>49578983</c:v>
                </c:pt>
                <c:pt idx="14">
                  <c:v>36959300</c:v>
                </c:pt>
                <c:pt idx="15">
                  <c:v>11311876</c:v>
                </c:pt>
                <c:pt idx="16">
                  <c:v>201613</c:v>
                </c:pt>
              </c:numCache>
            </c:numRef>
          </c:val>
          <c:extLst xmlns:c16r2="http://schemas.microsoft.com/office/drawing/2015/06/chart">
            <c:ext xmlns:c16="http://schemas.microsoft.com/office/drawing/2014/chart" uri="{C3380CC4-5D6E-409C-BE32-E72D297353CC}">
              <c16:uniqueId val="{00000022-AD27-46FB-8E92-6450EB5B37D8}"/>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2020.xlsx]Niger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404-4A8F-9632-1D54A4759D74}"/>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404-4A8F-9632-1D54A4759D74}"/>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404-4A8F-9632-1D54A4759D74}"/>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404-4A8F-9632-1D54A4759D74}"/>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404-4A8F-9632-1D54A4759D74}"/>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404-4A8F-9632-1D54A4759D7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Estatisticas'!$B$91:$K$91</c:f>
              <c:numCache>
                <c:formatCode>"$"#,##0;\-"$"#,##0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smooth val="0"/>
          <c:extLst xmlns:c16r2="http://schemas.microsoft.com/office/drawing/2015/06/chart">
            <c:ext xmlns:c16="http://schemas.microsoft.com/office/drawing/2014/chart" uri="{C3380CC4-5D6E-409C-BE32-E72D297353CC}">
              <c16:uniqueId val="{00000007-E404-4A8F-9632-1D54A4759D74}"/>
            </c:ext>
          </c:extLst>
        </c:ser>
        <c:dLbls>
          <c:showLegendKey val="0"/>
          <c:showVal val="1"/>
          <c:showCatName val="0"/>
          <c:showSerName val="0"/>
          <c:showPercent val="0"/>
          <c:showBubbleSize val="0"/>
        </c:dLbls>
        <c:marker val="1"/>
        <c:smooth val="0"/>
        <c:axId val="478307840"/>
        <c:axId val="216431360"/>
      </c:lineChart>
      <c:catAx>
        <c:axId val="4783078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431360"/>
        <c:crosses val="autoZero"/>
        <c:auto val="1"/>
        <c:lblAlgn val="ctr"/>
        <c:lblOffset val="100"/>
        <c:noMultiLvlLbl val="0"/>
      </c:catAx>
      <c:valAx>
        <c:axId val="2164313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783078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2020.xlsx]Niger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Estatisticas'!$B$14:$K$14</c:f>
              <c:numCache>
                <c:formatCode>0.00%</c:formatCode>
                <c:ptCount val="10"/>
                <c:pt idx="0">
                  <c:v>0.2041</c:v>
                </c:pt>
                <c:pt idx="1">
                  <c:v>0.222</c:v>
                </c:pt>
                <c:pt idx="2">
                  <c:v>0.20899999999999999</c:v>
                </c:pt>
                <c:pt idx="3">
                  <c:v>0.21859999999999999</c:v>
                </c:pt>
                <c:pt idx="4">
                  <c:v>0.22639999999999999</c:v>
                </c:pt>
                <c:pt idx="5">
                  <c:v>0.2102</c:v>
                </c:pt>
                <c:pt idx="6">
                  <c:v>0.1827</c:v>
                </c:pt>
                <c:pt idx="7">
                  <c:v>0.17169999999999999</c:v>
                </c:pt>
                <c:pt idx="8">
                  <c:v>0.16619999999999999</c:v>
                </c:pt>
                <c:pt idx="9">
                  <c:v>0.23599999999999999</c:v>
                </c:pt>
              </c:numCache>
            </c:numRef>
          </c:val>
          <c:extLst xmlns:c16r2="http://schemas.microsoft.com/office/drawing/2015/06/chart">
            <c:ext xmlns:c16="http://schemas.microsoft.com/office/drawing/2014/chart" uri="{C3380CC4-5D6E-409C-BE32-E72D297353CC}">
              <c16:uniqueId val="{00000000-7446-4D14-B423-BAD9947C7D43}"/>
            </c:ext>
          </c:extLst>
        </c:ser>
        <c:ser>
          <c:idx val="1"/>
          <c:order val="1"/>
          <c:tx>
            <c:strRef>
              <c:f>'[CEDEAO PAIS POR PAIS VPT 2020.xlsx]Niger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Estatisticas'!$B$15:$K$15</c:f>
              <c:numCache>
                <c:formatCode>0.00%</c:formatCode>
                <c:ptCount val="10"/>
                <c:pt idx="0">
                  <c:v>0.47070000000000001</c:v>
                </c:pt>
                <c:pt idx="1">
                  <c:v>0.4909</c:v>
                </c:pt>
                <c:pt idx="2">
                  <c:v>0.47789999999999999</c:v>
                </c:pt>
                <c:pt idx="3">
                  <c:v>0.39360000000000001</c:v>
                </c:pt>
                <c:pt idx="4">
                  <c:v>0.39079999999999998</c:v>
                </c:pt>
                <c:pt idx="5">
                  <c:v>0.39279999999999998</c:v>
                </c:pt>
                <c:pt idx="6">
                  <c:v>0.40849999999999997</c:v>
                </c:pt>
                <c:pt idx="7">
                  <c:v>0.31530000000000002</c:v>
                </c:pt>
                <c:pt idx="8">
                  <c:v>0.3296</c:v>
                </c:pt>
                <c:pt idx="9">
                  <c:v>0.33040000000000003</c:v>
                </c:pt>
              </c:numCache>
            </c:numRef>
          </c:val>
          <c:extLst xmlns:c16r2="http://schemas.microsoft.com/office/drawing/2015/06/chart">
            <c:ext xmlns:c16="http://schemas.microsoft.com/office/drawing/2014/chart" uri="{C3380CC4-5D6E-409C-BE32-E72D297353CC}">
              <c16:uniqueId val="{00000001-7446-4D14-B423-BAD9947C7D43}"/>
            </c:ext>
          </c:extLst>
        </c:ser>
        <c:dLbls>
          <c:showLegendKey val="0"/>
          <c:showVal val="1"/>
          <c:showCatName val="0"/>
          <c:showSerName val="0"/>
          <c:showPercent val="0"/>
          <c:showBubbleSize val="0"/>
        </c:dLbls>
        <c:gapWidth val="219"/>
        <c:overlap val="-27"/>
        <c:axId val="511399424"/>
        <c:axId val="149799488"/>
      </c:barChart>
      <c:catAx>
        <c:axId val="5113994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9799488"/>
        <c:crosses val="autoZero"/>
        <c:auto val="1"/>
        <c:lblAlgn val="ctr"/>
        <c:lblOffset val="100"/>
        <c:noMultiLvlLbl val="0"/>
      </c:catAx>
      <c:valAx>
        <c:axId val="149799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51139942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0" u="none" strike="noStrike" kern="1200" spc="0" baseline="0">
                <a:ln>
                  <a:noFill/>
                </a:ln>
                <a:solidFill>
                  <a:schemeClr val="bg1"/>
                </a:solidFill>
                <a:latin typeface="+mn-lt"/>
                <a:ea typeface="+mn-ea"/>
                <a:cs typeface="+mn-cs"/>
              </a:defRPr>
            </a:pPr>
            <a:r>
              <a:rPr lang="pt-PT" sz="1100">
                <a:ln>
                  <a:noFill/>
                </a:ln>
                <a:solidFill>
                  <a:schemeClr val="bg1"/>
                </a:solidFill>
              </a:rPr>
              <a:t>Comparação internacional da fiscalidade das empresas</a:t>
            </a:r>
          </a:p>
        </c:rich>
      </c:tx>
      <c:layout/>
      <c:overlay val="0"/>
      <c:spPr>
        <a:solidFill>
          <a:srgbClr val="00B0F0"/>
        </a:solidFill>
        <a:ln>
          <a:noFill/>
        </a:ln>
        <a:effectLst/>
      </c:spPr>
    </c:title>
    <c:autoTitleDeleted val="0"/>
    <c:plotArea>
      <c:layout/>
      <c:barChart>
        <c:barDir val="col"/>
        <c:grouping val="clustered"/>
        <c:varyColors val="0"/>
        <c:ser>
          <c:idx val="0"/>
          <c:order val="0"/>
          <c:tx>
            <c:strRef>
              <c:f>'[CEDEAO PAIS POR PAIS VPT.xlsx]Fiscalidade'!$B$3</c:f>
              <c:strCache>
                <c:ptCount val="1"/>
                <c:pt idx="0">
                  <c:v>Nº de pagamentos de taxas por ano</c:v>
                </c:pt>
              </c:strCache>
            </c:strRef>
          </c:tx>
          <c:spPr>
            <a:solidFill>
              <a:schemeClr val="accent1"/>
            </a:solidFill>
            <a:ln>
              <a:noFill/>
            </a:ln>
            <a:effectLst/>
          </c:spPr>
          <c:invertIfNegative val="0"/>
          <c:dLbls>
            <c:dLbl>
              <c:idx val="0"/>
              <c:layout>
                <c:manualLayout>
                  <c:x val="-1.7910447761194E-2"/>
                  <c:y val="-0.165624999999999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160-46EC-BEEA-38F9D4CA1EF8}"/>
                </c:ext>
              </c:extLst>
            </c:dLbl>
            <c:dLbl>
              <c:idx val="1"/>
              <c:layout>
                <c:manualLayout>
                  <c:x val="-4.0810690692245598E-3"/>
                  <c:y val="-0.149195185614849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160-46EC-BEEA-38F9D4CA1EF8}"/>
                </c:ext>
              </c:extLst>
            </c:dLbl>
            <c:dLbl>
              <c:idx val="2"/>
              <c:layout>
                <c:manualLayout>
                  <c:x val="-6.6829771351395702E-3"/>
                  <c:y val="-0.20696055684454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160-46EC-BEEA-38F9D4CA1EF8}"/>
                </c:ext>
              </c:extLst>
            </c:dLbl>
            <c:dLbl>
              <c:idx val="3"/>
              <c:layout>
                <c:manualLayout>
                  <c:x val="-3.6979025082739098E-3"/>
                  <c:y val="-0.222491299303944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160-46EC-BEEA-38F9D4CA1EF8}"/>
                </c:ext>
              </c:extLst>
            </c:dLbl>
            <c:dLbl>
              <c:idx val="4"/>
              <c:layout>
                <c:manualLayout>
                  <c:x val="-8.7739964531203495E-3"/>
                  <c:y val="-0.24517111368909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9054726368159201E-2"/>
                      <c:h val="5.79166666666667E-2"/>
                    </c:manualLayout>
                  </c15:layout>
                </c:ext>
                <c:ext xmlns:c16="http://schemas.microsoft.com/office/drawing/2014/chart" uri="{C3380CC4-5D6E-409C-BE32-E72D297353CC}">
                  <c16:uniqueId val="{00000004-3160-46EC-BEEA-38F9D4CA1EF8}"/>
                </c:ext>
              </c:extLst>
            </c:dLbl>
            <c:dLbl>
              <c:idx val="5"/>
              <c:layout>
                <c:manualLayout>
                  <c:x val="1.5326662438026699E-3"/>
                  <c:y val="-0.253124999999999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2.9054726368159201E-2"/>
                      <c:h val="6.3750000000000001E-2"/>
                    </c:manualLayout>
                  </c15:layout>
                </c:ext>
                <c:ext xmlns:c16="http://schemas.microsoft.com/office/drawing/2014/chart" uri="{C3380CC4-5D6E-409C-BE32-E72D297353CC}">
                  <c16:uniqueId val="{00000005-3160-46EC-BEEA-38F9D4CA1EF8}"/>
                </c:ext>
              </c:extLst>
            </c:dLbl>
            <c:dLbl>
              <c:idx val="6"/>
              <c:layout>
                <c:manualLayout>
                  <c:x val="-8.1888907586956904E-3"/>
                  <c:y val="-7.812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3160-46EC-BEEA-38F9D4CA1EF8}"/>
                </c:ext>
              </c:extLst>
            </c:dLbl>
            <c:dLbl>
              <c:idx val="7"/>
              <c:layout>
                <c:manualLayout>
                  <c:x val="-4.97512437810945E-3"/>
                  <c:y val="-0.228124999999999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160-46EC-BEEA-38F9D4CA1EF8}"/>
                </c:ext>
              </c:extLst>
            </c:dLbl>
            <c:dLbl>
              <c:idx val="8"/>
              <c:layout>
                <c:manualLayout>
                  <c:x val="-5.4592605057970896E-3"/>
                  <c:y val="-0.14062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3160-46EC-BEEA-38F9D4CA1EF8}"/>
                </c:ext>
              </c:extLst>
            </c:dLbl>
            <c:dLbl>
              <c:idx val="9"/>
              <c:layout>
                <c:manualLayout>
                  <c:x val="-5.7147048797642304E-3"/>
                  <c:y val="-7.187499999999999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3160-46EC-BEEA-38F9D4CA1EF8}"/>
                </c:ext>
              </c:extLst>
            </c:dLbl>
            <c:dLbl>
              <c:idx val="10"/>
              <c:layout>
                <c:manualLayout>
                  <c:x val="-4.69292738389584E-3"/>
                  <c:y val="-0.154546113689094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3160-46EC-BEEA-38F9D4CA1EF8}"/>
                </c:ext>
              </c:extLst>
            </c:dLbl>
            <c:dLbl>
              <c:idx val="11"/>
              <c:layout>
                <c:manualLayout>
                  <c:x val="-9.9502487562189005E-4"/>
                  <c:y val="-0.103124999999999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3160-46EC-BEEA-38F9D4CA1EF8}"/>
                </c:ext>
              </c:extLst>
            </c:dLbl>
            <c:dLbl>
              <c:idx val="12"/>
              <c:layout>
                <c:manualLayout>
                  <c:x val="-6.5552549481559998E-3"/>
                  <c:y val="-0.206249999999999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3160-46EC-BEEA-38F9D4CA1EF8}"/>
                </c:ext>
              </c:extLst>
            </c:dLbl>
            <c:dLbl>
              <c:idx val="13"/>
              <c:layout>
                <c:manualLayout>
                  <c:x val="-1.14026571392819E-2"/>
                  <c:y val="-0.184280742459396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3160-46EC-BEEA-38F9D4CA1EF8}"/>
                </c:ext>
              </c:extLst>
            </c:dLbl>
            <c:dLbl>
              <c:idx val="14"/>
              <c:layout>
                <c:manualLayout>
                  <c:x val="-4.97512437810945E-3"/>
                  <c:y val="-8.43750000000000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3160-46EC-BEEA-38F9D4CA1EF8}"/>
                </c:ext>
              </c:extLst>
            </c:dLbl>
            <c:dLbl>
              <c:idx val="15"/>
              <c:layout>
                <c:manualLayout>
                  <c:x val="-6.9651741293532297E-3"/>
                  <c:y val="-0.240625000000000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3160-46EC-BEEA-38F9D4CA1EF8}"/>
                </c:ext>
              </c:extLst>
            </c:dLbl>
            <c:dLbl>
              <c:idx val="16"/>
              <c:layout>
                <c:manualLayout>
                  <c:x val="-2.9850746268656699E-3"/>
                  <c:y val="-0.23437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3160-46EC-BEEA-38F9D4CA1EF8}"/>
                </c:ext>
              </c:extLst>
            </c:dLbl>
            <c:dLbl>
              <c:idx val="17"/>
              <c:layout>
                <c:manualLayout>
                  <c:x val="-4.94837175786292E-3"/>
                  <c:y val="-9.06249999999999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3160-46EC-BEEA-38F9D4CA1EF8}"/>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ln>
                      <a:noFill/>
                    </a:ln>
                    <a:solidFill>
                      <a:srgbClr val="00B0F0"/>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VPT.xlsx]Fiscalidade'!$A$4:$A$21</c:f>
              <c:strCache>
                <c:ptCount val="18"/>
                <c:pt idx="0">
                  <c:v>Afrique sub saharienne</c:v>
                </c:pt>
                <c:pt idx="1">
                  <c:v>Etats Unis</c:v>
                </c:pt>
                <c:pt idx="2">
                  <c:v>Allemagne</c:v>
                </c:pt>
                <c:pt idx="3">
                  <c:v>Benin</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'[CEDEAO PAIS POR PAIS VPT.xlsx]Fiscalidade'!$B$4:$B$21</c:f>
              <c:numCache>
                <c:formatCode>0.0_ </c:formatCode>
                <c:ptCount val="18"/>
                <c:pt idx="0">
                  <c:v>38.799999999999997</c:v>
                </c:pt>
                <c:pt idx="1">
                  <c:v>10.6</c:v>
                </c:pt>
                <c:pt idx="2">
                  <c:v>9</c:v>
                </c:pt>
                <c:pt idx="3">
                  <c:v>57</c:v>
                </c:pt>
                <c:pt idx="4">
                  <c:v>45</c:v>
                </c:pt>
                <c:pt idx="5">
                  <c:v>30</c:v>
                </c:pt>
                <c:pt idx="6">
                  <c:v>63</c:v>
                </c:pt>
                <c:pt idx="7">
                  <c:v>49</c:v>
                </c:pt>
                <c:pt idx="8">
                  <c:v>31</c:v>
                </c:pt>
                <c:pt idx="9">
                  <c:v>33</c:v>
                </c:pt>
                <c:pt idx="10">
                  <c:v>46</c:v>
                </c:pt>
                <c:pt idx="11">
                  <c:v>33</c:v>
                </c:pt>
                <c:pt idx="12">
                  <c:v>35</c:v>
                </c:pt>
                <c:pt idx="13">
                  <c:v>41</c:v>
                </c:pt>
                <c:pt idx="14">
                  <c:v>48</c:v>
                </c:pt>
                <c:pt idx="15">
                  <c:v>58</c:v>
                </c:pt>
                <c:pt idx="16">
                  <c:v>34</c:v>
                </c:pt>
                <c:pt idx="17">
                  <c:v>49</c:v>
                </c:pt>
              </c:numCache>
            </c:numRef>
          </c:val>
          <c:extLst xmlns:c16r2="http://schemas.microsoft.com/office/drawing/2015/06/chart">
            <c:ext xmlns:c16="http://schemas.microsoft.com/office/drawing/2014/chart" uri="{C3380CC4-5D6E-409C-BE32-E72D297353CC}">
              <c16:uniqueId val="{00000012-3160-46EC-BEEA-38F9D4CA1EF8}"/>
            </c:ext>
          </c:extLst>
        </c:ser>
        <c:ser>
          <c:idx val="1"/>
          <c:order val="1"/>
          <c:tx>
            <c:strRef>
              <c:f>'[CEDEAO PAIS POR PAIS VPT.xlsx]Fiscalidade'!$C$3</c:f>
              <c:strCache>
                <c:ptCount val="1"/>
                <c:pt idx="0">
                  <c:v>Tempo de formalidades administrativas em horas</c:v>
                </c:pt>
              </c:strCache>
            </c:strRef>
          </c:tx>
          <c:spPr>
            <a:gradFill>
              <a:gsLst>
                <a:gs pos="0">
                  <a:srgbClr val="14CD68"/>
                </a:gs>
                <a:gs pos="100000">
                  <a:srgbClr val="035C7D"/>
                </a:gs>
              </a:gsLst>
              <a:lin scaled="0"/>
            </a:gradFill>
            <a:ln>
              <a:noFill/>
            </a:ln>
            <a:effectLst/>
          </c:spPr>
          <c:invertIfNegative val="0"/>
          <c:dLbls>
            <c:dLbl>
              <c:idx val="0"/>
              <c:layout>
                <c:manualLayout>
                  <c:x val="-9.9502487562189005E-4"/>
                  <c:y val="-9.37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3160-46EC-BEEA-38F9D4CA1EF8}"/>
                </c:ext>
              </c:extLst>
            </c:dLbl>
            <c:dLbl>
              <c:idx val="1"/>
              <c:layout>
                <c:manualLayout>
                  <c:x val="1.6915422885572101E-2"/>
                  <c:y val="-0.159374999999999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3160-46EC-BEEA-38F9D4CA1EF8}"/>
                </c:ext>
              </c:extLst>
            </c:dLbl>
            <c:dLbl>
              <c:idx val="2"/>
              <c:layout>
                <c:manualLayout>
                  <c:x val="1.49253731343284E-2"/>
                  <c:y val="-0.143749999999999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3160-46EC-BEEA-38F9D4CA1EF8}"/>
                </c:ext>
              </c:extLst>
            </c:dLbl>
            <c:dLbl>
              <c:idx val="3"/>
              <c:layout>
                <c:manualLayout>
                  <c:x val="1.6915422885572101E-2"/>
                  <c:y val="-0.10937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3160-46EC-BEEA-38F9D4CA1EF8}"/>
                </c:ext>
              </c:extLst>
            </c:dLbl>
            <c:dLbl>
              <c:idx val="4"/>
              <c:layout>
                <c:manualLayout>
                  <c:x val="1.99004975124378E-2"/>
                  <c:y val="-0.103124999999999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3160-46EC-BEEA-38F9D4CA1EF8}"/>
                </c:ext>
              </c:extLst>
            </c:dLbl>
            <c:dLbl>
              <c:idx val="5"/>
              <c:layout>
                <c:manualLayout>
                  <c:x val="3.1686321212670399E-2"/>
                  <c:y val="-0.19294518561484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3160-46EC-BEEA-38F9D4CA1EF8}"/>
                </c:ext>
              </c:extLst>
            </c:dLbl>
            <c:dLbl>
              <c:idx val="6"/>
              <c:layout>
                <c:manualLayout>
                  <c:x val="9.9502487562189005E-4"/>
                  <c:y val="-2.50000000000000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3160-46EC-BEEA-38F9D4CA1EF8}"/>
                </c:ext>
              </c:extLst>
            </c:dLbl>
            <c:dLbl>
              <c:idx val="7"/>
              <c:layout>
                <c:manualLayout>
                  <c:x val="5.9701492537313399E-3"/>
                  <c:y val="-7.812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3160-46EC-BEEA-38F9D4CA1EF8}"/>
                </c:ext>
              </c:extLst>
            </c:dLbl>
            <c:dLbl>
              <c:idx val="8"/>
              <c:layout>
                <c:manualLayout>
                  <c:x val="3.9800995024875602E-3"/>
                  <c:y val="-6.87500000000000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3160-46EC-BEEA-38F9D4CA1EF8}"/>
                </c:ext>
              </c:extLst>
            </c:dLbl>
            <c:dLbl>
              <c:idx val="9"/>
              <c:layout>
                <c:manualLayout>
                  <c:x val="1.7910447761194E-2"/>
                  <c:y val="-1.562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C-3160-46EC-BEEA-38F9D4CA1EF8}"/>
                </c:ext>
              </c:extLst>
            </c:dLbl>
            <c:dLbl>
              <c:idx val="10"/>
              <c:layout>
                <c:manualLayout>
                  <c:x val="1.49253731343284E-2"/>
                  <c:y val="-0.12187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3160-46EC-BEEA-38F9D4CA1EF8}"/>
                </c:ext>
              </c:extLst>
            </c:dLbl>
            <c:dLbl>
              <c:idx val="11"/>
              <c:layout>
                <c:manualLayout>
                  <c:x val="1.3930348258706499E-2"/>
                  <c:y val="-0.184375000000000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3160-46EC-BEEA-38F9D4CA1EF8}"/>
                </c:ext>
              </c:extLst>
            </c:dLbl>
            <c:dLbl>
              <c:idx val="12"/>
              <c:layout>
                <c:manualLayout>
                  <c:x val="1.1940298507462701E-2"/>
                  <c:y val="-8.43750000000000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3160-46EC-BEEA-38F9D4CA1EF8}"/>
                </c:ext>
              </c:extLst>
            </c:dLbl>
            <c:dLbl>
              <c:idx val="13"/>
              <c:layout>
                <c:manualLayout>
                  <c:x val="1.9900497512437801E-3"/>
                  <c:y val="-5.93749999999999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0-3160-46EC-BEEA-38F9D4CA1EF8}"/>
                </c:ext>
              </c:extLst>
            </c:dLbl>
            <c:dLbl>
              <c:idx val="14"/>
              <c:layout>
                <c:manualLayout>
                  <c:x val="0"/>
                  <c:y val="-0.0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3160-46EC-BEEA-38F9D4CA1EF8}"/>
                </c:ext>
              </c:extLst>
            </c:dLbl>
            <c:dLbl>
              <c:idx val="15"/>
              <c:layout>
                <c:manualLayout>
                  <c:x val="4.97512437810945E-3"/>
                  <c:y val="-4.37499999999999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2-3160-46EC-BEEA-38F9D4CA1EF8}"/>
                </c:ext>
              </c:extLst>
            </c:dLbl>
            <c:dLbl>
              <c:idx val="16"/>
              <c:layout>
                <c:manualLayout>
                  <c:x val="1.3930348258706499E-2"/>
                  <c:y val="-3.12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3-3160-46EC-BEEA-38F9D4CA1EF8}"/>
                </c:ext>
              </c:extLst>
            </c:dLbl>
            <c:dLbl>
              <c:idx val="17"/>
              <c:layout>
                <c:manualLayout>
                  <c:x val="7.9601990049751204E-3"/>
                  <c:y val="-4.687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4-3160-46EC-BEEA-38F9D4CA1EF8}"/>
                </c:ext>
              </c:extLst>
            </c:dLbl>
            <c:spPr>
              <a:noFill/>
              <a:ln>
                <a:noFill/>
              </a:ln>
              <a:effectLst/>
            </c:spPr>
            <c:txPr>
              <a:bodyPr rot="0" spcFirstLastPara="0" vertOverflow="ellipsis" vert="horz" wrap="square" lIns="38100" tIns="19050" rIns="38100" bIns="19050" anchor="ctr" anchorCtr="1"/>
              <a:lstStyle/>
              <a:p>
                <a:pPr>
                  <a:defRPr lang="pt-PT" sz="900" b="1" i="0" u="none" strike="noStrike" kern="1200" baseline="0">
                    <a:ln>
                      <a:noFill/>
                    </a:ln>
                    <a:gradFill>
                      <a:gsLst>
                        <a:gs pos="0">
                          <a:srgbClr val="14CD68"/>
                        </a:gs>
                        <a:gs pos="100000">
                          <a:srgbClr val="035C7D"/>
                        </a:gs>
                      </a:gsLst>
                      <a:lin scaled="0"/>
                    </a:gra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VPT.xlsx]Fiscalidade'!$A$4:$A$21</c:f>
              <c:strCache>
                <c:ptCount val="18"/>
                <c:pt idx="0">
                  <c:v>Afrique sub saharienne</c:v>
                </c:pt>
                <c:pt idx="1">
                  <c:v>Etats Unis</c:v>
                </c:pt>
                <c:pt idx="2">
                  <c:v>Allemagne</c:v>
                </c:pt>
                <c:pt idx="3">
                  <c:v>Benin</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'[CEDEAO PAIS POR PAIS VPT.xlsx]Fiscalidade'!$C$4:$C$21</c:f>
              <c:numCache>
                <c:formatCode>0.0_ </c:formatCode>
                <c:ptCount val="18"/>
                <c:pt idx="0">
                  <c:v>304.2</c:v>
                </c:pt>
                <c:pt idx="1">
                  <c:v>175</c:v>
                </c:pt>
                <c:pt idx="2">
                  <c:v>218</c:v>
                </c:pt>
                <c:pt idx="3">
                  <c:v>270</c:v>
                </c:pt>
                <c:pt idx="4">
                  <c:v>270</c:v>
                </c:pt>
                <c:pt idx="5">
                  <c:v>180</c:v>
                </c:pt>
                <c:pt idx="6">
                  <c:v>205</c:v>
                </c:pt>
                <c:pt idx="7">
                  <c:v>326</c:v>
                </c:pt>
                <c:pt idx="8">
                  <c:v>224</c:v>
                </c:pt>
                <c:pt idx="9">
                  <c:v>400</c:v>
                </c:pt>
                <c:pt idx="10">
                  <c:v>218</c:v>
                </c:pt>
                <c:pt idx="11">
                  <c:v>139.5</c:v>
                </c:pt>
                <c:pt idx="12">
                  <c:v>270</c:v>
                </c:pt>
                <c:pt idx="13">
                  <c:v>270</c:v>
                </c:pt>
                <c:pt idx="14">
                  <c:v>347.4</c:v>
                </c:pt>
                <c:pt idx="15">
                  <c:v>441</c:v>
                </c:pt>
                <c:pt idx="16">
                  <c:v>343</c:v>
                </c:pt>
                <c:pt idx="17">
                  <c:v>159</c:v>
                </c:pt>
              </c:numCache>
            </c:numRef>
          </c:val>
          <c:extLst xmlns:c16r2="http://schemas.microsoft.com/office/drawing/2015/06/chart">
            <c:ext xmlns:c16="http://schemas.microsoft.com/office/drawing/2014/chart" uri="{C3380CC4-5D6E-409C-BE32-E72D297353CC}">
              <c16:uniqueId val="{00000025-3160-46EC-BEEA-38F9D4CA1EF8}"/>
            </c:ext>
          </c:extLst>
        </c:ser>
        <c:ser>
          <c:idx val="2"/>
          <c:order val="2"/>
          <c:tx>
            <c:strRef>
              <c:f>'[CEDEAO PAIS POR PAIS VPT.xlsx]Fiscalidade'!$D$3</c:f>
              <c:strCache>
                <c:ptCount val="1"/>
                <c:pt idx="0">
                  <c:v>Montante total das taxas em % dos lucros</c:v>
                </c:pt>
              </c:strCache>
            </c:strRef>
          </c:tx>
          <c:spPr>
            <a:solidFill>
              <a:srgbClr val="FF0000"/>
            </a:solidFill>
            <a:ln>
              <a:noFill/>
            </a:ln>
            <a:effectLst/>
          </c:spPr>
          <c:invertIfNegative val="0"/>
          <c:dLbls>
            <c:dLbl>
              <c:idx val="0"/>
              <c:layout>
                <c:manualLayout>
                  <c:x val="1.5920398009950199E-2"/>
                  <c:y val="-0.231250000000000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6-3160-46EC-BEEA-38F9D4CA1EF8}"/>
                </c:ext>
              </c:extLst>
            </c:dLbl>
            <c:dLbl>
              <c:idx val="1"/>
              <c:layout>
                <c:manualLayout>
                  <c:x val="1.2935323383084601E-2"/>
                  <c:y val="-9.37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7-3160-46EC-BEEA-38F9D4CA1EF8}"/>
                </c:ext>
              </c:extLst>
            </c:dLbl>
            <c:dLbl>
              <c:idx val="2"/>
              <c:layout>
                <c:manualLayout>
                  <c:x val="1.11739653855614E-2"/>
                  <c:y val="-0.154640371229698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8-3160-46EC-BEEA-38F9D4CA1EF8}"/>
                </c:ext>
              </c:extLst>
            </c:dLbl>
            <c:dLbl>
              <c:idx val="3"/>
              <c:layout>
                <c:manualLayout>
                  <c:x val="1.09452736318408E-2"/>
                  <c:y val="-0.196874999999999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9-3160-46EC-BEEA-38F9D4CA1EF8}"/>
                </c:ext>
              </c:extLst>
            </c:dLbl>
            <c:dLbl>
              <c:idx val="4"/>
              <c:layout>
                <c:manualLayout>
                  <c:x val="1.3930348258706499E-2"/>
                  <c:y val="-0.212499999999999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76119402985075E-2"/>
                      <c:h val="5.0208333333333299E-2"/>
                    </c:manualLayout>
                  </c15:layout>
                </c:ext>
                <c:ext xmlns:c16="http://schemas.microsoft.com/office/drawing/2014/chart" uri="{C3380CC4-5D6E-409C-BE32-E72D297353CC}">
                  <c16:uniqueId val="{0000002A-3160-46EC-BEEA-38F9D4CA1EF8}"/>
                </c:ext>
              </c:extLst>
            </c:dLbl>
            <c:dLbl>
              <c:idx val="5"/>
              <c:layout>
                <c:manualLayout>
                  <c:x val="3.64595064573058E-2"/>
                  <c:y val="-0.318800754060324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B-3160-46EC-BEEA-38F9D4CA1EF8}"/>
                </c:ext>
              </c:extLst>
            </c:dLbl>
            <c:dLbl>
              <c:idx val="6"/>
              <c:layout>
                <c:manualLayout>
                  <c:x val="9.9502487562189105E-3"/>
                  <c:y val="-0.12187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C-3160-46EC-BEEA-38F9D4CA1EF8}"/>
                </c:ext>
              </c:extLst>
            </c:dLbl>
            <c:dLbl>
              <c:idx val="7"/>
              <c:layout>
                <c:manualLayout>
                  <c:x val="9.9502487562189105E-3"/>
                  <c:y val="-0.262500000000000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D-3160-46EC-BEEA-38F9D4CA1EF8}"/>
                </c:ext>
              </c:extLst>
            </c:dLbl>
            <c:dLbl>
              <c:idx val="8"/>
              <c:layout>
                <c:manualLayout>
                  <c:x val="1.04343848839066E-2"/>
                  <c:y val="-0.17732018561484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E-3160-46EC-BEEA-38F9D4CA1EF8}"/>
                </c:ext>
              </c:extLst>
            </c:dLbl>
            <c:dLbl>
              <c:idx val="9"/>
              <c:layout>
                <c:manualLayout>
                  <c:x val="9.9770013764653893E-3"/>
                  <c:y val="-0.288449825986078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F-3160-46EC-BEEA-38F9D4CA1EF8}"/>
                </c:ext>
              </c:extLst>
            </c:dLbl>
            <c:dLbl>
              <c:idx val="10"/>
              <c:layout>
                <c:manualLayout>
                  <c:x val="1.5920398009950199E-2"/>
                  <c:y val="-0.209375000000000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0-3160-46EC-BEEA-38F9D4CA1EF8}"/>
                </c:ext>
              </c:extLst>
            </c:dLbl>
            <c:dLbl>
              <c:idx val="11"/>
              <c:layout>
                <c:manualLayout>
                  <c:x val="1.1940298507462701E-2"/>
                  <c:y val="-0.131250000000000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1-3160-46EC-BEEA-38F9D4CA1EF8}"/>
                </c:ext>
              </c:extLst>
            </c:dLbl>
            <c:dLbl>
              <c:idx val="12"/>
              <c:layout>
                <c:manualLayout>
                  <c:x val="1.09452736318408E-2"/>
                  <c:y val="-0.134374999999999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2-3160-46EC-BEEA-38F9D4CA1EF8}"/>
                </c:ext>
              </c:extLst>
            </c:dLbl>
            <c:dLbl>
              <c:idx val="13"/>
              <c:layout>
                <c:manualLayout>
                  <c:x val="1.31640151368051E-2"/>
                  <c:y val="-0.209280742459397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3-3160-46EC-BEEA-38F9D4CA1EF8}"/>
                </c:ext>
              </c:extLst>
            </c:dLbl>
            <c:dLbl>
              <c:idx val="14"/>
              <c:layout>
                <c:manualLayout>
                  <c:x val="9.3383904415477292E-3"/>
                  <c:y val="-0.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4-3160-46EC-BEEA-38F9D4CA1EF8}"/>
                </c:ext>
              </c:extLst>
            </c:dLbl>
            <c:dLbl>
              <c:idx val="15"/>
              <c:layout>
                <c:manualLayout>
                  <c:x val="9.2106682545641406E-3"/>
                  <c:y val="-0.206249999999999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5-3160-46EC-BEEA-38F9D4CA1EF8}"/>
                </c:ext>
              </c:extLst>
            </c:dLbl>
            <c:dLbl>
              <c:idx val="16"/>
              <c:layout>
                <c:manualLayout>
                  <c:x val="9.8492791894818996E-3"/>
                  <c:y val="-0.2652479698375870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36-3160-46EC-BEEA-38F9D4CA1EF8}"/>
                </c:ext>
              </c:extLst>
            </c:dLbl>
            <c:dLbl>
              <c:idx val="17"/>
              <c:layout>
                <c:manualLayout>
                  <c:x val="7.01192756827285E-3"/>
                  <c:y val="-8.57018561484919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6426712922810099E-2"/>
                      <c:h val="4.6403712296983798E-2"/>
                    </c:manualLayout>
                  </c15:layout>
                </c:ext>
                <c:ext xmlns:c16="http://schemas.microsoft.com/office/drawing/2014/chart" uri="{C3380CC4-5D6E-409C-BE32-E72D297353CC}">
                  <c16:uniqueId val="{00000037-3160-46EC-BEEA-38F9D4CA1EF8}"/>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ln>
                      <a:noFill/>
                    </a:ln>
                    <a:solidFill>
                      <a:srgbClr val="FF0000"/>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VPT.xlsx]Fiscalidade'!$A$4:$A$21</c:f>
              <c:strCache>
                <c:ptCount val="18"/>
                <c:pt idx="0">
                  <c:v>Afrique sub saharienne</c:v>
                </c:pt>
                <c:pt idx="1">
                  <c:v>Etats Unis</c:v>
                </c:pt>
                <c:pt idx="2">
                  <c:v>Allemagne</c:v>
                </c:pt>
                <c:pt idx="3">
                  <c:v>Benin</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'[CEDEAO PAIS POR PAIS VPT.xlsx]Fiscalidade'!$D$4:$D$21</c:f>
              <c:numCache>
                <c:formatCode>0.0%</c:formatCode>
                <c:ptCount val="18"/>
                <c:pt idx="0">
                  <c:v>0.47</c:v>
                </c:pt>
                <c:pt idx="1">
                  <c:v>0.438</c:v>
                </c:pt>
                <c:pt idx="2">
                  <c:v>0.49</c:v>
                </c:pt>
                <c:pt idx="3">
                  <c:v>0.57399999999999995</c:v>
                </c:pt>
                <c:pt idx="4">
                  <c:v>0.41299999999999998</c:v>
                </c:pt>
                <c:pt idx="5">
                  <c:v>0.37</c:v>
                </c:pt>
                <c:pt idx="6">
                  <c:v>0.501</c:v>
                </c:pt>
                <c:pt idx="7">
                  <c:v>0.51300000000000001</c:v>
                </c:pt>
                <c:pt idx="8">
                  <c:v>0.32400000000000001</c:v>
                </c:pt>
                <c:pt idx="9">
                  <c:v>0.61399999999999999</c:v>
                </c:pt>
                <c:pt idx="10">
                  <c:v>0.45500000000000002</c:v>
                </c:pt>
                <c:pt idx="11">
                  <c:v>0.45500000000000002</c:v>
                </c:pt>
                <c:pt idx="12">
                  <c:v>0.48299999999999998</c:v>
                </c:pt>
                <c:pt idx="13">
                  <c:v>0.47299999999999998</c:v>
                </c:pt>
                <c:pt idx="14">
                  <c:v>0.34799999999999998</c:v>
                </c:pt>
                <c:pt idx="15">
                  <c:v>0.45100000000000001</c:v>
                </c:pt>
                <c:pt idx="16">
                  <c:v>0.307</c:v>
                </c:pt>
                <c:pt idx="17">
                  <c:v>0.48199999999999998</c:v>
                </c:pt>
              </c:numCache>
            </c:numRef>
          </c:val>
          <c:extLst xmlns:c16r2="http://schemas.microsoft.com/office/drawing/2015/06/chart">
            <c:ext xmlns:c16="http://schemas.microsoft.com/office/drawing/2014/chart" uri="{C3380CC4-5D6E-409C-BE32-E72D297353CC}">
              <c16:uniqueId val="{00000038-3160-46EC-BEEA-38F9D4CA1EF8}"/>
            </c:ext>
          </c:extLst>
        </c:ser>
        <c:dLbls>
          <c:showLegendKey val="0"/>
          <c:showVal val="1"/>
          <c:showCatName val="0"/>
          <c:showSerName val="0"/>
          <c:showPercent val="0"/>
          <c:showBubbleSize val="0"/>
        </c:dLbls>
        <c:gapWidth val="219"/>
        <c:overlap val="-27"/>
        <c:axId val="216018944"/>
        <c:axId val="393084928"/>
      </c:barChart>
      <c:catAx>
        <c:axId val="2160189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1000" b="0" i="0" u="none" strike="noStrike" kern="1200" baseline="0">
                <a:ln>
                  <a:noFill/>
                </a:ln>
                <a:solidFill>
                  <a:srgbClr val="00B0F0"/>
                </a:solidFill>
                <a:latin typeface="+mn-lt"/>
                <a:ea typeface="+mn-ea"/>
                <a:cs typeface="+mn-cs"/>
              </a:defRPr>
            </a:pPr>
            <a:endParaRPr lang="pt-PT"/>
          </a:p>
        </c:txPr>
        <c:crossAx val="393084928"/>
        <c:crosses val="autoZero"/>
        <c:auto val="1"/>
        <c:lblAlgn val="ctr"/>
        <c:lblOffset val="100"/>
        <c:noMultiLvlLbl val="0"/>
      </c:catAx>
      <c:valAx>
        <c:axId val="393084928"/>
        <c:scaling>
          <c:orientation val="minMax"/>
        </c:scaling>
        <c:delete val="1"/>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crossAx val="216018944"/>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pt-PT" sz="1000" b="0" i="0" u="none" strike="noStrike" kern="1200" baseline="0">
                <a:ln>
                  <a:noFill/>
                </a:ln>
                <a:solidFill>
                  <a:schemeClr val="tx1">
                    <a:lumMod val="65000"/>
                    <a:lumOff val="35000"/>
                  </a:schemeClr>
                </a:solidFill>
                <a:latin typeface="+mn-lt"/>
                <a:ea typeface="+mn-ea"/>
                <a:cs typeface="+mn-cs"/>
              </a:defRPr>
            </a:pPr>
            <a:endParaRPr lang="pt-PT"/>
          </a:p>
        </c:txPr>
      </c:legendEntry>
      <c:legendEntry>
        <c:idx val="1"/>
        <c:txPr>
          <a:bodyPr rot="0" spcFirstLastPara="0" vertOverflow="ellipsis" vert="horz" wrap="square" anchor="ctr" anchorCtr="1"/>
          <a:lstStyle/>
          <a:p>
            <a:pPr>
              <a:defRPr lang="pt-PT" sz="1000" b="0" i="0" u="none" strike="noStrike" kern="1200" baseline="0">
                <a:ln>
                  <a:noFill/>
                </a:ln>
                <a:solidFill>
                  <a:schemeClr val="tx1">
                    <a:lumMod val="65000"/>
                    <a:lumOff val="35000"/>
                  </a:schemeClr>
                </a:solidFill>
                <a:latin typeface="+mn-lt"/>
                <a:ea typeface="+mn-ea"/>
                <a:cs typeface="+mn-cs"/>
              </a:defRPr>
            </a:pPr>
            <a:endParaRPr lang="pt-PT"/>
          </a:p>
        </c:txPr>
      </c:legendEntry>
      <c:legendEntry>
        <c:idx val="2"/>
        <c:txPr>
          <a:bodyPr rot="0" spcFirstLastPara="0" vertOverflow="ellipsis" vert="horz" wrap="square" anchor="ctr" anchorCtr="1"/>
          <a:lstStyle/>
          <a:p>
            <a:pPr>
              <a:defRPr lang="pt-PT" sz="1000" b="0" i="0" u="none" strike="noStrike" kern="1200" baseline="0">
                <a:ln>
                  <a:noFill/>
                </a:ln>
                <a:solidFill>
                  <a:schemeClr val="tx1">
                    <a:lumMod val="65000"/>
                    <a:lumOff val="35000"/>
                  </a:schemeClr>
                </a:solidFill>
                <a:latin typeface="+mn-lt"/>
                <a:ea typeface="+mn-ea"/>
                <a:cs typeface="+mn-cs"/>
              </a:defRPr>
            </a:pPr>
            <a:endParaRPr lang="pt-PT"/>
          </a:p>
        </c:txPr>
      </c:legendEntry>
      <c:layout>
        <c:manualLayout>
          <c:xMode val="edge"/>
          <c:yMode val="edge"/>
          <c:x val="0.10379094589620901"/>
          <c:y val="0.92619431025228105"/>
          <c:w val="0.89463168410536797"/>
          <c:h val="6.9779924852388597E-2"/>
        </c:manualLayout>
      </c:layout>
      <c:overlay val="0"/>
      <c:spPr>
        <a:noFill/>
        <a:ln>
          <a:noFill/>
        </a:ln>
        <a:effectLst/>
      </c:spPr>
      <c:txPr>
        <a:bodyPr rot="0" spcFirstLastPara="0" vertOverflow="ellipsis" vert="horz" wrap="square" anchor="ctr" anchorCtr="1"/>
        <a:lstStyle/>
        <a:p>
          <a:pPr>
            <a:defRPr lang="pt-PT" sz="1000" b="0" i="0" u="none" strike="noStrike" kern="1200" baseline="0">
              <a:ln>
                <a:noFill/>
              </a:ln>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ln>
            <a:noFill/>
          </a:ln>
        </a:defRPr>
      </a:pPr>
      <a:endParaRPr lang="pt-PT"/>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2020.xlsx]Nigeria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Estatisticas'!$B$7:$K$7</c:f>
              <c:numCache>
                <c:formatCode>"$"#,##0_);[Red]\("$"#,##0\)</c:formatCode>
                <c:ptCount val="10"/>
                <c:pt idx="0">
                  <c:v>83664420580</c:v>
                </c:pt>
                <c:pt idx="1">
                  <c:v>93240368002</c:v>
                </c:pt>
                <c:pt idx="2">
                  <c:v>117290000000</c:v>
                </c:pt>
                <c:pt idx="3">
                  <c:v>113080000000</c:v>
                </c:pt>
                <c:pt idx="4">
                  <c:v>88500424923</c:v>
                </c:pt>
                <c:pt idx="5">
                  <c:v>109816000000</c:v>
                </c:pt>
                <c:pt idx="6">
                  <c:v>109968000000</c:v>
                </c:pt>
                <c:pt idx="7">
                  <c:v>122588000000</c:v>
                </c:pt>
                <c:pt idx="8">
                  <c:v>133301000000</c:v>
                </c:pt>
                <c:pt idx="9">
                  <c:v>131421000000</c:v>
                </c:pt>
              </c:numCache>
            </c:numRef>
          </c:val>
          <c:extLst xmlns:c16r2="http://schemas.microsoft.com/office/drawing/2015/06/chart">
            <c:ext xmlns:c16="http://schemas.microsoft.com/office/drawing/2014/chart" uri="{C3380CC4-5D6E-409C-BE32-E72D297353CC}">
              <c16:uniqueId val="{00000000-6540-4D25-B517-BF0015526BFD}"/>
            </c:ext>
          </c:extLst>
        </c:ser>
        <c:ser>
          <c:idx val="1"/>
          <c:order val="1"/>
          <c:tx>
            <c:strRef>
              <c:f>'[CEDEAO PAIS POR PAIS VPT 2020.xlsx]Nigeria Estatisticas'!$A$8</c:f>
              <c:strCache>
                <c:ptCount val="1"/>
                <c:pt idx="0">
                  <c:v>Exportação de bens e serviços [ Corrente ]</c:v>
                </c:pt>
              </c:strCache>
            </c:strRef>
          </c:tx>
          <c:spPr>
            <a:solidFill>
              <a:schemeClr val="accent2"/>
            </a:solidFill>
            <a:ln>
              <a:noFill/>
            </a:ln>
            <a:effectLst/>
          </c:spPr>
          <c:invertIfNegative val="0"/>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Estatisticas'!$B$8:$K$8</c:f>
              <c:numCache>
                <c:formatCode>"$"#,##0_);[Red]\("$"#,##0\)</c:formatCode>
                <c:ptCount val="10"/>
                <c:pt idx="0">
                  <c:v>54378278593</c:v>
                </c:pt>
                <c:pt idx="1">
                  <c:v>93240368002</c:v>
                </c:pt>
                <c:pt idx="2">
                  <c:v>129735000000</c:v>
                </c:pt>
                <c:pt idx="3">
                  <c:v>144917000000</c:v>
                </c:pt>
                <c:pt idx="4">
                  <c:v>92950933806</c:v>
                </c:pt>
                <c:pt idx="5">
                  <c:v>104803000000</c:v>
                </c:pt>
                <c:pt idx="6">
                  <c:v>52706221174</c:v>
                </c:pt>
                <c:pt idx="7">
                  <c:v>37301037343</c:v>
                </c:pt>
                <c:pt idx="8">
                  <c:v>49491550099</c:v>
                </c:pt>
                <c:pt idx="9">
                  <c:v>61552169213</c:v>
                </c:pt>
              </c:numCache>
            </c:numRef>
          </c:val>
          <c:extLst xmlns:c16r2="http://schemas.microsoft.com/office/drawing/2015/06/chart">
            <c:ext xmlns:c16="http://schemas.microsoft.com/office/drawing/2014/chart" uri="{C3380CC4-5D6E-409C-BE32-E72D297353CC}">
              <c16:uniqueId val="{00000001-6540-4D25-B517-BF0015526BFD}"/>
            </c:ext>
          </c:extLst>
        </c:ser>
        <c:ser>
          <c:idx val="2"/>
          <c:order val="2"/>
          <c:tx>
            <c:strRef>
              <c:f>'[CEDEAO PAIS POR PAIS VPT 2020.xlsx]Nigeria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Estatisticas'!$B$9:$K$9</c:f>
              <c:numCache>
                <c:formatCode>"$"#,##0_);[Red]\("$"#,##0\)</c:formatCode>
                <c:ptCount val="10"/>
                <c:pt idx="0">
                  <c:v>75747241713</c:v>
                </c:pt>
                <c:pt idx="1">
                  <c:v>64169884762</c:v>
                </c:pt>
                <c:pt idx="2">
                  <c:v>59143223773</c:v>
                </c:pt>
                <c:pt idx="3">
                  <c:v>39690040724</c:v>
                </c:pt>
                <c:pt idx="4">
                  <c:v>44538499077</c:v>
                </c:pt>
                <c:pt idx="5">
                  <c:v>47197107814</c:v>
                </c:pt>
                <c:pt idx="6">
                  <c:v>34538224763</c:v>
                </c:pt>
                <c:pt idx="7">
                  <c:v>31443052196</c:v>
                </c:pt>
                <c:pt idx="8">
                  <c:v>32937116044</c:v>
                </c:pt>
                <c:pt idx="9">
                  <c:v>49129561115</c:v>
                </c:pt>
              </c:numCache>
            </c:numRef>
          </c:val>
          <c:extLst xmlns:c16r2="http://schemas.microsoft.com/office/drawing/2015/06/chart">
            <c:ext xmlns:c16="http://schemas.microsoft.com/office/drawing/2014/chart" uri="{C3380CC4-5D6E-409C-BE32-E72D297353CC}">
              <c16:uniqueId val="{00000002-6540-4D25-B517-BF0015526BFD}"/>
            </c:ext>
          </c:extLst>
        </c:ser>
        <c:ser>
          <c:idx val="3"/>
          <c:order val="3"/>
          <c:tx>
            <c:strRef>
              <c:f>'[CEDEAO PAIS POR PAIS VPT 2020.xlsx]Nigeria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Estatisticas'!$B$10:$K$10</c:f>
              <c:numCache>
                <c:formatCode>"$"#,##0_);[Red]\("$"#,##0\)</c:formatCode>
                <c:ptCount val="10"/>
                <c:pt idx="0">
                  <c:v>50869959017</c:v>
                </c:pt>
                <c:pt idx="1">
                  <c:v>64169884762</c:v>
                </c:pt>
                <c:pt idx="2">
                  <c:v>88882647550</c:v>
                </c:pt>
                <c:pt idx="3">
                  <c:v>59653564659</c:v>
                </c:pt>
                <c:pt idx="4">
                  <c:v>66940227518</c:v>
                </c:pt>
                <c:pt idx="5">
                  <c:v>70778502389</c:v>
                </c:pt>
                <c:pt idx="6">
                  <c:v>53366685790</c:v>
                </c:pt>
                <c:pt idx="7">
                  <c:v>46552537402</c:v>
                </c:pt>
                <c:pt idx="8">
                  <c:v>49508363954</c:v>
                </c:pt>
                <c:pt idx="9">
                  <c:v>69551804541</c:v>
                </c:pt>
              </c:numCache>
            </c:numRef>
          </c:val>
          <c:extLst xmlns:c16r2="http://schemas.microsoft.com/office/drawing/2015/06/chart">
            <c:ext xmlns:c16="http://schemas.microsoft.com/office/drawing/2014/chart" uri="{C3380CC4-5D6E-409C-BE32-E72D297353CC}">
              <c16:uniqueId val="{00000003-6540-4D25-B517-BF0015526BFD}"/>
            </c:ext>
          </c:extLst>
        </c:ser>
        <c:ser>
          <c:idx val="4"/>
          <c:order val="4"/>
          <c:tx>
            <c:strRef>
              <c:f>'[CEDEAO PAIS POR PAIS VPT 2020.xlsx]Nigeria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9"/>
              <c:layout>
                <c:manualLayout>
                  <c:x val="-2.0311442112390002E-3"/>
                  <c:y val="-3.9283401683574297E-2"/>
                </c:manualLayout>
              </c:layout>
              <c:numFmt formatCode="&quot;$&quot;#,##0_);[Red]\(&quot;$&quot;#,##0\)" sourceLinked="0"/>
              <c:spPr>
                <a:noFill/>
                <a:ln>
                  <a:noFill/>
                </a:ln>
                <a:effectLst/>
              </c:spPr>
              <c:txPr>
                <a:bodyPr rot="-5400000" spcFirstLastPara="0" vertOverflow="ellipsis" wrap="square" lIns="288290"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D-6540-4D25-B517-BF0015526BFD}"/>
                </c:ext>
              </c:extLst>
            </c:dLbl>
            <c:numFmt formatCode="&quot;$&quot;#,##0_);[Red]\(&quot;$&quot;#,##0\)" sourceLinked="0"/>
            <c:spPr>
              <a:noFill/>
              <a:ln>
                <a:noFill/>
              </a:ln>
              <a:effectLst/>
            </c:spPr>
            <c:txPr>
              <a:bodyPr rot="-5400000" spcFirstLastPara="0" vertOverflow="ellipsis" wrap="none" lIns="612140" tIns="0" rIns="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Estatisticas'!$B$11:$K$11</c:f>
              <c:numCache>
                <c:formatCode>"$"#,##0_);[Red]\("$"#,##0\)</c:formatCode>
                <c:ptCount val="10"/>
                <c:pt idx="0">
                  <c:v>7917178867</c:v>
                </c:pt>
                <c:pt idx="1">
                  <c:v>29070483240</c:v>
                </c:pt>
                <c:pt idx="2">
                  <c:v>58146776227</c:v>
                </c:pt>
                <c:pt idx="3">
                  <c:v>73389959276</c:v>
                </c:pt>
                <c:pt idx="4">
                  <c:v>43961925846</c:v>
                </c:pt>
                <c:pt idx="5">
                  <c:v>62618892186</c:v>
                </c:pt>
                <c:pt idx="6">
                  <c:v>75429775237</c:v>
                </c:pt>
                <c:pt idx="7">
                  <c:v>91144947804</c:v>
                </c:pt>
                <c:pt idx="8">
                  <c:v>100363883956</c:v>
                </c:pt>
                <c:pt idx="9">
                  <c:v>82291438885</c:v>
                </c:pt>
              </c:numCache>
            </c:numRef>
          </c:val>
          <c:extLst xmlns:c16r2="http://schemas.microsoft.com/office/drawing/2015/06/chart">
            <c:ext xmlns:c16="http://schemas.microsoft.com/office/drawing/2014/chart" uri="{C3380CC4-5D6E-409C-BE32-E72D297353CC}">
              <c16:uniqueId val="{0000000E-6540-4D25-B517-BF0015526BFD}"/>
            </c:ext>
          </c:extLst>
        </c:ser>
        <c:ser>
          <c:idx val="5"/>
          <c:order val="5"/>
          <c:tx>
            <c:strRef>
              <c:f>'[CEDEAO PAIS POR PAIS VPT 2020.xlsx]Nigeria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0"/>
              <c:layout>
                <c:manualLayout>
                  <c:x val="-5.4805057016170302E-4"/>
                  <c:y val="-5.734919286321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6540-4D25-B517-BF0015526BFD}"/>
                </c:ext>
              </c:extLst>
            </c:dLbl>
            <c:dLbl>
              <c:idx val="1"/>
              <c:layout>
                <c:manualLayout>
                  <c:x val="1.36629862766698E-3"/>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6540-4D25-B517-BF0015526BFD}"/>
                </c:ext>
              </c:extLst>
            </c:dLbl>
            <c:dLbl>
              <c:idx val="2"/>
              <c:layout>
                <c:manualLayout>
                  <c:x val="1.93641532595534E-5"/>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6540-4D25-B517-BF0015526BFD}"/>
                </c:ext>
              </c:extLst>
            </c:dLbl>
            <c:dLbl>
              <c:idx val="3"/>
              <c:layout>
                <c:manualLayout>
                  <c:x val="-3.21084680793224E-4"/>
                  <c:y val="-8.124468988954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6540-4D25-B517-BF0015526BFD}"/>
                </c:ext>
              </c:extLst>
            </c:dLbl>
            <c:dLbl>
              <c:idx val="4"/>
              <c:layout>
                <c:manualLayout>
                  <c:x val="3.3594554259709202E-4"/>
                  <c:y val="-6.6907391673746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6540-4D25-B517-BF0015526BFD}"/>
                </c:ext>
              </c:extLst>
            </c:dLbl>
            <c:dLbl>
              <c:idx val="5"/>
              <c:layout>
                <c:manualLayout>
                  <c:x val="7.6600987661884902E-4"/>
                  <c:y val="-7.9651656754460606E-2"/>
                </c:manualLayout>
              </c:layout>
              <c:spPr>
                <a:noFill/>
                <a:ln>
                  <a:noFill/>
                </a:ln>
                <a:effectLst/>
              </c:spPr>
              <c:txPr>
                <a:bodyPr rot="-5400000" spcFirstLastPara="0" vertOverflow="ellipsis" wrap="square" lIns="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4-6540-4D25-B517-BF0015526BFD}"/>
                </c:ext>
              </c:extLst>
            </c:dLbl>
            <c:dLbl>
              <c:idx val="6"/>
              <c:layout>
                <c:manualLayout>
                  <c:x val="-1.7923099993788001E-4"/>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6540-4D25-B517-BF0015526BFD}"/>
                </c:ext>
              </c:extLst>
            </c:dLbl>
            <c:dLbl>
              <c:idx val="7"/>
              <c:layout>
                <c:manualLayout>
                  <c:x val="-7.1827498718813102E-4"/>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6540-4D25-B517-BF0015526BFD}"/>
                </c:ext>
              </c:extLst>
            </c:dLbl>
            <c:dLbl>
              <c:idx val="8"/>
              <c:layout>
                <c:manualLayout>
                  <c:x val="2.33036326250857E-2"/>
                  <c:y val="-7.9651656754460495E-3"/>
                </c:manualLayout>
              </c:layout>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7-6540-4D25-B517-BF0015526BFD}"/>
                </c:ext>
              </c:extLst>
            </c:dLbl>
            <c:dLbl>
              <c:idx val="9"/>
              <c:layout>
                <c:manualLayout>
                  <c:x val="1.0082609109506801E-2"/>
                  <c:y val="-6.5896006466850093E-2"/>
                </c:manualLayout>
              </c:layout>
              <c:spPr>
                <a:noFill/>
                <a:ln>
                  <a:noFill/>
                </a:ln>
                <a:effectLst/>
              </c:spPr>
              <c:txPr>
                <a:bodyPr rot="-5400000" spcFirstLastPara="0" vertOverflow="ellipsis" wrap="square" lIns="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8-6540-4D25-B517-BF0015526BFD}"/>
                </c:ext>
              </c:extLst>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Estatisticas'!$B$12:$K$12</c:f>
              <c:numCache>
                <c:formatCode>"$"#,##0_);[Red]\("$"#,##0\)</c:formatCode>
                <c:ptCount val="10"/>
                <c:pt idx="0">
                  <c:v>3508319576</c:v>
                </c:pt>
                <c:pt idx="1">
                  <c:v>29070483240</c:v>
                </c:pt>
                <c:pt idx="2">
                  <c:v>40852352450</c:v>
                </c:pt>
                <c:pt idx="3">
                  <c:v>85263435341</c:v>
                </c:pt>
                <c:pt idx="4">
                  <c:v>26010706288</c:v>
                </c:pt>
                <c:pt idx="5">
                  <c:v>34024497611</c:v>
                </c:pt>
                <c:pt idx="6">
                  <c:v>-660464616</c:v>
                </c:pt>
                <c:pt idx="7">
                  <c:v>-9251500059</c:v>
                </c:pt>
                <c:pt idx="8">
                  <c:v>-16813855</c:v>
                </c:pt>
                <c:pt idx="9">
                  <c:v>-7999635328</c:v>
                </c:pt>
              </c:numCache>
            </c:numRef>
          </c:val>
          <c:extLst xmlns:c16r2="http://schemas.microsoft.com/office/drawing/2015/06/chart">
            <c:ext xmlns:c16="http://schemas.microsoft.com/office/drawing/2014/chart" uri="{C3380CC4-5D6E-409C-BE32-E72D297353CC}">
              <c16:uniqueId val="{00000019-6540-4D25-B517-BF0015526BFD}"/>
            </c:ext>
          </c:extLst>
        </c:ser>
        <c:ser>
          <c:idx val="6"/>
          <c:order val="6"/>
          <c:tx>
            <c:strRef>
              <c:f>'[CEDEAO PAIS POR PAIS VPT 2020.xlsx]Nigeria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layout>
                <c:manualLayout>
                  <c:x val="6.5703022339027597E-4"/>
                  <c:y val="-3.82327952421408E-2"/>
                </c:manualLayout>
              </c:layout>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C-6540-4D25-B517-BF0015526BFD}"/>
                </c:ext>
              </c:extLst>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Estatisticas'!$B$13:$K$13</c:f>
              <c:numCache>
                <c:formatCode>"$"#,##0_);[Red]\("$"#,##0\)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extLst xmlns:c16r2="http://schemas.microsoft.com/office/drawing/2015/06/chart">
            <c:ext xmlns:c16="http://schemas.microsoft.com/office/drawing/2014/chart" uri="{C3380CC4-5D6E-409C-BE32-E72D297353CC}">
              <c16:uniqueId val="{0000001D-6540-4D25-B517-BF0015526BFD}"/>
            </c:ext>
          </c:extLst>
        </c:ser>
        <c:dLbls>
          <c:showLegendKey val="0"/>
          <c:showVal val="0"/>
          <c:showCatName val="0"/>
          <c:showSerName val="0"/>
          <c:showPercent val="0"/>
          <c:showBubbleSize val="0"/>
        </c:dLbls>
        <c:gapWidth val="150"/>
        <c:axId val="478309888"/>
        <c:axId val="149805824"/>
      </c:barChart>
      <c:dateAx>
        <c:axId val="47830988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NIGÉRIA</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9805824"/>
        <c:crosses val="autoZero"/>
        <c:auto val="0"/>
        <c:lblOffset val="100"/>
        <c:baseTimeUnit val="days"/>
      </c:dateAx>
      <c:valAx>
        <c:axId val="1498058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7830988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47118077560217"/>
          <c:y val="2.8251803361463101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7BD8-4A1C-B0AC-59EF9645071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7BD8-4A1C-B0AC-59EF96450712}"/>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7BD8-4A1C-B0AC-59EF9645071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7BD8-4A1C-B0AC-59EF96450712}"/>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7BD8-4A1C-B0AC-59EF96450712}"/>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7BD8-4A1C-B0AC-59EF9645071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7BD8-4A1C-B0AC-59EF96450712}"/>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7BD8-4A1C-B0AC-59EF96450712}"/>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7BD8-4A1C-B0AC-59EF96450712}"/>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7BD8-4A1C-B0AC-59EF9645071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7BD8-4A1C-B0AC-59EF96450712}"/>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7BD8-4A1C-B0AC-59EF96450712}"/>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7BD8-4A1C-B0AC-59EF9645071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7BD8-4A1C-B0AC-59EF9645071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7BD8-4A1C-B0AC-59EF9645071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7BD8-4A1C-B0AC-59EF9645071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7BD8-4A1C-B0AC-59EF96450712}"/>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BD8-4A1C-B0AC-59EF96450712}"/>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7BD8-4A1C-B0AC-59EF96450712}"/>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7BD8-4A1C-B0AC-59EF96450712}"/>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7BD8-4A1C-B0AC-59EF96450712}"/>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7BD8-4A1C-B0AC-59EF96450712}"/>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7BD8-4A1C-B0AC-59EF96450712}"/>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7BD8-4A1C-B0AC-59EF96450712}"/>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7BD8-4A1C-B0AC-59EF96450712}"/>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7BD8-4A1C-B0AC-59EF96450712}"/>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2020.xlsx]Nigeria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2020.xlsx]Nigeria Estatisticas'!$B$115:$B$131</c:f>
              <c:numCache>
                <c:formatCode>"$"#,##0</c:formatCode>
                <c:ptCount val="17"/>
                <c:pt idx="0">
                  <c:v>5651451038</c:v>
                </c:pt>
                <c:pt idx="1">
                  <c:v>5408623236</c:v>
                </c:pt>
                <c:pt idx="2">
                  <c:v>6215872381</c:v>
                </c:pt>
                <c:pt idx="3">
                  <c:v>5541376731</c:v>
                </c:pt>
                <c:pt idx="4">
                  <c:v>27212424599</c:v>
                </c:pt>
                <c:pt idx="5">
                  <c:v>1810681327</c:v>
                </c:pt>
                <c:pt idx="6">
                  <c:v>5289205979</c:v>
                </c:pt>
                <c:pt idx="7">
                  <c:v>431461569</c:v>
                </c:pt>
                <c:pt idx="8">
                  <c:v>14815188635</c:v>
                </c:pt>
                <c:pt idx="9">
                  <c:v>1684465236</c:v>
                </c:pt>
                <c:pt idx="10">
                  <c:v>455654725</c:v>
                </c:pt>
                <c:pt idx="11">
                  <c:v>1096565433</c:v>
                </c:pt>
                <c:pt idx="12">
                  <c:v>132245078</c:v>
                </c:pt>
                <c:pt idx="13">
                  <c:v>5086525485</c:v>
                </c:pt>
                <c:pt idx="14" formatCode="&quot;$&quot;#,##0;\-&quot;$&quot;#,##0">
                  <c:v>2761429396</c:v>
                </c:pt>
                <c:pt idx="15">
                  <c:v>419869521</c:v>
                </c:pt>
                <c:pt idx="16">
                  <c:v>80106205</c:v>
                </c:pt>
              </c:numCache>
            </c:numRef>
          </c:val>
          <c:extLst xmlns:c16r2="http://schemas.microsoft.com/office/drawing/2015/06/chart">
            <c:ext xmlns:c16="http://schemas.microsoft.com/office/drawing/2014/chart" uri="{C3380CC4-5D6E-409C-BE32-E72D297353CC}">
              <c16:uniqueId val="{00000022-7BD8-4A1C-B0AC-59EF96450712}"/>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66998789915665302"/>
          <c:y val="4.7461715404957298E-2"/>
        </c:manualLayout>
      </c:layout>
      <c:overlay val="0"/>
      <c:spPr>
        <a:noFill/>
        <a:ln>
          <a:noFill/>
        </a:ln>
        <a:effectLst/>
      </c:spPr>
    </c:title>
    <c:autoTitleDeleted val="0"/>
    <c:plotArea>
      <c:layout>
        <c:manualLayout>
          <c:layoutTarget val="inner"/>
          <c:xMode val="edge"/>
          <c:yMode val="edge"/>
          <c:x val="0.17573982426017601"/>
          <c:y val="0.22272854662018499"/>
          <c:w val="0.55034844965155005"/>
          <c:h val="0.5611740473738410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7C6-4BB6-A458-C890AB69CDB8}"/>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87C6-4BB6-A458-C890AB69CDB8}"/>
              </c:ext>
            </c:extLst>
          </c:dPt>
          <c:dPt>
            <c:idx val="2"/>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5-87C6-4BB6-A458-C890AB69CDB8}"/>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87C6-4BB6-A458-C890AB69CDB8}"/>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87C6-4BB6-A458-C890AB69CDB8}"/>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87C6-4BB6-A458-C890AB69CDB8}"/>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7C6-4BB6-A458-C890AB69CDB8}"/>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87C6-4BB6-A458-C890AB69CDB8}"/>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87C6-4BB6-A458-C890AB69CDB8}"/>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87C6-4BB6-A458-C890AB69CDB8}"/>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7C6-4BB6-A458-C890AB69CDB8}"/>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87C6-4BB6-A458-C890AB69CDB8}"/>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87C6-4BB6-A458-C890AB69CDB8}"/>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7C6-4BB6-A458-C890AB69CDB8}"/>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87C6-4BB6-A458-C890AB69CDB8}"/>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7C6-4BB6-A458-C890AB69CDB8}"/>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87C6-4BB6-A458-C890AB69CDB8}"/>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7C6-4BB6-A458-C890AB69CDB8}"/>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7C6-4BB6-A458-C890AB69CDB8}"/>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7C6-4BB6-A458-C890AB69CDB8}"/>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7C6-4BB6-A458-C890AB69CDB8}"/>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87C6-4BB6-A458-C890AB69CDB8}"/>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87C6-4BB6-A458-C890AB69CDB8}"/>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87C6-4BB6-A458-C890AB69CDB8}"/>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87C6-4BB6-A458-C890AB69CDB8}"/>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87C6-4BB6-A458-C890AB69CDB8}"/>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87C6-4BB6-A458-C890AB69CDB8}"/>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87C6-4BB6-A458-C890AB69CDB8}"/>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87C6-4BB6-A458-C890AB69CDB8}"/>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87C6-4BB6-A458-C890AB69CDB8}"/>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87C6-4BB6-A458-C890AB69CDB8}"/>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87C6-4BB6-A458-C890AB69CDB8}"/>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87C6-4BB6-A458-C890AB69CDB8}"/>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87C6-4BB6-A458-C890AB69CDB8}"/>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2020.xlsx]Nigeria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2020.xlsx]Nigeria Estatisticas'!$B$137:$B$153</c:f>
              <c:numCache>
                <c:formatCode>"$"#,##0;\-"$"#,##0</c:formatCode>
                <c:ptCount val="17"/>
                <c:pt idx="0">
                  <c:v>1924494103</c:v>
                </c:pt>
                <c:pt idx="1">
                  <c:v>1489988627</c:v>
                </c:pt>
                <c:pt idx="2">
                  <c:v>36977708087</c:v>
                </c:pt>
                <c:pt idx="3">
                  <c:v>39318000000</c:v>
                </c:pt>
                <c:pt idx="4">
                  <c:v>5969022659</c:v>
                </c:pt>
                <c:pt idx="5">
                  <c:v>9141143</c:v>
                </c:pt>
                <c:pt idx="6">
                  <c:v>136177430</c:v>
                </c:pt>
                <c:pt idx="7">
                  <c:v>7234435</c:v>
                </c:pt>
                <c:pt idx="8">
                  <c:v>2625348233</c:v>
                </c:pt>
                <c:pt idx="9">
                  <c:v>1643904</c:v>
                </c:pt>
                <c:pt idx="10">
                  <c:v>872713</c:v>
                </c:pt>
                <c:pt idx="11">
                  <c:v>766106</c:v>
                </c:pt>
                <c:pt idx="12">
                  <c:v>5085</c:v>
                </c:pt>
                <c:pt idx="13">
                  <c:v>2027095395</c:v>
                </c:pt>
                <c:pt idx="14">
                  <c:v>15637523</c:v>
                </c:pt>
                <c:pt idx="15">
                  <c:v>652744647</c:v>
                </c:pt>
                <c:pt idx="16">
                  <c:v>163191</c:v>
                </c:pt>
              </c:numCache>
            </c:numRef>
          </c:val>
          <c:extLst xmlns:c16r2="http://schemas.microsoft.com/office/drawing/2015/06/chart">
            <c:ext xmlns:c16="http://schemas.microsoft.com/office/drawing/2014/chart" uri="{C3380CC4-5D6E-409C-BE32-E72D297353CC}">
              <c16:uniqueId val="{00000022-87C6-4BB6-A458-C890AB69CDB8}"/>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2020.xlsx]Nigeria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8FA-45E9-8165-D8A1D79674D4}"/>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8FA-45E9-8165-D8A1D79674D4}"/>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8FA-45E9-8165-D8A1D79674D4}"/>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8FA-45E9-8165-D8A1D79674D4}"/>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8FA-45E9-8165-D8A1D79674D4}"/>
                </c:ext>
              </c:extLst>
            </c:dLbl>
            <c:dLbl>
              <c:idx val="9"/>
              <c:layout>
                <c:manualLayout>
                  <c:x val="0"/>
                  <c:y val="-8.00915331807779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98FA-45E9-8165-D8A1D79674D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Estatisticas'!$B$91:$K$91</c:f>
              <c:numCache>
                <c:formatCode>"$"#,##0;\-"$"#,##0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smooth val="0"/>
          <c:extLst xmlns:c16r2="http://schemas.microsoft.com/office/drawing/2015/06/chart">
            <c:ext xmlns:c16="http://schemas.microsoft.com/office/drawing/2014/chart" uri="{C3380CC4-5D6E-409C-BE32-E72D297353CC}">
              <c16:uniqueId val="{00000007-98FA-45E9-8165-D8A1D79674D4}"/>
            </c:ext>
          </c:extLst>
        </c:ser>
        <c:dLbls>
          <c:showLegendKey val="0"/>
          <c:showVal val="1"/>
          <c:showCatName val="0"/>
          <c:showSerName val="0"/>
          <c:showPercent val="0"/>
          <c:showBubbleSize val="0"/>
        </c:dLbls>
        <c:marker val="1"/>
        <c:smooth val="0"/>
        <c:axId val="217032704"/>
        <c:axId val="149076160"/>
      </c:lineChart>
      <c:catAx>
        <c:axId val="2170327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9076160"/>
        <c:crosses val="autoZero"/>
        <c:auto val="1"/>
        <c:lblAlgn val="ctr"/>
        <c:lblOffset val="100"/>
        <c:noMultiLvlLbl val="0"/>
      </c:catAx>
      <c:valAx>
        <c:axId val="1490761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70327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2020.xlsx]Nigeria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Estatisticas'!$B$14:$K$14</c:f>
              <c:numCache>
                <c:formatCode>0.00%</c:formatCode>
                <c:ptCount val="10"/>
                <c:pt idx="0">
                  <c:v>0.18629999999999999</c:v>
                </c:pt>
                <c:pt idx="1">
                  <c:v>0.25659999999999999</c:v>
                </c:pt>
                <c:pt idx="2">
                  <c:v>0.31619999999999998</c:v>
                </c:pt>
                <c:pt idx="3">
                  <c:v>0.3155</c:v>
                </c:pt>
                <c:pt idx="4">
                  <c:v>0.18049999999999999</c:v>
                </c:pt>
                <c:pt idx="5">
                  <c:v>0.18440000000000001</c:v>
                </c:pt>
                <c:pt idx="6">
                  <c:v>0.1066</c:v>
                </c:pt>
                <c:pt idx="7">
                  <c:v>9.2200000000000004E-2</c:v>
                </c:pt>
                <c:pt idx="8">
                  <c:v>0.13170000000000001</c:v>
                </c:pt>
                <c:pt idx="9">
                  <c:v>0.15490000000000001</c:v>
                </c:pt>
              </c:numCache>
            </c:numRef>
          </c:val>
          <c:extLst xmlns:c16r2="http://schemas.microsoft.com/office/drawing/2015/06/chart">
            <c:ext xmlns:c16="http://schemas.microsoft.com/office/drawing/2014/chart" uri="{C3380CC4-5D6E-409C-BE32-E72D297353CC}">
              <c16:uniqueId val="{00000000-DAB6-425E-A07B-5FB4F2C9B189}"/>
            </c:ext>
          </c:extLst>
        </c:ser>
        <c:ser>
          <c:idx val="1"/>
          <c:order val="1"/>
          <c:tx>
            <c:strRef>
              <c:f>'[CEDEAO PAIS POR PAIS VPT 2020.xlsx]Nigeria Estatisticas'!$A$15</c:f>
              <c:strCache>
                <c:ptCount val="1"/>
                <c:pt idx="0">
                  <c:v>Importação de bens e serviços [ % do PIB ]</c:v>
                </c:pt>
              </c:strCache>
            </c:strRef>
          </c:tx>
          <c:spPr>
            <a:solidFill>
              <a:schemeClr val="accent2"/>
            </a:solidFill>
            <a:ln>
              <a:noFill/>
            </a:ln>
            <a:effectLst/>
          </c:spPr>
          <c:invertIfNegative val="0"/>
          <c:dLbls>
            <c:dLbl>
              <c:idx val="2"/>
              <c:layout>
                <c:manualLayout>
                  <c:x val="2.6051164487052602E-3"/>
                  <c:y val="-3.258577726662830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AB6-425E-A07B-5FB4F2C9B189}"/>
                </c:ext>
              </c:extLst>
            </c:dLbl>
            <c:dLbl>
              <c:idx val="6"/>
              <c:layout>
                <c:manualLayout>
                  <c:x val="1.0420465794820999E-2"/>
                  <c:y val="-1.2842629863906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AB6-425E-A07B-5FB4F2C9B189}"/>
                </c:ext>
              </c:extLst>
            </c:dLbl>
            <c:dLbl>
              <c:idx val="8"/>
              <c:layout>
                <c:manualLayout>
                  <c:x val="6.0959724899703003E-3"/>
                  <c:y val="-6.325474410580790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AB6-425E-A07B-5FB4F2C9B189}"/>
                </c:ext>
              </c:extLst>
            </c:dLbl>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Estatisticas'!$B$15:$K$15</c:f>
              <c:numCache>
                <c:formatCode>0.00%</c:formatCode>
                <c:ptCount val="10"/>
                <c:pt idx="0">
                  <c:v>0.17430000000000001</c:v>
                </c:pt>
                <c:pt idx="1">
                  <c:v>0.17660000000000001</c:v>
                </c:pt>
                <c:pt idx="2">
                  <c:v>0.21659999999999999</c:v>
                </c:pt>
                <c:pt idx="3">
                  <c:v>0.12989999999999999</c:v>
                </c:pt>
                <c:pt idx="4">
                  <c:v>0.13</c:v>
                </c:pt>
                <c:pt idx="5">
                  <c:v>0.1245</c:v>
                </c:pt>
                <c:pt idx="6">
                  <c:v>0.1079</c:v>
                </c:pt>
                <c:pt idx="7">
                  <c:v>0.115</c:v>
                </c:pt>
                <c:pt idx="8">
                  <c:v>0.1318</c:v>
                </c:pt>
                <c:pt idx="9">
                  <c:v>0.17510000000000001</c:v>
                </c:pt>
              </c:numCache>
            </c:numRef>
          </c:val>
          <c:extLst xmlns:c16r2="http://schemas.microsoft.com/office/drawing/2015/06/chart">
            <c:ext xmlns:c16="http://schemas.microsoft.com/office/drawing/2014/chart" uri="{C3380CC4-5D6E-409C-BE32-E72D297353CC}">
              <c16:uniqueId val="{00000004-DAB6-425E-A07B-5FB4F2C9B189}"/>
            </c:ext>
          </c:extLst>
        </c:ser>
        <c:dLbls>
          <c:showLegendKey val="0"/>
          <c:showVal val="1"/>
          <c:showCatName val="0"/>
          <c:showSerName val="0"/>
          <c:showPercent val="0"/>
          <c:showBubbleSize val="0"/>
        </c:dLbls>
        <c:gapWidth val="219"/>
        <c:overlap val="-27"/>
        <c:axId val="298006016"/>
        <c:axId val="149086208"/>
      </c:barChart>
      <c:catAx>
        <c:axId val="2980060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9086208"/>
        <c:crosses val="autoZero"/>
        <c:auto val="1"/>
        <c:lblAlgn val="ctr"/>
        <c:lblOffset val="100"/>
        <c:noMultiLvlLbl val="0"/>
      </c:catAx>
      <c:valAx>
        <c:axId val="149086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9800601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2020.xlsx]Senegal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Estatisticas'!$B$7:$K$7</c:f>
              <c:numCache>
                <c:formatCode>"$"#,##0_);[Red]\("$"#,##0\)</c:formatCode>
                <c:ptCount val="10"/>
                <c:pt idx="0">
                  <c:v>3240795854</c:v>
                </c:pt>
                <c:pt idx="1">
                  <c:v>3215663154</c:v>
                </c:pt>
                <c:pt idx="2">
                  <c:v>3289757838</c:v>
                </c:pt>
                <c:pt idx="3">
                  <c:v>3497616765</c:v>
                </c:pt>
                <c:pt idx="4">
                  <c:v>3400985942</c:v>
                </c:pt>
                <c:pt idx="5">
                  <c:v>3533652931</c:v>
                </c:pt>
                <c:pt idx="6">
                  <c:v>3864476413</c:v>
                </c:pt>
                <c:pt idx="7">
                  <c:v>4024825376</c:v>
                </c:pt>
                <c:pt idx="8">
                  <c:v>4349095357</c:v>
                </c:pt>
                <c:pt idx="9">
                  <c:v>4660159494</c:v>
                </c:pt>
              </c:numCache>
            </c:numRef>
          </c:val>
          <c:extLst xmlns:c16r2="http://schemas.microsoft.com/office/drawing/2015/06/chart">
            <c:ext xmlns:c16="http://schemas.microsoft.com/office/drawing/2014/chart" uri="{C3380CC4-5D6E-409C-BE32-E72D297353CC}">
              <c16:uniqueId val="{00000000-491B-405E-A8A7-308CBC3E5F88}"/>
            </c:ext>
          </c:extLst>
        </c:ser>
        <c:ser>
          <c:idx val="1"/>
          <c:order val="1"/>
          <c:tx>
            <c:strRef>
              <c:f>'[CEDEAO PAIS POR PAIS VPT 2020.xlsx]Senegal Estatisticas'!$A$8</c:f>
              <c:strCache>
                <c:ptCount val="1"/>
                <c:pt idx="0">
                  <c:v>Exportação de bens e serviços [ Corrente ]</c:v>
                </c:pt>
              </c:strCache>
            </c:strRef>
          </c:tx>
          <c:spPr>
            <a:solidFill>
              <a:schemeClr val="accent2"/>
            </a:solidFill>
            <a:ln>
              <a:noFill/>
            </a:ln>
            <a:effectLst/>
          </c:spPr>
          <c:invertIfNegative val="0"/>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Estatisticas'!$B$8:$K$8</c:f>
              <c:numCache>
                <c:formatCode>"$"#,##0_);[Red]\("$"#,##0\)</c:formatCode>
                <c:ptCount val="10"/>
                <c:pt idx="0">
                  <c:v>3116968874</c:v>
                </c:pt>
                <c:pt idx="1">
                  <c:v>3215663154</c:v>
                </c:pt>
                <c:pt idx="2">
                  <c:v>3787769263</c:v>
                </c:pt>
                <c:pt idx="3">
                  <c:v>3967341029</c:v>
                </c:pt>
                <c:pt idx="4">
                  <c:v>4208354607</c:v>
                </c:pt>
                <c:pt idx="5">
                  <c:v>4305694609</c:v>
                </c:pt>
                <c:pt idx="6">
                  <c:v>4029253554</c:v>
                </c:pt>
                <c:pt idx="7">
                  <c:v>4102472782</c:v>
                </c:pt>
                <c:pt idx="8">
                  <c:v>4598102920</c:v>
                </c:pt>
                <c:pt idx="9">
                  <c:v>5272398189</c:v>
                </c:pt>
              </c:numCache>
            </c:numRef>
          </c:val>
          <c:extLst xmlns:c16r2="http://schemas.microsoft.com/office/drawing/2015/06/chart">
            <c:ext xmlns:c16="http://schemas.microsoft.com/office/drawing/2014/chart" uri="{C3380CC4-5D6E-409C-BE32-E72D297353CC}">
              <c16:uniqueId val="{00000001-491B-405E-A8A7-308CBC3E5F88}"/>
            </c:ext>
          </c:extLst>
        </c:ser>
        <c:ser>
          <c:idx val="2"/>
          <c:order val="2"/>
          <c:tx>
            <c:strRef>
              <c:f>'[CEDEAO PAIS POR PAIS VPT 2020.xlsx]Senegal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Estatisticas'!$B$9:$K$9</c:f>
              <c:numCache>
                <c:formatCode>"$"#,##0_);[Red]\("$"#,##0\)</c:formatCode>
                <c:ptCount val="10"/>
                <c:pt idx="0">
                  <c:v>5271966059</c:v>
                </c:pt>
                <c:pt idx="1">
                  <c:v>5204715745</c:v>
                </c:pt>
                <c:pt idx="2">
                  <c:v>5466299660</c:v>
                </c:pt>
                <c:pt idx="3">
                  <c:v>5731294194</c:v>
                </c:pt>
                <c:pt idx="4">
                  <c:v>6110813154</c:v>
                </c:pt>
                <c:pt idx="5">
                  <c:v>6749521673</c:v>
                </c:pt>
                <c:pt idx="6">
                  <c:v>7271757885</c:v>
                </c:pt>
                <c:pt idx="7">
                  <c:v>7762543161</c:v>
                </c:pt>
                <c:pt idx="8">
                  <c:v>8422095625</c:v>
                </c:pt>
                <c:pt idx="9">
                  <c:v>9314131199</c:v>
                </c:pt>
              </c:numCache>
            </c:numRef>
          </c:val>
          <c:extLst xmlns:c16r2="http://schemas.microsoft.com/office/drawing/2015/06/chart">
            <c:ext xmlns:c16="http://schemas.microsoft.com/office/drawing/2014/chart" uri="{C3380CC4-5D6E-409C-BE32-E72D297353CC}">
              <c16:uniqueId val="{00000002-491B-405E-A8A7-308CBC3E5F88}"/>
            </c:ext>
          </c:extLst>
        </c:ser>
        <c:ser>
          <c:idx val="3"/>
          <c:order val="3"/>
          <c:tx>
            <c:strRef>
              <c:f>'[CEDEAO PAIS POR PAIS VPT 2020.xlsx]Senegal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Estatisticas'!$B$10:$K$10</c:f>
              <c:numCache>
                <c:formatCode>"$"#,##0_);[Red]\("$"#,##0\)</c:formatCode>
                <c:ptCount val="10"/>
                <c:pt idx="0">
                  <c:v>5273903542</c:v>
                </c:pt>
                <c:pt idx="1">
                  <c:v>5204715745</c:v>
                </c:pt>
                <c:pt idx="2">
                  <c:v>6420367982</c:v>
                </c:pt>
                <c:pt idx="3">
                  <c:v>6952183577</c:v>
                </c:pt>
                <c:pt idx="4">
                  <c:v>7214231737</c:v>
                </c:pt>
                <c:pt idx="5">
                  <c:v>7248768747</c:v>
                </c:pt>
                <c:pt idx="6">
                  <c:v>6295550170</c:v>
                </c:pt>
                <c:pt idx="7">
                  <c:v>6192831735</c:v>
                </c:pt>
                <c:pt idx="8">
                  <c:v>7504704045</c:v>
                </c:pt>
                <c:pt idx="9">
                  <c:v>8707216904</c:v>
                </c:pt>
              </c:numCache>
            </c:numRef>
          </c:val>
          <c:extLst xmlns:c16r2="http://schemas.microsoft.com/office/drawing/2015/06/chart">
            <c:ext xmlns:c16="http://schemas.microsoft.com/office/drawing/2014/chart" uri="{C3380CC4-5D6E-409C-BE32-E72D297353CC}">
              <c16:uniqueId val="{00000003-491B-405E-A8A7-308CBC3E5F88}"/>
            </c:ext>
          </c:extLst>
        </c:ser>
        <c:ser>
          <c:idx val="4"/>
          <c:order val="4"/>
          <c:tx>
            <c:strRef>
              <c:f>'[CEDEAO PAIS POR PAIS VPT 2020.xlsx]Senegal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Estatisticas'!$B$11:$K$11</c:f>
              <c:numCache>
                <c:formatCode>"$"#,##0_);[Red]\("$"#,##0\)</c:formatCode>
                <c:ptCount val="10"/>
                <c:pt idx="0">
                  <c:v>-2031170205</c:v>
                </c:pt>
                <c:pt idx="1">
                  <c:v>-1989052591</c:v>
                </c:pt>
                <c:pt idx="2">
                  <c:v>-2176541822</c:v>
                </c:pt>
                <c:pt idx="3">
                  <c:v>-2233677429</c:v>
                </c:pt>
                <c:pt idx="4">
                  <c:v>-2709827212</c:v>
                </c:pt>
                <c:pt idx="5">
                  <c:v>-3215868742</c:v>
                </c:pt>
                <c:pt idx="6">
                  <c:v>-3407281472</c:v>
                </c:pt>
                <c:pt idx="7">
                  <c:v>-3737717785</c:v>
                </c:pt>
                <c:pt idx="8">
                  <c:v>-4073000268</c:v>
                </c:pt>
                <c:pt idx="9">
                  <c:v>-4653971705</c:v>
                </c:pt>
              </c:numCache>
            </c:numRef>
          </c:val>
          <c:extLst xmlns:c16r2="http://schemas.microsoft.com/office/drawing/2015/06/chart">
            <c:ext xmlns:c16="http://schemas.microsoft.com/office/drawing/2014/chart" uri="{C3380CC4-5D6E-409C-BE32-E72D297353CC}">
              <c16:uniqueId val="{0000000E-491B-405E-A8A7-308CBC3E5F88}"/>
            </c:ext>
          </c:extLst>
        </c:ser>
        <c:ser>
          <c:idx val="5"/>
          <c:order val="5"/>
          <c:tx>
            <c:strRef>
              <c:f>'[CEDEAO PAIS POR PAIS VPT 2020.xlsx]Senegal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0"/>
              <c:layout>
                <c:manualLayout>
                  <c:x val="-5.4805057016170302E-4"/>
                  <c:y val="-5.734919286321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491B-405E-A8A7-308CBC3E5F88}"/>
                </c:ext>
              </c:extLst>
            </c:dLbl>
            <c:dLbl>
              <c:idx val="1"/>
              <c:layout>
                <c:manualLayout>
                  <c:x val="1.36629862766698E-3"/>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491B-405E-A8A7-308CBC3E5F88}"/>
                </c:ext>
              </c:extLst>
            </c:dLbl>
            <c:dLbl>
              <c:idx val="2"/>
              <c:layout>
                <c:manualLayout>
                  <c:x val="1.93641532595534E-5"/>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491B-405E-A8A7-308CBC3E5F88}"/>
                </c:ext>
              </c:extLst>
            </c:dLbl>
            <c:dLbl>
              <c:idx val="3"/>
              <c:layout>
                <c:manualLayout>
                  <c:x val="-3.21084680793224E-4"/>
                  <c:y val="-8.124468988954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491B-405E-A8A7-308CBC3E5F88}"/>
                </c:ext>
              </c:extLst>
            </c:dLbl>
            <c:dLbl>
              <c:idx val="4"/>
              <c:layout>
                <c:manualLayout>
                  <c:x val="3.3594554259709202E-4"/>
                  <c:y val="-6.6907391673746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491B-405E-A8A7-308CBC3E5F88}"/>
                </c:ext>
              </c:extLst>
            </c:dLbl>
            <c:dLbl>
              <c:idx val="5"/>
              <c:layout>
                <c:manualLayout>
                  <c:x val="7.6600987661884902E-4"/>
                  <c:y val="-7.96516567544606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491B-405E-A8A7-308CBC3E5F88}"/>
                </c:ext>
              </c:extLst>
            </c:dLbl>
            <c:dLbl>
              <c:idx val="6"/>
              <c:layout>
                <c:manualLayout>
                  <c:x val="-1.7923099993788001E-4"/>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491B-405E-A8A7-308CBC3E5F88}"/>
                </c:ext>
              </c:extLst>
            </c:dLbl>
            <c:dLbl>
              <c:idx val="7"/>
              <c:layout>
                <c:manualLayout>
                  <c:x val="-7.1827498718813102E-4"/>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491B-405E-A8A7-308CBC3E5F88}"/>
                </c:ext>
              </c:extLst>
            </c:dLbl>
            <c:dLbl>
              <c:idx val="8"/>
              <c:layout>
                <c:manualLayout>
                  <c:x val="2.33036326250857E-2"/>
                  <c:y val="-7.9651656754460495E-3"/>
                </c:manualLayout>
              </c:layout>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7-491B-405E-A8A7-308CBC3E5F88}"/>
                </c:ext>
              </c:extLst>
            </c:dLbl>
            <c:dLbl>
              <c:idx val="9"/>
              <c:layout>
                <c:manualLayout>
                  <c:x val="-8.5432125870323799E-4"/>
                  <c:y val="-4.9384027187765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491B-405E-A8A7-308CBC3E5F88}"/>
                </c:ext>
              </c:extLst>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Estatisticas'!$B$12:$K$12</c:f>
              <c:numCache>
                <c:formatCode>"$"#,##0_);[Red]\("$"#,##0\)</c:formatCode>
                <c:ptCount val="10"/>
                <c:pt idx="0">
                  <c:v>-2156934668</c:v>
                </c:pt>
                <c:pt idx="1">
                  <c:v>-1989052591</c:v>
                </c:pt>
                <c:pt idx="2">
                  <c:v>-2632598719</c:v>
                </c:pt>
                <c:pt idx="3">
                  <c:v>-2984842548</c:v>
                </c:pt>
                <c:pt idx="4">
                  <c:v>-3005877130</c:v>
                </c:pt>
                <c:pt idx="5">
                  <c:v>-2943074138</c:v>
                </c:pt>
                <c:pt idx="6">
                  <c:v>-2266296616</c:v>
                </c:pt>
                <c:pt idx="7">
                  <c:v>-2090358953</c:v>
                </c:pt>
                <c:pt idx="8">
                  <c:v>-2906601125</c:v>
                </c:pt>
                <c:pt idx="9">
                  <c:v>-3434818715</c:v>
                </c:pt>
              </c:numCache>
            </c:numRef>
          </c:val>
          <c:extLst xmlns:c16r2="http://schemas.microsoft.com/office/drawing/2015/06/chart">
            <c:ext xmlns:c16="http://schemas.microsoft.com/office/drawing/2014/chart" uri="{C3380CC4-5D6E-409C-BE32-E72D297353CC}">
              <c16:uniqueId val="{00000019-491B-405E-A8A7-308CBC3E5F88}"/>
            </c:ext>
          </c:extLst>
        </c:ser>
        <c:ser>
          <c:idx val="6"/>
          <c:order val="6"/>
          <c:tx>
            <c:strRef>
              <c:f>'[CEDEAO PAIS POR PAIS VPT 2020.xlsx]Senegal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layout>
                <c:manualLayout>
                  <c:x val="6.5703022339027597E-4"/>
                  <c:y val="-3.82327952421408E-2"/>
                </c:manualLayout>
              </c:layout>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C-491B-405E-A8A7-308CBC3E5F88}"/>
                </c:ext>
              </c:extLst>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Estatisticas'!$B$13:$K$13</c:f>
              <c:numCache>
                <c:formatCode>"$"#,##0_);[Red]\("$"#,##0\)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extLst xmlns:c16r2="http://schemas.microsoft.com/office/drawing/2015/06/chart">
            <c:ext xmlns:c16="http://schemas.microsoft.com/office/drawing/2014/chart" uri="{C3380CC4-5D6E-409C-BE32-E72D297353CC}">
              <c16:uniqueId val="{0000001D-491B-405E-A8A7-308CBC3E5F88}"/>
            </c:ext>
          </c:extLst>
        </c:ser>
        <c:dLbls>
          <c:showLegendKey val="0"/>
          <c:showVal val="0"/>
          <c:showCatName val="0"/>
          <c:showSerName val="0"/>
          <c:showPercent val="0"/>
          <c:showBubbleSize val="0"/>
        </c:dLbls>
        <c:gapWidth val="150"/>
        <c:axId val="297809920"/>
        <c:axId val="149090816"/>
      </c:barChart>
      <c:dateAx>
        <c:axId val="29780992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SENEGAL</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9090816"/>
        <c:crosses val="autoZero"/>
        <c:auto val="0"/>
        <c:lblOffset val="100"/>
        <c:baseTimeUnit val="days"/>
      </c:dateAx>
      <c:valAx>
        <c:axId val="1490908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9780992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2546961636552498"/>
          <c:y val="5.86202601806285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0D5-4C60-AF98-15C22F891DA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0D5-4C60-AF98-15C22F891DA5}"/>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0D5-4C60-AF98-15C22F891DA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0D5-4C60-AF98-15C22F891DA5}"/>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0D5-4C60-AF98-15C22F891DA5}"/>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0D5-4C60-AF98-15C22F891DA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0D5-4C60-AF98-15C22F891DA5}"/>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0D5-4C60-AF98-15C22F891DA5}"/>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0D5-4C60-AF98-15C22F891DA5}"/>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D0D5-4C60-AF98-15C22F891DA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0D5-4C60-AF98-15C22F891DA5}"/>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0D5-4C60-AF98-15C22F891DA5}"/>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0D5-4C60-AF98-15C22F891DA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0D5-4C60-AF98-15C22F891DA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0D5-4C60-AF98-15C22F891DA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0D5-4C60-AF98-15C22F891DA5}"/>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D0D5-4C60-AF98-15C22F891DA5}"/>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D0D5-4C60-AF98-15C22F891DA5}"/>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0D5-4C60-AF98-15C22F891DA5}"/>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0D5-4C60-AF98-15C22F891DA5}"/>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0D5-4C60-AF98-15C22F891DA5}"/>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D0D5-4C60-AF98-15C22F891DA5}"/>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0D5-4C60-AF98-15C22F891DA5}"/>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0D5-4C60-AF98-15C22F891DA5}"/>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0D5-4C60-AF98-15C22F891DA5}"/>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D0D5-4C60-AF98-15C22F891DA5}"/>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2020.xlsx]Senegal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2020.xlsx]Senegal Estatisticas'!$B$115:$B$131</c:f>
              <c:numCache>
                <c:formatCode>"$"#,##0</c:formatCode>
                <c:ptCount val="17"/>
                <c:pt idx="0">
                  <c:v>1311608974</c:v>
                </c:pt>
                <c:pt idx="1">
                  <c:v>1213572874</c:v>
                </c:pt>
                <c:pt idx="2">
                  <c:v>1413394663</c:v>
                </c:pt>
                <c:pt idx="3">
                  <c:v>1315715915</c:v>
                </c:pt>
                <c:pt idx="4">
                  <c:v>2772429305</c:v>
                </c:pt>
                <c:pt idx="5">
                  <c:v>223730795</c:v>
                </c:pt>
                <c:pt idx="6">
                  <c:v>576953704</c:v>
                </c:pt>
                <c:pt idx="7">
                  <c:v>182899220</c:v>
                </c:pt>
                <c:pt idx="8">
                  <c:v>1355602078</c:v>
                </c:pt>
                <c:pt idx="9">
                  <c:v>217187906</c:v>
                </c:pt>
                <c:pt idx="10">
                  <c:v>34878012</c:v>
                </c:pt>
                <c:pt idx="11">
                  <c:v>173806351</c:v>
                </c:pt>
                <c:pt idx="12">
                  <c:v>8503543</c:v>
                </c:pt>
                <c:pt idx="13">
                  <c:v>486334673</c:v>
                </c:pt>
                <c:pt idx="14" formatCode="&quot;$&quot;#,##0;\-&quot;$&quot;#,##0">
                  <c:v>335491082</c:v>
                </c:pt>
                <c:pt idx="15">
                  <c:v>81643092</c:v>
                </c:pt>
                <c:pt idx="16">
                  <c:v>22898583</c:v>
                </c:pt>
              </c:numCache>
            </c:numRef>
          </c:val>
          <c:extLst xmlns:c16r2="http://schemas.microsoft.com/office/drawing/2015/06/chart">
            <c:ext xmlns:c16="http://schemas.microsoft.com/office/drawing/2014/chart" uri="{C3380CC4-5D6E-409C-BE32-E72D297353CC}">
              <c16:uniqueId val="{00000022-D0D5-4C60-AF98-15C22F891DA5}"/>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3880132725010395"/>
          <c:y val="2.6602869291226301E-2"/>
        </c:manualLayout>
      </c:layout>
      <c:overlay val="0"/>
      <c:spPr>
        <a:noFill/>
        <a:ln>
          <a:noFill/>
        </a:ln>
        <a:effectLst/>
      </c:spPr>
    </c:title>
    <c:autoTitleDeleted val="0"/>
    <c:plotArea>
      <c:layout>
        <c:manualLayout>
          <c:layoutTarget val="inner"/>
          <c:xMode val="edge"/>
          <c:yMode val="edge"/>
          <c:x val="0.163417669017005"/>
          <c:y val="0.182876643581251"/>
          <c:w val="0.562629614267939"/>
          <c:h val="0.5446150757803870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F9D-4A6F-9C1D-27538C8F10B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F9D-4A6F-9C1D-27538C8F10BC}"/>
              </c:ext>
            </c:extLst>
          </c:dPt>
          <c:dPt>
            <c:idx val="2"/>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05-DF9D-4A6F-9C1D-27538C8F10B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F9D-4A6F-9C1D-27538C8F10BC}"/>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DF9D-4A6F-9C1D-27538C8F10BC}"/>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DF9D-4A6F-9C1D-27538C8F10B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F9D-4A6F-9C1D-27538C8F10BC}"/>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DF9D-4A6F-9C1D-27538C8F10BC}"/>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DF9D-4A6F-9C1D-27538C8F10BC}"/>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DF9D-4A6F-9C1D-27538C8F10B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F9D-4A6F-9C1D-27538C8F10BC}"/>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DF9D-4A6F-9C1D-27538C8F10BC}"/>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DF9D-4A6F-9C1D-27538C8F10B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F9D-4A6F-9C1D-27538C8F10B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F9D-4A6F-9C1D-27538C8F10B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F9D-4A6F-9C1D-27538C8F10B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DF9D-4A6F-9C1D-27538C8F10BC}"/>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F9D-4A6F-9C1D-27538C8F10BC}"/>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F9D-4A6F-9C1D-27538C8F10BC}"/>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F9D-4A6F-9C1D-27538C8F10BC}"/>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DF9D-4A6F-9C1D-27538C8F10BC}"/>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DF9D-4A6F-9C1D-27538C8F10BC}"/>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DF9D-4A6F-9C1D-27538C8F10BC}"/>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DF9D-4A6F-9C1D-27538C8F10BC}"/>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DF9D-4A6F-9C1D-27538C8F10BC}"/>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DF9D-4A6F-9C1D-27538C8F10BC}"/>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F9D-4A6F-9C1D-27538C8F10BC}"/>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F9D-4A6F-9C1D-27538C8F10BC}"/>
                </c:ext>
              </c:extLst>
            </c:dLbl>
            <c:dLbl>
              <c:idx val="11"/>
              <c:layout>
                <c:manualLayout>
                  <c:x val="-0.15972849701217601"/>
                  <c:y val="-0.13290164863639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F9D-4A6F-9C1D-27538C8F10BC}"/>
                </c:ext>
              </c:extLst>
            </c:dLbl>
            <c:dLbl>
              <c:idx val="12"/>
              <c:layout>
                <c:manualLayout>
                  <c:x val="3.95679908381023E-2"/>
                  <c:y val="-0.138782299092374"/>
                </c:manualLayout>
              </c:layout>
              <c:numFmt formatCode="0.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DF9D-4A6F-9C1D-27538C8F10BC}"/>
                </c:ext>
              </c:extLst>
            </c:dLbl>
            <c:dLbl>
              <c:idx val="13"/>
              <c:layout>
                <c:manualLayout>
                  <c:x val="0.124395651844873"/>
                  <c:y val="-0.128078148243442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F9D-4A6F-9C1D-27538C8F10BC}"/>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F9D-4A6F-9C1D-27538C8F10BC}"/>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F9D-4A6F-9C1D-27538C8F10BC}"/>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DF9D-4A6F-9C1D-27538C8F10BC}"/>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2020.xlsx]Senegal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2020.xlsx]Senegal Estatisticas'!$B$137:$B$153</c:f>
              <c:numCache>
                <c:formatCode>"$"#,##0;\-"$"#,##0</c:formatCode>
                <c:ptCount val="17"/>
                <c:pt idx="0">
                  <c:v>869480496</c:v>
                </c:pt>
                <c:pt idx="1">
                  <c:v>819020096</c:v>
                </c:pt>
                <c:pt idx="2">
                  <c:v>574855950</c:v>
                </c:pt>
                <c:pt idx="3">
                  <c:v>362449093</c:v>
                </c:pt>
                <c:pt idx="4">
                  <c:v>750231149</c:v>
                </c:pt>
                <c:pt idx="5">
                  <c:v>58880310</c:v>
                </c:pt>
                <c:pt idx="6">
                  <c:v>281337535</c:v>
                </c:pt>
                <c:pt idx="7">
                  <c:v>11675258</c:v>
                </c:pt>
                <c:pt idx="8">
                  <c:v>105569021</c:v>
                </c:pt>
                <c:pt idx="9">
                  <c:v>27295642</c:v>
                </c:pt>
                <c:pt idx="10">
                  <c:v>638967</c:v>
                </c:pt>
                <c:pt idx="11">
                  <c:v>26519744</c:v>
                </c:pt>
                <c:pt idx="12">
                  <c:v>136931</c:v>
                </c:pt>
                <c:pt idx="13">
                  <c:v>22925595</c:v>
                </c:pt>
                <c:pt idx="14">
                  <c:v>17813272</c:v>
                </c:pt>
                <c:pt idx="15">
                  <c:v>7344221</c:v>
                </c:pt>
                <c:pt idx="16">
                  <c:v>1090918</c:v>
                </c:pt>
              </c:numCache>
            </c:numRef>
          </c:val>
          <c:extLst xmlns:c16r2="http://schemas.microsoft.com/office/drawing/2015/06/chart">
            <c:ext xmlns:c16="http://schemas.microsoft.com/office/drawing/2014/chart" uri="{C3380CC4-5D6E-409C-BE32-E72D297353CC}">
              <c16:uniqueId val="{00000022-DF9D-4A6F-9C1D-27538C8F10BC}"/>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2020.xlsx]Senegal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2446-40EA-A61B-1DF355D72FBD}"/>
            </c:ext>
          </c:extLst>
        </c:ser>
        <c:ser>
          <c:idx val="1"/>
          <c:order val="1"/>
          <c:tx>
            <c:strRef>
              <c:f>'[CEDEAO PAIS POR PAIS VPT 2020.xlsx]Senegal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2446-40EA-A61B-1DF355D72FBD}"/>
            </c:ext>
          </c:extLst>
        </c:ser>
        <c:dLbls>
          <c:showLegendKey val="0"/>
          <c:showVal val="1"/>
          <c:showCatName val="0"/>
          <c:showSerName val="0"/>
          <c:showPercent val="0"/>
          <c:showBubbleSize val="0"/>
        </c:dLbls>
        <c:gapWidth val="219"/>
        <c:overlap val="-27"/>
        <c:axId val="298149376"/>
        <c:axId val="216764352"/>
      </c:barChart>
      <c:catAx>
        <c:axId val="2981493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764352"/>
        <c:crosses val="autoZero"/>
        <c:auto val="1"/>
        <c:lblAlgn val="ctr"/>
        <c:lblOffset val="100"/>
        <c:noMultiLvlLbl val="0"/>
      </c:catAx>
      <c:valAx>
        <c:axId val="216764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9814937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2020.xlsx]Senegal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BA0-4D6A-859A-3E9BBCA2B3A7}"/>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BA0-4D6A-859A-3E9BBCA2B3A7}"/>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BA0-4D6A-859A-3E9BBCA2B3A7}"/>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BA0-4D6A-859A-3E9BBCA2B3A7}"/>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BA0-4D6A-859A-3E9BBCA2B3A7}"/>
                </c:ext>
              </c:extLst>
            </c:dLbl>
            <c:dLbl>
              <c:idx val="8"/>
              <c:layout>
                <c:manualLayout>
                  <c:x val="-1.4737280633234401E-2"/>
                  <c:y val="-4.7585058291696403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BA0-4D6A-859A-3E9BBCA2B3A7}"/>
                </c:ext>
              </c:extLst>
            </c:dLbl>
            <c:dLbl>
              <c:idx val="9"/>
              <c:layout>
                <c:manualLayout>
                  <c:x val="-8.8527834192574095E-4"/>
                  <c:y val="-3.97335236735665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EBA0-4D6A-859A-3E9BBCA2B3A7}"/>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Estatisticas'!$B$91:$K$91</c:f>
              <c:numCache>
                <c:formatCode>"$"#,##0;\-"$"#,##0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smooth val="0"/>
          <c:extLst xmlns:c16r2="http://schemas.microsoft.com/office/drawing/2015/06/chart">
            <c:ext xmlns:c16="http://schemas.microsoft.com/office/drawing/2014/chart" uri="{C3380CC4-5D6E-409C-BE32-E72D297353CC}">
              <c16:uniqueId val="{00000008-EBA0-4D6A-859A-3E9BBCA2B3A7}"/>
            </c:ext>
          </c:extLst>
        </c:ser>
        <c:dLbls>
          <c:showLegendKey val="0"/>
          <c:showVal val="1"/>
          <c:showCatName val="0"/>
          <c:showSerName val="0"/>
          <c:showPercent val="0"/>
          <c:showBubbleSize val="0"/>
        </c:dLbls>
        <c:marker val="1"/>
        <c:smooth val="0"/>
        <c:axId val="298149888"/>
        <c:axId val="216766080"/>
      </c:lineChart>
      <c:catAx>
        <c:axId val="2981498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766080"/>
        <c:crosses val="autoZero"/>
        <c:auto val="1"/>
        <c:lblAlgn val="ctr"/>
        <c:lblOffset val="100"/>
        <c:noMultiLvlLbl val="0"/>
      </c:catAx>
      <c:valAx>
        <c:axId val="2167660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981498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2020.xlsx]Benin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Estatisticas'!$B$7:$K$7</c:f>
              <c:numCache>
                <c:formatCode>"$"#,##0_);[Red]\("$"#,##0\)</c:formatCode>
                <c:ptCount val="10"/>
                <c:pt idx="0">
                  <c:v>2099280184</c:v>
                </c:pt>
                <c:pt idx="1">
                  <c:v>2199999216</c:v>
                </c:pt>
                <c:pt idx="2">
                  <c:v>1986364091</c:v>
                </c:pt>
                <c:pt idx="3">
                  <c:v>2464992367</c:v>
                </c:pt>
                <c:pt idx="4">
                  <c:v>3025339819</c:v>
                </c:pt>
                <c:pt idx="5">
                  <c:v>3779940964</c:v>
                </c:pt>
                <c:pt idx="6">
                  <c:v>3020327543</c:v>
                </c:pt>
                <c:pt idx="7">
                  <c:v>3427506360</c:v>
                </c:pt>
                <c:pt idx="8">
                  <c:v>3667431805</c:v>
                </c:pt>
                <c:pt idx="9">
                  <c:v>3850803396</c:v>
                </c:pt>
              </c:numCache>
            </c:numRef>
          </c:val>
          <c:extLst xmlns:c16r2="http://schemas.microsoft.com/office/drawing/2015/06/chart">
            <c:ext xmlns:c16="http://schemas.microsoft.com/office/drawing/2014/chart" uri="{C3380CC4-5D6E-409C-BE32-E72D297353CC}">
              <c16:uniqueId val="{00000000-D242-44F4-BDE5-87A9DCC92504}"/>
            </c:ext>
          </c:extLst>
        </c:ser>
        <c:ser>
          <c:idx val="1"/>
          <c:order val="1"/>
          <c:tx>
            <c:strRef>
              <c:f>'[CEDEAO PAIS POR PAIS VPT 2020.xlsx]Benin Estatisticas'!$A$8</c:f>
              <c:strCache>
                <c:ptCount val="1"/>
                <c:pt idx="0">
                  <c:v>Exportação de bens e serviços [ Corrente ]</c:v>
                </c:pt>
              </c:strCache>
            </c:strRef>
          </c:tx>
          <c:spPr>
            <a:solidFill>
              <a:schemeClr val="accent2"/>
            </a:solidFill>
            <a:ln>
              <a:noFill/>
            </a:ln>
            <a:effectLst/>
          </c:spPr>
          <c:invertIfNegative val="0"/>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Estatisticas'!$B$8:$K$8</c:f>
              <c:numCache>
                <c:formatCode>"$"#,##0_);[Red]\("$"#,##0\)</c:formatCode>
                <c:ptCount val="10"/>
                <c:pt idx="0">
                  <c:v>1932930440</c:v>
                </c:pt>
                <c:pt idx="1">
                  <c:v>2199999216</c:v>
                </c:pt>
                <c:pt idx="2">
                  <c:v>2229520361</c:v>
                </c:pt>
                <c:pt idx="3">
                  <c:v>2662421231</c:v>
                </c:pt>
                <c:pt idx="4">
                  <c:v>3451240834</c:v>
                </c:pt>
                <c:pt idx="5">
                  <c:v>4175439095</c:v>
                </c:pt>
                <c:pt idx="6">
                  <c:v>2815204774</c:v>
                </c:pt>
                <c:pt idx="7">
                  <c:v>3263416681</c:v>
                </c:pt>
                <c:pt idx="8">
                  <c:v>3455561315</c:v>
                </c:pt>
                <c:pt idx="9">
                  <c:v>3889961780</c:v>
                </c:pt>
              </c:numCache>
            </c:numRef>
          </c:val>
          <c:extLst xmlns:c16r2="http://schemas.microsoft.com/office/drawing/2015/06/chart">
            <c:ext xmlns:c16="http://schemas.microsoft.com/office/drawing/2014/chart" uri="{C3380CC4-5D6E-409C-BE32-E72D297353CC}">
              <c16:uniqueId val="{00000001-D242-44F4-BDE5-87A9DCC92504}"/>
            </c:ext>
          </c:extLst>
        </c:ser>
        <c:ser>
          <c:idx val="2"/>
          <c:order val="2"/>
          <c:tx>
            <c:strRef>
              <c:f>'[CEDEAO PAIS POR PAIS VPT 2020.xlsx]Benin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Estatisticas'!$B$9:$K$9</c:f>
              <c:numCache>
                <c:formatCode>"$"#,##0_);[Red]\("$"#,##0\)</c:formatCode>
                <c:ptCount val="10"/>
                <c:pt idx="0">
                  <c:v>2518975215</c:v>
                </c:pt>
                <c:pt idx="1">
                  <c:v>2704110348</c:v>
                </c:pt>
                <c:pt idx="2">
                  <c:v>2580624529</c:v>
                </c:pt>
                <c:pt idx="3">
                  <c:v>2873842558</c:v>
                </c:pt>
                <c:pt idx="4">
                  <c:v>3758152798</c:v>
                </c:pt>
                <c:pt idx="5">
                  <c:v>4310289179</c:v>
                </c:pt>
                <c:pt idx="6">
                  <c:v>4268575357</c:v>
                </c:pt>
                <c:pt idx="7">
                  <c:v>4409580448</c:v>
                </c:pt>
                <c:pt idx="8">
                  <c:v>5041174901</c:v>
                </c:pt>
                <c:pt idx="9">
                  <c:v>5285101533</c:v>
                </c:pt>
              </c:numCache>
            </c:numRef>
          </c:val>
          <c:extLst xmlns:c16r2="http://schemas.microsoft.com/office/drawing/2015/06/chart">
            <c:ext xmlns:c16="http://schemas.microsoft.com/office/drawing/2014/chart" uri="{C3380CC4-5D6E-409C-BE32-E72D297353CC}">
              <c16:uniqueId val="{00000002-D242-44F4-BDE5-87A9DCC92504}"/>
            </c:ext>
          </c:extLst>
        </c:ser>
        <c:ser>
          <c:idx val="3"/>
          <c:order val="3"/>
          <c:tx>
            <c:strRef>
              <c:f>'[CEDEAO PAIS POR PAIS VPT 2020.xlsx]Benin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Estatisticas'!$B$10:$K$10</c:f>
              <c:numCache>
                <c:formatCode>"$"#,##0_);[Red]\("$"#,##0\)</c:formatCode>
                <c:ptCount val="10"/>
                <c:pt idx="0">
                  <c:v>2403039865</c:v>
                </c:pt>
                <c:pt idx="1">
                  <c:v>2704110348</c:v>
                </c:pt>
                <c:pt idx="2">
                  <c:v>2819548546</c:v>
                </c:pt>
                <c:pt idx="3">
                  <c:v>2990340731</c:v>
                </c:pt>
                <c:pt idx="4">
                  <c:v>3959347853</c:v>
                </c:pt>
                <c:pt idx="5">
                  <c:v>4495143591</c:v>
                </c:pt>
                <c:pt idx="6">
                  <c:v>3648295526</c:v>
                </c:pt>
                <c:pt idx="7">
                  <c:v>3709467140</c:v>
                </c:pt>
                <c:pt idx="8">
                  <c:v>4352985123</c:v>
                </c:pt>
                <c:pt idx="9">
                  <c:v>4923520372</c:v>
                </c:pt>
              </c:numCache>
            </c:numRef>
          </c:val>
          <c:extLst xmlns:c16r2="http://schemas.microsoft.com/office/drawing/2015/06/chart">
            <c:ext xmlns:c16="http://schemas.microsoft.com/office/drawing/2014/chart" uri="{C3380CC4-5D6E-409C-BE32-E72D297353CC}">
              <c16:uniqueId val="{00000003-D242-44F4-BDE5-87A9DCC92504}"/>
            </c:ext>
          </c:extLst>
        </c:ser>
        <c:ser>
          <c:idx val="4"/>
          <c:order val="4"/>
          <c:tx>
            <c:strRef>
              <c:f>'[CEDEAO PAIS POR PAIS VPT 2020.xlsx]Benin Estatisticas'!$A$11</c:f>
              <c:strCache>
                <c:ptCount val="1"/>
                <c:pt idx="0">
                  <c:v>Balança comercial [ incluindo serviços a preços contante ]</c:v>
                </c:pt>
              </c:strCache>
            </c:strRef>
          </c:tx>
          <c:spPr>
            <a:solidFill>
              <a:srgbClr val="C00000"/>
            </a:solidFill>
            <a:ln>
              <a:noFill/>
            </a:ln>
            <a:effectLst/>
          </c:spPr>
          <c:invertIfNegative val="0"/>
          <c:dLbls>
            <c:dLbl>
              <c:idx val="0"/>
              <c:layout>
                <c:manualLayout>
                  <c:x val="-2.8101439342015099E-2"/>
                  <c:y val="-0.12266355140186901"/>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D242-44F4-BDE5-87A9DCC92504}"/>
                </c:ext>
              </c:extLst>
            </c:dLbl>
            <c:dLbl>
              <c:idx val="1"/>
              <c:layout>
                <c:manualLayout>
                  <c:x val="-3.69769890907014E-2"/>
                  <c:y val="-0.11550466756765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242-44F4-BDE5-87A9DCC92504}"/>
                </c:ext>
              </c:extLst>
            </c:dLbl>
            <c:dLbl>
              <c:idx val="2"/>
              <c:layout>
                <c:manualLayout>
                  <c:x val="-5.2258003484121497E-2"/>
                  <c:y val="-0.10673322005097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D242-44F4-BDE5-87A9DCC92504}"/>
                </c:ext>
              </c:extLst>
            </c:dLbl>
            <c:dLbl>
              <c:idx val="3"/>
              <c:layout>
                <c:manualLayout>
                  <c:x val="-6.0172885252456003E-2"/>
                  <c:y val="-0.1213788766304509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D242-44F4-BDE5-87A9DCC92504}"/>
                </c:ext>
              </c:extLst>
            </c:dLbl>
            <c:dLbl>
              <c:idx val="4"/>
              <c:layout>
                <c:manualLayout>
                  <c:x val="-6.9054182373772005E-2"/>
                  <c:y val="-9.2395921835174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D242-44F4-BDE5-87A9DCC92504}"/>
                </c:ext>
              </c:extLst>
            </c:dLbl>
            <c:dLbl>
              <c:idx val="5"/>
              <c:layout>
                <c:manualLayout>
                  <c:x val="-8.0677083333333302E-2"/>
                  <c:y val="-0.11221405346684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D242-44F4-BDE5-87A9DCC92504}"/>
                </c:ext>
              </c:extLst>
            </c:dLbl>
            <c:dLbl>
              <c:idx val="6"/>
              <c:layout>
                <c:manualLayout>
                  <c:x val="-8.6518341615261493E-2"/>
                  <c:y val="-4.26185190004801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D242-44F4-BDE5-87A9DCC92504}"/>
                </c:ext>
              </c:extLst>
            </c:dLbl>
            <c:dLbl>
              <c:idx val="7"/>
              <c:layout>
                <c:manualLayout>
                  <c:x val="-8.7405935857893594E-2"/>
                  <c:y val="-6.97000822969966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D242-44F4-BDE5-87A9DCC92504}"/>
                </c:ext>
              </c:extLst>
            </c:dLbl>
            <c:dLbl>
              <c:idx val="8"/>
              <c:layout>
                <c:manualLayout>
                  <c:x val="-8.7082547978067207E-2"/>
                  <c:y val="-2.9769706089133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D242-44F4-BDE5-87A9DCC92504}"/>
                </c:ext>
              </c:extLst>
            </c:dLbl>
            <c:dLbl>
              <c:idx val="9"/>
              <c:layout>
                <c:manualLayout>
                  <c:x val="-8.5592336360520896E-2"/>
                  <c:y val="-2.74749389434451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D242-44F4-BDE5-87A9DCC9250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Estatisticas'!$B$11:$K$11</c:f>
              <c:numCache>
                <c:formatCode>"$"#,##0_);[Red]\("$"#,##0\)</c:formatCode>
                <c:ptCount val="10"/>
                <c:pt idx="0">
                  <c:v>-419695031</c:v>
                </c:pt>
                <c:pt idx="1">
                  <c:v>-504111132</c:v>
                </c:pt>
                <c:pt idx="2">
                  <c:v>-594260438</c:v>
                </c:pt>
                <c:pt idx="3">
                  <c:v>-408850191</c:v>
                </c:pt>
                <c:pt idx="4">
                  <c:v>-732812979</c:v>
                </c:pt>
                <c:pt idx="5">
                  <c:v>-530348215</c:v>
                </c:pt>
                <c:pt idx="6">
                  <c:v>-1248247814</c:v>
                </c:pt>
                <c:pt idx="7">
                  <c:v>-982074088</c:v>
                </c:pt>
                <c:pt idx="8">
                  <c:v>-1373743096</c:v>
                </c:pt>
                <c:pt idx="9">
                  <c:v>-1434298137</c:v>
                </c:pt>
              </c:numCache>
            </c:numRef>
          </c:val>
          <c:extLst xmlns:c16r2="http://schemas.microsoft.com/office/drawing/2015/06/chart">
            <c:ext xmlns:c16="http://schemas.microsoft.com/office/drawing/2014/chart" uri="{C3380CC4-5D6E-409C-BE32-E72D297353CC}">
              <c16:uniqueId val="{0000000E-D242-44F4-BDE5-87A9DCC92504}"/>
            </c:ext>
          </c:extLst>
        </c:ser>
        <c:ser>
          <c:idx val="5"/>
          <c:order val="5"/>
          <c:tx>
            <c:strRef>
              <c:f>'[CEDEAO PAIS POR PAIS VPT 2020.xlsx]Benin Estatisticas'!$A$12</c:f>
              <c:strCache>
                <c:ptCount val="1"/>
                <c:pt idx="0">
                  <c:v>Balança comercial [ incluindo serviços a preços corrente ]</c:v>
                </c:pt>
              </c:strCache>
            </c:strRef>
          </c:tx>
          <c:spPr>
            <a:solidFill>
              <a:srgbClr val="92D050"/>
            </a:solidFill>
            <a:ln>
              <a:noFill/>
            </a:ln>
            <a:effectLst/>
          </c:spPr>
          <c:invertIfNegative val="0"/>
          <c:dLbls>
            <c:dLbl>
              <c:idx val="0"/>
              <c:layout>
                <c:manualLayout>
                  <c:x val="1.85058259081563E-2"/>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D242-44F4-BDE5-87A9DCC92504}"/>
                </c:ext>
              </c:extLst>
            </c:dLbl>
            <c:dLbl>
              <c:idx val="1"/>
              <c:layout>
                <c:manualLayout>
                  <c:x val="1.7135023989033601E-2"/>
                  <c:y val="-6.05352591333900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D242-44F4-BDE5-87A9DCC92504}"/>
                </c:ext>
              </c:extLst>
            </c:dLbl>
            <c:dLbl>
              <c:idx val="2"/>
              <c:layout>
                <c:manualLayout>
                  <c:x val="3.2213845099383097E-2"/>
                  <c:y val="-5.25700934579439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D242-44F4-BDE5-87A9DCC92504}"/>
                </c:ext>
              </c:extLst>
            </c:dLbl>
            <c:dLbl>
              <c:idx val="3"/>
              <c:layout>
                <c:manualLayout>
                  <c:x val="2.3989033584647001E-2"/>
                  <c:y val="-7.80586236193712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D242-44F4-BDE5-87A9DCC92504}"/>
                </c:ext>
              </c:extLst>
            </c:dLbl>
            <c:dLbl>
              <c:idx val="4"/>
              <c:layout>
                <c:manualLayout>
                  <c:x val="2.3989033584647001E-2"/>
                  <c:y val="-6.05352591333900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242-44F4-BDE5-87A9DCC92504}"/>
                </c:ext>
              </c:extLst>
            </c:dLbl>
            <c:dLbl>
              <c:idx val="5"/>
              <c:layout>
                <c:manualLayout>
                  <c:x val="1.85058259081563E-2"/>
                  <c:y val="-7.80586236193712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D242-44F4-BDE5-87A9DCC92504}"/>
                </c:ext>
              </c:extLst>
            </c:dLbl>
            <c:dLbl>
              <c:idx val="6"/>
              <c:layout>
                <c:manualLayout>
                  <c:x val="2.7416038382453701E-2"/>
                  <c:y val="-2.54885301614274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242-44F4-BDE5-87A9DCC92504}"/>
                </c:ext>
              </c:extLst>
            </c:dLbl>
            <c:dLbl>
              <c:idx val="7"/>
              <c:layout>
                <c:manualLayout>
                  <c:x val="1.43934201507882E-2"/>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D242-44F4-BDE5-87A9DCC92504}"/>
                </c:ext>
              </c:extLst>
            </c:dLbl>
            <c:dLbl>
              <c:idx val="8"/>
              <c:layout>
                <c:manualLayout>
                  <c:x val="2.33036326250857E-2"/>
                  <c:y val="-7.965165675446049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242-44F4-BDE5-87A9DCC92504}"/>
                </c:ext>
              </c:extLst>
            </c:dLbl>
            <c:dLbl>
              <c:idx val="9"/>
              <c:layout>
                <c:manualLayout>
                  <c:x val="-1.11863904232138E-3"/>
                  <c:y val="-6.45080766974255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D242-44F4-BDE5-87A9DCC9250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Estatisticas'!$B$12:$K$12</c:f>
              <c:numCache>
                <c:formatCode>"$"#,##0_);[Red]\("$"#,##0\)</c:formatCode>
                <c:ptCount val="10"/>
                <c:pt idx="0">
                  <c:v>-470109425</c:v>
                </c:pt>
                <c:pt idx="1">
                  <c:v>-504111132</c:v>
                </c:pt>
                <c:pt idx="2">
                  <c:v>-590028185</c:v>
                </c:pt>
                <c:pt idx="3">
                  <c:v>-327919500</c:v>
                </c:pt>
                <c:pt idx="4">
                  <c:v>-508107019</c:v>
                </c:pt>
                <c:pt idx="5">
                  <c:v>-319704496</c:v>
                </c:pt>
                <c:pt idx="6">
                  <c:v>-833090752</c:v>
                </c:pt>
                <c:pt idx="7">
                  <c:v>-446050459</c:v>
                </c:pt>
                <c:pt idx="8">
                  <c:v>-897423808</c:v>
                </c:pt>
                <c:pt idx="9">
                  <c:v>-1033558592</c:v>
                </c:pt>
              </c:numCache>
            </c:numRef>
          </c:val>
          <c:extLst xmlns:c16r2="http://schemas.microsoft.com/office/drawing/2015/06/chart">
            <c:ext xmlns:c16="http://schemas.microsoft.com/office/drawing/2014/chart" uri="{C3380CC4-5D6E-409C-BE32-E72D297353CC}">
              <c16:uniqueId val="{00000019-D242-44F4-BDE5-87A9DCC92504}"/>
            </c:ext>
          </c:extLst>
        </c:ser>
        <c:ser>
          <c:idx val="6"/>
          <c:order val="6"/>
          <c:tx>
            <c:strRef>
              <c:f>'[CEDEAO PAIS POR PAIS VPT 2020.xlsx]Benin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0"/>
              <c:layout>
                <c:manualLayout>
                  <c:x val="1.40603224240347E-2"/>
                  <c:y val="-6.78446469867440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D242-44F4-BDE5-87A9DCC92504}"/>
                </c:ext>
              </c:extLst>
            </c:dLbl>
            <c:dLbl>
              <c:idx val="9"/>
              <c:layout>
                <c:manualLayout>
                  <c:x val="8.9583333333333303E-3"/>
                  <c:y val="-2.5927861996863599E-2"/>
                </c:manualLayout>
              </c:layout>
              <c:spPr>
                <a:noFill/>
                <a:ln>
                  <a:noFill/>
                </a:ln>
                <a:effectLst/>
              </c:spPr>
              <c:txPr>
                <a:bodyPr rot="-5400000" spcFirstLastPara="0" vertOverflow="ellipsis" wrap="square" lIns="107950" tIns="25209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B-D242-44F4-BDE5-87A9DCC92504}"/>
                </c:ext>
              </c:extLst>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Estatisticas'!$B$13:$K$13</c:f>
              <c:numCache>
                <c:formatCode>"$"#,##0_);[Red]\("$"#,##0\)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extLst xmlns:c16r2="http://schemas.microsoft.com/office/drawing/2015/06/chart">
            <c:ext xmlns:c16="http://schemas.microsoft.com/office/drawing/2014/chart" uri="{C3380CC4-5D6E-409C-BE32-E72D297353CC}">
              <c16:uniqueId val="{0000001C-D242-44F4-BDE5-87A9DCC92504}"/>
            </c:ext>
          </c:extLst>
        </c:ser>
        <c:dLbls>
          <c:showLegendKey val="0"/>
          <c:showVal val="0"/>
          <c:showCatName val="0"/>
          <c:showSerName val="0"/>
          <c:showPercent val="0"/>
          <c:showBubbleSize val="0"/>
        </c:dLbls>
        <c:gapWidth val="150"/>
        <c:axId val="216278528"/>
        <c:axId val="393089536"/>
      </c:barChart>
      <c:dateAx>
        <c:axId val="216278528"/>
        <c:scaling>
          <c:orientation val="minMax"/>
        </c:scaling>
        <c:delete val="0"/>
        <c:axPos val="b"/>
        <c:title>
          <c:tx>
            <c:rich>
              <a:bodyPr rot="0" spcFirstLastPara="0" vertOverflow="ellipsis" vert="horz" wrap="square" anchor="ctr" anchorCtr="1"/>
              <a:lstStyle/>
              <a:p>
                <a:pPr>
                  <a:defRPr lang="pt-PT" sz="1000" b="1" i="0" u="none" strike="noStrike" kern="1200" baseline="0">
                    <a:solidFill>
                      <a:srgbClr val="3EA4BA"/>
                    </a:solidFill>
                    <a:latin typeface="+mn-lt"/>
                    <a:ea typeface="+mn-ea"/>
                    <a:cs typeface="+mn-cs"/>
                  </a:defRPr>
                </a:pPr>
                <a:r>
                  <a:rPr lang="en-US" b="1">
                    <a:solidFill>
                      <a:srgbClr val="3EA4BA"/>
                    </a:solidFill>
                  </a:rPr>
                  <a:t>INDICADORES ECONÓMICOS DO B</a:t>
                </a:r>
                <a:r>
                  <a:rPr lang="en-US" altLang="en-US" b="1">
                    <a:solidFill>
                      <a:srgbClr val="3EA4BA"/>
                    </a:solidFill>
                  </a:rPr>
                  <a:t>E</a:t>
                </a:r>
                <a:r>
                  <a:rPr lang="en-US" b="1">
                    <a:solidFill>
                      <a:srgbClr val="3EA4BA"/>
                    </a:solidFill>
                  </a:rPr>
                  <a:t>NI</a:t>
                </a:r>
                <a:r>
                  <a:rPr lang="en-US" altLang="en-US" b="1">
                    <a:solidFill>
                      <a:srgbClr val="3EA4BA"/>
                    </a:solidFill>
                  </a:rPr>
                  <a:t>M</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93089536"/>
        <c:crosses val="autoZero"/>
        <c:auto val="0"/>
        <c:lblOffset val="100"/>
        <c:baseTimeUnit val="days"/>
      </c:dateAx>
      <c:valAx>
        <c:axId val="3930895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627852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2020.xlsx]Sierra Leone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Estatisticas'!$B$7:$K$7</c:f>
              <c:numCache>
                <c:formatCode>"$"#,##0_);[Red]\("$"#,##0\)</c:formatCode>
                <c:ptCount val="10"/>
                <c:pt idx="0">
                  <c:v>363528018</c:v>
                </c:pt>
                <c:pt idx="1">
                  <c:v>432978661</c:v>
                </c:pt>
                <c:pt idx="2">
                  <c:v>427158407</c:v>
                </c:pt>
                <c:pt idx="3">
                  <c:v>1098986341</c:v>
                </c:pt>
                <c:pt idx="4">
                  <c:v>1508984620</c:v>
                </c:pt>
                <c:pt idx="5">
                  <c:v>2421355459</c:v>
                </c:pt>
                <c:pt idx="6">
                  <c:v>1087446264</c:v>
                </c:pt>
                <c:pt idx="7">
                  <c:v>1323620505</c:v>
                </c:pt>
                <c:pt idx="8">
                  <c:v>1631693416</c:v>
                </c:pt>
                <c:pt idx="9">
                  <c:v>1084878075</c:v>
                </c:pt>
              </c:numCache>
            </c:numRef>
          </c:val>
          <c:extLst xmlns:c16r2="http://schemas.microsoft.com/office/drawing/2015/06/chart">
            <c:ext xmlns:c16="http://schemas.microsoft.com/office/drawing/2014/chart" uri="{C3380CC4-5D6E-409C-BE32-E72D297353CC}">
              <c16:uniqueId val="{00000000-D2DA-4409-8390-AFF871FAE9C8}"/>
            </c:ext>
          </c:extLst>
        </c:ser>
        <c:ser>
          <c:idx val="1"/>
          <c:order val="1"/>
          <c:tx>
            <c:strRef>
              <c:f>'[CEDEAO PAIS POR PAIS VPT 2020.xlsx]Sierra Leone Estatisticas'!$A$8</c:f>
              <c:strCache>
                <c:ptCount val="1"/>
                <c:pt idx="0">
                  <c:v>Exportação de bens e serviços [ Corrente ]</c:v>
                </c:pt>
              </c:strCache>
            </c:strRef>
          </c:tx>
          <c:spPr>
            <a:solidFill>
              <a:schemeClr val="accent2"/>
            </a:solidFill>
            <a:ln>
              <a:noFill/>
            </a:ln>
            <a:effectLst/>
          </c:spPr>
          <c:invertIfNegative val="0"/>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Estatisticas'!$B$8:$K$8</c:f>
              <c:numCache>
                <c:formatCode>"$"#,##0_);[Red]\("$"#,##0\)</c:formatCode>
                <c:ptCount val="10"/>
                <c:pt idx="0">
                  <c:v>331270805</c:v>
                </c:pt>
                <c:pt idx="1">
                  <c:v>432978661</c:v>
                </c:pt>
                <c:pt idx="2">
                  <c:v>478655063</c:v>
                </c:pt>
                <c:pt idx="3">
                  <c:v>1251015326</c:v>
                </c:pt>
                <c:pt idx="4">
                  <c:v>1408534692</c:v>
                </c:pt>
                <c:pt idx="5">
                  <c:v>1542664519</c:v>
                </c:pt>
                <c:pt idx="6">
                  <c:v>816852289</c:v>
                </c:pt>
                <c:pt idx="7">
                  <c:v>915541736</c:v>
                </c:pt>
                <c:pt idx="8">
                  <c:v>974210448</c:v>
                </c:pt>
                <c:pt idx="9">
                  <c:v>713559229</c:v>
                </c:pt>
              </c:numCache>
            </c:numRef>
          </c:val>
          <c:extLst xmlns:c16r2="http://schemas.microsoft.com/office/drawing/2015/06/chart">
            <c:ext xmlns:c16="http://schemas.microsoft.com/office/drawing/2014/chart" uri="{C3380CC4-5D6E-409C-BE32-E72D297353CC}">
              <c16:uniqueId val="{00000001-D2DA-4409-8390-AFF871FAE9C8}"/>
            </c:ext>
          </c:extLst>
        </c:ser>
        <c:ser>
          <c:idx val="2"/>
          <c:order val="2"/>
          <c:tx>
            <c:strRef>
              <c:f>'[CEDEAO PAIS POR PAIS VPT 2020.xlsx]Sierra Leone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Estatisticas'!$B$9:$K$9</c:f>
              <c:numCache>
                <c:formatCode>"$"#,##0_);[Red]\("$"#,##0\)</c:formatCode>
                <c:ptCount val="10"/>
                <c:pt idx="0">
                  <c:v>696727088</c:v>
                </c:pt>
                <c:pt idx="1">
                  <c:v>888970140</c:v>
                </c:pt>
                <c:pt idx="2">
                  <c:v>1739421382</c:v>
                </c:pt>
                <c:pt idx="3">
                  <c:v>1911592929</c:v>
                </c:pt>
                <c:pt idx="4">
                  <c:v>2291189741</c:v>
                </c:pt>
                <c:pt idx="5">
                  <c:v>2262335264</c:v>
                </c:pt>
                <c:pt idx="6">
                  <c:v>1848948125</c:v>
                </c:pt>
                <c:pt idx="7">
                  <c:v>2291348199</c:v>
                </c:pt>
                <c:pt idx="8">
                  <c:v>2435434672</c:v>
                </c:pt>
                <c:pt idx="9">
                  <c:v>2154342451</c:v>
                </c:pt>
              </c:numCache>
            </c:numRef>
          </c:val>
          <c:extLst xmlns:c16r2="http://schemas.microsoft.com/office/drawing/2015/06/chart">
            <c:ext xmlns:c16="http://schemas.microsoft.com/office/drawing/2014/chart" uri="{C3380CC4-5D6E-409C-BE32-E72D297353CC}">
              <c16:uniqueId val="{00000002-D2DA-4409-8390-AFF871FAE9C8}"/>
            </c:ext>
          </c:extLst>
        </c:ser>
        <c:ser>
          <c:idx val="3"/>
          <c:order val="3"/>
          <c:tx>
            <c:strRef>
              <c:f>'[CEDEAO PAIS POR PAIS VPT 2020.xlsx]Sierra Leone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Estatisticas'!$B$10:$K$10</c:f>
              <c:numCache>
                <c:formatCode>"$"#,##0_);[Red]\("$"#,##0\)</c:formatCode>
                <c:ptCount val="10"/>
                <c:pt idx="0">
                  <c:v>685540147</c:v>
                </c:pt>
                <c:pt idx="1">
                  <c:v>888970140</c:v>
                </c:pt>
                <c:pt idx="2">
                  <c:v>1896478865</c:v>
                </c:pt>
                <c:pt idx="3">
                  <c:v>2295138524</c:v>
                </c:pt>
                <c:pt idx="4">
                  <c:v>2894443250</c:v>
                </c:pt>
                <c:pt idx="5">
                  <c:v>2629234393</c:v>
                </c:pt>
                <c:pt idx="6">
                  <c:v>2001365444</c:v>
                </c:pt>
                <c:pt idx="7">
                  <c:v>2002833182</c:v>
                </c:pt>
                <c:pt idx="8">
                  <c:v>1796266882</c:v>
                </c:pt>
                <c:pt idx="9">
                  <c:v>1602530536</c:v>
                </c:pt>
              </c:numCache>
            </c:numRef>
          </c:val>
          <c:extLst xmlns:c16r2="http://schemas.microsoft.com/office/drawing/2015/06/chart">
            <c:ext xmlns:c16="http://schemas.microsoft.com/office/drawing/2014/chart" uri="{C3380CC4-5D6E-409C-BE32-E72D297353CC}">
              <c16:uniqueId val="{00000003-D2DA-4409-8390-AFF871FAE9C8}"/>
            </c:ext>
          </c:extLst>
        </c:ser>
        <c:ser>
          <c:idx val="4"/>
          <c:order val="4"/>
          <c:tx>
            <c:strRef>
              <c:f>'[CEDEAO PAIS POR PAIS VPT 2020.xlsx]Sierra Leone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Estatisticas'!$B$11:$K$11</c:f>
              <c:numCache>
                <c:formatCode>"$"#,##0_);[Red]\("$"#,##0\)</c:formatCode>
                <c:ptCount val="10"/>
                <c:pt idx="0">
                  <c:v>-333199070</c:v>
                </c:pt>
                <c:pt idx="1">
                  <c:v>-455991479</c:v>
                </c:pt>
                <c:pt idx="2">
                  <c:v>-1312262975</c:v>
                </c:pt>
                <c:pt idx="3">
                  <c:v>-812606588</c:v>
                </c:pt>
                <c:pt idx="4">
                  <c:v>-782205121</c:v>
                </c:pt>
                <c:pt idx="5">
                  <c:v>159020195</c:v>
                </c:pt>
                <c:pt idx="6">
                  <c:v>-761501861</c:v>
                </c:pt>
                <c:pt idx="7">
                  <c:v>-967727694</c:v>
                </c:pt>
                <c:pt idx="8">
                  <c:v>-803741256</c:v>
                </c:pt>
                <c:pt idx="9">
                  <c:v>-1069464376</c:v>
                </c:pt>
              </c:numCache>
            </c:numRef>
          </c:val>
          <c:extLst xmlns:c16r2="http://schemas.microsoft.com/office/drawing/2015/06/chart">
            <c:ext xmlns:c16="http://schemas.microsoft.com/office/drawing/2014/chart" uri="{C3380CC4-5D6E-409C-BE32-E72D297353CC}">
              <c16:uniqueId val="{0000000E-D2DA-4409-8390-AFF871FAE9C8}"/>
            </c:ext>
          </c:extLst>
        </c:ser>
        <c:ser>
          <c:idx val="5"/>
          <c:order val="5"/>
          <c:tx>
            <c:strRef>
              <c:f>'[CEDEAO PAIS POR PAIS VPT 2020.xlsx]Sierra Leone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0"/>
              <c:layout>
                <c:manualLayout>
                  <c:x val="-5.4805057016170302E-4"/>
                  <c:y val="-5.7349192863211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D2DA-4409-8390-AFF871FAE9C8}"/>
                </c:ext>
              </c:extLst>
            </c:dLbl>
            <c:dLbl>
              <c:idx val="1"/>
              <c:layout>
                <c:manualLayout>
                  <c:x val="1.36629862766698E-3"/>
                  <c:y val="-6.2128292268479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D2DA-4409-8390-AFF871FAE9C8}"/>
                </c:ext>
              </c:extLst>
            </c:dLbl>
            <c:dLbl>
              <c:idx val="2"/>
              <c:layout>
                <c:manualLayout>
                  <c:x val="1.93641532595534E-5"/>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D2DA-4409-8390-AFF871FAE9C8}"/>
                </c:ext>
              </c:extLst>
            </c:dLbl>
            <c:dLbl>
              <c:idx val="3"/>
              <c:layout>
                <c:manualLayout>
                  <c:x val="-3.21084680793224E-4"/>
                  <c:y val="-8.12446898895498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D2DA-4409-8390-AFF871FAE9C8}"/>
                </c:ext>
              </c:extLst>
            </c:dLbl>
            <c:dLbl>
              <c:idx val="4"/>
              <c:layout>
                <c:manualLayout>
                  <c:x val="3.3594554259709202E-4"/>
                  <c:y val="-6.690739167374690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2DA-4409-8390-AFF871FAE9C8}"/>
                </c:ext>
              </c:extLst>
            </c:dLbl>
            <c:dLbl>
              <c:idx val="5"/>
              <c:layout>
                <c:manualLayout>
                  <c:x val="7.6600987661884902E-4"/>
                  <c:y val="-7.96516567544606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D2DA-4409-8390-AFF871FAE9C8}"/>
                </c:ext>
              </c:extLst>
            </c:dLbl>
            <c:dLbl>
              <c:idx val="6"/>
              <c:layout>
                <c:manualLayout>
                  <c:x val="-1.7923099993788001E-4"/>
                  <c:y val="-5.89422259983007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2DA-4409-8390-AFF871FAE9C8}"/>
                </c:ext>
              </c:extLst>
            </c:dLbl>
            <c:dLbl>
              <c:idx val="7"/>
              <c:layout>
                <c:manualLayout>
                  <c:x val="-7.1827498718813102E-4"/>
                  <c:y val="-7.1686491079014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D2DA-4409-8390-AFF871FAE9C8}"/>
                </c:ext>
              </c:extLst>
            </c:dLbl>
            <c:dLbl>
              <c:idx val="8"/>
              <c:layout>
                <c:manualLayout>
                  <c:x val="2.33036326250857E-2"/>
                  <c:y val="-7.9651656754460495E-3"/>
                </c:manualLayout>
              </c:layout>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7-D2DA-4409-8390-AFF871FAE9C8}"/>
                </c:ext>
              </c:extLst>
            </c:dLbl>
            <c:dLbl>
              <c:idx val="9"/>
              <c:layout>
                <c:manualLayout>
                  <c:x val="-8.5432125870323799E-4"/>
                  <c:y val="-4.938402718776539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8-D2DA-4409-8390-AFF871FAE9C8}"/>
                </c:ext>
              </c:extLst>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Estatisticas'!$B$12:$K$12</c:f>
              <c:numCache>
                <c:formatCode>"$"#,##0_);[Red]\("$"#,##0\)</c:formatCode>
                <c:ptCount val="10"/>
                <c:pt idx="0">
                  <c:v>-354269342</c:v>
                </c:pt>
                <c:pt idx="1">
                  <c:v>-455991479</c:v>
                </c:pt>
                <c:pt idx="2">
                  <c:v>-1417823802</c:v>
                </c:pt>
                <c:pt idx="3">
                  <c:v>-1044123198</c:v>
                </c:pt>
                <c:pt idx="4">
                  <c:v>-1485908558</c:v>
                </c:pt>
                <c:pt idx="5">
                  <c:v>-1086569874</c:v>
                </c:pt>
                <c:pt idx="6">
                  <c:v>-1184513155</c:v>
                </c:pt>
                <c:pt idx="7">
                  <c:v>-1087291446</c:v>
                </c:pt>
                <c:pt idx="8">
                  <c:v>-822056434</c:v>
                </c:pt>
                <c:pt idx="9">
                  <c:v>-888971307</c:v>
                </c:pt>
              </c:numCache>
            </c:numRef>
          </c:val>
          <c:extLst xmlns:c16r2="http://schemas.microsoft.com/office/drawing/2015/06/chart">
            <c:ext xmlns:c16="http://schemas.microsoft.com/office/drawing/2014/chart" uri="{C3380CC4-5D6E-409C-BE32-E72D297353CC}">
              <c16:uniqueId val="{00000019-D2DA-4409-8390-AFF871FAE9C8}"/>
            </c:ext>
          </c:extLst>
        </c:ser>
        <c:ser>
          <c:idx val="6"/>
          <c:order val="6"/>
          <c:tx>
            <c:strRef>
              <c:f>'[CEDEAO PAIS POR PAIS VPT 2020.xlsx]Sierra Leone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layout>
                <c:manualLayout>
                  <c:x val="6.5703022339027597E-4"/>
                  <c:y val="-3.82327952421408E-2"/>
                </c:manualLayout>
              </c:layout>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1C-D2DA-4409-8390-AFF871FAE9C8}"/>
                </c:ext>
              </c:extLst>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Estatisticas'!$B$13:$K$13</c:f>
              <c:numCache>
                <c:formatCode>"$"#,##0_);[Red]\("$"#,##0\)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extLst xmlns:c16r2="http://schemas.microsoft.com/office/drawing/2015/06/chart">
            <c:ext xmlns:c16="http://schemas.microsoft.com/office/drawing/2014/chart" uri="{C3380CC4-5D6E-409C-BE32-E72D297353CC}">
              <c16:uniqueId val="{0000001D-D2DA-4409-8390-AFF871FAE9C8}"/>
            </c:ext>
          </c:extLst>
        </c:ser>
        <c:dLbls>
          <c:showLegendKey val="0"/>
          <c:showVal val="0"/>
          <c:showCatName val="0"/>
          <c:showSerName val="0"/>
          <c:showPercent val="0"/>
          <c:showBubbleSize val="0"/>
        </c:dLbls>
        <c:gapWidth val="150"/>
        <c:axId val="297338368"/>
        <c:axId val="149768448"/>
      </c:barChart>
      <c:dateAx>
        <c:axId val="29733836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pt-PT"/>
                  <a:t>INDICADORES ECONÓMICOS D</a:t>
                </a:r>
                <a:r>
                  <a:rPr lang="pt-PT" altLang="en-US"/>
                  <a:t>O SIERRA LEONE</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9768448"/>
        <c:crosses val="autoZero"/>
        <c:auto val="0"/>
        <c:lblOffset val="100"/>
        <c:baseTimeUnit val="days"/>
      </c:dateAx>
      <c:valAx>
        <c:axId val="1497684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9733836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82E-43FB-AB80-85472CB695E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82E-43FB-AB80-85472CB695E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F82E-43FB-AB80-85472CB695E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82E-43FB-AB80-85472CB695E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F82E-43FB-AB80-85472CB695E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F82E-43FB-AB80-85472CB695E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82E-43FB-AB80-85472CB695E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F82E-43FB-AB80-85472CB695E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F82E-43FB-AB80-85472CB695EA}"/>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F82E-43FB-AB80-85472CB695E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82E-43FB-AB80-85472CB695E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F82E-43FB-AB80-85472CB695E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F82E-43FB-AB80-85472CB695E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82E-43FB-AB80-85472CB695E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82E-43FB-AB80-85472CB695E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82E-43FB-AB80-85472CB695EA}"/>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F82E-43FB-AB80-85472CB695EA}"/>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F82E-43FB-AB80-85472CB695EA}"/>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F82E-43FB-AB80-85472CB695EA}"/>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F82E-43FB-AB80-85472CB695EA}"/>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F82E-43FB-AB80-85472CB695EA}"/>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F82E-43FB-AB80-85472CB695EA}"/>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F82E-43FB-AB80-85472CB695EA}"/>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F82E-43FB-AB80-85472CB695EA}"/>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2020.xlsx]Sierra Leone Estatisticas'!$A$115:$A$130</c:f>
              <c:strCache>
                <c:ptCount val="16"/>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Équipement de transport</c:v>
                </c:pt>
                <c:pt idx="13">
                  <c:v>Automobiles et pièces</c:v>
                </c:pt>
                <c:pt idx="14">
                  <c:v>Textiles</c:v>
                </c:pt>
                <c:pt idx="15">
                  <c:v>Vètements</c:v>
                </c:pt>
              </c:strCache>
            </c:strRef>
          </c:cat>
          <c:val>
            <c:numRef>
              <c:f>'[CEDEAO PAIS POR PAIS VPT 2020.xlsx]Sierra Leone Estatisticas'!$B$115:$B$130</c:f>
              <c:numCache>
                <c:formatCode>"$"#,##0</c:formatCode>
                <c:ptCount val="16"/>
                <c:pt idx="0">
                  <c:v>379247332</c:v>
                </c:pt>
                <c:pt idx="1">
                  <c:v>364529060</c:v>
                </c:pt>
                <c:pt idx="2">
                  <c:v>205022437</c:v>
                </c:pt>
                <c:pt idx="3">
                  <c:v>195209957</c:v>
                </c:pt>
                <c:pt idx="4">
                  <c:v>890916291</c:v>
                </c:pt>
                <c:pt idx="5">
                  <c:v>28529934</c:v>
                </c:pt>
                <c:pt idx="6">
                  <c:v>123247638</c:v>
                </c:pt>
                <c:pt idx="7">
                  <c:v>34455297</c:v>
                </c:pt>
                <c:pt idx="8">
                  <c:v>416871520</c:v>
                </c:pt>
                <c:pt idx="9">
                  <c:v>73607760</c:v>
                </c:pt>
                <c:pt idx="10">
                  <c:v>10198356</c:v>
                </c:pt>
                <c:pt idx="11">
                  <c:v>61913672</c:v>
                </c:pt>
                <c:pt idx="12">
                  <c:v>155964083</c:v>
                </c:pt>
                <c:pt idx="13">
                  <c:v>138833833</c:v>
                </c:pt>
                <c:pt idx="14" formatCode="&quot;$&quot;#,##0;\-&quot;$&quot;#,##0">
                  <c:v>14996254</c:v>
                </c:pt>
                <c:pt idx="15">
                  <c:v>10536061</c:v>
                </c:pt>
              </c:numCache>
            </c:numRef>
          </c:val>
          <c:extLst xmlns:c16r2="http://schemas.microsoft.com/office/drawing/2015/06/chart">
            <c:ext xmlns:c16="http://schemas.microsoft.com/office/drawing/2014/chart" uri="{C3380CC4-5D6E-409C-BE32-E72D297353CC}">
              <c16:uniqueId val="{00000020-F82E-43FB-AB80-85472CB695EA}"/>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3182009247583002"/>
          <c:y val="1.65657318828152E-2"/>
        </c:manualLayout>
      </c:layout>
      <c:overlay val="0"/>
      <c:spPr>
        <a:noFill/>
        <a:ln>
          <a:noFill/>
        </a:ln>
        <a:effectLst/>
      </c:spPr>
    </c:title>
    <c:autoTitleDeleted val="0"/>
    <c:plotArea>
      <c:layout>
        <c:manualLayout>
          <c:layoutTarget val="inner"/>
          <c:xMode val="edge"/>
          <c:yMode val="edge"/>
          <c:x val="0.220786044556536"/>
          <c:y val="0.17877657966340799"/>
          <c:w val="0.62168978562421195"/>
          <c:h val="0.59619066814471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C08-4DCB-A155-7ACF9F598D9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5C08-4DCB-A155-7ACF9F598D95}"/>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5C08-4DCB-A155-7ACF9F598D9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5C08-4DCB-A155-7ACF9F598D95}"/>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5C08-4DCB-A155-7ACF9F598D95}"/>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C08-4DCB-A155-7ACF9F598D9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C08-4DCB-A155-7ACF9F598D95}"/>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5C08-4DCB-A155-7ACF9F598D95}"/>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5C08-4DCB-A155-7ACF9F598D95}"/>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5C08-4DCB-A155-7ACF9F598D9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5C08-4DCB-A155-7ACF9F598D9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5C08-4DCB-A155-7ACF9F598D9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5C08-4DCB-A155-7ACF9F598D9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5C08-4DCB-A155-7ACF9F598D9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5C08-4DCB-A155-7ACF9F598D9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5C08-4DCB-A155-7ACF9F598D95}"/>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C08-4DCB-A155-7ACF9F598D95}"/>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C08-4DCB-A155-7ACF9F598D95}"/>
                </c:ext>
              </c:extLst>
            </c:dLbl>
            <c:dLbl>
              <c:idx val="2"/>
              <c:layout>
                <c:manualLayout>
                  <c:x val="-4.2653518822635801E-2"/>
                  <c:y val="3.08981387639316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C08-4DCB-A155-7ACF9F598D95}"/>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5C08-4DCB-A155-7ACF9F598D95}"/>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5C08-4DCB-A155-7ACF9F598D95}"/>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5C08-4DCB-A155-7ACF9F598D95}"/>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5C08-4DCB-A155-7ACF9F598D95}"/>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5C08-4DCB-A155-7ACF9F598D95}"/>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5C08-4DCB-A155-7ACF9F598D95}"/>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5C08-4DCB-A155-7ACF9F598D95}"/>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5C08-4DCB-A155-7ACF9F598D95}"/>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5C08-4DCB-A155-7ACF9F598D95}"/>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5C08-4DCB-A155-7ACF9F598D95}"/>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5C08-4DCB-A155-7ACF9F598D95}"/>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5C08-4DCB-A155-7ACF9F598D95}"/>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5C08-4DCB-A155-7ACF9F598D95}"/>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2020.xlsx]Sierra Leone Estatisticas'!$A$137:$A$152</c:f>
              <c:strCache>
                <c:ptCount val="16"/>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Équipement de transport</c:v>
                </c:pt>
                <c:pt idx="13">
                  <c:v>Automobiles et pièces</c:v>
                </c:pt>
                <c:pt idx="14">
                  <c:v>Textiles</c:v>
                </c:pt>
                <c:pt idx="15">
                  <c:v>Vètements</c:v>
                </c:pt>
              </c:strCache>
            </c:strRef>
          </c:cat>
          <c:val>
            <c:numRef>
              <c:f>'[CEDEAO PAIS POR PAIS VPT 2020.xlsx]Sierra Leone Estatisticas'!$B$137:$B$152</c:f>
              <c:numCache>
                <c:formatCode>"$"#,##0;\-"$"#,##0</c:formatCode>
                <c:ptCount val="16"/>
                <c:pt idx="0">
                  <c:v>71553541</c:v>
                </c:pt>
                <c:pt idx="1">
                  <c:v>70959967</c:v>
                </c:pt>
                <c:pt idx="2">
                  <c:v>1000947</c:v>
                </c:pt>
                <c:pt idx="3">
                  <c:v>201950</c:v>
                </c:pt>
                <c:pt idx="4">
                  <c:v>20632631</c:v>
                </c:pt>
                <c:pt idx="5">
                  <c:v>435598</c:v>
                </c:pt>
                <c:pt idx="6">
                  <c:v>2110868</c:v>
                </c:pt>
                <c:pt idx="7">
                  <c:v>59</c:v>
                </c:pt>
                <c:pt idx="8">
                  <c:v>6716954</c:v>
                </c:pt>
                <c:pt idx="9">
                  <c:v>158208</c:v>
                </c:pt>
                <c:pt idx="10">
                  <c:v>105182</c:v>
                </c:pt>
                <c:pt idx="11">
                  <c:v>53026</c:v>
                </c:pt>
                <c:pt idx="12">
                  <c:v>2540676</c:v>
                </c:pt>
                <c:pt idx="13">
                  <c:v>931077</c:v>
                </c:pt>
                <c:pt idx="14">
                  <c:v>17596</c:v>
                </c:pt>
                <c:pt idx="15">
                  <c:v>70069</c:v>
                </c:pt>
              </c:numCache>
            </c:numRef>
          </c:val>
          <c:extLst xmlns:c16r2="http://schemas.microsoft.com/office/drawing/2015/06/chart">
            <c:ext xmlns:c16="http://schemas.microsoft.com/office/drawing/2014/chart" uri="{C3380CC4-5D6E-409C-BE32-E72D297353CC}">
              <c16:uniqueId val="{00000020-5C08-4DCB-A155-7ACF9F598D95}"/>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2020.xlsx]Sierra Leone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Estatisticas'!$B$14:$K$14</c:f>
              <c:numCache>
                <c:formatCode>0.00%</c:formatCode>
                <c:ptCount val="10"/>
                <c:pt idx="0">
                  <c:v>0.13500000000000001</c:v>
                </c:pt>
                <c:pt idx="1">
                  <c:v>0.16789999999999999</c:v>
                </c:pt>
                <c:pt idx="2">
                  <c:v>0.16270000000000001</c:v>
                </c:pt>
                <c:pt idx="3">
                  <c:v>0.3291</c:v>
                </c:pt>
                <c:pt idx="4">
                  <c:v>0.2863</c:v>
                </c:pt>
                <c:pt idx="5">
                  <c:v>0.30759999999999998</c:v>
                </c:pt>
                <c:pt idx="6">
                  <c:v>0.19359999999999999</c:v>
                </c:pt>
                <c:pt idx="7">
                  <c:v>0.24909999999999999</c:v>
                </c:pt>
                <c:pt idx="8">
                  <c:v>0.26050000000000001</c:v>
                </c:pt>
                <c:pt idx="9">
                  <c:v>0.17469999999999999</c:v>
                </c:pt>
              </c:numCache>
            </c:numRef>
          </c:val>
          <c:extLst xmlns:c16r2="http://schemas.microsoft.com/office/drawing/2015/06/chart">
            <c:ext xmlns:c16="http://schemas.microsoft.com/office/drawing/2014/chart" uri="{C3380CC4-5D6E-409C-BE32-E72D297353CC}">
              <c16:uniqueId val="{00000000-C83A-4B4B-82F0-FA378F1A0F8A}"/>
            </c:ext>
          </c:extLst>
        </c:ser>
        <c:ser>
          <c:idx val="1"/>
          <c:order val="1"/>
          <c:tx>
            <c:strRef>
              <c:f>'[CEDEAO PAIS POR PAIS VPT 2020.xlsx]Sierra Leone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Estatisticas'!$B$15:$K$15</c:f>
              <c:numCache>
                <c:formatCode>0.00%</c:formatCode>
                <c:ptCount val="10"/>
                <c:pt idx="0">
                  <c:v>0.27939999999999998</c:v>
                </c:pt>
                <c:pt idx="1">
                  <c:v>0.3448</c:v>
                </c:pt>
                <c:pt idx="2">
                  <c:v>0.64449999999999996</c:v>
                </c:pt>
                <c:pt idx="3">
                  <c:v>0.60370000000000001</c:v>
                </c:pt>
                <c:pt idx="4">
                  <c:v>0.58830000000000005</c:v>
                </c:pt>
                <c:pt idx="5">
                  <c:v>0.52429999999999999</c:v>
                </c:pt>
                <c:pt idx="6">
                  <c:v>0.47439999999999999</c:v>
                </c:pt>
                <c:pt idx="7">
                  <c:v>0.54500000000000004</c:v>
                </c:pt>
                <c:pt idx="8">
                  <c:v>0.4803</c:v>
                </c:pt>
                <c:pt idx="9">
                  <c:v>0.39229999999999998</c:v>
                </c:pt>
              </c:numCache>
            </c:numRef>
          </c:val>
          <c:extLst xmlns:c16r2="http://schemas.microsoft.com/office/drawing/2015/06/chart">
            <c:ext xmlns:c16="http://schemas.microsoft.com/office/drawing/2014/chart" uri="{C3380CC4-5D6E-409C-BE32-E72D297353CC}">
              <c16:uniqueId val="{00000001-C83A-4B4B-82F0-FA378F1A0F8A}"/>
            </c:ext>
          </c:extLst>
        </c:ser>
        <c:dLbls>
          <c:showLegendKey val="0"/>
          <c:showVal val="1"/>
          <c:showCatName val="0"/>
          <c:showSerName val="0"/>
          <c:showPercent val="0"/>
          <c:showBubbleSize val="0"/>
        </c:dLbls>
        <c:gapWidth val="219"/>
        <c:overlap val="-27"/>
        <c:axId val="297556480"/>
        <c:axId val="216893120"/>
      </c:barChart>
      <c:catAx>
        <c:axId val="2975564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893120"/>
        <c:crosses val="autoZero"/>
        <c:auto val="1"/>
        <c:lblAlgn val="ctr"/>
        <c:lblOffset val="100"/>
        <c:noMultiLvlLbl val="0"/>
      </c:catAx>
      <c:valAx>
        <c:axId val="216893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9755648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2020.xlsx]Sierra Leone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AD8-481F-9928-446AB6452DC5}"/>
                </c:ext>
              </c:extLst>
            </c:dLbl>
            <c:dLbl>
              <c:idx val="1"/>
              <c:layout>
                <c:manualLayout>
                  <c:x val="-7.3425724725118798E-3"/>
                  <c:y val="-0.13377926421404701"/>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AD8-481F-9928-446AB6452DC5}"/>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8AD8-481F-9928-446AB6452DC5}"/>
                </c:ext>
              </c:extLst>
            </c:dLbl>
            <c:dLbl>
              <c:idx val="4"/>
              <c:layout>
                <c:manualLayout>
                  <c:x val="1.9948955674774699E-2"/>
                  <c:y val="-8.17805383022773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AD8-481F-9928-446AB6452DC5}"/>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8AD8-481F-9928-446AB6452DC5}"/>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AD8-481F-9928-446AB6452DC5}"/>
                </c:ext>
              </c:extLst>
            </c:dLbl>
            <c:dLbl>
              <c:idx val="9"/>
              <c:layout>
                <c:manualLayout>
                  <c:x val="-4.32314183030366E-3"/>
                  <c:y val="-7.298136645962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AD8-481F-9928-446AB6452DC5}"/>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Estatisticas'!$B$91:$K$91</c:f>
              <c:numCache>
                <c:formatCode>"$"#,##0;\-"$"#,##0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smooth val="0"/>
          <c:extLst xmlns:c16r2="http://schemas.microsoft.com/office/drawing/2015/06/chart">
            <c:ext xmlns:c16="http://schemas.microsoft.com/office/drawing/2014/chart" uri="{C3380CC4-5D6E-409C-BE32-E72D297353CC}">
              <c16:uniqueId val="{00000008-8AD8-481F-9928-446AB6452DC5}"/>
            </c:ext>
          </c:extLst>
        </c:ser>
        <c:dLbls>
          <c:showLegendKey val="0"/>
          <c:showVal val="1"/>
          <c:showCatName val="0"/>
          <c:showSerName val="0"/>
          <c:showPercent val="0"/>
          <c:showBubbleSize val="0"/>
        </c:dLbls>
        <c:marker val="1"/>
        <c:smooth val="0"/>
        <c:axId val="297555968"/>
        <c:axId val="216894848"/>
      </c:lineChart>
      <c:catAx>
        <c:axId val="29755596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894848"/>
        <c:crosses val="autoZero"/>
        <c:auto val="1"/>
        <c:lblAlgn val="ctr"/>
        <c:lblOffset val="100"/>
        <c:noMultiLvlLbl val="0"/>
      </c:catAx>
      <c:valAx>
        <c:axId val="2168948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975559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du Bénin</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8044206534537199"/>
          <c:y val="7.4487050690231899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379-4895-9351-D1DE05ADB7F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379-4895-9351-D1DE05ADB7F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1379-4895-9351-D1DE05ADB7F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379-4895-9351-D1DE05ADB7F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1379-4895-9351-D1DE05ADB7F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1379-4895-9351-D1DE05ADB7F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379-4895-9351-D1DE05ADB7F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379-4895-9351-D1DE05ADB7F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379-4895-9351-D1DE05ADB7F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1379-4895-9351-D1DE05ADB7F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379-4895-9351-D1DE05ADB7F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1379-4895-9351-D1DE05ADB7F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1379-4895-9351-D1DE05ADB7F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379-4895-9351-D1DE05ADB7F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379-4895-9351-D1DE05ADB7F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379-4895-9351-D1DE05ADB7FC}"/>
              </c:ext>
            </c:extLst>
          </c:dPt>
          <c:dLbls>
            <c:dLbl>
              <c:idx val="9"/>
              <c:layout>
                <c:manualLayout>
                  <c:x val="-2.9449423815621E-2"/>
                  <c:y val="-1.2767768477798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1379-4895-9351-D1DE05ADB7FC}"/>
                </c:ext>
              </c:extLst>
            </c:dLbl>
            <c:dLbl>
              <c:idx val="10"/>
              <c:layout>
                <c:manualLayout>
                  <c:x val="-6.2740076824583907E-2"/>
                  <c:y val="2.76634983685629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1379-4895-9351-D1DE05ADB7FC}"/>
                </c:ext>
              </c:extLst>
            </c:dLbl>
            <c:dLbl>
              <c:idx val="11"/>
              <c:layout>
                <c:manualLayout>
                  <c:x val="-3.7131882202304699E-2"/>
                  <c:y val="-4.46871896722939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1379-4895-9351-D1DE05ADB7FC}"/>
                </c:ext>
              </c:extLst>
            </c:dLbl>
            <c:dLbl>
              <c:idx val="12"/>
              <c:layout>
                <c:manualLayout>
                  <c:x val="-1.1600928074245899E-2"/>
                  <c:y val="-4.9300664616605497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1379-4895-9351-D1DE05ADB7FC}"/>
                </c:ext>
              </c:extLst>
            </c:dLbl>
            <c:dLbl>
              <c:idx val="14"/>
              <c:layout>
                <c:manualLayout>
                  <c:x val="8.9628681177976992E-3"/>
                  <c:y val="-5.1071073911193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1379-4895-9351-D1DE05ADB7FC}"/>
                </c:ext>
              </c:extLst>
            </c:dLbl>
            <c:dLbl>
              <c:idx val="15"/>
              <c:layout>
                <c:manualLayout>
                  <c:x val="6.5300896286811794E-2"/>
                  <c:y val="-2.12796141296638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1379-4895-9351-D1DE05ADB7FC}"/>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2020.xlsx]Benin Estatisticas'!$A$110:$A$125</c:f>
              <c:strCache>
                <c:ptCount val="16"/>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Équipement de transport</c:v>
                </c:pt>
                <c:pt idx="13">
                  <c:v>Automobiles et pièces</c:v>
                </c:pt>
                <c:pt idx="14">
                  <c:v>Textiles</c:v>
                </c:pt>
                <c:pt idx="15">
                  <c:v>Vètements</c:v>
                </c:pt>
              </c:strCache>
            </c:strRef>
          </c:cat>
          <c:val>
            <c:numRef>
              <c:f>'[CEDEAO PAIS POR PAIS VPT 2020.xlsx]Benin Estatisticas'!$B$110:$B$125</c:f>
              <c:numCache>
                <c:formatCode>"$"#,##0</c:formatCode>
                <c:ptCount val="16"/>
                <c:pt idx="0">
                  <c:v>1085204703</c:v>
                </c:pt>
                <c:pt idx="1">
                  <c:v>1021315092</c:v>
                </c:pt>
                <c:pt idx="2">
                  <c:v>446239411</c:v>
                </c:pt>
                <c:pt idx="3">
                  <c:v>430074136</c:v>
                </c:pt>
                <c:pt idx="4">
                  <c:v>942117648</c:v>
                </c:pt>
                <c:pt idx="5">
                  <c:v>72765550</c:v>
                </c:pt>
                <c:pt idx="6">
                  <c:v>151768338</c:v>
                </c:pt>
                <c:pt idx="7">
                  <c:v>78835663</c:v>
                </c:pt>
                <c:pt idx="8">
                  <c:v>450505776</c:v>
                </c:pt>
                <c:pt idx="9">
                  <c:v>41086993</c:v>
                </c:pt>
                <c:pt idx="10">
                  <c:v>8793131</c:v>
                </c:pt>
                <c:pt idx="11">
                  <c:v>26555629</c:v>
                </c:pt>
                <c:pt idx="12">
                  <c:v>242285651</c:v>
                </c:pt>
                <c:pt idx="13">
                  <c:v>127928202</c:v>
                </c:pt>
                <c:pt idx="14">
                  <c:v>50666595</c:v>
                </c:pt>
                <c:pt idx="15">
                  <c:v>5979574</c:v>
                </c:pt>
              </c:numCache>
            </c:numRef>
          </c:val>
          <c:extLst xmlns:c16r2="http://schemas.microsoft.com/office/drawing/2015/06/chart">
            <c:ext xmlns:c16="http://schemas.microsoft.com/office/drawing/2014/chart" uri="{C3380CC4-5D6E-409C-BE32-E72D297353CC}">
              <c16:uniqueId val="{00000020-1379-4895-9351-D1DE05ADB7FC}"/>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4606741573033697"/>
          <c:w val="0.99487836107554395"/>
          <c:h val="0.24964249233912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Exportations du Bénin</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67667243772443098"/>
          <c:y val="0.122231116608516"/>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1F0-404C-9E4B-6A80ADEBB3C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1F0-404C-9E4B-6A80ADEBB3C5}"/>
              </c:ext>
            </c:extLst>
          </c:dPt>
          <c:dPt>
            <c:idx val="2"/>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5-D1F0-404C-9E4B-6A80ADEBB3C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1F0-404C-9E4B-6A80ADEBB3C5}"/>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D1F0-404C-9E4B-6A80ADEBB3C5}"/>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D1F0-404C-9E4B-6A80ADEBB3C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1F0-404C-9E4B-6A80ADEBB3C5}"/>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D1F0-404C-9E4B-6A80ADEBB3C5}"/>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D1F0-404C-9E4B-6A80ADEBB3C5}"/>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D1F0-404C-9E4B-6A80ADEBB3C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1F0-404C-9E4B-6A80ADEBB3C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D1F0-404C-9E4B-6A80ADEBB3C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D1F0-404C-9E4B-6A80ADEBB3C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1F0-404C-9E4B-6A80ADEBB3C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1F0-404C-9E4B-6A80ADEBB3C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1F0-404C-9E4B-6A80ADEBB3C5}"/>
              </c:ext>
            </c:extLst>
          </c:dPt>
          <c:dLbls>
            <c:dLbl>
              <c:idx val="6"/>
              <c:layout>
                <c:manualLayout>
                  <c:x val="-5.6517691309823502E-2"/>
                  <c:y val="-6.99430917405130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D1F0-404C-9E4B-6A80ADEBB3C5}"/>
                </c:ext>
              </c:extLst>
            </c:dLbl>
            <c:dLbl>
              <c:idx val="7"/>
              <c:layout>
                <c:manualLayout>
                  <c:x val="-9.3580561107991095E-2"/>
                  <c:y val="-6.30294255106623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8.9487057673820605E-2"/>
                      <c:h val="5.0352261788279201E-2"/>
                    </c:manualLayout>
                  </c15:layout>
                </c:ext>
                <c:ext xmlns:c16="http://schemas.microsoft.com/office/drawing/2014/chart" uri="{C3380CC4-5D6E-409C-BE32-E72D297353CC}">
                  <c16:uniqueId val="{0000000F-D1F0-404C-9E4B-6A80ADEBB3C5}"/>
                </c:ext>
              </c:extLst>
            </c:dLbl>
            <c:dLbl>
              <c:idx val="9"/>
              <c:layout>
                <c:manualLayout>
                  <c:x val="-1.02968937703793E-2"/>
                  <c:y val="-9.81461286804797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1F0-404C-9E4B-6A80ADEBB3C5}"/>
                </c:ext>
              </c:extLst>
            </c:dLbl>
            <c:dLbl>
              <c:idx val="10"/>
              <c:layout>
                <c:manualLayout>
                  <c:x val="-8.2375150163034094E-2"/>
                  <c:y val="2.33681258763047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1F0-404C-9E4B-6A80ADEBB3C5}"/>
                </c:ext>
              </c:extLst>
            </c:dLbl>
            <c:dLbl>
              <c:idx val="11"/>
              <c:layout>
                <c:manualLayout>
                  <c:x val="-6.9504032950060093E-2"/>
                  <c:y val="-4.20626265773485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1F0-404C-9E4B-6A80ADEBB3C5}"/>
                </c:ext>
              </c:extLst>
            </c:dLbl>
            <c:dLbl>
              <c:idx val="13"/>
              <c:layout>
                <c:manualLayout>
                  <c:x val="-1.9306675819461099E-2"/>
                  <c:y val="-3.0378563639196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1F0-404C-9E4B-6A80ADEBB3C5}"/>
                </c:ext>
              </c:extLst>
            </c:dLbl>
            <c:dLbl>
              <c:idx val="14"/>
              <c:layout>
                <c:manualLayout>
                  <c:x val="1.9306675819461099E-2"/>
                  <c:y val="-6.07571272783923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1F0-404C-9E4B-6A80ADEBB3C5}"/>
                </c:ext>
              </c:extLst>
            </c:dLbl>
            <c:dLbl>
              <c:idx val="15"/>
              <c:layout>
                <c:manualLayout>
                  <c:x val="6.3068474343573003E-2"/>
                  <c:y val="-2.1031313288674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1F0-404C-9E4B-6A80ADEBB3C5}"/>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2020.xlsx]Benin Estatisticas'!$A$128:$A$143</c:f>
              <c:strCache>
                <c:ptCount val="16"/>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Équipement de transport</c:v>
                </c:pt>
                <c:pt idx="13">
                  <c:v>Automobiles et pièces</c:v>
                </c:pt>
                <c:pt idx="14">
                  <c:v>Textiles</c:v>
                </c:pt>
                <c:pt idx="15">
                  <c:v>Vètements</c:v>
                </c:pt>
              </c:strCache>
            </c:strRef>
          </c:cat>
          <c:val>
            <c:numRef>
              <c:f>'[CEDEAO PAIS POR PAIS VPT 2020.xlsx]Benin Estatisticas'!$B$128:$B$143</c:f>
              <c:numCache>
                <c:formatCode>"$"#,##0;\-"$"#,##0</c:formatCode>
                <c:ptCount val="16"/>
                <c:pt idx="0">
                  <c:v>416646669</c:v>
                </c:pt>
                <c:pt idx="1">
                  <c:v>141907123</c:v>
                </c:pt>
                <c:pt idx="2">
                  <c:v>31985080</c:v>
                </c:pt>
                <c:pt idx="3">
                  <c:v>22730666</c:v>
                </c:pt>
                <c:pt idx="4">
                  <c:v>161938169</c:v>
                </c:pt>
                <c:pt idx="5">
                  <c:v>27707330</c:v>
                </c:pt>
                <c:pt idx="6">
                  <c:v>5046755</c:v>
                </c:pt>
                <c:pt idx="7">
                  <c:v>810797</c:v>
                </c:pt>
                <c:pt idx="8">
                  <c:v>72496101</c:v>
                </c:pt>
                <c:pt idx="9">
                  <c:v>226624</c:v>
                </c:pt>
                <c:pt idx="10">
                  <c:v>142595</c:v>
                </c:pt>
                <c:pt idx="11">
                  <c:v>84029</c:v>
                </c:pt>
                <c:pt idx="12">
                  <c:v>50545133</c:v>
                </c:pt>
                <c:pt idx="13">
                  <c:v>5271832</c:v>
                </c:pt>
                <c:pt idx="14">
                  <c:v>10866500</c:v>
                </c:pt>
                <c:pt idx="15">
                  <c:v>493566</c:v>
                </c:pt>
              </c:numCache>
            </c:numRef>
          </c:val>
          <c:extLst xmlns:c16r2="http://schemas.microsoft.com/office/drawing/2015/06/chart">
            <c:ext xmlns:c16="http://schemas.microsoft.com/office/drawing/2014/chart" uri="{C3380CC4-5D6E-409C-BE32-E72D297353CC}">
              <c16:uniqueId val="{00000020-D1F0-404C-9E4B-6A80ADEBB3C5}"/>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20-01-2021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175771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20-01-2021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244790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20-01-2021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20-01-2021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20-01-2021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20-01-2021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20-01-2021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20-01-2021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20-01-2021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20-01-2021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3.xml"/><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4.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2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23.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9.xml"/><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0.xml"/><Relationship Id="rId1" Type="http://schemas.openxmlformats.org/officeDocument/2006/relationships/slideLayout" Target="../slideLayouts/slideLayout1.xml"/><Relationship Id="rId6" Type="http://schemas.openxmlformats.org/officeDocument/2006/relationships/chart" Target="../charts/chart31.xml"/><Relationship Id="rId5" Type="http://schemas.openxmlformats.org/officeDocument/2006/relationships/image" Target="../media/image3.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4.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36.xml"/><Relationship Id="rId4" Type="http://schemas.openxmlformats.org/officeDocument/2006/relationships/chart" Target="../charts/chart35.xml"/></Relationships>
</file>

<file path=ppt/slides/_rels/slide3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4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4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4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hart" Target="../charts/chart4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5.xml"/><Relationship Id="rId1" Type="http://schemas.openxmlformats.org/officeDocument/2006/relationships/slideLayout" Target="../slideLayouts/slideLayout1.xml"/><Relationship Id="rId5" Type="http://schemas.openxmlformats.org/officeDocument/2006/relationships/chart" Target="../charts/chart46.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4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52.xml"/><Relationship Id="rId4" Type="http://schemas.openxmlformats.org/officeDocument/2006/relationships/chart" Target="../charts/chart51.xml"/></Relationships>
</file>

<file path=ppt/slides/_rels/slide4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57.xml"/></Relationships>
</file>

<file path=ppt/slides/_rels/slide4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hart" Target="../charts/chart60.xml"/></Relationships>
</file>

<file path=ppt/slides/_rels/slide4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62.xml"/></Relationships>
</file>

<file path=ppt/slides/_rels/slide49.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6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68.xml"/><Relationship Id="rId1" Type="http://schemas.openxmlformats.org/officeDocument/2006/relationships/slideLayout" Target="../slideLayouts/slideLayout1.xml"/><Relationship Id="rId5" Type="http://schemas.openxmlformats.org/officeDocument/2006/relationships/chart" Target="../charts/chart69.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3.xml"/><Relationship Id="rId1" Type="http://schemas.openxmlformats.org/officeDocument/2006/relationships/slideLayout" Target="../slideLayouts/slideLayout1.xml"/><Relationship Id="rId5" Type="http://schemas.openxmlformats.org/officeDocument/2006/relationships/chart" Target="../charts/chart7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2" name="Imagem 81" descr="LOGO-Paises ecowas"/>
          <p:cNvPicPr>
            <a:picLocks noChangeAspect="1"/>
          </p:cNvPicPr>
          <p:nvPr/>
        </p:nvPicPr>
        <p:blipFill>
          <a:blip r:embed="rId2"/>
          <a:stretch>
            <a:fillRect/>
          </a:stretch>
        </p:blipFill>
        <p:spPr>
          <a:xfrm>
            <a:off x="5718715" y="1310736"/>
            <a:ext cx="4911090" cy="4864735"/>
          </a:xfrm>
          <a:prstGeom prst="rect">
            <a:avLst/>
          </a:prstGeom>
        </p:spPr>
      </p:pic>
      <p:sp>
        <p:nvSpPr>
          <p:cNvPr id="14" name="Anel 4"/>
          <p:cNvSpPr/>
          <p:nvPr/>
        </p:nvSpPr>
        <p:spPr>
          <a:xfrm>
            <a:off x="4176300" y="485236"/>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pic>
        <p:nvPicPr>
          <p:cNvPr id="15" name="Imagem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9042" y="153217"/>
            <a:ext cx="822051" cy="681808"/>
          </a:xfrm>
          <a:prstGeom prst="rect">
            <a:avLst/>
          </a:prstGeom>
        </p:spPr>
      </p:pic>
      <p:sp>
        <p:nvSpPr>
          <p:cNvPr id="16" name="Anel 7"/>
          <p:cNvSpPr/>
          <p:nvPr/>
        </p:nvSpPr>
        <p:spPr>
          <a:xfrm>
            <a:off x="11046" y="2746827"/>
            <a:ext cx="5243830" cy="40824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7" name="Rectangle 16"/>
          <p:cNvSpPr/>
          <p:nvPr/>
        </p:nvSpPr>
        <p:spPr>
          <a:xfrm>
            <a:off x="431074" y="3970472"/>
            <a:ext cx="4075612" cy="2038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Imagem 11" descr="logo"/>
          <p:cNvPicPr>
            <a:picLocks noChangeAspect="1"/>
          </p:cNvPicPr>
          <p:nvPr/>
        </p:nvPicPr>
        <p:blipFill>
          <a:blip r:embed="rId4"/>
          <a:stretch>
            <a:fillRect/>
          </a:stretch>
        </p:blipFill>
        <p:spPr>
          <a:xfrm>
            <a:off x="75981" y="153264"/>
            <a:ext cx="2349938" cy="515796"/>
          </a:xfrm>
          <a:prstGeom prst="rect">
            <a:avLst/>
          </a:prstGeom>
        </p:spPr>
      </p:pic>
      <p:pic>
        <p:nvPicPr>
          <p:cNvPr id="19" name="Imagem 1" descr="ecowas-map"/>
          <p:cNvPicPr>
            <a:picLocks noChangeAspect="1"/>
          </p:cNvPicPr>
          <p:nvPr/>
        </p:nvPicPr>
        <p:blipFill>
          <a:blip r:embed="rId5"/>
          <a:stretch>
            <a:fillRect/>
          </a:stretch>
        </p:blipFill>
        <p:spPr>
          <a:xfrm>
            <a:off x="832485" y="2821940"/>
            <a:ext cx="4918710" cy="3404870"/>
          </a:xfrm>
          <a:prstGeom prst="rect">
            <a:avLst/>
          </a:prstGeom>
        </p:spPr>
      </p:pic>
      <p:sp>
        <p:nvSpPr>
          <p:cNvPr id="20" name="Rectangle 2"/>
          <p:cNvSpPr txBox="1">
            <a:spLocks noChangeArrowheads="1"/>
          </p:cNvSpPr>
          <p:nvPr/>
        </p:nvSpPr>
        <p:spPr>
          <a:xfrm>
            <a:off x="16510" y="974090"/>
            <a:ext cx="742061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CEDEAO </a:t>
            </a:r>
          </a:p>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Uma visão do conjunto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801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10</a:t>
            </a:fld>
            <a:endParaRPr lang="fr-FR" altLang="pt-PT" sz="1000" b="1" i="1" u="sng" dirty="0"/>
          </a:p>
        </p:txBody>
      </p:sp>
      <p:graphicFrame>
        <p:nvGraphicFramePr>
          <p:cNvPr id="40" name="Gráfico 39"/>
          <p:cNvGraphicFramePr/>
          <p:nvPr/>
        </p:nvGraphicFramePr>
        <p:xfrm>
          <a:off x="0" y="1810385"/>
          <a:ext cx="12192635" cy="4761230"/>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m 2" descr="logo"/>
          <p:cNvPicPr>
            <a:picLocks noChangeAspect="1"/>
          </p:cNvPicPr>
          <p:nvPr/>
        </p:nvPicPr>
        <p:blipFill>
          <a:blip r:embed="rId3"/>
          <a:stretch>
            <a:fillRect/>
          </a:stretch>
        </p:blipFill>
        <p:spPr>
          <a:xfrm>
            <a:off x="-8255" y="46990"/>
            <a:ext cx="3274695" cy="835660"/>
          </a:xfrm>
          <a:prstGeom prst="rect">
            <a:avLst/>
          </a:prstGeom>
        </p:spPr>
      </p:pic>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21" name="Imagem 20" descr="LOGO-Paises ecowas"/>
          <p:cNvPicPr>
            <a:picLocks noChangeAspect="1"/>
          </p:cNvPicPr>
          <p:nvPr/>
        </p:nvPicPr>
        <p:blipFill>
          <a:blip r:embed="rId5"/>
          <a:stretch>
            <a:fillRect/>
          </a:stretch>
        </p:blipFill>
        <p:spPr>
          <a:xfrm>
            <a:off x="10497185" y="2995295"/>
            <a:ext cx="1605915" cy="159004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descr="LOGO-Paises ecowas"/>
          <p:cNvPicPr>
            <a:picLocks noChangeAspect="1"/>
          </p:cNvPicPr>
          <p:nvPr/>
        </p:nvPicPr>
        <p:blipFill>
          <a:blip r:embed="rId2"/>
          <a:stretch>
            <a:fillRect/>
          </a:stretch>
        </p:blipFill>
        <p:spPr>
          <a:xfrm>
            <a:off x="0" y="4861560"/>
            <a:ext cx="2019935" cy="1999615"/>
          </a:xfrm>
          <a:prstGeom prst="rect">
            <a:avLst/>
          </a:prstGeom>
        </p:spPr>
      </p:pic>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11</a:t>
            </a:fld>
            <a:endParaRPr lang="fr-FR" altLang="pt-PT" sz="1000" b="1" i="1" u="sng" dirty="0"/>
          </a:p>
        </p:txBody>
      </p:sp>
      <p:graphicFrame>
        <p:nvGraphicFramePr>
          <p:cNvPr id="63" name="Gráfico 62"/>
          <p:cNvGraphicFramePr/>
          <p:nvPr/>
        </p:nvGraphicFramePr>
        <p:xfrm>
          <a:off x="54610" y="1012825"/>
          <a:ext cx="12076430" cy="4071620"/>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m 2" descr="logo"/>
          <p:cNvPicPr>
            <a:picLocks noChangeAspect="1"/>
          </p:cNvPicPr>
          <p:nvPr/>
        </p:nvPicPr>
        <p:blipFill>
          <a:blip r:embed="rId4"/>
          <a:stretch>
            <a:fillRect/>
          </a:stretch>
        </p:blipFill>
        <p:spPr>
          <a:xfrm>
            <a:off x="-8255" y="46990"/>
            <a:ext cx="3274695" cy="835660"/>
          </a:xfrm>
          <a:prstGeom prst="rect">
            <a:avLst/>
          </a:prstGeom>
        </p:spPr>
      </p:pic>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12</a:t>
            </a:fld>
            <a:endParaRPr lang="fr-FR" altLang="pt-PT" sz="1000" b="1" i="1" u="sng" dirty="0"/>
          </a:p>
        </p:txBody>
      </p:sp>
      <p:graphicFrame>
        <p:nvGraphicFramePr>
          <p:cNvPr id="2" name="Gráfico 1"/>
          <p:cNvGraphicFramePr/>
          <p:nvPr/>
        </p:nvGraphicFramePr>
        <p:xfrm>
          <a:off x="635" y="1062990"/>
          <a:ext cx="12077065" cy="473202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Imagem 20" descr="LOGO-Paises ecowas"/>
          <p:cNvPicPr>
            <a:picLocks noChangeAspect="1"/>
          </p:cNvPicPr>
          <p:nvPr/>
        </p:nvPicPr>
        <p:blipFill>
          <a:blip r:embed="rId3"/>
          <a:stretch>
            <a:fillRect/>
          </a:stretch>
        </p:blipFill>
        <p:spPr>
          <a:xfrm>
            <a:off x="127000" y="5182870"/>
            <a:ext cx="1692275" cy="1675765"/>
          </a:xfrm>
          <a:prstGeom prst="rect">
            <a:avLst/>
          </a:prstGeom>
        </p:spPr>
      </p:pic>
      <p:pic>
        <p:nvPicPr>
          <p:cNvPr id="3" name="Imagem 2" descr="logo"/>
          <p:cNvPicPr>
            <a:picLocks noChangeAspect="1"/>
          </p:cNvPicPr>
          <p:nvPr/>
        </p:nvPicPr>
        <p:blipFill>
          <a:blip r:embed="rId4"/>
          <a:stretch>
            <a:fillRect/>
          </a:stretch>
        </p:blipFill>
        <p:spPr>
          <a:xfrm>
            <a:off x="-8255" y="46990"/>
            <a:ext cx="3274695" cy="835660"/>
          </a:xfrm>
          <a:prstGeom prst="rect">
            <a:avLst/>
          </a:prstGeom>
        </p:spPr>
      </p:pic>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13</a:t>
            </a:fld>
            <a:endParaRPr lang="fr-FR" altLang="pt-PT" sz="1000" b="1" i="1" u="sng" dirty="0"/>
          </a:p>
        </p:txBody>
      </p:sp>
      <p:pic>
        <p:nvPicPr>
          <p:cNvPr id="21" name="Imagem 20" descr="LOGO-Paises ecowas"/>
          <p:cNvPicPr>
            <a:picLocks noChangeAspect="1"/>
          </p:cNvPicPr>
          <p:nvPr/>
        </p:nvPicPr>
        <p:blipFill>
          <a:blip r:embed="rId2"/>
          <a:stretch>
            <a:fillRect/>
          </a:stretch>
        </p:blipFill>
        <p:spPr>
          <a:xfrm>
            <a:off x="686435" y="5617845"/>
            <a:ext cx="1258570" cy="1246505"/>
          </a:xfrm>
          <a:prstGeom prst="rect">
            <a:avLst/>
          </a:prstGeom>
        </p:spPr>
      </p:pic>
      <p:graphicFrame>
        <p:nvGraphicFramePr>
          <p:cNvPr id="9" name="Tabela 8"/>
          <p:cNvGraphicFramePr/>
          <p:nvPr/>
        </p:nvGraphicFramePr>
        <p:xfrm>
          <a:off x="239395" y="384810"/>
          <a:ext cx="3074670" cy="2228215"/>
        </p:xfrm>
        <a:graphic>
          <a:graphicData uri="http://schemas.openxmlformats.org/drawingml/2006/table">
            <a:tbl>
              <a:tblPr firstRow="1" bandRow="1">
                <a:tableStyleId>{5C22544A-7EE6-4342-B048-85BDC9FD1C3A}</a:tableStyleId>
              </a:tblPr>
              <a:tblGrid>
                <a:gridCol w="1394460">
                  <a:extLst>
                    <a:ext uri="{9D8B030D-6E8A-4147-A177-3AD203B41FA5}">
                      <a16:colId xmlns="" xmlns:a16="http://schemas.microsoft.com/office/drawing/2014/main" val="20000"/>
                    </a:ext>
                  </a:extLst>
                </a:gridCol>
                <a:gridCol w="700405">
                  <a:extLst>
                    <a:ext uri="{9D8B030D-6E8A-4147-A177-3AD203B41FA5}">
                      <a16:colId xmlns="" xmlns:a16="http://schemas.microsoft.com/office/drawing/2014/main" val="20001"/>
                    </a:ext>
                  </a:extLst>
                </a:gridCol>
                <a:gridCol w="979805">
                  <a:extLst>
                    <a:ext uri="{9D8B030D-6E8A-4147-A177-3AD203B41FA5}">
                      <a16:colId xmlns="" xmlns:a16="http://schemas.microsoft.com/office/drawing/2014/main" val="20002"/>
                    </a:ext>
                  </a:extLst>
                </a:gridCol>
              </a:tblGrid>
              <a:tr h="203835">
                <a:tc>
                  <a:txBody>
                    <a:bodyPr/>
                    <a:lstStyle/>
                    <a:p>
                      <a:pPr>
                        <a:lnSpc>
                          <a:spcPts val="1140"/>
                        </a:lnSpc>
                        <a:buNone/>
                      </a:pPr>
                      <a:r>
                        <a:rPr lang="en-US" sz="1000">
                          <a:solidFill>
                            <a:srgbClr val="3EA4BA"/>
                          </a:solidFill>
                          <a:latin typeface="Arial Narrow" panose="020B0606020202030204" charset="-122"/>
                        </a:rPr>
                        <a:t>População</a:t>
                      </a:r>
                      <a:endParaRPr lang="en-US" altLang="en-US" sz="1000">
                        <a:solidFill>
                          <a:srgbClr val="3EA4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b="0">
                          <a:solidFill>
                            <a:srgbClr val="3EA4BA"/>
                          </a:solidFill>
                          <a:latin typeface="Arial Narrow" panose="020B0606020202030204" charset="-122"/>
                        </a:rPr>
                        <a:t>: </a:t>
                      </a:r>
                      <a:r>
                        <a:rPr lang="en-US" sz="1000" b="0">
                          <a:solidFill>
                            <a:srgbClr val="3EA4BA"/>
                          </a:solidFill>
                          <a:latin typeface="Arial Narrow" panose="020B0606020202030204" charset="-122"/>
                        </a:rPr>
                        <a:t>11.801.151</a:t>
                      </a:r>
                      <a:endParaRPr lang="en-US" altLang="en-US" sz="1000" b="0">
                        <a:solidFill>
                          <a:srgbClr val="3EA4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b="0">
                          <a:solidFill>
                            <a:srgbClr val="3EA4BA"/>
                          </a:solidFill>
                          <a:latin typeface="Arial Narrow" panose="020B0606020202030204" charset="-122"/>
                        </a:rPr>
                        <a:t>Habitantes</a:t>
                      </a:r>
                      <a:endParaRPr lang="en-US" altLang="en-US" sz="1000" b="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0"/>
                  </a:ext>
                </a:extLst>
              </a:tr>
              <a:tr h="203200">
                <a:tc>
                  <a:txBody>
                    <a:bodyPr/>
                    <a:lstStyle/>
                    <a:p>
                      <a:pPr>
                        <a:lnSpc>
                          <a:spcPts val="114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1"/>
                  </a:ext>
                </a:extLst>
              </a:tr>
              <a:tr h="203835">
                <a:tc>
                  <a:txBody>
                    <a:bodyPr/>
                    <a:lstStyle/>
                    <a:p>
                      <a:pPr>
                        <a:lnSpc>
                          <a:spcPts val="114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47,90%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2"/>
                  </a:ext>
                </a:extLst>
              </a:tr>
              <a:tr h="203200">
                <a:tc>
                  <a:txBody>
                    <a:bodyPr/>
                    <a:lstStyle/>
                    <a:p>
                      <a:pPr>
                        <a:lnSpc>
                          <a:spcPts val="114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102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3"/>
                  </a:ext>
                </a:extLst>
              </a:tr>
              <a:tr h="203835">
                <a:tc>
                  <a:txBody>
                    <a:bodyPr/>
                    <a:lstStyle/>
                    <a:p>
                      <a:pPr>
                        <a:lnSpc>
                          <a:spcPts val="114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4"/>
                  </a:ext>
                </a:extLst>
              </a:tr>
              <a:tr h="0">
                <a:tc>
                  <a:txBody>
                    <a:bodyPr/>
                    <a:lstStyle/>
                    <a:p>
                      <a:pPr>
                        <a:lnSpc>
                          <a:spcPts val="114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59,9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5"/>
                  </a:ext>
                </a:extLst>
              </a:tr>
              <a:tr h="132080">
                <a:tc>
                  <a:txBody>
                    <a:bodyPr/>
                    <a:lstStyle/>
                    <a:p>
                      <a:pPr>
                        <a:lnSpc>
                          <a:spcPts val="114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63,0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6"/>
                  </a:ext>
                </a:extLst>
              </a:tr>
              <a:tr h="203200">
                <a:tc>
                  <a:txBody>
                    <a:bodyPr/>
                    <a:lstStyle/>
                    <a:p>
                      <a:pPr>
                        <a:lnSpc>
                          <a:spcPts val="114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71,70%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7"/>
                  </a:ext>
                </a:extLst>
              </a:tr>
              <a:tr h="203835">
                <a:tc>
                  <a:txBody>
                    <a:bodyPr/>
                    <a:lstStyle/>
                    <a:p>
                      <a:pPr>
                        <a:lnSpc>
                          <a:spcPts val="114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34,70%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8"/>
                  </a:ext>
                </a:extLst>
              </a:tr>
              <a:tr h="203200">
                <a:tc>
                  <a:txBody>
                    <a:bodyPr/>
                    <a:lstStyle/>
                    <a:p>
                      <a:pPr>
                        <a:lnSpc>
                          <a:spcPts val="114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9"/>
                  </a:ext>
                </a:extLst>
              </a:tr>
              <a:tr h="203835">
                <a:tc>
                  <a:txBody>
                    <a:bodyPr/>
                    <a:lstStyle/>
                    <a:p>
                      <a:pPr>
                        <a:lnSpc>
                          <a:spcPts val="114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10"/>
                  </a:ext>
                </a:extLst>
              </a:tr>
            </a:tbl>
          </a:graphicData>
        </a:graphic>
      </p:graphicFrame>
      <p:sp>
        <p:nvSpPr>
          <p:cNvPr id="5" name="Caixa de Texto 4"/>
          <p:cNvSpPr txBox="1"/>
          <p:nvPr/>
        </p:nvSpPr>
        <p:spPr>
          <a:xfrm>
            <a:off x="514350" y="123190"/>
            <a:ext cx="955675" cy="306705"/>
          </a:xfrm>
          <a:prstGeom prst="rect">
            <a:avLst/>
          </a:prstGeom>
          <a:noFill/>
        </p:spPr>
        <p:txBody>
          <a:bodyPr wrap="square" rtlCol="0">
            <a:spAutoFit/>
          </a:bodyPr>
          <a:lstStyle/>
          <a:p>
            <a:r>
              <a:rPr lang="pt-PT" altLang="en-US" sz="1400" b="1">
                <a:solidFill>
                  <a:srgbClr val="3EA4BA"/>
                </a:solidFill>
              </a:rPr>
              <a:t>BENIN</a:t>
            </a:r>
          </a:p>
        </p:txBody>
      </p:sp>
      <p:pic>
        <p:nvPicPr>
          <p:cNvPr id="4" name="Imagem 3" descr="bj"/>
          <p:cNvPicPr>
            <a:picLocks noChangeAspect="1"/>
          </p:cNvPicPr>
          <p:nvPr/>
        </p:nvPicPr>
        <p:blipFill>
          <a:blip r:embed="rId3"/>
          <a:stretch>
            <a:fillRect/>
          </a:stretch>
        </p:blipFill>
        <p:spPr>
          <a:xfrm>
            <a:off x="252095" y="154305"/>
            <a:ext cx="349250" cy="219710"/>
          </a:xfrm>
          <a:prstGeom prst="rect">
            <a:avLst/>
          </a:prstGeom>
        </p:spPr>
      </p:pic>
      <p:sp>
        <p:nvSpPr>
          <p:cNvPr id="6" name="Caixa de Texto 5"/>
          <p:cNvSpPr txBox="1"/>
          <p:nvPr/>
        </p:nvSpPr>
        <p:spPr>
          <a:xfrm>
            <a:off x="3414395" y="126365"/>
            <a:ext cx="1533525" cy="306705"/>
          </a:xfrm>
          <a:prstGeom prst="rect">
            <a:avLst/>
          </a:prstGeom>
          <a:noFill/>
        </p:spPr>
        <p:txBody>
          <a:bodyPr wrap="square" rtlCol="0">
            <a:spAutoFit/>
          </a:bodyPr>
          <a:lstStyle/>
          <a:p>
            <a:r>
              <a:rPr lang="pt-PT" altLang="en-US" sz="1400" b="1">
                <a:solidFill>
                  <a:srgbClr val="3EA4BA"/>
                </a:solidFill>
              </a:rPr>
              <a:t>BURKINA FASO</a:t>
            </a:r>
          </a:p>
        </p:txBody>
      </p:sp>
      <p:pic>
        <p:nvPicPr>
          <p:cNvPr id="7" name="Imagem 6" descr="bf"/>
          <p:cNvPicPr>
            <a:picLocks noChangeAspect="1"/>
          </p:cNvPicPr>
          <p:nvPr/>
        </p:nvPicPr>
        <p:blipFill>
          <a:blip r:embed="rId4"/>
          <a:stretch>
            <a:fillRect/>
          </a:stretch>
        </p:blipFill>
        <p:spPr>
          <a:xfrm>
            <a:off x="3172460" y="160020"/>
            <a:ext cx="333375" cy="219075"/>
          </a:xfrm>
          <a:prstGeom prst="rect">
            <a:avLst/>
          </a:prstGeom>
        </p:spPr>
      </p:pic>
      <p:graphicFrame>
        <p:nvGraphicFramePr>
          <p:cNvPr id="8" name="Tabela 7"/>
          <p:cNvGraphicFramePr/>
          <p:nvPr/>
        </p:nvGraphicFramePr>
        <p:xfrm>
          <a:off x="3153410" y="395605"/>
          <a:ext cx="2796540" cy="2230755"/>
        </p:xfrm>
        <a:graphic>
          <a:graphicData uri="http://schemas.openxmlformats.org/drawingml/2006/table">
            <a:tbl>
              <a:tblPr firstRow="1" bandRow="1">
                <a:tableStyleId>{5C22544A-7EE6-4342-B048-85BDC9FD1C3A}</a:tableStyleId>
              </a:tblPr>
              <a:tblGrid>
                <a:gridCol w="1431290">
                  <a:extLst>
                    <a:ext uri="{9D8B030D-6E8A-4147-A177-3AD203B41FA5}">
                      <a16:colId xmlns="" xmlns:a16="http://schemas.microsoft.com/office/drawing/2014/main" val="20000"/>
                    </a:ext>
                  </a:extLst>
                </a:gridCol>
                <a:gridCol w="587375">
                  <a:extLst>
                    <a:ext uri="{9D8B030D-6E8A-4147-A177-3AD203B41FA5}">
                      <a16:colId xmlns="" xmlns:a16="http://schemas.microsoft.com/office/drawing/2014/main" val="20001"/>
                    </a:ext>
                  </a:extLst>
                </a:gridCol>
                <a:gridCol w="777875">
                  <a:extLst>
                    <a:ext uri="{9D8B030D-6E8A-4147-A177-3AD203B41FA5}">
                      <a16:colId xmlns="" xmlns:a16="http://schemas.microsoft.com/office/drawing/2014/main" val="20002"/>
                    </a:ext>
                  </a:extLst>
                </a:gridCol>
              </a:tblGrid>
              <a:tr h="238760">
                <a:tc>
                  <a:txBody>
                    <a:bodyPr/>
                    <a:lstStyle/>
                    <a:p>
                      <a:pPr>
                        <a:lnSpc>
                          <a:spcPts val="1000"/>
                        </a:lnSpc>
                        <a:buNone/>
                      </a:pPr>
                      <a:r>
                        <a:rPr lang="en-US" sz="1000">
                          <a:solidFill>
                            <a:srgbClr val="008CBA"/>
                          </a:solidFill>
                          <a:latin typeface="Arial Narrow" panose="020B0606020202030204" pitchFamily="34" charset="0"/>
                          <a:cs typeface="Arial Narrow" panose="020B0606020202030204" pitchFamily="34" charset="0"/>
                        </a:rPr>
                        <a:t>População</a:t>
                      </a:r>
                      <a:endParaRPr lang="en-US" altLang="en-US" sz="1000">
                        <a:solidFill>
                          <a:srgbClr val="008CBA"/>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8CBA"/>
                          </a:solidFill>
                          <a:latin typeface="Arial Narrow" panose="020B0606020202030204" pitchFamily="34" charset="0"/>
                          <a:cs typeface="Arial Narrow" panose="020B0606020202030204" pitchFamily="34" charset="0"/>
                        </a:rPr>
                        <a:t>:</a:t>
                      </a:r>
                      <a:r>
                        <a:rPr lang="en-US" sz="1000">
                          <a:solidFill>
                            <a:srgbClr val="008CBA"/>
                          </a:solidFill>
                          <a:latin typeface="Arial Narrow" panose="020B0606020202030204" pitchFamily="34" charset="0"/>
                          <a:cs typeface="Arial Narrow" panose="020B0606020202030204" pitchFamily="34" charset="0"/>
                        </a:rPr>
                        <a:t>20.321.378</a:t>
                      </a:r>
                      <a:endParaRPr lang="en-US" altLang="en-US" sz="1000">
                        <a:solidFill>
                          <a:srgbClr val="008CBA"/>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8CBA"/>
                          </a:solidFill>
                          <a:latin typeface="Arial Narrow" panose="020B0606020202030204" pitchFamily="34" charset="0"/>
                          <a:cs typeface="Arial Narrow" panose="020B0606020202030204" pitchFamily="34" charset="0"/>
                        </a:rPr>
                        <a:t>Habitantes</a:t>
                      </a:r>
                      <a:endParaRPr lang="en-US" altLang="en-US" sz="1000">
                        <a:solidFill>
                          <a:srgbClr val="008CBA"/>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0"/>
                  </a:ext>
                </a:extLst>
              </a:tr>
              <a:tr h="18542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Taxa de crescimento</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2,80%</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1"/>
                  </a:ext>
                </a:extLst>
              </a:tr>
              <a:tr h="18542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População urbana</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30,00%</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2"/>
                  </a:ext>
                </a:extLst>
              </a:tr>
              <a:tr h="18542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Densidade</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72</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habitantes/km²</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3"/>
                  </a:ext>
                </a:extLst>
              </a:tr>
              <a:tr h="164465">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Idade média</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17,0 </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Anos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4"/>
                  </a:ext>
                </a:extLst>
              </a:tr>
              <a:tr h="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Esperança de vida homens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60,4 </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Anos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5"/>
                  </a:ext>
                </a:extLst>
              </a:tr>
              <a:tr h="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Esperança de vida mulheres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61,9 </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Anos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6"/>
                  </a:ext>
                </a:extLst>
              </a:tr>
              <a:tr h="18542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Taxa de actividade</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83,40%</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7"/>
                  </a:ext>
                </a:extLst>
              </a:tr>
              <a:tr h="238125">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Taxa de alfabetização</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23,60%</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8"/>
                  </a:ext>
                </a:extLst>
              </a:tr>
              <a:tr h="21717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Língua oficial</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Francês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9"/>
                  </a:ext>
                </a:extLst>
              </a:tr>
              <a:tr h="23876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Moeda</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en-US" sz="1000">
                          <a:solidFill>
                            <a:srgbClr val="000000"/>
                          </a:solidFill>
                          <a:latin typeface="Arial Narrow" panose="020B0606020202030204" pitchFamily="34" charset="0"/>
                          <a:cs typeface="Arial Narrow" panose="020B0606020202030204" pitchFamily="34" charset="0"/>
                        </a:rPr>
                        <a:t> </a:t>
                      </a: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Franc CFA</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10"/>
                  </a:ext>
                </a:extLst>
              </a:tr>
            </a:tbl>
          </a:graphicData>
        </a:graphic>
      </p:graphicFrame>
      <p:graphicFrame>
        <p:nvGraphicFramePr>
          <p:cNvPr id="10" name="Tabela 9"/>
          <p:cNvGraphicFramePr/>
          <p:nvPr/>
        </p:nvGraphicFramePr>
        <p:xfrm>
          <a:off x="6057265" y="372745"/>
          <a:ext cx="2934970" cy="2319020"/>
        </p:xfrm>
        <a:graphic>
          <a:graphicData uri="http://schemas.openxmlformats.org/drawingml/2006/table">
            <a:tbl>
              <a:tblPr firstRow="1" bandRow="1">
                <a:tableStyleId>{5C22544A-7EE6-4342-B048-85BDC9FD1C3A}</a:tableStyleId>
              </a:tblPr>
              <a:tblGrid>
                <a:gridCol w="1494155">
                  <a:extLst>
                    <a:ext uri="{9D8B030D-6E8A-4147-A177-3AD203B41FA5}">
                      <a16:colId xmlns="" xmlns:a16="http://schemas.microsoft.com/office/drawing/2014/main" val="20000"/>
                    </a:ext>
                  </a:extLst>
                </a:gridCol>
                <a:gridCol w="635000">
                  <a:extLst>
                    <a:ext uri="{9D8B030D-6E8A-4147-A177-3AD203B41FA5}">
                      <a16:colId xmlns="" xmlns:a16="http://schemas.microsoft.com/office/drawing/2014/main" val="20001"/>
                    </a:ext>
                  </a:extLst>
                </a:gridCol>
                <a:gridCol w="805815">
                  <a:extLst>
                    <a:ext uri="{9D8B030D-6E8A-4147-A177-3AD203B41FA5}">
                      <a16:colId xmlns="" xmlns:a16="http://schemas.microsoft.com/office/drawing/2014/main" val="20002"/>
                    </a:ext>
                  </a:extLst>
                </a:gridCol>
              </a:tblGrid>
              <a:tr h="210820">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549.935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135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20,0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76,0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68,80%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01295">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Português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Escudos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pic>
        <p:nvPicPr>
          <p:cNvPr id="11" name="Imagem 10" descr="Cabo Verde"/>
          <p:cNvPicPr>
            <a:picLocks noChangeAspect="1"/>
          </p:cNvPicPr>
          <p:nvPr/>
        </p:nvPicPr>
        <p:blipFill>
          <a:blip r:embed="rId5"/>
          <a:stretch>
            <a:fillRect/>
          </a:stretch>
        </p:blipFill>
        <p:spPr>
          <a:xfrm>
            <a:off x="6065520" y="155575"/>
            <a:ext cx="335280" cy="223520"/>
          </a:xfrm>
          <a:prstGeom prst="rect">
            <a:avLst/>
          </a:prstGeom>
        </p:spPr>
      </p:pic>
      <p:sp>
        <p:nvSpPr>
          <p:cNvPr id="12" name="Caixa de Texto 11"/>
          <p:cNvSpPr txBox="1"/>
          <p:nvPr/>
        </p:nvSpPr>
        <p:spPr>
          <a:xfrm>
            <a:off x="6323330" y="131445"/>
            <a:ext cx="1400175" cy="306705"/>
          </a:xfrm>
          <a:prstGeom prst="rect">
            <a:avLst/>
          </a:prstGeom>
          <a:noFill/>
        </p:spPr>
        <p:txBody>
          <a:bodyPr wrap="square" rtlCol="0">
            <a:spAutoFit/>
          </a:bodyPr>
          <a:lstStyle/>
          <a:p>
            <a:r>
              <a:rPr lang="pt-PT" altLang="en-US" sz="1400" b="1">
                <a:solidFill>
                  <a:srgbClr val="3EA4BA"/>
                </a:solidFill>
              </a:rPr>
              <a:t>CABO VERDE</a:t>
            </a:r>
          </a:p>
        </p:txBody>
      </p:sp>
      <p:graphicFrame>
        <p:nvGraphicFramePr>
          <p:cNvPr id="2" name="Tabela 1"/>
          <p:cNvGraphicFramePr/>
          <p:nvPr/>
        </p:nvGraphicFramePr>
        <p:xfrm>
          <a:off x="9205595" y="371475"/>
          <a:ext cx="3000375" cy="2326005"/>
        </p:xfrm>
        <a:graphic>
          <a:graphicData uri="http://schemas.openxmlformats.org/drawingml/2006/table">
            <a:tbl>
              <a:tblPr firstRow="1" bandRow="1">
                <a:tableStyleId>{5C22544A-7EE6-4342-B048-85BDC9FD1C3A}</a:tableStyleId>
              </a:tblPr>
              <a:tblGrid>
                <a:gridCol w="1499235">
                  <a:extLst>
                    <a:ext uri="{9D8B030D-6E8A-4147-A177-3AD203B41FA5}">
                      <a16:colId xmlns="" xmlns:a16="http://schemas.microsoft.com/office/drawing/2014/main" val="20000"/>
                    </a:ext>
                  </a:extLst>
                </a:gridCol>
                <a:gridCol w="602615">
                  <a:extLst>
                    <a:ext uri="{9D8B030D-6E8A-4147-A177-3AD203B41FA5}">
                      <a16:colId xmlns="" xmlns:a16="http://schemas.microsoft.com/office/drawing/2014/main" val="20001"/>
                    </a:ext>
                  </a:extLst>
                </a:gridCol>
                <a:gridCol w="898525">
                  <a:extLst>
                    <a:ext uri="{9D8B030D-6E8A-4147-A177-3AD203B41FA5}">
                      <a16:colId xmlns="" xmlns:a16="http://schemas.microsoft.com/office/drawing/2014/main" val="20002"/>
                    </a:ext>
                  </a:extLst>
                </a:gridCol>
              </a:tblGrid>
              <a:tr h="211455">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25.716.544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1455">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1455">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1455">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79</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1455">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1455">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56,3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1455">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58,7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1455">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67,00%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1455">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48,70%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1455">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1455">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4" name="Caixa de Texto 13"/>
          <p:cNvSpPr txBox="1"/>
          <p:nvPr/>
        </p:nvSpPr>
        <p:spPr>
          <a:xfrm>
            <a:off x="9467850" y="126365"/>
            <a:ext cx="1569085" cy="306705"/>
          </a:xfrm>
          <a:prstGeom prst="rect">
            <a:avLst/>
          </a:prstGeom>
          <a:noFill/>
        </p:spPr>
        <p:txBody>
          <a:bodyPr wrap="square" rtlCol="0">
            <a:spAutoFit/>
          </a:bodyPr>
          <a:lstStyle/>
          <a:p>
            <a:r>
              <a:rPr lang="pt-PT" altLang="en-US" sz="1400" b="1">
                <a:solidFill>
                  <a:srgbClr val="3EA4BA"/>
                </a:solidFill>
              </a:rPr>
              <a:t>CÔTE D'IVOIRE</a:t>
            </a:r>
          </a:p>
        </p:txBody>
      </p:sp>
      <p:pic>
        <p:nvPicPr>
          <p:cNvPr id="15" name="Imagem 14" descr="ci"/>
          <p:cNvPicPr>
            <a:picLocks noChangeAspect="1"/>
          </p:cNvPicPr>
          <p:nvPr/>
        </p:nvPicPr>
        <p:blipFill>
          <a:blip r:embed="rId6"/>
          <a:stretch>
            <a:fillRect/>
          </a:stretch>
        </p:blipFill>
        <p:spPr>
          <a:xfrm>
            <a:off x="9220835" y="149225"/>
            <a:ext cx="333375" cy="219075"/>
          </a:xfrm>
          <a:prstGeom prst="rect">
            <a:avLst/>
          </a:prstGeom>
        </p:spPr>
      </p:pic>
      <p:graphicFrame>
        <p:nvGraphicFramePr>
          <p:cNvPr id="16" name="Tabela 15"/>
          <p:cNvGraphicFramePr/>
          <p:nvPr/>
        </p:nvGraphicFramePr>
        <p:xfrm>
          <a:off x="221615" y="3383915"/>
          <a:ext cx="3021330" cy="2319020"/>
        </p:xfrm>
        <a:graphic>
          <a:graphicData uri="http://schemas.openxmlformats.org/drawingml/2006/table">
            <a:tbl>
              <a:tblPr firstRow="1" bandRow="1">
                <a:tableStyleId>{5C22544A-7EE6-4342-B048-85BDC9FD1C3A}</a:tableStyleId>
              </a:tblPr>
              <a:tblGrid>
                <a:gridCol w="1412875">
                  <a:extLst>
                    <a:ext uri="{9D8B030D-6E8A-4147-A177-3AD203B41FA5}">
                      <a16:colId xmlns="" xmlns:a16="http://schemas.microsoft.com/office/drawing/2014/main" val="20000"/>
                    </a:ext>
                  </a:extLst>
                </a:gridCol>
                <a:gridCol w="557530">
                  <a:extLst>
                    <a:ext uri="{9D8B030D-6E8A-4147-A177-3AD203B41FA5}">
                      <a16:colId xmlns="" xmlns:a16="http://schemas.microsoft.com/office/drawing/2014/main" val="20001"/>
                    </a:ext>
                  </a:extLst>
                </a:gridCol>
                <a:gridCol w="1050925">
                  <a:extLst>
                    <a:ext uri="{9D8B030D-6E8A-4147-A177-3AD203B41FA5}">
                      <a16:colId xmlns="" xmlns:a16="http://schemas.microsoft.com/office/drawing/2014/main" val="20002"/>
                    </a:ext>
                  </a:extLst>
                </a:gridCol>
              </a:tblGrid>
              <a:tr h="21082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2.347.706</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225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20,0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60,4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63,2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77,30%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a:solidFill>
                            <a:srgbClr val="000000"/>
                          </a:solidFill>
                          <a:latin typeface="Arial Narrow" panose="020B0606020202030204" charset="-122"/>
                        </a:rPr>
                        <a:t>---</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Dalasi</a:t>
                      </a: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3" name="Caixa de Texto 2"/>
          <p:cNvSpPr txBox="1"/>
          <p:nvPr/>
        </p:nvSpPr>
        <p:spPr>
          <a:xfrm>
            <a:off x="486410" y="3100070"/>
            <a:ext cx="955675" cy="306705"/>
          </a:xfrm>
          <a:prstGeom prst="rect">
            <a:avLst/>
          </a:prstGeom>
          <a:noFill/>
        </p:spPr>
        <p:txBody>
          <a:bodyPr wrap="square" rtlCol="0">
            <a:spAutoFit/>
          </a:bodyPr>
          <a:lstStyle/>
          <a:p>
            <a:r>
              <a:rPr lang="pt-PT" altLang="en-US" sz="1400" b="1">
                <a:solidFill>
                  <a:srgbClr val="3EA4BA"/>
                </a:solidFill>
              </a:rPr>
              <a:t>GÂMBIA</a:t>
            </a:r>
          </a:p>
        </p:txBody>
      </p:sp>
      <p:pic>
        <p:nvPicPr>
          <p:cNvPr id="17" name="Imagem 16" descr="gm"/>
          <p:cNvPicPr>
            <a:picLocks noChangeAspect="1"/>
          </p:cNvPicPr>
          <p:nvPr/>
        </p:nvPicPr>
        <p:blipFill>
          <a:blip r:embed="rId7"/>
          <a:stretch>
            <a:fillRect/>
          </a:stretch>
        </p:blipFill>
        <p:spPr>
          <a:xfrm>
            <a:off x="231140" y="3128645"/>
            <a:ext cx="333375" cy="219075"/>
          </a:xfrm>
          <a:prstGeom prst="rect">
            <a:avLst/>
          </a:prstGeom>
        </p:spPr>
      </p:pic>
      <p:graphicFrame>
        <p:nvGraphicFramePr>
          <p:cNvPr id="18" name="Tabela 17"/>
          <p:cNvGraphicFramePr/>
          <p:nvPr>
            <p:extLst>
              <p:ext uri="{D42A27DB-BD31-4B8C-83A1-F6EECF244321}">
                <p14:modId xmlns:p14="http://schemas.microsoft.com/office/powerpoint/2010/main" val="3411743997"/>
              </p:ext>
            </p:extLst>
          </p:nvPr>
        </p:nvGraphicFramePr>
        <p:xfrm>
          <a:off x="3172460" y="3350260"/>
          <a:ext cx="2842895" cy="2319020"/>
        </p:xfrm>
        <a:graphic>
          <a:graphicData uri="http://schemas.openxmlformats.org/drawingml/2006/table">
            <a:tbl>
              <a:tblPr firstRow="1" bandRow="1">
                <a:tableStyleId>{5C22544A-7EE6-4342-B048-85BDC9FD1C3A}</a:tableStyleId>
              </a:tblPr>
              <a:tblGrid>
                <a:gridCol w="1386477">
                  <a:extLst>
                    <a:ext uri="{9D8B030D-6E8A-4147-A177-3AD203B41FA5}">
                      <a16:colId xmlns="" xmlns:a16="http://schemas.microsoft.com/office/drawing/2014/main" val="20000"/>
                    </a:ext>
                  </a:extLst>
                </a:gridCol>
                <a:gridCol w="659493">
                  <a:extLst>
                    <a:ext uri="{9D8B030D-6E8A-4147-A177-3AD203B41FA5}">
                      <a16:colId xmlns="" xmlns:a16="http://schemas.microsoft.com/office/drawing/2014/main" val="20001"/>
                    </a:ext>
                  </a:extLst>
                </a:gridCol>
                <a:gridCol w="796925">
                  <a:extLst>
                    <a:ext uri="{9D8B030D-6E8A-4147-A177-3AD203B41FA5}">
                      <a16:colId xmlns="" xmlns:a16="http://schemas.microsoft.com/office/drawing/2014/main" val="20002"/>
                    </a:ext>
                  </a:extLst>
                </a:gridCol>
              </a:tblGrid>
              <a:tr h="210820">
                <a:tc>
                  <a:txBody>
                    <a:bodyPr/>
                    <a:lstStyle/>
                    <a:p>
                      <a:pPr>
                        <a:lnSpc>
                          <a:spcPts val="1200"/>
                        </a:lnSpc>
                        <a:buNone/>
                      </a:pPr>
                      <a:r>
                        <a:rPr lang="en-US" sz="1000" b="1">
                          <a:solidFill>
                            <a:srgbClr val="008CBA"/>
                          </a:solidFill>
                          <a:latin typeface="Arial Narrow" panose="020B0606020202030204" charset="-122"/>
                        </a:rPr>
                        <a:t>População</a:t>
                      </a:r>
                      <a:endParaRPr lang="en-US" altLang="en-US" sz="1000" b="1">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1" dirty="0" smtClean="0">
                          <a:solidFill>
                            <a:srgbClr val="008CBA"/>
                          </a:solidFill>
                          <a:latin typeface="Arial Narrow" panose="020B0606020202030204" charset="-122"/>
                        </a:rPr>
                        <a:t>:30.417.856</a:t>
                      </a:r>
                      <a:endParaRPr lang="en-US" altLang="en-US" sz="1000" b="1" dirty="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1">
                          <a:solidFill>
                            <a:srgbClr val="008CBA"/>
                          </a:solidFill>
                          <a:latin typeface="Arial Narrow" panose="020B0606020202030204" charset="-122"/>
                        </a:rPr>
                        <a:t>Habitantes</a:t>
                      </a:r>
                      <a:endParaRPr lang="en-US" altLang="en-US" sz="1000" b="1">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:2,20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:56,70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:131</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:20,0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:62,7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:64,9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:77,20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:57,90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dirty="0" smtClean="0">
                          <a:solidFill>
                            <a:srgbClr val="000000"/>
                          </a:solidFill>
                          <a:latin typeface="Arial Narrow" panose="020B0606020202030204" charset="-122"/>
                        </a:rPr>
                        <a:t>:</a:t>
                      </a:r>
                      <a:r>
                        <a:rPr lang="en-US" sz="1000" dirty="0" err="1" smtClean="0">
                          <a:solidFill>
                            <a:srgbClr val="000000"/>
                          </a:solidFill>
                          <a:latin typeface="Arial Narrow" panose="020B0606020202030204" charset="-122"/>
                        </a:rPr>
                        <a:t>Francês</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dirty="0">
                          <a:solidFill>
                            <a:srgbClr val="000000"/>
                          </a:solidFill>
                          <a:latin typeface="Arial Narrow" panose="020B0606020202030204" charset="-122"/>
                        </a:rPr>
                        <a:t> </a:t>
                      </a:r>
                      <a:r>
                        <a:rPr lang="en-US" sz="1000" dirty="0" smtClean="0">
                          <a:solidFill>
                            <a:srgbClr val="000000"/>
                          </a:solidFill>
                          <a:latin typeface="Arial Narrow" panose="020B0606020202030204" charset="-122"/>
                        </a:rPr>
                        <a:t>:Cedi</a:t>
                      </a:r>
                      <a:endParaRPr 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9" name="Caixa de Texto 18"/>
          <p:cNvSpPr txBox="1"/>
          <p:nvPr/>
        </p:nvSpPr>
        <p:spPr>
          <a:xfrm>
            <a:off x="3442335" y="3084195"/>
            <a:ext cx="955675" cy="306705"/>
          </a:xfrm>
          <a:prstGeom prst="rect">
            <a:avLst/>
          </a:prstGeom>
          <a:noFill/>
        </p:spPr>
        <p:txBody>
          <a:bodyPr wrap="square" rtlCol="0">
            <a:spAutoFit/>
          </a:bodyPr>
          <a:lstStyle/>
          <a:p>
            <a:r>
              <a:rPr lang="pt-PT" altLang="en-US" sz="1400" b="1">
                <a:solidFill>
                  <a:srgbClr val="3EA4BA"/>
                </a:solidFill>
              </a:rPr>
              <a:t>GHANA</a:t>
            </a:r>
          </a:p>
        </p:txBody>
      </p:sp>
      <p:pic>
        <p:nvPicPr>
          <p:cNvPr id="22" name="Imagem 21" descr="gh"/>
          <p:cNvPicPr>
            <a:picLocks noChangeAspect="1"/>
          </p:cNvPicPr>
          <p:nvPr/>
        </p:nvPicPr>
        <p:blipFill>
          <a:blip r:embed="rId8"/>
          <a:stretch>
            <a:fillRect/>
          </a:stretch>
        </p:blipFill>
        <p:spPr>
          <a:xfrm>
            <a:off x="3180080" y="3109595"/>
            <a:ext cx="333375" cy="219075"/>
          </a:xfrm>
          <a:prstGeom prst="rect">
            <a:avLst/>
          </a:prstGeom>
        </p:spPr>
      </p:pic>
      <p:graphicFrame>
        <p:nvGraphicFramePr>
          <p:cNvPr id="23" name="Tabela 22"/>
          <p:cNvGraphicFramePr/>
          <p:nvPr/>
        </p:nvGraphicFramePr>
        <p:xfrm>
          <a:off x="6055995" y="3340100"/>
          <a:ext cx="3467100" cy="2319020"/>
        </p:xfrm>
        <a:graphic>
          <a:graphicData uri="http://schemas.openxmlformats.org/drawingml/2006/table">
            <a:tbl>
              <a:tblPr firstRow="1" bandRow="1">
                <a:tableStyleId>{5C22544A-7EE6-4342-B048-85BDC9FD1C3A}</a:tableStyleId>
              </a:tblPr>
              <a:tblGrid>
                <a:gridCol w="1443990">
                  <a:extLst>
                    <a:ext uri="{9D8B030D-6E8A-4147-A177-3AD203B41FA5}">
                      <a16:colId xmlns="" xmlns:a16="http://schemas.microsoft.com/office/drawing/2014/main" val="20000"/>
                    </a:ext>
                  </a:extLst>
                </a:gridCol>
                <a:gridCol w="895985">
                  <a:extLst>
                    <a:ext uri="{9D8B030D-6E8A-4147-A177-3AD203B41FA5}">
                      <a16:colId xmlns="" xmlns:a16="http://schemas.microsoft.com/office/drawing/2014/main" val="20001"/>
                    </a:ext>
                  </a:extLst>
                </a:gridCol>
                <a:gridCol w="1127125">
                  <a:extLst>
                    <a:ext uri="{9D8B030D-6E8A-4147-A177-3AD203B41FA5}">
                      <a16:colId xmlns="" xmlns:a16="http://schemas.microsoft.com/office/drawing/2014/main" val="20002"/>
                    </a:ext>
                  </a:extLst>
                </a:gridCol>
              </a:tblGrid>
              <a:tr h="21082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12.771.246</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61,7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82,30%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29,50%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Guinéen</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24" name="Caixa de Texto 23"/>
          <p:cNvSpPr txBox="1"/>
          <p:nvPr/>
        </p:nvSpPr>
        <p:spPr>
          <a:xfrm>
            <a:off x="6332855" y="3079115"/>
            <a:ext cx="955675" cy="306705"/>
          </a:xfrm>
          <a:prstGeom prst="rect">
            <a:avLst/>
          </a:prstGeom>
          <a:noFill/>
        </p:spPr>
        <p:txBody>
          <a:bodyPr wrap="square" rtlCol="0">
            <a:spAutoFit/>
          </a:bodyPr>
          <a:lstStyle/>
          <a:p>
            <a:r>
              <a:rPr lang="pt-PT" altLang="en-US" sz="1400" b="1">
                <a:solidFill>
                  <a:srgbClr val="3EA4BA"/>
                </a:solidFill>
              </a:rPr>
              <a:t>GUINÉ</a:t>
            </a:r>
          </a:p>
        </p:txBody>
      </p:sp>
      <p:pic>
        <p:nvPicPr>
          <p:cNvPr id="26" name="Imagem 25" descr="gn"/>
          <p:cNvPicPr>
            <a:picLocks noChangeAspect="1"/>
          </p:cNvPicPr>
          <p:nvPr/>
        </p:nvPicPr>
        <p:blipFill>
          <a:blip r:embed="rId9"/>
          <a:stretch>
            <a:fillRect/>
          </a:stretch>
        </p:blipFill>
        <p:spPr>
          <a:xfrm>
            <a:off x="6071235" y="3126105"/>
            <a:ext cx="333375" cy="219075"/>
          </a:xfrm>
          <a:prstGeom prst="rect">
            <a:avLst/>
          </a:prstGeom>
        </p:spPr>
      </p:pic>
      <p:graphicFrame>
        <p:nvGraphicFramePr>
          <p:cNvPr id="27" name="Tabela 26"/>
          <p:cNvGraphicFramePr/>
          <p:nvPr>
            <p:extLst>
              <p:ext uri="{D42A27DB-BD31-4B8C-83A1-F6EECF244321}">
                <p14:modId xmlns:p14="http://schemas.microsoft.com/office/powerpoint/2010/main" val="725045455"/>
              </p:ext>
            </p:extLst>
          </p:nvPr>
        </p:nvGraphicFramePr>
        <p:xfrm>
          <a:off x="9269095" y="3332480"/>
          <a:ext cx="2794000" cy="2374900"/>
        </p:xfrm>
        <a:graphic>
          <a:graphicData uri="http://schemas.openxmlformats.org/drawingml/2006/table">
            <a:tbl>
              <a:tblPr firstRow="1" bandRow="1">
                <a:tableStyleId>{5C22544A-7EE6-4342-B048-85BDC9FD1C3A}</a:tableStyleId>
              </a:tblPr>
              <a:tblGrid>
                <a:gridCol w="1442448">
                  <a:extLst>
                    <a:ext uri="{9D8B030D-6E8A-4147-A177-3AD203B41FA5}">
                      <a16:colId xmlns="" xmlns:a16="http://schemas.microsoft.com/office/drawing/2014/main" val="20000"/>
                    </a:ext>
                  </a:extLst>
                </a:gridCol>
                <a:gridCol w="627017">
                  <a:extLst>
                    <a:ext uri="{9D8B030D-6E8A-4147-A177-3AD203B41FA5}">
                      <a16:colId xmlns="" xmlns:a16="http://schemas.microsoft.com/office/drawing/2014/main" val="20001"/>
                    </a:ext>
                  </a:extLst>
                </a:gridCol>
                <a:gridCol w="724535">
                  <a:extLst>
                    <a:ext uri="{9D8B030D-6E8A-4147-A177-3AD203B41FA5}">
                      <a16:colId xmlns="" xmlns:a16="http://schemas.microsoft.com/office/drawing/2014/main" val="20002"/>
                    </a:ext>
                  </a:extLst>
                </a:gridCol>
              </a:tblGrid>
              <a:tr h="21590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8CBA"/>
                          </a:solidFill>
                          <a:latin typeface="Arial Narrow" panose="020B0606020202030204" charset="-122"/>
                        </a:rPr>
                        <a:t>:1.920.922</a:t>
                      </a:r>
                      <a:endParaRPr lang="en-US" altLang="en-US" sz="1000" dirty="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590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:2,50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590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:43,80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590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:67</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590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:16,0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590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:56,0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590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:59,9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590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:72,90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590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590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dirty="0" smtClean="0">
                          <a:solidFill>
                            <a:srgbClr val="000000"/>
                          </a:solidFill>
                          <a:latin typeface="Arial Narrow" panose="020B0606020202030204" charset="-122"/>
                        </a:rPr>
                        <a:t>:</a:t>
                      </a:r>
                      <a:r>
                        <a:rPr lang="en-US" sz="1000" dirty="0" err="1" smtClean="0">
                          <a:solidFill>
                            <a:srgbClr val="000000"/>
                          </a:solidFill>
                          <a:latin typeface="Arial Narrow" panose="020B0606020202030204" charset="-122"/>
                        </a:rPr>
                        <a:t>Português</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5900">
                <a:tc>
                  <a:txBody>
                    <a:bodyPr/>
                    <a:lstStyle/>
                    <a:p>
                      <a:pPr>
                        <a:lnSpc>
                          <a:spcPts val="1200"/>
                        </a:lnSpc>
                        <a:buNone/>
                      </a:pPr>
                      <a:r>
                        <a:rPr lang="en-US" sz="1000" dirty="0" err="1">
                          <a:solidFill>
                            <a:srgbClr val="000000"/>
                          </a:solidFill>
                          <a:latin typeface="Arial Narrow" panose="020B0606020202030204" charset="-122"/>
                        </a:rPr>
                        <a:t>Moeda</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dirty="0" smtClean="0">
                          <a:solidFill>
                            <a:srgbClr val="000000"/>
                          </a:solidFill>
                          <a:latin typeface="Arial Narrow" panose="020B0606020202030204" charset="-122"/>
                        </a:rPr>
                        <a:t>:Franc </a:t>
                      </a:r>
                      <a:r>
                        <a:rPr lang="en-US" sz="1000" dirty="0">
                          <a:solidFill>
                            <a:srgbClr val="000000"/>
                          </a:solidFill>
                          <a:latin typeface="Arial Narrow" panose="020B0606020202030204" charset="-122"/>
                        </a:rPr>
                        <a:t>CFA</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28" name="Caixa de Texto 27"/>
          <p:cNvSpPr txBox="1"/>
          <p:nvPr/>
        </p:nvSpPr>
        <p:spPr>
          <a:xfrm>
            <a:off x="9548495" y="3074035"/>
            <a:ext cx="1477645" cy="306705"/>
          </a:xfrm>
          <a:prstGeom prst="rect">
            <a:avLst/>
          </a:prstGeom>
          <a:noFill/>
        </p:spPr>
        <p:txBody>
          <a:bodyPr wrap="square" rtlCol="0">
            <a:spAutoFit/>
          </a:bodyPr>
          <a:lstStyle/>
          <a:p>
            <a:r>
              <a:rPr lang="pt-PT" altLang="en-US" sz="1400" b="1">
                <a:solidFill>
                  <a:srgbClr val="3EA4BA"/>
                </a:solidFill>
              </a:rPr>
              <a:t>GUINÉ BISSAU</a:t>
            </a:r>
          </a:p>
        </p:txBody>
      </p:sp>
      <p:pic>
        <p:nvPicPr>
          <p:cNvPr id="30" name="Imagem 29" descr="gw"/>
          <p:cNvPicPr>
            <a:picLocks noChangeAspect="1"/>
          </p:cNvPicPr>
          <p:nvPr/>
        </p:nvPicPr>
        <p:blipFill>
          <a:blip r:embed="rId10"/>
          <a:stretch>
            <a:fillRect/>
          </a:stretch>
        </p:blipFill>
        <p:spPr>
          <a:xfrm>
            <a:off x="9281795" y="3115945"/>
            <a:ext cx="333375" cy="2190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14</a:t>
            </a:fld>
            <a:endParaRPr lang="fr-FR" altLang="pt-PT" sz="1000" b="1" i="1" u="sng" dirty="0"/>
          </a:p>
        </p:txBody>
      </p:sp>
      <p:sp>
        <p:nvSpPr>
          <p:cNvPr id="5" name="Caixa de Texto 4"/>
          <p:cNvSpPr txBox="1"/>
          <p:nvPr/>
        </p:nvSpPr>
        <p:spPr>
          <a:xfrm>
            <a:off x="495935" y="188595"/>
            <a:ext cx="1110615" cy="368300"/>
          </a:xfrm>
          <a:prstGeom prst="rect">
            <a:avLst/>
          </a:prstGeom>
          <a:noFill/>
        </p:spPr>
        <p:txBody>
          <a:bodyPr wrap="square" rtlCol="0">
            <a:spAutoFit/>
          </a:bodyPr>
          <a:lstStyle/>
          <a:p>
            <a:r>
              <a:rPr lang="pt-PT" altLang="en-US" b="1">
                <a:solidFill>
                  <a:srgbClr val="3EA4BA"/>
                </a:solidFill>
              </a:rPr>
              <a:t>LIBÉRIA</a:t>
            </a:r>
          </a:p>
        </p:txBody>
      </p:sp>
      <p:pic>
        <p:nvPicPr>
          <p:cNvPr id="8" name="Imagem 7" descr="LOGO-Paises ecowas"/>
          <p:cNvPicPr>
            <a:picLocks noChangeAspect="1"/>
          </p:cNvPicPr>
          <p:nvPr/>
        </p:nvPicPr>
        <p:blipFill>
          <a:blip r:embed="rId2"/>
          <a:stretch>
            <a:fillRect/>
          </a:stretch>
        </p:blipFill>
        <p:spPr>
          <a:xfrm>
            <a:off x="9498330" y="4178300"/>
            <a:ext cx="2701290" cy="2676525"/>
          </a:xfrm>
          <a:prstGeom prst="rect">
            <a:avLst/>
          </a:prstGeom>
        </p:spPr>
      </p:pic>
      <p:graphicFrame>
        <p:nvGraphicFramePr>
          <p:cNvPr id="3" name="Tabela 2"/>
          <p:cNvGraphicFramePr/>
          <p:nvPr/>
        </p:nvGraphicFramePr>
        <p:xfrm>
          <a:off x="210185" y="450850"/>
          <a:ext cx="2962910" cy="2346960"/>
        </p:xfrm>
        <a:graphic>
          <a:graphicData uri="http://schemas.openxmlformats.org/drawingml/2006/table">
            <a:tbl>
              <a:tblPr firstRow="1" bandRow="1">
                <a:tableStyleId>{5C22544A-7EE6-4342-B048-85BDC9FD1C3A}</a:tableStyleId>
              </a:tblPr>
              <a:tblGrid>
                <a:gridCol w="1472565">
                  <a:extLst>
                    <a:ext uri="{9D8B030D-6E8A-4147-A177-3AD203B41FA5}">
                      <a16:colId xmlns="" xmlns:a16="http://schemas.microsoft.com/office/drawing/2014/main" val="20000"/>
                    </a:ext>
                  </a:extLst>
                </a:gridCol>
                <a:gridCol w="732155">
                  <a:extLst>
                    <a:ext uri="{9D8B030D-6E8A-4147-A177-3AD203B41FA5}">
                      <a16:colId xmlns="" xmlns:a16="http://schemas.microsoft.com/office/drawing/2014/main" val="20001"/>
                    </a:ext>
                  </a:extLst>
                </a:gridCol>
                <a:gridCol w="758190">
                  <a:extLst>
                    <a:ext uri="{9D8B030D-6E8A-4147-A177-3AD203B41FA5}">
                      <a16:colId xmlns="" xmlns:a16="http://schemas.microsoft.com/office/drawing/2014/main" val="20002"/>
                    </a:ext>
                  </a:extLst>
                </a:gridCol>
              </a:tblGrid>
              <a:tr h="21336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4.937.374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336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336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336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336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336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62,3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336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336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336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51,9%</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336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Inglês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336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Dollar Libérien</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pic>
        <p:nvPicPr>
          <p:cNvPr id="6" name="Imagem 5" descr="lr"/>
          <p:cNvPicPr>
            <a:picLocks noChangeAspect="1"/>
          </p:cNvPicPr>
          <p:nvPr/>
        </p:nvPicPr>
        <p:blipFill>
          <a:blip r:embed="rId3"/>
          <a:stretch>
            <a:fillRect/>
          </a:stretch>
        </p:blipFill>
        <p:spPr>
          <a:xfrm>
            <a:off x="233680" y="254000"/>
            <a:ext cx="333375" cy="219075"/>
          </a:xfrm>
          <a:prstGeom prst="rect">
            <a:avLst/>
          </a:prstGeom>
        </p:spPr>
      </p:pic>
      <p:graphicFrame>
        <p:nvGraphicFramePr>
          <p:cNvPr id="9" name="Tabela 8"/>
          <p:cNvGraphicFramePr/>
          <p:nvPr/>
        </p:nvGraphicFramePr>
        <p:xfrm>
          <a:off x="3274060" y="422275"/>
          <a:ext cx="2907030" cy="2376170"/>
        </p:xfrm>
        <a:graphic>
          <a:graphicData uri="http://schemas.openxmlformats.org/drawingml/2006/table">
            <a:tbl>
              <a:tblPr firstRow="1" bandRow="1">
                <a:tableStyleId>{5C22544A-7EE6-4342-B048-85BDC9FD1C3A}</a:tableStyleId>
              </a:tblPr>
              <a:tblGrid>
                <a:gridCol w="1457960">
                  <a:extLst>
                    <a:ext uri="{9D8B030D-6E8A-4147-A177-3AD203B41FA5}">
                      <a16:colId xmlns="" xmlns:a16="http://schemas.microsoft.com/office/drawing/2014/main" val="20000"/>
                    </a:ext>
                  </a:extLst>
                </a:gridCol>
                <a:gridCol w="598805">
                  <a:extLst>
                    <a:ext uri="{9D8B030D-6E8A-4147-A177-3AD203B41FA5}">
                      <a16:colId xmlns="" xmlns:a16="http://schemas.microsoft.com/office/drawing/2014/main" val="20001"/>
                    </a:ext>
                  </a:extLst>
                </a:gridCol>
                <a:gridCol w="850265">
                  <a:extLst>
                    <a:ext uri="{9D8B030D-6E8A-4147-A177-3AD203B41FA5}">
                      <a16:colId xmlns="" xmlns:a16="http://schemas.microsoft.com/office/drawing/2014/main" val="20002"/>
                    </a:ext>
                  </a:extLst>
                </a:gridCol>
              </a:tblGrid>
              <a:tr h="239395">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19.658.031</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43,10%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58,1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39395">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0" name="Caixa de Texto 9"/>
          <p:cNvSpPr txBox="1"/>
          <p:nvPr/>
        </p:nvSpPr>
        <p:spPr>
          <a:xfrm>
            <a:off x="3528695" y="183515"/>
            <a:ext cx="1110615" cy="368300"/>
          </a:xfrm>
          <a:prstGeom prst="rect">
            <a:avLst/>
          </a:prstGeom>
          <a:noFill/>
        </p:spPr>
        <p:txBody>
          <a:bodyPr wrap="square" rtlCol="0">
            <a:spAutoFit/>
          </a:bodyPr>
          <a:lstStyle/>
          <a:p>
            <a:r>
              <a:rPr lang="pt-PT" altLang="en-US" b="1">
                <a:solidFill>
                  <a:srgbClr val="3EA4BA"/>
                </a:solidFill>
              </a:rPr>
              <a:t>MALI</a:t>
            </a:r>
          </a:p>
        </p:txBody>
      </p:sp>
      <p:pic>
        <p:nvPicPr>
          <p:cNvPr id="12" name="Imagem 11" descr="ml"/>
          <p:cNvPicPr>
            <a:picLocks noChangeAspect="1"/>
          </p:cNvPicPr>
          <p:nvPr/>
        </p:nvPicPr>
        <p:blipFill>
          <a:blip r:embed="rId4"/>
          <a:stretch>
            <a:fillRect/>
          </a:stretch>
        </p:blipFill>
        <p:spPr>
          <a:xfrm>
            <a:off x="3280410" y="241935"/>
            <a:ext cx="333375" cy="219075"/>
          </a:xfrm>
          <a:prstGeom prst="rect">
            <a:avLst/>
          </a:prstGeom>
        </p:spPr>
      </p:pic>
      <p:graphicFrame>
        <p:nvGraphicFramePr>
          <p:cNvPr id="13" name="Tabela 12"/>
          <p:cNvGraphicFramePr/>
          <p:nvPr/>
        </p:nvGraphicFramePr>
        <p:xfrm>
          <a:off x="6316345" y="511810"/>
          <a:ext cx="3007995" cy="2319020"/>
        </p:xfrm>
        <a:graphic>
          <a:graphicData uri="http://schemas.openxmlformats.org/drawingml/2006/table">
            <a:tbl>
              <a:tblPr firstRow="1" bandRow="1">
                <a:tableStyleId>{5C22544A-7EE6-4342-B048-85BDC9FD1C3A}</a:tableStyleId>
              </a:tblPr>
              <a:tblGrid>
                <a:gridCol w="1440180">
                  <a:extLst>
                    <a:ext uri="{9D8B030D-6E8A-4147-A177-3AD203B41FA5}">
                      <a16:colId xmlns="" xmlns:a16="http://schemas.microsoft.com/office/drawing/2014/main" val="20000"/>
                    </a:ext>
                  </a:extLst>
                </a:gridCol>
                <a:gridCol w="601980">
                  <a:extLst>
                    <a:ext uri="{9D8B030D-6E8A-4147-A177-3AD203B41FA5}">
                      <a16:colId xmlns="" xmlns:a16="http://schemas.microsoft.com/office/drawing/2014/main" val="20001"/>
                    </a:ext>
                  </a:extLst>
                </a:gridCol>
                <a:gridCol w="965835">
                  <a:extLst>
                    <a:ext uri="{9D8B030D-6E8A-4147-A177-3AD203B41FA5}">
                      <a16:colId xmlns="" xmlns:a16="http://schemas.microsoft.com/office/drawing/2014/main" val="20002"/>
                    </a:ext>
                  </a:extLst>
                </a:gridCol>
              </a:tblGrid>
              <a:tr h="210820">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23.310.715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60,9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63,2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64,70%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28,7%</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4" name="Caixa de Texto 13"/>
          <p:cNvSpPr txBox="1"/>
          <p:nvPr/>
        </p:nvSpPr>
        <p:spPr>
          <a:xfrm>
            <a:off x="6571615" y="229235"/>
            <a:ext cx="1110615" cy="368300"/>
          </a:xfrm>
          <a:prstGeom prst="rect">
            <a:avLst/>
          </a:prstGeom>
          <a:noFill/>
        </p:spPr>
        <p:txBody>
          <a:bodyPr wrap="square" rtlCol="0">
            <a:spAutoFit/>
          </a:bodyPr>
          <a:lstStyle/>
          <a:p>
            <a:r>
              <a:rPr lang="pt-PT" altLang="en-US" b="1">
                <a:solidFill>
                  <a:srgbClr val="3EA4BA"/>
                </a:solidFill>
              </a:rPr>
              <a:t>NÍGER</a:t>
            </a:r>
          </a:p>
        </p:txBody>
      </p:sp>
      <p:pic>
        <p:nvPicPr>
          <p:cNvPr id="16" name="Imagem 15" descr="ne"/>
          <p:cNvPicPr>
            <a:picLocks noChangeAspect="1"/>
          </p:cNvPicPr>
          <p:nvPr/>
        </p:nvPicPr>
        <p:blipFill>
          <a:blip r:embed="rId5"/>
          <a:stretch>
            <a:fillRect/>
          </a:stretch>
        </p:blipFill>
        <p:spPr>
          <a:xfrm>
            <a:off x="6324600" y="302895"/>
            <a:ext cx="333375" cy="219075"/>
          </a:xfrm>
          <a:prstGeom prst="rect">
            <a:avLst/>
          </a:prstGeom>
        </p:spPr>
      </p:pic>
      <p:graphicFrame>
        <p:nvGraphicFramePr>
          <p:cNvPr id="2" name="Tabela 1"/>
          <p:cNvGraphicFramePr/>
          <p:nvPr/>
        </p:nvGraphicFramePr>
        <p:xfrm>
          <a:off x="195580" y="3759835"/>
          <a:ext cx="3355340" cy="2464435"/>
        </p:xfrm>
        <a:graphic>
          <a:graphicData uri="http://schemas.openxmlformats.org/drawingml/2006/table">
            <a:tbl>
              <a:tblPr firstRow="1" bandRow="1">
                <a:tableStyleId>{5C22544A-7EE6-4342-B048-85BDC9FD1C3A}</a:tableStyleId>
              </a:tblPr>
              <a:tblGrid>
                <a:gridCol w="1527175">
                  <a:extLst>
                    <a:ext uri="{9D8B030D-6E8A-4147-A177-3AD203B41FA5}">
                      <a16:colId xmlns="" xmlns:a16="http://schemas.microsoft.com/office/drawing/2014/main" val="20000"/>
                    </a:ext>
                  </a:extLst>
                </a:gridCol>
                <a:gridCol w="737235">
                  <a:extLst>
                    <a:ext uri="{9D8B030D-6E8A-4147-A177-3AD203B41FA5}">
                      <a16:colId xmlns="" xmlns:a16="http://schemas.microsoft.com/office/drawing/2014/main" val="20001"/>
                    </a:ext>
                  </a:extLst>
                </a:gridCol>
                <a:gridCol w="1090930">
                  <a:extLst>
                    <a:ext uri="{9D8B030D-6E8A-4147-A177-3AD203B41FA5}">
                      <a16:colId xmlns="" xmlns:a16="http://schemas.microsoft.com/office/drawing/2014/main" val="20002"/>
                    </a:ext>
                  </a:extLst>
                </a:gridCol>
              </a:tblGrid>
              <a:tr h="229235">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29235">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2860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2860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29235">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29235">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28600">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29235">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4" name="Caixa de Texto 3"/>
          <p:cNvSpPr txBox="1"/>
          <p:nvPr/>
        </p:nvSpPr>
        <p:spPr>
          <a:xfrm>
            <a:off x="475615" y="3460115"/>
            <a:ext cx="1290955" cy="368300"/>
          </a:xfrm>
          <a:prstGeom prst="rect">
            <a:avLst/>
          </a:prstGeom>
          <a:noFill/>
        </p:spPr>
        <p:txBody>
          <a:bodyPr wrap="square" rtlCol="0">
            <a:spAutoFit/>
          </a:bodyPr>
          <a:lstStyle/>
          <a:p>
            <a:r>
              <a:rPr lang="pt-PT" altLang="en-US" b="1">
                <a:solidFill>
                  <a:srgbClr val="3EA4BA"/>
                </a:solidFill>
              </a:rPr>
              <a:t>SENEGAL</a:t>
            </a:r>
          </a:p>
        </p:txBody>
      </p:sp>
      <p:pic>
        <p:nvPicPr>
          <p:cNvPr id="11" name="Imagem 10" descr="sn"/>
          <p:cNvPicPr>
            <a:picLocks noChangeAspect="1"/>
          </p:cNvPicPr>
          <p:nvPr/>
        </p:nvPicPr>
        <p:blipFill>
          <a:blip r:embed="rId6"/>
          <a:stretch>
            <a:fillRect/>
          </a:stretch>
        </p:blipFill>
        <p:spPr>
          <a:xfrm>
            <a:off x="228600" y="3522345"/>
            <a:ext cx="333375" cy="219075"/>
          </a:xfrm>
          <a:prstGeom prst="rect">
            <a:avLst/>
          </a:prstGeom>
        </p:spPr>
      </p:pic>
      <p:graphicFrame>
        <p:nvGraphicFramePr>
          <p:cNvPr id="15" name="Tabela 14"/>
          <p:cNvGraphicFramePr/>
          <p:nvPr/>
        </p:nvGraphicFramePr>
        <p:xfrm>
          <a:off x="3340735" y="3768725"/>
          <a:ext cx="3777615" cy="2319020"/>
        </p:xfrm>
        <a:graphic>
          <a:graphicData uri="http://schemas.openxmlformats.org/drawingml/2006/table">
            <a:tbl>
              <a:tblPr firstRow="1" bandRow="1">
                <a:tableStyleId>{5C22544A-7EE6-4342-B048-85BDC9FD1C3A}</a:tableStyleId>
              </a:tblPr>
              <a:tblGrid>
                <a:gridCol w="1910080">
                  <a:extLst>
                    <a:ext uri="{9D8B030D-6E8A-4147-A177-3AD203B41FA5}">
                      <a16:colId xmlns="" xmlns:a16="http://schemas.microsoft.com/office/drawing/2014/main" val="20000"/>
                    </a:ext>
                  </a:extLst>
                </a:gridCol>
                <a:gridCol w="605155">
                  <a:extLst>
                    <a:ext uri="{9D8B030D-6E8A-4147-A177-3AD203B41FA5}">
                      <a16:colId xmlns="" xmlns:a16="http://schemas.microsoft.com/office/drawing/2014/main" val="20001"/>
                    </a:ext>
                  </a:extLst>
                </a:gridCol>
                <a:gridCol w="1262380">
                  <a:extLst>
                    <a:ext uri="{9D8B030D-6E8A-4147-A177-3AD203B41FA5}">
                      <a16:colId xmlns="" xmlns:a16="http://schemas.microsoft.com/office/drawing/2014/main" val="20002"/>
                    </a:ext>
                  </a:extLst>
                </a:gridCol>
              </a:tblGrid>
              <a:tr h="210820">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7.813.215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42,50%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106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34,8%</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9" name="Caixa de Texto 18"/>
          <p:cNvSpPr txBox="1"/>
          <p:nvPr/>
        </p:nvSpPr>
        <p:spPr>
          <a:xfrm>
            <a:off x="3620135" y="3475355"/>
            <a:ext cx="1937385" cy="368300"/>
          </a:xfrm>
          <a:prstGeom prst="rect">
            <a:avLst/>
          </a:prstGeom>
          <a:noFill/>
        </p:spPr>
        <p:txBody>
          <a:bodyPr wrap="square" rtlCol="0">
            <a:spAutoFit/>
          </a:bodyPr>
          <a:lstStyle/>
          <a:p>
            <a:r>
              <a:rPr lang="pt-PT" altLang="en-US" b="1">
                <a:solidFill>
                  <a:srgbClr val="3EA4BA"/>
                </a:solidFill>
              </a:rPr>
              <a:t>SERRA LEOA</a:t>
            </a:r>
          </a:p>
        </p:txBody>
      </p:sp>
      <p:pic>
        <p:nvPicPr>
          <p:cNvPr id="22" name="Imagem 21" descr="sl"/>
          <p:cNvPicPr>
            <a:picLocks noChangeAspect="1"/>
          </p:cNvPicPr>
          <p:nvPr/>
        </p:nvPicPr>
        <p:blipFill>
          <a:blip r:embed="rId7"/>
          <a:stretch>
            <a:fillRect/>
          </a:stretch>
        </p:blipFill>
        <p:spPr>
          <a:xfrm>
            <a:off x="3368675" y="3542665"/>
            <a:ext cx="333375" cy="219075"/>
          </a:xfrm>
          <a:prstGeom prst="rect">
            <a:avLst/>
          </a:prstGeom>
        </p:spPr>
      </p:pic>
      <p:graphicFrame>
        <p:nvGraphicFramePr>
          <p:cNvPr id="23" name="Tabela 22"/>
          <p:cNvGraphicFramePr/>
          <p:nvPr/>
        </p:nvGraphicFramePr>
        <p:xfrm>
          <a:off x="9225280" y="349250"/>
          <a:ext cx="2919730" cy="2470150"/>
        </p:xfrm>
        <a:graphic>
          <a:graphicData uri="http://schemas.openxmlformats.org/drawingml/2006/table">
            <a:tbl>
              <a:tblPr firstRow="1" bandRow="1">
                <a:tableStyleId>{5C22544A-7EE6-4342-B048-85BDC9FD1C3A}</a:tableStyleId>
              </a:tblPr>
              <a:tblGrid>
                <a:gridCol w="1504315">
                  <a:extLst>
                    <a:ext uri="{9D8B030D-6E8A-4147-A177-3AD203B41FA5}">
                      <a16:colId xmlns="" xmlns:a16="http://schemas.microsoft.com/office/drawing/2014/main" val="20000"/>
                    </a:ext>
                  </a:extLst>
                </a:gridCol>
                <a:gridCol w="647700">
                  <a:extLst>
                    <a:ext uri="{9D8B030D-6E8A-4147-A177-3AD203B41FA5}">
                      <a16:colId xmlns="" xmlns:a16="http://schemas.microsoft.com/office/drawing/2014/main" val="20001"/>
                    </a:ext>
                  </a:extLst>
                </a:gridCol>
                <a:gridCol w="767715">
                  <a:extLst>
                    <a:ext uri="{9D8B030D-6E8A-4147-A177-3AD203B41FA5}">
                      <a16:colId xmlns="" xmlns:a16="http://schemas.microsoft.com/office/drawing/2014/main" val="20002"/>
                    </a:ext>
                  </a:extLst>
                </a:gridCol>
              </a:tblGrid>
              <a:tr h="35814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200.963.599</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1455">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1455">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1455">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1455">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1455">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69,1%</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1455">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Inglês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Naira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24" name="Caixa de Texto 23"/>
          <p:cNvSpPr txBox="1"/>
          <p:nvPr/>
        </p:nvSpPr>
        <p:spPr>
          <a:xfrm>
            <a:off x="9491980" y="200660"/>
            <a:ext cx="1290955" cy="368300"/>
          </a:xfrm>
          <a:prstGeom prst="rect">
            <a:avLst/>
          </a:prstGeom>
          <a:noFill/>
        </p:spPr>
        <p:txBody>
          <a:bodyPr wrap="square" rtlCol="0">
            <a:spAutoFit/>
          </a:bodyPr>
          <a:lstStyle/>
          <a:p>
            <a:r>
              <a:rPr lang="pt-PT" altLang="en-US" b="1">
                <a:solidFill>
                  <a:srgbClr val="3EA4BA"/>
                </a:solidFill>
              </a:rPr>
              <a:t>NIGÉRIA</a:t>
            </a:r>
          </a:p>
        </p:txBody>
      </p:sp>
      <p:pic>
        <p:nvPicPr>
          <p:cNvPr id="25" name="Imagem 24" descr="ng"/>
          <p:cNvPicPr>
            <a:picLocks noChangeAspect="1"/>
          </p:cNvPicPr>
          <p:nvPr/>
        </p:nvPicPr>
        <p:blipFill>
          <a:blip r:embed="rId8"/>
          <a:stretch>
            <a:fillRect/>
          </a:stretch>
        </p:blipFill>
        <p:spPr>
          <a:xfrm>
            <a:off x="9244965" y="255905"/>
            <a:ext cx="333375" cy="219075"/>
          </a:xfrm>
          <a:prstGeom prst="rect">
            <a:avLst/>
          </a:prstGeom>
        </p:spPr>
      </p:pic>
      <p:graphicFrame>
        <p:nvGraphicFramePr>
          <p:cNvPr id="26" name="Tabela 25"/>
          <p:cNvGraphicFramePr/>
          <p:nvPr/>
        </p:nvGraphicFramePr>
        <p:xfrm>
          <a:off x="6683375" y="3768725"/>
          <a:ext cx="3381375" cy="2319020"/>
        </p:xfrm>
        <a:graphic>
          <a:graphicData uri="http://schemas.openxmlformats.org/drawingml/2006/table">
            <a:tbl>
              <a:tblPr firstRow="1" bandRow="1">
                <a:tableStyleId>{5C22544A-7EE6-4342-B048-85BDC9FD1C3A}</a:tableStyleId>
              </a:tblPr>
              <a:tblGrid>
                <a:gridCol w="1508760">
                  <a:extLst>
                    <a:ext uri="{9D8B030D-6E8A-4147-A177-3AD203B41FA5}">
                      <a16:colId xmlns="" xmlns:a16="http://schemas.microsoft.com/office/drawing/2014/main" val="20000"/>
                    </a:ext>
                  </a:extLst>
                </a:gridCol>
                <a:gridCol w="620395">
                  <a:extLst>
                    <a:ext uri="{9D8B030D-6E8A-4147-A177-3AD203B41FA5}">
                      <a16:colId xmlns="" xmlns:a16="http://schemas.microsoft.com/office/drawing/2014/main" val="20001"/>
                    </a:ext>
                  </a:extLst>
                </a:gridCol>
                <a:gridCol w="1252220">
                  <a:extLst>
                    <a:ext uri="{9D8B030D-6E8A-4147-A177-3AD203B41FA5}">
                      <a16:colId xmlns="" xmlns:a16="http://schemas.microsoft.com/office/drawing/2014/main" val="20002"/>
                    </a:ext>
                  </a:extLst>
                </a:gridCol>
              </a:tblGrid>
              <a:tr h="210820">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27" name="Caixa de Texto 26"/>
          <p:cNvSpPr txBox="1"/>
          <p:nvPr/>
        </p:nvSpPr>
        <p:spPr>
          <a:xfrm>
            <a:off x="6937375" y="3470275"/>
            <a:ext cx="1036955" cy="368300"/>
          </a:xfrm>
          <a:prstGeom prst="rect">
            <a:avLst/>
          </a:prstGeom>
          <a:noFill/>
        </p:spPr>
        <p:txBody>
          <a:bodyPr wrap="square" rtlCol="0">
            <a:spAutoFit/>
          </a:bodyPr>
          <a:lstStyle/>
          <a:p>
            <a:r>
              <a:rPr lang="pt-PT" altLang="en-US" b="1">
                <a:solidFill>
                  <a:srgbClr val="3EA4BA"/>
                </a:solidFill>
              </a:rPr>
              <a:t>TOGO</a:t>
            </a:r>
          </a:p>
        </p:txBody>
      </p:sp>
      <p:pic>
        <p:nvPicPr>
          <p:cNvPr id="29" name="Imagem 28" descr="tg"/>
          <p:cNvPicPr>
            <a:picLocks noChangeAspect="1"/>
          </p:cNvPicPr>
          <p:nvPr/>
        </p:nvPicPr>
        <p:blipFill>
          <a:blip r:embed="rId9"/>
          <a:stretch>
            <a:fillRect/>
          </a:stretch>
        </p:blipFill>
        <p:spPr>
          <a:xfrm>
            <a:off x="6690995" y="3552825"/>
            <a:ext cx="333375" cy="2190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15</a:t>
            </a:fld>
            <a:endParaRPr lang="fr-FR" altLang="pt-PT" sz="1000" b="1" i="1" u="sng" dirty="0"/>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graphicFrame>
        <p:nvGraphicFramePr>
          <p:cNvPr id="7" name="Gráfico 6"/>
          <p:cNvGraphicFramePr/>
          <p:nvPr/>
        </p:nvGraphicFramePr>
        <p:xfrm>
          <a:off x="-635" y="587375"/>
          <a:ext cx="12192000" cy="6073775"/>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m 3" descr="logo"/>
          <p:cNvPicPr>
            <a:picLocks noChangeAspect="1"/>
          </p:cNvPicPr>
          <p:nvPr/>
        </p:nvPicPr>
        <p:blipFill>
          <a:blip r:embed="rId4"/>
          <a:stretch>
            <a:fillRect/>
          </a:stretch>
        </p:blipFill>
        <p:spPr>
          <a:xfrm>
            <a:off x="9614535" y="128905"/>
            <a:ext cx="2530475" cy="645795"/>
          </a:xfrm>
          <a:prstGeom prst="rect">
            <a:avLst/>
          </a:prstGeom>
        </p:spPr>
      </p:pic>
      <p:pic>
        <p:nvPicPr>
          <p:cNvPr id="8" name="Imagem 7" descr="LOGO-Paises ecowas"/>
          <p:cNvPicPr>
            <a:picLocks noChangeAspect="1"/>
          </p:cNvPicPr>
          <p:nvPr/>
        </p:nvPicPr>
        <p:blipFill>
          <a:blip r:embed="rId5"/>
          <a:stretch>
            <a:fillRect/>
          </a:stretch>
        </p:blipFill>
        <p:spPr>
          <a:xfrm>
            <a:off x="11191240" y="5753100"/>
            <a:ext cx="906780" cy="8985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24130" y="435610"/>
          <a:ext cx="6294755" cy="64014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nvGraphicFramePr>
        <p:xfrm>
          <a:off x="6245860" y="434975"/>
          <a:ext cx="5927090" cy="640207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16</a:t>
            </a:fld>
            <a:endParaRPr lang="fr-FR" altLang="pt-PT" sz="1000" b="1" i="1" u="sng" dirty="0"/>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4"/>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5"/>
          <a:stretch>
            <a:fillRect/>
          </a:stretch>
        </p:blipFill>
        <p:spPr>
          <a:xfrm>
            <a:off x="11275695" y="5958205"/>
            <a:ext cx="906780" cy="898525"/>
          </a:xfrm>
          <a:prstGeom prst="rect">
            <a:avLst/>
          </a:prstGeom>
        </p:spPr>
      </p:pic>
      <p:pic>
        <p:nvPicPr>
          <p:cNvPr id="4" name="Imagem 3" descr="logo"/>
          <p:cNvPicPr>
            <a:picLocks noChangeAspect="1"/>
          </p:cNvPicPr>
          <p:nvPr/>
        </p:nvPicPr>
        <p:blipFill>
          <a:blip r:embed="rId6"/>
          <a:stretch>
            <a:fillRect/>
          </a:stretch>
        </p:blipFill>
        <p:spPr>
          <a:xfrm>
            <a:off x="9614535" y="128905"/>
            <a:ext cx="2530475" cy="64579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áfico 14"/>
          <p:cNvGraphicFramePr/>
          <p:nvPr/>
        </p:nvGraphicFramePr>
        <p:xfrm>
          <a:off x="1270" y="3940810"/>
          <a:ext cx="1219073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nvGraphicFramePr>
        <p:xfrm>
          <a:off x="-8890" y="434975"/>
          <a:ext cx="12191365" cy="350583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17</a:t>
            </a:fld>
            <a:endParaRPr lang="fr-FR" altLang="pt-PT" sz="1000" b="1" i="1" u="sng" dirty="0">
              <a:solidFill>
                <a:srgbClr val="3EA4BA"/>
              </a:solidFill>
            </a:endParaRPr>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4"/>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5"/>
          <a:stretch>
            <a:fillRect/>
          </a:stretch>
        </p:blipFill>
        <p:spPr>
          <a:xfrm>
            <a:off x="11275695" y="5958205"/>
            <a:ext cx="906780" cy="898525"/>
          </a:xfrm>
          <a:prstGeom prst="rect">
            <a:avLst/>
          </a:prstGeom>
        </p:spPr>
      </p:pic>
      <p:pic>
        <p:nvPicPr>
          <p:cNvPr id="4" name="Imagem 3" descr="logo"/>
          <p:cNvPicPr>
            <a:picLocks noChangeAspect="1"/>
          </p:cNvPicPr>
          <p:nvPr/>
        </p:nvPicPr>
        <p:blipFill>
          <a:blip r:embed="rId6"/>
          <a:stretch>
            <a:fillRect/>
          </a:stretch>
        </p:blipFill>
        <p:spPr>
          <a:xfrm>
            <a:off x="9614535" y="128905"/>
            <a:ext cx="2530475" cy="64579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635" y="926465"/>
          <a:ext cx="12192635" cy="5798820"/>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logo"/>
          <p:cNvPicPr>
            <a:picLocks noChangeAspect="1"/>
          </p:cNvPicPr>
          <p:nvPr/>
        </p:nvPicPr>
        <p:blipFill>
          <a:blip r:embed="rId3"/>
          <a:stretch>
            <a:fillRect/>
          </a:stretch>
        </p:blipFill>
        <p:spPr>
          <a:xfrm>
            <a:off x="8870228" y="91441"/>
            <a:ext cx="3274695" cy="835660"/>
          </a:xfrm>
          <a:prstGeom prst="rect">
            <a:avLst/>
          </a:prstGeom>
        </p:spPr>
      </p:pic>
      <p:sp>
        <p:nvSpPr>
          <p:cNvPr id="50" name="Slide Number Placeholder 6"/>
          <p:cNvSpPr txBox="1"/>
          <p:nvPr/>
        </p:nvSpPr>
        <p:spPr bwMode="auto">
          <a:xfrm>
            <a:off x="596773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18</a:t>
            </a:fld>
            <a:endParaRPr lang="fr-FR" altLang="pt-PT" sz="1000" b="1" i="1" u="sng" dirty="0"/>
          </a:p>
        </p:txBody>
      </p:sp>
      <p:sp>
        <p:nvSpPr>
          <p:cNvPr id="9" name="Caixa de Texto 8"/>
          <p:cNvSpPr txBox="1"/>
          <p:nvPr/>
        </p:nvSpPr>
        <p:spPr>
          <a:xfrm>
            <a:off x="272415" y="135890"/>
            <a:ext cx="2028825" cy="306705"/>
          </a:xfrm>
          <a:prstGeom prst="rect">
            <a:avLst/>
          </a:prstGeom>
          <a:noFill/>
        </p:spPr>
        <p:txBody>
          <a:bodyPr wrap="square" rtlCol="0">
            <a:spAutoFit/>
          </a:bodyPr>
          <a:lstStyle/>
          <a:p>
            <a:r>
              <a:rPr lang="pt-PT" altLang="en-US" sz="1400" b="1">
                <a:solidFill>
                  <a:srgbClr val="3EA4BA"/>
                </a:solidFill>
              </a:rPr>
              <a:t>BURKINA FASO</a:t>
            </a:r>
          </a:p>
        </p:txBody>
      </p:sp>
      <p:pic>
        <p:nvPicPr>
          <p:cNvPr id="2" name="Imagem 1" descr="bf"/>
          <p:cNvPicPr>
            <a:picLocks noChangeAspect="1"/>
          </p:cNvPicPr>
          <p:nvPr/>
        </p:nvPicPr>
        <p:blipFill>
          <a:blip r:embed="rId4"/>
          <a:stretch>
            <a:fillRect/>
          </a:stretch>
        </p:blipFill>
        <p:spPr>
          <a:xfrm>
            <a:off x="30480" y="169545"/>
            <a:ext cx="333375" cy="219075"/>
          </a:xfrm>
          <a:prstGeom prst="rect">
            <a:avLst/>
          </a:prstGeom>
        </p:spPr>
      </p:pic>
      <p:pic>
        <p:nvPicPr>
          <p:cNvPr id="8" name="Imagem 7" descr="LOGO-Paises ecowas"/>
          <p:cNvPicPr>
            <a:picLocks noChangeAspect="1"/>
          </p:cNvPicPr>
          <p:nvPr/>
        </p:nvPicPr>
        <p:blipFill>
          <a:blip r:embed="rId5"/>
          <a:stretch>
            <a:fillRect/>
          </a:stretch>
        </p:blipFill>
        <p:spPr>
          <a:xfrm>
            <a:off x="11191240" y="5753100"/>
            <a:ext cx="906780" cy="8985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áfico 14"/>
          <p:cNvGraphicFramePr/>
          <p:nvPr/>
        </p:nvGraphicFramePr>
        <p:xfrm>
          <a:off x="6219190" y="483870"/>
          <a:ext cx="5972175" cy="6352540"/>
        </p:xfrm>
        <a:graphic>
          <a:graphicData uri="http://schemas.openxmlformats.org/drawingml/2006/chart">
            <c:chart xmlns:c="http://schemas.openxmlformats.org/drawingml/2006/chart" xmlns:r="http://schemas.openxmlformats.org/officeDocument/2006/relationships" r:id="rId2"/>
          </a:graphicData>
        </a:graphic>
      </p:graphicFrame>
      <p:sp>
        <p:nvSpPr>
          <p:cNvPr id="11" name="Caixa de Texto 10"/>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12" name="Imagem 11" descr="bf"/>
          <p:cNvPicPr>
            <a:picLocks noChangeAspect="1"/>
          </p:cNvPicPr>
          <p:nvPr/>
        </p:nvPicPr>
        <p:blipFill>
          <a:blip r:embed="rId3"/>
          <a:stretch>
            <a:fillRect/>
          </a:stretch>
        </p:blipFill>
        <p:spPr>
          <a:xfrm>
            <a:off x="193040" y="169545"/>
            <a:ext cx="333375" cy="219075"/>
          </a:xfrm>
          <a:prstGeom prst="rect">
            <a:avLst/>
          </a:prstGeom>
        </p:spPr>
      </p:pic>
      <p:pic>
        <p:nvPicPr>
          <p:cNvPr id="13" name="Imagem 12" descr="LOGO-Paises ecowas"/>
          <p:cNvPicPr>
            <a:picLocks noChangeAspect="1"/>
          </p:cNvPicPr>
          <p:nvPr/>
        </p:nvPicPr>
        <p:blipFill>
          <a:blip r:embed="rId4"/>
          <a:stretch>
            <a:fillRect/>
          </a:stretch>
        </p:blipFill>
        <p:spPr>
          <a:xfrm>
            <a:off x="11191240" y="5753100"/>
            <a:ext cx="906780" cy="898525"/>
          </a:xfrm>
          <a:prstGeom prst="rect">
            <a:avLst/>
          </a:prstGeom>
        </p:spPr>
      </p:pic>
      <p:pic>
        <p:nvPicPr>
          <p:cNvPr id="7" name="Imagem 6" descr="logo"/>
          <p:cNvPicPr>
            <a:picLocks noChangeAspect="1"/>
          </p:cNvPicPr>
          <p:nvPr/>
        </p:nvPicPr>
        <p:blipFill>
          <a:blip r:embed="rId5"/>
          <a:stretch>
            <a:fillRect/>
          </a:stretch>
        </p:blipFill>
        <p:spPr>
          <a:xfrm>
            <a:off x="9100185" y="85090"/>
            <a:ext cx="3070225" cy="783590"/>
          </a:xfrm>
          <a:prstGeom prst="rect">
            <a:avLst/>
          </a:prstGeom>
        </p:spPr>
      </p:pic>
      <p:graphicFrame>
        <p:nvGraphicFramePr>
          <p:cNvPr id="14" name="Gráfico 13"/>
          <p:cNvGraphicFramePr/>
          <p:nvPr/>
        </p:nvGraphicFramePr>
        <p:xfrm>
          <a:off x="0" y="483870"/>
          <a:ext cx="6219190" cy="6374765"/>
        </p:xfrm>
        <a:graphic>
          <a:graphicData uri="http://schemas.openxmlformats.org/drawingml/2006/chart">
            <c:chart xmlns:c="http://schemas.openxmlformats.org/drawingml/2006/chart" xmlns:r="http://schemas.openxmlformats.org/officeDocument/2006/relationships" r:id="rId6"/>
          </a:graphicData>
        </a:graphic>
      </p:graphicFrame>
      <p:sp>
        <p:nvSpPr>
          <p:cNvPr id="10" name="Slide Number Placeholder 6"/>
          <p:cNvSpPr txBox="1"/>
          <p:nvPr/>
        </p:nvSpPr>
        <p:spPr bwMode="auto">
          <a:xfrm>
            <a:off x="587248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19</a:t>
            </a:fld>
            <a:endParaRPr lang="fr-FR" altLang="pt-PT" sz="1000" b="1" i="1" u="sng" dirty="0">
              <a:solidFill>
                <a:srgbClr val="3EA4BA"/>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graphicFrame>
        <p:nvGraphicFramePr>
          <p:cNvPr id="30" name="Table 4"/>
          <p:cNvGraphicFramePr>
            <a:graphicFrameLocks noGrp="1"/>
          </p:cNvGraphicFramePr>
          <p:nvPr>
            <p:extLst>
              <p:ext uri="{D42A27DB-BD31-4B8C-83A1-F6EECF244321}">
                <p14:modId xmlns:p14="http://schemas.microsoft.com/office/powerpoint/2010/main" val="2303014806"/>
              </p:ext>
            </p:extLst>
          </p:nvPr>
        </p:nvGraphicFramePr>
        <p:xfrm>
          <a:off x="1000125" y="1028700"/>
          <a:ext cx="10754358" cy="2511427"/>
        </p:xfrm>
        <a:graphic>
          <a:graphicData uri="http://schemas.openxmlformats.org/drawingml/2006/table">
            <a:tbl>
              <a:tblPr firstRow="1" bandRow="1">
                <a:tableStyleId>{5C22544A-7EE6-4342-B048-85BDC9FD1C3A}</a:tableStyleId>
              </a:tblPr>
              <a:tblGrid>
                <a:gridCol w="2775156">
                  <a:extLst>
                    <a:ext uri="{9D8B030D-6E8A-4147-A177-3AD203B41FA5}">
                      <a16:colId xmlns="" xmlns:a16="http://schemas.microsoft.com/office/drawing/2014/main" val="20000"/>
                    </a:ext>
                  </a:extLst>
                </a:gridCol>
                <a:gridCol w="664863">
                  <a:extLst>
                    <a:ext uri="{9D8B030D-6E8A-4147-A177-3AD203B41FA5}">
                      <a16:colId xmlns="" xmlns:a16="http://schemas.microsoft.com/office/drawing/2014/main" val="20001"/>
                    </a:ext>
                  </a:extLst>
                </a:gridCol>
                <a:gridCol w="3186818">
                  <a:extLst>
                    <a:ext uri="{9D8B030D-6E8A-4147-A177-3AD203B41FA5}">
                      <a16:colId xmlns="" xmlns:a16="http://schemas.microsoft.com/office/drawing/2014/main" val="20002"/>
                    </a:ext>
                  </a:extLst>
                </a:gridCol>
                <a:gridCol w="859376">
                  <a:extLst>
                    <a:ext uri="{9D8B030D-6E8A-4147-A177-3AD203B41FA5}">
                      <a16:colId xmlns="" xmlns:a16="http://schemas.microsoft.com/office/drawing/2014/main" val="20003"/>
                    </a:ext>
                  </a:extLst>
                </a:gridCol>
                <a:gridCol w="2469973">
                  <a:extLst>
                    <a:ext uri="{9D8B030D-6E8A-4147-A177-3AD203B41FA5}">
                      <a16:colId xmlns="" xmlns:a16="http://schemas.microsoft.com/office/drawing/2014/main" val="20004"/>
                    </a:ext>
                  </a:extLst>
                </a:gridCol>
                <a:gridCol w="798172">
                  <a:extLst>
                    <a:ext uri="{9D8B030D-6E8A-4147-A177-3AD203B41FA5}">
                      <a16:colId xmlns="" xmlns:a16="http://schemas.microsoft.com/office/drawing/2014/main" val="20005"/>
                    </a:ext>
                  </a:extLst>
                </a:gridCol>
              </a:tblGrid>
              <a:tr h="274340">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dirty="0" smtClean="0">
                          <a:solidFill>
                            <a:srgbClr val="008CBA"/>
                          </a:solidFill>
                          <a:latin typeface="Arial Narrow" panose="020B0606020202030204" pitchFamily="34" charset="0"/>
                        </a:rPr>
                        <a:t>Page</a:t>
                      </a:r>
                    </a:p>
                  </a:txBody>
                  <a:tcPr marL="91446" marR="91446" marT="45729" marB="45729" anchor="ctr">
                    <a:solidFill>
                      <a:schemeClr val="accent5">
                        <a:lumMod val="60000"/>
                        <a:lumOff val="40000"/>
                      </a:schemeClr>
                    </a:solidFill>
                  </a:tcPr>
                </a:tc>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dirty="0" smtClean="0">
                          <a:solidFill>
                            <a:srgbClr val="008CBA"/>
                          </a:solidFill>
                          <a:latin typeface="Arial Narrow" panose="020B0606020202030204" pitchFamily="34" charset="0"/>
                        </a:rPr>
                        <a:t>Page.</a:t>
                      </a:r>
                    </a:p>
                  </a:txBody>
                  <a:tcPr marL="91446" marR="91446" marT="45729" marB="45729" anchor="ctr">
                    <a:solidFill>
                      <a:schemeClr val="accent5">
                        <a:lumMod val="60000"/>
                        <a:lumOff val="40000"/>
                      </a:schemeClr>
                    </a:solidFill>
                  </a:tcPr>
                </a:tc>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dirty="0" smtClean="0">
                          <a:solidFill>
                            <a:srgbClr val="008CBA"/>
                          </a:solidFill>
                          <a:latin typeface="Arial Narrow" panose="020B0606020202030204" pitchFamily="34" charset="0"/>
                        </a:rPr>
                        <a:t>Page</a:t>
                      </a: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algn="just"/>
                      <a:r>
                        <a:rPr lang="fr-FR" sz="1100" b="0" i="0" dirty="0" smtClean="0">
                          <a:solidFill>
                            <a:schemeClr val="tx1"/>
                          </a:solidFill>
                          <a:latin typeface="Arial Narrow" panose="020B0606020202030204" pitchFamily="34" charset="0"/>
                        </a:rPr>
                        <a:t>Avertissement</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defRPr/>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a:t>
                      </a:r>
                      <a:r>
                        <a:rPr lang="fr-FR" sz="1100" b="0" i="0" u="none" kern="1200" baseline="0" dirty="0" smtClean="0">
                          <a:solidFill>
                            <a:schemeClr val="dk1"/>
                          </a:solidFill>
                          <a:effectLst/>
                          <a:latin typeface="Arial Narrow" panose="020B0606020202030204" pitchFamily="34" charset="0"/>
                          <a:ea typeface="+mn-ea"/>
                          <a:cs typeface="+mn-cs"/>
                        </a:rPr>
                        <a:t>économiques </a:t>
                      </a:r>
                      <a:r>
                        <a:rPr lang="pt-PT" sz="1100" b="0" i="0" baseline="0" dirty="0" smtClean="0">
                          <a:solidFill>
                            <a:schemeClr val="tx1"/>
                          </a:solidFill>
                          <a:latin typeface="Arial Narrow" panose="020B0606020202030204" pitchFamily="34" charset="0"/>
                        </a:rPr>
                        <a:t>du  Burkina Faso</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21 - 23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fr-FR" sz="1100" b="0" i="0" u="none" kern="1200" baseline="0" dirty="0" smtClean="0">
                          <a:solidFill>
                            <a:schemeClr val="dk1"/>
                          </a:solidFill>
                          <a:effectLst/>
                          <a:latin typeface="Arial Narrow" panose="020B0606020202030204" pitchFamily="34" charset="0"/>
                          <a:ea typeface="+mn-ea"/>
                          <a:cs typeface="+mn-cs"/>
                        </a:rPr>
                        <a:t>Indicateurs économiques du Liberia </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42 - 43</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La CEDEAO </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en-US" sz="1100" b="0" i="0" dirty="0">
                          <a:solidFill>
                            <a:schemeClr val="tx1"/>
                          </a:solidFill>
                          <a:latin typeface="Arial Narrow" panose="020B0606020202030204" pitchFamily="34" charset="0"/>
                          <a:cs typeface="Arial Narrow" panose="020B0606020202030204" pitchFamily="34" charset="0"/>
                          <a:sym typeface="+mn-ea"/>
                        </a:rPr>
                        <a:t> </a:t>
                      </a: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a:t>
                      </a:r>
                      <a:r>
                        <a:rPr lang="fr-FR" sz="1100" b="0" i="0" u="none" kern="1200" baseline="0" dirty="0" smtClean="0">
                          <a:solidFill>
                            <a:schemeClr val="dk1"/>
                          </a:solidFill>
                          <a:effectLst/>
                          <a:latin typeface="Arial Narrow" panose="020B0606020202030204" pitchFamily="34" charset="0"/>
                          <a:ea typeface="+mn-ea"/>
                          <a:cs typeface="+mn-cs"/>
                        </a:rPr>
                        <a:t>économiques </a:t>
                      </a:r>
                      <a:r>
                        <a:rPr lang="pt-PT" sz="1100" b="0" i="0" baseline="0" dirty="0" smtClean="0">
                          <a:solidFill>
                            <a:schemeClr val="tx1"/>
                          </a:solidFill>
                          <a:latin typeface="Arial Narrow" panose="020B0606020202030204" pitchFamily="34" charset="0"/>
                        </a:rPr>
                        <a:t> du  Cap Vert</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24 - 27</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du Mali </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44 - 46</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u="none" kern="1200" baseline="0" dirty="0" smtClean="0">
                          <a:solidFill>
                            <a:schemeClr val="dk1"/>
                          </a:solidFill>
                          <a:effectLst/>
                          <a:latin typeface="Arial Narrow" panose="020B0606020202030204" pitchFamily="34" charset="0"/>
                          <a:ea typeface="+mn-ea"/>
                          <a:cs typeface="+mn-cs"/>
                        </a:rPr>
                        <a:t>Quelques Étapes d’Intégration Régionale </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de la Côte d’Ivoire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28 - 30</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du Niger </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47 - 49</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altLang="pt-PT" sz="1100" b="0" i="0" dirty="0" smtClean="0">
                          <a:solidFill>
                            <a:schemeClr val="tx1"/>
                          </a:solidFill>
                          <a:latin typeface="Arial Narrow" panose="020B0606020202030204" pitchFamily="34" charset="0"/>
                        </a:rPr>
                        <a:t>Les Pays de la CEDEAO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6 - 7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de la Gambie </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31 - 33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a:lnSpc>
                          <a:spcPct val="90000"/>
                        </a:lnSpc>
                        <a:spcBef>
                          <a:spcPts val="0"/>
                        </a:spcBef>
                        <a:spcAft>
                          <a:spcPts val="0"/>
                        </a:spcAft>
                      </a:pPr>
                      <a:r>
                        <a:rPr lang="fr-FR" sz="1100" b="0" i="0" u="none" kern="1200" baseline="0" dirty="0" smtClean="0">
                          <a:solidFill>
                            <a:schemeClr val="dk1"/>
                          </a:solidFill>
                          <a:effectLst/>
                          <a:latin typeface="Arial Narrow" panose="020B0606020202030204" pitchFamily="34" charset="0"/>
                          <a:ea typeface="+mn-ea"/>
                          <a:cs typeface="+mn-cs"/>
                        </a:rPr>
                        <a:t>Indicateurs économiques du Nigeria</a:t>
                      </a:r>
                      <a:endParaRPr lang="pt-PT"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50 - 52</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sz="1100" b="0" i="0" u="none" kern="1200" baseline="0" dirty="0" smtClean="0">
                          <a:solidFill>
                            <a:schemeClr val="dk1"/>
                          </a:solidFill>
                          <a:effectLst/>
                          <a:latin typeface="Arial Narrow" panose="020B0606020202030204" pitchFamily="34" charset="0"/>
                          <a:ea typeface="+mn-ea"/>
                          <a:cs typeface="+mn-cs"/>
                        </a:rPr>
                        <a:t>L’importance économique de la CEDEAO </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du Ghana </a:t>
                      </a:r>
                      <a:endParaRPr lang="pt-PT" altLang="en-US"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34 - 36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sz="1100" b="0" i="0" u="none" kern="1200" baseline="0" dirty="0" smtClean="0">
                          <a:solidFill>
                            <a:schemeClr val="dk1"/>
                          </a:solidFill>
                          <a:effectLst/>
                          <a:latin typeface="Arial Narrow" panose="020B0606020202030204" pitchFamily="34" charset="0"/>
                          <a:ea typeface="+mn-ea"/>
                          <a:cs typeface="+mn-cs"/>
                        </a:rPr>
                        <a:t>Indicateurs économiques du Sénégal </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53 - 55</a:t>
                      </a:r>
                    </a:p>
                  </a:txBody>
                  <a:tcPr marL="91446" marR="91446" marT="45729" marB="45729"/>
                </a:tc>
                <a:extLst>
                  <a:ext uri="{0D108BD9-81ED-4DB2-BD59-A6C34878D82A}">
                    <a16:rowId xmlns="" xmlns:a16="http://schemas.microsoft.com/office/drawing/2014/main" val="10005"/>
                  </a:ext>
                </a:extLst>
              </a:tr>
              <a:tr h="274340">
                <a:tc>
                  <a:txBody>
                    <a:bodyPr/>
                    <a:lstStyle/>
                    <a:p>
                      <a:pPr algn="l" eaLnBrk="1" hangingPunct="1">
                        <a:spcBef>
                          <a:spcPct val="5000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de la CEDEAO </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9 - 17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fr-FR" sz="1100" b="0" i="0" u="none" kern="1200" baseline="0" dirty="0" smtClean="0">
                          <a:solidFill>
                            <a:schemeClr val="dk1"/>
                          </a:solidFill>
                          <a:effectLst/>
                          <a:latin typeface="Arial Narrow" panose="020B0606020202030204" pitchFamily="34" charset="0"/>
                          <a:ea typeface="+mn-ea"/>
                          <a:cs typeface="+mn-cs"/>
                        </a:rPr>
                        <a:t>Indicateurs économiques de la Guinée </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37 - 39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sz="1100" b="0" i="0" u="none" kern="1200" baseline="0" dirty="0" smtClean="0">
                          <a:solidFill>
                            <a:schemeClr val="dk1"/>
                          </a:solidFill>
                          <a:effectLst/>
                          <a:latin typeface="Arial Narrow" panose="020B0606020202030204" pitchFamily="34" charset="0"/>
                          <a:ea typeface="+mn-ea"/>
                          <a:cs typeface="+mn-cs"/>
                        </a:rPr>
                        <a:t>Indicateurs économiques de la Sierra Leone </a:t>
                      </a:r>
                      <a:endParaRPr lang="pt-PT" sz="1100" b="0" i="0" dirty="0" smtClean="0">
                        <a:solidFill>
                          <a:schemeClr val="tx1"/>
                        </a:solidFill>
                        <a:latin typeface="Arial Narrow" panose="020B0606020202030204" pitchFamily="34" charset="0"/>
                        <a:cs typeface="+mn-cs"/>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56 - 58</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6"/>
                  </a:ext>
                </a:extLst>
              </a:tr>
              <a:tr h="328998">
                <a:tc>
                  <a:txBody>
                    <a:bodyPr/>
                    <a:lstStyle/>
                    <a:p>
                      <a:pPr algn="l" eaLnBrk="1" hangingPunct="1">
                        <a:spcBef>
                          <a:spcPct val="5000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du Bénin </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18 - 20</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de la Guinée Bissau </a:t>
                      </a: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40 - 41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sz="1100" b="0" i="0" u="none" kern="1200" baseline="0" dirty="0" smtClean="0">
                          <a:solidFill>
                            <a:schemeClr val="dk1"/>
                          </a:solidFill>
                          <a:effectLst/>
                          <a:latin typeface="Arial Narrow" panose="020B0606020202030204" pitchFamily="34" charset="0"/>
                          <a:ea typeface="+mn-ea"/>
                          <a:cs typeface="+mn-cs"/>
                        </a:rPr>
                        <a:t>Indicateurs économiques du Togo </a:t>
                      </a:r>
                      <a:endParaRPr lang="pt-PT" sz="1100" b="0" i="0" dirty="0" smtClean="0">
                        <a:solidFill>
                          <a:schemeClr val="tx1"/>
                        </a:solidFill>
                        <a:latin typeface="Arial Narrow" panose="020B0606020202030204" pitchFamily="34" charset="0"/>
                        <a:cs typeface="+mn-cs"/>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59 - 61</a:t>
                      </a:r>
                    </a:p>
                  </a:txBody>
                  <a:tcPr marL="91446" marR="91446" marT="45729" marB="45729"/>
                </a:tc>
                <a:extLst>
                  <a:ext uri="{0D108BD9-81ED-4DB2-BD59-A6C34878D82A}">
                    <a16:rowId xmlns="" xmlns:a16="http://schemas.microsoft.com/office/drawing/2014/main" val="10007"/>
                  </a:ext>
                </a:extLst>
              </a:tr>
            </a:tbl>
          </a:graphicData>
        </a:graphic>
      </p:graphicFrame>
      <p:sp>
        <p:nvSpPr>
          <p:cNvPr id="31" name="Rectangle 5"/>
          <p:cNvSpPr/>
          <p:nvPr/>
        </p:nvSpPr>
        <p:spPr>
          <a:xfrm>
            <a:off x="54610" y="4691380"/>
            <a:ext cx="2105025" cy="62992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bg1"/>
                </a:solidFill>
                <a:latin typeface="Arial Narrow" panose="020B0606020202030204" pitchFamily="34" charset="0"/>
              </a:rPr>
              <a:t>PLANIFICATION</a:t>
            </a:r>
          </a:p>
        </p:txBody>
      </p:sp>
      <p:sp>
        <p:nvSpPr>
          <p:cNvPr id="32" name="Right Arrow 6"/>
          <p:cNvSpPr/>
          <p:nvPr/>
        </p:nvSpPr>
        <p:spPr>
          <a:xfrm>
            <a:off x="1954848" y="4691063"/>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3" name="Rectangle 7"/>
          <p:cNvSpPr/>
          <p:nvPr/>
        </p:nvSpPr>
        <p:spPr>
          <a:xfrm>
            <a:off x="2597785" y="3834130"/>
            <a:ext cx="280416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Axé sur l'intégration régionale</a:t>
            </a:r>
          </a:p>
        </p:txBody>
      </p:sp>
      <p:sp>
        <p:nvSpPr>
          <p:cNvPr id="34" name="Rectangle 20"/>
          <p:cNvSpPr/>
          <p:nvPr/>
        </p:nvSpPr>
        <p:spPr>
          <a:xfrm>
            <a:off x="2597785" y="4333875"/>
            <a:ext cx="2803525"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Centré sur le marché</a:t>
            </a:r>
          </a:p>
        </p:txBody>
      </p:sp>
      <p:sp>
        <p:nvSpPr>
          <p:cNvPr id="35" name="Rectangle 22"/>
          <p:cNvSpPr/>
          <p:nvPr/>
        </p:nvSpPr>
        <p:spPr>
          <a:xfrm>
            <a:off x="2597785" y="4834255"/>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Technologie et innovation</a:t>
            </a:r>
          </a:p>
        </p:txBody>
      </p:sp>
      <p:sp>
        <p:nvSpPr>
          <p:cNvPr id="36" name="Rectangle 23"/>
          <p:cNvSpPr/>
          <p:nvPr/>
        </p:nvSpPr>
        <p:spPr>
          <a:xfrm>
            <a:off x="2597785" y="5334000"/>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Stratégique</a:t>
            </a:r>
          </a:p>
        </p:txBody>
      </p:sp>
      <p:sp>
        <p:nvSpPr>
          <p:cNvPr id="37" name="Rectangle 8"/>
          <p:cNvSpPr/>
          <p:nvPr/>
        </p:nvSpPr>
        <p:spPr>
          <a:xfrm>
            <a:off x="5621973" y="4706938"/>
            <a:ext cx="1584325" cy="620712"/>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t>Actions</a:t>
            </a:r>
          </a:p>
        </p:txBody>
      </p:sp>
      <p:sp>
        <p:nvSpPr>
          <p:cNvPr id="38" name="Right Arrow 24"/>
          <p:cNvSpPr/>
          <p:nvPr/>
        </p:nvSpPr>
        <p:spPr>
          <a:xfrm>
            <a:off x="5515610" y="4673600"/>
            <a:ext cx="593725" cy="666750"/>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9" name="Rectangle 25"/>
          <p:cNvSpPr/>
          <p:nvPr/>
        </p:nvSpPr>
        <p:spPr>
          <a:xfrm>
            <a:off x="6801485" y="4707890"/>
            <a:ext cx="2110740" cy="61341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a:t>Résultats</a:t>
            </a:r>
          </a:p>
        </p:txBody>
      </p:sp>
      <p:sp>
        <p:nvSpPr>
          <p:cNvPr id="41" name="Right Arrow 26"/>
          <p:cNvSpPr/>
          <p:nvPr/>
        </p:nvSpPr>
        <p:spPr>
          <a:xfrm>
            <a:off x="7065010" y="4691063"/>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42" name="Right Arrow 30"/>
          <p:cNvSpPr/>
          <p:nvPr/>
        </p:nvSpPr>
        <p:spPr>
          <a:xfrm rot="16200000">
            <a:off x="1038067" y="5536406"/>
            <a:ext cx="1143000" cy="738187"/>
          </a:xfrm>
          <a:prstGeom prst="rightArrow">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43" name="Slide Number Placeholder 6"/>
          <p:cNvSpPr txBox="1"/>
          <p:nvPr/>
        </p:nvSpPr>
        <p:spPr bwMode="auto">
          <a:xfrm>
            <a:off x="476472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a:t>2</a:t>
            </a:fld>
            <a:endParaRPr lang="fr-FR" altLang="pt-PT" sz="1200" b="1" i="1" u="sng" dirty="0"/>
          </a:p>
        </p:txBody>
      </p:sp>
      <p:sp>
        <p:nvSpPr>
          <p:cNvPr id="44" name="Right Arrow 30"/>
          <p:cNvSpPr/>
          <p:nvPr/>
        </p:nvSpPr>
        <p:spPr>
          <a:xfrm rot="16200000">
            <a:off x="6588609" y="5512605"/>
            <a:ext cx="1143000" cy="785812"/>
          </a:xfrm>
          <a:prstGeom prst="rightArrow">
            <a:avLst>
              <a:gd name="adj1" fmla="val 42242"/>
              <a:gd name="adj2" fmla="val 50000"/>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45" name="Rectangle 11"/>
          <p:cNvSpPr/>
          <p:nvPr/>
        </p:nvSpPr>
        <p:spPr>
          <a:xfrm>
            <a:off x="1454785" y="6140450"/>
            <a:ext cx="5878195" cy="336550"/>
          </a:xfrm>
          <a:prstGeom prst="rect">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600" i="1" dirty="0">
                <a:solidFill>
                  <a:schemeClr val="tx1"/>
                </a:solidFill>
              </a:rPr>
              <a:t>Benchmarking permanente</a:t>
            </a:r>
          </a:p>
        </p:txBody>
      </p:sp>
      <p:pic>
        <p:nvPicPr>
          <p:cNvPr id="46" name="Imagem 1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47" name="Rectangle 46"/>
          <p:cNvSpPr/>
          <p:nvPr/>
        </p:nvSpPr>
        <p:spPr>
          <a:xfrm>
            <a:off x="9067800" y="3729355"/>
            <a:ext cx="2686685" cy="30238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1200" dirty="0">
                <a:solidFill>
                  <a:srgbClr val="008CBA"/>
                </a:solidFill>
                <a:latin typeface="Arial Narrow" panose="020B0606020202030204" pitchFamily="34" charset="0"/>
              </a:rPr>
              <a:t>Source: </a:t>
            </a:r>
            <a:endParaRPr lang="pt-PT" sz="1200" dirty="0" smtClean="0">
              <a:solidFill>
                <a:srgbClr val="008CBA"/>
              </a:solidFill>
              <a:latin typeface="Arial Narrow" panose="020B0606020202030204" pitchFamily="34" charset="0"/>
            </a:endParaRPr>
          </a:p>
          <a:p>
            <a:r>
              <a:rPr lang="pt-PT" sz="1000" dirty="0" smtClean="0">
                <a:solidFill>
                  <a:srgbClr val="008CBA"/>
                </a:solidFill>
                <a:latin typeface="Arial Narrow"/>
              </a:rPr>
              <a:t>■ </a:t>
            </a:r>
            <a:r>
              <a:rPr lang="pt-PT" sz="1000" dirty="0" smtClean="0">
                <a:solidFill>
                  <a:schemeClr val="tx1"/>
                </a:solidFill>
                <a:latin typeface="Arial Narrow" panose="020B0606020202030204" pitchFamily="34" charset="0"/>
              </a:rPr>
              <a:t>Banque mondiale</a:t>
            </a: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fr-FR" sz="1000" dirty="0">
                <a:solidFill>
                  <a:schemeClr val="tx1"/>
                </a:solidFill>
                <a:latin typeface="Arial Narrow" panose="020B0606020202030204" pitchFamily="34" charset="0"/>
              </a:rPr>
              <a:t>Université de </a:t>
            </a:r>
            <a:r>
              <a:rPr lang="fr-FR" sz="1000" dirty="0" smtClean="0">
                <a:solidFill>
                  <a:schemeClr val="tx1"/>
                </a:solidFill>
                <a:latin typeface="Arial Narrow" panose="020B0606020202030204" pitchFamily="34" charset="0"/>
              </a:rPr>
              <a:t>Sherbrooke – Canada</a:t>
            </a: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fr-FR" sz="1000" dirty="0" err="1" smtClean="0">
                <a:solidFill>
                  <a:schemeClr val="tx1"/>
                </a:solidFill>
                <a:latin typeface="Arial Narrow" panose="020B0606020202030204" pitchFamily="34" charset="0"/>
              </a:rPr>
              <a:t>Doing</a:t>
            </a:r>
            <a:r>
              <a:rPr lang="fr-FR" sz="1000" dirty="0" smtClean="0">
                <a:solidFill>
                  <a:schemeClr val="tx1"/>
                </a:solidFill>
                <a:latin typeface="Arial Narrow" panose="020B0606020202030204" pitchFamily="34" charset="0"/>
              </a:rPr>
              <a:t> </a:t>
            </a:r>
            <a:r>
              <a:rPr lang="fr-FR" sz="1000" dirty="0">
                <a:solidFill>
                  <a:schemeClr val="tx1"/>
                </a:solidFill>
                <a:latin typeface="Arial Narrow" panose="020B0606020202030204" pitchFamily="34" charset="0"/>
              </a:rPr>
              <a:t>Business - Dernières données disponibles.</a:t>
            </a:r>
            <a:r>
              <a:rPr lang="fr-FR" sz="1000" dirty="0" smtClean="0">
                <a:solidFill>
                  <a:schemeClr val="tx1"/>
                </a:solidFill>
                <a:latin typeface="Arial Narrow" panose="020B0606020202030204" pitchFamily="34" charset="0"/>
              </a:rPr>
              <a:t> </a:t>
            </a:r>
            <a:endParaRPr lang="pt-PT" sz="1000" dirty="0">
              <a:solidFill>
                <a:schemeClr val="tx1"/>
              </a:solidFill>
              <a:latin typeface="Arial Narrow" panose="020B0606020202030204" pitchFamily="34" charset="0"/>
            </a:endParaRPr>
          </a:p>
          <a:p>
            <a:endParaRPr lang="pt-PT" sz="1200" dirty="0">
              <a:solidFill>
                <a:schemeClr val="tx1"/>
              </a:solidFill>
              <a:latin typeface="Arial Narrow" panose="020B0606020202030204" pitchFamily="34" charset="0"/>
            </a:endParaRPr>
          </a:p>
        </p:txBody>
      </p:sp>
      <p:pic>
        <p:nvPicPr>
          <p:cNvPr id="48" name="Imagem 11" descr="logo"/>
          <p:cNvPicPr>
            <a:picLocks noChangeAspect="1"/>
          </p:cNvPicPr>
          <p:nvPr/>
        </p:nvPicPr>
        <p:blipFill>
          <a:blip r:embed="rId3"/>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nvGraphicFramePr>
        <p:xfrm>
          <a:off x="0" y="3863975"/>
          <a:ext cx="12192635" cy="30911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nvGraphicFramePr>
        <p:xfrm>
          <a:off x="-635" y="621665"/>
          <a:ext cx="12193270" cy="3169920"/>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m 3" descr="logo"/>
          <p:cNvPicPr>
            <a:picLocks noChangeAspect="1"/>
          </p:cNvPicPr>
          <p:nvPr/>
        </p:nvPicPr>
        <p:blipFill>
          <a:blip r:embed="rId4"/>
          <a:stretch>
            <a:fillRect/>
          </a:stretch>
        </p:blipFill>
        <p:spPr>
          <a:xfrm>
            <a:off x="8870228" y="91441"/>
            <a:ext cx="3274695" cy="835660"/>
          </a:xfrm>
          <a:prstGeom prst="rect">
            <a:avLst/>
          </a:prstGeom>
        </p:spPr>
      </p:pic>
      <p:sp>
        <p:nvSpPr>
          <p:cNvPr id="50" name="Slide Number Placeholder 6"/>
          <p:cNvSpPr txBox="1"/>
          <p:nvPr/>
        </p:nvSpPr>
        <p:spPr bwMode="auto">
          <a:xfrm>
            <a:off x="6105525" y="6736080"/>
            <a:ext cx="68897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dirty="0">
                <a:solidFill>
                  <a:srgbClr val="3EA4BA"/>
                </a:solidFill>
              </a:rPr>
              <a:t>Page </a:t>
            </a:r>
            <a:fld id="{6B4155F8-E49E-4B59-B69C-02A46830878C}" type="slidenum">
              <a:rPr lang="fr-FR" altLang="pt-PT" sz="1000" b="1" i="1" u="sng" dirty="0">
                <a:solidFill>
                  <a:srgbClr val="3EA4BA"/>
                </a:solidFill>
              </a:rPr>
              <a:t>20</a:t>
            </a:fld>
            <a:endParaRPr lang="fr-FR" altLang="pt-PT" sz="1000" b="1" i="1" u="sng" dirty="0">
              <a:solidFill>
                <a:srgbClr val="3EA4BA"/>
              </a:solidFill>
            </a:endParaRPr>
          </a:p>
        </p:txBody>
      </p:sp>
      <p:sp>
        <p:nvSpPr>
          <p:cNvPr id="9" name="Caixa de Texto 8"/>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2" name="Imagem 1" descr="bf"/>
          <p:cNvPicPr>
            <a:picLocks noChangeAspect="1"/>
          </p:cNvPicPr>
          <p:nvPr/>
        </p:nvPicPr>
        <p:blipFill>
          <a:blip r:embed="rId5"/>
          <a:stretch>
            <a:fillRect/>
          </a:stretch>
        </p:blipFill>
        <p:spPr>
          <a:xfrm>
            <a:off x="193040" y="169545"/>
            <a:ext cx="333375" cy="219075"/>
          </a:xfrm>
          <a:prstGeom prst="rect">
            <a:avLst/>
          </a:prstGeom>
        </p:spPr>
      </p:pic>
      <p:pic>
        <p:nvPicPr>
          <p:cNvPr id="8" name="Imagem 7" descr="LOGO-Paises ecowas"/>
          <p:cNvPicPr>
            <a:picLocks noChangeAspect="1"/>
          </p:cNvPicPr>
          <p:nvPr/>
        </p:nvPicPr>
        <p:blipFill>
          <a:blip r:embed="rId6"/>
          <a:stretch>
            <a:fillRect/>
          </a:stretch>
        </p:blipFill>
        <p:spPr>
          <a:xfrm>
            <a:off x="11191240" y="5753100"/>
            <a:ext cx="906780" cy="8985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0" y="871220"/>
          <a:ext cx="12188825" cy="595185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21</a:t>
            </a:fld>
            <a:endParaRPr lang="fr-FR" altLang="pt-PT" sz="1000" b="1" i="1" u="sng" dirty="0">
              <a:solidFill>
                <a:srgbClr val="008CBA"/>
              </a:solidFill>
            </a:endParaRPr>
          </a:p>
        </p:txBody>
      </p:sp>
      <p:pic>
        <p:nvPicPr>
          <p:cNvPr id="10" name="Imagem 9" descr="Cabo Verde"/>
          <p:cNvPicPr>
            <a:picLocks noChangeAspect="1"/>
          </p:cNvPicPr>
          <p:nvPr/>
        </p:nvPicPr>
        <p:blipFill>
          <a:blip r:embed="rId3"/>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4"/>
          <a:stretch>
            <a:fillRect/>
          </a:stretch>
        </p:blipFill>
        <p:spPr>
          <a:xfrm>
            <a:off x="11191240" y="5905500"/>
            <a:ext cx="906780" cy="898525"/>
          </a:xfrm>
          <a:prstGeom prst="rect">
            <a:avLst/>
          </a:prstGeom>
        </p:spPr>
      </p:pic>
      <p:pic>
        <p:nvPicPr>
          <p:cNvPr id="4" name="Imagem 3" descr="logo"/>
          <p:cNvPicPr>
            <a:picLocks noChangeAspect="1"/>
          </p:cNvPicPr>
          <p:nvPr/>
        </p:nvPicPr>
        <p:blipFill>
          <a:blip r:embed="rId5"/>
          <a:stretch>
            <a:fillRect/>
          </a:stretch>
        </p:blipFill>
        <p:spPr>
          <a:xfrm>
            <a:off x="9634220" y="100330"/>
            <a:ext cx="2463800" cy="6286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22</a:t>
            </a:fld>
            <a:endParaRPr lang="fr-FR" altLang="pt-PT" sz="1000" b="1" i="1" u="sng" dirty="0">
              <a:solidFill>
                <a:srgbClr val="3EA4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pic>
        <p:nvPicPr>
          <p:cNvPr id="4" name="Imagem 3" descr="logo"/>
          <p:cNvPicPr>
            <a:picLocks noChangeAspect="1"/>
          </p:cNvPicPr>
          <p:nvPr/>
        </p:nvPicPr>
        <p:blipFill>
          <a:blip r:embed="rId4"/>
          <a:stretch>
            <a:fillRect/>
          </a:stretch>
        </p:blipFill>
        <p:spPr>
          <a:xfrm>
            <a:off x="9354185" y="100330"/>
            <a:ext cx="2837815" cy="723900"/>
          </a:xfrm>
          <a:prstGeom prst="rect">
            <a:avLst/>
          </a:prstGeom>
        </p:spPr>
      </p:pic>
      <p:graphicFrame>
        <p:nvGraphicFramePr>
          <p:cNvPr id="5" name="Gráfico 4"/>
          <p:cNvGraphicFramePr/>
          <p:nvPr/>
        </p:nvGraphicFramePr>
        <p:xfrm>
          <a:off x="0" y="724535"/>
          <a:ext cx="6179820" cy="57543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áfico 6"/>
          <p:cNvGraphicFramePr/>
          <p:nvPr/>
        </p:nvGraphicFramePr>
        <p:xfrm>
          <a:off x="6179185" y="723900"/>
          <a:ext cx="6002655" cy="575500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p:cNvGraphicFramePr/>
          <p:nvPr/>
        </p:nvGraphicFramePr>
        <p:xfrm>
          <a:off x="0" y="640080"/>
          <a:ext cx="6174105" cy="61131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p:cNvGraphicFramePr/>
          <p:nvPr/>
        </p:nvGraphicFramePr>
        <p:xfrm>
          <a:off x="5947410" y="640080"/>
          <a:ext cx="6244590" cy="611314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34098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23</a:t>
            </a:fld>
            <a:endParaRPr lang="fr-FR" altLang="pt-PT" sz="1000" b="1" i="1" u="sng" dirty="0">
              <a:solidFill>
                <a:srgbClr val="3EA4BA"/>
              </a:solidFill>
            </a:endParaRPr>
          </a:p>
        </p:txBody>
      </p:sp>
      <p:pic>
        <p:nvPicPr>
          <p:cNvPr id="10" name="Imagem 9" descr="Cabo Verde"/>
          <p:cNvPicPr>
            <a:picLocks noChangeAspect="1"/>
          </p:cNvPicPr>
          <p:nvPr/>
        </p:nvPicPr>
        <p:blipFill>
          <a:blip r:embed="rId4"/>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5"/>
          <a:stretch>
            <a:fillRect/>
          </a:stretch>
        </p:blipFill>
        <p:spPr>
          <a:xfrm>
            <a:off x="11242040" y="5854700"/>
            <a:ext cx="906780" cy="898525"/>
          </a:xfrm>
          <a:prstGeom prst="rect">
            <a:avLst/>
          </a:prstGeom>
        </p:spPr>
      </p:pic>
      <p:pic>
        <p:nvPicPr>
          <p:cNvPr id="4" name="Imagem 3" descr="logo"/>
          <p:cNvPicPr>
            <a:picLocks noChangeAspect="1"/>
          </p:cNvPicPr>
          <p:nvPr/>
        </p:nvPicPr>
        <p:blipFill>
          <a:blip r:embed="rId6"/>
          <a:stretch>
            <a:fillRect/>
          </a:stretch>
        </p:blipFill>
        <p:spPr>
          <a:xfrm>
            <a:off x="9354185" y="100330"/>
            <a:ext cx="2837815" cy="7239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nvGraphicFramePr>
        <p:xfrm>
          <a:off x="635" y="3853815"/>
          <a:ext cx="12191365" cy="28936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635" y="310515"/>
          <a:ext cx="12192635" cy="354266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24</a:t>
            </a:fld>
            <a:endParaRPr lang="fr-FR" altLang="pt-PT" sz="1000" b="1" i="1" u="sng" dirty="0">
              <a:solidFill>
                <a:srgbClr val="3EA4BA"/>
              </a:solidFill>
            </a:endParaRPr>
          </a:p>
        </p:txBody>
      </p:sp>
      <p:pic>
        <p:nvPicPr>
          <p:cNvPr id="10" name="Imagem 9" descr="Cabo Verde"/>
          <p:cNvPicPr>
            <a:picLocks noChangeAspect="1"/>
          </p:cNvPicPr>
          <p:nvPr/>
        </p:nvPicPr>
        <p:blipFill>
          <a:blip r:embed="rId4"/>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5"/>
          <a:stretch>
            <a:fillRect/>
          </a:stretch>
        </p:blipFill>
        <p:spPr>
          <a:xfrm>
            <a:off x="11191240" y="5753100"/>
            <a:ext cx="906780" cy="898525"/>
          </a:xfrm>
          <a:prstGeom prst="rect">
            <a:avLst/>
          </a:prstGeom>
        </p:spPr>
      </p:pic>
      <p:pic>
        <p:nvPicPr>
          <p:cNvPr id="4" name="Imagem 3" descr="logo"/>
          <p:cNvPicPr>
            <a:picLocks noChangeAspect="1"/>
          </p:cNvPicPr>
          <p:nvPr/>
        </p:nvPicPr>
        <p:blipFill>
          <a:blip r:embed="rId6"/>
          <a:stretch>
            <a:fillRect/>
          </a:stretch>
        </p:blipFill>
        <p:spPr>
          <a:xfrm>
            <a:off x="9354185" y="100330"/>
            <a:ext cx="2837815" cy="7239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635" y="971550"/>
          <a:ext cx="12186920" cy="5884545"/>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logo"/>
          <p:cNvPicPr>
            <a:picLocks noChangeAspect="1"/>
          </p:cNvPicPr>
          <p:nvPr/>
        </p:nvPicPr>
        <p:blipFill>
          <a:blip r:embed="rId3"/>
          <a:stretch>
            <a:fillRect/>
          </a:stretch>
        </p:blipFill>
        <p:spPr>
          <a:xfrm>
            <a:off x="8913408" y="80646"/>
            <a:ext cx="3274695" cy="83566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25</a:t>
            </a:fld>
            <a:endParaRPr lang="fr-FR" altLang="pt-PT" sz="1000" b="1" i="1" u="sng" dirty="0">
              <a:solidFill>
                <a:srgbClr val="3EA4BA"/>
              </a:solidFill>
            </a:endParaRPr>
          </a:p>
        </p:txBody>
      </p:sp>
      <p:pic>
        <p:nvPicPr>
          <p:cNvPr id="3" name="Imagem 2" descr="Flag_of_Côte_d'Ivoire"/>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nvGraphicFramePr>
        <p:xfrm>
          <a:off x="24130" y="916940"/>
          <a:ext cx="6238875" cy="59416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nvGraphicFramePr>
        <p:xfrm>
          <a:off x="6263640" y="924560"/>
          <a:ext cx="5928360" cy="5934075"/>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m 3" descr="logo"/>
          <p:cNvPicPr>
            <a:picLocks noChangeAspect="1"/>
          </p:cNvPicPr>
          <p:nvPr/>
        </p:nvPicPr>
        <p:blipFill>
          <a:blip r:embed="rId4"/>
          <a:stretch>
            <a:fillRect/>
          </a:stretch>
        </p:blipFill>
        <p:spPr>
          <a:xfrm>
            <a:off x="8913408" y="80646"/>
            <a:ext cx="3274695" cy="835660"/>
          </a:xfrm>
          <a:prstGeom prst="rect">
            <a:avLst/>
          </a:prstGeom>
        </p:spPr>
      </p:pic>
      <p:sp>
        <p:nvSpPr>
          <p:cNvPr id="50" name="Slide Number Placeholder 6"/>
          <p:cNvSpPr txBox="1"/>
          <p:nvPr/>
        </p:nvSpPr>
        <p:spPr bwMode="auto">
          <a:xfrm>
            <a:off x="575183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26</a:t>
            </a:fld>
            <a:endParaRPr lang="fr-FR" altLang="pt-PT" sz="1000" b="1" i="1" u="sng" dirty="0">
              <a:solidFill>
                <a:srgbClr val="3EA4BA"/>
              </a:solidFill>
            </a:endParaRPr>
          </a:p>
        </p:txBody>
      </p:sp>
      <p:pic>
        <p:nvPicPr>
          <p:cNvPr id="3" name="Imagem 2" descr="Flag_of_Côte_d'Ivoire"/>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nvGraphicFramePr>
        <p:xfrm>
          <a:off x="-635" y="3952875"/>
          <a:ext cx="12193270" cy="28835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0" y="704850"/>
          <a:ext cx="12192000" cy="3638550"/>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m 3" descr="logo"/>
          <p:cNvPicPr>
            <a:picLocks noChangeAspect="1"/>
          </p:cNvPicPr>
          <p:nvPr/>
        </p:nvPicPr>
        <p:blipFill>
          <a:blip r:embed="rId4"/>
          <a:stretch>
            <a:fillRect/>
          </a:stretch>
        </p:blipFill>
        <p:spPr>
          <a:xfrm>
            <a:off x="8913408" y="80646"/>
            <a:ext cx="3274695" cy="835660"/>
          </a:xfrm>
          <a:prstGeom prst="rect">
            <a:avLst/>
          </a:prstGeom>
        </p:spPr>
      </p:pic>
      <p:sp>
        <p:nvSpPr>
          <p:cNvPr id="50" name="Slide Number Placeholder 6"/>
          <p:cNvSpPr txBox="1"/>
          <p:nvPr/>
        </p:nvSpPr>
        <p:spPr bwMode="auto">
          <a:xfrm>
            <a:off x="60090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27</a:t>
            </a:fld>
            <a:endParaRPr lang="fr-FR" altLang="pt-PT" sz="1000" b="1" i="1" u="sng" dirty="0">
              <a:solidFill>
                <a:srgbClr val="3EA4BA"/>
              </a:solidFill>
            </a:endParaRPr>
          </a:p>
        </p:txBody>
      </p:sp>
      <p:pic>
        <p:nvPicPr>
          <p:cNvPr id="3" name="Imagem 2" descr="Flag_of_Côte_d'Ivoire"/>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p:cNvPicPr>
            <a:picLocks noChangeAspect="1"/>
          </p:cNvPicPr>
          <p:nvPr/>
        </p:nvPicPr>
        <p:blipFill>
          <a:blip r:embed="rId2"/>
          <a:stretch>
            <a:fillRect/>
          </a:stretch>
        </p:blipFill>
        <p:spPr>
          <a:xfrm>
            <a:off x="8913408" y="80646"/>
            <a:ext cx="3274695" cy="83566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28</a:t>
            </a:fld>
            <a:endParaRPr lang="fr-FR" altLang="pt-PT" sz="1000" b="1" i="1" u="sng" dirty="0"/>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a:solidFill>
                  <a:srgbClr val="3EA4BA"/>
                </a:solidFill>
              </a:rPr>
              <a:t>GÂMBIA</a:t>
            </a:r>
          </a:p>
        </p:txBody>
      </p:sp>
      <p:pic>
        <p:nvPicPr>
          <p:cNvPr id="5" name="Imagem 4" descr="Flag_of_The_Gambia"/>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5885" y="80645"/>
            <a:ext cx="446405" cy="297815"/>
          </a:xfrm>
          <a:prstGeom prst="rect">
            <a:avLst/>
          </a:prstGeom>
        </p:spPr>
      </p:pic>
      <p:graphicFrame>
        <p:nvGraphicFramePr>
          <p:cNvPr id="7" name="Gráfico 6"/>
          <p:cNvGraphicFramePr/>
          <p:nvPr/>
        </p:nvGraphicFramePr>
        <p:xfrm>
          <a:off x="0" y="487045"/>
          <a:ext cx="12188825" cy="602170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24130" y="781685"/>
          <a:ext cx="5580380" cy="6056630"/>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logo"/>
          <p:cNvPicPr>
            <a:picLocks noChangeAspect="1"/>
          </p:cNvPicPr>
          <p:nvPr/>
        </p:nvPicPr>
        <p:blipFill>
          <a:blip r:embed="rId3"/>
          <a:stretch>
            <a:fillRect/>
          </a:stretch>
        </p:blipFill>
        <p:spPr>
          <a:xfrm>
            <a:off x="8913408" y="80646"/>
            <a:ext cx="3274695" cy="83566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29</a:t>
            </a:fld>
            <a:endParaRPr lang="fr-FR" altLang="pt-PT" sz="1000" b="1" i="1" u="sng" dirty="0"/>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a:solidFill>
                  <a:srgbClr val="3EA4BA"/>
                </a:solidFill>
              </a:rPr>
              <a:t>GÂMBIA</a:t>
            </a:r>
          </a:p>
        </p:txBody>
      </p:sp>
      <p:pic>
        <p:nvPicPr>
          <p:cNvPr id="5" name="Imagem 4" descr="Flag_of_The_Gambia"/>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5885" y="80645"/>
            <a:ext cx="446405" cy="297815"/>
          </a:xfrm>
          <a:prstGeom prst="rect">
            <a:avLst/>
          </a:prstGeom>
        </p:spPr>
      </p:pic>
      <p:graphicFrame>
        <p:nvGraphicFramePr>
          <p:cNvPr id="6" name="Gráfico 5"/>
          <p:cNvGraphicFramePr/>
          <p:nvPr/>
        </p:nvGraphicFramePr>
        <p:xfrm>
          <a:off x="5605145" y="781685"/>
          <a:ext cx="6587490" cy="605663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p:cNvGraphicFramePr>
            <a:graphicFrameLocks noGrp="1"/>
          </p:cNvGraphicFramePr>
          <p:nvPr/>
        </p:nvGraphicFramePr>
        <p:xfrm>
          <a:off x="2448560" y="971550"/>
          <a:ext cx="8145145" cy="2511427"/>
        </p:xfrm>
        <a:graphic>
          <a:graphicData uri="http://schemas.openxmlformats.org/drawingml/2006/table">
            <a:tbl>
              <a:tblPr firstRow="1" bandRow="1">
                <a:tableStyleId>{5C22544A-7EE6-4342-B048-85BDC9FD1C3A}</a:tableStyleId>
              </a:tblPr>
              <a:tblGrid>
                <a:gridCol w="2101850">
                  <a:extLst>
                    <a:ext uri="{9D8B030D-6E8A-4147-A177-3AD203B41FA5}">
                      <a16:colId xmlns="" xmlns:a16="http://schemas.microsoft.com/office/drawing/2014/main" val="20000"/>
                    </a:ext>
                  </a:extLst>
                </a:gridCol>
                <a:gridCol w="503555">
                  <a:extLst>
                    <a:ext uri="{9D8B030D-6E8A-4147-A177-3AD203B41FA5}">
                      <a16:colId xmlns="" xmlns:a16="http://schemas.microsoft.com/office/drawing/2014/main" val="20001"/>
                    </a:ext>
                  </a:extLst>
                </a:gridCol>
                <a:gridCol w="2413635">
                  <a:extLst>
                    <a:ext uri="{9D8B030D-6E8A-4147-A177-3AD203B41FA5}">
                      <a16:colId xmlns="" xmlns:a16="http://schemas.microsoft.com/office/drawing/2014/main" val="20002"/>
                    </a:ext>
                  </a:extLst>
                </a:gridCol>
                <a:gridCol w="650875">
                  <a:extLst>
                    <a:ext uri="{9D8B030D-6E8A-4147-A177-3AD203B41FA5}">
                      <a16:colId xmlns="" xmlns:a16="http://schemas.microsoft.com/office/drawing/2014/main" val="20003"/>
                    </a:ext>
                  </a:extLst>
                </a:gridCol>
                <a:gridCol w="1870710">
                  <a:extLst>
                    <a:ext uri="{9D8B030D-6E8A-4147-A177-3AD203B41FA5}">
                      <a16:colId xmlns="" xmlns:a16="http://schemas.microsoft.com/office/drawing/2014/main" val="20004"/>
                    </a:ext>
                  </a:extLst>
                </a:gridCol>
                <a:gridCol w="604520">
                  <a:extLst>
                    <a:ext uri="{9D8B030D-6E8A-4147-A177-3AD203B41FA5}">
                      <a16:colId xmlns="" xmlns:a16="http://schemas.microsoft.com/office/drawing/2014/main" val="20005"/>
                    </a:ext>
                  </a:extLst>
                </a:gridCol>
              </a:tblGrid>
              <a:tr h="274340">
                <a:tc>
                  <a:txBody>
                    <a:bodyPr/>
                    <a:lstStyle/>
                    <a:p>
                      <a:pPr algn="ctr"/>
                      <a:r>
                        <a:rPr lang="pt-PT" sz="1200" b="0" i="1" dirty="0" smtClean="0">
                          <a:solidFill>
                            <a:srgbClr val="008CBA"/>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200" b="0" i="1" dirty="0"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200" b="0" i="1" dirty="0" smtClean="0">
                          <a:solidFill>
                            <a:srgbClr val="008CBA"/>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200" b="0" i="1" dirty="0"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200" b="0" i="1" dirty="0" smtClean="0">
                          <a:solidFill>
                            <a:srgbClr val="008CBA"/>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200" b="0" i="1" dirty="0"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err="1" smtClean="0">
                          <a:solidFill>
                            <a:schemeClr val="tx1"/>
                          </a:solidFill>
                          <a:latin typeface="Arial Narrow" panose="020B0606020202030204" pitchFamily="34" charset="0"/>
                        </a:rPr>
                        <a:t>Dimensão Geoeconómica</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defRPr/>
                      </a:pPr>
                      <a:r>
                        <a:rPr lang="pt-PT" altLang="fr-FR" sz="1100" b="0" i="0" dirty="0" smtClean="0">
                          <a:solidFill>
                            <a:schemeClr val="tx1"/>
                          </a:solidFill>
                          <a:latin typeface="Arial Narrow" panose="020B0606020202030204" pitchFamily="34" charset="0"/>
                        </a:rPr>
                        <a:t>Serviços</a:t>
                      </a:r>
                      <a:r>
                        <a:rPr lang="fr-FR" altLang="pt-PT" sz="1100" b="0" i="0" dirty="0" smtClean="0">
                          <a:solidFill>
                            <a:schemeClr val="tx1"/>
                          </a:solidFill>
                          <a:latin typeface="Arial Narrow" panose="020B0606020202030204" pitchFamily="34" charset="0"/>
                        </a:rPr>
                        <a:t> </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altLang="en-US" sz="1100">
                          <a:latin typeface="Arial Narrow" panose="020B0606020202030204" pitchFamily="34" charset="0"/>
                          <a:cs typeface="Arial Narrow" panose="020B0606020202030204" pitchFamily="34" charset="0"/>
                          <a:sym typeface="+mn-ea"/>
                        </a:rPr>
                        <a:t>Show Room permanente</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err="1" smtClean="0">
                          <a:solidFill>
                            <a:schemeClr val="tx1"/>
                          </a:solidFill>
                          <a:latin typeface="Arial Narrow" panose="020B0606020202030204" pitchFamily="34" charset="0"/>
                        </a:rPr>
                        <a:t>Business Center</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en-US" sz="1100">
                          <a:latin typeface="Arial Narrow" panose="020B0606020202030204" pitchFamily="34" charset="0"/>
                          <a:cs typeface="Arial Narrow" panose="020B0606020202030204" pitchFamily="34" charset="0"/>
                          <a:sym typeface="+mn-ea"/>
                        </a:rPr>
                        <a:t> Administração do condomínio</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pt-PT" altLang="en-US" sz="1100">
                          <a:latin typeface="Arial Narrow" panose="020B0606020202030204" pitchFamily="34" charset="0"/>
                          <a:cs typeface="Arial Narrow" panose="020B0606020202030204" pitchFamily="34" charset="0"/>
                          <a:sym typeface="+mn-ea"/>
                        </a:rPr>
                        <a:t>Show Room temporário</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err="1" smtClean="0">
                          <a:solidFill>
                            <a:schemeClr val="tx1"/>
                          </a:solidFill>
                          <a:latin typeface="Arial Narrow" panose="020B0606020202030204" pitchFamily="34" charset="0"/>
                        </a:rPr>
                        <a:t>Tempo de viagem marítima</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en-US" sz="1100">
                          <a:latin typeface="Arial Narrow" panose="020B0606020202030204" pitchFamily="34" charset="0"/>
                          <a:cs typeface="Arial Narrow" panose="020B0606020202030204" pitchFamily="34" charset="0"/>
                          <a:sym typeface="+mn-ea"/>
                        </a:rPr>
                        <a:t>Instrumentos de Gestão</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pt-PT" altLang="en-US" sz="1100">
                          <a:latin typeface="Arial Narrow" panose="020B0606020202030204" pitchFamily="34" charset="0"/>
                          <a:cs typeface="Arial Narrow" panose="020B0606020202030204" pitchFamily="34" charset="0"/>
                          <a:sym typeface="+mn-ea"/>
                        </a:rPr>
                        <a:t>Linha marítima permanente</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altLang="pt-PT" sz="1100" b="0" i="0" dirty="0" smtClean="0">
                          <a:solidFill>
                            <a:schemeClr val="tx1"/>
                          </a:solidFill>
                          <a:latin typeface="Arial Narrow" panose="020B0606020202030204" pitchFamily="34" charset="0"/>
                        </a:rPr>
                        <a:t>Posição geográfica de Cabo Verde</a:t>
                      </a: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en-US" sz="1100">
                          <a:latin typeface="Arial Narrow" panose="020B0606020202030204" pitchFamily="34" charset="0"/>
                          <a:cs typeface="Arial Narrow" panose="020B0606020202030204" pitchFamily="34" charset="0"/>
                          <a:sym typeface="+mn-ea"/>
                        </a:rPr>
                        <a:t>Conselho Industrial e Empresarial</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a:lnSpc>
                          <a:spcPct val="90000"/>
                        </a:lnSpc>
                        <a:spcBef>
                          <a:spcPts val="0"/>
                        </a:spcBef>
                        <a:spcAft>
                          <a:spcPts val="0"/>
                        </a:spcAft>
                      </a:pPr>
                      <a:r>
                        <a:rPr lang="pt-PT" altLang="en-US" sz="1100">
                          <a:latin typeface="Arial Narrow" panose="020B0606020202030204" pitchFamily="34" charset="0"/>
                          <a:cs typeface="Arial Narrow" panose="020B0606020202030204" pitchFamily="34" charset="0"/>
                          <a:sym typeface="+mn-ea"/>
                        </a:rPr>
                        <a:t>Direitos e deveres das empresas</a:t>
                      </a:r>
                      <a:endParaRPr lang="pt-PT"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Vantagens</a:t>
                      </a: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en-US" sz="1100" b="0" i="0" dirty="0" smtClean="0">
                          <a:solidFill>
                            <a:schemeClr val="tx1"/>
                          </a:solidFill>
                          <a:latin typeface="Arial Narrow" panose="020B0606020202030204" pitchFamily="34" charset="0"/>
                        </a:rPr>
                        <a:t>Incubação virtual</a:t>
                      </a:r>
                      <a:endParaRPr lang="pt-PT" altLang="en-US"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Negócios online-Marketplaces</a:t>
                      </a: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pt-PT" sz="1100" b="0" i="0" dirty="0" smtClean="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5"/>
                  </a:ext>
                </a:extLst>
              </a:tr>
              <a:tr h="274340">
                <a:tc>
                  <a:txBody>
                    <a:bodyPr/>
                    <a:lstStyle/>
                    <a:p>
                      <a:pPr algn="l" eaLnBrk="1" hangingPunct="1">
                        <a:spcBef>
                          <a:spcPct val="50000"/>
                        </a:spcBef>
                        <a:buClrTx/>
                        <a:buSzTx/>
                        <a:buFontTx/>
                        <a:buNone/>
                      </a:pPr>
                      <a:r>
                        <a:rPr lang="pt-PT" sz="1100" b="0" i="0" dirty="0" smtClean="0">
                          <a:solidFill>
                            <a:schemeClr val="tx1"/>
                          </a:solidFill>
                        </a:rPr>
                        <a:t>Mercados Core</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altLang="en-US" sz="1100">
                          <a:latin typeface="Arial Narrow" panose="020B0606020202030204" pitchFamily="34" charset="0"/>
                          <a:cs typeface="Arial Narrow" panose="020B0606020202030204" pitchFamily="34" charset="0"/>
                          <a:sym typeface="+mn-ea"/>
                        </a:rPr>
                        <a:t>Horário de disponibilização dos serviço</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Regulamentos e normas</a:t>
                      </a:r>
                      <a:endParaRPr lang="pt-PT" sz="1100" b="0" i="0" dirty="0" smtClean="0">
                        <a:solidFill>
                          <a:schemeClr val="tx1"/>
                        </a:solidFill>
                        <a:latin typeface="Arial Narrow" panose="020B0606020202030204" pitchFamily="34" charset="0"/>
                        <a:cs typeface="+mn-cs"/>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6"/>
                  </a:ext>
                </a:extLst>
              </a:tr>
              <a:tr h="328998">
                <a:tc>
                  <a:txBody>
                    <a:bodyPr/>
                    <a:lstStyle/>
                    <a:p>
                      <a:pPr algn="l" eaLnBrk="1" hangingPunct="1">
                        <a:spcBef>
                          <a:spcPct val="50000"/>
                        </a:spcBef>
                        <a:buClrTx/>
                        <a:buSzTx/>
                        <a:buFontTx/>
                        <a:buNone/>
                      </a:pPr>
                      <a:r>
                        <a:rPr lang="pt-PT" sz="1100" b="0" i="0" dirty="0" smtClean="0">
                          <a:solidFill>
                            <a:schemeClr val="tx1"/>
                          </a:solidFill>
                          <a:latin typeface="Arial Narrow" panose="020B0606020202030204" pitchFamily="34" charset="0"/>
                        </a:rPr>
                        <a:t>Infra-estructura</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en-US" sz="1100">
                          <a:latin typeface="Arial Narrow" panose="020B0606020202030204" pitchFamily="34" charset="0"/>
                          <a:cs typeface="Arial Narrow" panose="020B0606020202030204" pitchFamily="34" charset="0"/>
                          <a:sym typeface="+mn-ea"/>
                        </a:rPr>
                        <a:t>Horário normal de expediente </a:t>
                      </a: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cs typeface="+mn-cs"/>
                        </a:rPr>
                        <a:t>Organograma</a:t>
                      </a: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pt-PT" sz="1100" b="0" i="0" dirty="0" smtClean="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7"/>
                  </a:ext>
                </a:extLst>
              </a:tr>
            </a:tbl>
          </a:graphicData>
        </a:graphic>
      </p:graphicFrame>
      <p:sp>
        <p:nvSpPr>
          <p:cNvPr id="16" name="Rectangle 5"/>
          <p:cNvSpPr/>
          <p:nvPr/>
        </p:nvSpPr>
        <p:spPr>
          <a:xfrm>
            <a:off x="1588135" y="4510405"/>
            <a:ext cx="2105025" cy="62992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bg1"/>
                </a:solidFill>
                <a:latin typeface="Arial Narrow" panose="020B0606020202030204" pitchFamily="34" charset="0"/>
              </a:rPr>
              <a:t>PLANEAMENTO</a:t>
            </a:r>
          </a:p>
        </p:txBody>
      </p:sp>
      <p:sp>
        <p:nvSpPr>
          <p:cNvPr id="17" name="Right Arrow 6"/>
          <p:cNvSpPr/>
          <p:nvPr/>
        </p:nvSpPr>
        <p:spPr>
          <a:xfrm>
            <a:off x="3488373" y="4510088"/>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8" name="Rectangle 7"/>
          <p:cNvSpPr/>
          <p:nvPr/>
        </p:nvSpPr>
        <p:spPr>
          <a:xfrm>
            <a:off x="4131310" y="3653155"/>
            <a:ext cx="280416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pt-PT" sz="1400" i="1" dirty="0" err="1">
                <a:solidFill>
                  <a:schemeClr val="tx1"/>
                </a:solidFill>
                <a:latin typeface="Arial Narrow" panose="020B0606020202030204" pitchFamily="34" charset="0"/>
              </a:rPr>
              <a:t>Focado na exportação e reexportação</a:t>
            </a:r>
          </a:p>
        </p:txBody>
      </p:sp>
      <p:sp>
        <p:nvSpPr>
          <p:cNvPr id="19" name="Rectangle 20"/>
          <p:cNvSpPr/>
          <p:nvPr/>
        </p:nvSpPr>
        <p:spPr>
          <a:xfrm>
            <a:off x="4131310" y="4152900"/>
            <a:ext cx="2803525"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err="1">
                <a:solidFill>
                  <a:schemeClr val="tx1"/>
                </a:solidFill>
                <a:latin typeface="Arial Narrow" panose="020B0606020202030204" pitchFamily="34" charset="0"/>
              </a:rPr>
              <a:t>Centrado nos mercados</a:t>
            </a:r>
            <a:endParaRPr lang="pt-PT" sz="1400" i="1" dirty="0">
              <a:solidFill>
                <a:schemeClr val="tx1"/>
              </a:solidFill>
              <a:latin typeface="Arial Narrow" panose="020B0606020202030204" pitchFamily="34" charset="0"/>
            </a:endParaRPr>
          </a:p>
        </p:txBody>
      </p:sp>
      <p:sp>
        <p:nvSpPr>
          <p:cNvPr id="20" name="Rectangle 22"/>
          <p:cNvSpPr/>
          <p:nvPr/>
        </p:nvSpPr>
        <p:spPr>
          <a:xfrm>
            <a:off x="4131310" y="4653280"/>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err="1">
                <a:solidFill>
                  <a:schemeClr val="tx1"/>
                </a:solidFill>
                <a:latin typeface="Arial Narrow" panose="020B0606020202030204" pitchFamily="34" charset="0"/>
              </a:rPr>
              <a:t>Tecnologia e inovação</a:t>
            </a:r>
            <a:endParaRPr lang="pt-PT" sz="1400" i="1" dirty="0">
              <a:solidFill>
                <a:schemeClr val="tx1"/>
              </a:solidFill>
              <a:latin typeface="Arial Narrow" panose="020B0606020202030204" pitchFamily="34" charset="0"/>
            </a:endParaRPr>
          </a:p>
        </p:txBody>
      </p:sp>
      <p:sp>
        <p:nvSpPr>
          <p:cNvPr id="21" name="Rectangle 23"/>
          <p:cNvSpPr/>
          <p:nvPr/>
        </p:nvSpPr>
        <p:spPr>
          <a:xfrm>
            <a:off x="4131310" y="5153025"/>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err="1">
                <a:solidFill>
                  <a:schemeClr val="tx1"/>
                </a:solidFill>
                <a:latin typeface="Arial Narrow" panose="020B0606020202030204" pitchFamily="34" charset="0"/>
              </a:rPr>
              <a:t>Estartégico</a:t>
            </a:r>
            <a:endParaRPr lang="pt-PT" sz="1400" i="1" dirty="0">
              <a:solidFill>
                <a:schemeClr val="tx1"/>
              </a:solidFill>
              <a:latin typeface="Arial Narrow" panose="020B0606020202030204" pitchFamily="34" charset="0"/>
            </a:endParaRPr>
          </a:p>
        </p:txBody>
      </p:sp>
      <p:sp>
        <p:nvSpPr>
          <p:cNvPr id="22" name="Rectangle 8"/>
          <p:cNvSpPr/>
          <p:nvPr/>
        </p:nvSpPr>
        <p:spPr>
          <a:xfrm>
            <a:off x="7155498" y="4525963"/>
            <a:ext cx="1584325" cy="620712"/>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err="1"/>
              <a:t>Acções</a:t>
            </a:r>
            <a:endParaRPr lang="pt-PT" sz="1400" dirty="0"/>
          </a:p>
        </p:txBody>
      </p:sp>
      <p:sp>
        <p:nvSpPr>
          <p:cNvPr id="23" name="Right Arrow 24"/>
          <p:cNvSpPr/>
          <p:nvPr/>
        </p:nvSpPr>
        <p:spPr>
          <a:xfrm>
            <a:off x="7049135" y="4492625"/>
            <a:ext cx="593725" cy="666750"/>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4" name="Rectangle 25"/>
          <p:cNvSpPr/>
          <p:nvPr/>
        </p:nvSpPr>
        <p:spPr>
          <a:xfrm>
            <a:off x="8344535" y="4526915"/>
            <a:ext cx="2110740" cy="61341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err="1"/>
              <a:t>Resultados</a:t>
            </a:r>
            <a:endParaRPr lang="pt-PT" sz="1400" dirty="0"/>
          </a:p>
        </p:txBody>
      </p:sp>
      <p:sp>
        <p:nvSpPr>
          <p:cNvPr id="25" name="Right Arrow 26"/>
          <p:cNvSpPr/>
          <p:nvPr/>
        </p:nvSpPr>
        <p:spPr>
          <a:xfrm>
            <a:off x="8598535" y="4510088"/>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7" name="Right Arrow 30"/>
          <p:cNvSpPr/>
          <p:nvPr/>
        </p:nvSpPr>
        <p:spPr>
          <a:xfrm rot="16200000">
            <a:off x="2571592" y="5355431"/>
            <a:ext cx="1143000" cy="738187"/>
          </a:xfrm>
          <a:prstGeom prst="rightArrow">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40" name="Slide Number Placeholder 6"/>
          <p:cNvSpPr txBox="1"/>
          <p:nvPr/>
        </p:nvSpPr>
        <p:spPr bwMode="auto">
          <a:xfrm>
            <a:off x="440277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3</a:t>
            </a:fld>
            <a:endParaRPr lang="fr-FR" altLang="pt-PT" sz="1200" b="1" i="1" u="sng" dirty="0"/>
          </a:p>
        </p:txBody>
      </p:sp>
      <p:sp>
        <p:nvSpPr>
          <p:cNvPr id="29" name="Right Arrow 30"/>
          <p:cNvSpPr/>
          <p:nvPr/>
        </p:nvSpPr>
        <p:spPr>
          <a:xfrm rot="16200000">
            <a:off x="8122134" y="5331630"/>
            <a:ext cx="1143000" cy="785812"/>
          </a:xfrm>
          <a:prstGeom prst="rightArrow">
            <a:avLst>
              <a:gd name="adj1" fmla="val 42242"/>
              <a:gd name="adj2" fmla="val 50000"/>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8" name="Rectangle 11"/>
          <p:cNvSpPr/>
          <p:nvPr/>
        </p:nvSpPr>
        <p:spPr>
          <a:xfrm>
            <a:off x="2988310" y="5959475"/>
            <a:ext cx="5878195" cy="336550"/>
          </a:xfrm>
          <a:prstGeom prst="rect">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600" i="1" dirty="0" err="1">
                <a:solidFill>
                  <a:schemeClr val="tx1"/>
                </a:solidFill>
              </a:rPr>
              <a:t>Benchmarking permanente</a:t>
            </a:r>
          </a:p>
        </p:txBody>
      </p:sp>
      <p:pic>
        <p:nvPicPr>
          <p:cNvPr id="65" name="Imagem 64" descr="logo"/>
          <p:cNvPicPr>
            <a:picLocks noChangeAspect="1"/>
          </p:cNvPicPr>
          <p:nvPr/>
        </p:nvPicPr>
        <p:blipFill>
          <a:blip r:embed="rId2"/>
          <a:stretch>
            <a:fillRect/>
          </a:stretch>
        </p:blipFill>
        <p:spPr>
          <a:xfrm>
            <a:off x="5080" y="63500"/>
            <a:ext cx="3274695" cy="835660"/>
          </a:xfrm>
          <a:prstGeom prst="rect">
            <a:avLst/>
          </a:prstGeom>
        </p:spPr>
      </p:pic>
      <p:pic>
        <p:nvPicPr>
          <p:cNvPr id="150" name="Imagem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Tree>
    <p:extLst>
      <p:ext uri="{BB962C8B-B14F-4D97-AF65-F5344CB8AC3E}">
        <p14:creationId xmlns:p14="http://schemas.microsoft.com/office/powerpoint/2010/main" val="2613807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p:nvPr/>
        </p:nvGraphicFramePr>
        <p:xfrm>
          <a:off x="0" y="3762375"/>
          <a:ext cx="12192635" cy="29991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nvGraphicFramePr>
        <p:xfrm>
          <a:off x="0" y="495300"/>
          <a:ext cx="12192000" cy="32639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m 3" descr="logo"/>
          <p:cNvPicPr>
            <a:picLocks noChangeAspect="1"/>
          </p:cNvPicPr>
          <p:nvPr/>
        </p:nvPicPr>
        <p:blipFill>
          <a:blip r:embed="rId4"/>
          <a:stretch>
            <a:fillRect/>
          </a:stretch>
        </p:blipFill>
        <p:spPr>
          <a:xfrm>
            <a:off x="8913408" y="80646"/>
            <a:ext cx="3274695" cy="83566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30</a:t>
            </a:fld>
            <a:endParaRPr lang="fr-FR" altLang="pt-PT" sz="1000" b="1" i="1" u="sng" dirty="0">
              <a:solidFill>
                <a:srgbClr val="3EA4BA"/>
              </a:solidFill>
            </a:endParaRPr>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a:solidFill>
                  <a:srgbClr val="3EA4BA"/>
                </a:solidFill>
              </a:rPr>
              <a:t>GÂMBIA</a:t>
            </a:r>
          </a:p>
        </p:txBody>
      </p:sp>
      <p:pic>
        <p:nvPicPr>
          <p:cNvPr id="5" name="Imagem 4" descr="Flag_of_The_Gambia"/>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5885" y="80645"/>
            <a:ext cx="446405" cy="29781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635" y="631825"/>
          <a:ext cx="12191365" cy="6224905"/>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logo"/>
          <p:cNvPicPr>
            <a:picLocks noChangeAspect="1"/>
          </p:cNvPicPr>
          <p:nvPr/>
        </p:nvPicPr>
        <p:blipFill>
          <a:blip r:embed="rId3"/>
          <a:stretch>
            <a:fillRect/>
          </a:stretch>
        </p:blipFill>
        <p:spPr>
          <a:xfrm>
            <a:off x="8913408" y="80646"/>
            <a:ext cx="3274695" cy="83566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31</a:t>
            </a:fld>
            <a:endParaRPr lang="fr-FR" altLang="pt-PT" sz="1000" b="1" i="1" u="sng" dirty="0">
              <a:solidFill>
                <a:srgbClr val="008CBA"/>
              </a:solidFill>
            </a:endParaRPr>
          </a:p>
        </p:txBody>
      </p:sp>
      <p:sp>
        <p:nvSpPr>
          <p:cNvPr id="9" name="Caixa de Texto 8"/>
          <p:cNvSpPr txBox="1"/>
          <p:nvPr/>
        </p:nvSpPr>
        <p:spPr>
          <a:xfrm>
            <a:off x="335915" y="64135"/>
            <a:ext cx="918210" cy="368300"/>
          </a:xfrm>
          <a:prstGeom prst="rect">
            <a:avLst/>
          </a:prstGeom>
          <a:noFill/>
        </p:spPr>
        <p:txBody>
          <a:bodyPr wrap="square" rtlCol="0">
            <a:spAutoFit/>
          </a:bodyPr>
          <a:lstStyle/>
          <a:p>
            <a:r>
              <a:rPr lang="pt-PT" altLang="en-US" b="1">
                <a:solidFill>
                  <a:srgbClr val="3EA4BA"/>
                </a:solidFill>
              </a:rPr>
              <a:t>GANA</a:t>
            </a:r>
          </a:p>
        </p:txBody>
      </p:sp>
      <p:pic>
        <p:nvPicPr>
          <p:cNvPr id="2" name="Imagem 1" descr="gh"/>
          <p:cNvPicPr>
            <a:picLocks noChangeAspect="1"/>
          </p:cNvPicPr>
          <p:nvPr/>
        </p:nvPicPr>
        <p:blipFill>
          <a:blip r:embed="rId4"/>
          <a:stretch>
            <a:fillRect/>
          </a:stretch>
        </p:blipFill>
        <p:spPr>
          <a:xfrm>
            <a:off x="86995" y="118745"/>
            <a:ext cx="333375" cy="21907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p:cNvPicPr>
            <a:picLocks noChangeAspect="1"/>
          </p:cNvPicPr>
          <p:nvPr/>
        </p:nvPicPr>
        <p:blipFill>
          <a:blip r:embed="rId2"/>
          <a:stretch>
            <a:fillRect/>
          </a:stretch>
        </p:blipFill>
        <p:spPr>
          <a:xfrm>
            <a:off x="9967595" y="80645"/>
            <a:ext cx="2169795" cy="55372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32</a:t>
            </a:fld>
            <a:endParaRPr lang="fr-FR" altLang="pt-PT" sz="1000" b="1" i="1" u="sng" dirty="0">
              <a:solidFill>
                <a:srgbClr val="008CBA"/>
              </a:solidFill>
            </a:endParaRPr>
          </a:p>
        </p:txBody>
      </p:sp>
      <p:sp>
        <p:nvSpPr>
          <p:cNvPr id="9" name="Caixa de Texto 8"/>
          <p:cNvSpPr txBox="1"/>
          <p:nvPr/>
        </p:nvSpPr>
        <p:spPr>
          <a:xfrm>
            <a:off x="335915" y="64135"/>
            <a:ext cx="918210" cy="368300"/>
          </a:xfrm>
          <a:prstGeom prst="rect">
            <a:avLst/>
          </a:prstGeom>
          <a:noFill/>
        </p:spPr>
        <p:txBody>
          <a:bodyPr wrap="square" rtlCol="0">
            <a:spAutoFit/>
          </a:bodyPr>
          <a:lstStyle/>
          <a:p>
            <a:r>
              <a:rPr lang="pt-PT" altLang="en-US" b="1">
                <a:solidFill>
                  <a:srgbClr val="3EA4BA"/>
                </a:solidFill>
              </a:rPr>
              <a:t>GANA</a:t>
            </a:r>
          </a:p>
        </p:txBody>
      </p:sp>
      <p:pic>
        <p:nvPicPr>
          <p:cNvPr id="2" name="Imagem 1" descr="gh"/>
          <p:cNvPicPr>
            <a:picLocks noChangeAspect="1"/>
          </p:cNvPicPr>
          <p:nvPr/>
        </p:nvPicPr>
        <p:blipFill>
          <a:blip r:embed="rId3"/>
          <a:stretch>
            <a:fillRect/>
          </a:stretch>
        </p:blipFill>
        <p:spPr>
          <a:xfrm>
            <a:off x="86995" y="118745"/>
            <a:ext cx="333375" cy="219075"/>
          </a:xfrm>
          <a:prstGeom prst="rect">
            <a:avLst/>
          </a:prstGeom>
        </p:spPr>
      </p:pic>
      <p:graphicFrame>
        <p:nvGraphicFramePr>
          <p:cNvPr id="5" name="Gráfico 4"/>
          <p:cNvGraphicFramePr/>
          <p:nvPr/>
        </p:nvGraphicFramePr>
        <p:xfrm>
          <a:off x="0" y="765810"/>
          <a:ext cx="6359525" cy="5851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p:cNvGraphicFramePr/>
          <p:nvPr/>
        </p:nvGraphicFramePr>
        <p:xfrm>
          <a:off x="5968365" y="766445"/>
          <a:ext cx="6223635" cy="58508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nvGraphicFramePr>
        <p:xfrm>
          <a:off x="-635" y="3761740"/>
          <a:ext cx="12212955" cy="28555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nvGraphicFramePr>
        <p:xfrm>
          <a:off x="-635" y="514985"/>
          <a:ext cx="12192000" cy="3324860"/>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m 3" descr="logo"/>
          <p:cNvPicPr>
            <a:picLocks noChangeAspect="1"/>
          </p:cNvPicPr>
          <p:nvPr/>
        </p:nvPicPr>
        <p:blipFill>
          <a:blip r:embed="rId4"/>
          <a:stretch>
            <a:fillRect/>
          </a:stretch>
        </p:blipFill>
        <p:spPr>
          <a:xfrm>
            <a:off x="8913408" y="80646"/>
            <a:ext cx="3274695" cy="83566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33</a:t>
            </a:fld>
            <a:endParaRPr lang="fr-FR" altLang="pt-PT" sz="1000" b="1" i="1" u="sng" dirty="0">
              <a:solidFill>
                <a:srgbClr val="008CBA"/>
              </a:solidFill>
            </a:endParaRPr>
          </a:p>
        </p:txBody>
      </p:sp>
      <p:sp>
        <p:nvSpPr>
          <p:cNvPr id="9" name="Caixa de Texto 8"/>
          <p:cNvSpPr txBox="1"/>
          <p:nvPr/>
        </p:nvSpPr>
        <p:spPr>
          <a:xfrm>
            <a:off x="335915" y="64135"/>
            <a:ext cx="918210" cy="368300"/>
          </a:xfrm>
          <a:prstGeom prst="rect">
            <a:avLst/>
          </a:prstGeom>
          <a:noFill/>
        </p:spPr>
        <p:txBody>
          <a:bodyPr wrap="square" rtlCol="0">
            <a:spAutoFit/>
          </a:bodyPr>
          <a:lstStyle/>
          <a:p>
            <a:r>
              <a:rPr lang="pt-PT" altLang="en-US" b="1">
                <a:solidFill>
                  <a:srgbClr val="3EA4BA"/>
                </a:solidFill>
              </a:rPr>
              <a:t>GANA</a:t>
            </a:r>
          </a:p>
        </p:txBody>
      </p:sp>
      <p:pic>
        <p:nvPicPr>
          <p:cNvPr id="2" name="Imagem 1" descr="gh"/>
          <p:cNvPicPr>
            <a:picLocks noChangeAspect="1"/>
          </p:cNvPicPr>
          <p:nvPr/>
        </p:nvPicPr>
        <p:blipFill>
          <a:blip r:embed="rId5"/>
          <a:stretch>
            <a:fillRect/>
          </a:stretch>
        </p:blipFill>
        <p:spPr>
          <a:xfrm>
            <a:off x="86995" y="118745"/>
            <a:ext cx="333375" cy="21907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635" y="581660"/>
          <a:ext cx="12191365" cy="6177280"/>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logo"/>
          <p:cNvPicPr>
            <a:picLocks noChangeAspect="1"/>
          </p:cNvPicPr>
          <p:nvPr/>
        </p:nvPicPr>
        <p:blipFill>
          <a:blip r:embed="rId3"/>
          <a:stretch>
            <a:fillRect/>
          </a:stretch>
        </p:blipFill>
        <p:spPr>
          <a:xfrm>
            <a:off x="8913408" y="80646"/>
            <a:ext cx="3274695" cy="83566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34</a:t>
            </a:fld>
            <a:endParaRPr lang="fr-FR" altLang="pt-PT" sz="1000" b="1" i="1" u="sng" dirty="0">
              <a:solidFill>
                <a:srgbClr val="008CBA"/>
              </a:solidFill>
            </a:endParaRPr>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a:solidFill>
                  <a:srgbClr val="3EA4BA"/>
                </a:solidFill>
              </a:rPr>
              <a:t>GUINÉ</a:t>
            </a:r>
          </a:p>
        </p:txBody>
      </p:sp>
      <p:pic>
        <p:nvPicPr>
          <p:cNvPr id="5" name="Imagem 4" descr="gn"/>
          <p:cNvPicPr>
            <a:picLocks noChangeAspect="1"/>
          </p:cNvPicPr>
          <p:nvPr/>
        </p:nvPicPr>
        <p:blipFill>
          <a:blip r:embed="rId4"/>
          <a:stretch>
            <a:fillRect/>
          </a:stretch>
        </p:blipFill>
        <p:spPr>
          <a:xfrm>
            <a:off x="85090" y="133985"/>
            <a:ext cx="333375" cy="21907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35</a:t>
            </a:fld>
            <a:endParaRPr lang="fr-FR" altLang="pt-PT" sz="1000" b="1" i="1" u="sng" dirty="0"/>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a:solidFill>
                  <a:srgbClr val="3EA4BA"/>
                </a:solidFill>
              </a:rPr>
              <a:t>GUINÉ</a:t>
            </a:r>
          </a:p>
        </p:txBody>
      </p:sp>
      <p:pic>
        <p:nvPicPr>
          <p:cNvPr id="5" name="Imagem 4" descr="gn"/>
          <p:cNvPicPr>
            <a:picLocks noChangeAspect="1"/>
          </p:cNvPicPr>
          <p:nvPr/>
        </p:nvPicPr>
        <p:blipFill>
          <a:blip r:embed="rId2"/>
          <a:stretch>
            <a:fillRect/>
          </a:stretch>
        </p:blipFill>
        <p:spPr>
          <a:xfrm>
            <a:off x="85090" y="133985"/>
            <a:ext cx="333375" cy="219075"/>
          </a:xfrm>
          <a:prstGeom prst="rect">
            <a:avLst/>
          </a:prstGeom>
        </p:spPr>
      </p:pic>
      <p:graphicFrame>
        <p:nvGraphicFramePr>
          <p:cNvPr id="3" name="Gráfico 2"/>
          <p:cNvGraphicFramePr/>
          <p:nvPr/>
        </p:nvGraphicFramePr>
        <p:xfrm>
          <a:off x="19050" y="662305"/>
          <a:ext cx="6223000" cy="5954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nvGraphicFramePr>
        <p:xfrm>
          <a:off x="6065520" y="662305"/>
          <a:ext cx="6108065" cy="5954395"/>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m 3" descr="logo"/>
          <p:cNvPicPr>
            <a:picLocks noChangeAspect="1"/>
          </p:cNvPicPr>
          <p:nvPr/>
        </p:nvPicPr>
        <p:blipFill>
          <a:blip r:embed="rId5"/>
          <a:stretch>
            <a:fillRect/>
          </a:stretch>
        </p:blipFill>
        <p:spPr>
          <a:xfrm>
            <a:off x="9864725" y="50165"/>
            <a:ext cx="2313305" cy="58991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nvGraphicFramePr>
        <p:xfrm>
          <a:off x="0" y="3741420"/>
          <a:ext cx="12192000" cy="287528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36</a:t>
            </a:fld>
            <a:endParaRPr lang="fr-FR" altLang="pt-PT" sz="1000" b="1" i="1" u="sng" dirty="0"/>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a:solidFill>
                  <a:srgbClr val="3EA4BA"/>
                </a:solidFill>
              </a:rPr>
              <a:t>GUINÉ</a:t>
            </a:r>
          </a:p>
        </p:txBody>
      </p:sp>
      <p:pic>
        <p:nvPicPr>
          <p:cNvPr id="5" name="Imagem 4" descr="gn"/>
          <p:cNvPicPr>
            <a:picLocks noChangeAspect="1"/>
          </p:cNvPicPr>
          <p:nvPr/>
        </p:nvPicPr>
        <p:blipFill>
          <a:blip r:embed="rId3"/>
          <a:stretch>
            <a:fillRect/>
          </a:stretch>
        </p:blipFill>
        <p:spPr>
          <a:xfrm>
            <a:off x="85090" y="133985"/>
            <a:ext cx="333375" cy="219075"/>
          </a:xfrm>
          <a:prstGeom prst="rect">
            <a:avLst/>
          </a:prstGeom>
        </p:spPr>
      </p:pic>
      <p:graphicFrame>
        <p:nvGraphicFramePr>
          <p:cNvPr id="3" name="Gráfico 2"/>
          <p:cNvGraphicFramePr/>
          <p:nvPr/>
        </p:nvGraphicFramePr>
        <p:xfrm>
          <a:off x="0" y="393065"/>
          <a:ext cx="12187555" cy="3348355"/>
        </p:xfrm>
        <a:graphic>
          <a:graphicData uri="http://schemas.openxmlformats.org/drawingml/2006/chart">
            <c:chart xmlns:c="http://schemas.openxmlformats.org/drawingml/2006/chart" xmlns:r="http://schemas.openxmlformats.org/officeDocument/2006/relationships" r:id="rId4"/>
          </a:graphicData>
        </a:graphic>
      </p:graphicFrame>
      <p:pic>
        <p:nvPicPr>
          <p:cNvPr id="6" name="Imagem 5" descr="logo"/>
          <p:cNvPicPr>
            <a:picLocks noChangeAspect="1"/>
          </p:cNvPicPr>
          <p:nvPr/>
        </p:nvPicPr>
        <p:blipFill>
          <a:blip r:embed="rId5"/>
          <a:stretch>
            <a:fillRect/>
          </a:stretch>
        </p:blipFill>
        <p:spPr>
          <a:xfrm>
            <a:off x="9864725" y="50165"/>
            <a:ext cx="2313305" cy="58991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p:cNvPicPr>
            <a:picLocks noChangeAspect="1"/>
          </p:cNvPicPr>
          <p:nvPr/>
        </p:nvPicPr>
        <p:blipFill>
          <a:blip r:embed="rId2"/>
          <a:stretch>
            <a:fillRect/>
          </a:stretch>
        </p:blipFill>
        <p:spPr>
          <a:xfrm>
            <a:off x="8913408" y="80646"/>
            <a:ext cx="3274695" cy="83566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37</a:t>
            </a:fld>
            <a:endParaRPr lang="fr-FR" altLang="pt-PT" sz="1000" b="1" i="1" u="sng" dirty="0"/>
          </a:p>
        </p:txBody>
      </p:sp>
      <p:sp>
        <p:nvSpPr>
          <p:cNvPr id="2" name="Caixa de Texto 1"/>
          <p:cNvSpPr txBox="1"/>
          <p:nvPr/>
        </p:nvSpPr>
        <p:spPr>
          <a:xfrm>
            <a:off x="304165" y="19050"/>
            <a:ext cx="1949450" cy="368300"/>
          </a:xfrm>
          <a:prstGeom prst="rect">
            <a:avLst/>
          </a:prstGeom>
          <a:noFill/>
        </p:spPr>
        <p:txBody>
          <a:bodyPr wrap="square" rtlCol="0">
            <a:spAutoFit/>
          </a:bodyPr>
          <a:lstStyle/>
          <a:p>
            <a:r>
              <a:rPr lang="pt-PT" altLang="en-US" b="1">
                <a:solidFill>
                  <a:srgbClr val="3EA4BA"/>
                </a:solidFill>
              </a:rPr>
              <a:t>GUINÉ BISSAU</a:t>
            </a:r>
          </a:p>
        </p:txBody>
      </p:sp>
      <p:pic>
        <p:nvPicPr>
          <p:cNvPr id="3" name="Imagem 2" descr="gw"/>
          <p:cNvPicPr>
            <a:picLocks noChangeAspect="1"/>
          </p:cNvPicPr>
          <p:nvPr/>
        </p:nvPicPr>
        <p:blipFill>
          <a:blip r:embed="rId3"/>
          <a:stretch>
            <a:fillRect/>
          </a:stretch>
        </p:blipFill>
        <p:spPr>
          <a:xfrm>
            <a:off x="51435" y="88900"/>
            <a:ext cx="333375" cy="219075"/>
          </a:xfrm>
          <a:prstGeom prst="rect">
            <a:avLst/>
          </a:prstGeom>
        </p:spPr>
      </p:pic>
      <p:graphicFrame>
        <p:nvGraphicFramePr>
          <p:cNvPr id="6" name="Gráfico 5"/>
          <p:cNvGraphicFramePr/>
          <p:nvPr/>
        </p:nvGraphicFramePr>
        <p:xfrm>
          <a:off x="0" y="703580"/>
          <a:ext cx="12192000" cy="595693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nvGraphicFramePr>
        <p:xfrm>
          <a:off x="-635" y="3975100"/>
          <a:ext cx="12192000" cy="2780665"/>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logo"/>
          <p:cNvPicPr>
            <a:picLocks noChangeAspect="1"/>
          </p:cNvPicPr>
          <p:nvPr/>
        </p:nvPicPr>
        <p:blipFill>
          <a:blip r:embed="rId3"/>
          <a:stretch>
            <a:fillRect/>
          </a:stretch>
        </p:blipFill>
        <p:spPr>
          <a:xfrm>
            <a:off x="8913408" y="80646"/>
            <a:ext cx="3274695" cy="83566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38</a:t>
            </a:fld>
            <a:endParaRPr lang="fr-FR" altLang="pt-PT" sz="1000" b="1" i="1" u="sng" dirty="0">
              <a:solidFill>
                <a:srgbClr val="008CBA"/>
              </a:solidFill>
            </a:endParaRPr>
          </a:p>
        </p:txBody>
      </p:sp>
      <p:sp>
        <p:nvSpPr>
          <p:cNvPr id="2" name="Caixa de Texto 1"/>
          <p:cNvSpPr txBox="1"/>
          <p:nvPr/>
        </p:nvSpPr>
        <p:spPr>
          <a:xfrm>
            <a:off x="304165" y="19050"/>
            <a:ext cx="1949450" cy="368300"/>
          </a:xfrm>
          <a:prstGeom prst="rect">
            <a:avLst/>
          </a:prstGeom>
          <a:noFill/>
        </p:spPr>
        <p:txBody>
          <a:bodyPr wrap="square" rtlCol="0">
            <a:spAutoFit/>
          </a:bodyPr>
          <a:lstStyle/>
          <a:p>
            <a:r>
              <a:rPr lang="pt-PT" altLang="en-US" b="1">
                <a:solidFill>
                  <a:srgbClr val="3EA4BA"/>
                </a:solidFill>
              </a:rPr>
              <a:t>GUINÉ BISSAU</a:t>
            </a:r>
          </a:p>
        </p:txBody>
      </p:sp>
      <p:pic>
        <p:nvPicPr>
          <p:cNvPr id="3" name="Imagem 2" descr="gw"/>
          <p:cNvPicPr>
            <a:picLocks noChangeAspect="1"/>
          </p:cNvPicPr>
          <p:nvPr/>
        </p:nvPicPr>
        <p:blipFill>
          <a:blip r:embed="rId4"/>
          <a:stretch>
            <a:fillRect/>
          </a:stretch>
        </p:blipFill>
        <p:spPr>
          <a:xfrm>
            <a:off x="51435" y="88900"/>
            <a:ext cx="333375" cy="219075"/>
          </a:xfrm>
          <a:prstGeom prst="rect">
            <a:avLst/>
          </a:prstGeom>
        </p:spPr>
      </p:pic>
      <p:graphicFrame>
        <p:nvGraphicFramePr>
          <p:cNvPr id="5" name="Gráfico 4"/>
          <p:cNvGraphicFramePr/>
          <p:nvPr/>
        </p:nvGraphicFramePr>
        <p:xfrm>
          <a:off x="-635" y="657225"/>
          <a:ext cx="12192000" cy="331787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39</a:t>
            </a:fld>
            <a:endParaRPr lang="fr-FR" altLang="pt-PT" sz="1000" b="1" i="1" u="sng" dirty="0"/>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a:solidFill>
                  <a:srgbClr val="3EA4BA"/>
                </a:solidFill>
              </a:rPr>
              <a:t>LIBÉRIA</a:t>
            </a:r>
          </a:p>
        </p:txBody>
      </p:sp>
      <p:graphicFrame>
        <p:nvGraphicFramePr>
          <p:cNvPr id="5" name="Gráfico 4"/>
          <p:cNvGraphicFramePr/>
          <p:nvPr/>
        </p:nvGraphicFramePr>
        <p:xfrm>
          <a:off x="635" y="581660"/>
          <a:ext cx="12191365" cy="5925820"/>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m 6" descr="lr"/>
          <p:cNvPicPr>
            <a:picLocks noChangeAspect="1"/>
          </p:cNvPicPr>
          <p:nvPr/>
        </p:nvPicPr>
        <p:blipFill>
          <a:blip r:embed="rId3"/>
          <a:stretch>
            <a:fillRect/>
          </a:stretch>
        </p:blipFill>
        <p:spPr>
          <a:xfrm>
            <a:off x="97155" y="212090"/>
            <a:ext cx="333375" cy="219075"/>
          </a:xfrm>
          <a:prstGeom prst="rect">
            <a:avLst/>
          </a:prstGeom>
        </p:spPr>
      </p:pic>
      <p:pic>
        <p:nvPicPr>
          <p:cNvPr id="4" name="Imagem 3" descr="logo"/>
          <p:cNvPicPr>
            <a:picLocks noChangeAspect="1"/>
          </p:cNvPicPr>
          <p:nvPr/>
        </p:nvPicPr>
        <p:blipFill>
          <a:blip r:embed="rId4"/>
          <a:stretch>
            <a:fillRect/>
          </a:stretch>
        </p:blipFill>
        <p:spPr>
          <a:xfrm>
            <a:off x="10018395" y="80645"/>
            <a:ext cx="2068195" cy="52768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46355" y="239395"/>
            <a:ext cx="12228830" cy="6618605"/>
          </a:xfrm>
          <a:prstGeom prst="rtTriangle">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9" name="Anel 8"/>
          <p:cNvSpPr/>
          <p:nvPr/>
        </p:nvSpPr>
        <p:spPr>
          <a:xfrm>
            <a:off x="17780" y="47815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2" name="Rectângulo 11"/>
          <p:cNvSpPr/>
          <p:nvPr/>
        </p:nvSpPr>
        <p:spPr>
          <a:xfrm>
            <a:off x="165735" y="897255"/>
            <a:ext cx="9077325" cy="86677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2" name="TextBox 28"/>
          <p:cNvSpPr txBox="1"/>
          <p:nvPr/>
        </p:nvSpPr>
        <p:spPr>
          <a:xfrm>
            <a:off x="4323080" y="82911"/>
            <a:ext cx="7705725" cy="1477328"/>
          </a:xfrm>
          <a:prstGeom prst="rect">
            <a:avLst/>
          </a:prstGeom>
          <a:noFill/>
        </p:spPr>
        <p:txBody>
          <a:bodyPr wrap="square" rtlCol="0">
            <a:spAutoFit/>
          </a:bodyPr>
          <a:lstStyle/>
          <a:p>
            <a:pPr algn="just">
              <a:lnSpc>
                <a:spcPts val="1200"/>
              </a:lnSpc>
              <a:spcBef>
                <a:spcPts val="0"/>
              </a:spcBef>
              <a:spcAft>
                <a:spcPts val="0"/>
              </a:spcAft>
            </a:pPr>
            <a:r>
              <a:rPr lang="pt-PT" sz="1200" dirty="0">
                <a:latin typeface="Arial Narrow" panose="020B0606020202030204" pitchFamily="34" charset="0"/>
                <a:sym typeface="+mn-ea"/>
              </a:rPr>
              <a:t>As trocas comerciais na África Ocidental, assim como a livre circulação de pessoas e de bens, estão bem ancoradas na tradição da região desde as antigas e  grandes civilizações da África Ocidental, favorecendo o desenvolvendo do comércio entre as regiões do Sahel e da savana, com uma ampla gama de produtos, tais como gado vivo, couros e peles, aves, madeira e seus derivados. Esta tradição de comércio secular gerou uma mobilidade precoce significativa de pessoas e de bens na região da África Ocidental e se manteve uma constante ao longo de séculos, podendo assim ser considerado que a Comunidade Económica dos Estados da África Ocidental, CEDEAO, é herdeira e percursora desta ancestral tradição </a:t>
            </a:r>
            <a:r>
              <a:rPr lang="pt-PT" sz="1200" dirty="0" smtClean="0">
                <a:latin typeface="Arial Narrow" panose="020B0606020202030204" pitchFamily="34" charset="0"/>
                <a:sym typeface="+mn-ea"/>
              </a:rPr>
              <a:t>africana. </a:t>
            </a:r>
            <a:r>
              <a:rPr lang="pt-PT" altLang="en-US" sz="1200" dirty="0" smtClean="0">
                <a:latin typeface="Arial Narrow" panose="020B0606020202030204" pitchFamily="34" charset="0"/>
                <a:cs typeface="Arial Narrow" panose="020B0606020202030204" pitchFamily="34" charset="0"/>
              </a:rPr>
              <a:t>Antes </a:t>
            </a:r>
            <a:r>
              <a:rPr lang="pt-PT" altLang="en-US" sz="1200" dirty="0">
                <a:latin typeface="Arial Narrow" panose="020B0606020202030204" pitchFamily="34" charset="0"/>
                <a:cs typeface="Arial Narrow" panose="020B0606020202030204" pitchFamily="34" charset="0"/>
              </a:rPr>
              <a:t>da criação da Comunidade Económica dos Estados da África Ocidental, CEDEAO, a 28 de Maio de 1975, o território da África Ocidental, era constituído por Estados com diferentes experiências e realidades históricas e administrativas que, em conjunto, ditaram as fronteiras dos 15 países situados nessa zona geográfica e que atualmente formam a  CEDEAO.</a:t>
            </a:r>
            <a:endParaRPr lang="pt-PT" sz="1200" dirty="0" smtClean="0">
              <a:latin typeface="Arial Narrow" panose="020B0606020202030204" pitchFamily="34" charset="0"/>
              <a:sym typeface="+mn-ea"/>
            </a:endParaRPr>
          </a:p>
        </p:txBody>
      </p:sp>
      <p:pic>
        <p:nvPicPr>
          <p:cNvPr id="14" name="Imagem 13" descr="logo"/>
          <p:cNvPicPr>
            <a:picLocks noChangeAspect="1"/>
          </p:cNvPicPr>
          <p:nvPr/>
        </p:nvPicPr>
        <p:blipFill>
          <a:blip r:embed="rId2"/>
          <a:stretch>
            <a:fillRect/>
          </a:stretch>
        </p:blipFill>
        <p:spPr>
          <a:xfrm>
            <a:off x="-15240" y="63500"/>
            <a:ext cx="3274695" cy="835660"/>
          </a:xfrm>
          <a:prstGeom prst="rect">
            <a:avLst/>
          </a:prstGeom>
        </p:spPr>
      </p:pic>
      <p:sp>
        <p:nvSpPr>
          <p:cNvPr id="16" name="TextBox 28"/>
          <p:cNvSpPr txBox="1"/>
          <p:nvPr/>
        </p:nvSpPr>
        <p:spPr>
          <a:xfrm>
            <a:off x="7579086" y="1371956"/>
            <a:ext cx="4415155" cy="2399665"/>
          </a:xfrm>
          <a:prstGeom prst="rect">
            <a:avLst/>
          </a:prstGeom>
          <a:noFill/>
        </p:spPr>
        <p:txBody>
          <a:bodyPr wrap="square" rtlCol="0">
            <a:spAutoFit/>
          </a:bodyPr>
          <a:lstStyle/>
          <a:p>
            <a:pPr algn="just">
              <a:lnSpc>
                <a:spcPts val="1200"/>
              </a:lnSpc>
              <a:spcBef>
                <a:spcPts val="0"/>
              </a:spcBef>
              <a:spcAft>
                <a:spcPts val="0"/>
              </a:spcAft>
            </a:pPr>
            <a:r>
              <a:rPr lang="pt-PT" altLang="en-US" sz="1200" dirty="0" smtClean="0">
                <a:latin typeface="Arial Narrow" panose="020B0606020202030204" pitchFamily="34" charset="0"/>
                <a:cs typeface="Arial Narrow" panose="020B0606020202030204" pitchFamily="34" charset="0"/>
              </a:rPr>
              <a:t>Apesar </a:t>
            </a:r>
            <a:r>
              <a:rPr lang="pt-PT" altLang="en-US" sz="1200" dirty="0">
                <a:latin typeface="Arial Narrow" panose="020B0606020202030204" pitchFamily="34" charset="0"/>
                <a:cs typeface="Arial Narrow" panose="020B0606020202030204" pitchFamily="34" charset="0"/>
              </a:rPr>
              <a:t>dos Estados - Membros da Comunidade terem três línguas oficiais o Inglês, o Francês e o Português, existem contudo mais de mil outras línguas locais, entre as quais, línguas nativas transfronteiriças e partilhadas por povos de diferentes países, designadamente Ewe, Fulfulde, Hausa, Mandingo, Wolof, Yoruba, Ibo, Ga, crioulo, faladas por cerca de 400 milhões de habitantes numa vasta área de 5.112.069 milhões de quilómetros quadrados, corespondendo a cerca de 17% do território do continente africano. Antes de estes países perderem as respetivas soberanias iniciais, a região foi sede de muitos impérios e reinos que perduraram durante vários séculos designadamente os do Ghana, Mali do Songhai, Wolof, Oyo, Benin e Kanem Bornu. A diversidade cultural, linguística, ecológica apresenta simultaneamente oportunidades e desafios para o processo de integração regional. A vontade e a determinação de combinar sinergias a nível político e económico é reconhecida como sendo a base para a criação de uma região económica e socialmente próspera.</a:t>
            </a:r>
          </a:p>
        </p:txBody>
      </p:sp>
      <p:sp>
        <p:nvSpPr>
          <p:cNvPr id="20" name="Caixa de Texto 19"/>
          <p:cNvSpPr txBox="1"/>
          <p:nvPr/>
        </p:nvSpPr>
        <p:spPr>
          <a:xfrm>
            <a:off x="5935928" y="3715467"/>
            <a:ext cx="6109477" cy="1477328"/>
          </a:xfrm>
          <a:prstGeom prst="rect">
            <a:avLst/>
          </a:prstGeom>
          <a:noFill/>
        </p:spPr>
        <p:txBody>
          <a:bodyPr wrap="square" rtlCol="0">
            <a:spAutoFit/>
          </a:bodyPr>
          <a:lstStyle/>
          <a:p>
            <a:pPr algn="just">
              <a:lnSpc>
                <a:spcPts val="1200"/>
              </a:lnSpc>
              <a:spcBef>
                <a:spcPts val="0"/>
              </a:spcBef>
              <a:spcAft>
                <a:spcPts val="0"/>
              </a:spcAft>
            </a:pPr>
            <a:r>
              <a:rPr lang="pt-PT" altLang="en-US" sz="1200" dirty="0">
                <a:latin typeface="Arial Narrow" panose="020B0606020202030204" pitchFamily="34" charset="0"/>
                <a:cs typeface="Arial Narrow" panose="020B0606020202030204" pitchFamily="34" charset="0"/>
              </a:rPr>
              <a:t>Os objetivos fundamentais da</a:t>
            </a:r>
            <a:r>
              <a:rPr lang="pt-PT" altLang="en-US" sz="1200" i="1" dirty="0">
                <a:latin typeface="Arial Narrow" panose="020B0606020202030204" pitchFamily="34" charset="0"/>
                <a:cs typeface="Arial Narrow" panose="020B0606020202030204" pitchFamily="34" charset="0"/>
              </a:rPr>
              <a:t> CEDEAO </a:t>
            </a:r>
            <a:r>
              <a:rPr lang="pt-PT" altLang="en-US" sz="1200" dirty="0">
                <a:latin typeface="Arial Narrow" panose="020B0606020202030204" pitchFamily="34" charset="0"/>
                <a:cs typeface="Arial Narrow" panose="020B0606020202030204" pitchFamily="34" charset="0"/>
              </a:rPr>
              <a:t>que consiste na promoção da cooperação económica e política entre as Nações membros estão em sintonia com a história da sua população, atendendo que os cidadãos da África Ocidental, até no período antes desses países perderem a soberania inicial, já eram das populações que mais se deslocavam no mundo, mesmo se a mobilidade ocorria essencialmente no seio da região. Estima-se que cerca de 10 (dez) milhões de migrantes da África Ocidental (4% da população regional) residem em países da </a:t>
            </a:r>
            <a:r>
              <a:rPr lang="pt-PT" altLang="en-US" sz="1200" i="1" dirty="0">
                <a:latin typeface="Arial Narrow" panose="020B0606020202030204" pitchFamily="34" charset="0"/>
                <a:cs typeface="Arial Narrow" panose="020B0606020202030204" pitchFamily="34" charset="0"/>
              </a:rPr>
              <a:t>CEDEAO</a:t>
            </a:r>
            <a:r>
              <a:rPr lang="pt-PT" altLang="en-US" sz="1200" dirty="0">
                <a:latin typeface="Arial Narrow" panose="020B0606020202030204" pitchFamily="34" charset="0"/>
                <a:cs typeface="Arial Narrow" panose="020B0606020202030204" pitchFamily="34" charset="0"/>
              </a:rPr>
              <a:t> diferentes dos seus. Os outros migrantes, cerca de 7 (sete) milhões, residem fundamentalmente na América do Norte e na Europa.  A migração transfronteiriça, sobretudo de mulheres, envolvidas nas atividades empresariais representa um símbolo do empreendedorismo regional e constitui um factor catalisador da promoção da integração regional.</a:t>
            </a:r>
          </a:p>
        </p:txBody>
      </p:sp>
      <p:sp>
        <p:nvSpPr>
          <p:cNvPr id="21" name="Caixa de Texto 20"/>
          <p:cNvSpPr txBox="1"/>
          <p:nvPr/>
        </p:nvSpPr>
        <p:spPr>
          <a:xfrm>
            <a:off x="5864808" y="5191029"/>
            <a:ext cx="6168622" cy="1631216"/>
          </a:xfrm>
          <a:prstGeom prst="rect">
            <a:avLst/>
          </a:prstGeom>
          <a:noFill/>
        </p:spPr>
        <p:txBody>
          <a:bodyPr wrap="square" rtlCol="0">
            <a:spAutoFit/>
          </a:bodyPr>
          <a:lstStyle/>
          <a:p>
            <a:pPr algn="just">
              <a:lnSpc>
                <a:spcPts val="1200"/>
              </a:lnSpc>
              <a:spcBef>
                <a:spcPts val="0"/>
              </a:spcBef>
              <a:spcAft>
                <a:spcPts val="0"/>
              </a:spcAft>
            </a:pPr>
            <a:r>
              <a:rPr lang="pt-PT" altLang="en-US" sz="1200" dirty="0">
                <a:latin typeface="Arial Narrow" panose="020B0606020202030204" pitchFamily="34" charset="0"/>
                <a:cs typeface="Arial Narrow" panose="020B0606020202030204" pitchFamily="34" charset="0"/>
              </a:rPr>
              <a:t>Durante os últimos anos, a população da África Ocidental registou um forte crescimento, passando de 70 milhões de habitantes para 400 milhões entre 1950 e 2020. No finaldo ano de 2014, representava cerca de 40% da população da África Subsaariana. De acordo com as projeções das Nações Unidas, a população da África Ocidental deverá atingir aos 550 ou 600 milhões de habitantes em 2050, sendo a região cuja população é a mais jovem do mundo. Além disso, com cerca de 5% da população mundial e com uma área superior a 40% da África Subsaariana, a África Ocidental é a mais densamente povoada do continente</a:t>
            </a:r>
            <a:r>
              <a:rPr lang="pt-PT" altLang="en-US" sz="1200" dirty="0" smtClean="0">
                <a:latin typeface="Arial Narrow" panose="020B0606020202030204" pitchFamily="34" charset="0"/>
                <a:cs typeface="Arial Narrow" panose="020B0606020202030204" pitchFamily="34" charset="0"/>
              </a:rPr>
              <a:t>.</a:t>
            </a:r>
          </a:p>
          <a:p>
            <a:pPr algn="just">
              <a:lnSpc>
                <a:spcPts val="1200"/>
              </a:lnSpc>
              <a:spcBef>
                <a:spcPts val="0"/>
              </a:spcBef>
              <a:spcAft>
                <a:spcPts val="0"/>
              </a:spcAft>
            </a:pPr>
            <a:r>
              <a:rPr lang="pt-PT" altLang="en-US" sz="1200" dirty="0" smtClean="0">
                <a:latin typeface="Arial Narrow" panose="020B0606020202030204" pitchFamily="34" charset="0"/>
                <a:cs typeface="Arial Narrow" panose="020B0606020202030204" pitchFamily="34" charset="0"/>
              </a:rPr>
              <a:t>Uma estartégia eficaz visando a promoção do comércio intra </a:t>
            </a:r>
            <a:r>
              <a:rPr lang="pt-PT" altLang="en-US" sz="1200" i="1" dirty="0" smtClean="0">
                <a:latin typeface="Arial Narrow" panose="020B0606020202030204" pitchFamily="34" charset="0"/>
                <a:cs typeface="Arial Narrow" panose="020B0606020202030204" pitchFamily="34" charset="0"/>
              </a:rPr>
              <a:t>CEDEAO</a:t>
            </a:r>
            <a:r>
              <a:rPr lang="pt-PT" altLang="en-US" sz="1200" dirty="0" smtClean="0">
                <a:latin typeface="Arial Narrow" panose="020B0606020202030204" pitchFamily="34" charset="0"/>
                <a:cs typeface="Arial Narrow" panose="020B0606020202030204" pitchFamily="34" charset="0"/>
              </a:rPr>
              <a:t> bem como para impulsional as exportações da CEDEAO para o mercado externo faz parte de uma das primeiras prioridades definidas pelas mais altas instâncias regionais. É neste contexto que se pretende instalar em Côte d’Ivoire um Polo do </a:t>
            </a:r>
            <a:r>
              <a:rPr lang="pt-PT" altLang="en-US" sz="1200" i="1" dirty="0" smtClean="0">
                <a:latin typeface="Arial Narrow" panose="020B0606020202030204" pitchFamily="34" charset="0"/>
                <a:cs typeface="Arial Narrow" panose="020B0606020202030204" pitchFamily="34" charset="0"/>
              </a:rPr>
              <a:t>ATÂNTIC BUSINESS CENTER</a:t>
            </a:r>
            <a:r>
              <a:rPr lang="pt-PT" altLang="en-US" sz="1200" dirty="0" smtClean="0">
                <a:latin typeface="Arial Narrow" panose="020B0606020202030204" pitchFamily="34" charset="0"/>
                <a:cs typeface="Arial Narrow" panose="020B0606020202030204" pitchFamily="34" charset="0"/>
              </a:rPr>
              <a:t>.</a:t>
            </a:r>
          </a:p>
        </p:txBody>
      </p:sp>
      <p:sp>
        <p:nvSpPr>
          <p:cNvPr id="23" name="Caixa de Texto 22"/>
          <p:cNvSpPr txBox="1"/>
          <p:nvPr/>
        </p:nvSpPr>
        <p:spPr>
          <a:xfrm>
            <a:off x="44450" y="4878978"/>
            <a:ext cx="5804535" cy="2086725"/>
          </a:xfrm>
          <a:prstGeom prst="rect">
            <a:avLst/>
          </a:prstGeom>
          <a:noFill/>
        </p:spPr>
        <p:txBody>
          <a:bodyPr wrap="square" rtlCol="0">
            <a:spAutoFit/>
          </a:bodyPr>
          <a:lstStyle/>
          <a:p>
            <a:pPr algn="just">
              <a:lnSpc>
                <a:spcPct val="90000"/>
              </a:lnSpc>
              <a:spcBef>
                <a:spcPts val="0"/>
              </a:spcBef>
              <a:spcAft>
                <a:spcPts val="0"/>
              </a:spcAft>
            </a:pPr>
            <a:r>
              <a:rPr lang="pt-PT" altLang="en-US" sz="1200" dirty="0">
                <a:latin typeface="Arial Narrow" panose="020B0606020202030204" pitchFamily="34" charset="0"/>
                <a:cs typeface="Arial Narrow" panose="020B0606020202030204" pitchFamily="34" charset="0"/>
              </a:rPr>
              <a:t>O primeiro passo na integração regional data de 1945, com a criação do  Franco das Colónias Francesas de África, </a:t>
            </a:r>
            <a:r>
              <a:rPr lang="pt-PT" altLang="en-US" sz="1200" dirty="0">
                <a:latin typeface="Arial Narrow" panose="020B0606020202030204" pitchFamily="34" charset="0"/>
                <a:cs typeface="Arial Narrow" panose="020B0606020202030204" pitchFamily="34" charset="0"/>
                <a:sym typeface="+mn-ea"/>
              </a:rPr>
              <a:t>FCFA,</a:t>
            </a:r>
            <a:r>
              <a:rPr lang="pt-PT" altLang="en-US" sz="1200" dirty="0">
                <a:latin typeface="Arial Narrow" panose="020B0606020202030204" pitchFamily="34" charset="0"/>
                <a:cs typeface="Arial Narrow" panose="020B0606020202030204" pitchFamily="34" charset="0"/>
              </a:rPr>
              <a:t> que reuniu os países de língua francesa da região numa única União Monetária. Em 1964, o Presidente da Libéria propôs uma União Económica da África Ocidental que resultou num acordo em 1965 entre Côte d’Ivoire, a Guiné, a Libéria e a Serra Leoa. O referido acordo de 1965 não produziu os resultados esperados até 1972, quando, o Chefe de Estado Nigeriano  e o seu homólogo do Togo, encetaram uma digressão na região para promover a ideia de integração. Neste sentido, em resultado da bondade desses esforços envidados, foram apresentados projetos com base nos quais foi elaborado em 1975 o Tratado de Lagos, capital da Nigéria, que instituiu a Comunidade Económica dos Estados da África Ocidental, CEDEAO. O Tratado de Lagos estava, inicialmente, centrado nas políticas económicas e posteriormente foi sujeito à revisão que permitiu, em 1993, o alargamento do seu âmbito de aplicação e das suas prerrogativas</a:t>
            </a:r>
            <a:r>
              <a:rPr lang="pt-PT" altLang="en-US" sz="1200" dirty="0" smtClean="0">
                <a:latin typeface="Arial Narrow" panose="020B0606020202030204" pitchFamily="34" charset="0"/>
                <a:cs typeface="Arial Narrow" panose="020B0606020202030204" pitchFamily="34" charset="0"/>
              </a:rPr>
              <a:t>.</a:t>
            </a:r>
            <a:endParaRPr lang="pt-PT" altLang="en-US" sz="1200" dirty="0">
              <a:latin typeface="Arial Narrow" panose="020B0606020202030204" pitchFamily="34" charset="0"/>
              <a:cs typeface="Arial Narrow" panose="020B0606020202030204" pitchFamily="34" charset="0"/>
            </a:endParaRPr>
          </a:p>
        </p:txBody>
      </p:sp>
      <p:pic>
        <p:nvPicPr>
          <p:cNvPr id="5" name="Imagem 4" descr="LOGO-Paises ecowas"/>
          <p:cNvPicPr>
            <a:picLocks noChangeAspect="1"/>
          </p:cNvPicPr>
          <p:nvPr/>
        </p:nvPicPr>
        <p:blipFill>
          <a:blip r:embed="rId3"/>
          <a:stretch>
            <a:fillRect/>
          </a:stretch>
        </p:blipFill>
        <p:spPr>
          <a:xfrm>
            <a:off x="2318385" y="1751965"/>
            <a:ext cx="3105785" cy="3076575"/>
          </a:xfrm>
          <a:prstGeom prst="rect">
            <a:avLst/>
          </a:prstGeom>
        </p:spPr>
      </p:pic>
      <p:cxnSp>
        <p:nvCxnSpPr>
          <p:cNvPr id="8" name="Conexão Reta 7"/>
          <p:cNvCxnSpPr/>
          <p:nvPr/>
        </p:nvCxnSpPr>
        <p:spPr>
          <a:xfrm flipV="1">
            <a:off x="2101552" y="1092537"/>
            <a:ext cx="361950" cy="14141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 de Texto 9"/>
          <p:cNvSpPr txBox="1"/>
          <p:nvPr/>
        </p:nvSpPr>
        <p:spPr>
          <a:xfrm>
            <a:off x="2552402" y="1235412"/>
            <a:ext cx="1337310" cy="245110"/>
          </a:xfrm>
          <a:prstGeom prst="rect">
            <a:avLst/>
          </a:prstGeom>
          <a:noFill/>
        </p:spPr>
        <p:txBody>
          <a:bodyPr wrap="square" rtlCol="0">
            <a:spAutoFit/>
          </a:bodyPr>
          <a:lstStyle/>
          <a:p>
            <a:pPr lvl="0" fontAlgn="auto">
              <a:lnSpc>
                <a:spcPts val="1200"/>
              </a:lnSpc>
              <a:spcBef>
                <a:spcPts val="0"/>
              </a:spcBef>
              <a:spcAft>
                <a:spcPts val="0"/>
              </a:spcAft>
            </a:pPr>
            <a:r>
              <a:rPr lang="pt-PT" altLang="en-US" sz="1200" i="1" dirty="0">
                <a:solidFill>
                  <a:srgbClr val="3EA4BA"/>
                </a:solidFill>
                <a:latin typeface="Arial Narrow" panose="020B0606020202030204" pitchFamily="34" charset="0"/>
                <a:cs typeface="Arial Narrow" panose="020B0606020202030204" pitchFamily="34" charset="0"/>
                <a:sym typeface="+mn-ea"/>
              </a:rPr>
              <a:t>15 Países membros</a:t>
            </a:r>
          </a:p>
        </p:txBody>
      </p:sp>
      <p:sp>
        <p:nvSpPr>
          <p:cNvPr id="17" name="Caixa de Texto 16"/>
          <p:cNvSpPr txBox="1"/>
          <p:nvPr/>
        </p:nvSpPr>
        <p:spPr>
          <a:xfrm>
            <a:off x="2528272" y="1437977"/>
            <a:ext cx="1544955"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397.205.519 habitantes</a:t>
            </a:r>
          </a:p>
        </p:txBody>
      </p:sp>
      <p:sp>
        <p:nvSpPr>
          <p:cNvPr id="18" name="Caixa de Texto 17"/>
          <p:cNvSpPr txBox="1"/>
          <p:nvPr/>
        </p:nvSpPr>
        <p:spPr>
          <a:xfrm>
            <a:off x="2471757" y="1683722"/>
            <a:ext cx="1984375" cy="245110"/>
          </a:xfrm>
          <a:prstGeom prst="rect">
            <a:avLst/>
          </a:prstGeom>
          <a:noFill/>
        </p:spPr>
        <p:txBody>
          <a:bodyPr wrap="square" rtlCol="0">
            <a:spAutoFit/>
          </a:bodyPr>
          <a:lstStyle/>
          <a:p>
            <a:pPr lvl="0" algn="l" fontAlgn="auto">
              <a:lnSpc>
                <a:spcPts val="1200"/>
              </a:lnSpc>
            </a:pPr>
            <a:r>
              <a:rPr lang="pt-PT" altLang="en-US" sz="1200" i="1" dirty="0">
                <a:solidFill>
                  <a:srgbClr val="3EA4BA"/>
                </a:solidFill>
                <a:latin typeface="Arial Narrow" panose="020B0606020202030204" pitchFamily="34" charset="0"/>
                <a:cs typeface="Arial Narrow" panose="020B0606020202030204" pitchFamily="34" charset="0"/>
                <a:sym typeface="+mn-ea"/>
              </a:rPr>
              <a:t>188.423.476 Utiliz. de Internet</a:t>
            </a:r>
          </a:p>
        </p:txBody>
      </p:sp>
      <p:sp>
        <p:nvSpPr>
          <p:cNvPr id="38" name="Caixa de Texto 37"/>
          <p:cNvSpPr txBox="1"/>
          <p:nvPr/>
        </p:nvSpPr>
        <p:spPr>
          <a:xfrm>
            <a:off x="2447627" y="1853267"/>
            <a:ext cx="2094230"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47.4 % Penetração [ % População]</a:t>
            </a:r>
          </a:p>
        </p:txBody>
      </p:sp>
      <p:sp>
        <p:nvSpPr>
          <p:cNvPr id="49" name="Caixa de Texto 48"/>
          <p:cNvSpPr txBox="1"/>
          <p:nvPr/>
        </p:nvSpPr>
        <p:spPr>
          <a:xfrm>
            <a:off x="2474297" y="987127"/>
            <a:ext cx="159829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MERCADO DA CEDEAO</a:t>
            </a:r>
          </a:p>
        </p:txBody>
      </p:sp>
      <p:grpSp>
        <p:nvGrpSpPr>
          <p:cNvPr id="60" name="Agrupar 59"/>
          <p:cNvGrpSpPr/>
          <p:nvPr/>
        </p:nvGrpSpPr>
        <p:grpSpPr>
          <a:xfrm>
            <a:off x="2403812" y="1257002"/>
            <a:ext cx="254000" cy="142240"/>
            <a:chOff x="6427" y="3849"/>
            <a:chExt cx="400" cy="224"/>
          </a:xfrm>
        </p:grpSpPr>
        <p:cxnSp>
          <p:nvCxnSpPr>
            <p:cNvPr id="75" name="Conexão Reta 74"/>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Agrupar 60"/>
          <p:cNvGrpSpPr/>
          <p:nvPr/>
        </p:nvGrpSpPr>
        <p:grpSpPr>
          <a:xfrm>
            <a:off x="2347932" y="1502747"/>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Agrupar 61"/>
          <p:cNvGrpSpPr/>
          <p:nvPr/>
        </p:nvGrpSpPr>
        <p:grpSpPr>
          <a:xfrm>
            <a:off x="2271732" y="1726902"/>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3" name="Agrupar 62"/>
          <p:cNvGrpSpPr/>
          <p:nvPr/>
        </p:nvGrpSpPr>
        <p:grpSpPr>
          <a:xfrm>
            <a:off x="2234267" y="1918672"/>
            <a:ext cx="287020" cy="142240"/>
            <a:chOff x="6159" y="4840"/>
            <a:chExt cx="452" cy="224"/>
          </a:xfrm>
        </p:grpSpPr>
        <p:cxnSp>
          <p:nvCxnSpPr>
            <p:cNvPr id="78" name="Conexão Reta 7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2415877" y="104110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33" name="Oval 32"/>
          <p:cNvSpPr/>
          <p:nvPr/>
        </p:nvSpPr>
        <p:spPr>
          <a:xfrm>
            <a:off x="2481124" y="2560858"/>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34" name="Conexão Reta 33"/>
          <p:cNvCxnSpPr/>
          <p:nvPr/>
        </p:nvCxnSpPr>
        <p:spPr>
          <a:xfrm flipV="1">
            <a:off x="2126159" y="2589807"/>
            <a:ext cx="425450" cy="1250315"/>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Agrupar 42"/>
          <p:cNvGrpSpPr/>
          <p:nvPr/>
        </p:nvGrpSpPr>
        <p:grpSpPr>
          <a:xfrm>
            <a:off x="2208074" y="2773957"/>
            <a:ext cx="248920" cy="142240"/>
            <a:chOff x="5866" y="6527"/>
            <a:chExt cx="392" cy="224"/>
          </a:xfrm>
        </p:grpSpPr>
        <p:cxnSp>
          <p:nvCxnSpPr>
            <p:cNvPr id="36"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Caixa de Texto 40"/>
          <p:cNvSpPr txBox="1"/>
          <p:nvPr/>
        </p:nvSpPr>
        <p:spPr>
          <a:xfrm>
            <a:off x="926009" y="2705377"/>
            <a:ext cx="1341755" cy="275590"/>
          </a:xfrm>
          <a:prstGeom prst="rect">
            <a:avLst/>
          </a:prstGeom>
          <a:noFill/>
        </p:spPr>
        <p:txBody>
          <a:bodyPr wrap="square" rtlCol="0">
            <a:spAutoFit/>
          </a:bodyPr>
          <a:lstStyle/>
          <a:p>
            <a:r>
              <a:rPr lang="pt-PT" altLang="en-US" sz="1200" dirty="0">
                <a:solidFill>
                  <a:srgbClr val="008CBA"/>
                </a:solidFill>
                <a:latin typeface="Arial Narrow" panose="020B0606020202030204" pitchFamily="34" charset="0"/>
                <a:cs typeface="Arial Narrow" panose="020B0606020202030204" pitchFamily="34" charset="0"/>
                <a:sym typeface="+mn-ea"/>
              </a:rPr>
              <a:t>Área: 5.112.069 Km</a:t>
            </a:r>
            <a:r>
              <a:rPr lang="pt-PT" altLang="en-US" sz="1200" baseline="30000" dirty="0">
                <a:solidFill>
                  <a:srgbClr val="008CBA"/>
                </a:solidFill>
                <a:latin typeface="Arial Narrow" panose="020B0606020202030204" pitchFamily="34" charset="0"/>
                <a:cs typeface="Arial Narrow" panose="020B0606020202030204" pitchFamily="34" charset="0"/>
                <a:sym typeface="+mn-ea"/>
              </a:rPr>
              <a:t>2</a:t>
            </a:r>
            <a:endParaRPr lang="pt-PT" altLang="en-US" sz="1200" i="1" baseline="30000" dirty="0">
              <a:solidFill>
                <a:srgbClr val="008CBA"/>
              </a:solidFill>
              <a:latin typeface="Arial Narrow" panose="020B0606020202030204" pitchFamily="34" charset="0"/>
              <a:cs typeface="Arial Narrow" panose="020B0606020202030204" pitchFamily="34" charset="0"/>
              <a:sym typeface="+mn-ea"/>
            </a:endParaRPr>
          </a:p>
        </p:txBody>
      </p:sp>
      <p:sp>
        <p:nvSpPr>
          <p:cNvPr id="42" name="Caixa de Texto 41"/>
          <p:cNvSpPr txBox="1"/>
          <p:nvPr/>
        </p:nvSpPr>
        <p:spPr>
          <a:xfrm>
            <a:off x="171629" y="2926357"/>
            <a:ext cx="2084705" cy="275590"/>
          </a:xfrm>
          <a:prstGeom prst="rect">
            <a:avLst/>
          </a:prstGeom>
          <a:noFill/>
        </p:spPr>
        <p:txBody>
          <a:bodyPr wrap="square" rtlCol="0">
            <a:spAutoFit/>
          </a:bodyPr>
          <a:lstStyle/>
          <a:p>
            <a:r>
              <a:rPr lang="pt-PT" altLang="en-US" sz="1200" dirty="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a:t>
            </a:r>
            <a:r>
              <a:rPr lang="pt-PT" altLang="en-US" sz="1200" dirty="0">
                <a:solidFill>
                  <a:srgbClr val="008CBA"/>
                </a:solidFill>
                <a:latin typeface="Arial Narrow" panose="020B0606020202030204" pitchFamily="34" charset="0"/>
                <a:cs typeface="Arial Narrow" panose="020B0606020202030204" pitchFamily="34" charset="0"/>
                <a:sym typeface="+mn-ea"/>
              </a:rPr>
              <a:t>113,440,000,00 de Importação</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grpSp>
        <p:nvGrpSpPr>
          <p:cNvPr id="57" name="Agrupar 56"/>
          <p:cNvGrpSpPr/>
          <p:nvPr/>
        </p:nvGrpSpPr>
        <p:grpSpPr>
          <a:xfrm>
            <a:off x="2140764" y="3008907"/>
            <a:ext cx="248920" cy="142240"/>
            <a:chOff x="5866" y="6527"/>
            <a:chExt cx="392" cy="224"/>
          </a:xfrm>
        </p:grpSpPr>
        <p:cxnSp>
          <p:nvCxnSpPr>
            <p:cNvPr id="68"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158929" y="3199407"/>
            <a:ext cx="1997710" cy="275590"/>
          </a:xfrm>
          <a:prstGeom prst="rect">
            <a:avLst/>
          </a:prstGeom>
          <a:noFill/>
        </p:spPr>
        <p:txBody>
          <a:bodyPr wrap="square" rtlCol="0">
            <a:spAutoFit/>
          </a:bodyPr>
          <a:lstStyle/>
          <a:p>
            <a:r>
              <a:rPr lang="pt-PT" altLang="en-US" sz="1200">
                <a:solidFill>
                  <a:srgbClr val="008CBA"/>
                </a:solidFill>
                <a:latin typeface="Arial Narrow" panose="020B0606020202030204" pitchFamily="34" charset="0"/>
                <a:cs typeface="Arial Narrow" panose="020B0606020202030204" pitchFamily="34" charset="0"/>
                <a:sym typeface="+mn-ea"/>
              </a:rPr>
              <a:t>113,062,000,000 de Exportação</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grpSp>
        <p:nvGrpSpPr>
          <p:cNvPr id="82" name="Agrupar 81"/>
          <p:cNvGrpSpPr/>
          <p:nvPr/>
        </p:nvGrpSpPr>
        <p:grpSpPr>
          <a:xfrm>
            <a:off x="2041069" y="3297832"/>
            <a:ext cx="248920" cy="142240"/>
            <a:chOff x="5866" y="6527"/>
            <a:chExt cx="392" cy="224"/>
          </a:xfrm>
        </p:grpSpPr>
        <p:cxnSp>
          <p:nvCxnSpPr>
            <p:cNvPr id="83"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 name="Caixa de Texto 85"/>
          <p:cNvSpPr txBox="1"/>
          <p:nvPr/>
        </p:nvSpPr>
        <p:spPr>
          <a:xfrm>
            <a:off x="751384" y="3465472"/>
            <a:ext cx="1377950" cy="245110"/>
          </a:xfrm>
          <a:prstGeom prst="rect">
            <a:avLst/>
          </a:prstGeom>
          <a:noFill/>
        </p:spPr>
        <p:txBody>
          <a:bodyPr wrap="square" rtlCol="0">
            <a:spAutoFit/>
          </a:bodyPr>
          <a:lstStyle/>
          <a:p>
            <a:pPr lvl="0" algn="l" fontAlgn="auto">
              <a:lnSpc>
                <a:spcPts val="1200"/>
              </a:lnSpc>
            </a:pPr>
            <a:r>
              <a:rPr lang="pt-PT" altLang="en-US" sz="1200" i="1" dirty="0">
                <a:solidFill>
                  <a:srgbClr val="008CBA"/>
                </a:solidFill>
                <a:latin typeface="Arial Narrow" panose="020B0606020202030204" pitchFamily="34" charset="0"/>
                <a:cs typeface="Arial Narrow" panose="020B0606020202030204" pitchFamily="34" charset="0"/>
                <a:sym typeface="+mn-ea"/>
              </a:rPr>
              <a:t>+ de 1.000 ideomas</a:t>
            </a:r>
          </a:p>
        </p:txBody>
      </p:sp>
      <p:grpSp>
        <p:nvGrpSpPr>
          <p:cNvPr id="93" name="Agrupar 92"/>
          <p:cNvGrpSpPr/>
          <p:nvPr/>
        </p:nvGrpSpPr>
        <p:grpSpPr>
          <a:xfrm>
            <a:off x="1962964" y="3521987"/>
            <a:ext cx="248920" cy="142240"/>
            <a:chOff x="5866" y="6527"/>
            <a:chExt cx="392" cy="224"/>
          </a:xfrm>
        </p:grpSpPr>
        <p:cxnSp>
          <p:nvCxnSpPr>
            <p:cNvPr id="94"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9" name="Rectângulo 98"/>
          <p:cNvSpPr/>
          <p:nvPr/>
        </p:nvSpPr>
        <p:spPr>
          <a:xfrm>
            <a:off x="5805805" y="5043170"/>
            <a:ext cx="76200" cy="1557020"/>
          </a:xfrm>
          <a:prstGeom prst="rect">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2" name="Imagem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145" y="1850345"/>
            <a:ext cx="1120148" cy="929050"/>
          </a:xfrm>
          <a:prstGeom prst="rect">
            <a:avLst/>
          </a:prstGeom>
        </p:spPr>
      </p:pic>
      <p:sp>
        <p:nvSpPr>
          <p:cNvPr id="35" name="Caixa de Texto 34"/>
          <p:cNvSpPr txBox="1"/>
          <p:nvPr/>
        </p:nvSpPr>
        <p:spPr>
          <a:xfrm>
            <a:off x="35560" y="942340"/>
            <a:ext cx="1882140" cy="368300"/>
          </a:xfrm>
          <a:prstGeom prst="rect">
            <a:avLst/>
          </a:prstGeom>
          <a:noFill/>
          <a:ln>
            <a:solidFill>
              <a:srgbClr val="000000">
                <a:alpha val="0"/>
              </a:srgbClr>
            </a:solidFill>
          </a:ln>
        </p:spPr>
        <p:txBody>
          <a:bodyPr wrap="square" rtlCol="0">
            <a:spAutoFit/>
          </a:bodyPr>
          <a:lstStyle/>
          <a:p>
            <a:r>
              <a:rPr lang="pt-PT" altLang="en-US" i="1" dirty="0">
                <a:solidFill>
                  <a:srgbClr val="008CBA"/>
                </a:solidFill>
                <a:latin typeface="Georgia" panose="02040502050405020303" charset="0"/>
                <a:cs typeface="Georgia" panose="02040502050405020303" charset="0"/>
              </a:rPr>
              <a:t>A CEDEAO</a:t>
            </a:r>
          </a:p>
        </p:txBody>
      </p:sp>
      <p:cxnSp>
        <p:nvCxnSpPr>
          <p:cNvPr id="111" name="Conexão Reta 110"/>
          <p:cNvCxnSpPr/>
          <p:nvPr/>
        </p:nvCxnSpPr>
        <p:spPr>
          <a:xfrm flipV="1">
            <a:off x="1085215" y="3862070"/>
            <a:ext cx="370205" cy="1055370"/>
          </a:xfrm>
          <a:prstGeom prst="line">
            <a:avLst/>
          </a:prstGeom>
        </p:spPr>
        <p:style>
          <a:lnRef idx="1">
            <a:schemeClr val="accent1"/>
          </a:lnRef>
          <a:fillRef idx="0">
            <a:schemeClr val="accent1"/>
          </a:fillRef>
          <a:effectRef idx="0">
            <a:schemeClr val="accent1"/>
          </a:effectRef>
          <a:fontRef idx="minor">
            <a:schemeClr val="tx1"/>
          </a:fontRef>
        </p:style>
      </p:cxnSp>
      <p:sp>
        <p:nvSpPr>
          <p:cNvPr id="112" name="Caixa de Texto 111"/>
          <p:cNvSpPr txBox="1"/>
          <p:nvPr/>
        </p:nvSpPr>
        <p:spPr>
          <a:xfrm>
            <a:off x="1567935" y="3884550"/>
            <a:ext cx="1805940"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8 países de língua francesa</a:t>
            </a:r>
          </a:p>
        </p:txBody>
      </p:sp>
      <p:sp>
        <p:nvSpPr>
          <p:cNvPr id="113" name="Caixa de Texto 112"/>
          <p:cNvSpPr txBox="1"/>
          <p:nvPr/>
        </p:nvSpPr>
        <p:spPr>
          <a:xfrm>
            <a:off x="1522215" y="4130295"/>
            <a:ext cx="178244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sym typeface="+mn-ea"/>
              </a:rPr>
              <a:t>5 países de língua</a:t>
            </a:r>
            <a:r>
              <a:rPr lang="pt-PT" altLang="en-US" sz="1200" i="1" dirty="0">
                <a:solidFill>
                  <a:srgbClr val="008CBA"/>
                </a:solidFill>
                <a:latin typeface="Arial Narrow" panose="020B0606020202030204" pitchFamily="34" charset="0"/>
                <a:cs typeface="Arial Narrow" panose="020B0606020202030204" pitchFamily="34" charset="0"/>
              </a:rPr>
              <a:t> inglêsa</a:t>
            </a:r>
          </a:p>
        </p:txBody>
      </p:sp>
      <p:sp>
        <p:nvSpPr>
          <p:cNvPr id="114" name="Caixa de Texto 113"/>
          <p:cNvSpPr txBox="1"/>
          <p:nvPr/>
        </p:nvSpPr>
        <p:spPr>
          <a:xfrm>
            <a:off x="1476495" y="4376040"/>
            <a:ext cx="189674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2 </a:t>
            </a:r>
            <a:r>
              <a:rPr lang="pt-PT" altLang="en-US" sz="1200" i="1" dirty="0">
                <a:solidFill>
                  <a:srgbClr val="008CBA"/>
                </a:solidFill>
                <a:latin typeface="Arial Narrow" panose="020B0606020202030204" pitchFamily="34" charset="0"/>
                <a:cs typeface="Arial Narrow" panose="020B0606020202030204" pitchFamily="34" charset="0"/>
                <a:sym typeface="+mn-ea"/>
              </a:rPr>
              <a:t>países de língua</a:t>
            </a:r>
            <a:r>
              <a:rPr lang="pt-PT" altLang="en-US" sz="1200" i="1" dirty="0">
                <a:solidFill>
                  <a:srgbClr val="008CBA"/>
                </a:solidFill>
                <a:latin typeface="Arial Narrow" panose="020B0606020202030204" pitchFamily="34" charset="0"/>
                <a:cs typeface="Arial Narrow" panose="020B0606020202030204" pitchFamily="34" charset="0"/>
              </a:rPr>
              <a:t> portuguesa</a:t>
            </a:r>
          </a:p>
        </p:txBody>
      </p:sp>
      <p:sp>
        <p:nvSpPr>
          <p:cNvPr id="115" name="Caixa de Texto 114"/>
          <p:cNvSpPr txBox="1"/>
          <p:nvPr/>
        </p:nvSpPr>
        <p:spPr>
          <a:xfrm>
            <a:off x="1441570" y="4643375"/>
            <a:ext cx="80708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8 moedas</a:t>
            </a:r>
          </a:p>
        </p:txBody>
      </p:sp>
      <p:grpSp>
        <p:nvGrpSpPr>
          <p:cNvPr id="129" name="Agrupar 128"/>
          <p:cNvGrpSpPr/>
          <p:nvPr/>
        </p:nvGrpSpPr>
        <p:grpSpPr>
          <a:xfrm>
            <a:off x="1414265" y="3941065"/>
            <a:ext cx="240665" cy="142240"/>
            <a:chOff x="6520" y="3513"/>
            <a:chExt cx="379" cy="224"/>
          </a:xfrm>
        </p:grpSpPr>
        <p:cxnSp>
          <p:nvCxnSpPr>
            <p:cNvPr id="130" name="Conexão Reta 129"/>
            <p:cNvCxnSpPr/>
            <p:nvPr/>
          </p:nvCxnSpPr>
          <p:spPr>
            <a:xfrm>
              <a:off x="6520" y="3616"/>
              <a:ext cx="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xão Reta 130"/>
            <p:cNvCxnSpPr/>
            <p:nvPr/>
          </p:nvCxnSpPr>
          <p:spPr>
            <a:xfrm flipV="1">
              <a:off x="6847" y="3513"/>
              <a:ext cx="52" cy="2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2" name="Conexão Reta 131"/>
          <p:cNvCxnSpPr/>
          <p:nvPr/>
        </p:nvCxnSpPr>
        <p:spPr>
          <a:xfrm>
            <a:off x="1326000" y="4243325"/>
            <a:ext cx="24003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xão Reta 132"/>
          <p:cNvCxnSpPr/>
          <p:nvPr/>
        </p:nvCxnSpPr>
        <p:spPr>
          <a:xfrm flipV="1">
            <a:off x="1565395" y="418681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exão Reta 133"/>
          <p:cNvCxnSpPr/>
          <p:nvPr/>
        </p:nvCxnSpPr>
        <p:spPr>
          <a:xfrm>
            <a:off x="1235830" y="4501135"/>
            <a:ext cx="295275"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xão Reta 134"/>
          <p:cNvCxnSpPr/>
          <p:nvPr/>
        </p:nvCxnSpPr>
        <p:spPr>
          <a:xfrm flipV="1">
            <a:off x="1530470" y="444335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exão Reta 135"/>
          <p:cNvCxnSpPr/>
          <p:nvPr/>
        </p:nvCxnSpPr>
        <p:spPr>
          <a:xfrm flipV="1">
            <a:off x="1135500" y="4776090"/>
            <a:ext cx="349885"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xão Reta 136"/>
          <p:cNvCxnSpPr/>
          <p:nvPr/>
        </p:nvCxnSpPr>
        <p:spPr>
          <a:xfrm flipV="1">
            <a:off x="1484750" y="4710685"/>
            <a:ext cx="33020" cy="142240"/>
          </a:xfrm>
          <a:prstGeom prst="line">
            <a:avLst/>
          </a:prstGeom>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1413630" y="37600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67" name="Oval 66"/>
          <p:cNvSpPr/>
          <p:nvPr/>
        </p:nvSpPr>
        <p:spPr>
          <a:xfrm>
            <a:off x="7453893" y="181756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71" name="Conexão Reta 33"/>
          <p:cNvCxnSpPr/>
          <p:nvPr/>
        </p:nvCxnSpPr>
        <p:spPr>
          <a:xfrm flipV="1">
            <a:off x="6982367" y="1893126"/>
            <a:ext cx="531851" cy="15469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2" name="Agrupar 42"/>
          <p:cNvGrpSpPr/>
          <p:nvPr/>
        </p:nvGrpSpPr>
        <p:grpSpPr>
          <a:xfrm>
            <a:off x="7170683" y="2077275"/>
            <a:ext cx="248920" cy="142240"/>
            <a:chOff x="5866" y="6527"/>
            <a:chExt cx="392" cy="224"/>
          </a:xfrm>
        </p:grpSpPr>
        <p:cxnSp>
          <p:nvCxnSpPr>
            <p:cNvPr id="73"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Caixa de Texto 40"/>
          <p:cNvSpPr txBox="1"/>
          <p:nvPr/>
        </p:nvSpPr>
        <p:spPr>
          <a:xfrm>
            <a:off x="5937998" y="2008695"/>
            <a:ext cx="1292375" cy="285407"/>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cs typeface="Arial Narrow" panose="020B0606020202030204" pitchFamily="34" charset="0"/>
                <a:sym typeface="+mn-ea"/>
              </a:rPr>
              <a:t>Rio Níger</a:t>
            </a:r>
            <a:endParaRPr lang="pt-PT" altLang="en-US" sz="1200" i="1" baseline="30000" dirty="0">
              <a:solidFill>
                <a:srgbClr val="008CBA"/>
              </a:solidFill>
              <a:latin typeface="Arial Narrow" panose="020B0606020202030204" pitchFamily="34" charset="0"/>
              <a:cs typeface="Arial Narrow" panose="020B0606020202030204" pitchFamily="34" charset="0"/>
              <a:sym typeface="+mn-ea"/>
            </a:endParaRPr>
          </a:p>
        </p:txBody>
      </p:sp>
      <p:sp>
        <p:nvSpPr>
          <p:cNvPr id="77" name="Caixa de Texto 41"/>
          <p:cNvSpPr txBox="1"/>
          <p:nvPr/>
        </p:nvSpPr>
        <p:spPr>
          <a:xfrm>
            <a:off x="5081218" y="2243122"/>
            <a:ext cx="2084705" cy="275590"/>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4.180 Km </a:t>
            </a:r>
            <a:r>
              <a:rPr lang="pt-PT" altLang="en-US" sz="1200" dirty="0" smtClean="0">
                <a:solidFill>
                  <a:srgbClr val="008CBA"/>
                </a:solidFill>
                <a:latin typeface="Arial Narrow" panose="020B0606020202030204" pitchFamily="34" charset="0"/>
                <a:cs typeface="Arial Narrow" panose="020B0606020202030204" pitchFamily="34" charset="0"/>
                <a:sym typeface="+mn-ea"/>
              </a:rPr>
              <a:t>de comprimento</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grpSp>
        <p:nvGrpSpPr>
          <p:cNvPr id="79" name="Agrupar 56"/>
          <p:cNvGrpSpPr/>
          <p:nvPr/>
        </p:nvGrpSpPr>
        <p:grpSpPr>
          <a:xfrm>
            <a:off x="7103373" y="2312225"/>
            <a:ext cx="248920" cy="142240"/>
            <a:chOff x="5866" y="6527"/>
            <a:chExt cx="392" cy="224"/>
          </a:xfrm>
        </p:grpSpPr>
        <p:cxnSp>
          <p:nvCxnSpPr>
            <p:cNvPr id="80"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69"/>
          <p:cNvSpPr txBox="1"/>
          <p:nvPr/>
        </p:nvSpPr>
        <p:spPr>
          <a:xfrm>
            <a:off x="5082349" y="2528851"/>
            <a:ext cx="1997710" cy="275590"/>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cs typeface="Arial Narrow" panose="020B0606020202030204" pitchFamily="34" charset="0"/>
                <a:sym typeface="+mn-ea"/>
              </a:rPr>
              <a:t>6.000 m</a:t>
            </a:r>
            <a:r>
              <a:rPr lang="pt-PT" altLang="en-US" sz="1200" b="1" baseline="30000" dirty="0" smtClean="0">
                <a:solidFill>
                  <a:srgbClr val="008CBA"/>
                </a:solidFill>
                <a:latin typeface="Arial Narrow" panose="020B0606020202030204" pitchFamily="34" charset="0"/>
                <a:cs typeface="Arial Narrow" panose="020B0606020202030204" pitchFamily="34" charset="0"/>
                <a:sym typeface="+mn-ea"/>
              </a:rPr>
              <a:t>3</a:t>
            </a:r>
            <a:r>
              <a:rPr lang="pt-PT" altLang="en-US" sz="1200" dirty="0" smtClean="0">
                <a:solidFill>
                  <a:srgbClr val="008CBA"/>
                </a:solidFill>
                <a:latin typeface="Arial Narrow" panose="020B0606020202030204" pitchFamily="34" charset="0"/>
                <a:cs typeface="Arial Narrow" panose="020B0606020202030204" pitchFamily="34" charset="0"/>
                <a:sym typeface="+mn-ea"/>
              </a:rPr>
              <a:t>/s </a:t>
            </a:r>
            <a:r>
              <a:rPr lang="pt-PT" altLang="en-US" sz="1200" dirty="0">
                <a:solidFill>
                  <a:srgbClr val="008CBA"/>
                </a:solidFill>
                <a:latin typeface="Arial Narrow" panose="020B0606020202030204" pitchFamily="34" charset="0"/>
                <a:cs typeface="Arial Narrow" panose="020B0606020202030204" pitchFamily="34" charset="0"/>
                <a:sym typeface="+mn-ea"/>
              </a:rPr>
              <a:t>de </a:t>
            </a:r>
            <a:r>
              <a:rPr lang="pt-PT" altLang="en-US" sz="1200" dirty="0" smtClean="0">
                <a:solidFill>
                  <a:srgbClr val="008CBA"/>
                </a:solidFill>
                <a:latin typeface="Arial Narrow" panose="020B0606020202030204" pitchFamily="34" charset="0"/>
                <a:cs typeface="Arial Narrow" panose="020B0606020202030204" pitchFamily="34" charset="0"/>
                <a:sym typeface="+mn-ea"/>
              </a:rPr>
              <a:t>caudal médio</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grpSp>
        <p:nvGrpSpPr>
          <p:cNvPr id="96" name="Agrupar 81"/>
          <p:cNvGrpSpPr/>
          <p:nvPr/>
        </p:nvGrpSpPr>
        <p:grpSpPr>
          <a:xfrm>
            <a:off x="7003678" y="2601150"/>
            <a:ext cx="248920" cy="142240"/>
            <a:chOff x="5866" y="6527"/>
            <a:chExt cx="392" cy="224"/>
          </a:xfrm>
        </p:grpSpPr>
        <p:cxnSp>
          <p:nvCxnSpPr>
            <p:cNvPr id="97"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0" name="Caixa de Texto 85"/>
          <p:cNvSpPr txBox="1"/>
          <p:nvPr/>
        </p:nvSpPr>
        <p:spPr>
          <a:xfrm>
            <a:off x="4687570" y="2771775"/>
            <a:ext cx="2321560" cy="245110"/>
          </a:xfrm>
          <a:prstGeom prst="rect">
            <a:avLst/>
          </a:prstGeom>
          <a:noFill/>
        </p:spPr>
        <p:txBody>
          <a:bodyPr wrap="square" rtlCol="0">
            <a:spAutoFit/>
          </a:bodyPr>
          <a:lstStyle/>
          <a:p>
            <a:pPr lvl="0">
              <a:lnSpc>
                <a:spcPts val="1200"/>
              </a:lnSpc>
            </a:pPr>
            <a:r>
              <a:rPr lang="en-US" sz="1200" dirty="0">
                <a:solidFill>
                  <a:srgbClr val="3EA4BA"/>
                </a:solidFill>
                <a:latin typeface="+mj-lt"/>
              </a:rPr>
              <a:t>2 117 700 </a:t>
            </a:r>
            <a:r>
              <a:rPr lang="en-US" sz="1200" dirty="0" smtClean="0">
                <a:solidFill>
                  <a:srgbClr val="3EA4BA"/>
                </a:solidFill>
                <a:latin typeface="+mj-lt"/>
              </a:rPr>
              <a:t>km² </a:t>
            </a:r>
            <a:r>
              <a:rPr lang="pt-PT" altLang="en-US" sz="1200" dirty="0" smtClean="0">
                <a:solidFill>
                  <a:srgbClr val="3EA4BA"/>
                </a:solidFill>
                <a:latin typeface="+mj-lt"/>
              </a:rPr>
              <a:t>de </a:t>
            </a:r>
            <a:r>
              <a:rPr lang="en-US" sz="1200" dirty="0" err="1" smtClean="0">
                <a:solidFill>
                  <a:srgbClr val="3EA4BA"/>
                </a:solidFill>
                <a:latin typeface="+mj-lt"/>
              </a:rPr>
              <a:t>área</a:t>
            </a:r>
            <a:r>
              <a:rPr lang="en-US" sz="1200" dirty="0" smtClean="0">
                <a:solidFill>
                  <a:srgbClr val="3EA4BA"/>
                </a:solidFill>
                <a:latin typeface="+mj-lt"/>
              </a:rPr>
              <a:t> da </a:t>
            </a:r>
            <a:r>
              <a:rPr lang="en-US" sz="1200" dirty="0" err="1" smtClean="0">
                <a:solidFill>
                  <a:srgbClr val="3EA4BA"/>
                </a:solidFill>
                <a:latin typeface="+mj-lt"/>
              </a:rPr>
              <a:t>bacia</a:t>
            </a:r>
            <a:endParaRPr lang="pt-PT" altLang="en-US" sz="1200" i="1" dirty="0">
              <a:solidFill>
                <a:srgbClr val="3EA4BA"/>
              </a:solidFill>
              <a:latin typeface="+mj-lt"/>
              <a:cs typeface="Arial Narrow" panose="020B0606020202030204" pitchFamily="34" charset="0"/>
              <a:sym typeface="+mn-ea"/>
            </a:endParaRPr>
          </a:p>
        </p:txBody>
      </p:sp>
      <p:grpSp>
        <p:nvGrpSpPr>
          <p:cNvPr id="101" name="Agrupar 92"/>
          <p:cNvGrpSpPr/>
          <p:nvPr/>
        </p:nvGrpSpPr>
        <p:grpSpPr>
          <a:xfrm>
            <a:off x="6925573" y="2825305"/>
            <a:ext cx="248920" cy="142240"/>
            <a:chOff x="5866" y="6527"/>
            <a:chExt cx="392" cy="224"/>
          </a:xfrm>
        </p:grpSpPr>
        <p:cxnSp>
          <p:nvCxnSpPr>
            <p:cNvPr id="102"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4" name="Caixa de Texto 48"/>
          <p:cNvSpPr txBox="1"/>
          <p:nvPr/>
        </p:nvSpPr>
        <p:spPr>
          <a:xfrm>
            <a:off x="5914698" y="1758089"/>
            <a:ext cx="1598295" cy="275590"/>
          </a:xfrm>
          <a:prstGeom prst="rect">
            <a:avLst/>
          </a:prstGeom>
          <a:noFill/>
        </p:spPr>
        <p:txBody>
          <a:bodyPr wrap="square" rtlCol="0">
            <a:spAutoFit/>
          </a:bodyPr>
          <a:lstStyle/>
          <a:p>
            <a:pPr algn="r"/>
            <a:r>
              <a:rPr lang="pt-PT" altLang="en-US" sz="1200" i="1" dirty="0" smtClean="0">
                <a:solidFill>
                  <a:srgbClr val="008CBA"/>
                </a:solidFill>
                <a:latin typeface="Arial Narrow" panose="020B0606020202030204" pitchFamily="34" charset="0"/>
                <a:cs typeface="Arial Narrow" panose="020B0606020202030204" pitchFamily="34" charset="0"/>
              </a:rPr>
              <a:t>PRINCIPAL RIO</a:t>
            </a:r>
            <a:endParaRPr lang="pt-PT" altLang="en-US" sz="1200" i="1" dirty="0">
              <a:solidFill>
                <a:srgbClr val="008CBA"/>
              </a:solidFill>
              <a:latin typeface="Arial Narrow" panose="020B0606020202030204" pitchFamily="34" charset="0"/>
              <a:cs typeface="Arial Narrow" panose="020B0606020202030204" pitchFamily="34" charset="0"/>
            </a:endParaRPr>
          </a:p>
        </p:txBody>
      </p:sp>
      <p:grpSp>
        <p:nvGrpSpPr>
          <p:cNvPr id="105" name="Agrupar 92"/>
          <p:cNvGrpSpPr/>
          <p:nvPr/>
        </p:nvGrpSpPr>
        <p:grpSpPr>
          <a:xfrm>
            <a:off x="6790594" y="3160587"/>
            <a:ext cx="248920" cy="142240"/>
            <a:chOff x="5866" y="6527"/>
            <a:chExt cx="392" cy="224"/>
          </a:xfrm>
        </p:grpSpPr>
        <p:cxnSp>
          <p:nvCxnSpPr>
            <p:cNvPr id="106"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8" name="Caixa de Texto 41"/>
          <p:cNvSpPr txBox="1"/>
          <p:nvPr/>
        </p:nvSpPr>
        <p:spPr>
          <a:xfrm>
            <a:off x="4802540" y="3074792"/>
            <a:ext cx="2084705" cy="275590"/>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Atravessa 5 países:</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109" name="Caixa de Texto 41"/>
          <p:cNvSpPr txBox="1"/>
          <p:nvPr/>
        </p:nvSpPr>
        <p:spPr>
          <a:xfrm>
            <a:off x="4811247" y="3227192"/>
            <a:ext cx="2084705" cy="276999"/>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Benim; </a:t>
            </a:r>
            <a:r>
              <a:rPr lang="pt-PT" altLang="en-US" sz="1200" i="1"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Guiné; </a:t>
            </a:r>
            <a:r>
              <a:rPr lang="pt-PT" altLang="en-US" sz="1200" i="1" dirty="0" smtClean="0">
                <a:solidFill>
                  <a:srgbClr val="008CBA"/>
                </a:solidFill>
                <a:latin typeface="Arial Narrow" panose="020B0606020202030204" pitchFamily="34" charset="0"/>
                <a:cs typeface="Arial Narrow" panose="020B0606020202030204" pitchFamily="34" charset="0"/>
                <a:sym typeface="+mn-ea"/>
              </a:rPr>
              <a:t>Mali; Níger;Nigéria.</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0" y="433705"/>
          <a:ext cx="12192635" cy="33356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635" y="3853180"/>
          <a:ext cx="12188190" cy="287591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85660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40</a:t>
            </a:fld>
            <a:endParaRPr lang="fr-FR" altLang="pt-PT" sz="1000" b="1" i="1" u="sng" dirty="0">
              <a:solidFill>
                <a:srgbClr val="008CBA"/>
              </a:solidFill>
            </a:endParaRPr>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a:solidFill>
                  <a:srgbClr val="3EA4BA"/>
                </a:solidFill>
              </a:rPr>
              <a:t>LIBÉRIA</a:t>
            </a:r>
          </a:p>
        </p:txBody>
      </p:sp>
      <p:pic>
        <p:nvPicPr>
          <p:cNvPr id="7" name="Imagem 6" descr="lr"/>
          <p:cNvPicPr>
            <a:picLocks noChangeAspect="1"/>
          </p:cNvPicPr>
          <p:nvPr/>
        </p:nvPicPr>
        <p:blipFill>
          <a:blip r:embed="rId4"/>
          <a:stretch>
            <a:fillRect/>
          </a:stretch>
        </p:blipFill>
        <p:spPr>
          <a:xfrm>
            <a:off x="97155" y="212090"/>
            <a:ext cx="333375" cy="219075"/>
          </a:xfrm>
          <a:prstGeom prst="rect">
            <a:avLst/>
          </a:prstGeom>
        </p:spPr>
      </p:pic>
      <p:pic>
        <p:nvPicPr>
          <p:cNvPr id="4" name="Imagem 3" descr="logo"/>
          <p:cNvPicPr>
            <a:picLocks noChangeAspect="1"/>
          </p:cNvPicPr>
          <p:nvPr/>
        </p:nvPicPr>
        <p:blipFill>
          <a:blip r:embed="rId5"/>
          <a:stretch>
            <a:fillRect/>
          </a:stretch>
        </p:blipFill>
        <p:spPr>
          <a:xfrm>
            <a:off x="8913408" y="80646"/>
            <a:ext cx="3274695" cy="83566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nvGraphicFramePr>
        <p:xfrm>
          <a:off x="635" y="693420"/>
          <a:ext cx="12191365" cy="6042025"/>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logo"/>
          <p:cNvPicPr>
            <a:picLocks noChangeAspect="1"/>
          </p:cNvPicPr>
          <p:nvPr/>
        </p:nvPicPr>
        <p:blipFill>
          <a:blip r:embed="rId3"/>
          <a:stretch>
            <a:fillRect/>
          </a:stretch>
        </p:blipFill>
        <p:spPr>
          <a:xfrm>
            <a:off x="8913408" y="80646"/>
            <a:ext cx="3274695" cy="83566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41</a:t>
            </a:fld>
            <a:endParaRPr lang="fr-FR" altLang="pt-PT" sz="1000" b="1" i="1" u="sng" dirty="0"/>
          </a:p>
        </p:txBody>
      </p:sp>
      <p:sp>
        <p:nvSpPr>
          <p:cNvPr id="7" name="Caixa de Texto 6"/>
          <p:cNvSpPr txBox="1"/>
          <p:nvPr/>
        </p:nvSpPr>
        <p:spPr>
          <a:xfrm>
            <a:off x="294005" y="2152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4"/>
          <a:stretch>
            <a:fillRect/>
          </a:stretch>
        </p:blipFill>
        <p:spPr>
          <a:xfrm>
            <a:off x="46990" y="286385"/>
            <a:ext cx="333375" cy="21907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p:cNvPicPr>
            <a:picLocks noChangeAspect="1"/>
          </p:cNvPicPr>
          <p:nvPr/>
        </p:nvPicPr>
        <p:blipFill>
          <a:blip r:embed="rId2"/>
          <a:stretch>
            <a:fillRect/>
          </a:stretch>
        </p:blipFill>
        <p:spPr>
          <a:xfrm>
            <a:off x="9899650" y="40005"/>
            <a:ext cx="2227580" cy="568325"/>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42</a:t>
            </a:fld>
            <a:endParaRPr lang="fr-FR" altLang="pt-PT" sz="1000" b="1" i="1" u="sng" dirty="0"/>
          </a:p>
        </p:txBody>
      </p:sp>
      <p:sp>
        <p:nvSpPr>
          <p:cNvPr id="7" name="Caixa de Texto 6"/>
          <p:cNvSpPr txBox="1"/>
          <p:nvPr/>
        </p:nvSpPr>
        <p:spPr>
          <a:xfrm>
            <a:off x="294005" y="8318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3"/>
          <a:stretch>
            <a:fillRect/>
          </a:stretch>
        </p:blipFill>
        <p:spPr>
          <a:xfrm>
            <a:off x="46990" y="154305"/>
            <a:ext cx="333375" cy="219075"/>
          </a:xfrm>
          <a:prstGeom prst="rect">
            <a:avLst/>
          </a:prstGeom>
        </p:spPr>
      </p:pic>
      <p:graphicFrame>
        <p:nvGraphicFramePr>
          <p:cNvPr id="5" name="Gráfico 4"/>
          <p:cNvGraphicFramePr/>
          <p:nvPr/>
        </p:nvGraphicFramePr>
        <p:xfrm>
          <a:off x="19050" y="609600"/>
          <a:ext cx="5756910" cy="60090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p:cNvGraphicFramePr/>
          <p:nvPr/>
        </p:nvGraphicFramePr>
        <p:xfrm>
          <a:off x="5775960" y="609600"/>
          <a:ext cx="6387465" cy="600837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0" y="4046220"/>
          <a:ext cx="12192635" cy="26650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nvGraphicFramePr>
        <p:xfrm>
          <a:off x="0" y="352425"/>
          <a:ext cx="12192635" cy="354647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43</a:t>
            </a:fld>
            <a:endParaRPr lang="fr-FR" altLang="pt-PT" sz="1000" b="1" i="1" u="sng" dirty="0"/>
          </a:p>
        </p:txBody>
      </p:sp>
      <p:sp>
        <p:nvSpPr>
          <p:cNvPr id="7" name="Caixa de Texto 6"/>
          <p:cNvSpPr txBox="1"/>
          <p:nvPr/>
        </p:nvSpPr>
        <p:spPr>
          <a:xfrm>
            <a:off x="294005" y="628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4"/>
          <a:stretch>
            <a:fillRect/>
          </a:stretch>
        </p:blipFill>
        <p:spPr>
          <a:xfrm>
            <a:off x="46990" y="133985"/>
            <a:ext cx="333375" cy="219075"/>
          </a:xfrm>
          <a:prstGeom prst="rect">
            <a:avLst/>
          </a:prstGeom>
        </p:spPr>
      </p:pic>
      <p:pic>
        <p:nvPicPr>
          <p:cNvPr id="2" name="Imagem 1" descr="logo"/>
          <p:cNvPicPr>
            <a:picLocks noChangeAspect="1"/>
          </p:cNvPicPr>
          <p:nvPr/>
        </p:nvPicPr>
        <p:blipFill>
          <a:blip r:embed="rId5"/>
          <a:stretch>
            <a:fillRect/>
          </a:stretch>
        </p:blipFill>
        <p:spPr>
          <a:xfrm>
            <a:off x="9899650" y="40005"/>
            <a:ext cx="2227580" cy="56832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0" y="866140"/>
          <a:ext cx="12192000" cy="5766435"/>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logo"/>
          <p:cNvPicPr>
            <a:picLocks noChangeAspect="1"/>
          </p:cNvPicPr>
          <p:nvPr/>
        </p:nvPicPr>
        <p:blipFill>
          <a:blip r:embed="rId3"/>
          <a:stretch>
            <a:fillRect/>
          </a:stretch>
        </p:blipFill>
        <p:spPr>
          <a:xfrm>
            <a:off x="8913408" y="80646"/>
            <a:ext cx="3274695" cy="83566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44</a:t>
            </a:fld>
            <a:endParaRPr lang="fr-FR" altLang="pt-PT" sz="1000" b="1" i="1" u="sng" dirty="0"/>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a:solidFill>
                  <a:srgbClr val="3EA4BA"/>
                </a:solidFill>
              </a:rPr>
              <a:t>NÍGER</a:t>
            </a:r>
          </a:p>
        </p:txBody>
      </p:sp>
      <p:pic>
        <p:nvPicPr>
          <p:cNvPr id="3" name="Imagem 2" descr="ne"/>
          <p:cNvPicPr>
            <a:picLocks noChangeAspect="1"/>
          </p:cNvPicPr>
          <p:nvPr/>
        </p:nvPicPr>
        <p:blipFill>
          <a:blip r:embed="rId4"/>
          <a:stretch>
            <a:fillRect/>
          </a:stretch>
        </p:blipFill>
        <p:spPr>
          <a:xfrm>
            <a:off x="150495" y="222885"/>
            <a:ext cx="333375" cy="21907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45</a:t>
            </a:fld>
            <a:endParaRPr lang="fr-FR" altLang="pt-PT" sz="1000" b="1" i="1" u="sng" dirty="0"/>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a:solidFill>
                  <a:srgbClr val="3EA4BA"/>
                </a:solidFill>
              </a:rPr>
              <a:t>NÍGER</a:t>
            </a:r>
          </a:p>
        </p:txBody>
      </p:sp>
      <p:pic>
        <p:nvPicPr>
          <p:cNvPr id="3" name="Imagem 2" descr="ne"/>
          <p:cNvPicPr>
            <a:picLocks noChangeAspect="1"/>
          </p:cNvPicPr>
          <p:nvPr/>
        </p:nvPicPr>
        <p:blipFill>
          <a:blip r:embed="rId2"/>
          <a:stretch>
            <a:fillRect/>
          </a:stretch>
        </p:blipFill>
        <p:spPr>
          <a:xfrm>
            <a:off x="150495" y="222885"/>
            <a:ext cx="333375" cy="219075"/>
          </a:xfrm>
          <a:prstGeom prst="rect">
            <a:avLst/>
          </a:prstGeom>
        </p:spPr>
      </p:pic>
      <p:graphicFrame>
        <p:nvGraphicFramePr>
          <p:cNvPr id="2" name="Gráfico 1"/>
          <p:cNvGraphicFramePr/>
          <p:nvPr/>
        </p:nvGraphicFramePr>
        <p:xfrm>
          <a:off x="19050" y="651510"/>
          <a:ext cx="6465570" cy="5966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nvGraphicFramePr>
        <p:xfrm>
          <a:off x="5666740" y="650875"/>
          <a:ext cx="6496685" cy="5966460"/>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m 3" descr="logo"/>
          <p:cNvPicPr>
            <a:picLocks noChangeAspect="1"/>
          </p:cNvPicPr>
          <p:nvPr/>
        </p:nvPicPr>
        <p:blipFill>
          <a:blip r:embed="rId5"/>
          <a:stretch>
            <a:fillRect/>
          </a:stretch>
        </p:blipFill>
        <p:spPr>
          <a:xfrm>
            <a:off x="9946640" y="80645"/>
            <a:ext cx="2150110" cy="54864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0" y="3995420"/>
          <a:ext cx="12192635" cy="2784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0" y="494665"/>
          <a:ext cx="12192635" cy="3524250"/>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m 3" descr="logo"/>
          <p:cNvPicPr>
            <a:picLocks noChangeAspect="1"/>
          </p:cNvPicPr>
          <p:nvPr/>
        </p:nvPicPr>
        <p:blipFill>
          <a:blip r:embed="rId4"/>
          <a:stretch>
            <a:fillRect/>
          </a:stretch>
        </p:blipFill>
        <p:spPr>
          <a:xfrm>
            <a:off x="9869170" y="80645"/>
            <a:ext cx="2319020" cy="591820"/>
          </a:xfrm>
          <a:prstGeom prst="rect">
            <a:avLst/>
          </a:prstGeom>
        </p:spPr>
      </p:pic>
      <p:sp>
        <p:nvSpPr>
          <p:cNvPr id="50" name="Slide Number Placeholder 6"/>
          <p:cNvSpPr txBox="1"/>
          <p:nvPr/>
        </p:nvSpPr>
        <p:spPr bwMode="auto">
          <a:xfrm>
            <a:off x="5968365" y="658812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46</a:t>
            </a:fld>
            <a:endParaRPr lang="fr-FR" altLang="pt-PT" sz="1000" b="1" i="1" u="sng" dirty="0">
              <a:solidFill>
                <a:srgbClr val="008CBA"/>
              </a:solidFill>
            </a:endParaRPr>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a:solidFill>
                  <a:srgbClr val="3EA4BA"/>
                </a:solidFill>
              </a:rPr>
              <a:t>NÍGER</a:t>
            </a:r>
          </a:p>
        </p:txBody>
      </p:sp>
      <p:pic>
        <p:nvPicPr>
          <p:cNvPr id="3" name="Imagem 2" descr="ne"/>
          <p:cNvPicPr>
            <a:picLocks noChangeAspect="1"/>
          </p:cNvPicPr>
          <p:nvPr/>
        </p:nvPicPr>
        <p:blipFill>
          <a:blip r:embed="rId5"/>
          <a:stretch>
            <a:fillRect/>
          </a:stretch>
        </p:blipFill>
        <p:spPr>
          <a:xfrm>
            <a:off x="150495" y="222885"/>
            <a:ext cx="333375" cy="21907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p:cNvPicPr>
            <a:picLocks noChangeAspect="1"/>
          </p:cNvPicPr>
          <p:nvPr/>
        </p:nvPicPr>
        <p:blipFill>
          <a:blip r:embed="rId2"/>
          <a:stretch>
            <a:fillRect/>
          </a:stretch>
        </p:blipFill>
        <p:spPr>
          <a:xfrm>
            <a:off x="9675495" y="80645"/>
            <a:ext cx="2512695" cy="64135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47</a:t>
            </a:fld>
            <a:endParaRPr lang="fr-FR" altLang="pt-PT" sz="1200" b="1" i="1" u="sng" dirty="0"/>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a:solidFill>
                  <a:srgbClr val="3EA4BA"/>
                </a:solidFill>
              </a:rPr>
              <a:t>NIGÉRIA</a:t>
            </a:r>
          </a:p>
        </p:txBody>
      </p:sp>
      <p:pic>
        <p:nvPicPr>
          <p:cNvPr id="3" name="Imagem 2" descr="ng"/>
          <p:cNvPicPr>
            <a:picLocks noChangeAspect="1"/>
          </p:cNvPicPr>
          <p:nvPr/>
        </p:nvPicPr>
        <p:blipFill>
          <a:blip r:embed="rId3"/>
          <a:stretch>
            <a:fillRect/>
          </a:stretch>
        </p:blipFill>
        <p:spPr>
          <a:xfrm>
            <a:off x="140335" y="222885"/>
            <a:ext cx="333375" cy="219075"/>
          </a:xfrm>
          <a:prstGeom prst="rect">
            <a:avLst/>
          </a:prstGeom>
        </p:spPr>
      </p:pic>
      <p:graphicFrame>
        <p:nvGraphicFramePr>
          <p:cNvPr id="5" name="Gráfico 4"/>
          <p:cNvGraphicFramePr/>
          <p:nvPr/>
        </p:nvGraphicFramePr>
        <p:xfrm>
          <a:off x="0" y="784860"/>
          <a:ext cx="12192635" cy="588391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433060"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48</a:t>
            </a:fld>
            <a:endParaRPr lang="fr-FR" altLang="pt-PT" sz="1200" b="1" i="1" u="sng" dirty="0">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a:solidFill>
                  <a:srgbClr val="3EA4BA"/>
                </a:solidFill>
              </a:rPr>
              <a:t>NIGÉRIA</a:t>
            </a: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graphicFrame>
        <p:nvGraphicFramePr>
          <p:cNvPr id="5" name="Gráfico 4"/>
          <p:cNvGraphicFramePr/>
          <p:nvPr/>
        </p:nvGraphicFramePr>
        <p:xfrm>
          <a:off x="24130" y="520065"/>
          <a:ext cx="5939155" cy="6165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nvGraphicFramePr>
        <p:xfrm>
          <a:off x="5901055" y="520065"/>
          <a:ext cx="6287135" cy="6165850"/>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m 3" descr="logo"/>
          <p:cNvPicPr>
            <a:picLocks noChangeAspect="1"/>
          </p:cNvPicPr>
          <p:nvPr/>
        </p:nvPicPr>
        <p:blipFill>
          <a:blip r:embed="rId5"/>
          <a:stretch>
            <a:fillRect/>
          </a:stretch>
        </p:blipFill>
        <p:spPr>
          <a:xfrm>
            <a:off x="9675495" y="80645"/>
            <a:ext cx="2512695" cy="64135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635" y="3985260"/>
          <a:ext cx="12188825" cy="2774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635" y="520065"/>
          <a:ext cx="12187555" cy="3312795"/>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m 3" descr="logo"/>
          <p:cNvPicPr>
            <a:picLocks noChangeAspect="1"/>
          </p:cNvPicPr>
          <p:nvPr/>
        </p:nvPicPr>
        <p:blipFill>
          <a:blip r:embed="rId4"/>
          <a:stretch>
            <a:fillRect/>
          </a:stretch>
        </p:blipFill>
        <p:spPr>
          <a:xfrm>
            <a:off x="9675495" y="80645"/>
            <a:ext cx="2512695" cy="641350"/>
          </a:xfrm>
          <a:prstGeom prst="rect">
            <a:avLst/>
          </a:prstGeom>
        </p:spPr>
      </p:pic>
      <p:sp>
        <p:nvSpPr>
          <p:cNvPr id="50" name="Slide Number Placeholder 6"/>
          <p:cNvSpPr txBox="1"/>
          <p:nvPr/>
        </p:nvSpPr>
        <p:spPr bwMode="auto">
          <a:xfrm>
            <a:off x="593026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49</a:t>
            </a:fld>
            <a:endParaRPr lang="fr-FR" altLang="pt-PT" sz="1200" b="1" i="1" u="sng" dirty="0">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a:solidFill>
                  <a:srgbClr val="3EA4BA"/>
                </a:solidFill>
              </a:rPr>
              <a:t>NIGÉRIA</a:t>
            </a:r>
          </a:p>
        </p:txBody>
      </p:sp>
      <p:pic>
        <p:nvPicPr>
          <p:cNvPr id="3" name="Imagem 2" descr="ng"/>
          <p:cNvPicPr>
            <a:picLocks noChangeAspect="1"/>
          </p:cNvPicPr>
          <p:nvPr/>
        </p:nvPicPr>
        <p:blipFill>
          <a:blip r:embed="rId5"/>
          <a:stretch>
            <a:fillRect/>
          </a:stretch>
        </p:blipFill>
        <p:spPr>
          <a:xfrm>
            <a:off x="140335" y="222885"/>
            <a:ext cx="333375" cy="2190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52" name="Conexão Reta 51"/>
          <p:cNvCxnSpPr/>
          <p:nvPr/>
        </p:nvCxnSpPr>
        <p:spPr>
          <a:xfrm>
            <a:off x="7195820" y="72961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xão Reta 52"/>
          <p:cNvCxnSpPr/>
          <p:nvPr/>
        </p:nvCxnSpPr>
        <p:spPr>
          <a:xfrm>
            <a:off x="4881880" y="73215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a:off x="2597785" y="73533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xão Reta 54"/>
          <p:cNvCxnSpPr/>
          <p:nvPr/>
        </p:nvCxnSpPr>
        <p:spPr>
          <a:xfrm>
            <a:off x="287020" y="72644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56" name="Imagem 55" descr="logo"/>
          <p:cNvPicPr>
            <a:picLocks noChangeAspect="1"/>
          </p:cNvPicPr>
          <p:nvPr/>
        </p:nvPicPr>
        <p:blipFill>
          <a:blip r:embed="rId3"/>
          <a:stretch>
            <a:fillRect/>
          </a:stretch>
        </p:blipFill>
        <p:spPr>
          <a:xfrm>
            <a:off x="12065" y="26035"/>
            <a:ext cx="2734310" cy="697865"/>
          </a:xfrm>
          <a:prstGeom prst="rect">
            <a:avLst/>
          </a:prstGeom>
        </p:spPr>
      </p:pic>
      <p:sp>
        <p:nvSpPr>
          <p:cNvPr id="57" name="Slide Number Placeholder 6"/>
          <p:cNvSpPr txBox="1"/>
          <p:nvPr/>
        </p:nvSpPr>
        <p:spPr bwMode="auto">
          <a:xfrm>
            <a:off x="6233477" y="649160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5</a:t>
            </a:fld>
            <a:endParaRPr lang="fr-FR" altLang="pt-PT" sz="1000" b="1" i="1" u="sng" dirty="0"/>
          </a:p>
        </p:txBody>
      </p:sp>
      <p:pic>
        <p:nvPicPr>
          <p:cNvPr id="58" name="Shape 238" descr="C:\technopolys\technopolys\techno\technoW1\technoW2\images\home_banner_pager 16.png"/>
          <p:cNvPicPr preferRelativeResize="0"/>
          <p:nvPr/>
        </p:nvPicPr>
        <p:blipFill rotWithShape="1">
          <a:blip r:embed="rId4"/>
          <a:srcRect/>
          <a:stretch>
            <a:fillRect/>
          </a:stretch>
        </p:blipFill>
        <p:spPr>
          <a:xfrm>
            <a:off x="-4491" y="581908"/>
            <a:ext cx="559402" cy="559434"/>
          </a:xfrm>
          <a:prstGeom prst="rect">
            <a:avLst/>
          </a:prstGeom>
          <a:noFill/>
          <a:ln>
            <a:noFill/>
          </a:ln>
        </p:spPr>
      </p:pic>
      <p:sp>
        <p:nvSpPr>
          <p:cNvPr id="60" name="Rectângulo 59"/>
          <p:cNvSpPr/>
          <p:nvPr/>
        </p:nvSpPr>
        <p:spPr>
          <a:xfrm>
            <a:off x="9051290" y="1875790"/>
            <a:ext cx="208407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5" name="Caixa de Texto 64"/>
          <p:cNvSpPr txBox="1"/>
          <p:nvPr/>
        </p:nvSpPr>
        <p:spPr>
          <a:xfrm>
            <a:off x="341630" y="710565"/>
            <a:ext cx="2074545" cy="553085"/>
          </a:xfrm>
          <a:prstGeom prst="rect">
            <a:avLst/>
          </a:prstGeom>
          <a:noFill/>
        </p:spPr>
        <p:txBody>
          <a:bodyPr wrap="square" rtlCol="0">
            <a:spAutoFit/>
          </a:bodyPr>
          <a:lstStyle/>
          <a:p>
            <a:r>
              <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Constituição</a:t>
            </a:r>
            <a:r>
              <a:rPr lang="pt-PT" sz="1000" b="1">
                <a:solidFill>
                  <a:srgbClr val="3EA4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O tratado da constituição da </a:t>
            </a:r>
            <a:r>
              <a:rPr lang="pt-PT" sz="1000" i="1">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 EDEAO </a:t>
            </a:r>
            <a:r>
              <a:rPr lang="pt-PT" sz="100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foi aprovado a 28 de Maio de 1975</a:t>
            </a:r>
            <a:r>
              <a:rPr lang="pt-PT" sz="1000">
                <a:latin typeface="Arial Narrow" panose="020B0606020202030204" pitchFamily="34" charset="0"/>
                <a:ea typeface="Verdana" panose="020B0604030504040204" pitchFamily="34" charset="0"/>
                <a:cs typeface="Verdana" panose="020B0604030504040204" pitchFamily="34" charset="0"/>
                <a:sym typeface="+mn-ea"/>
              </a:rPr>
              <a:t>.</a:t>
            </a:r>
            <a:endParaRPr lang="pt-PT" altLang="en-US" sz="1000"/>
          </a:p>
        </p:txBody>
      </p:sp>
      <p:sp>
        <p:nvSpPr>
          <p:cNvPr id="68" name="Caixa de Texto 67"/>
          <p:cNvSpPr txBox="1"/>
          <p:nvPr/>
        </p:nvSpPr>
        <p:spPr>
          <a:xfrm>
            <a:off x="-8890" y="1947545"/>
            <a:ext cx="98298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1975</a:t>
            </a:r>
          </a:p>
        </p:txBody>
      </p:sp>
      <p:sp>
        <p:nvSpPr>
          <p:cNvPr id="74" name="Caixa de Texto 73"/>
          <p:cNvSpPr txBox="1"/>
          <p:nvPr/>
        </p:nvSpPr>
        <p:spPr>
          <a:xfrm>
            <a:off x="2111375" y="194564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1976</a:t>
            </a:r>
          </a:p>
        </p:txBody>
      </p:sp>
      <p:pic>
        <p:nvPicPr>
          <p:cNvPr id="75" name="Shape 238" descr="C:\technopolys\technopolys\techno\technoW1\technoW2\images\home_banner_pager 16.png"/>
          <p:cNvPicPr preferRelativeResize="0"/>
          <p:nvPr/>
        </p:nvPicPr>
        <p:blipFill rotWithShape="1">
          <a:blip r:embed="rId4"/>
          <a:srcRect/>
          <a:stretch>
            <a:fillRect/>
          </a:stretch>
        </p:blipFill>
        <p:spPr>
          <a:xfrm>
            <a:off x="2306274" y="599053"/>
            <a:ext cx="559402" cy="559434"/>
          </a:xfrm>
          <a:prstGeom prst="rect">
            <a:avLst/>
          </a:prstGeom>
          <a:noFill/>
          <a:ln>
            <a:noFill/>
          </a:ln>
        </p:spPr>
      </p:pic>
      <p:sp>
        <p:nvSpPr>
          <p:cNvPr id="76" name="Caixa de Texto 75"/>
          <p:cNvSpPr txBox="1"/>
          <p:nvPr/>
        </p:nvSpPr>
        <p:spPr>
          <a:xfrm>
            <a:off x="2653030" y="716280"/>
            <a:ext cx="2101850" cy="860425"/>
          </a:xfrm>
          <a:prstGeom prst="rect">
            <a:avLst/>
          </a:prstGeom>
          <a:noFill/>
        </p:spPr>
        <p:txBody>
          <a:bodyPr wrap="square" rtlCol="0">
            <a:spAutoFit/>
          </a:bodyPr>
          <a:lstStyle/>
          <a:p>
            <a:r>
              <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Adesão de Cabo Verde</a:t>
            </a:r>
            <a:r>
              <a:rPr lang="pt-PT" sz="1000">
                <a:latin typeface="Arial Narrow" panose="020B0606020202030204" pitchFamily="34" charset="0"/>
                <a:ea typeface="Verdana" panose="020B0604030504040204" pitchFamily="34" charset="0"/>
                <a:cs typeface="Verdana" panose="020B0604030504040204" pitchFamily="34" charset="0"/>
                <a:sym typeface="+mn-ea"/>
              </a:rPr>
              <a:t>. Cabo Verde se tornou membro da CEDEAO em 1976, imediatamente após ter conquistado o estatuto do Estado Independente e Soberano a 5 de Julho de 1975.</a:t>
            </a:r>
            <a:endParaRPr lang="pt-PT" altLang="en-US" sz="1000"/>
          </a:p>
        </p:txBody>
      </p:sp>
      <p:sp>
        <p:nvSpPr>
          <p:cNvPr id="77" name="Caixa de Texto 76"/>
          <p:cNvSpPr txBox="1"/>
          <p:nvPr/>
        </p:nvSpPr>
        <p:spPr>
          <a:xfrm>
            <a:off x="4376420" y="19538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1979</a:t>
            </a:r>
          </a:p>
        </p:txBody>
      </p:sp>
      <p:pic>
        <p:nvPicPr>
          <p:cNvPr id="110" name="Shape 238" descr="C:\technopolys\technopolys\techno\technoW1\technoW2\images\home_banner_pager 16.png"/>
          <p:cNvPicPr preferRelativeResize="0"/>
          <p:nvPr/>
        </p:nvPicPr>
        <p:blipFill rotWithShape="1">
          <a:blip r:embed="rId4"/>
          <a:srcRect/>
          <a:stretch>
            <a:fillRect/>
          </a:stretch>
        </p:blipFill>
        <p:spPr>
          <a:xfrm>
            <a:off x="4579574" y="566033"/>
            <a:ext cx="559402" cy="559434"/>
          </a:xfrm>
          <a:prstGeom prst="rect">
            <a:avLst/>
          </a:prstGeom>
          <a:noFill/>
          <a:ln>
            <a:noFill/>
          </a:ln>
        </p:spPr>
      </p:pic>
      <p:sp>
        <p:nvSpPr>
          <p:cNvPr id="112" name="Caixa de Texto 111"/>
          <p:cNvSpPr txBox="1"/>
          <p:nvPr/>
        </p:nvSpPr>
        <p:spPr>
          <a:xfrm>
            <a:off x="4918075" y="713740"/>
            <a:ext cx="1993900" cy="1172845"/>
          </a:xfrm>
          <a:prstGeom prst="rect">
            <a:avLst/>
          </a:prstGeom>
          <a:noFill/>
        </p:spPr>
        <p:txBody>
          <a:bodyPr wrap="square" rtlCol="0">
            <a:spAutoFit/>
          </a:bodyPr>
          <a:lstStyle/>
          <a:p>
            <a:pPr algn="just" defTabSz="1111250">
              <a:lnSpc>
                <a:spcPct val="100000"/>
              </a:lnSpc>
              <a:spcBef>
                <a:spcPts val="0"/>
              </a:spcBef>
              <a:spcAft>
                <a:spcPts val="35"/>
              </a:spcAft>
              <a:defRPr/>
            </a:pPr>
            <a:r>
              <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Liberalização do Comércio Externo.</a:t>
            </a:r>
            <a:endPar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endParaRPr>
          </a:p>
          <a:p>
            <a:pPr algn="just" defTabSz="1111250">
              <a:lnSpc>
                <a:spcPct val="100000"/>
              </a:lnSpc>
              <a:spcBef>
                <a:spcPts val="0"/>
              </a:spcBef>
              <a:spcAft>
                <a:spcPts val="35"/>
              </a:spcAft>
              <a:defRPr/>
            </a:pPr>
            <a:r>
              <a:rPr lang="pt-PT" sz="1000">
                <a:solidFill>
                  <a:prstClr val="black"/>
                </a:solidFill>
                <a:latin typeface="Arial Narrow" panose="020B0606020202030204" pitchFamily="34" charset="0"/>
                <a:ea typeface="Verdana" panose="020B0604030504040204" pitchFamily="34" charset="0"/>
                <a:cs typeface="Arial Narrow" panose="020B0606020202030204" pitchFamily="34" charset="0"/>
                <a:sym typeface="+mn-ea"/>
              </a:rPr>
              <a:t>Eliminação dos direitos aduaneiros sobre as importações e exportações e a abolição de barreiras não-tarifárias entre Estados-Membros, para p</a:t>
            </a:r>
            <a:r>
              <a:rPr lang="pt-PT" sz="1000">
                <a:latin typeface="Arial Narrow" panose="020B0606020202030204" pitchFamily="34" charset="0"/>
                <a:cs typeface="Arial Narrow" panose="020B0606020202030204" pitchFamily="34" charset="0"/>
                <a:sym typeface="+mn-ea"/>
              </a:rPr>
              <a:t>rodutos agrícolas, artesanato e petróleo bruto.</a:t>
            </a:r>
            <a:endParaRPr lang="pt-PT" altLang="en-US" sz="1000">
              <a:solidFill>
                <a:schemeClr val="tx1"/>
              </a:solidFill>
              <a:latin typeface="Arial Narrow" panose="020B0606020202030204" pitchFamily="34" charset="0"/>
              <a:ea typeface="Verdana" panose="020B0604030504040204" pitchFamily="34" charset="0"/>
              <a:cs typeface="Arial Narrow" panose="020B0606020202030204" pitchFamily="34" charset="0"/>
              <a:sym typeface="+mn-ea"/>
            </a:endParaRPr>
          </a:p>
        </p:txBody>
      </p:sp>
      <p:pic>
        <p:nvPicPr>
          <p:cNvPr id="113" name="Shape 238" descr="C:\technopolys\technopolys\techno\technoW1\technoW2\images\home_banner_pager 16.png"/>
          <p:cNvPicPr preferRelativeResize="0"/>
          <p:nvPr/>
        </p:nvPicPr>
        <p:blipFill rotWithShape="1">
          <a:blip r:embed="rId4"/>
          <a:srcRect/>
          <a:stretch>
            <a:fillRect/>
          </a:stretch>
        </p:blipFill>
        <p:spPr>
          <a:xfrm>
            <a:off x="6915104" y="574288"/>
            <a:ext cx="559402" cy="559434"/>
          </a:xfrm>
          <a:prstGeom prst="rect">
            <a:avLst/>
          </a:prstGeom>
          <a:noFill/>
          <a:ln>
            <a:noFill/>
          </a:ln>
        </p:spPr>
      </p:pic>
      <p:cxnSp>
        <p:nvCxnSpPr>
          <p:cNvPr id="117" name="Conexão Reta 116"/>
          <p:cNvCxnSpPr/>
          <p:nvPr/>
        </p:nvCxnSpPr>
        <p:spPr>
          <a:xfrm>
            <a:off x="6546850" y="28454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18" name="Shape 238" descr="C:\technopolys\technopolys\techno\technoW1\technoW2\images\home_banner_pager 16.png"/>
          <p:cNvPicPr preferRelativeResize="0"/>
          <p:nvPr/>
        </p:nvPicPr>
        <p:blipFill rotWithShape="1">
          <a:blip r:embed="rId4"/>
          <a:srcRect/>
          <a:stretch>
            <a:fillRect/>
          </a:stretch>
        </p:blipFill>
        <p:spPr>
          <a:xfrm>
            <a:off x="6266134" y="2658993"/>
            <a:ext cx="559402" cy="559434"/>
          </a:xfrm>
          <a:prstGeom prst="rect">
            <a:avLst/>
          </a:prstGeom>
          <a:noFill/>
          <a:ln>
            <a:noFill/>
          </a:ln>
        </p:spPr>
      </p:pic>
      <p:sp>
        <p:nvSpPr>
          <p:cNvPr id="119" name="Caixa de Texto 118"/>
          <p:cNvSpPr txBox="1"/>
          <p:nvPr/>
        </p:nvSpPr>
        <p:spPr>
          <a:xfrm>
            <a:off x="6647815" y="2780665"/>
            <a:ext cx="1781175" cy="860425"/>
          </a:xfrm>
          <a:prstGeom prst="rect">
            <a:avLst/>
          </a:prstGeom>
          <a:noFill/>
        </p:spPr>
        <p:txBody>
          <a:bodyPr wrap="square" rtlCol="0">
            <a:spAutoFit/>
          </a:bodyPr>
          <a:lstStyle/>
          <a:p>
            <a:pPr algn="just" defTabSz="1111250">
              <a:lnSpc>
                <a:spcPct val="100000"/>
              </a:lnSpc>
              <a:spcBef>
                <a:spcPts val="0"/>
              </a:spcBef>
              <a:spcAft>
                <a:spcPts val="35"/>
              </a:spcAft>
              <a:defRPr/>
            </a:pPr>
            <a:r>
              <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Acordo da </a:t>
            </a:r>
            <a:r>
              <a:rPr lang="pt-PT" sz="1000" b="1" i="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ZMAO</a:t>
            </a:r>
            <a:r>
              <a:rPr lang="pt-PT" sz="1000">
                <a:latin typeface="Arial Narrow" panose="020B0606020202030204" pitchFamily="34" charset="0"/>
                <a:ea typeface="Verdana" panose="020B0604030504040204" pitchFamily="34" charset="0"/>
                <a:cs typeface="Verdana" panose="020B0604030504040204" pitchFamily="34" charset="0"/>
                <a:sym typeface="+mn-ea"/>
              </a:rPr>
              <a:t>. A 15 de Dezembro de 2000, em Bamako,  5 Chefes de Estados e de Governos assinam Acordo de ZMAO.</a:t>
            </a:r>
          </a:p>
        </p:txBody>
      </p:sp>
      <p:sp>
        <p:nvSpPr>
          <p:cNvPr id="120" name="Caixa de Texto 119"/>
          <p:cNvSpPr txBox="1"/>
          <p:nvPr/>
        </p:nvSpPr>
        <p:spPr>
          <a:xfrm>
            <a:off x="10215880" y="405511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2001</a:t>
            </a:r>
          </a:p>
        </p:txBody>
      </p:sp>
      <p:sp>
        <p:nvSpPr>
          <p:cNvPr id="121" name="Caixa de Texto 120"/>
          <p:cNvSpPr txBox="1"/>
          <p:nvPr/>
        </p:nvSpPr>
        <p:spPr>
          <a:xfrm>
            <a:off x="7827645" y="404177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122" name="Conexão Reta 121"/>
          <p:cNvCxnSpPr/>
          <p:nvPr/>
        </p:nvCxnSpPr>
        <p:spPr>
          <a:xfrm>
            <a:off x="8481695" y="285369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3" name="Shape 238" descr="C:\technopolys\technopolys\techno\technoW1\technoW2\images\home_banner_pager 16.png"/>
          <p:cNvPicPr preferRelativeResize="0"/>
          <p:nvPr/>
        </p:nvPicPr>
        <p:blipFill rotWithShape="1">
          <a:blip r:embed="rId4"/>
          <a:srcRect/>
          <a:stretch>
            <a:fillRect/>
          </a:stretch>
        </p:blipFill>
        <p:spPr>
          <a:xfrm>
            <a:off x="8190184" y="2657088"/>
            <a:ext cx="559402" cy="559434"/>
          </a:xfrm>
          <a:prstGeom prst="rect">
            <a:avLst/>
          </a:prstGeom>
          <a:noFill/>
          <a:ln>
            <a:noFill/>
          </a:ln>
        </p:spPr>
      </p:pic>
      <p:sp>
        <p:nvSpPr>
          <p:cNvPr id="124" name="Caixa de Texto 123"/>
          <p:cNvSpPr txBox="1"/>
          <p:nvPr/>
        </p:nvSpPr>
        <p:spPr>
          <a:xfrm>
            <a:off x="7271974" y="704215"/>
            <a:ext cx="1858645" cy="796290"/>
          </a:xfrm>
          <a:prstGeom prst="rect">
            <a:avLst/>
          </a:prstGeom>
          <a:noFill/>
        </p:spPr>
        <p:txBody>
          <a:bodyPr wrap="square" rtlCol="0">
            <a:spAutoFit/>
          </a:bodyPr>
          <a:lstStyle/>
          <a:p>
            <a:pPr algn="just" defTabSz="1111250">
              <a:lnSpc>
                <a:spcPts val="1100"/>
              </a:lnSpc>
              <a:defRPr/>
            </a:pPr>
            <a:r>
              <a:rPr lang="pt-PT"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Moeda Única.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Ideia da criação da moeda única da CEDEAO lançada pela Conferência dos Chefes de Estados e de Governos. Decisão A/Dec6/12/85</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25" name="Caixa de Texto 124"/>
          <p:cNvSpPr txBox="1"/>
          <p:nvPr/>
        </p:nvSpPr>
        <p:spPr>
          <a:xfrm>
            <a:off x="5817235" y="405003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126" name="Conexão Reta 125"/>
          <p:cNvCxnSpPr/>
          <p:nvPr/>
        </p:nvCxnSpPr>
        <p:spPr>
          <a:xfrm>
            <a:off x="4258310" y="28321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7" name="Shape 238" descr="C:\technopolys\technopolys\techno\technoW1\technoW2\images\home_banner_pager 16.png"/>
          <p:cNvPicPr preferRelativeResize="0"/>
          <p:nvPr/>
        </p:nvPicPr>
        <p:blipFill rotWithShape="1">
          <a:blip r:embed="rId4"/>
          <a:srcRect/>
          <a:stretch>
            <a:fillRect/>
          </a:stretch>
        </p:blipFill>
        <p:spPr>
          <a:xfrm>
            <a:off x="3977594" y="2676773"/>
            <a:ext cx="559402" cy="559434"/>
          </a:xfrm>
          <a:prstGeom prst="rect">
            <a:avLst/>
          </a:prstGeom>
          <a:noFill/>
          <a:ln>
            <a:noFill/>
          </a:ln>
        </p:spPr>
      </p:pic>
      <p:cxnSp>
        <p:nvCxnSpPr>
          <p:cNvPr id="132" name="Conexão Reta 131"/>
          <p:cNvCxnSpPr/>
          <p:nvPr/>
        </p:nvCxnSpPr>
        <p:spPr>
          <a:xfrm>
            <a:off x="2244725" y="282956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33" name="Shape 238" descr="C:\technopolys\technopolys\techno\technoW1\technoW2\images\home_banner_pager 16.png"/>
          <p:cNvPicPr preferRelativeResize="0"/>
          <p:nvPr/>
        </p:nvPicPr>
        <p:blipFill rotWithShape="1">
          <a:blip r:embed="rId4"/>
          <a:srcRect/>
          <a:stretch>
            <a:fillRect/>
          </a:stretch>
        </p:blipFill>
        <p:spPr>
          <a:xfrm>
            <a:off x="1964009" y="2663438"/>
            <a:ext cx="559402" cy="559434"/>
          </a:xfrm>
          <a:prstGeom prst="rect">
            <a:avLst/>
          </a:prstGeom>
          <a:noFill/>
          <a:ln>
            <a:noFill/>
          </a:ln>
        </p:spPr>
      </p:pic>
      <p:sp>
        <p:nvSpPr>
          <p:cNvPr id="134" name="Caixa de Texto 133"/>
          <p:cNvSpPr txBox="1"/>
          <p:nvPr/>
        </p:nvSpPr>
        <p:spPr>
          <a:xfrm>
            <a:off x="4570730" y="2775585"/>
            <a:ext cx="1885950" cy="1168400"/>
          </a:xfrm>
          <a:prstGeom prst="rect">
            <a:avLst/>
          </a:prstGeom>
          <a:noFill/>
        </p:spPr>
        <p:txBody>
          <a:bodyPr wrap="square" rtlCol="0">
            <a:spAutoFit/>
          </a:bodyPr>
          <a:lstStyle/>
          <a:p>
            <a:pPr algn="just" defTabSz="1111250">
              <a:lnSpc>
                <a:spcPct val="100000"/>
              </a:lnSpc>
              <a:spcBef>
                <a:spcPts val="0"/>
              </a:spcBef>
              <a:spcAft>
                <a:spcPts val="35"/>
              </a:spcAft>
              <a:defRPr/>
            </a:pPr>
            <a:r>
              <a:rPr lang="pt-PT" sz="100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Declaração de Accra. </a:t>
            </a:r>
            <a:r>
              <a:rPr lang="pt-PT" sz="100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 30 de Abril Chefes de Estados e de Governos de 6 países Declaram a institucionalização a Zona Monetária da África de Oeste (ZMAO), no quadro do objectivo da zona monetária únicada d</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a </a:t>
            </a:r>
            <a:r>
              <a:rPr lang="pt-PT" sz="1000" i="1" dirty="0">
                <a:latin typeface="Arial Narrow" panose="020B0606020202030204" pitchFamily="34" charset="0"/>
                <a:ea typeface="Verdana" panose="020B0604030504040204" pitchFamily="34" charset="0"/>
                <a:cs typeface="Verdana" panose="020B0604030504040204" pitchFamily="34" charset="0"/>
                <a:sym typeface="+mn-ea"/>
              </a:rPr>
              <a:t>CEDEAO.</a:t>
            </a:r>
            <a:endParaRPr lang="en-GB" altLang="en-US" sz="100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35" name="Caixa de Texto 134"/>
          <p:cNvSpPr txBox="1"/>
          <p:nvPr/>
        </p:nvSpPr>
        <p:spPr>
          <a:xfrm>
            <a:off x="574040" y="61690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2003</a:t>
            </a:r>
          </a:p>
        </p:txBody>
      </p:sp>
      <p:cxnSp>
        <p:nvCxnSpPr>
          <p:cNvPr id="137" name="Conexão Reta 136"/>
          <p:cNvCxnSpPr/>
          <p:nvPr/>
        </p:nvCxnSpPr>
        <p:spPr>
          <a:xfrm>
            <a:off x="1120775" y="4953635"/>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138" name="Lágrima 137"/>
          <p:cNvSpPr/>
          <p:nvPr/>
        </p:nvSpPr>
        <p:spPr>
          <a:xfrm rot="16200000" flipH="1">
            <a:off x="9896475" y="1940560"/>
            <a:ext cx="2120900" cy="2098040"/>
          </a:xfrm>
          <a:prstGeom prst="teardrop">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9" name="Lágrima 138"/>
          <p:cNvSpPr/>
          <p:nvPr/>
        </p:nvSpPr>
        <p:spPr>
          <a:xfrm rot="5400000">
            <a:off x="66040" y="4102100"/>
            <a:ext cx="2128520" cy="1998980"/>
          </a:xfrm>
          <a:prstGeom prst="teardrop">
            <a:avLst>
              <a:gd name="adj" fmla="val 93765"/>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40" name="Conexão Reta 139"/>
          <p:cNvCxnSpPr/>
          <p:nvPr/>
        </p:nvCxnSpPr>
        <p:spPr>
          <a:xfrm>
            <a:off x="8063230" y="4053840"/>
            <a:ext cx="2875915" cy="444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2" name="Rectângulo 141"/>
          <p:cNvSpPr/>
          <p:nvPr/>
        </p:nvSpPr>
        <p:spPr>
          <a:xfrm>
            <a:off x="5821045" y="1884045"/>
            <a:ext cx="2084070" cy="108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43" name="Rectângulo 142"/>
          <p:cNvSpPr/>
          <p:nvPr/>
        </p:nvSpPr>
        <p:spPr>
          <a:xfrm>
            <a:off x="12065" y="1875790"/>
            <a:ext cx="3475355"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5" name="Shape 257" descr="C:\technopolys\technopolys\techno\technoW1\technoW2\images\home_banner_pager.png"/>
          <p:cNvPicPr preferRelativeResize="0"/>
          <p:nvPr/>
        </p:nvPicPr>
        <p:blipFill rotWithShape="1">
          <a:blip r:embed="rId5"/>
          <a:srcRect/>
          <a:stretch>
            <a:fillRect/>
          </a:stretch>
        </p:blipFill>
        <p:spPr>
          <a:xfrm>
            <a:off x="158750" y="1809115"/>
            <a:ext cx="250825" cy="250825"/>
          </a:xfrm>
          <a:prstGeom prst="rect">
            <a:avLst/>
          </a:prstGeom>
          <a:noFill/>
          <a:ln>
            <a:noFill/>
          </a:ln>
        </p:spPr>
      </p:pic>
      <p:sp>
        <p:nvSpPr>
          <p:cNvPr id="146" name="Rectângulo 145"/>
          <p:cNvSpPr/>
          <p:nvPr/>
        </p:nvSpPr>
        <p:spPr>
          <a:xfrm>
            <a:off x="3423285" y="1875790"/>
            <a:ext cx="243840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7" name="Shape 257" descr="C:\technopolys\technopolys\techno\technoW1\technoW2\images\home_banner_pager.png"/>
          <p:cNvPicPr preferRelativeResize="0"/>
          <p:nvPr/>
        </p:nvPicPr>
        <p:blipFill rotWithShape="1">
          <a:blip r:embed="rId5"/>
          <a:srcRect/>
          <a:stretch>
            <a:fillRect/>
          </a:stretch>
        </p:blipFill>
        <p:spPr>
          <a:xfrm>
            <a:off x="4754880" y="1825625"/>
            <a:ext cx="250825" cy="250825"/>
          </a:xfrm>
          <a:prstGeom prst="rect">
            <a:avLst/>
          </a:prstGeom>
          <a:noFill/>
          <a:ln>
            <a:noFill/>
          </a:ln>
        </p:spPr>
      </p:pic>
      <p:sp>
        <p:nvSpPr>
          <p:cNvPr id="148" name="Rectângulo 147"/>
          <p:cNvSpPr/>
          <p:nvPr/>
        </p:nvSpPr>
        <p:spPr>
          <a:xfrm>
            <a:off x="7891145" y="1881505"/>
            <a:ext cx="2084070" cy="113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9" name="Shape 257" descr="C:\technopolys\technopolys\techno\technoW1\technoW2\images\home_banner_pager.png"/>
          <p:cNvPicPr preferRelativeResize="0"/>
          <p:nvPr/>
        </p:nvPicPr>
        <p:blipFill rotWithShape="1">
          <a:blip r:embed="rId5"/>
          <a:srcRect/>
          <a:stretch>
            <a:fillRect/>
          </a:stretch>
        </p:blipFill>
        <p:spPr>
          <a:xfrm>
            <a:off x="7066915" y="1812290"/>
            <a:ext cx="250825" cy="250825"/>
          </a:xfrm>
          <a:prstGeom prst="rect">
            <a:avLst/>
          </a:prstGeom>
          <a:noFill/>
          <a:ln>
            <a:noFill/>
          </a:ln>
        </p:spPr>
      </p:pic>
      <p:cxnSp>
        <p:nvCxnSpPr>
          <p:cNvPr id="150" name="Conexão Reta 149"/>
          <p:cNvCxnSpPr/>
          <p:nvPr/>
        </p:nvCxnSpPr>
        <p:spPr>
          <a:xfrm>
            <a:off x="6036945" y="405638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Conexão Reta 150"/>
          <p:cNvCxnSpPr/>
          <p:nvPr/>
        </p:nvCxnSpPr>
        <p:spPr>
          <a:xfrm>
            <a:off x="3565525" y="404304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Conexão Reta 151"/>
          <p:cNvCxnSpPr/>
          <p:nvPr/>
        </p:nvCxnSpPr>
        <p:spPr>
          <a:xfrm>
            <a:off x="1149350" y="404304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Conexão Reta 152"/>
          <p:cNvCxnSpPr/>
          <p:nvPr/>
        </p:nvCxnSpPr>
        <p:spPr>
          <a:xfrm>
            <a:off x="98107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4" name="Conexão Reta 153"/>
          <p:cNvCxnSpPr/>
          <p:nvPr/>
        </p:nvCxnSpPr>
        <p:spPr>
          <a:xfrm>
            <a:off x="338772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Conexão Reta 154"/>
          <p:cNvCxnSpPr/>
          <p:nvPr/>
        </p:nvCxnSpPr>
        <p:spPr>
          <a:xfrm flipV="1">
            <a:off x="5840095" y="6184265"/>
            <a:ext cx="2555240" cy="190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6" name="Shape 257" descr="C:\technopolys\technopolys\techno\technoW1\technoW2\images\home_banner_pager.png"/>
          <p:cNvPicPr preferRelativeResize="0"/>
          <p:nvPr/>
        </p:nvPicPr>
        <p:blipFill rotWithShape="1">
          <a:blip r:embed="rId5"/>
          <a:srcRect/>
          <a:stretch>
            <a:fillRect/>
          </a:stretch>
        </p:blipFill>
        <p:spPr>
          <a:xfrm>
            <a:off x="7908290" y="6052185"/>
            <a:ext cx="250825" cy="250825"/>
          </a:xfrm>
          <a:prstGeom prst="rect">
            <a:avLst/>
          </a:prstGeom>
          <a:noFill/>
          <a:ln>
            <a:noFill/>
          </a:ln>
        </p:spPr>
      </p:pic>
      <p:cxnSp>
        <p:nvCxnSpPr>
          <p:cNvPr id="157" name="Conexão Reta 156"/>
          <p:cNvCxnSpPr/>
          <p:nvPr/>
        </p:nvCxnSpPr>
        <p:spPr>
          <a:xfrm>
            <a:off x="8345805" y="6181725"/>
            <a:ext cx="2722245" cy="889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9" name="Shape 257" descr="C:\technopolys\technopolys\techno\technoW1\technoW2\images\home_banner_pager.png"/>
          <p:cNvPicPr preferRelativeResize="0"/>
          <p:nvPr/>
        </p:nvPicPr>
        <p:blipFill rotWithShape="1">
          <a:blip r:embed="rId5"/>
          <a:srcRect/>
          <a:stretch>
            <a:fillRect/>
          </a:stretch>
        </p:blipFill>
        <p:spPr>
          <a:xfrm>
            <a:off x="2472055" y="1807210"/>
            <a:ext cx="250825" cy="250825"/>
          </a:xfrm>
          <a:prstGeom prst="rect">
            <a:avLst/>
          </a:prstGeom>
          <a:noFill/>
          <a:ln>
            <a:noFill/>
          </a:ln>
        </p:spPr>
      </p:pic>
      <p:pic>
        <p:nvPicPr>
          <p:cNvPr id="161" name="Shape 257" descr="C:\technopolys\technopolys\techno\technoW1\technoW2\images\home_banner_pager.png"/>
          <p:cNvPicPr preferRelativeResize="0"/>
          <p:nvPr/>
        </p:nvPicPr>
        <p:blipFill rotWithShape="1">
          <a:blip r:embed="rId5"/>
          <a:srcRect/>
          <a:stretch>
            <a:fillRect/>
          </a:stretch>
        </p:blipFill>
        <p:spPr>
          <a:xfrm>
            <a:off x="8357870" y="3928110"/>
            <a:ext cx="250825" cy="250825"/>
          </a:xfrm>
          <a:prstGeom prst="rect">
            <a:avLst/>
          </a:prstGeom>
          <a:noFill/>
          <a:ln>
            <a:noFill/>
          </a:ln>
        </p:spPr>
      </p:pic>
      <p:pic>
        <p:nvPicPr>
          <p:cNvPr id="162" name="Shape 257" descr="C:\technopolys\technopolys\techno\technoW1\technoW2\images\home_banner_pager.png"/>
          <p:cNvPicPr preferRelativeResize="0"/>
          <p:nvPr/>
        </p:nvPicPr>
        <p:blipFill rotWithShape="1">
          <a:blip r:embed="rId5"/>
          <a:srcRect/>
          <a:stretch>
            <a:fillRect/>
          </a:stretch>
        </p:blipFill>
        <p:spPr>
          <a:xfrm>
            <a:off x="6438265" y="3925570"/>
            <a:ext cx="250825" cy="250825"/>
          </a:xfrm>
          <a:prstGeom prst="rect">
            <a:avLst/>
          </a:prstGeom>
          <a:noFill/>
          <a:ln>
            <a:noFill/>
          </a:ln>
        </p:spPr>
      </p:pic>
      <p:pic>
        <p:nvPicPr>
          <p:cNvPr id="163" name="Shape 257" descr="C:\technopolys\technopolys\techno\technoW1\technoW2\images\home_banner_pager.png"/>
          <p:cNvPicPr preferRelativeResize="0"/>
          <p:nvPr/>
        </p:nvPicPr>
        <p:blipFill rotWithShape="1">
          <a:blip r:embed="rId5"/>
          <a:srcRect/>
          <a:stretch>
            <a:fillRect/>
          </a:stretch>
        </p:blipFill>
        <p:spPr>
          <a:xfrm>
            <a:off x="4129405" y="3912235"/>
            <a:ext cx="250825" cy="250825"/>
          </a:xfrm>
          <a:prstGeom prst="rect">
            <a:avLst/>
          </a:prstGeom>
          <a:noFill/>
          <a:ln>
            <a:noFill/>
          </a:ln>
        </p:spPr>
      </p:pic>
      <p:pic>
        <p:nvPicPr>
          <p:cNvPr id="165" name="Shape 257" descr="C:\technopolys\technopolys\techno\technoW1\technoW2\images\home_banner_pager.png"/>
          <p:cNvPicPr preferRelativeResize="0"/>
          <p:nvPr/>
        </p:nvPicPr>
        <p:blipFill rotWithShape="1">
          <a:blip r:embed="rId5"/>
          <a:srcRect/>
          <a:stretch>
            <a:fillRect/>
          </a:stretch>
        </p:blipFill>
        <p:spPr>
          <a:xfrm>
            <a:off x="1002665" y="6044565"/>
            <a:ext cx="250825" cy="250825"/>
          </a:xfrm>
          <a:prstGeom prst="rect">
            <a:avLst/>
          </a:prstGeom>
          <a:noFill/>
          <a:ln>
            <a:noFill/>
          </a:ln>
        </p:spPr>
      </p:pic>
      <p:sp>
        <p:nvSpPr>
          <p:cNvPr id="167" name="Rectângulo 166"/>
          <p:cNvSpPr/>
          <p:nvPr/>
        </p:nvSpPr>
        <p:spPr>
          <a:xfrm>
            <a:off x="1253490" y="4091305"/>
            <a:ext cx="1964055" cy="200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8" name="Shape 238" descr="C:\technopolys\technopolys\techno\technoW1\technoW2\images\home_banner_pager 16.png"/>
          <p:cNvPicPr preferRelativeResize="0"/>
          <p:nvPr/>
        </p:nvPicPr>
        <p:blipFill rotWithShape="1">
          <a:blip r:embed="rId4"/>
          <a:srcRect/>
          <a:stretch>
            <a:fillRect/>
          </a:stretch>
        </p:blipFill>
        <p:spPr>
          <a:xfrm>
            <a:off x="840059" y="4788148"/>
            <a:ext cx="559402" cy="559434"/>
          </a:xfrm>
          <a:prstGeom prst="rect">
            <a:avLst/>
          </a:prstGeom>
          <a:noFill/>
          <a:ln>
            <a:noFill/>
          </a:ln>
        </p:spPr>
      </p:pic>
      <p:sp>
        <p:nvSpPr>
          <p:cNvPr id="169" name="Caixa de Texto 168"/>
          <p:cNvSpPr txBox="1"/>
          <p:nvPr/>
        </p:nvSpPr>
        <p:spPr>
          <a:xfrm>
            <a:off x="1689735" y="4025900"/>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1990</a:t>
            </a:r>
            <a:endParaRPr lang="pt-PT" altLang="en-US" sz="2800" dirty="0">
              <a:gradFill>
                <a:gsLst>
                  <a:gs pos="0">
                    <a:srgbClr val="14CD68"/>
                  </a:gs>
                  <a:gs pos="100000">
                    <a:srgbClr val="035C7D"/>
                  </a:gs>
                </a:gsLst>
                <a:lin scaled="0"/>
              </a:gradFill>
            </a:endParaRPr>
          </a:p>
        </p:txBody>
      </p:sp>
      <p:sp>
        <p:nvSpPr>
          <p:cNvPr id="170" name="Caixa de Texto 169"/>
          <p:cNvSpPr txBox="1"/>
          <p:nvPr/>
        </p:nvSpPr>
        <p:spPr>
          <a:xfrm>
            <a:off x="3396615" y="40366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1999</a:t>
            </a:r>
          </a:p>
        </p:txBody>
      </p:sp>
      <p:sp>
        <p:nvSpPr>
          <p:cNvPr id="171" name="Rectângulo 170"/>
          <p:cNvSpPr/>
          <p:nvPr/>
        </p:nvSpPr>
        <p:spPr>
          <a:xfrm>
            <a:off x="8883015" y="1984375"/>
            <a:ext cx="2128520" cy="199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2" name="Caixa de Texto 171"/>
          <p:cNvSpPr txBox="1"/>
          <p:nvPr/>
        </p:nvSpPr>
        <p:spPr>
          <a:xfrm>
            <a:off x="6674484" y="1984375"/>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1983</a:t>
            </a:r>
          </a:p>
        </p:txBody>
      </p:sp>
      <p:cxnSp>
        <p:nvCxnSpPr>
          <p:cNvPr id="174" name="Conexão Reta 173"/>
          <p:cNvCxnSpPr/>
          <p:nvPr/>
        </p:nvCxnSpPr>
        <p:spPr>
          <a:xfrm>
            <a:off x="10771505" y="28327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75" name="Shape 238" descr="C:\technopolys\technopolys\techno\technoW1\technoW2\images\home_banner_pager 16.png"/>
          <p:cNvPicPr preferRelativeResize="0"/>
          <p:nvPr/>
        </p:nvPicPr>
        <p:blipFill rotWithShape="1">
          <a:blip r:embed="rId4"/>
          <a:srcRect/>
          <a:stretch>
            <a:fillRect/>
          </a:stretch>
        </p:blipFill>
        <p:spPr>
          <a:xfrm>
            <a:off x="10479994" y="2688203"/>
            <a:ext cx="559402" cy="559434"/>
          </a:xfrm>
          <a:prstGeom prst="rect">
            <a:avLst/>
          </a:prstGeom>
          <a:noFill/>
          <a:ln>
            <a:noFill/>
          </a:ln>
        </p:spPr>
      </p:pic>
      <p:sp>
        <p:nvSpPr>
          <p:cNvPr id="176" name="CaixaDeTexto 6"/>
          <p:cNvSpPr txBox="1">
            <a:spLocks noChangeArrowheads="1"/>
          </p:cNvSpPr>
          <p:nvPr/>
        </p:nvSpPr>
        <p:spPr bwMode="auto">
          <a:xfrm>
            <a:off x="3699510" y="304165"/>
            <a:ext cx="4589780" cy="337185"/>
          </a:xfrm>
          <a:prstGeom prst="rect">
            <a:avLst/>
          </a:prstGeom>
          <a:noFill/>
          <a:ln w="9525">
            <a:noFill/>
            <a:miter lim="800000"/>
          </a:ln>
        </p:spPr>
        <p:txBody>
          <a:bodyPr wrap="square">
            <a:spAutoFit/>
          </a:bodyPr>
          <a:lstStyle/>
          <a:p>
            <a:pPr algn="ctr" eaLnBrk="1" hangingPunct="1">
              <a:defRPr/>
            </a:pPr>
            <a:r>
              <a:rPr lang="pt-PT" sz="1600" b="1" i="1">
                <a:gradFill>
                  <a:gsLst>
                    <a:gs pos="0">
                      <a:srgbClr val="14CD68"/>
                    </a:gs>
                    <a:gs pos="100000">
                      <a:srgbClr val="035C7D"/>
                    </a:gs>
                  </a:gsLst>
                  <a:lin scaled="0"/>
                </a:gradFill>
                <a:latin typeface="Arial Narrow" panose="020B0606020202030204" pitchFamily="34" charset="0"/>
                <a:cs typeface="Arial" panose="020B0604020202020204" pitchFamily="34" charset="0"/>
              </a:rPr>
              <a:t>ALGUMAS DAS ETAPAS DE INTEGRAÇÃO REGIONAL</a:t>
            </a:r>
          </a:p>
        </p:txBody>
      </p:sp>
      <p:cxnSp>
        <p:nvCxnSpPr>
          <p:cNvPr id="177" name="Conexão Reta 176"/>
          <p:cNvCxnSpPr/>
          <p:nvPr/>
        </p:nvCxnSpPr>
        <p:spPr>
          <a:xfrm>
            <a:off x="3443605" y="49472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78" name="Shape 238" descr="C:\technopolys\technopolys\techno\technoW1\technoW2\images\home_banner_pager 16.png"/>
          <p:cNvPicPr preferRelativeResize="0"/>
          <p:nvPr/>
        </p:nvPicPr>
        <p:blipFill rotWithShape="1">
          <a:blip r:embed="rId4"/>
          <a:srcRect/>
          <a:stretch>
            <a:fillRect/>
          </a:stretch>
        </p:blipFill>
        <p:spPr>
          <a:xfrm>
            <a:off x="3162889" y="4810373"/>
            <a:ext cx="559402" cy="559434"/>
          </a:xfrm>
          <a:prstGeom prst="rect">
            <a:avLst/>
          </a:prstGeom>
          <a:noFill/>
          <a:ln>
            <a:noFill/>
          </a:ln>
        </p:spPr>
      </p:pic>
      <p:cxnSp>
        <p:nvCxnSpPr>
          <p:cNvPr id="179" name="Conexão Reta 178"/>
          <p:cNvCxnSpPr/>
          <p:nvPr/>
        </p:nvCxnSpPr>
        <p:spPr>
          <a:xfrm>
            <a:off x="5742940" y="49790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0" name="Shape 238" descr="C:\technopolys\technopolys\techno\technoW1\technoW2\images\home_banner_pager 16.png"/>
          <p:cNvPicPr preferRelativeResize="0"/>
          <p:nvPr/>
        </p:nvPicPr>
        <p:blipFill rotWithShape="1">
          <a:blip r:embed="rId4"/>
          <a:srcRect/>
          <a:stretch>
            <a:fillRect/>
          </a:stretch>
        </p:blipFill>
        <p:spPr>
          <a:xfrm>
            <a:off x="5462224" y="4802118"/>
            <a:ext cx="559402" cy="559434"/>
          </a:xfrm>
          <a:prstGeom prst="rect">
            <a:avLst/>
          </a:prstGeom>
          <a:noFill/>
          <a:ln>
            <a:noFill/>
          </a:ln>
        </p:spPr>
      </p:pic>
      <p:cxnSp>
        <p:nvCxnSpPr>
          <p:cNvPr id="181" name="Conexão Reta 180"/>
          <p:cNvCxnSpPr/>
          <p:nvPr/>
        </p:nvCxnSpPr>
        <p:spPr>
          <a:xfrm>
            <a:off x="8033385" y="49726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2" name="Shape 238" descr="C:\technopolys\technopolys\techno\technoW1\technoW2\images\home_banner_pager 16.png"/>
          <p:cNvPicPr preferRelativeResize="0"/>
          <p:nvPr/>
        </p:nvPicPr>
        <p:blipFill rotWithShape="1">
          <a:blip r:embed="rId4"/>
          <a:srcRect/>
          <a:stretch>
            <a:fillRect/>
          </a:stretch>
        </p:blipFill>
        <p:spPr>
          <a:xfrm>
            <a:off x="7752669" y="4817358"/>
            <a:ext cx="559402" cy="559434"/>
          </a:xfrm>
          <a:prstGeom prst="rect">
            <a:avLst/>
          </a:prstGeom>
          <a:noFill/>
          <a:ln>
            <a:noFill/>
          </a:ln>
        </p:spPr>
      </p:pic>
      <p:sp>
        <p:nvSpPr>
          <p:cNvPr id="183" name="Caixa de Texto 182"/>
          <p:cNvSpPr txBox="1"/>
          <p:nvPr/>
        </p:nvSpPr>
        <p:spPr>
          <a:xfrm>
            <a:off x="1022032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2013</a:t>
            </a:r>
          </a:p>
        </p:txBody>
      </p:sp>
      <p:sp>
        <p:nvSpPr>
          <p:cNvPr id="184" name="Caixa de Texto 183"/>
          <p:cNvSpPr txBox="1"/>
          <p:nvPr/>
        </p:nvSpPr>
        <p:spPr>
          <a:xfrm>
            <a:off x="1196340" y="4911725"/>
            <a:ext cx="1587500" cy="655320"/>
          </a:xfrm>
          <a:prstGeom prst="rect">
            <a:avLst/>
          </a:prstGeom>
          <a:noFill/>
        </p:spPr>
        <p:txBody>
          <a:bodyPr wrap="square" rtlCol="0">
            <a:spAutoFit/>
          </a:bodyPr>
          <a:lstStyle/>
          <a:p>
            <a:pPr algn="just" defTabSz="1111250">
              <a:lnSpc>
                <a:spcPts val="1100"/>
              </a:lnSpc>
              <a:defRPr/>
            </a:pPr>
            <a:r>
              <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Livre circulação de pessoas. </a:t>
            </a:r>
            <a:r>
              <a:rPr lang="pt-PT" sz="1000">
                <a:latin typeface="Arial Narrow" panose="020B0606020202030204" pitchFamily="34" charset="0"/>
                <a:ea typeface="Verdana" panose="020B0604030504040204" pitchFamily="34" charset="0"/>
                <a:cs typeface="Verdana" panose="020B0604030504040204" pitchFamily="34" charset="0"/>
                <a:sym typeface="+mn-ea"/>
              </a:rPr>
              <a:t>Reconhecimento do direito de livre circulação de pessoas e do trabalho na CEDEAO.</a:t>
            </a:r>
            <a:endParaRPr lang="en-GB" altLang="en-US" sz="100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5" name="Caixa de Texto 184"/>
          <p:cNvSpPr txBox="1"/>
          <p:nvPr/>
        </p:nvSpPr>
        <p:spPr>
          <a:xfrm>
            <a:off x="3512185" y="4918075"/>
            <a:ext cx="1510030" cy="796290"/>
          </a:xfrm>
          <a:prstGeom prst="rect">
            <a:avLst/>
          </a:prstGeom>
          <a:noFill/>
        </p:spPr>
        <p:txBody>
          <a:bodyPr wrap="square" rtlCol="0">
            <a:spAutoFit/>
          </a:bodyPr>
          <a:lstStyle/>
          <a:p>
            <a:pPr algn="just" defTabSz="1111250">
              <a:lnSpc>
                <a:spcPts val="1100"/>
              </a:lnSpc>
              <a:defRPr/>
            </a:pPr>
            <a:r>
              <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Livre circulação </a:t>
            </a:r>
            <a:r>
              <a:rPr lang="pt-PT" sz="1000" b="1" err="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Efectiva</a:t>
            </a:r>
            <a:r>
              <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en-GB" sz="1000" smtClean="0">
                <a:latin typeface="Arial Narrow" panose="020B0606020202030204" pitchFamily="34" charset="0"/>
                <a:ea typeface="Verdana" panose="020B0604030504040204" pitchFamily="34" charset="0"/>
                <a:cs typeface="Verdana" panose="020B0604030504040204" pitchFamily="34" charset="0"/>
                <a:sym typeface="+mn-ea"/>
              </a:rPr>
              <a:t>Livre </a:t>
            </a:r>
            <a:r>
              <a:rPr lang="en-GB" sz="1000" err="1" smtClean="0">
                <a:latin typeface="Arial Narrow" panose="020B0606020202030204" pitchFamily="34" charset="0"/>
                <a:ea typeface="Verdana" panose="020B0604030504040204" pitchFamily="34" charset="0"/>
                <a:cs typeface="Verdana" panose="020B0604030504040204" pitchFamily="34" charset="0"/>
                <a:sym typeface="+mn-ea"/>
              </a:rPr>
              <a:t>circulação</a:t>
            </a:r>
            <a:r>
              <a:rPr lang="en-GB" sz="100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err="1" smtClean="0">
                <a:latin typeface="Arial Narrow" panose="020B0606020202030204" pitchFamily="34" charset="0"/>
                <a:ea typeface="Verdana" panose="020B0604030504040204" pitchFamily="34" charset="0"/>
                <a:cs typeface="Verdana" panose="020B0604030504040204" pitchFamily="34" charset="0"/>
                <a:sym typeface="+mn-ea"/>
              </a:rPr>
              <a:t>efectiva</a:t>
            </a:r>
            <a:r>
              <a:rPr lang="en-GB" sz="100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err="1" smtClean="0">
                <a:latin typeface="Arial Narrow" panose="020B0606020202030204" pitchFamily="34" charset="0"/>
                <a:ea typeface="Verdana" panose="020B0604030504040204" pitchFamily="34" charset="0"/>
                <a:cs typeface="Verdana" panose="020B0604030504040204" pitchFamily="34" charset="0"/>
                <a:sym typeface="+mn-ea"/>
              </a:rPr>
              <a:t>sem</a:t>
            </a:r>
            <a:r>
              <a:rPr lang="en-GB" sz="100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err="1" smtClean="0">
                <a:latin typeface="Arial Narrow" panose="020B0606020202030204" pitchFamily="34" charset="0"/>
                <a:ea typeface="Verdana" panose="020B0604030504040204" pitchFamily="34" charset="0"/>
                <a:cs typeface="Verdana" panose="020B0604030504040204" pitchFamily="34" charset="0"/>
                <a:sym typeface="+mn-ea"/>
              </a:rPr>
              <a:t>visto</a:t>
            </a:r>
            <a:r>
              <a:rPr lang="en-GB" sz="100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err="1" smtClean="0">
                <a:latin typeface="Arial Narrow" panose="020B0606020202030204" pitchFamily="34" charset="0"/>
                <a:ea typeface="Verdana" panose="020B0604030504040204" pitchFamily="34" charset="0"/>
                <a:cs typeface="Verdana" panose="020B0604030504040204" pitchFamily="34" charset="0"/>
                <a:sym typeface="+mn-ea"/>
              </a:rPr>
              <a:t>dentro</a:t>
            </a:r>
            <a:r>
              <a:rPr lang="en-GB" sz="1000" smtClean="0">
                <a:latin typeface="Arial Narrow" panose="020B0606020202030204" pitchFamily="34" charset="0"/>
                <a:ea typeface="Verdana" panose="020B0604030504040204" pitchFamily="34" charset="0"/>
                <a:cs typeface="Verdana" panose="020B0604030504040204" pitchFamily="34" charset="0"/>
                <a:sym typeface="+mn-ea"/>
              </a:rPr>
              <a:t> da </a:t>
            </a:r>
            <a:r>
              <a:rPr lang="en-GB" sz="1000" err="1" smtClean="0">
                <a:latin typeface="Arial Narrow" panose="020B0606020202030204" pitchFamily="34" charset="0"/>
                <a:ea typeface="Verdana" panose="020B0604030504040204" pitchFamily="34" charset="0"/>
                <a:cs typeface="Verdana" panose="020B0604030504040204" pitchFamily="34" charset="0"/>
                <a:sym typeface="+mn-ea"/>
              </a:rPr>
              <a:t>região</a:t>
            </a:r>
            <a:r>
              <a:rPr lang="en-GB" sz="1000" smtClean="0">
                <a:latin typeface="Arial Narrow" panose="020B0606020202030204" pitchFamily="34" charset="0"/>
                <a:ea typeface="Verdana" panose="020B0604030504040204" pitchFamily="34" charset="0"/>
                <a:cs typeface="Verdana" panose="020B0604030504040204" pitchFamily="34" charset="0"/>
                <a:sym typeface="+mn-ea"/>
              </a:rPr>
              <a:t>, para </a:t>
            </a:r>
            <a:r>
              <a:rPr lang="en-GB" sz="1000" err="1" smtClean="0">
                <a:latin typeface="Arial Narrow" panose="020B0606020202030204" pitchFamily="34" charset="0"/>
                <a:ea typeface="Verdana" panose="020B0604030504040204" pitchFamily="34" charset="0"/>
                <a:cs typeface="Verdana" panose="020B0604030504040204" pitchFamily="34" charset="0"/>
                <a:sym typeface="+mn-ea"/>
              </a:rPr>
              <a:t>os</a:t>
            </a:r>
            <a:r>
              <a:rPr lang="en-GB" sz="100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err="1" smtClean="0">
                <a:latin typeface="Arial Narrow" panose="020B0606020202030204" pitchFamily="34" charset="0"/>
                <a:ea typeface="Verdana" panose="020B0604030504040204" pitchFamily="34" charset="0"/>
                <a:cs typeface="Verdana" panose="020B0604030504040204" pitchFamily="34" charset="0"/>
                <a:sym typeface="+mn-ea"/>
              </a:rPr>
              <a:t>cidadãos</a:t>
            </a:r>
            <a:r>
              <a:rPr lang="en-GB" sz="1000" smtClean="0">
                <a:latin typeface="Arial Narrow" panose="020B0606020202030204" pitchFamily="34" charset="0"/>
                <a:ea typeface="Verdana" panose="020B0604030504040204" pitchFamily="34" charset="0"/>
                <a:cs typeface="Verdana" panose="020B0604030504040204" pitchFamily="34" charset="0"/>
                <a:sym typeface="+mn-ea"/>
              </a:rPr>
              <a:t> da </a:t>
            </a:r>
            <a:r>
              <a:rPr lang="en-GB" sz="1000" i="1" smtClean="0">
                <a:latin typeface="Arial Narrow" panose="020B0606020202030204" pitchFamily="34" charset="0"/>
                <a:ea typeface="Verdana" panose="020B0604030504040204" pitchFamily="34" charset="0"/>
                <a:cs typeface="Verdana" panose="020B0604030504040204" pitchFamily="34" charset="0"/>
                <a:sym typeface="+mn-ea"/>
              </a:rPr>
              <a:t>CEDEAO</a:t>
            </a:r>
            <a:r>
              <a:rPr lang="en-GB" sz="100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err="1" smtClean="0">
                <a:latin typeface="Arial Narrow" panose="020B0606020202030204" pitchFamily="34" charset="0"/>
                <a:ea typeface="Verdana" panose="020B0604030504040204" pitchFamily="34" charset="0"/>
                <a:cs typeface="Verdana" panose="020B0604030504040204" pitchFamily="34" charset="0"/>
                <a:sym typeface="+mn-ea"/>
              </a:rPr>
              <a:t>limitado</a:t>
            </a:r>
            <a:r>
              <a:rPr lang="en-GB" sz="1000" smtClean="0">
                <a:latin typeface="Arial Narrow" panose="020B0606020202030204" pitchFamily="34" charset="0"/>
                <a:ea typeface="Verdana" panose="020B0604030504040204" pitchFamily="34" charset="0"/>
                <a:cs typeface="Verdana" panose="020B0604030504040204" pitchFamily="34" charset="0"/>
                <a:sym typeface="+mn-ea"/>
              </a:rPr>
              <a:t> a 90 </a:t>
            </a:r>
            <a:r>
              <a:rPr lang="en-GB" sz="1000" err="1" smtClean="0">
                <a:latin typeface="Arial Narrow" panose="020B0606020202030204" pitchFamily="34" charset="0"/>
                <a:ea typeface="Verdana" panose="020B0604030504040204" pitchFamily="34" charset="0"/>
                <a:cs typeface="Verdana" panose="020B0604030504040204" pitchFamily="34" charset="0"/>
                <a:sym typeface="+mn-ea"/>
              </a:rPr>
              <a:t>dias</a:t>
            </a:r>
            <a:r>
              <a:rPr lang="en-GB" sz="100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6" name="Caixa de Texto 185"/>
          <p:cNvSpPr txBox="1"/>
          <p:nvPr/>
        </p:nvSpPr>
        <p:spPr>
          <a:xfrm>
            <a:off x="293941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2006</a:t>
            </a:r>
          </a:p>
        </p:txBody>
      </p:sp>
      <p:pic>
        <p:nvPicPr>
          <p:cNvPr id="187" name="Shape 257" descr="C:\technopolys\technopolys\techno\technoW1\technoW2\images\home_banner_pager.png"/>
          <p:cNvPicPr preferRelativeResize="0"/>
          <p:nvPr/>
        </p:nvPicPr>
        <p:blipFill rotWithShape="1">
          <a:blip r:embed="rId5"/>
          <a:srcRect/>
          <a:stretch>
            <a:fillRect/>
          </a:stretch>
        </p:blipFill>
        <p:spPr>
          <a:xfrm>
            <a:off x="3325495" y="6042025"/>
            <a:ext cx="250825" cy="250825"/>
          </a:xfrm>
          <a:prstGeom prst="rect">
            <a:avLst/>
          </a:prstGeom>
          <a:noFill/>
          <a:ln>
            <a:noFill/>
          </a:ln>
        </p:spPr>
      </p:pic>
      <p:pic>
        <p:nvPicPr>
          <p:cNvPr id="188" name="Shape 257" descr="C:\technopolys\technopolys\techno\technoW1\technoW2\images\home_banner_pager.png"/>
          <p:cNvPicPr preferRelativeResize="0"/>
          <p:nvPr/>
        </p:nvPicPr>
        <p:blipFill rotWithShape="1">
          <a:blip r:embed="rId5"/>
          <a:srcRect/>
          <a:stretch>
            <a:fillRect/>
          </a:stretch>
        </p:blipFill>
        <p:spPr>
          <a:xfrm>
            <a:off x="5619750" y="6060440"/>
            <a:ext cx="250825" cy="250825"/>
          </a:xfrm>
          <a:prstGeom prst="rect">
            <a:avLst/>
          </a:prstGeom>
          <a:noFill/>
          <a:ln>
            <a:noFill/>
          </a:ln>
        </p:spPr>
      </p:pic>
      <p:sp>
        <p:nvSpPr>
          <p:cNvPr id="189" name="Caixa de Texto 188"/>
          <p:cNvSpPr txBox="1"/>
          <p:nvPr/>
        </p:nvSpPr>
        <p:spPr>
          <a:xfrm>
            <a:off x="9561830" y="704215"/>
            <a:ext cx="1459230" cy="655320"/>
          </a:xfrm>
          <a:prstGeom prst="rect">
            <a:avLst/>
          </a:prstGeom>
          <a:noFill/>
        </p:spPr>
        <p:txBody>
          <a:bodyPr wrap="square" rtlCol="0">
            <a:spAutoFit/>
          </a:bodyPr>
          <a:lstStyle/>
          <a:p>
            <a:pPr algn="just" defTabSz="1111250">
              <a:lnSpc>
                <a:spcPts val="1100"/>
              </a:lnSpc>
              <a:defRPr/>
            </a:pPr>
            <a:r>
              <a:rPr lang="pt-PT"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Cooperação monetária.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Adopção de um Programa de Cooperação Monetária da </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CEDEAO</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PCMC</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90" name="Caixa de Texto 189"/>
          <p:cNvSpPr txBox="1"/>
          <p:nvPr/>
        </p:nvSpPr>
        <p:spPr>
          <a:xfrm>
            <a:off x="8649335" y="2775585"/>
            <a:ext cx="2106295" cy="1236980"/>
          </a:xfrm>
          <a:prstGeom prst="rect">
            <a:avLst/>
          </a:prstGeom>
          <a:noFill/>
        </p:spPr>
        <p:txBody>
          <a:bodyPr wrap="square" rtlCol="0">
            <a:spAutoFit/>
          </a:bodyPr>
          <a:lstStyle/>
          <a:p>
            <a:pPr algn="just" defTabSz="1111250">
              <a:lnSpc>
                <a:spcPct val="100000"/>
              </a:lnSpc>
              <a:spcBef>
                <a:spcPts val="0"/>
              </a:spcBef>
              <a:spcAft>
                <a:spcPts val="35"/>
              </a:spcAft>
              <a:defRPr/>
            </a:pPr>
            <a:r>
              <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Macanismo de supervisão.</a:t>
            </a:r>
            <a:endPar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endParaRPr>
          </a:p>
          <a:p>
            <a:pPr algn="just" defTabSz="1111250">
              <a:lnSpc>
                <a:spcPts val="1100"/>
              </a:lnSpc>
              <a:defRPr/>
            </a:pPr>
            <a:r>
              <a:rPr lang="pt-PT" sz="1000">
                <a:latin typeface="Arial Narrow" panose="020B0606020202030204" pitchFamily="34" charset="0"/>
                <a:cs typeface="Arial" panose="020B0604020202020204" pitchFamily="34" charset="0"/>
                <a:sym typeface="+mn-ea"/>
              </a:rPr>
              <a:t>Adopção de um mecanismo de Supervisão Multilaral  no contexto da coordenação de políticas económicas e financeiras dos Estados membros como condição prévia à criação da União Económica e Monetária (Decisão A (Déc/7/12/01)).</a:t>
            </a:r>
            <a:endParaRPr lang="pt-PT" altLang="en-US" sz="100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92" name="Caixa de Texto 191"/>
          <p:cNvSpPr txBox="1"/>
          <p:nvPr/>
        </p:nvSpPr>
        <p:spPr>
          <a:xfrm>
            <a:off x="2512695" y="2774315"/>
            <a:ext cx="1712595" cy="706755"/>
          </a:xfrm>
          <a:prstGeom prst="rect">
            <a:avLst/>
          </a:prstGeom>
          <a:noFill/>
        </p:spPr>
        <p:txBody>
          <a:bodyPr wrap="square" rtlCol="0">
            <a:spAutoFit/>
          </a:bodyPr>
          <a:lstStyle/>
          <a:p>
            <a:pPr algn="just" defTabSz="1111250">
              <a:lnSpc>
                <a:spcPct val="100000"/>
              </a:lnSpc>
              <a:spcBef>
                <a:spcPts val="0"/>
              </a:spcBef>
              <a:spcAft>
                <a:spcPts val="35"/>
              </a:spcAft>
              <a:defRPr/>
            </a:pPr>
            <a:r>
              <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Critérios de Convergência</a:t>
            </a:r>
            <a:r>
              <a:rPr lang="pt-PT" sz="1000">
                <a:latin typeface="Arial Narrow" panose="020B0606020202030204" pitchFamily="34" charset="0"/>
                <a:ea typeface="Verdana" panose="020B0604030504040204" pitchFamily="34" charset="0"/>
                <a:cs typeface="Verdana" panose="020B0604030504040204" pitchFamily="34" charset="0"/>
                <a:sym typeface="+mn-ea"/>
              </a:rPr>
              <a:t>. Adopção de critérios de  Convergência Macroeconómica da </a:t>
            </a:r>
            <a:r>
              <a:rPr lang="pt-PT" sz="1000" i="1">
                <a:latin typeface="Arial Narrow" panose="020B0606020202030204" pitchFamily="34" charset="0"/>
                <a:ea typeface="Verdana" panose="020B0604030504040204" pitchFamily="34" charset="0"/>
                <a:cs typeface="Verdana" panose="020B0604030504040204" pitchFamily="34" charset="0"/>
                <a:sym typeface="+mn-ea"/>
              </a:rPr>
              <a:t>CEDEAO</a:t>
            </a:r>
            <a:r>
              <a:rPr lang="pt-PT" sz="1000">
                <a:latin typeface="Arial Narrow" panose="020B0606020202030204" pitchFamily="34" charset="0"/>
                <a:ea typeface="Verdana" panose="020B0604030504040204" pitchFamily="34" charset="0"/>
                <a:cs typeface="Verdana" panose="020B0604030504040204" pitchFamily="34" charset="0"/>
                <a:sym typeface="+mn-ea"/>
              </a:rPr>
              <a:t>.</a:t>
            </a:r>
          </a:p>
        </p:txBody>
      </p:sp>
      <p:cxnSp>
        <p:nvCxnSpPr>
          <p:cNvPr id="193" name="Conexão Reta 192"/>
          <p:cNvCxnSpPr/>
          <p:nvPr/>
        </p:nvCxnSpPr>
        <p:spPr>
          <a:xfrm>
            <a:off x="10337165" y="50038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4" name="Shape 238" descr="C:\technopolys\technopolys\techno\technoW1\technoW2\images\home_banner_pager 16.png"/>
          <p:cNvPicPr preferRelativeResize="0"/>
          <p:nvPr/>
        </p:nvPicPr>
        <p:blipFill rotWithShape="1">
          <a:blip r:embed="rId4"/>
          <a:srcRect/>
          <a:stretch>
            <a:fillRect/>
          </a:stretch>
        </p:blipFill>
        <p:spPr>
          <a:xfrm>
            <a:off x="10056449" y="4797673"/>
            <a:ext cx="559402" cy="559434"/>
          </a:xfrm>
          <a:prstGeom prst="rect">
            <a:avLst/>
          </a:prstGeom>
          <a:noFill/>
          <a:ln>
            <a:noFill/>
          </a:ln>
        </p:spPr>
      </p:pic>
      <p:sp>
        <p:nvSpPr>
          <p:cNvPr id="196" name="Caixa de Texto 195"/>
          <p:cNvSpPr txBox="1"/>
          <p:nvPr/>
        </p:nvSpPr>
        <p:spPr>
          <a:xfrm>
            <a:off x="10404475" y="4915535"/>
            <a:ext cx="1510030" cy="1078865"/>
          </a:xfrm>
          <a:prstGeom prst="rect">
            <a:avLst/>
          </a:prstGeom>
          <a:noFill/>
        </p:spPr>
        <p:txBody>
          <a:bodyPr wrap="square" rtlCol="0">
            <a:spAutoFit/>
          </a:bodyPr>
          <a:lstStyle/>
          <a:p>
            <a:pPr algn="just" defTabSz="1111250">
              <a:lnSpc>
                <a:spcPts val="1100"/>
              </a:lnSpc>
              <a:defRPr/>
            </a:pPr>
            <a:r>
              <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Zona de livre troca.</a:t>
            </a:r>
            <a:r>
              <a:rPr lang="pt-PT" sz="100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Uma zona de livre troca é criada com adopção da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Tarifa Exterior Comum</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(TEC) da</a:t>
            </a:r>
            <a:r>
              <a:rPr lang="pt-PT" sz="100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CEDEAO a 25 de Outubro 2013 em Dakar, aplicável a partir de Janeiro de 2015</a:t>
            </a:r>
            <a:r>
              <a:rPr lang="en-GB" sz="100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cxnSp>
        <p:nvCxnSpPr>
          <p:cNvPr id="198" name="Conexão Reta 197"/>
          <p:cNvCxnSpPr/>
          <p:nvPr/>
        </p:nvCxnSpPr>
        <p:spPr>
          <a:xfrm>
            <a:off x="9486900" y="7245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9" name="Shape 238" descr="C:\technopolys\technopolys\techno\technoW1\technoW2\images\home_banner_pager 16.png"/>
          <p:cNvPicPr preferRelativeResize="0"/>
          <p:nvPr/>
        </p:nvPicPr>
        <p:blipFill rotWithShape="1">
          <a:blip r:embed="rId4"/>
          <a:srcRect/>
          <a:stretch>
            <a:fillRect/>
          </a:stretch>
        </p:blipFill>
        <p:spPr>
          <a:xfrm>
            <a:off x="9206184" y="569208"/>
            <a:ext cx="559402" cy="559434"/>
          </a:xfrm>
          <a:prstGeom prst="rect">
            <a:avLst/>
          </a:prstGeom>
          <a:noFill/>
          <a:ln>
            <a:noFill/>
          </a:ln>
        </p:spPr>
      </p:pic>
      <p:pic>
        <p:nvPicPr>
          <p:cNvPr id="200" name="Shape 257" descr="C:\technopolys\technopolys\techno\technoW1\technoW2\images\home_banner_pager.png"/>
          <p:cNvPicPr preferRelativeResize="0"/>
          <p:nvPr/>
        </p:nvPicPr>
        <p:blipFill rotWithShape="1">
          <a:blip r:embed="rId5"/>
          <a:srcRect/>
          <a:stretch>
            <a:fillRect/>
          </a:stretch>
        </p:blipFill>
        <p:spPr>
          <a:xfrm>
            <a:off x="9357995" y="1807210"/>
            <a:ext cx="250825" cy="250825"/>
          </a:xfrm>
          <a:prstGeom prst="rect">
            <a:avLst/>
          </a:prstGeom>
          <a:noFill/>
          <a:ln>
            <a:noFill/>
          </a:ln>
        </p:spPr>
      </p:pic>
      <p:sp>
        <p:nvSpPr>
          <p:cNvPr id="202" name="Caixa de Texto 201"/>
          <p:cNvSpPr txBox="1"/>
          <p:nvPr/>
        </p:nvSpPr>
        <p:spPr>
          <a:xfrm>
            <a:off x="195756" y="2781300"/>
            <a:ext cx="1993900" cy="1019175"/>
          </a:xfrm>
          <a:prstGeom prst="rect">
            <a:avLst/>
          </a:prstGeom>
          <a:noFill/>
        </p:spPr>
        <p:txBody>
          <a:bodyPr wrap="square" rtlCol="0">
            <a:spAutoFit/>
          </a:bodyPr>
          <a:lstStyle/>
          <a:p>
            <a:pPr algn="just" defTabSz="1111250">
              <a:lnSpc>
                <a:spcPct val="100000"/>
              </a:lnSpc>
              <a:spcBef>
                <a:spcPts val="0"/>
              </a:spcBef>
              <a:spcAft>
                <a:spcPts val="35"/>
              </a:spcAft>
              <a:defRPr/>
            </a:pPr>
            <a:r>
              <a:rPr lang="pt-PT"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Liberalização do Comércio Externo.</a:t>
            </a:r>
            <a:endParaRPr lang="pt-PT" sz="1000" b="1" dirty="0">
              <a:solidFill>
                <a:srgbClr val="008CBA"/>
              </a:solidFill>
              <a:latin typeface="Arial Narrow" panose="020B0606020202030204" pitchFamily="34" charset="0"/>
              <a:ea typeface="Verdana" panose="020B0604030504040204" pitchFamily="34" charset="0"/>
              <a:cs typeface="Verdana" panose="020B0604030504040204" pitchFamily="34" charset="0"/>
            </a:endParaRPr>
          </a:p>
          <a:p>
            <a:pPr algn="just" defTabSz="1111250">
              <a:lnSpc>
                <a:spcPct val="100000"/>
              </a:lnSpc>
              <a:spcBef>
                <a:spcPts val="0"/>
              </a:spcBef>
              <a:spcAft>
                <a:spcPts val="35"/>
              </a:spcAft>
              <a:defRPr/>
            </a:pPr>
            <a:r>
              <a:rPr lang="pt-PT" sz="1000" dirty="0">
                <a:solidFill>
                  <a:prstClr val="black"/>
                </a:solidFill>
                <a:latin typeface="Arial Narrow" panose="020B0606020202030204" pitchFamily="34" charset="0"/>
                <a:ea typeface="Verdana" panose="020B0604030504040204" pitchFamily="34" charset="0"/>
                <a:cs typeface="Arial Narrow" panose="020B0606020202030204" pitchFamily="34" charset="0"/>
                <a:sym typeface="+mn-ea"/>
              </a:rPr>
              <a:t>Eliminação dos direitos aduaneiros sobre as importações e exportações e a abolição de barreiras não-tarifárias entre Estados-Membros,</a:t>
            </a:r>
            <a:r>
              <a:rPr lang="pt-PT" sz="1000" dirty="0">
                <a:latin typeface="Arial Narrow" panose="020B0606020202030204" pitchFamily="34" charset="0"/>
                <a:cs typeface="Arial Narrow" panose="020B0606020202030204" pitchFamily="34" charset="0"/>
                <a:sym typeface="+mn-ea"/>
              </a:rPr>
              <a:t>produtos industriais.</a:t>
            </a:r>
            <a:endParaRPr lang="pt-PT" altLang="en-US" sz="1000" dirty="0">
              <a:solidFill>
                <a:schemeClr val="tx1"/>
              </a:solidFill>
              <a:latin typeface="Arial Narrow" panose="020B0606020202030204" pitchFamily="34" charset="0"/>
              <a:ea typeface="Verdana" panose="020B0604030504040204" pitchFamily="34" charset="0"/>
              <a:cs typeface="Arial Narrow" panose="020B0606020202030204" pitchFamily="34" charset="0"/>
              <a:sym typeface="+mn-ea"/>
            </a:endParaRPr>
          </a:p>
        </p:txBody>
      </p:sp>
      <p:sp>
        <p:nvSpPr>
          <p:cNvPr id="203" name="Oval 202"/>
          <p:cNvSpPr/>
          <p:nvPr/>
        </p:nvSpPr>
        <p:spPr>
          <a:xfrm>
            <a:off x="10540365" y="1978025"/>
            <a:ext cx="762000" cy="593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4" name="Shape 257" descr="C:\technopolys\technopolys\techno\technoW1\technoW2\images\home_banner_pager.png"/>
          <p:cNvPicPr preferRelativeResize="0"/>
          <p:nvPr/>
        </p:nvPicPr>
        <p:blipFill rotWithShape="1">
          <a:blip r:embed="rId5"/>
          <a:srcRect/>
          <a:stretch>
            <a:fillRect/>
          </a:stretch>
        </p:blipFill>
        <p:spPr>
          <a:xfrm>
            <a:off x="2126615" y="3898900"/>
            <a:ext cx="250825" cy="250825"/>
          </a:xfrm>
          <a:prstGeom prst="rect">
            <a:avLst/>
          </a:prstGeom>
          <a:noFill/>
          <a:ln>
            <a:noFill/>
          </a:ln>
        </p:spPr>
      </p:pic>
      <p:pic>
        <p:nvPicPr>
          <p:cNvPr id="166" name="Shape 257" descr="C:\technopolys\technopolys\techno\technoW1\technoW2\images\home_banner_pager.png"/>
          <p:cNvPicPr preferRelativeResize="0"/>
          <p:nvPr/>
        </p:nvPicPr>
        <p:blipFill rotWithShape="1">
          <a:blip r:embed="rId5"/>
          <a:srcRect/>
          <a:stretch>
            <a:fillRect/>
          </a:stretch>
        </p:blipFill>
        <p:spPr>
          <a:xfrm>
            <a:off x="10644505" y="3930650"/>
            <a:ext cx="250825" cy="250825"/>
          </a:xfrm>
          <a:prstGeom prst="rect">
            <a:avLst/>
          </a:prstGeom>
          <a:noFill/>
          <a:ln>
            <a:noFill/>
          </a:ln>
        </p:spPr>
      </p:pic>
      <p:sp>
        <p:nvSpPr>
          <p:cNvPr id="205" name="Caixa de Texto 204"/>
          <p:cNvSpPr txBox="1"/>
          <p:nvPr/>
        </p:nvSpPr>
        <p:spPr>
          <a:xfrm>
            <a:off x="5250815" y="617664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2007</a:t>
            </a:r>
          </a:p>
        </p:txBody>
      </p:sp>
      <p:sp>
        <p:nvSpPr>
          <p:cNvPr id="206" name="Caixa de Texto 205"/>
          <p:cNvSpPr txBox="1"/>
          <p:nvPr/>
        </p:nvSpPr>
        <p:spPr>
          <a:xfrm>
            <a:off x="5796915" y="4909820"/>
            <a:ext cx="1579245" cy="955040"/>
          </a:xfrm>
          <a:prstGeom prst="rect">
            <a:avLst/>
          </a:prstGeom>
          <a:noFill/>
        </p:spPr>
        <p:txBody>
          <a:bodyPr wrap="square" rtlCol="0">
            <a:spAutoFit/>
          </a:bodyPr>
          <a:lstStyle/>
          <a:p>
            <a:pPr algn="just" defTabSz="1111250">
              <a:lnSpc>
                <a:spcPct val="100000"/>
              </a:lnSpc>
              <a:spcBef>
                <a:spcPts val="0"/>
              </a:spcBef>
              <a:spcAft>
                <a:spcPts val="35"/>
              </a:spcAft>
              <a:defRPr/>
            </a:pPr>
            <a:r>
              <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Visão 2020.</a:t>
            </a:r>
            <a:endParaRPr lang="pt-PT" sz="1000" b="1">
              <a:solidFill>
                <a:srgbClr val="008CBA"/>
              </a:solidFill>
              <a:latin typeface="Arial Narrow" panose="020B0606020202030204" pitchFamily="34" charset="0"/>
              <a:ea typeface="Verdana" panose="020B0604030504040204" pitchFamily="34" charset="0"/>
              <a:cs typeface="Verdana" panose="020B0604030504040204" pitchFamily="34" charset="0"/>
            </a:endParaRPr>
          </a:p>
          <a:p>
            <a:pPr algn="just" defTabSz="1111250">
              <a:lnSpc>
                <a:spcPts val="1100"/>
              </a:lnSpc>
              <a:defRPr/>
            </a:pPr>
            <a:r>
              <a:rPr lang="pt-PT" sz="1000">
                <a:latin typeface="Arial Narrow" panose="020B0606020202030204" pitchFamily="34" charset="0"/>
                <a:cs typeface="Arial" panose="020B0604020202020204" pitchFamily="34" charset="0"/>
                <a:sym typeface="+mn-ea"/>
              </a:rPr>
              <a:t>A adopção dos princípios constitutivos, que consiste na conversão </a:t>
            </a:r>
            <a:r>
              <a:rPr lang="pt-PT" sz="1000" smtClean="0">
                <a:latin typeface="Arial Narrow" panose="020B0606020202030204" pitchFamily="34" charset="0"/>
                <a:cs typeface="Arial" panose="020B0604020202020204" pitchFamily="34" charset="0"/>
                <a:sym typeface="+mn-ea"/>
              </a:rPr>
              <a:t>de uma </a:t>
            </a:r>
            <a:r>
              <a:rPr lang="pt-PT" sz="1000">
                <a:latin typeface="Arial Narrow" panose="020B0606020202030204" pitchFamily="34" charset="0"/>
                <a:cs typeface="Arial" panose="020B0604020202020204" pitchFamily="34" charset="0"/>
                <a:sym typeface="+mn-ea"/>
              </a:rPr>
              <a:t>CEDEAO de Estados </a:t>
            </a:r>
            <a:r>
              <a:rPr lang="pt-PT" sz="1000" smtClean="0">
                <a:latin typeface="Arial Narrow" panose="020B0606020202030204" pitchFamily="34" charset="0"/>
                <a:cs typeface="Arial" panose="020B0604020202020204" pitchFamily="34" charset="0"/>
                <a:sym typeface="+mn-ea"/>
              </a:rPr>
              <a:t>para uma </a:t>
            </a:r>
            <a:r>
              <a:rPr lang="pt-PT" sz="1000">
                <a:latin typeface="Arial Narrow" panose="020B0606020202030204" pitchFamily="34" charset="0"/>
                <a:cs typeface="Arial" panose="020B0604020202020204" pitchFamily="34" charset="0"/>
                <a:sym typeface="+mn-ea"/>
              </a:rPr>
              <a:t>CEDEAO dos cidadãos.</a:t>
            </a:r>
            <a:endParaRPr lang="pt-PT" altLang="en-US" sz="100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pic>
        <p:nvPicPr>
          <p:cNvPr id="158" name="Shape 257" descr="C:\technopolys\technopolys\techno\technoW1\technoW2\images\home_banner_pager.png"/>
          <p:cNvPicPr preferRelativeResize="0"/>
          <p:nvPr/>
        </p:nvPicPr>
        <p:blipFill rotWithShape="1">
          <a:blip r:embed="rId5"/>
          <a:srcRect/>
          <a:stretch>
            <a:fillRect/>
          </a:stretch>
        </p:blipFill>
        <p:spPr>
          <a:xfrm>
            <a:off x="10225405" y="6055360"/>
            <a:ext cx="250825" cy="250825"/>
          </a:xfrm>
          <a:prstGeom prst="rect">
            <a:avLst/>
          </a:prstGeom>
          <a:noFill/>
          <a:ln>
            <a:noFill/>
          </a:ln>
        </p:spPr>
      </p:pic>
      <p:sp>
        <p:nvSpPr>
          <p:cNvPr id="207" name="Caixa de Texto 206"/>
          <p:cNvSpPr txBox="1"/>
          <p:nvPr/>
        </p:nvSpPr>
        <p:spPr>
          <a:xfrm>
            <a:off x="757237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2009</a:t>
            </a:r>
          </a:p>
        </p:txBody>
      </p:sp>
      <p:sp>
        <p:nvSpPr>
          <p:cNvPr id="208" name="Caixa de Texto 207"/>
          <p:cNvSpPr txBox="1"/>
          <p:nvPr/>
        </p:nvSpPr>
        <p:spPr>
          <a:xfrm>
            <a:off x="8110855" y="4914265"/>
            <a:ext cx="1939925" cy="1019175"/>
          </a:xfrm>
          <a:prstGeom prst="rect">
            <a:avLst/>
          </a:prstGeom>
          <a:noFill/>
        </p:spPr>
        <p:txBody>
          <a:bodyPr wrap="square" rtlCol="0">
            <a:spAutoFit/>
          </a:bodyPr>
          <a:lstStyle/>
          <a:p>
            <a:pPr algn="just" defTabSz="1111250">
              <a:lnSpc>
                <a:spcPct val="100000"/>
              </a:lnSpc>
              <a:spcBef>
                <a:spcPts val="0"/>
              </a:spcBef>
              <a:spcAft>
                <a:spcPts val="35"/>
              </a:spcAft>
              <a:defRPr/>
            </a:pPr>
            <a:r>
              <a:rPr lang="pt-PT" sz="100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Moéda Única da </a:t>
            </a:r>
            <a:r>
              <a:rPr lang="pt-PT" sz="1000" i="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CEDEAO </a:t>
            </a:r>
            <a:r>
              <a:rPr lang="pt-PT" sz="1000" i="1">
                <a:solidFill>
                  <a:srgbClr val="008CBA"/>
                </a:solidFill>
                <a:latin typeface="Arial Narrow" panose="020B0606020202030204" pitchFamily="34" charset="0"/>
                <a:ea typeface="Verdana" panose="020B0604030504040204" pitchFamily="34" charset="0"/>
                <a:cs typeface="Arial Narrow" panose="020B0606020202030204" pitchFamily="34" charset="0"/>
                <a:sym typeface="+mn-ea"/>
              </a:rPr>
              <a:t>[ </a:t>
            </a:r>
            <a:r>
              <a:rPr lang="pt-PT" sz="1000" b="1" i="1">
                <a:solidFill>
                  <a:srgbClr val="008CBA"/>
                </a:solidFill>
                <a:latin typeface="Arial Narrow" panose="020B0606020202030204" pitchFamily="34" charset="0"/>
                <a:ea typeface="Verdana" panose="020B0604030504040204" pitchFamily="34" charset="0"/>
                <a:cs typeface="Arial Narrow" panose="020B0606020202030204" pitchFamily="34" charset="0"/>
                <a:sym typeface="+mn-ea"/>
              </a:rPr>
              <a:t>ECO </a:t>
            </a:r>
            <a:r>
              <a:rPr lang="pt-PT" sz="1000" i="1">
                <a:solidFill>
                  <a:srgbClr val="008CBA"/>
                </a:solidFill>
                <a:latin typeface="Arial Narrow" panose="020B0606020202030204" pitchFamily="34" charset="0"/>
                <a:ea typeface="Verdana" panose="020B0604030504040204" pitchFamily="34" charset="0"/>
                <a:cs typeface="Arial Narrow" panose="020B0606020202030204" pitchFamily="34" charset="0"/>
                <a:sym typeface="+mn-ea"/>
              </a:rPr>
              <a:t>]</a:t>
            </a:r>
            <a:r>
              <a:rPr lang="pt-PT" sz="1000" i="1">
                <a:latin typeface="Arial Narrow" panose="020B0606020202030204" pitchFamily="34" charset="0"/>
                <a:ea typeface="Verdana" panose="020B0604030504040204" pitchFamily="34" charset="0"/>
                <a:cs typeface="Arial Narrow" panose="020B0606020202030204" pitchFamily="34" charset="0"/>
                <a:sym typeface="+mn-ea"/>
              </a:rPr>
              <a:t>.</a:t>
            </a:r>
          </a:p>
          <a:p>
            <a:pPr algn="just" defTabSz="1111250">
              <a:lnSpc>
                <a:spcPct val="100000"/>
              </a:lnSpc>
              <a:spcBef>
                <a:spcPts val="0"/>
              </a:spcBef>
              <a:spcAft>
                <a:spcPts val="35"/>
              </a:spcAft>
              <a:defRPr/>
            </a:pPr>
            <a:r>
              <a:rPr lang="pt-PT" sz="1000">
                <a:latin typeface="Arial Narrow" panose="020B0606020202030204" pitchFamily="34" charset="0"/>
                <a:ea typeface="Verdana" panose="020B0604030504040204" pitchFamily="34" charset="0"/>
                <a:cs typeface="Verdana" panose="020B0604030504040204" pitchFamily="34" charset="0"/>
                <a:sym typeface="+mn-ea"/>
              </a:rPr>
              <a:t>Adopção pelo Conselho de Convergência da </a:t>
            </a:r>
            <a:r>
              <a:rPr lang="pt-PT" sz="1000" i="1">
                <a:latin typeface="Arial Narrow" panose="020B0606020202030204" pitchFamily="34" charset="0"/>
                <a:ea typeface="Verdana" panose="020B0604030504040204" pitchFamily="34" charset="0"/>
                <a:cs typeface="Verdana" panose="020B0604030504040204" pitchFamily="34" charset="0"/>
                <a:sym typeface="+mn-ea"/>
              </a:rPr>
              <a:t>CEDEAO</a:t>
            </a:r>
            <a:r>
              <a:rPr lang="pt-PT" sz="1000">
                <a:latin typeface="Arial Narrow" panose="020B0606020202030204" pitchFamily="34" charset="0"/>
                <a:ea typeface="Verdana" panose="020B0604030504040204" pitchFamily="34" charset="0"/>
                <a:cs typeface="Verdana" panose="020B0604030504040204" pitchFamily="34" charset="0"/>
                <a:sym typeface="+mn-ea"/>
              </a:rPr>
              <a:t>, em 25 de Maio de 2009, de «feuille de route» para o  programa da Moéda Única da </a:t>
            </a:r>
            <a:r>
              <a:rPr lang="pt-PT" sz="1000" i="1">
                <a:latin typeface="Arial Narrow" panose="020B0606020202030204" pitchFamily="34" charset="0"/>
                <a:ea typeface="Verdana" panose="020B0604030504040204" pitchFamily="34" charset="0"/>
                <a:cs typeface="Verdana" panose="020B0604030504040204" pitchFamily="34" charset="0"/>
                <a:sym typeface="+mn-ea"/>
              </a:rPr>
              <a:t>CEDEAO </a:t>
            </a:r>
            <a:r>
              <a:rPr lang="pt-PT" sz="1000" i="1">
                <a:latin typeface="Arial Narrow" panose="020B0606020202030204" pitchFamily="34" charset="0"/>
                <a:ea typeface="Verdana" panose="020B0604030504040204" pitchFamily="34" charset="0"/>
                <a:cs typeface="Arial Narrow" panose="020B0606020202030204" pitchFamily="34" charset="0"/>
                <a:sym typeface="+mn-ea"/>
              </a:rPr>
              <a:t>[ </a:t>
            </a:r>
            <a:r>
              <a:rPr lang="pt-PT" sz="1000" b="1" i="1">
                <a:gradFill>
                  <a:gsLst>
                    <a:gs pos="0">
                      <a:srgbClr val="14CD68"/>
                    </a:gs>
                    <a:gs pos="100000">
                      <a:srgbClr val="035C7D"/>
                    </a:gs>
                  </a:gsLst>
                  <a:lin scaled="0"/>
                </a:gradFill>
                <a:latin typeface="Arial Narrow" panose="020B0606020202030204" pitchFamily="34" charset="0"/>
                <a:ea typeface="Verdana" panose="020B0604030504040204" pitchFamily="34" charset="0"/>
                <a:cs typeface="Arial Narrow" panose="020B0606020202030204" pitchFamily="34" charset="0"/>
                <a:sym typeface="+mn-ea"/>
              </a:rPr>
              <a:t>ECO</a:t>
            </a:r>
            <a:r>
              <a:rPr lang="pt-PT" sz="1000" b="1" i="1">
                <a:solidFill>
                  <a:srgbClr val="008CBA"/>
                </a:solidFill>
                <a:latin typeface="Arial Narrow" panose="020B0606020202030204" pitchFamily="34" charset="0"/>
                <a:ea typeface="Verdana" panose="020B0604030504040204" pitchFamily="34" charset="0"/>
                <a:cs typeface="Arial Narrow" panose="020B0606020202030204" pitchFamily="34" charset="0"/>
                <a:sym typeface="+mn-ea"/>
              </a:rPr>
              <a:t> </a:t>
            </a:r>
            <a:r>
              <a:rPr lang="pt-PT" sz="1000" i="1">
                <a:latin typeface="Arial Narrow" panose="020B0606020202030204" pitchFamily="34" charset="0"/>
                <a:ea typeface="Verdana" panose="020B0604030504040204" pitchFamily="34" charset="0"/>
                <a:cs typeface="Arial Narrow" panose="020B0606020202030204" pitchFamily="34" charset="0"/>
                <a:sym typeface="+mn-ea"/>
              </a:rPr>
              <a:t>] em 2020</a:t>
            </a:r>
            <a:r>
              <a:rPr lang="pt-PT" sz="1000">
                <a:latin typeface="Arial Narrow" panose="020B0606020202030204" pitchFamily="34" charset="0"/>
                <a:ea typeface="Verdana" panose="020B0604030504040204" pitchFamily="34" charset="0"/>
                <a:cs typeface="Verdana" panose="020B0604030504040204" pitchFamily="34" charset="0"/>
                <a:sym typeface="+mn-ea"/>
              </a:rPr>
              <a:t>.</a:t>
            </a:r>
          </a:p>
        </p:txBody>
      </p:sp>
      <p:pic>
        <p:nvPicPr>
          <p:cNvPr id="209" name="Imagem 2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100" name="Caixa de Texto 171"/>
          <p:cNvSpPr txBox="1"/>
          <p:nvPr/>
        </p:nvSpPr>
        <p:spPr>
          <a:xfrm>
            <a:off x="8990964" y="191579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1987</a:t>
            </a:r>
            <a:endParaRPr lang="pt-PT" altLang="en-US" sz="2800" dirty="0">
              <a:gradFill>
                <a:gsLst>
                  <a:gs pos="0">
                    <a:srgbClr val="14CD68"/>
                  </a:gs>
                  <a:gs pos="100000">
                    <a:srgbClr val="035C7D"/>
                  </a:gs>
                </a:gsLst>
                <a:lin scaled="0"/>
              </a:gra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0" y="662940"/>
          <a:ext cx="12191365" cy="6095365"/>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logo"/>
          <p:cNvPicPr>
            <a:picLocks noChangeAspect="1"/>
          </p:cNvPicPr>
          <p:nvPr/>
        </p:nvPicPr>
        <p:blipFill>
          <a:blip r:embed="rId3"/>
          <a:stretch>
            <a:fillRect/>
          </a:stretch>
        </p:blipFill>
        <p:spPr>
          <a:xfrm>
            <a:off x="9866630" y="80645"/>
            <a:ext cx="2289175" cy="58420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50</a:t>
            </a:fld>
            <a:endParaRPr lang="fr-FR" altLang="pt-PT" sz="1200" b="1" i="1" u="sng" dirty="0">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4"/>
          <a:stretch>
            <a:fillRect/>
          </a:stretch>
        </p:blipFill>
        <p:spPr>
          <a:xfrm>
            <a:off x="178435" y="311785"/>
            <a:ext cx="333375" cy="21907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34290" y="530860"/>
          <a:ext cx="6002020" cy="6325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nvGraphicFramePr>
        <p:xfrm>
          <a:off x="6036945" y="530225"/>
          <a:ext cx="6123940" cy="6326505"/>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m 3" descr="logo"/>
          <p:cNvPicPr>
            <a:picLocks noChangeAspect="1"/>
          </p:cNvPicPr>
          <p:nvPr/>
        </p:nvPicPr>
        <p:blipFill>
          <a:blip r:embed="rId4"/>
          <a:stretch>
            <a:fillRect/>
          </a:stretch>
        </p:blipFill>
        <p:spPr>
          <a:xfrm>
            <a:off x="9866630" y="80645"/>
            <a:ext cx="2289175" cy="584200"/>
          </a:xfrm>
          <a:prstGeom prst="rect">
            <a:avLst/>
          </a:prstGeom>
        </p:spPr>
      </p:pic>
      <p:sp>
        <p:nvSpPr>
          <p:cNvPr id="50" name="Slide Number Placeholder 6"/>
          <p:cNvSpPr txBox="1"/>
          <p:nvPr/>
        </p:nvSpPr>
        <p:spPr bwMode="auto">
          <a:xfrm>
            <a:off x="527431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51</a:t>
            </a:fld>
            <a:endParaRPr lang="fr-FR" altLang="pt-PT" sz="1200" b="1" i="1" u="sng" dirty="0">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5"/>
          <a:stretch>
            <a:fillRect/>
          </a:stretch>
        </p:blipFill>
        <p:spPr>
          <a:xfrm>
            <a:off x="178435" y="311785"/>
            <a:ext cx="333375" cy="21907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635" y="494665"/>
          <a:ext cx="12193270" cy="3387090"/>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logo"/>
          <p:cNvPicPr>
            <a:picLocks noChangeAspect="1"/>
          </p:cNvPicPr>
          <p:nvPr/>
        </p:nvPicPr>
        <p:blipFill>
          <a:blip r:embed="rId3"/>
          <a:stretch>
            <a:fillRect/>
          </a:stretch>
        </p:blipFill>
        <p:spPr>
          <a:xfrm>
            <a:off x="9866630" y="80645"/>
            <a:ext cx="2289175" cy="58420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52</a:t>
            </a:fld>
            <a:endParaRPr lang="fr-FR" altLang="pt-PT" sz="1200" b="1" i="1" u="sng" dirty="0">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4"/>
          <a:stretch>
            <a:fillRect/>
          </a:stretch>
        </p:blipFill>
        <p:spPr>
          <a:xfrm>
            <a:off x="178435" y="311785"/>
            <a:ext cx="333375" cy="219075"/>
          </a:xfrm>
          <a:prstGeom prst="rect">
            <a:avLst/>
          </a:prstGeom>
        </p:spPr>
      </p:pic>
      <p:graphicFrame>
        <p:nvGraphicFramePr>
          <p:cNvPr id="6" name="Gráfico 5"/>
          <p:cNvGraphicFramePr/>
          <p:nvPr/>
        </p:nvGraphicFramePr>
        <p:xfrm>
          <a:off x="-635" y="4025900"/>
          <a:ext cx="12193905" cy="266890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0" y="601980"/>
          <a:ext cx="12192635" cy="6063615"/>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logo"/>
          <p:cNvPicPr>
            <a:picLocks noChangeAspect="1"/>
          </p:cNvPicPr>
          <p:nvPr/>
        </p:nvPicPr>
        <p:blipFill>
          <a:blip r:embed="rId3"/>
          <a:stretch>
            <a:fillRect/>
          </a:stretch>
        </p:blipFill>
        <p:spPr>
          <a:xfrm>
            <a:off x="9952355" y="80645"/>
            <a:ext cx="2214245" cy="56515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53</a:t>
            </a:fld>
            <a:endParaRPr lang="fr-FR" altLang="pt-PT" sz="1200" b="1" i="1" u="sng" dirty="0">
              <a:solidFill>
                <a:srgbClr val="008CBA"/>
              </a:solidFill>
            </a:endParaRPr>
          </a:p>
        </p:txBody>
      </p:sp>
      <p:sp>
        <p:nvSpPr>
          <p:cNvPr id="7" name="Caixa de Texto 6"/>
          <p:cNvSpPr txBox="1"/>
          <p:nvPr/>
        </p:nvSpPr>
        <p:spPr>
          <a:xfrm>
            <a:off x="359410" y="195580"/>
            <a:ext cx="1725295" cy="368300"/>
          </a:xfrm>
          <a:prstGeom prst="rect">
            <a:avLst/>
          </a:prstGeom>
          <a:noFill/>
        </p:spPr>
        <p:txBody>
          <a:bodyPr wrap="square" rtlCol="0">
            <a:spAutoFit/>
          </a:bodyPr>
          <a:lstStyle/>
          <a:p>
            <a:r>
              <a:rPr lang="pt-PT" altLang="en-US" b="1">
                <a:solidFill>
                  <a:srgbClr val="3EA4BA"/>
                </a:solidFill>
              </a:rPr>
              <a:t>SERRA LEOA</a:t>
            </a:r>
          </a:p>
        </p:txBody>
      </p:sp>
      <p:pic>
        <p:nvPicPr>
          <p:cNvPr id="5" name="Imagem 4" descr="sl"/>
          <p:cNvPicPr>
            <a:picLocks noChangeAspect="1"/>
          </p:cNvPicPr>
          <p:nvPr/>
        </p:nvPicPr>
        <p:blipFill>
          <a:blip r:embed="rId4"/>
          <a:stretch>
            <a:fillRect/>
          </a:stretch>
        </p:blipFill>
        <p:spPr>
          <a:xfrm>
            <a:off x="107950" y="253365"/>
            <a:ext cx="333375" cy="219075"/>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54</a:t>
            </a:fld>
            <a:endParaRPr lang="fr-FR" altLang="pt-PT" sz="1200" b="1" i="1" u="sng" dirty="0"/>
          </a:p>
        </p:txBody>
      </p:sp>
      <p:graphicFrame>
        <p:nvGraphicFramePr>
          <p:cNvPr id="5" name="Gráfico 4"/>
          <p:cNvGraphicFramePr/>
          <p:nvPr/>
        </p:nvGraphicFramePr>
        <p:xfrm>
          <a:off x="85090" y="556260"/>
          <a:ext cx="6033770" cy="6300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nvGraphicFramePr>
        <p:xfrm>
          <a:off x="6118225" y="556260"/>
          <a:ext cx="6042660" cy="6301105"/>
        </p:xfrm>
        <a:graphic>
          <a:graphicData uri="http://schemas.openxmlformats.org/drawingml/2006/chart">
            <c:chart xmlns:c="http://schemas.openxmlformats.org/drawingml/2006/chart" xmlns:r="http://schemas.openxmlformats.org/officeDocument/2006/relationships" r:id="rId3"/>
          </a:graphicData>
        </a:graphic>
      </p:graphicFrame>
      <p:sp>
        <p:nvSpPr>
          <p:cNvPr id="3" name="Caixa de Texto 2"/>
          <p:cNvSpPr txBox="1"/>
          <p:nvPr/>
        </p:nvSpPr>
        <p:spPr>
          <a:xfrm>
            <a:off x="359410" y="195580"/>
            <a:ext cx="1725295" cy="368300"/>
          </a:xfrm>
          <a:prstGeom prst="rect">
            <a:avLst/>
          </a:prstGeom>
          <a:noFill/>
        </p:spPr>
        <p:txBody>
          <a:bodyPr wrap="square" rtlCol="0">
            <a:spAutoFit/>
          </a:bodyPr>
          <a:lstStyle/>
          <a:p>
            <a:r>
              <a:rPr lang="pt-PT" altLang="en-US" b="1">
                <a:solidFill>
                  <a:srgbClr val="3EA4BA"/>
                </a:solidFill>
              </a:rPr>
              <a:t>SERRA LEOA</a:t>
            </a:r>
          </a:p>
        </p:txBody>
      </p:sp>
      <p:pic>
        <p:nvPicPr>
          <p:cNvPr id="8" name="Imagem 7" descr="sl"/>
          <p:cNvPicPr>
            <a:picLocks noChangeAspect="1"/>
          </p:cNvPicPr>
          <p:nvPr/>
        </p:nvPicPr>
        <p:blipFill>
          <a:blip r:embed="rId4"/>
          <a:stretch>
            <a:fillRect/>
          </a:stretch>
        </p:blipFill>
        <p:spPr>
          <a:xfrm>
            <a:off x="107950" y="253365"/>
            <a:ext cx="333375" cy="219075"/>
          </a:xfrm>
          <a:prstGeom prst="rect">
            <a:avLst/>
          </a:prstGeom>
        </p:spPr>
      </p:pic>
      <p:pic>
        <p:nvPicPr>
          <p:cNvPr id="4" name="Imagem 3" descr="logo"/>
          <p:cNvPicPr>
            <a:picLocks noChangeAspect="1"/>
          </p:cNvPicPr>
          <p:nvPr/>
        </p:nvPicPr>
        <p:blipFill>
          <a:blip r:embed="rId5"/>
          <a:stretch>
            <a:fillRect/>
          </a:stretch>
        </p:blipFill>
        <p:spPr>
          <a:xfrm>
            <a:off x="9952355" y="29845"/>
            <a:ext cx="2214245" cy="56515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nvGraphicFramePr>
        <p:xfrm>
          <a:off x="635" y="789305"/>
          <a:ext cx="12191365" cy="3311525"/>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descr="logo"/>
          <p:cNvPicPr>
            <a:picLocks noChangeAspect="1"/>
          </p:cNvPicPr>
          <p:nvPr/>
        </p:nvPicPr>
        <p:blipFill>
          <a:blip r:embed="rId3"/>
          <a:stretch>
            <a:fillRect/>
          </a:stretch>
        </p:blipFill>
        <p:spPr>
          <a:xfrm>
            <a:off x="9952355" y="80645"/>
            <a:ext cx="2214245" cy="565150"/>
          </a:xfrm>
          <a:prstGeom prst="rect">
            <a:avLst/>
          </a:prstGeom>
        </p:spPr>
      </p:pic>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55</a:t>
            </a:fld>
            <a:endParaRPr lang="fr-FR" altLang="pt-PT" sz="1200" b="1" i="1" u="sng" dirty="0">
              <a:solidFill>
                <a:srgbClr val="008CBA"/>
              </a:solidFill>
            </a:endParaRPr>
          </a:p>
        </p:txBody>
      </p:sp>
      <p:sp>
        <p:nvSpPr>
          <p:cNvPr id="3" name="Caixa de Texto 2"/>
          <p:cNvSpPr txBox="1"/>
          <p:nvPr/>
        </p:nvSpPr>
        <p:spPr>
          <a:xfrm>
            <a:off x="359410" y="195580"/>
            <a:ext cx="1725295" cy="368300"/>
          </a:xfrm>
          <a:prstGeom prst="rect">
            <a:avLst/>
          </a:prstGeom>
          <a:noFill/>
        </p:spPr>
        <p:txBody>
          <a:bodyPr wrap="square" rtlCol="0">
            <a:spAutoFit/>
          </a:bodyPr>
          <a:lstStyle/>
          <a:p>
            <a:r>
              <a:rPr lang="pt-PT" altLang="en-US" b="1">
                <a:solidFill>
                  <a:srgbClr val="3EA4BA"/>
                </a:solidFill>
              </a:rPr>
              <a:t>SERRA LEOA</a:t>
            </a:r>
          </a:p>
        </p:txBody>
      </p:sp>
      <p:pic>
        <p:nvPicPr>
          <p:cNvPr id="5" name="Imagem 4" descr="sl"/>
          <p:cNvPicPr>
            <a:picLocks noChangeAspect="1"/>
          </p:cNvPicPr>
          <p:nvPr/>
        </p:nvPicPr>
        <p:blipFill>
          <a:blip r:embed="rId4"/>
          <a:stretch>
            <a:fillRect/>
          </a:stretch>
        </p:blipFill>
        <p:spPr>
          <a:xfrm>
            <a:off x="107950" y="253365"/>
            <a:ext cx="333375" cy="219075"/>
          </a:xfrm>
          <a:prstGeom prst="rect">
            <a:avLst/>
          </a:prstGeom>
        </p:spPr>
      </p:pic>
      <p:graphicFrame>
        <p:nvGraphicFramePr>
          <p:cNvPr id="8" name="Gráfico 7"/>
          <p:cNvGraphicFramePr/>
          <p:nvPr/>
        </p:nvGraphicFramePr>
        <p:xfrm>
          <a:off x="635" y="4178300"/>
          <a:ext cx="12191365" cy="245364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82" name="Imagem 81" descr="LOGO-Paises ecowas"/>
          <p:cNvPicPr>
            <a:picLocks noChangeAspect="1"/>
          </p:cNvPicPr>
          <p:nvPr/>
        </p:nvPicPr>
        <p:blipFill>
          <a:blip r:embed="rId3"/>
          <a:stretch>
            <a:fillRect/>
          </a:stretch>
        </p:blipFill>
        <p:spPr>
          <a:xfrm>
            <a:off x="5013325" y="827405"/>
            <a:ext cx="4911090" cy="4864735"/>
          </a:xfrm>
          <a:prstGeom prst="rect">
            <a:avLst/>
          </a:prstGeom>
        </p:spPr>
      </p:pic>
      <p:pic>
        <p:nvPicPr>
          <p:cNvPr id="4" name="Imagem 3" descr="logo"/>
          <p:cNvPicPr>
            <a:picLocks noChangeAspect="1"/>
          </p:cNvPicPr>
          <p:nvPr/>
        </p:nvPicPr>
        <p:blipFill>
          <a:blip r:embed="rId4"/>
          <a:stretch>
            <a:fillRect/>
          </a:stretch>
        </p:blipFill>
        <p:spPr>
          <a:xfrm>
            <a:off x="27940" y="114300"/>
            <a:ext cx="2906395" cy="741680"/>
          </a:xfrm>
          <a:prstGeom prst="rect">
            <a:avLst/>
          </a:prstGeom>
        </p:spPr>
      </p:pic>
      <p:pic>
        <p:nvPicPr>
          <p:cNvPr id="2" name="Imagem 1" descr="LOGO-Paises ecowas"/>
          <p:cNvPicPr>
            <a:picLocks noChangeAspect="1"/>
          </p:cNvPicPr>
          <p:nvPr/>
        </p:nvPicPr>
        <p:blipFill>
          <a:blip r:embed="rId3"/>
          <a:stretch>
            <a:fillRect/>
          </a:stretch>
        </p:blipFill>
        <p:spPr>
          <a:xfrm>
            <a:off x="-3175" y="4435201"/>
            <a:ext cx="1960880" cy="1941830"/>
          </a:xfrm>
          <a:prstGeom prst="rect">
            <a:avLst/>
          </a:prstGeom>
        </p:spPr>
      </p:pic>
      <p:sp>
        <p:nvSpPr>
          <p:cNvPr id="3" name="Anel 2"/>
          <p:cNvSpPr/>
          <p:nvPr/>
        </p:nvSpPr>
        <p:spPr>
          <a:xfrm>
            <a:off x="3470910" y="1905"/>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cxnSp>
        <p:nvCxnSpPr>
          <p:cNvPr id="76" name="Conexão Reta 75"/>
          <p:cNvCxnSpPr>
            <a:endCxn id="25" idx="3"/>
          </p:cNvCxnSpPr>
          <p:nvPr/>
        </p:nvCxnSpPr>
        <p:spPr>
          <a:xfrm>
            <a:off x="5724524" y="3879212"/>
            <a:ext cx="37973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xão Reta 62"/>
          <p:cNvCxnSpPr/>
          <p:nvPr/>
        </p:nvCxnSpPr>
        <p:spPr>
          <a:xfrm flipV="1">
            <a:off x="5174293" y="4290057"/>
            <a:ext cx="929961" cy="2530841"/>
          </a:xfrm>
          <a:prstGeom prst="line">
            <a:avLst/>
          </a:prstGeom>
        </p:spPr>
        <p:style>
          <a:lnRef idx="1">
            <a:schemeClr val="accent1"/>
          </a:lnRef>
          <a:fillRef idx="0">
            <a:schemeClr val="accent1"/>
          </a:fillRef>
          <a:effectRef idx="0">
            <a:schemeClr val="accent1"/>
          </a:effectRef>
          <a:fontRef idx="minor">
            <a:schemeClr val="tx1"/>
          </a:fontRef>
        </p:style>
      </p:cxnSp>
      <p:sp>
        <p:nvSpPr>
          <p:cNvPr id="50" name="Slide Number Placeholder 6"/>
          <p:cNvSpPr txBox="1"/>
          <p:nvPr/>
        </p:nvSpPr>
        <p:spPr bwMode="auto">
          <a:xfrm>
            <a:off x="5721350" y="6592570"/>
            <a:ext cx="987425" cy="26543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dirty="0"/>
              <a:t>6</a:t>
            </a:fld>
            <a:endParaRPr lang="fr-FR" altLang="pt-PT" sz="1200" b="1" i="1" dirty="0"/>
          </a:p>
        </p:txBody>
      </p:sp>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6" name="Conexão Reta 15"/>
          <p:cNvCxnSpPr/>
          <p:nvPr/>
        </p:nvCxnSpPr>
        <p:spPr>
          <a:xfrm flipV="1">
            <a:off x="7216140" y="348615"/>
            <a:ext cx="438785" cy="1242695"/>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ixa de Texto 16"/>
          <p:cNvSpPr txBox="1"/>
          <p:nvPr/>
        </p:nvSpPr>
        <p:spPr>
          <a:xfrm>
            <a:off x="7602855" y="90170"/>
            <a:ext cx="3528060" cy="368300"/>
          </a:xfrm>
          <a:prstGeom prst="rect">
            <a:avLst/>
          </a:prstGeom>
          <a:noFill/>
        </p:spPr>
        <p:txBody>
          <a:bodyPr wrap="square" rtlCol="0">
            <a:spAutoFit/>
          </a:bodyPr>
          <a:lstStyle/>
          <a:p>
            <a:pPr marL="12700">
              <a:lnSpc>
                <a:spcPts val="2160"/>
              </a:lnSpc>
            </a:pPr>
            <a:r>
              <a:rPr sz="1200" b="1" spc="-1" dirty="0" smtClean="0">
                <a:solidFill>
                  <a:srgbClr val="008CBA"/>
                </a:solidFill>
                <a:latin typeface="Arial Narrow" panose="020B0606020202030204" pitchFamily="34" charset="0"/>
                <a:cs typeface="Arial Narrow" panose="020B0606020202030204" pitchFamily="34" charset="0"/>
                <a:sym typeface="+mn-ea"/>
              </a:rPr>
              <a:t> A importância d</a:t>
            </a:r>
            <a:r>
              <a:rPr lang="pt-PT" sz="1200" b="1" spc="-1" dirty="0" smtClean="0">
                <a:solidFill>
                  <a:srgbClr val="008CBA"/>
                </a:solidFill>
                <a:latin typeface="Arial Narrow" panose="020B0606020202030204" pitchFamily="34" charset="0"/>
                <a:cs typeface="Arial Narrow" panose="020B0606020202030204" pitchFamily="34" charset="0"/>
                <a:sym typeface="+mn-ea"/>
              </a:rPr>
              <a:t>a </a:t>
            </a:r>
            <a:r>
              <a:rPr lang="pt-PT" sz="1200" b="1" i="1" spc="-1" dirty="0" smtClean="0">
                <a:solidFill>
                  <a:srgbClr val="008CBA"/>
                </a:solidFill>
                <a:latin typeface="Arial Narrow" panose="020B0606020202030204" pitchFamily="34" charset="0"/>
                <a:cs typeface="Arial Narrow" panose="020B0606020202030204" pitchFamily="34" charset="0"/>
                <a:sym typeface="+mn-ea"/>
              </a:rPr>
              <a:t>CEDEAO</a:t>
            </a:r>
            <a:r>
              <a:rPr lang="pt-PT" sz="1200" b="1" spc="-1" dirty="0" smtClean="0">
                <a:solidFill>
                  <a:srgbClr val="008CBA"/>
                </a:solidFill>
                <a:latin typeface="Arial Narrow" panose="020B0606020202030204" pitchFamily="34" charset="0"/>
                <a:cs typeface="Arial Narrow" panose="020B0606020202030204" pitchFamily="34" charset="0"/>
                <a:sym typeface="+mn-ea"/>
              </a:rPr>
              <a:t> enquanto m</a:t>
            </a:r>
            <a:r>
              <a:rPr sz="1200" b="1" spc="-1" dirty="0" smtClean="0">
                <a:solidFill>
                  <a:srgbClr val="008CBA"/>
                </a:solidFill>
                <a:latin typeface="Arial Narrow" panose="020B0606020202030204" pitchFamily="34" charset="0"/>
                <a:cs typeface="Arial Narrow" panose="020B0606020202030204" pitchFamily="34" charset="0"/>
                <a:sym typeface="+mn-ea"/>
              </a:rPr>
              <a:t>ercado </a:t>
            </a:r>
            <a:r>
              <a:rPr lang="pt-PT" sz="1200" b="1" spc="-1" dirty="0" smtClean="0">
                <a:solidFill>
                  <a:srgbClr val="008CBA"/>
                </a:solidFill>
                <a:latin typeface="Arial Narrow" panose="020B0606020202030204" pitchFamily="34" charset="0"/>
                <a:cs typeface="Arial Narrow" panose="020B0606020202030204" pitchFamily="34" charset="0"/>
                <a:sym typeface="+mn-ea"/>
              </a:rPr>
              <a:t>regional</a:t>
            </a:r>
            <a:endParaRPr lang="pt-PT" altLang="en-US" sz="1200" b="1" i="1" spc="-1" dirty="0" smtClean="0">
              <a:solidFill>
                <a:srgbClr val="008CBA"/>
              </a:solidFill>
              <a:latin typeface="Arial Narrow" panose="020B0606020202030204" pitchFamily="34" charset="0"/>
              <a:cs typeface="Arial Narrow" panose="020B0606020202030204" pitchFamily="34" charset="0"/>
              <a:sym typeface="+mn-ea"/>
            </a:endParaRPr>
          </a:p>
        </p:txBody>
      </p:sp>
      <p:sp>
        <p:nvSpPr>
          <p:cNvPr id="18" name="Caixa de Texto 17"/>
          <p:cNvSpPr txBox="1"/>
          <p:nvPr/>
        </p:nvSpPr>
        <p:spPr>
          <a:xfrm>
            <a:off x="7501255" y="422910"/>
            <a:ext cx="2470785" cy="275590"/>
          </a:xfrm>
          <a:prstGeom prst="rect">
            <a:avLst/>
          </a:prstGeom>
          <a:noFill/>
        </p:spPr>
        <p:txBody>
          <a:bodyPr wrap="square" rtlCol="0">
            <a:spAutoFit/>
          </a:bodyPr>
          <a:lstStyle/>
          <a:p>
            <a:r>
              <a:rPr lang="pt-PT" sz="1200" b="1" dirty="0" smtClean="0">
                <a:solidFill>
                  <a:srgbClr val="008CBA"/>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Eliminação</a:t>
            </a:r>
            <a:r>
              <a:rPr sz="1200" dirty="0" smtClean="0">
                <a:latin typeface="Arial Narrow" panose="020B0606020202030204" pitchFamily="34" charset="0"/>
                <a:cs typeface="Arial Narrow" panose="020B0606020202030204" pitchFamily="34" charset="0"/>
                <a:sym typeface="+mn-ea"/>
              </a:rPr>
              <a:t> das barreiras aduaneiras</a:t>
            </a:r>
            <a:r>
              <a:rPr lang="pt-PT" sz="1200" dirty="0" smtClean="0">
                <a:latin typeface="Arial Narrow" panose="020B0606020202030204" pitchFamily="34" charset="0"/>
                <a:cs typeface="Arial Narrow" panose="020B0606020202030204" pitchFamily="34" charset="0"/>
                <a:sym typeface="+mn-ea"/>
              </a:rPr>
              <a:t>,</a:t>
            </a:r>
            <a:endParaRPr lang="pt-PT" altLang="en-US" sz="1200" i="1">
              <a:solidFill>
                <a:srgbClr val="00B0F0"/>
              </a:solidFill>
            </a:endParaRPr>
          </a:p>
        </p:txBody>
      </p:sp>
      <p:cxnSp>
        <p:nvCxnSpPr>
          <p:cNvPr id="19" name="Conexão Reta 18"/>
          <p:cNvCxnSpPr/>
          <p:nvPr/>
        </p:nvCxnSpPr>
        <p:spPr>
          <a:xfrm>
            <a:off x="7675880" y="387985"/>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ixa de Texto 23"/>
          <p:cNvSpPr txBox="1"/>
          <p:nvPr/>
        </p:nvSpPr>
        <p:spPr>
          <a:xfrm>
            <a:off x="7336155" y="633730"/>
            <a:ext cx="3627755" cy="275590"/>
          </a:xfrm>
          <a:prstGeom prst="rect">
            <a:avLst/>
          </a:prstGeom>
          <a:noFill/>
        </p:spPr>
        <p:txBody>
          <a:bodyPr wrap="square" rtlCol="0">
            <a:spAutoFit/>
          </a:bodyPr>
          <a:lstStyle/>
          <a:p>
            <a:pPr marL="104140" marR="262890">
              <a:lnSpc>
                <a:spcPct val="100000"/>
              </a:lnSpc>
              <a:spcBef>
                <a:spcPts val="280"/>
              </a:spcBef>
            </a:pPr>
            <a:r>
              <a:rPr lang="pt-PT" sz="1200" b="1"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latin typeface="Arial Narrow" panose="020B0606020202030204" pitchFamily="34" charset="0"/>
                <a:cs typeface="Arial Narrow" panose="020B0606020202030204" pitchFamily="34" charset="0"/>
                <a:sym typeface="+mn-ea"/>
              </a:rPr>
              <a:t>Facilitação de livre c</a:t>
            </a:r>
            <a:r>
              <a:rPr sz="1200" dirty="0" smtClean="0">
                <a:latin typeface="Arial Narrow" panose="020B0606020202030204" pitchFamily="34" charset="0"/>
                <a:cs typeface="Arial Narrow" panose="020B0606020202030204" pitchFamily="34" charset="0"/>
                <a:sym typeface="+mn-ea"/>
              </a:rPr>
              <a:t>irculação de pessoas e </a:t>
            </a:r>
            <a:r>
              <a:rPr lang="pt-PT" sz="1200" dirty="0" smtClean="0">
                <a:latin typeface="Arial Narrow" panose="020B0606020202030204" pitchFamily="34" charset="0"/>
                <a:cs typeface="Arial Narrow" panose="020B0606020202030204" pitchFamily="34" charset="0"/>
                <a:sym typeface="+mn-ea"/>
              </a:rPr>
              <a:t>de </a:t>
            </a:r>
            <a:r>
              <a:rPr sz="1200" dirty="0" smtClean="0">
                <a:latin typeface="Arial Narrow" panose="020B0606020202030204" pitchFamily="34" charset="0"/>
                <a:cs typeface="Arial Narrow" panose="020B0606020202030204" pitchFamily="34" charset="0"/>
                <a:sym typeface="+mn-ea"/>
              </a:rPr>
              <a:t>bens</a:t>
            </a:r>
            <a:r>
              <a:rPr lang="pt-PT" sz="1200" dirty="0" smtClean="0">
                <a:latin typeface="Arial Narrow" panose="020B0606020202030204" pitchFamily="34" charset="0"/>
                <a:cs typeface="Arial Narrow" panose="020B0606020202030204" pitchFamily="34" charset="0"/>
                <a:sym typeface="+mn-ea"/>
              </a:rPr>
              <a:t>,</a:t>
            </a:r>
            <a:endParaRPr lang="pt-PT" altLang="en-US" sz="1200" i="1">
              <a:solidFill>
                <a:srgbClr val="00B0F0"/>
              </a:solidFill>
            </a:endParaRPr>
          </a:p>
        </p:txBody>
      </p:sp>
      <p:sp>
        <p:nvSpPr>
          <p:cNvPr id="27" name="Caixa de Texto 26"/>
          <p:cNvSpPr txBox="1"/>
          <p:nvPr/>
        </p:nvSpPr>
        <p:spPr>
          <a:xfrm>
            <a:off x="7150734" y="1194435"/>
            <a:ext cx="2450466" cy="276999"/>
          </a:xfrm>
          <a:prstGeom prst="rect">
            <a:avLst/>
          </a:prstGeom>
          <a:noFill/>
        </p:spPr>
        <p:txBody>
          <a:bodyPr wrap="square" rtlCol="0">
            <a:spAutoFit/>
          </a:bodyPr>
          <a:lstStyle/>
          <a:p>
            <a:pPr marL="104140" marR="262890">
              <a:lnSpc>
                <a:spcPct val="100000"/>
              </a:lnSpc>
              <a:spcBef>
                <a:spcPts val="280"/>
              </a:spcBef>
            </a:pPr>
            <a:r>
              <a:rPr lang="pt-PT" sz="1200" b="1" dirty="0" smtClean="0">
                <a:solidFill>
                  <a:srgbClr val="008CBA"/>
                </a:solidFill>
                <a:latin typeface="Arial Narrow" panose="020B0606020202030204" pitchFamily="34" charset="0"/>
                <a:cs typeface="Arial Narrow" panose="020B0606020202030204" pitchFamily="34" charset="0"/>
                <a:sym typeface="+mn-ea"/>
              </a:rPr>
              <a:t>»</a:t>
            </a: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sz="1200" dirty="0" err="1" smtClean="0">
                <a:latin typeface="Arial Narrow" panose="020B0606020202030204" pitchFamily="34" charset="0"/>
                <a:cs typeface="Arial Narrow" panose="020B0606020202030204" pitchFamily="34" charset="0"/>
                <a:sym typeface="+mn-ea"/>
              </a:rPr>
              <a:t>Vantagens</a:t>
            </a:r>
            <a:r>
              <a:rPr sz="1200" dirty="0" smtClean="0">
                <a:latin typeface="Arial Narrow" panose="020B0606020202030204" pitchFamily="34" charset="0"/>
                <a:cs typeface="Arial Narrow" panose="020B0606020202030204" pitchFamily="34" charset="0"/>
                <a:sym typeface="+mn-ea"/>
              </a:rPr>
              <a:t> </a:t>
            </a:r>
            <a:r>
              <a:rPr sz="1200" dirty="0" err="1" smtClean="0">
                <a:latin typeface="Arial Narrow" panose="020B0606020202030204" pitchFamily="34" charset="0"/>
                <a:cs typeface="Arial Narrow" panose="020B0606020202030204" pitchFamily="34" charset="0"/>
                <a:sym typeface="+mn-ea"/>
              </a:rPr>
              <a:t>fiscais</a:t>
            </a:r>
            <a:r>
              <a:rPr lang="pt-PT" sz="1200" dirty="0">
                <a:latin typeface="Arial Narrow" panose="020B0606020202030204" pitchFamily="34" charset="0"/>
                <a:cs typeface="Arial Narrow" panose="020B0606020202030204" pitchFamily="34" charset="0"/>
                <a:sym typeface="+mn-ea"/>
              </a:rPr>
              <a:t> </a:t>
            </a:r>
            <a:r>
              <a:rPr lang="pt-PT" sz="1200" dirty="0" smtClean="0">
                <a:latin typeface="Arial Narrow" panose="020B0606020202030204" pitchFamily="34" charset="0"/>
                <a:cs typeface="Arial Narrow" panose="020B0606020202030204" pitchFamily="34" charset="0"/>
                <a:sym typeface="+mn-ea"/>
              </a:rPr>
              <a:t>e aduaneiras.</a:t>
            </a:r>
            <a:endParaRPr lang="pt-PT" altLang="en-US" sz="1200" i="1" dirty="0">
              <a:solidFill>
                <a:srgbClr val="00B0F0"/>
              </a:solidFill>
            </a:endParaRPr>
          </a:p>
        </p:txBody>
      </p:sp>
      <p:sp>
        <p:nvSpPr>
          <p:cNvPr id="29" name="Oval 28"/>
          <p:cNvSpPr/>
          <p:nvPr/>
        </p:nvSpPr>
        <p:spPr>
          <a:xfrm>
            <a:off x="7598410" y="30353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34" name="Conexão Reta 33"/>
          <p:cNvCxnSpPr/>
          <p:nvPr/>
        </p:nvCxnSpPr>
        <p:spPr>
          <a:xfrm>
            <a:off x="7522210" y="64452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xão Reta 34"/>
          <p:cNvCxnSpPr/>
          <p:nvPr/>
        </p:nvCxnSpPr>
        <p:spPr>
          <a:xfrm>
            <a:off x="7455535" y="901700"/>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xão Reta 35"/>
          <p:cNvCxnSpPr/>
          <p:nvPr/>
        </p:nvCxnSpPr>
        <p:spPr>
          <a:xfrm>
            <a:off x="7355205" y="116776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xão Reta 37"/>
          <p:cNvCxnSpPr/>
          <p:nvPr/>
        </p:nvCxnSpPr>
        <p:spPr>
          <a:xfrm flipV="1">
            <a:off x="6452235" y="4902200"/>
            <a:ext cx="569595" cy="1660525"/>
          </a:xfrm>
          <a:prstGeom prst="line">
            <a:avLst/>
          </a:prstGeom>
        </p:spPr>
        <p:style>
          <a:lnRef idx="1">
            <a:schemeClr val="accent1"/>
          </a:lnRef>
          <a:fillRef idx="0">
            <a:schemeClr val="accent1"/>
          </a:fillRef>
          <a:effectRef idx="0">
            <a:schemeClr val="accent1"/>
          </a:effectRef>
          <a:fontRef idx="minor">
            <a:schemeClr val="tx1"/>
          </a:fontRef>
        </p:style>
      </p:cxnSp>
      <p:sp>
        <p:nvSpPr>
          <p:cNvPr id="39" name="Caixa de Texto 38"/>
          <p:cNvSpPr txBox="1"/>
          <p:nvPr/>
        </p:nvSpPr>
        <p:spPr>
          <a:xfrm>
            <a:off x="6708775" y="5156200"/>
            <a:ext cx="4212590" cy="275590"/>
          </a:xfrm>
          <a:prstGeom prst="rect">
            <a:avLst/>
          </a:prstGeom>
          <a:noFill/>
        </p:spPr>
        <p:txBody>
          <a:bodyPr wrap="square" rtlCol="0">
            <a:spAutoFit/>
          </a:bodyPr>
          <a:lstStyle/>
          <a:p>
            <a:pPr marL="104140" marR="262890">
              <a:lnSpc>
                <a:spcPct val="100000"/>
              </a:lnSpc>
              <a:spcBef>
                <a:spcPts val="280"/>
              </a:spcBef>
              <a:spcAft>
                <a:spcPts val="0"/>
              </a:spcAft>
            </a:pPr>
            <a:r>
              <a:rPr lang="pt-PT" sz="1200" b="1" dirty="0" smtClean="0">
                <a:solidFill>
                  <a:srgbClr val="31859C"/>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pt-PT" altLang="pt-PT" sz="1200" dirty="0">
                <a:latin typeface="Arial Narrow" panose="020B0606020202030204" pitchFamily="34" charset="0"/>
                <a:cs typeface="Arial Narrow" panose="020B0606020202030204" pitchFamily="34" charset="0"/>
                <a:sym typeface="+mn-ea"/>
              </a:rPr>
              <a:t>Exportação de bens e serviços:  </a:t>
            </a:r>
            <a:r>
              <a:rPr lang="pt-PT" altLang="pt-PT" sz="1200" dirty="0" smtClean="0">
                <a:latin typeface="Arial Narrow" panose="020B0606020202030204" pitchFamily="34" charset="0"/>
                <a:cs typeface="Arial Narrow" panose="020B0606020202030204" pitchFamily="34" charset="0"/>
                <a:sym typeface="+mn-ea"/>
              </a:rPr>
              <a:t>$ 197,993,787,997, em 2018</a:t>
            </a:r>
            <a:r>
              <a:rPr lang="pt-PT" altLang="en-US" sz="1200" dirty="0" smtClean="0">
                <a:latin typeface="Arial Narrow" panose="020B0606020202030204" pitchFamily="34" charset="0"/>
                <a:cs typeface="Arial Narrow" panose="020B0606020202030204" pitchFamily="34" charset="0"/>
                <a:sym typeface="+mn-ea"/>
              </a:rPr>
              <a:t>;</a:t>
            </a:r>
            <a:r>
              <a:rPr sz="1200" dirty="0" smtClean="0">
                <a:latin typeface="Arial Narrow" panose="020B0606020202030204" pitchFamily="34" charset="0"/>
                <a:cs typeface="Arial Narrow" panose="020B0606020202030204" pitchFamily="34" charset="0"/>
                <a:sym typeface="+mn-ea"/>
              </a:rPr>
              <a:t> </a:t>
            </a:r>
            <a:endParaRPr lang="pt-PT" altLang="en-US" sz="1200" i="1" dirty="0">
              <a:solidFill>
                <a:srgbClr val="00B0F0"/>
              </a:solidFill>
            </a:endParaRPr>
          </a:p>
        </p:txBody>
      </p:sp>
      <p:sp>
        <p:nvSpPr>
          <p:cNvPr id="40" name="Caixa de Texto 39"/>
          <p:cNvSpPr txBox="1"/>
          <p:nvPr/>
        </p:nvSpPr>
        <p:spPr>
          <a:xfrm>
            <a:off x="6718300" y="5418455"/>
            <a:ext cx="5534025" cy="284693"/>
          </a:xfrm>
          <a:prstGeom prst="rect">
            <a:avLst/>
          </a:prstGeom>
          <a:noFill/>
        </p:spPr>
        <p:txBody>
          <a:bodyPr wrap="square" rtlCol="0">
            <a:spAutoFit/>
          </a:bodyPr>
          <a:lstStyle/>
          <a:p>
            <a:pPr marL="12700">
              <a:lnSpc>
                <a:spcPts val="1500"/>
              </a:lnSpc>
              <a:spcBef>
                <a:spcPts val="0"/>
              </a:spcBef>
              <a:spcAft>
                <a:spcPts val="0"/>
              </a:spcAft>
            </a:pPr>
            <a:r>
              <a:rPr lang="pt-PT" sz="1200" b="1" dirty="0" smtClean="0">
                <a:solidFill>
                  <a:srgbClr val="31859C"/>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pt-PT" sz="1200" dirty="0">
                <a:latin typeface="Arial Narrow" panose="020B0606020202030204" pitchFamily="34" charset="0"/>
                <a:cs typeface="Arial Narrow" panose="020B0606020202030204" pitchFamily="34" charset="0"/>
                <a:sym typeface="+mn-ea"/>
              </a:rPr>
              <a:t>Importações de bens e serviços : </a:t>
            </a:r>
            <a:r>
              <a:rPr lang="pt-PT" altLang="pt-PT" sz="1200" dirty="0">
                <a:latin typeface="Arial Narrow" panose="020B0606020202030204" pitchFamily="34" charset="0"/>
                <a:cs typeface="Arial Narrow" panose="020B0606020202030204" pitchFamily="34" charset="0"/>
                <a:sym typeface="+mn-ea"/>
              </a:rPr>
              <a:t> $ </a:t>
            </a:r>
            <a:r>
              <a:rPr lang="pt-PT" sz="1200" dirty="0" smtClean="0">
                <a:latin typeface="Arial Narrow" panose="020B0606020202030204" pitchFamily="34" charset="0"/>
                <a:cs typeface="Arial Narrow" panose="020B0606020202030204" pitchFamily="34" charset="0"/>
                <a:sym typeface="+mn-ea"/>
              </a:rPr>
              <a:t>138,363,847,400, </a:t>
            </a:r>
            <a:r>
              <a:rPr lang="pt-PT" altLang="pt-PT" sz="1200" dirty="0" smtClean="0">
                <a:latin typeface="Arial Narrow" panose="020B0606020202030204" pitchFamily="34" charset="0"/>
                <a:cs typeface="Arial Narrow" panose="020B0606020202030204" pitchFamily="34" charset="0"/>
                <a:sym typeface="+mn-ea"/>
              </a:rPr>
              <a:t> </a:t>
            </a:r>
            <a:r>
              <a:rPr lang="pt-PT" altLang="pt-PT" sz="1200" dirty="0">
                <a:latin typeface="Arial Narrow" panose="020B0606020202030204" pitchFamily="34" charset="0"/>
                <a:cs typeface="Arial Narrow" panose="020B0606020202030204" pitchFamily="34" charset="0"/>
                <a:sym typeface="+mn-ea"/>
              </a:rPr>
              <a:t>em 2018;</a:t>
            </a:r>
            <a:endParaRPr lang="pt-PT" altLang="en-US" sz="1200" i="1" dirty="0">
              <a:solidFill>
                <a:srgbClr val="00B0F0"/>
              </a:solidFill>
            </a:endParaRPr>
          </a:p>
        </p:txBody>
      </p:sp>
      <p:cxnSp>
        <p:nvCxnSpPr>
          <p:cNvPr id="41" name="Conexão Reta 40"/>
          <p:cNvCxnSpPr/>
          <p:nvPr/>
        </p:nvCxnSpPr>
        <p:spPr>
          <a:xfrm>
            <a:off x="6827520" y="5394325"/>
            <a:ext cx="5260975" cy="4445"/>
          </a:xfrm>
          <a:prstGeom prst="line">
            <a:avLst/>
          </a:prstGeom>
        </p:spPr>
        <p:style>
          <a:lnRef idx="1">
            <a:schemeClr val="accent1"/>
          </a:lnRef>
          <a:fillRef idx="0">
            <a:schemeClr val="accent1"/>
          </a:fillRef>
          <a:effectRef idx="0">
            <a:schemeClr val="accent1"/>
          </a:effectRef>
          <a:fontRef idx="minor">
            <a:schemeClr val="tx1"/>
          </a:fontRef>
        </p:style>
      </p:cxnSp>
      <p:sp>
        <p:nvSpPr>
          <p:cNvPr id="42" name="Caixa de Texto 41"/>
          <p:cNvSpPr txBox="1"/>
          <p:nvPr/>
        </p:nvSpPr>
        <p:spPr>
          <a:xfrm>
            <a:off x="6617970" y="5728970"/>
            <a:ext cx="3743960" cy="275590"/>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en-US" altLang="pt-PT" sz="1200" dirty="0">
                <a:latin typeface="Arial Narrow" panose="020B0606020202030204" pitchFamily="34" charset="0"/>
                <a:cs typeface="Arial Narrow" panose="020B0606020202030204" pitchFamily="34" charset="0"/>
                <a:sym typeface="+mn-ea"/>
              </a:rPr>
              <a:t>Livre exportação de produtos</a:t>
            </a:r>
            <a:endParaRPr lang="pt-PT" altLang="en-US" sz="1200" i="1">
              <a:solidFill>
                <a:srgbClr val="00B0F0"/>
              </a:solidFill>
            </a:endParaRPr>
          </a:p>
        </p:txBody>
      </p:sp>
      <p:sp>
        <p:nvSpPr>
          <p:cNvPr id="44" name="Oval 43"/>
          <p:cNvSpPr/>
          <p:nvPr/>
        </p:nvSpPr>
        <p:spPr>
          <a:xfrm>
            <a:off x="6955155" y="48348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sp>
        <p:nvSpPr>
          <p:cNvPr id="71" name="Oval 70"/>
          <p:cNvSpPr/>
          <p:nvPr/>
        </p:nvSpPr>
        <p:spPr>
          <a:xfrm>
            <a:off x="6038214" y="422338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14" name="Conexão Reta 13"/>
          <p:cNvCxnSpPr/>
          <p:nvPr/>
        </p:nvCxnSpPr>
        <p:spPr>
          <a:xfrm>
            <a:off x="7266305" y="1435100"/>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 de Texto 19"/>
          <p:cNvSpPr txBox="1"/>
          <p:nvPr/>
        </p:nvSpPr>
        <p:spPr>
          <a:xfrm>
            <a:off x="7339965" y="917575"/>
            <a:ext cx="3662680" cy="275590"/>
          </a:xfrm>
          <a:prstGeom prst="rect">
            <a:avLst/>
          </a:prstGeom>
          <a:noFill/>
        </p:spPr>
        <p:txBody>
          <a:bodyPr wrap="square" rtlCol="0">
            <a:spAutoFit/>
          </a:bodyPr>
          <a:lstStyle/>
          <a:p>
            <a:r>
              <a:rPr lang="pt-PT" sz="1200" b="1" dirty="0" smtClean="0">
                <a:solidFill>
                  <a:srgbClr val="008CBA"/>
                </a:solidFill>
                <a:latin typeface="Arial Narrow" panose="020B0606020202030204" pitchFamily="34" charset="0"/>
                <a:cs typeface="Arial Narrow" panose="020B0606020202030204" pitchFamily="34" charset="0"/>
                <a:sym typeface="+mn-ea"/>
              </a:rPr>
              <a:t>» </a:t>
            </a:r>
            <a:r>
              <a:rPr sz="1200" dirty="0" smtClean="0">
                <a:latin typeface="Arial Narrow" panose="020B0606020202030204" pitchFamily="34" charset="0"/>
                <a:cs typeface="Arial Narrow" panose="020B0606020202030204" pitchFamily="34" charset="0"/>
                <a:sym typeface="+mn-ea"/>
              </a:rPr>
              <a:t>Oportunidades recíprocas para todos os </a:t>
            </a:r>
            <a:r>
              <a:rPr lang="pt-PT" sz="1200" dirty="0" smtClean="0">
                <a:latin typeface="Arial Narrow" panose="020B0606020202030204" pitchFamily="34" charset="0"/>
                <a:cs typeface="Arial Narrow" panose="020B0606020202030204" pitchFamily="34" charset="0"/>
                <a:sym typeface="+mn-ea"/>
              </a:rPr>
              <a:t>p</a:t>
            </a:r>
            <a:r>
              <a:rPr sz="1200" dirty="0" smtClean="0">
                <a:latin typeface="Arial Narrow" panose="020B0606020202030204" pitchFamily="34" charset="0"/>
                <a:cs typeface="Arial Narrow" panose="020B0606020202030204" pitchFamily="34" charset="0"/>
                <a:sym typeface="+mn-ea"/>
              </a:rPr>
              <a:t>aíses </a:t>
            </a:r>
            <a:r>
              <a:rPr lang="pt-PT" sz="1200" dirty="0" smtClean="0">
                <a:latin typeface="Arial Narrow" panose="020B0606020202030204" pitchFamily="34" charset="0"/>
                <a:cs typeface="Arial Narrow" panose="020B0606020202030204" pitchFamily="34" charset="0"/>
                <a:sym typeface="+mn-ea"/>
              </a:rPr>
              <a:t>e empresas</a:t>
            </a:r>
            <a:endParaRPr lang="pt-PT" altLang="en-US" sz="1200"/>
          </a:p>
        </p:txBody>
      </p:sp>
      <p:sp>
        <p:nvSpPr>
          <p:cNvPr id="22" name="Caixa de Texto 21"/>
          <p:cNvSpPr txBox="1"/>
          <p:nvPr/>
        </p:nvSpPr>
        <p:spPr>
          <a:xfrm>
            <a:off x="6986905" y="4797425"/>
            <a:ext cx="2445385" cy="275590"/>
          </a:xfrm>
          <a:prstGeom prst="rect">
            <a:avLst/>
          </a:prstGeom>
          <a:noFill/>
        </p:spPr>
        <p:txBody>
          <a:bodyPr wrap="square" rtlCol="0">
            <a:spAutoFit/>
          </a:bodyPr>
          <a:lstStyle/>
          <a:p>
            <a:r>
              <a:rPr lang="pt-PT" altLang="en-US" sz="1200" b="1" i="1">
                <a:solidFill>
                  <a:srgbClr val="008CBA"/>
                </a:solidFill>
              </a:rPr>
              <a:t>Exportação e reexportação</a:t>
            </a:r>
          </a:p>
        </p:txBody>
      </p:sp>
      <p:sp>
        <p:nvSpPr>
          <p:cNvPr id="23" name="Caixa de Texto 22"/>
          <p:cNvSpPr txBox="1"/>
          <p:nvPr/>
        </p:nvSpPr>
        <p:spPr>
          <a:xfrm>
            <a:off x="6521450" y="6052820"/>
            <a:ext cx="5462905" cy="275590"/>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a:t>
            </a:r>
            <a:r>
              <a:rPr lang="pt-PT" sz="1200" dirty="0" smtClean="0">
                <a:latin typeface="Arial Narrow" panose="020B0606020202030204" pitchFamily="34" charset="0"/>
                <a:cs typeface="Arial Narrow" panose="020B0606020202030204" pitchFamily="34" charset="0"/>
                <a:sym typeface="+mn-ea"/>
              </a:rPr>
              <a:t> </a:t>
            </a:r>
            <a:r>
              <a:rPr lang="en-US" altLang="pt-PT" sz="1200" dirty="0">
                <a:latin typeface="Arial Narrow" panose="020B0606020202030204" pitchFamily="34" charset="0"/>
                <a:cs typeface="Arial Narrow" panose="020B0606020202030204" pitchFamily="34" charset="0"/>
                <a:sym typeface="+mn-ea"/>
              </a:rPr>
              <a:t>I</a:t>
            </a:r>
            <a:r>
              <a:rPr lang="pt-PT" altLang="en-US" sz="1200" dirty="0">
                <a:latin typeface="Arial Narrow" panose="020B0606020202030204" pitchFamily="34" charset="0"/>
                <a:cs typeface="Arial Narrow" panose="020B0606020202030204" pitchFamily="34" charset="0"/>
                <a:sym typeface="+mn-ea"/>
              </a:rPr>
              <a:t>mportação de </a:t>
            </a:r>
            <a:r>
              <a:rPr lang="en-US" altLang="pt-PT" sz="1200" dirty="0">
                <a:latin typeface="Arial Narrow" panose="020B0606020202030204" pitchFamily="34" charset="0"/>
                <a:cs typeface="Arial Narrow" panose="020B0606020202030204" pitchFamily="34" charset="0"/>
                <a:sym typeface="+mn-ea"/>
              </a:rPr>
              <a:t>matérias </a:t>
            </a:r>
            <a:r>
              <a:rPr lang="en-US" altLang="pt-PT" sz="1200" dirty="0" err="1">
                <a:latin typeface="Arial Narrow" panose="020B0606020202030204" pitchFamily="34" charset="0"/>
                <a:cs typeface="Arial Narrow" panose="020B0606020202030204" pitchFamily="34" charset="0"/>
                <a:sym typeface="+mn-ea"/>
              </a:rPr>
              <a:t>primas</a:t>
            </a:r>
            <a:r>
              <a:rPr lang="en-US" altLang="pt-PT" sz="1200" dirty="0">
                <a:latin typeface="Arial Narrow" panose="020B0606020202030204" pitchFamily="34" charset="0"/>
                <a:cs typeface="Arial Narrow" panose="020B0606020202030204" pitchFamily="34" charset="0"/>
                <a:sym typeface="+mn-ea"/>
              </a:rPr>
              <a:t> </a:t>
            </a:r>
            <a:r>
              <a:rPr lang="pt-PT" altLang="en-US" sz="1200" dirty="0" smtClean="0">
                <a:latin typeface="Arial Narrow" panose="020B0606020202030204" pitchFamily="34" charset="0"/>
                <a:cs typeface="Arial Narrow" panose="020B0606020202030204" pitchFamily="34" charset="0"/>
                <a:sym typeface="+mn-ea"/>
              </a:rPr>
              <a:t>entrte os 15 </a:t>
            </a:r>
            <a:r>
              <a:rPr lang="pt-PT" altLang="en-US" sz="1200" dirty="0">
                <a:latin typeface="Arial Narrow" panose="020B0606020202030204" pitchFamily="34" charset="0"/>
                <a:cs typeface="Arial Narrow" panose="020B0606020202030204" pitchFamily="34" charset="0"/>
                <a:sym typeface="+mn-ea"/>
              </a:rPr>
              <a:t>países da </a:t>
            </a:r>
            <a:r>
              <a:rPr lang="pt-PT" altLang="en-US" sz="1200" i="1" dirty="0">
                <a:latin typeface="Arial Narrow" panose="020B0606020202030204" pitchFamily="34" charset="0"/>
                <a:cs typeface="Arial Narrow" panose="020B0606020202030204" pitchFamily="34" charset="0"/>
                <a:sym typeface="+mn-ea"/>
              </a:rPr>
              <a:t>CEDEAO</a:t>
            </a:r>
            <a:r>
              <a:rPr lang="pt-PT" altLang="en-US" sz="1200" dirty="0">
                <a:latin typeface="Arial Narrow" panose="020B0606020202030204" pitchFamily="34" charset="0"/>
                <a:cs typeface="Arial Narrow" panose="020B0606020202030204" pitchFamily="34" charset="0"/>
                <a:sym typeface="+mn-ea"/>
              </a:rPr>
              <a:t> livre de taxas e impostos</a:t>
            </a:r>
            <a:endParaRPr lang="pt-PT" altLang="en-US" sz="1200" i="1" dirty="0">
              <a:solidFill>
                <a:srgbClr val="00B0F0"/>
              </a:solidFill>
            </a:endParaRPr>
          </a:p>
        </p:txBody>
      </p:sp>
      <p:sp>
        <p:nvSpPr>
          <p:cNvPr id="25" name="object 7"/>
          <p:cNvSpPr txBox="1"/>
          <p:nvPr/>
        </p:nvSpPr>
        <p:spPr>
          <a:xfrm>
            <a:off x="4093209" y="4145277"/>
            <a:ext cx="2011045" cy="280035"/>
          </a:xfrm>
          <a:prstGeom prst="rect">
            <a:avLst/>
          </a:prstGeom>
        </p:spPr>
        <p:txBody>
          <a:bodyPr wrap="square" lIns="0" tIns="13716" rIns="0" bIns="0" rtlCol="0">
            <a:noAutofit/>
          </a:bodyPr>
          <a:lstStyle/>
          <a:p>
            <a:pPr marL="12700">
              <a:lnSpc>
                <a:spcPts val="2160"/>
              </a:lnSpc>
            </a:pPr>
            <a:r>
              <a:rPr sz="1400" b="1" spc="-1" dirty="0" smtClean="0">
                <a:solidFill>
                  <a:srgbClr val="008CBA"/>
                </a:solidFill>
                <a:latin typeface="Arial Narrow" panose="020B0606020202030204" pitchFamily="34" charset="0"/>
                <a:cs typeface="Arial Narrow" panose="020B0606020202030204" pitchFamily="34" charset="0"/>
              </a:rPr>
              <a:t>Caraterização e informação</a:t>
            </a:r>
          </a:p>
        </p:txBody>
      </p:sp>
      <p:cxnSp>
        <p:nvCxnSpPr>
          <p:cNvPr id="26" name="Conexão Reta 25"/>
          <p:cNvCxnSpPr/>
          <p:nvPr/>
        </p:nvCxnSpPr>
        <p:spPr>
          <a:xfrm flipV="1">
            <a:off x="2831646" y="46751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8" name="Caixa de Texto 27"/>
          <p:cNvSpPr txBox="1"/>
          <p:nvPr/>
        </p:nvSpPr>
        <p:spPr>
          <a:xfrm>
            <a:off x="4358187" y="4419232"/>
            <a:ext cx="1778000" cy="275590"/>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sz="1200" dirty="0" smtClean="0">
                <a:latin typeface="Arial Narrow" panose="020B0606020202030204" pitchFamily="34" charset="0"/>
                <a:cs typeface="Arial Narrow" panose="020B0606020202030204" pitchFamily="34" charset="0"/>
                <a:sym typeface="+mn-ea"/>
              </a:rPr>
              <a:t>Capacitação empresarial</a:t>
            </a:r>
            <a:endParaRPr lang="pt-PT" altLang="en-US" sz="1200" dirty="0"/>
          </a:p>
        </p:txBody>
      </p:sp>
      <p:cxnSp>
        <p:nvCxnSpPr>
          <p:cNvPr id="30" name="Conexão Reta 29"/>
          <p:cNvCxnSpPr/>
          <p:nvPr/>
        </p:nvCxnSpPr>
        <p:spPr>
          <a:xfrm flipV="1">
            <a:off x="2699566" y="503962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33" name="Caixa de Texto 32"/>
          <p:cNvSpPr txBox="1"/>
          <p:nvPr/>
        </p:nvSpPr>
        <p:spPr>
          <a:xfrm>
            <a:off x="3452045" y="4794517"/>
            <a:ext cx="2570480" cy="275590"/>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sz="1200" spc="-1" dirty="0" smtClean="0">
                <a:latin typeface="Arial Narrow" panose="020B0606020202030204" pitchFamily="34" charset="0"/>
                <a:cs typeface="Arial Narrow" panose="020B0606020202030204" pitchFamily="34" charset="0"/>
                <a:sym typeface="+mn-ea"/>
              </a:rPr>
              <a:t>Funcionamento e cooperação em rede</a:t>
            </a:r>
            <a:endParaRPr lang="pt-PT" altLang="en-US" sz="1200" dirty="0"/>
          </a:p>
        </p:txBody>
      </p:sp>
      <p:sp>
        <p:nvSpPr>
          <p:cNvPr id="43" name="Caixa de Texto 42"/>
          <p:cNvSpPr txBox="1"/>
          <p:nvPr/>
        </p:nvSpPr>
        <p:spPr>
          <a:xfrm>
            <a:off x="3490955" y="5159007"/>
            <a:ext cx="2595880" cy="266065"/>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sz="1200" dirty="0" smtClean="0">
                <a:latin typeface="Arial Narrow" panose="020B0606020202030204" pitchFamily="34" charset="0"/>
                <a:cs typeface="Arial Narrow" panose="020B0606020202030204" pitchFamily="34" charset="0"/>
                <a:sym typeface="+mn-ea"/>
              </a:rPr>
              <a:t>Instrumentos públicos de facilitação</a:t>
            </a:r>
            <a:endParaRPr lang="pt-PT" altLang="en-US" sz="1200" dirty="0"/>
          </a:p>
        </p:txBody>
      </p:sp>
      <p:cxnSp>
        <p:nvCxnSpPr>
          <p:cNvPr id="45" name="Conexão Reta 44"/>
          <p:cNvCxnSpPr/>
          <p:nvPr/>
        </p:nvCxnSpPr>
        <p:spPr>
          <a:xfrm flipV="1">
            <a:off x="2578281" y="5404117"/>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xão Reta 45"/>
          <p:cNvCxnSpPr>
            <a:stCxn id="80" idx="6"/>
          </p:cNvCxnSpPr>
          <p:nvPr/>
        </p:nvCxnSpPr>
        <p:spPr>
          <a:xfrm>
            <a:off x="3930015" y="1597249"/>
            <a:ext cx="2762885" cy="594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xão Reta 61"/>
          <p:cNvCxnSpPr/>
          <p:nvPr/>
        </p:nvCxnSpPr>
        <p:spPr>
          <a:xfrm>
            <a:off x="6727825" y="572643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xão Reta 71"/>
          <p:cNvCxnSpPr/>
          <p:nvPr/>
        </p:nvCxnSpPr>
        <p:spPr>
          <a:xfrm>
            <a:off x="6606540" y="604774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exão Reta 72"/>
          <p:cNvCxnSpPr/>
          <p:nvPr/>
        </p:nvCxnSpPr>
        <p:spPr>
          <a:xfrm>
            <a:off x="6487795" y="6382385"/>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xão Reta 60"/>
          <p:cNvCxnSpPr/>
          <p:nvPr/>
        </p:nvCxnSpPr>
        <p:spPr>
          <a:xfrm>
            <a:off x="6608445" y="4725035"/>
            <a:ext cx="410845" cy="177800"/>
          </a:xfrm>
          <a:prstGeom prst="line">
            <a:avLst/>
          </a:prstGeom>
        </p:spPr>
        <p:style>
          <a:lnRef idx="1">
            <a:schemeClr val="accent1"/>
          </a:lnRef>
          <a:fillRef idx="0">
            <a:schemeClr val="accent1"/>
          </a:fillRef>
          <a:effectRef idx="0">
            <a:schemeClr val="accent1"/>
          </a:effectRef>
          <a:fontRef idx="minor">
            <a:schemeClr val="tx1"/>
          </a:fontRef>
        </p:style>
      </p:cxnSp>
      <p:pic>
        <p:nvPicPr>
          <p:cNvPr id="150" name="Imagem 1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cxnSp>
        <p:nvCxnSpPr>
          <p:cNvPr id="5" name="Conexão Reta 4"/>
          <p:cNvCxnSpPr/>
          <p:nvPr/>
        </p:nvCxnSpPr>
        <p:spPr>
          <a:xfrm flipV="1">
            <a:off x="3118485" y="1589946"/>
            <a:ext cx="742315" cy="2719705"/>
          </a:xfrm>
          <a:prstGeom prst="line">
            <a:avLst/>
          </a:prstGeom>
        </p:spPr>
        <p:style>
          <a:lnRef idx="1">
            <a:schemeClr val="accent1"/>
          </a:lnRef>
          <a:fillRef idx="0">
            <a:schemeClr val="accent1"/>
          </a:fillRef>
          <a:effectRef idx="0">
            <a:schemeClr val="accent1"/>
          </a:effectRef>
          <a:fontRef idx="minor">
            <a:schemeClr val="tx1"/>
          </a:fontRef>
        </p:style>
      </p:cxnSp>
      <p:sp>
        <p:nvSpPr>
          <p:cNvPr id="6" name="Caixa de Texto 5"/>
          <p:cNvSpPr txBox="1"/>
          <p:nvPr/>
        </p:nvSpPr>
        <p:spPr>
          <a:xfrm>
            <a:off x="2334260" y="1539781"/>
            <a:ext cx="1337310" cy="245110"/>
          </a:xfrm>
          <a:prstGeom prst="rect">
            <a:avLst/>
          </a:prstGeom>
          <a:noFill/>
        </p:spPr>
        <p:txBody>
          <a:bodyPr wrap="square" rtlCol="0">
            <a:spAutoFit/>
          </a:bodyPr>
          <a:lstStyle/>
          <a:p>
            <a:pPr lvl="0" fontAlgn="auto">
              <a:lnSpc>
                <a:spcPts val="1200"/>
              </a:lnSpc>
              <a:spcBef>
                <a:spcPts val="0"/>
              </a:spcBef>
              <a:spcAft>
                <a:spcPts val="0"/>
              </a:spcAft>
            </a:pPr>
            <a:r>
              <a:rPr lang="pt-PT" altLang="en-US" sz="1200" i="1" dirty="0">
                <a:solidFill>
                  <a:srgbClr val="3EA4BA"/>
                </a:solidFill>
                <a:latin typeface="Arial Narrow" panose="020B0606020202030204" pitchFamily="34" charset="0"/>
                <a:cs typeface="Arial Narrow" panose="020B0606020202030204" pitchFamily="34" charset="0"/>
                <a:sym typeface="+mn-ea"/>
              </a:rPr>
              <a:t>15 Países membros</a:t>
            </a:r>
          </a:p>
        </p:txBody>
      </p:sp>
      <p:sp>
        <p:nvSpPr>
          <p:cNvPr id="7" name="Caixa de Texto 6"/>
          <p:cNvSpPr txBox="1"/>
          <p:nvPr/>
        </p:nvSpPr>
        <p:spPr>
          <a:xfrm>
            <a:off x="2178050" y="2016666"/>
            <a:ext cx="1338580"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Três línguas oficiais</a:t>
            </a:r>
          </a:p>
        </p:txBody>
      </p:sp>
      <p:sp>
        <p:nvSpPr>
          <p:cNvPr id="9" name="Caixa de Texto 8"/>
          <p:cNvSpPr txBox="1"/>
          <p:nvPr/>
        </p:nvSpPr>
        <p:spPr>
          <a:xfrm>
            <a:off x="969010" y="2374171"/>
            <a:ext cx="2354580" cy="245110"/>
          </a:xfrm>
          <a:prstGeom prst="rect">
            <a:avLst/>
          </a:prstGeom>
          <a:noFill/>
        </p:spPr>
        <p:txBody>
          <a:bodyPr wrap="square" rtlCol="0">
            <a:spAutoFit/>
          </a:bodyPr>
          <a:lstStyle/>
          <a:p>
            <a:pPr lvl="0" algn="r" fontAlgn="auto">
              <a:lnSpc>
                <a:spcPts val="1200"/>
              </a:lnSpc>
            </a:pPr>
            <a:r>
              <a:rPr lang="pt-PT" altLang="en-US" sz="1200" i="1" dirty="0">
                <a:solidFill>
                  <a:srgbClr val="3EA4BA"/>
                </a:solidFill>
                <a:latin typeface="Arial Narrow" panose="020B0606020202030204" pitchFamily="34" charset="0"/>
                <a:cs typeface="Arial Narrow" panose="020B0606020202030204" pitchFamily="34" charset="0"/>
                <a:sym typeface="+mn-ea"/>
              </a:rPr>
              <a:t>188.423.476 Utilizadores de Internet</a:t>
            </a:r>
          </a:p>
        </p:txBody>
      </p:sp>
      <p:sp>
        <p:nvSpPr>
          <p:cNvPr id="10" name="Caixa de Texto 9"/>
          <p:cNvSpPr txBox="1"/>
          <p:nvPr/>
        </p:nvSpPr>
        <p:spPr>
          <a:xfrm>
            <a:off x="1112703" y="2620641"/>
            <a:ext cx="2247265" cy="276999"/>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47.4 % Penetração [ % População]</a:t>
            </a:r>
          </a:p>
        </p:txBody>
      </p:sp>
      <p:grpSp>
        <p:nvGrpSpPr>
          <p:cNvPr id="12" name="Agrupar 11"/>
          <p:cNvGrpSpPr/>
          <p:nvPr/>
        </p:nvGrpSpPr>
        <p:grpSpPr>
          <a:xfrm rot="10800000">
            <a:off x="3577590" y="1622331"/>
            <a:ext cx="254000" cy="142240"/>
            <a:chOff x="6427" y="3849"/>
            <a:chExt cx="400" cy="224"/>
          </a:xfrm>
        </p:grpSpPr>
        <p:cxnSp>
          <p:nvCxnSpPr>
            <p:cNvPr id="21" name="Conexão Reta 20"/>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Agrupar 30"/>
          <p:cNvGrpSpPr/>
          <p:nvPr/>
        </p:nvGrpSpPr>
        <p:grpSpPr>
          <a:xfrm rot="10800000">
            <a:off x="3406775" y="2101121"/>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Agrupar 31"/>
          <p:cNvGrpSpPr/>
          <p:nvPr/>
        </p:nvGrpSpPr>
        <p:grpSpPr>
          <a:xfrm rot="10800000">
            <a:off x="3272790" y="2427511"/>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Agrupar 47"/>
          <p:cNvGrpSpPr/>
          <p:nvPr/>
        </p:nvGrpSpPr>
        <p:grpSpPr>
          <a:xfrm rot="10800000">
            <a:off x="3194685" y="2710721"/>
            <a:ext cx="287020" cy="142240"/>
            <a:chOff x="6159" y="4840"/>
            <a:chExt cx="452" cy="224"/>
          </a:xfrm>
        </p:grpSpPr>
        <p:cxnSp>
          <p:nvCxnSpPr>
            <p:cNvPr id="74" name="Conexão Reta 7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3806825" y="1524541"/>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8" name="Text Box 3"/>
          <p:cNvSpPr txBox="1">
            <a:spLocks noChangeArrowheads="1"/>
          </p:cNvSpPr>
          <p:nvPr/>
        </p:nvSpPr>
        <p:spPr bwMode="auto">
          <a:xfrm rot="21582257">
            <a:off x="289503" y="880316"/>
            <a:ext cx="3824605" cy="6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eaLnBrk="0" fontAlgn="auto" hangingPunct="0">
              <a:lnSpc>
                <a:spcPct val="80000"/>
              </a:lnSpc>
              <a:spcBef>
                <a:spcPts val="0"/>
              </a:spcBef>
              <a:spcAft>
                <a:spcPts val="0"/>
              </a:spcAft>
              <a:buClrTx/>
              <a:buSzTx/>
              <a:buFontTx/>
              <a:defRPr/>
            </a:pPr>
            <a:r>
              <a:rPr kumimoji="0" lang="pt-PT" sz="2400" kern="1200" cap="none" spc="0" normalizeH="0" baseline="0" noProof="0" dirty="0" smtClean="0">
                <a:solidFill>
                  <a:srgbClr val="008CBA"/>
                </a:solidFill>
                <a:effectLst>
                  <a:outerShdw blurRad="38100" dist="38100" dir="2700000" algn="tl">
                    <a:srgbClr val="C0C0C0"/>
                  </a:outerShdw>
                </a:effectLst>
                <a:latin typeface="Times New Roman" panose="02020603050405020304" pitchFamily="18" charset="0"/>
                <a:ea typeface="+mn-ea"/>
                <a:cs typeface="+mn-cs"/>
              </a:rPr>
              <a:t>A IMPORTÂNCIA</a:t>
            </a:r>
          </a:p>
          <a:p>
            <a:pPr marR="0" defTabSz="914400" eaLnBrk="0" fontAlgn="auto" hangingPunct="0">
              <a:lnSpc>
                <a:spcPct val="80000"/>
              </a:lnSpc>
              <a:spcBef>
                <a:spcPts val="0"/>
              </a:spcBef>
              <a:spcAft>
                <a:spcPts val="0"/>
              </a:spcAft>
              <a:buClrTx/>
              <a:buSzTx/>
              <a:buFontTx/>
              <a:defRPr/>
            </a:pPr>
            <a:r>
              <a:rPr kumimoji="0" lang="pt-PT" sz="2400" kern="1200" cap="none" spc="0" normalizeH="0" baseline="0" noProof="0" dirty="0" smtClean="0">
                <a:solidFill>
                  <a:srgbClr val="008CBA"/>
                </a:solidFill>
                <a:effectLst>
                  <a:outerShdw blurRad="38100" dist="38100" dir="2700000" algn="tl">
                    <a:srgbClr val="C0C0C0"/>
                  </a:outerShdw>
                </a:effectLst>
                <a:latin typeface="Times New Roman" panose="02020603050405020304" pitchFamily="18" charset="0"/>
                <a:ea typeface="+mn-ea"/>
                <a:cs typeface="+mn-cs"/>
              </a:rPr>
              <a:t>ECONÓMICA DA CEDEAO</a:t>
            </a:r>
          </a:p>
        </p:txBody>
      </p:sp>
      <p:grpSp>
        <p:nvGrpSpPr>
          <p:cNvPr id="37" name="Agrupar 36"/>
          <p:cNvGrpSpPr/>
          <p:nvPr/>
        </p:nvGrpSpPr>
        <p:grpSpPr>
          <a:xfrm rot="10800000">
            <a:off x="3138805" y="2929161"/>
            <a:ext cx="287020" cy="142240"/>
            <a:chOff x="6159" y="4840"/>
            <a:chExt cx="452" cy="224"/>
          </a:xfrm>
        </p:grpSpPr>
        <p:cxnSp>
          <p:nvCxnSpPr>
            <p:cNvPr id="47" name="Conexão Reta 4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xão Reta 4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Caixa de Texto 50"/>
          <p:cNvSpPr txBox="1"/>
          <p:nvPr/>
        </p:nvSpPr>
        <p:spPr>
          <a:xfrm>
            <a:off x="1295585" y="2863755"/>
            <a:ext cx="2078172" cy="276999"/>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400 milhões de consumidores</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52" name="Agrupar 51"/>
          <p:cNvGrpSpPr/>
          <p:nvPr/>
        </p:nvGrpSpPr>
        <p:grpSpPr>
          <a:xfrm rot="10800000">
            <a:off x="3052445" y="3228881"/>
            <a:ext cx="287020" cy="142240"/>
            <a:chOff x="6159" y="4840"/>
            <a:chExt cx="452" cy="224"/>
          </a:xfrm>
        </p:grpSpPr>
        <p:cxnSp>
          <p:nvCxnSpPr>
            <p:cNvPr id="53" name="Conexão Reta 52"/>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Caixa de Texto 54"/>
          <p:cNvSpPr txBox="1"/>
          <p:nvPr/>
        </p:nvSpPr>
        <p:spPr>
          <a:xfrm>
            <a:off x="715374" y="3153316"/>
            <a:ext cx="2517140" cy="276999"/>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600 milhões de consumidores em 2050</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56" name="Agrupar 55"/>
          <p:cNvGrpSpPr/>
          <p:nvPr/>
        </p:nvGrpSpPr>
        <p:grpSpPr>
          <a:xfrm rot="10800000">
            <a:off x="2986405" y="3518441"/>
            <a:ext cx="287020" cy="142240"/>
            <a:chOff x="6159" y="4840"/>
            <a:chExt cx="452" cy="224"/>
          </a:xfrm>
        </p:grpSpPr>
        <p:cxnSp>
          <p:nvCxnSpPr>
            <p:cNvPr id="57" name="Conexão Reta 5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xão Reta 57"/>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Caixa de Texto 58"/>
          <p:cNvSpPr txBox="1"/>
          <p:nvPr/>
        </p:nvSpPr>
        <p:spPr>
          <a:xfrm>
            <a:off x="1511300" y="3442876"/>
            <a:ext cx="1652270" cy="275590"/>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5% da poulação mundial</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60" name="Agrupar 59"/>
          <p:cNvGrpSpPr/>
          <p:nvPr/>
        </p:nvGrpSpPr>
        <p:grpSpPr>
          <a:xfrm rot="10800000">
            <a:off x="2889885" y="3889281"/>
            <a:ext cx="287020" cy="142240"/>
            <a:chOff x="6159" y="4840"/>
            <a:chExt cx="452" cy="224"/>
          </a:xfrm>
        </p:grpSpPr>
        <p:cxnSp>
          <p:nvCxnSpPr>
            <p:cNvPr id="64" name="Conexão Reta 6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xão Reta 64"/>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 name="Caixa de Texto 65"/>
          <p:cNvSpPr txBox="1"/>
          <p:nvPr/>
        </p:nvSpPr>
        <p:spPr>
          <a:xfrm>
            <a:off x="514531" y="3803556"/>
            <a:ext cx="2594610" cy="275590"/>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40% da poulação da África Subsaariana</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67" name="Agrupar 66"/>
          <p:cNvGrpSpPr/>
          <p:nvPr/>
        </p:nvGrpSpPr>
        <p:grpSpPr>
          <a:xfrm rot="10800000">
            <a:off x="2813685" y="4178841"/>
            <a:ext cx="287020" cy="142240"/>
            <a:chOff x="6159" y="4840"/>
            <a:chExt cx="452" cy="224"/>
          </a:xfrm>
        </p:grpSpPr>
        <p:cxnSp>
          <p:nvCxnSpPr>
            <p:cNvPr id="68" name="Conexão Reta 6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265611" y="4093116"/>
            <a:ext cx="2594610" cy="275590"/>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Área superior a 40% da África Subsaariana</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75" name="Caixa de Texto 74"/>
          <p:cNvSpPr txBox="1"/>
          <p:nvPr/>
        </p:nvSpPr>
        <p:spPr>
          <a:xfrm>
            <a:off x="1473200" y="1767746"/>
            <a:ext cx="2214245" cy="275590"/>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Área de 5.112.069 milhões de Km</a:t>
            </a:r>
            <a:r>
              <a:rPr lang="pt-PT" altLang="en-US" sz="1200" baseline="30000" dirty="0">
                <a:solidFill>
                  <a:srgbClr val="3EA4BA"/>
                </a:solidFill>
                <a:latin typeface="Arial Narrow" panose="020B0606020202030204" pitchFamily="34" charset="0"/>
                <a:cs typeface="Arial Narrow" panose="020B0606020202030204" pitchFamily="34" charset="0"/>
                <a:sym typeface="+mn-ea"/>
              </a:rPr>
              <a:t>2</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77" name="Agrupar 76"/>
          <p:cNvGrpSpPr/>
          <p:nvPr/>
        </p:nvGrpSpPr>
        <p:grpSpPr>
          <a:xfrm rot="10800000">
            <a:off x="3493135" y="1821721"/>
            <a:ext cx="264795" cy="142240"/>
            <a:chOff x="6321" y="4253"/>
            <a:chExt cx="417" cy="224"/>
          </a:xfrm>
        </p:grpSpPr>
        <p:cxnSp>
          <p:nvCxnSpPr>
            <p:cNvPr id="78" name="Conexão Reta 77"/>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exão Reta 7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42"/>
          <p:cNvSpPr txBox="1"/>
          <p:nvPr/>
        </p:nvSpPr>
        <p:spPr>
          <a:xfrm>
            <a:off x="2236105" y="5494289"/>
            <a:ext cx="3572057"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smtClean="0">
                <a:latin typeface="Arial Narrow" panose="020B0606020202030204" pitchFamily="34" charset="0"/>
                <a:cs typeface="Arial Narrow" panose="020B0606020202030204" pitchFamily="34" charset="0"/>
                <a:sym typeface="+mn-ea"/>
              </a:rPr>
              <a:t>Menor custo dos produtos devido à economia de escala</a:t>
            </a:r>
            <a:endParaRPr lang="pt-PT" altLang="en-US" sz="1200" dirty="0"/>
          </a:p>
        </p:txBody>
      </p:sp>
      <p:cxnSp>
        <p:nvCxnSpPr>
          <p:cNvPr id="93" name="Conexão Reta 44"/>
          <p:cNvCxnSpPr/>
          <p:nvPr/>
        </p:nvCxnSpPr>
        <p:spPr>
          <a:xfrm flipV="1">
            <a:off x="2456361" y="5739399"/>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4" name="Caixa de Texto 42"/>
          <p:cNvSpPr txBox="1"/>
          <p:nvPr/>
        </p:nvSpPr>
        <p:spPr>
          <a:xfrm>
            <a:off x="1752782" y="5855697"/>
            <a:ext cx="3881205"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smtClean="0">
                <a:latin typeface="Arial Narrow" panose="020B0606020202030204" pitchFamily="34" charset="0"/>
                <a:cs typeface="Arial Narrow" panose="020B0606020202030204" pitchFamily="34" charset="0"/>
                <a:sym typeface="+mn-ea"/>
              </a:rPr>
              <a:t>Maior eficiência na produção, comercialização e administração</a:t>
            </a:r>
            <a:endParaRPr lang="pt-PT" altLang="en-US" sz="1200" dirty="0"/>
          </a:p>
        </p:txBody>
      </p:sp>
      <p:cxnSp>
        <p:nvCxnSpPr>
          <p:cNvPr id="95" name="Conexão Reta 44"/>
          <p:cNvCxnSpPr/>
          <p:nvPr/>
        </p:nvCxnSpPr>
        <p:spPr>
          <a:xfrm flipV="1">
            <a:off x="2282186" y="610080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6" name="Caixa de Texto 42"/>
          <p:cNvSpPr txBox="1"/>
          <p:nvPr/>
        </p:nvSpPr>
        <p:spPr>
          <a:xfrm>
            <a:off x="1656985" y="6190979"/>
            <a:ext cx="3881205"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pt-PT" sz="1200" dirty="0" smtClean="0">
                <a:latin typeface="Arial Narrow" panose="020B0606020202030204" pitchFamily="34" charset="0"/>
                <a:cs typeface="Arial Narrow" panose="020B0606020202030204" pitchFamily="34" charset="0"/>
                <a:sym typeface="+mn-ea"/>
              </a:rPr>
              <a:t>Vantagens competitivas em virtude da eliminação de tarifas</a:t>
            </a:r>
            <a:endParaRPr lang="pt-PT" altLang="en-US" sz="1200" dirty="0"/>
          </a:p>
        </p:txBody>
      </p:sp>
      <p:cxnSp>
        <p:nvCxnSpPr>
          <p:cNvPr id="97" name="Conexão Reta 44"/>
          <p:cNvCxnSpPr/>
          <p:nvPr/>
        </p:nvCxnSpPr>
        <p:spPr>
          <a:xfrm flipV="1">
            <a:off x="2186389" y="6436089"/>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44"/>
          <p:cNvCxnSpPr/>
          <p:nvPr/>
        </p:nvCxnSpPr>
        <p:spPr>
          <a:xfrm flipV="1">
            <a:off x="2134138" y="63838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9" name="Caixa de Texto 42"/>
          <p:cNvSpPr txBox="1"/>
          <p:nvPr/>
        </p:nvSpPr>
        <p:spPr>
          <a:xfrm>
            <a:off x="1260475" y="6474009"/>
            <a:ext cx="4129667" cy="267766"/>
          </a:xfrm>
          <a:prstGeom prst="rect">
            <a:avLst/>
          </a:prstGeom>
          <a:noFill/>
        </p:spPr>
        <p:txBody>
          <a:bodyPr wrap="square" rtlCol="0">
            <a:spAutoFit/>
          </a:bodyPr>
          <a:lstStyle/>
          <a:p>
            <a:pPr marL="12700" marR="43180">
              <a:lnSpc>
                <a:spcPct val="95000"/>
              </a:lnSpc>
              <a:spcBef>
                <a:spcPts val="1025"/>
              </a:spcBef>
            </a:pPr>
            <a:r>
              <a:rPr lang="pt-PT" sz="1200" dirty="0" smtClean="0">
                <a:solidFill>
                  <a:srgbClr val="31859C"/>
                </a:solidFill>
                <a:latin typeface="Arial Narrow" panose="020B0606020202030204" pitchFamily="34" charset="0"/>
                <a:cs typeface="Arial Narrow" panose="020B0606020202030204" pitchFamily="34" charset="0"/>
                <a:sym typeface="+mn-ea"/>
              </a:rPr>
              <a:t>» </a:t>
            </a:r>
            <a:r>
              <a:rPr lang="pt-PT" sz="1200" dirty="0" smtClean="0">
                <a:latin typeface="Arial Narrow" panose="020B0606020202030204" pitchFamily="34" charset="0"/>
                <a:cs typeface="Arial Narrow" panose="020B0606020202030204" pitchFamily="34" charset="0"/>
                <a:sym typeface="+mn-ea"/>
              </a:rPr>
              <a:t>Consumo em grande escala permitindo maior rotação dos produtos</a:t>
            </a:r>
            <a:endParaRPr lang="pt-PT" altLang="en-US" sz="1200" dirty="0"/>
          </a:p>
        </p:txBody>
      </p:sp>
      <p:cxnSp>
        <p:nvCxnSpPr>
          <p:cNvPr id="100" name="Conexão Reta 44"/>
          <p:cNvCxnSpPr/>
          <p:nvPr/>
        </p:nvCxnSpPr>
        <p:spPr>
          <a:xfrm flipV="1">
            <a:off x="2038341" y="6719119"/>
            <a:ext cx="3127375" cy="25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out)">
                                      <p:cBhvr>
                                        <p:cTn id="7" dur="500"/>
                                        <p:tgtEl>
                                          <p:spTgt spid="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ox(out)">
                                      <p:cBhvr>
                                        <p:cTn id="12" dur="500"/>
                                        <p:tgtEl>
                                          <p:spTgt spid="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p:cNvPicPr>
            <a:picLocks noChangeAspect="1"/>
          </p:cNvPicPr>
          <p:nvPr/>
        </p:nvPicPr>
        <p:blipFill>
          <a:blip r:embed="rId2"/>
          <a:stretch>
            <a:fillRect/>
          </a:stretch>
        </p:blipFill>
        <p:spPr>
          <a:xfrm>
            <a:off x="26035" y="107950"/>
            <a:ext cx="2070100" cy="528320"/>
          </a:xfrm>
          <a:prstGeom prst="rect">
            <a:avLst/>
          </a:prstGeom>
        </p:spPr>
      </p:pic>
      <p:sp>
        <p:nvSpPr>
          <p:cNvPr id="50" name="Slide Number Placeholder 6"/>
          <p:cNvSpPr txBox="1"/>
          <p:nvPr/>
        </p:nvSpPr>
        <p:spPr bwMode="auto">
          <a:xfrm>
            <a:off x="5898197" y="649033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7</a:t>
            </a:fld>
            <a:endParaRPr lang="fr-FR" altLang="pt-PT" sz="1000" b="1" i="1" u="sng" dirty="0"/>
          </a:p>
        </p:txBody>
      </p:sp>
      <p:graphicFrame>
        <p:nvGraphicFramePr>
          <p:cNvPr id="2" name="Gráfico 1"/>
          <p:cNvGraphicFramePr/>
          <p:nvPr/>
        </p:nvGraphicFramePr>
        <p:xfrm>
          <a:off x="-4445" y="704850"/>
          <a:ext cx="12196445" cy="58064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4" name="Imagem 3" descr="logo"/>
          <p:cNvPicPr>
            <a:picLocks noChangeAspect="1"/>
          </p:cNvPicPr>
          <p:nvPr/>
        </p:nvPicPr>
        <p:blipFill>
          <a:blip r:embed="rId2"/>
          <a:stretch>
            <a:fillRect/>
          </a:stretch>
        </p:blipFill>
        <p:spPr>
          <a:xfrm>
            <a:off x="-8255" y="-3810"/>
            <a:ext cx="3274695" cy="835660"/>
          </a:xfrm>
          <a:prstGeom prst="rect">
            <a:avLst/>
          </a:prstGeom>
        </p:spPr>
      </p:pic>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8</a:t>
            </a:fld>
            <a:endParaRPr lang="fr-FR" altLang="pt-PT" sz="1000" b="1" i="1" u="sng" dirty="0"/>
          </a:p>
        </p:txBody>
      </p:sp>
      <p:graphicFrame>
        <p:nvGraphicFramePr>
          <p:cNvPr id="36" name="Gráfico 35"/>
          <p:cNvGraphicFramePr/>
          <p:nvPr/>
        </p:nvGraphicFramePr>
        <p:xfrm>
          <a:off x="502285" y="1587500"/>
          <a:ext cx="11198860" cy="4411345"/>
        </p:xfrm>
        <a:graphic>
          <a:graphicData uri="http://schemas.openxmlformats.org/drawingml/2006/chart">
            <c:chart xmlns:c="http://schemas.openxmlformats.org/drawingml/2006/chart" xmlns:r="http://schemas.openxmlformats.org/officeDocument/2006/relationships" r:id="rId3"/>
          </a:graphicData>
        </a:graphic>
      </p:graphicFrame>
      <p:pic>
        <p:nvPicPr>
          <p:cNvPr id="21" name="Imagem 20" descr="LOGO-Paises ecowas"/>
          <p:cNvPicPr>
            <a:picLocks noChangeAspect="1"/>
          </p:cNvPicPr>
          <p:nvPr/>
        </p:nvPicPr>
        <p:blipFill>
          <a:blip r:embed="rId4"/>
          <a:stretch>
            <a:fillRect/>
          </a:stretch>
        </p:blipFill>
        <p:spPr>
          <a:xfrm>
            <a:off x="0" y="835025"/>
            <a:ext cx="2019935" cy="1999615"/>
          </a:xfrm>
          <a:prstGeom prst="rect">
            <a:avLst/>
          </a:prstGeom>
        </p:spPr>
      </p:pic>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801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9</a:t>
            </a:fld>
            <a:endParaRPr lang="fr-FR" altLang="pt-PT" sz="1000" b="1" i="1" u="sng" dirty="0"/>
          </a:p>
        </p:txBody>
      </p:sp>
      <p:graphicFrame>
        <p:nvGraphicFramePr>
          <p:cNvPr id="2" name="Gráfico 1"/>
          <p:cNvGraphicFramePr/>
          <p:nvPr/>
        </p:nvGraphicFramePr>
        <p:xfrm>
          <a:off x="0" y="967740"/>
          <a:ext cx="12209780" cy="551180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Imagem 20" descr="LOGO-Paises ecowas"/>
          <p:cNvPicPr>
            <a:picLocks noChangeAspect="1"/>
          </p:cNvPicPr>
          <p:nvPr/>
        </p:nvPicPr>
        <p:blipFill>
          <a:blip r:embed="rId3"/>
          <a:stretch>
            <a:fillRect/>
          </a:stretch>
        </p:blipFill>
        <p:spPr>
          <a:xfrm>
            <a:off x="10586085" y="1184910"/>
            <a:ext cx="1605915" cy="1590040"/>
          </a:xfrm>
          <a:prstGeom prst="rect">
            <a:avLst/>
          </a:prstGeom>
        </p:spPr>
      </p:pic>
      <p:pic>
        <p:nvPicPr>
          <p:cNvPr id="3" name="Imagem 2" descr="logo"/>
          <p:cNvPicPr>
            <a:picLocks noChangeAspect="1"/>
          </p:cNvPicPr>
          <p:nvPr/>
        </p:nvPicPr>
        <p:blipFill>
          <a:blip r:embed="rId4"/>
          <a:stretch>
            <a:fillRect/>
          </a:stretch>
        </p:blipFill>
        <p:spPr>
          <a:xfrm>
            <a:off x="-8255" y="46990"/>
            <a:ext cx="3274695" cy="835660"/>
          </a:xfrm>
          <a:prstGeom prst="rect">
            <a:avLst/>
          </a:prstGeom>
        </p:spPr>
      </p:pic>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185</TotalTime>
  <Words>6193</Words>
  <Application>Microsoft Office PowerPoint</Application>
  <PresentationFormat>Custom</PresentationFormat>
  <Paragraphs>1736</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2487</cp:revision>
  <dcterms:created xsi:type="dcterms:W3CDTF">2019-09-10T11:20:00Z</dcterms:created>
  <dcterms:modified xsi:type="dcterms:W3CDTF">2021-01-20T14:49:08Z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