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18"/>
  </p:handoutMasterIdLst>
  <p:sldIdLst>
    <p:sldId id="256" r:id="rId3"/>
    <p:sldId id="260" r:id="rId4"/>
    <p:sldId id="339" r:id="rId5"/>
    <p:sldId id="340" r:id="rId6"/>
    <p:sldId id="355" r:id="rId8"/>
    <p:sldId id="307" r:id="rId9"/>
    <p:sldId id="338" r:id="rId10"/>
    <p:sldId id="341" r:id="rId11"/>
    <p:sldId id="342" r:id="rId12"/>
    <p:sldId id="350" r:id="rId13"/>
    <p:sldId id="349" r:id="rId14"/>
    <p:sldId id="295" r:id="rId15"/>
    <p:sldId id="294"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A"/>
    <a:srgbClr val="416D12"/>
    <a:srgbClr val="FFFFFF"/>
    <a:srgbClr val="3EA4BA"/>
    <a:srgbClr val="CCE9AD"/>
    <a:srgbClr val="00B4B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varScale="1">
        <p:scale>
          <a:sx n="91" d="100"/>
          <a:sy n="91" d="100"/>
        </p:scale>
        <p:origin x="528" y="66"/>
      </p:cViewPr>
      <p:guideLst>
        <p:guide orient="horz" pos="2370"/>
        <p:guide pos="39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fld>
            <a:endParaRPr 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ção da Imagem do Diapositivo 1"/>
          <p:cNvSpPr/>
          <p:nvPr>
            <p:ph type="sldImg" idx="2"/>
          </p:nvPr>
        </p:nvSpPr>
        <p:spPr/>
      </p:sp>
      <p:sp>
        <p:nvSpPr>
          <p:cNvPr id="3" name="Marcador de Posição de Texto 2"/>
          <p:cNvSpPr/>
          <p:nvPr>
            <p:ph type="body" idx="3"/>
          </p:nvPr>
        </p:nvSpPr>
        <p:spPr/>
        <p:txBody>
          <a:bodyPr/>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ção da Imagem do Diapositivo 1"/>
          <p:cNvSpPr/>
          <p:nvPr>
            <p:ph type="sldImg" idx="2"/>
          </p:nvPr>
        </p:nvSpPr>
        <p:spPr/>
      </p:sp>
      <p:sp>
        <p:nvSpPr>
          <p:cNvPr id="3" name="Marcador de Posição de Texto 2"/>
          <p:cNvSpPr/>
          <p:nvPr>
            <p:ph type="body" idx="3"/>
          </p:nvPr>
        </p:nvSpPr>
        <p:spPr/>
        <p:txBody>
          <a:bodyPr/>
          <a:p>
            <a:endParaRPr lang="pt-P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ção da Imagem do Diapositivo 1"/>
          <p:cNvSpPr/>
          <p:nvPr>
            <p:ph type="sldImg" idx="2"/>
          </p:nvPr>
        </p:nvSpPr>
        <p:spPr/>
      </p:sp>
      <p:sp>
        <p:nvSpPr>
          <p:cNvPr id="3" name="Marcador de Posição de Texto 2"/>
          <p:cNvSpPr/>
          <p:nvPr>
            <p:ph type="body" idx="3"/>
          </p:nvPr>
        </p:nvSpPr>
        <p:spPr/>
        <p:txBody>
          <a:bodyPr/>
          <a:p>
            <a:endParaRPr lang="pt-PT"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ção da Imagem do Diapositivo 1"/>
          <p:cNvSpPr/>
          <p:nvPr>
            <p:ph type="sldImg" idx="2"/>
          </p:nvPr>
        </p:nvSpPr>
        <p:spPr/>
      </p:sp>
      <p:sp>
        <p:nvSpPr>
          <p:cNvPr id="3" name="Marcador de Posição de Texto 2"/>
          <p:cNvSpPr/>
          <p:nvPr>
            <p:ph type="body" idx="3"/>
          </p:nvPr>
        </p:nvSpPr>
        <p:spPr/>
        <p:txBody>
          <a:bodyPr/>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endParaRPr lang="pt-PT" smtClean="0"/>
          </a:p>
        </p:txBody>
      </p:sp>
      <p:sp>
        <p:nvSpPr>
          <p:cNvPr id="4" name="Marcador de Posição da Data 3"/>
          <p:cNvSpPr>
            <a:spLocks noGrp="1"/>
          </p:cNvSpPr>
          <p:nvPr>
            <p:ph type="dt" sz="half" idx="10"/>
          </p:nvPr>
        </p:nvSpPr>
        <p:spPr/>
        <p:txBody>
          <a:bodyPr/>
          <a:lstStyle/>
          <a:p>
            <a:fld id="{8CE4E964-1369-4D20-996C-779A5D95C4B8}" type="datetimeFigureOut">
              <a:rPr lang="pt-PT" smtClean="0"/>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endParaRPr lang="pt-PT" smtClean="0"/>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endParaRPr lang="pt-PT" smtClean="0"/>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endParaRPr lang="pt-PT" smtClean="0"/>
          </a:p>
        </p:txBody>
      </p:sp>
      <p:sp>
        <p:nvSpPr>
          <p:cNvPr id="5" name="Marcador de Posição da Data 4"/>
          <p:cNvSpPr>
            <a:spLocks noGrp="1"/>
          </p:cNvSpPr>
          <p:nvPr>
            <p:ph type="dt" sz="half" idx="10"/>
          </p:nvPr>
        </p:nvSpPr>
        <p:spPr/>
        <p:txBody>
          <a:bodyPr/>
          <a:lstStyle/>
          <a:p>
            <a:fld id="{8CE4E964-1369-4D20-996C-779A5D95C4B8}" type="datetimeFigureOut">
              <a:rPr lang="pt-PT" smtClean="0"/>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endParaRPr lang="pt-PT" smtClean="0"/>
          </a:p>
        </p:txBody>
      </p:sp>
      <p:sp>
        <p:nvSpPr>
          <p:cNvPr id="5" name="Marcador de Posição da Data 4"/>
          <p:cNvSpPr>
            <a:spLocks noGrp="1"/>
          </p:cNvSpPr>
          <p:nvPr>
            <p:ph type="dt" sz="half" idx="10"/>
          </p:nvPr>
        </p:nvSpPr>
        <p:spPr/>
        <p:txBody>
          <a:bodyPr/>
          <a:lstStyle/>
          <a:p>
            <a:fld id="{8CE4E964-1369-4D20-996C-779A5D95C4B8}" type="datetimeFigureOut">
              <a:rPr lang="pt-PT" smtClean="0"/>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ítulo  1025"/>
          <p:cNvSpPr/>
          <p:nvPr>
            <p:ph type="title"/>
          </p:nvPr>
        </p:nvSpPr>
        <p:spPr>
          <a:xfrm>
            <a:off x="609600" y="274638"/>
            <a:ext cx="10972800" cy="1143000"/>
          </a:xfrm>
          <a:prstGeom prst="rect">
            <a:avLst/>
          </a:prstGeom>
          <a:noFill/>
          <a:ln w="9525">
            <a:noFill/>
          </a:ln>
        </p:spPr>
        <p:txBody>
          <a:bodyPr anchor="ctr"/>
          <a:p>
            <a:pPr lvl="0"/>
            <a:r>
              <a:t>Clique para editar o estilo do título</a:t>
            </a:r>
          </a:p>
        </p:txBody>
      </p:sp>
      <p:sp>
        <p:nvSpPr>
          <p:cNvPr id="1027" name="Marcador de Posição de Texto 1026"/>
          <p:cNvSpPr/>
          <p:nvPr>
            <p:ph type="body" idx="1"/>
          </p:nvPr>
        </p:nvSpPr>
        <p:spPr>
          <a:xfrm>
            <a:off x="609600" y="1600200"/>
            <a:ext cx="10972800" cy="4525963"/>
          </a:xfrm>
          <a:prstGeom prst="rect">
            <a:avLst/>
          </a:prstGeom>
          <a:noFill/>
          <a:ln w="9525">
            <a:noFill/>
          </a:ln>
        </p:spPr>
        <p:txBody>
          <a:bodyPr/>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fld>
            <a:endParaRPr lang="pt-PT"/>
          </a:p>
        </p:txBody>
      </p:sp>
      <p:sp>
        <p:nvSpPr>
          <p:cNvPr id="1029" name="Marcador de Posição do Rodapé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jpe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png"/><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2.jpeg"/><Relationship Id="rId3" Type="http://schemas.openxmlformats.org/officeDocument/2006/relationships/image" Target="../media/image9.jpeg"/><Relationship Id="rId2" Type="http://schemas.openxmlformats.org/officeDocument/2006/relationships/image" Target="../media/image8.png"/><Relationship Id="rId10" Type="http://schemas.openxmlformats.org/officeDocument/2006/relationships/notesSlide" Target="../notesSlides/notesSlide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sv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8.png"/><Relationship Id="rId2" Type="http://schemas.openxmlformats.org/officeDocument/2006/relationships/image" Target="../media/image6.png"/><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descr="LOGO-Paises ecowas"/>
          <p:cNvPicPr>
            <a:picLocks noChangeAspect="1"/>
          </p:cNvPicPr>
          <p:nvPr/>
        </p:nvPicPr>
        <p:blipFill>
          <a:blip r:embed="rId1"/>
          <a:stretch>
            <a:fillRect/>
          </a:stretch>
        </p:blipFill>
        <p:spPr>
          <a:xfrm>
            <a:off x="458470" y="2414270"/>
            <a:ext cx="3897630" cy="3858260"/>
          </a:xfrm>
          <a:prstGeom prst="rect">
            <a:avLst/>
          </a:prstGeom>
        </p:spPr>
      </p:pic>
      <p:sp>
        <p:nvSpPr>
          <p:cNvPr id="39" name="Rectangle 2"/>
          <p:cNvSpPr txBox="1">
            <a:spLocks noChangeArrowheads="1"/>
          </p:cNvSpPr>
          <p:nvPr/>
        </p:nvSpPr>
        <p:spPr>
          <a:xfrm>
            <a:off x="2169160" y="1459865"/>
            <a:ext cx="7439025"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MARCHÉ DE LA CEDEAO </a:t>
            </a: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VUE D'ENSEMBLE</a:t>
            </a: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p:txBody>
      </p:sp>
      <p:pic>
        <p:nvPicPr>
          <p:cNvPr id="27" name="Image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9905" y="324485"/>
            <a:ext cx="1024255" cy="849630"/>
          </a:xfrm>
          <a:prstGeom prst="rect">
            <a:avLst/>
          </a:prstGeom>
        </p:spPr>
      </p:pic>
      <p:pic>
        <p:nvPicPr>
          <p:cNvPr id="26" name="Imagem 25" descr="logo"/>
          <p:cNvPicPr>
            <a:picLocks noChangeAspect="1"/>
          </p:cNvPicPr>
          <p:nvPr/>
        </p:nvPicPr>
        <p:blipFill>
          <a:blip r:embed="rId3"/>
          <a:stretch>
            <a:fillRect/>
          </a:stretch>
        </p:blipFill>
        <p:spPr>
          <a:xfrm>
            <a:off x="9074150" y="124460"/>
            <a:ext cx="3107055" cy="681990"/>
          </a:xfrm>
          <a:prstGeom prst="rect">
            <a:avLst/>
          </a:prstGeom>
        </p:spPr>
      </p:pic>
      <p:pic>
        <p:nvPicPr>
          <p:cNvPr id="10" name="Imagem 9" descr="logo"/>
          <p:cNvPicPr>
            <a:picLocks noChangeAspect="1"/>
          </p:cNvPicPr>
          <p:nvPr/>
        </p:nvPicPr>
        <p:blipFill>
          <a:blip r:embed="rId4"/>
          <a:stretch>
            <a:fillRect/>
          </a:stretch>
        </p:blipFill>
        <p:spPr>
          <a:xfrm>
            <a:off x="-10795" y="120650"/>
            <a:ext cx="4168140" cy="915035"/>
          </a:xfrm>
          <a:prstGeom prst="rect">
            <a:avLst/>
          </a:prstGeom>
        </p:spPr>
      </p:pic>
      <p:pic>
        <p:nvPicPr>
          <p:cNvPr id="2" name="Imagem 1" descr="ecowas-map"/>
          <p:cNvPicPr>
            <a:picLocks noChangeAspect="1"/>
          </p:cNvPicPr>
          <p:nvPr/>
        </p:nvPicPr>
        <p:blipFill>
          <a:blip r:embed="rId5"/>
          <a:stretch>
            <a:fillRect/>
          </a:stretch>
        </p:blipFill>
        <p:spPr>
          <a:xfrm>
            <a:off x="6918960" y="3441065"/>
            <a:ext cx="4918710" cy="34048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ângulo Retângulo 3"/>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solidFill>
                <a:schemeClr val="accent1"/>
              </a:solidFill>
            </a:endParaRPr>
          </a:p>
        </p:txBody>
      </p:sp>
      <p:pic>
        <p:nvPicPr>
          <p:cNvPr id="6" name="Imagem 5" descr="LOGO-Paises ecowas"/>
          <p:cNvPicPr>
            <a:picLocks noChangeAspect="1"/>
          </p:cNvPicPr>
          <p:nvPr/>
        </p:nvPicPr>
        <p:blipFill>
          <a:blip r:embed="rId1"/>
          <a:stretch>
            <a:fillRect/>
          </a:stretch>
        </p:blipFill>
        <p:spPr>
          <a:xfrm>
            <a:off x="10795" y="2979420"/>
            <a:ext cx="3897630" cy="3858260"/>
          </a:xfrm>
          <a:prstGeom prst="rect">
            <a:avLst/>
          </a:prstGeom>
        </p:spPr>
      </p:pic>
      <p:pic>
        <p:nvPicPr>
          <p:cNvPr id="7"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8" name="Imagem 7"/>
          <p:cNvPicPr>
            <a:picLocks noChangeAspect="1"/>
          </p:cNvPicPr>
          <p:nvPr/>
        </p:nvPicPr>
        <p:blipFill>
          <a:blip r:embed="rId3"/>
          <a:stretch>
            <a:fillRect/>
          </a:stretch>
        </p:blipFill>
        <p:spPr>
          <a:xfrm>
            <a:off x="315595" y="1340485"/>
            <a:ext cx="2413000" cy="1356995"/>
          </a:xfrm>
          <a:prstGeom prst="rect">
            <a:avLst/>
          </a:prstGeom>
        </p:spPr>
      </p:pic>
      <p:sp>
        <p:nvSpPr>
          <p:cNvPr id="9" name="CaixaDeTexto 3"/>
          <p:cNvSpPr txBox="1"/>
          <p:nvPr/>
        </p:nvSpPr>
        <p:spPr>
          <a:xfrm>
            <a:off x="3559810" y="1524000"/>
            <a:ext cx="7131685" cy="1938020"/>
          </a:xfrm>
          <a:prstGeom prst="rect">
            <a:avLst/>
          </a:prstGeom>
          <a:noFill/>
        </p:spPr>
        <p:txBody>
          <a:bodyPr wrap="square">
            <a:spAutoFit/>
          </a:bodyPr>
          <a:p>
            <a:pPr algn="just"/>
            <a:r>
              <a:rPr lang="fr-FR" sz="1200" b="1" i="1" dirty="0">
                <a:solidFill>
                  <a:srgbClr val="008CBA"/>
                </a:solidFill>
                <a:latin typeface="Arial Narrow" panose="020B0606020202030204" pitchFamily="34" charset="0"/>
                <a:sym typeface="+mn-ea"/>
              </a:rPr>
              <a:t>ASSISTANCE JURIDIQUE ET INTERPRÈTE</a:t>
            </a:r>
            <a:r>
              <a:rPr lang="fr-FR" sz="1200" b="1" i="1" dirty="0" smtClean="0">
                <a:solidFill>
                  <a:srgbClr val="008CBA"/>
                </a:solidFill>
                <a:latin typeface="Arial Narrow" panose="020B0606020202030204" pitchFamily="34" charset="0"/>
                <a:sym typeface="+mn-ea"/>
              </a:rPr>
              <a:t> </a:t>
            </a:r>
            <a:r>
              <a:rPr lang="pt-PT" sz="1200" b="1" i="1" dirty="0" smtClean="0">
                <a:solidFill>
                  <a:srgbClr val="008CBA"/>
                </a:solidFill>
                <a:latin typeface="Arial Narrow" panose="020B0606020202030204" pitchFamily="34" charset="0"/>
                <a:sym typeface="+mn-ea"/>
              </a:rPr>
              <a:t>:</a:t>
            </a:r>
            <a:r>
              <a:rPr lang="pt-PT" sz="1200" b="1" i="1" dirty="0">
                <a:solidFill>
                  <a:srgbClr val="008CBA"/>
                </a:solidFill>
                <a:latin typeface="Arial Narrow" panose="020B0606020202030204" pitchFamily="34" charset="0"/>
                <a:sym typeface="+mn-ea"/>
              </a:rPr>
              <a:t> </a:t>
            </a:r>
            <a:endParaRPr lang="pt-PT" sz="1200" b="1" i="1" dirty="0">
              <a:solidFill>
                <a:srgbClr val="008CBA"/>
              </a:solidFill>
              <a:latin typeface="Arial Narrow" panose="020B0606020202030204" pitchFamily="34" charset="0"/>
            </a:endParaRPr>
          </a:p>
          <a:p>
            <a:pPr algn="just">
              <a:lnSpc>
                <a:spcPct val="100000"/>
              </a:lnSpc>
            </a:pPr>
            <a:r>
              <a:rPr sz="1200" dirty="0">
                <a:latin typeface="Arial Narrow" panose="020B0606020202030204" pitchFamily="34" charset="0"/>
                <a:sym typeface="+mn-ea"/>
              </a:rPr>
              <a:t>Deux équipes spécialisées seront en permanence à la disposition des participants au </a:t>
            </a:r>
            <a:r>
              <a:rPr sz="1200" i="1" dirty="0">
                <a:solidFill>
                  <a:srgbClr val="008CBA"/>
                </a:solidFill>
                <a:latin typeface="Arial Narrow" panose="020B0606020202030204" pitchFamily="34" charset="0"/>
                <a:sym typeface="+mn-ea"/>
              </a:rPr>
              <a:t>BUSINESS ROUND</a:t>
            </a:r>
            <a:r>
              <a:rPr sz="1200" dirty="0">
                <a:latin typeface="Arial Narrow" panose="020B0606020202030204" pitchFamily="34" charset="0"/>
                <a:sym typeface="+mn-ea"/>
              </a:rPr>
              <a:t> tout au long de la journée du 9 juin 2021:</a:t>
            </a:r>
            <a:endParaRPr sz="1200" dirty="0">
              <a:latin typeface="Arial Narrow" panose="020B0606020202030204" pitchFamily="34" charset="0"/>
              <a:sym typeface="+mn-ea"/>
            </a:endParaRPr>
          </a:p>
          <a:p>
            <a:pPr algn="just">
              <a:lnSpc>
                <a:spcPct val="100000"/>
              </a:lnSpc>
            </a:pPr>
            <a:endParaRPr sz="1200" dirty="0">
              <a:latin typeface="Arial Narrow" panose="020B0606020202030204" pitchFamily="34" charset="0"/>
              <a:sym typeface="+mn-ea"/>
            </a:endParaRPr>
          </a:p>
          <a:p>
            <a:pPr lvl="1" algn="just">
              <a:lnSpc>
                <a:spcPct val="100000"/>
              </a:lnSpc>
            </a:pPr>
            <a:r>
              <a:rPr sz="1200" b="1" dirty="0">
                <a:latin typeface="Arial Narrow" panose="020B0606020202030204" pitchFamily="34" charset="0"/>
                <a:sym typeface="+mn-ea"/>
              </a:rPr>
              <a:t>1.</a:t>
            </a:r>
            <a:r>
              <a:rPr sz="1200" dirty="0">
                <a:latin typeface="Arial Narrow" panose="020B0606020202030204" pitchFamily="34" charset="0"/>
                <a:sym typeface="+mn-ea"/>
              </a:rPr>
              <a:t> Une équipe d'interprètes en trois langues: portugais; Français et anglais; et</a:t>
            </a:r>
            <a:endParaRPr sz="1200" dirty="0">
              <a:latin typeface="Arial Narrow" panose="020B0606020202030204" pitchFamily="34" charset="0"/>
              <a:sym typeface="+mn-ea"/>
            </a:endParaRPr>
          </a:p>
          <a:p>
            <a:pPr lvl="1" algn="just">
              <a:lnSpc>
                <a:spcPct val="100000"/>
              </a:lnSpc>
            </a:pPr>
            <a:endParaRPr sz="1200" dirty="0">
              <a:latin typeface="Arial Narrow" panose="020B0606020202030204" pitchFamily="34" charset="0"/>
              <a:sym typeface="+mn-ea"/>
            </a:endParaRPr>
          </a:p>
          <a:p>
            <a:pPr lvl="1" algn="just">
              <a:lnSpc>
                <a:spcPct val="100000"/>
              </a:lnSpc>
            </a:pPr>
            <a:r>
              <a:rPr sz="1200" b="1" dirty="0">
                <a:latin typeface="Arial Narrow" panose="020B0606020202030204" pitchFamily="34" charset="0"/>
                <a:sym typeface="+mn-ea"/>
              </a:rPr>
              <a:t>2. </a:t>
            </a:r>
            <a:r>
              <a:rPr sz="1200" dirty="0">
                <a:latin typeface="Arial Narrow" panose="020B0606020202030204" pitchFamily="34" charset="0"/>
                <a:sym typeface="+mn-ea"/>
              </a:rPr>
              <a:t>Une équipe juridique.</a:t>
            </a:r>
            <a:endParaRPr sz="1200" dirty="0">
              <a:latin typeface="Arial Narrow" panose="020B0606020202030204" pitchFamily="34" charset="0"/>
              <a:sym typeface="+mn-ea"/>
            </a:endParaRPr>
          </a:p>
          <a:p>
            <a:pPr algn="just">
              <a:lnSpc>
                <a:spcPct val="100000"/>
              </a:lnSpc>
            </a:pPr>
            <a:endParaRPr sz="1200" dirty="0">
              <a:latin typeface="Arial Narrow" panose="020B0606020202030204" pitchFamily="34" charset="0"/>
              <a:sym typeface="+mn-ea"/>
            </a:endParaRPr>
          </a:p>
          <a:p>
            <a:pPr algn="just">
              <a:lnSpc>
                <a:spcPct val="100000"/>
              </a:lnSpc>
            </a:pPr>
            <a:r>
              <a:rPr sz="1200" dirty="0">
                <a:latin typeface="Arial Narrow" panose="020B0606020202030204" pitchFamily="34" charset="0"/>
                <a:sym typeface="+mn-ea"/>
              </a:rPr>
              <a:t>Ces deux équipes resteront disponibles, après l'événement et pendant tout le temps, pour accompagner les participants dans la formalisation et la consolidation des affaires sur le marché de la </a:t>
            </a:r>
            <a:r>
              <a:rPr sz="1200" i="1" dirty="0">
                <a:latin typeface="Arial Narrow" panose="020B0606020202030204" pitchFamily="34" charset="0"/>
                <a:sym typeface="+mn-ea"/>
              </a:rPr>
              <a:t>CEDEAO</a:t>
            </a:r>
            <a:r>
              <a:rPr sz="1200" dirty="0">
                <a:latin typeface="Arial Narrow" panose="020B0606020202030204" pitchFamily="34" charset="0"/>
                <a:sym typeface="+mn-ea"/>
              </a:rPr>
              <a:t>.</a:t>
            </a:r>
            <a:endParaRPr sz="1200" dirty="0">
              <a:latin typeface="Arial Narrow" panose="020B0606020202030204" pitchFamily="34" charset="0"/>
              <a:sym typeface="+mn-ea"/>
            </a:endParaRPr>
          </a:p>
        </p:txBody>
      </p:sp>
      <p:sp>
        <p:nvSpPr>
          <p:cNvPr id="1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fld>
            <a:endParaRPr lang="fr-FR" altLang="pt-PT" sz="1200" b="1" i="1" u="sng" dirty="0" smtClean="0">
              <a:solidFill>
                <a:schemeClr val="tx1"/>
              </a:solidFill>
            </a:endParaRPr>
          </a:p>
        </p:txBody>
      </p:sp>
      <p:pic>
        <p:nvPicPr>
          <p:cNvPr id="13" name="Imagem 12" descr="logo"/>
          <p:cNvPicPr>
            <a:picLocks noChangeAspect="1"/>
          </p:cNvPicPr>
          <p:nvPr/>
        </p:nvPicPr>
        <p:blipFill>
          <a:blip r:embed="rId4"/>
          <a:stretch>
            <a:fillRect/>
          </a:stretch>
        </p:blipFill>
        <p:spPr>
          <a:xfrm>
            <a:off x="9074150" y="124460"/>
            <a:ext cx="3107055" cy="681990"/>
          </a:xfrm>
          <a:prstGeom prst="rect">
            <a:avLst/>
          </a:prstGeom>
        </p:spPr>
      </p:pic>
      <p:pic>
        <p:nvPicPr>
          <p:cNvPr id="14" name="Imagem 13" descr="logo"/>
          <p:cNvPicPr>
            <a:picLocks noChangeAspect="1"/>
          </p:cNvPicPr>
          <p:nvPr/>
        </p:nvPicPr>
        <p:blipFill>
          <a:blip r:embed="rId5"/>
          <a:stretch>
            <a:fillRect/>
          </a:stretch>
        </p:blipFill>
        <p:spPr>
          <a:xfrm>
            <a:off x="-10795" y="120650"/>
            <a:ext cx="4168140" cy="915035"/>
          </a:xfrm>
          <a:prstGeom prst="rect">
            <a:avLst/>
          </a:prstGeom>
        </p:spPr>
      </p:pic>
      <p:pic>
        <p:nvPicPr>
          <p:cNvPr id="16" name="Imagem 15"/>
          <p:cNvPicPr>
            <a:picLocks noChangeAspect="1"/>
          </p:cNvPicPr>
          <p:nvPr/>
        </p:nvPicPr>
        <p:blipFill>
          <a:blip r:embed="rId6"/>
          <a:stretch>
            <a:fillRect/>
          </a:stretch>
        </p:blipFill>
        <p:spPr>
          <a:xfrm>
            <a:off x="6874510" y="469265"/>
            <a:ext cx="1379855" cy="1240155"/>
          </a:xfrm>
          <a:prstGeom prst="rect">
            <a:avLst/>
          </a:prstGeom>
        </p:spPr>
      </p:pic>
      <p:sp>
        <p:nvSpPr>
          <p:cNvPr id="17" name="Caixa de Texto 16"/>
          <p:cNvSpPr txBox="1"/>
          <p:nvPr/>
        </p:nvSpPr>
        <p:spPr>
          <a:xfrm>
            <a:off x="4334510" y="3716020"/>
            <a:ext cx="4354830" cy="860425"/>
          </a:xfrm>
          <a:prstGeom prst="rect">
            <a:avLst/>
          </a:prstGeom>
          <a:noFill/>
        </p:spPr>
        <p:txBody>
          <a:bodyPr wrap="square" rtlCol="0" anchor="t">
            <a:spAutoFit/>
          </a:bodyPr>
          <a:p>
            <a:pPr algn="just"/>
            <a:r>
              <a:rPr lang="pt-PT" altLang="en-US" sz="1400" i="1">
                <a:solidFill>
                  <a:srgbClr val="008CBA"/>
                </a:solidFill>
              </a:rPr>
              <a:t>L'Aide Juridique pour les Entreprises</a:t>
            </a:r>
            <a:endParaRPr lang="pt-PT" altLang="en-US" sz="1400" i="1">
              <a:solidFill>
                <a:srgbClr val="008CBA"/>
              </a:solidFill>
            </a:endParaRPr>
          </a:p>
          <a:p>
            <a:pPr algn="just"/>
            <a:r>
              <a:rPr lang="pt-PT" altLang="en-US" sz="1200">
                <a:latin typeface="Arial Narrow" panose="020B0606020202030204" pitchFamily="34" charset="0"/>
                <a:cs typeface="Arial Narrow" panose="020B0606020202030204" pitchFamily="34" charset="0"/>
              </a:rPr>
              <a:t>Avec l'assurance protection juridique des spécialistes, vous avez tout en main en tant qu'entrepreneur pour faire face à des questions juridiques de toute nature, dans l'ensemble des Pays de la </a:t>
            </a:r>
            <a:r>
              <a:rPr lang="pt-PT" altLang="en-US" sz="1200" i="1">
                <a:latin typeface="Arial Narrow" panose="020B0606020202030204" pitchFamily="34" charset="0"/>
                <a:cs typeface="Arial Narrow" panose="020B0606020202030204" pitchFamily="34" charset="0"/>
              </a:rPr>
              <a:t>CEDEAO</a:t>
            </a:r>
            <a:r>
              <a:rPr lang="pt-PT" altLang="en-US" sz="1200">
                <a:latin typeface="Arial Narrow" panose="020B0606020202030204" pitchFamily="34" charset="0"/>
                <a:cs typeface="Arial Narrow" panose="020B0606020202030204" pitchFamily="34" charset="0"/>
              </a:rPr>
              <a:t>.</a:t>
            </a:r>
            <a:endParaRPr lang="pt-PT" altLang="en-US" sz="1200">
              <a:latin typeface="Arial Narrow" panose="020B0606020202030204" pitchFamily="34" charset="0"/>
              <a:cs typeface="Arial Narrow" panose="020B0606020202030204" pitchFamily="34" charset="0"/>
            </a:endParaRPr>
          </a:p>
        </p:txBody>
      </p:sp>
      <p:sp>
        <p:nvSpPr>
          <p:cNvPr id="19" name="Caixa de Texto 18"/>
          <p:cNvSpPr txBox="1"/>
          <p:nvPr/>
        </p:nvSpPr>
        <p:spPr>
          <a:xfrm>
            <a:off x="5083810" y="5001895"/>
            <a:ext cx="4784090" cy="829945"/>
          </a:xfrm>
          <a:prstGeom prst="rect">
            <a:avLst/>
          </a:prstGeom>
          <a:noFill/>
        </p:spPr>
        <p:txBody>
          <a:bodyPr wrap="square" rtlCol="0">
            <a:spAutoFit/>
          </a:bodyPr>
          <a:p>
            <a:pPr algn="just"/>
            <a:r>
              <a:rPr lang="pt-PT" altLang="en-US" sz="1200">
                <a:latin typeface="Arial Narrow" panose="020B0606020202030204" pitchFamily="34" charset="0"/>
                <a:cs typeface="Arial Narrow" panose="020B0606020202030204" pitchFamily="34" charset="0"/>
              </a:rPr>
              <a:t>En tant que participant à </a:t>
            </a:r>
            <a:r>
              <a:rPr lang="pt-PT" altLang="en-US" sz="1200" i="1">
                <a:solidFill>
                  <a:srgbClr val="008CBA"/>
                </a:solidFill>
                <a:latin typeface="Arial Narrow" panose="020B0606020202030204" pitchFamily="34" charset="0"/>
                <a:cs typeface="Arial Narrow" panose="020B0606020202030204" pitchFamily="34" charset="0"/>
              </a:rPr>
              <a:t>ATLANTIC BUSINESS FORUM</a:t>
            </a:r>
            <a:r>
              <a:rPr lang="pt-PT" altLang="en-US" sz="1200">
                <a:latin typeface="Arial Narrow" panose="020B0606020202030204" pitchFamily="34" charset="0"/>
                <a:cs typeface="Arial Narrow" panose="020B0606020202030204" pitchFamily="34" charset="0"/>
              </a:rPr>
              <a:t>, concentrez-vous sur votre entreprise et vos affaires, des spécialistes prennent en main avec sagesse toutes les questions juridiques et fiscales, pour vous et pour votre entreprise, pour l'ensemble des Pays de la </a:t>
            </a:r>
            <a:r>
              <a:rPr lang="pt-PT" altLang="en-US" sz="1200" i="1">
                <a:latin typeface="Arial Narrow" panose="020B0606020202030204" pitchFamily="34" charset="0"/>
                <a:cs typeface="Arial Narrow" panose="020B0606020202030204" pitchFamily="34" charset="0"/>
              </a:rPr>
              <a:t>CEDEAO</a:t>
            </a:r>
            <a:r>
              <a:rPr lang="pt-PT" altLang="en-US" sz="1200">
                <a:latin typeface="Arial Narrow" panose="020B0606020202030204" pitchFamily="34" charset="0"/>
                <a:cs typeface="Arial Narrow" panose="020B0606020202030204" pitchFamily="34" charset="0"/>
              </a:rPr>
              <a:t>.</a:t>
            </a:r>
            <a:endParaRPr lang="pt-PT" altLang="en-US" sz="1200">
              <a:latin typeface="Arial Narrow" panose="020B0606020202030204" pitchFamily="34" charset="0"/>
              <a:cs typeface="Arial Narrow" panose="020B0606020202030204" pitchFamily="34" charset="0"/>
            </a:endParaRPr>
          </a:p>
        </p:txBody>
      </p:sp>
      <p:sp>
        <p:nvSpPr>
          <p:cNvPr id="21" name="CaixaDeTexto 67"/>
          <p:cNvSpPr txBox="1"/>
          <p:nvPr/>
        </p:nvSpPr>
        <p:spPr>
          <a:xfrm>
            <a:off x="9726930" y="3767455"/>
            <a:ext cx="2466340" cy="1900555"/>
          </a:xfrm>
          <a:prstGeom prst="rect">
            <a:avLst/>
          </a:prstGeom>
          <a:noFill/>
        </p:spPr>
        <p:txBody>
          <a:bodyPr wrap="square" rtlCol="0">
            <a:noAutofit/>
          </a:bodyPr>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endParaRPr lang="pt-PT" sz="1200" dirty="0">
              <a:solidFill>
                <a:srgbClr val="008CBA"/>
              </a:solidFill>
            </a:endParaRPr>
          </a:p>
          <a:p>
            <a:pPr algn="ctr"/>
            <a:r>
              <a:rPr lang="pt-PT" sz="3200" dirty="0">
                <a:solidFill>
                  <a:srgbClr val="008CBA"/>
                </a:solidFill>
              </a:rPr>
              <a:t>2021</a:t>
            </a:r>
            <a:endParaRPr lang="pt-PT" sz="3200" dirty="0">
              <a:solidFill>
                <a:srgbClr val="008CBA"/>
              </a:solidFill>
            </a:endParaRPr>
          </a:p>
          <a:p>
            <a:pPr algn="ctr"/>
            <a:r>
              <a:rPr lang="pt-PT" dirty="0">
                <a:solidFill>
                  <a:srgbClr val="008CBA"/>
                </a:solidFill>
              </a:rPr>
              <a:t>PRAIA</a:t>
            </a:r>
            <a:endParaRPr lang="pt-PT" dirty="0">
              <a:solidFill>
                <a:srgbClr val="008CBA"/>
              </a:solidFill>
            </a:endParaRPr>
          </a:p>
          <a:p>
            <a:pPr algn="ctr"/>
            <a:r>
              <a:rPr lang="pt-PT" sz="1200" dirty="0">
                <a:solidFill>
                  <a:srgbClr val="008CBA"/>
                </a:solidFill>
              </a:rPr>
              <a:t>ÎLE DE SANTIAGO</a:t>
            </a:r>
            <a:endParaRPr lang="pt-PT" sz="1200" dirty="0">
              <a:solidFill>
                <a:srgbClr val="008CBA"/>
              </a:solidFill>
            </a:endParaRPr>
          </a:p>
          <a:p>
            <a:pPr algn="ctr"/>
            <a:r>
              <a:rPr lang="pt-PT" sz="2000" dirty="0">
                <a:solidFill>
                  <a:srgbClr val="008CBA"/>
                </a:solidFill>
              </a:rPr>
              <a:t>CABO VERDE</a:t>
            </a:r>
            <a:endParaRPr lang="pt-PT" sz="2000" dirty="0">
              <a:solidFill>
                <a:srgbClr val="008CBA"/>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 - café</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0"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endParaRPr lang="en-US" sz="1000" b="1">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2" name="Triângulo Retângulo 11"/>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t-PT" altLang="en-US"/>
              <a:t> </a:t>
            </a:r>
            <a:endParaRPr lang="pt-PT" altLang="en-US"/>
          </a:p>
        </p:txBody>
      </p:sp>
      <p:sp>
        <p:nvSpPr>
          <p:cNvPr id="126" name="Linha2"/>
          <p:cNvSpPr/>
          <p:nvPr/>
        </p:nvSpPr>
        <p:spPr>
          <a:xfrm>
            <a:off x="2435860" y="3263265"/>
            <a:ext cx="220980" cy="0"/>
          </a:xfrm>
          <a:prstGeom prst="line">
            <a:avLst/>
          </a:prstGeom>
          <a:noFill/>
          <a:ln w="19050" cap="flat" cmpd="sng" algn="ctr">
            <a:solidFill>
              <a:schemeClr val="bg1"/>
            </a:solidFill>
            <a:prstDash val="solid"/>
            <a:headEnd type="none"/>
            <a:tailEnd type="triangle" w="med" len="med"/>
          </a:ln>
          <a:effectLst/>
        </p:spPr>
      </p:sp>
      <p:grpSp>
        <p:nvGrpSpPr>
          <p:cNvPr id="2" name="Agrupar 1"/>
          <p:cNvGrpSpPr/>
          <p:nvPr/>
        </p:nvGrpSpPr>
        <p:grpSpPr>
          <a:xfrm>
            <a:off x="2184400" y="2350135"/>
            <a:ext cx="1153160" cy="1165860"/>
            <a:chOff x="3447" y="3520"/>
            <a:chExt cx="1816" cy="1836"/>
          </a:xfrm>
        </p:grpSpPr>
        <p:sp>
          <p:nvSpPr>
            <p:cNvPr id="50"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endParaRPr lang="pt-PT" sz="14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400" dirty="0">
                <a:latin typeface="Arial Narrow" panose="020B0606020202030204" pitchFamily="34" charset="0"/>
              </a:endParaRPr>
            </a:p>
            <a:p>
              <a:pPr algn="ctr" defTabSz="899795">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51" name="TextBox 110"/>
            <p:cNvSpPr/>
            <p:nvPr/>
          </p:nvSpPr>
          <p:spPr>
            <a:xfrm>
              <a:off x="3614" y="4935"/>
              <a:ext cx="1482" cy="391"/>
            </a:xfrm>
            <a:prstGeom prst="rect">
              <a:avLst/>
            </a:prstGeom>
            <a:noFill/>
            <a:ln>
              <a:noFill/>
            </a:ln>
            <a:effectLst/>
          </p:spPr>
          <p:txBody>
            <a:bodyPr vert="horz" wrap="square" lIns="91440" tIns="45720" rIns="91440" bIns="45720" numCol="1" spcCol="215900" anchor="t"/>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endPar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52" name="Rectangle: Rounded Corners 111"/>
          <p:cNvSpPr/>
          <p:nvPr/>
        </p:nvSpPr>
        <p:spPr>
          <a:xfrm>
            <a:off x="1862455" y="90328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p>
            <a:pPr algn="ct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Cote d’</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Ivoire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3" name="Agrupar 2"/>
          <p:cNvGrpSpPr/>
          <p:nvPr/>
        </p:nvGrpSpPr>
        <p:grpSpPr>
          <a:xfrm>
            <a:off x="5176520" y="2360295"/>
            <a:ext cx="1153160" cy="1165860"/>
            <a:chOff x="8101" y="3527"/>
            <a:chExt cx="1816" cy="1836"/>
          </a:xfrm>
        </p:grpSpPr>
        <p:sp>
          <p:nvSpPr>
            <p:cNvPr id="128"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endParaRPr lang="pt-PT" sz="14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129" name="TextBox 124"/>
            <p:cNvSpPr/>
            <p:nvPr/>
          </p:nvSpPr>
          <p:spPr>
            <a:xfrm>
              <a:off x="8301" y="4909"/>
              <a:ext cx="1375" cy="391"/>
            </a:xfrm>
            <a:prstGeom prst="rect">
              <a:avLst/>
            </a:prstGeom>
            <a:noFill/>
            <a:ln>
              <a:noFill/>
            </a:ln>
            <a:effectLst/>
          </p:spPr>
          <p:txBody>
            <a:bodyPr vert="horz" wrap="square" lIns="91440" tIns="45720" rIns="91440" bIns="45720" numCol="1" spcCol="215900" anchor="t"/>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endPar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131" name="Rectangle: Rounded Corners 125"/>
          <p:cNvSpPr/>
          <p:nvPr/>
        </p:nvSpPr>
        <p:spPr>
          <a:xfrm>
            <a:off x="4959350" y="90297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p>
            <a:pPr algn="ct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endParaRPr lang="pt-PT" sz="1200" b="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Nigéria</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Sierra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Leone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8" name="Rectangle: Rounded Corners 137"/>
          <p:cNvSpPr/>
          <p:nvPr/>
        </p:nvSpPr>
        <p:spPr>
          <a:xfrm>
            <a:off x="3373120" y="293433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9" name="TextBox 138"/>
          <p:cNvSpPr/>
          <p:nvPr/>
        </p:nvSpPr>
        <p:spPr>
          <a:xfrm>
            <a:off x="3349625" y="3201035"/>
            <a:ext cx="1045210" cy="273050"/>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endParaRPr lang="pt-PT" sz="1000" b="1">
              <a:latin typeface="Arial" panose="020B0604020202020204" pitchFamily="34" charset="0"/>
              <a:ea typeface="Century Gothic" panose="020B0502020202020204" pitchFamily="2" charset="0"/>
              <a:cs typeface="Arial" panose="020B0604020202020204" pitchFamily="34" charset="0"/>
            </a:endParaRPr>
          </a:p>
        </p:txBody>
      </p:sp>
      <p:grpSp>
        <p:nvGrpSpPr>
          <p:cNvPr id="4" name="Agrupar 3"/>
          <p:cNvGrpSpPr/>
          <p:nvPr/>
        </p:nvGrpSpPr>
        <p:grpSpPr>
          <a:xfrm>
            <a:off x="2188210" y="3867150"/>
            <a:ext cx="1153160" cy="1165860"/>
            <a:chOff x="3453" y="5909"/>
            <a:chExt cx="1816" cy="1836"/>
          </a:xfrm>
        </p:grpSpPr>
        <p:sp>
          <p:nvSpPr>
            <p:cNvPr id="63"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endParaRPr lang="pt-PT" sz="14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000" dirty="0">
                <a:latin typeface="Arial Narrow" panose="020B0606020202030204" pitchFamily="34" charset="0"/>
              </a:endParaRPr>
            </a:p>
            <a:p>
              <a:pPr algn="ctr" defTabSz="899795">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64" name="TextBox 167"/>
            <p:cNvSpPr/>
            <p:nvPr/>
          </p:nvSpPr>
          <p:spPr>
            <a:xfrm>
              <a:off x="3671" y="7261"/>
              <a:ext cx="1361" cy="388"/>
            </a:xfrm>
            <a:prstGeom prst="rect">
              <a:avLst/>
            </a:prstGeom>
            <a:noFill/>
            <a:ln>
              <a:noFill/>
            </a:ln>
            <a:effectLst/>
          </p:spPr>
          <p:txBody>
            <a:bodyPr vert="horz" wrap="square" lIns="91440" tIns="45720" rIns="91440" bIns="45720" numCol="1" spcCol="215900" anchor="t"/>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endPar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65" name="Forma automática5"/>
          <p:cNvSpPr/>
          <p:nvPr/>
        </p:nvSpPr>
        <p:spPr>
          <a:xfrm>
            <a:off x="3392170" y="437197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66" name="TextBox 206"/>
          <p:cNvSpPr/>
          <p:nvPr/>
        </p:nvSpPr>
        <p:spPr>
          <a:xfrm>
            <a:off x="3368675" y="4617720"/>
            <a:ext cx="1045210" cy="273685"/>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endParaRPr lang="pt-PT" sz="1000" b="1">
              <a:latin typeface="Arial" panose="020B0604020202020204" pitchFamily="34" charset="0"/>
              <a:ea typeface="Century Gothic" panose="020B0502020202020204" pitchFamily="2" charset="0"/>
              <a:cs typeface="Arial" panose="020B0604020202020204" pitchFamily="34" charset="0"/>
            </a:endParaRPr>
          </a:p>
        </p:txBody>
      </p:sp>
      <p:sp>
        <p:nvSpPr>
          <p:cNvPr id="67" name="CaixaDeTexto 118"/>
          <p:cNvSpPr/>
          <p:nvPr/>
        </p:nvSpPr>
        <p:spPr>
          <a:xfrm>
            <a:off x="4739640" y="215265"/>
            <a:ext cx="2066925" cy="334010"/>
          </a:xfrm>
          <a:prstGeom prst="rect">
            <a:avLst/>
          </a:prstGeom>
          <a:noFill/>
          <a:ln>
            <a:noFill/>
          </a:ln>
          <a:effectLst/>
        </p:spPr>
        <p:txBody>
          <a:bodyPr vert="horz" wrap="square" lIns="91440" tIns="45720" rIns="91440" bIns="45720" numCol="1" spcCol="215900" anchor="t"/>
          <a:p>
            <a:pPr algn="ctr">
              <a:defRPr lang="en-US"/>
            </a:pPr>
            <a:r>
              <a:rPr lang="pt-PT" dirty="0" smtClean="0">
                <a:solidFill>
                  <a:srgbClr val="3EA4BA"/>
                </a:solidFill>
              </a:rPr>
              <a:t>PROGRAMME</a:t>
            </a:r>
            <a:endParaRPr lang="pt-PT" dirty="0" smtClean="0">
              <a:solidFill>
                <a:srgbClr val="3EA4BA"/>
              </a:solidFill>
            </a:endParaRPr>
          </a:p>
        </p:txBody>
      </p:sp>
      <p:sp>
        <p:nvSpPr>
          <p:cNvPr id="69" name="Forma automática3"/>
          <p:cNvSpPr/>
          <p:nvPr/>
        </p:nvSpPr>
        <p:spPr>
          <a:xfrm>
            <a:off x="8452485" y="340995"/>
            <a:ext cx="3644265" cy="150050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400" b="1" i="1" dirty="0" smtClean="0">
                <a:solidFill>
                  <a:srgbClr val="008CBA"/>
                </a:solidFill>
                <a:sym typeface="+mn-ea"/>
              </a:rPr>
              <a:t>ATELIER </a:t>
            </a:r>
            <a:r>
              <a:rPr lang="pt-PT" sz="1400" b="1" i="1" dirty="0">
                <a:solidFill>
                  <a:srgbClr val="008CBA"/>
                </a:solidFill>
                <a:sym typeface="+mn-ea"/>
              </a:rPr>
              <a:t>ÉCONOMIQUE ET FINANCIÈRE</a:t>
            </a:r>
            <a:endParaRPr lang="pt-PT" sz="1400" b="1" i="1" dirty="0">
              <a:solidFill>
                <a:srgbClr val="008CBA"/>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100" dirty="0">
                <a:solidFill>
                  <a:schemeClr val="tx1"/>
                </a:solidFill>
                <a:sym typeface="+mn-ea"/>
              </a:rPr>
              <a:t>Panel </a:t>
            </a:r>
            <a:r>
              <a:rPr lang="pt-PT" sz="1100" dirty="0" smtClean="0">
                <a:solidFill>
                  <a:schemeClr val="tx1"/>
                </a:solidFill>
                <a:sym typeface="+mn-ea"/>
              </a:rPr>
              <a:t>I</a:t>
            </a:r>
            <a:endParaRPr lang="pt-PT" sz="1100" dirty="0" smtClean="0">
              <a:solidFill>
                <a:schemeClr val="tx1"/>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altLang="fr-FR" sz="1100" i="1" dirty="0" smtClean="0">
                <a:solidFill>
                  <a:schemeClr val="tx1"/>
                </a:solidFill>
                <a:sym typeface="+mn-ea"/>
              </a:rPr>
              <a:t>«</a:t>
            </a:r>
            <a:r>
              <a:rPr lang="fr-FR" sz="1100" i="1" dirty="0" smtClean="0">
                <a:solidFill>
                  <a:schemeClr val="tx1"/>
                </a:solidFill>
                <a:sym typeface="+mn-ea"/>
              </a:rPr>
              <a:t>FINANCEMENT </a:t>
            </a:r>
            <a:r>
              <a:rPr lang="fr-FR" sz="1100" i="1" dirty="0">
                <a:solidFill>
                  <a:schemeClr val="tx1"/>
                </a:solidFill>
                <a:sym typeface="+mn-ea"/>
              </a:rPr>
              <a:t>DU SECTEUR PRIVÉ DANS LA </a:t>
            </a:r>
            <a:r>
              <a:rPr lang="fr-FR" sz="1100" i="1" dirty="0" smtClean="0">
                <a:solidFill>
                  <a:schemeClr val="tx1"/>
                </a:solidFill>
                <a:sym typeface="+mn-ea"/>
              </a:rPr>
              <a:t>CEDEAO</a:t>
            </a:r>
            <a:r>
              <a:rPr altLang="fr-FR" sz="1100" i="1" dirty="0" smtClean="0">
                <a:solidFill>
                  <a:schemeClr val="tx1"/>
                </a:solidFill>
                <a:sym typeface="+mn-ea"/>
              </a:rPr>
              <a:t>»</a:t>
            </a: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1" name="Forma automática4"/>
          <p:cNvSpPr/>
          <p:nvPr/>
        </p:nvSpPr>
        <p:spPr>
          <a:xfrm>
            <a:off x="4131945" y="225552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 - café</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2" name="Retângulo10"/>
          <p:cNvSpPr/>
          <p:nvPr/>
        </p:nvSpPr>
        <p:spPr>
          <a:xfrm>
            <a:off x="4117975" y="2501900"/>
            <a:ext cx="1045210" cy="273050"/>
          </a:xfrm>
          <a:prstGeom prst="rect">
            <a:avLst/>
          </a:prstGeom>
          <a:noFill/>
          <a:ln>
            <a:noFill/>
          </a:ln>
          <a:effectLst/>
        </p:spPr>
        <p:txBody>
          <a:bodyPr vert="horz" wrap="square" lIns="91440" tIns="45720" rIns="91440" bIns="45720" numCol="1" spcCol="215900" anchor="t"/>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endPar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endParaRPr>
          </a:p>
        </p:txBody>
      </p:sp>
      <p:sp>
        <p:nvSpPr>
          <p:cNvPr id="133" name="Straight Connector 148"/>
          <p:cNvSpPr/>
          <p:nvPr/>
        </p:nvSpPr>
        <p:spPr>
          <a:xfrm>
            <a:off x="2010723" y="3671570"/>
            <a:ext cx="681943" cy="0"/>
          </a:xfrm>
          <a:prstGeom prst="line">
            <a:avLst/>
          </a:prstGeom>
          <a:noFill/>
          <a:ln w="19050" cap="flat" cmpd="sng" algn="ctr">
            <a:solidFill>
              <a:srgbClr val="008CBA"/>
            </a:solidFill>
            <a:prstDash val="solid"/>
            <a:headEnd type="none"/>
            <a:tailEnd type="triangle" w="med" len="med"/>
          </a:ln>
          <a:effectLst/>
        </p:spPr>
      </p:sp>
      <p:grpSp>
        <p:nvGrpSpPr>
          <p:cNvPr id="5" name="Agrupar 4"/>
          <p:cNvGrpSpPr/>
          <p:nvPr/>
        </p:nvGrpSpPr>
        <p:grpSpPr>
          <a:xfrm>
            <a:off x="1176655" y="3051810"/>
            <a:ext cx="1194435" cy="1210945"/>
            <a:chOff x="54" y="4686"/>
            <a:chExt cx="1881" cy="1907"/>
          </a:xfrm>
        </p:grpSpPr>
        <p:sp>
          <p:nvSpPr>
            <p:cNvPr id="153" name="Oval 38"/>
            <p:cNvSpPr/>
            <p:nvPr/>
          </p:nvSpPr>
          <p:spPr>
            <a:xfrm>
              <a:off x="54" y="4686"/>
              <a:ext cx="1881" cy="1907"/>
            </a:xfrm>
            <a:prstGeom prst="ellipse">
              <a:avLst/>
            </a:prstGeom>
            <a:gradFill flip="none" rotWithShape="1">
              <a:gsLst>
                <a:gs pos="0">
                  <a:srgbClr val="004D4D"/>
                </a:gs>
                <a:gs pos="50000">
                  <a:srgbClr val="006C6C"/>
                </a:gs>
                <a:gs pos="100000">
                  <a:srgbClr val="008080"/>
                </a:gs>
              </a:gsLst>
              <a:path path="circle"/>
              <a:tileRect/>
            </a:gra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FFFFFF"/>
                  </a:solidFill>
                </a:defRPr>
              </a:pPr>
              <a:r>
                <a:rPr lang="en-US" sz="1400" b="1" dirty="0">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altLang="en-US" sz="12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50" dirty="0" err="1">
                  <a:latin typeface="Arial Narrow" panose="020B0606020202030204" pitchFamily="34" charset="0"/>
                  <a:ea typeface="Century Gothic" panose="020B0502020202020204" pitchFamily="2" charset="0"/>
                  <a:cs typeface="Century Gothic" panose="020B0502020202020204" pitchFamily="2" charset="0"/>
                  <a:sym typeface="+mn-ea"/>
                </a:rPr>
                <a:t>Séance</a:t>
              </a:r>
              <a:r>
                <a:rPr lang="pt-PT" sz="1050" dirty="0">
                  <a:latin typeface="Arial Narrow" panose="020B0606020202030204" pitchFamily="34" charset="0"/>
                  <a:ea typeface="Century Gothic" panose="020B0502020202020204" pitchFamily="2" charset="0"/>
                  <a:cs typeface="Century Gothic" panose="020B0502020202020204" pitchFamily="2" charset="0"/>
                  <a:sym typeface="+mn-ea"/>
                </a:rPr>
                <a:t> d'</a:t>
              </a:r>
              <a:r>
                <a:rPr lang="pt-PT" sz="1050" dirty="0" err="1">
                  <a:latin typeface="Arial Narrow" panose="020B0606020202030204" pitchFamily="34" charset="0"/>
                  <a:ea typeface="Century Gothic" panose="020B0502020202020204" pitchFamily="2" charset="0"/>
                  <a:cs typeface="Century Gothic" panose="020B0502020202020204" pitchFamily="2" charset="0"/>
                  <a:sym typeface="+mn-ea"/>
                </a:rPr>
                <a:t>ouverture</a:t>
              </a:r>
              <a:endParaRPr lang="pt-PT" sz="1050" dirty="0">
                <a:latin typeface="Arial Narrow" panose="020B0606020202030204" pitchFamily="34" charset="0"/>
              </a:endParaRPr>
            </a:p>
          </p:txBody>
        </p:sp>
        <p:sp>
          <p:nvSpPr>
            <p:cNvPr id="85" name="TextBox 101"/>
            <p:cNvSpPr/>
            <p:nvPr/>
          </p:nvSpPr>
          <p:spPr>
            <a:xfrm>
              <a:off x="322" y="6092"/>
              <a:ext cx="1361" cy="388"/>
            </a:xfrm>
            <a:prstGeom prst="rect">
              <a:avLst/>
            </a:prstGeom>
            <a:noFill/>
            <a:ln>
              <a:noFill/>
            </a:ln>
            <a:effectLst/>
          </p:spPr>
          <p:txBody>
            <a:bodyPr vert="horz" wrap="square" lIns="91440" tIns="45720" rIns="91440" bIns="45720" numCol="1" spcCol="215900" anchor="t"/>
            <a:p>
              <a:pPr algn="ctr">
                <a:defRPr lang="en-US"/>
              </a:pPr>
              <a:r>
                <a:rPr lang="en-US"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08:00 – 08:30</a:t>
              </a:r>
              <a:endParaRPr lang="en-US"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176" name="Linha7"/>
          <p:cNvSpPr/>
          <p:nvPr/>
        </p:nvSpPr>
        <p:spPr>
          <a:xfrm rot="16200000">
            <a:off x="2349500" y="3756025"/>
            <a:ext cx="809625" cy="6350"/>
          </a:xfrm>
          <a:prstGeom prst="line">
            <a:avLst/>
          </a:prstGeom>
          <a:noFill/>
          <a:ln w="19050" cap="flat" cmpd="sng" algn="ctr">
            <a:solidFill>
              <a:srgbClr val="008CBA"/>
            </a:solidFill>
            <a:prstDash val="solid"/>
            <a:headEnd type="none"/>
            <a:tailEnd type="none" w="med" len="med"/>
          </a:ln>
          <a:effectLst/>
        </p:spPr>
      </p:sp>
      <p:grpSp>
        <p:nvGrpSpPr>
          <p:cNvPr id="48" name="Agrupar 47"/>
          <p:cNvGrpSpPr/>
          <p:nvPr/>
        </p:nvGrpSpPr>
        <p:grpSpPr>
          <a:xfrm>
            <a:off x="7372350" y="340995"/>
            <a:ext cx="1214120" cy="1211580"/>
            <a:chOff x="11307" y="281"/>
            <a:chExt cx="1912" cy="1908"/>
          </a:xfrm>
          <a:solidFill>
            <a:srgbClr val="C7F3F3"/>
          </a:solidFill>
        </p:grpSpPr>
        <p:sp>
          <p:nvSpPr>
            <p:cNvPr id="178"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I</a:t>
              </a:r>
              <a:endPar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9"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184" name="Rectangle: Rounded Corners 205"/>
          <p:cNvSpPr/>
          <p:nvPr/>
        </p:nvSpPr>
        <p:spPr>
          <a:xfrm>
            <a:off x="4182110" y="376301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200" dirty="0" smtClean="0">
                <a:ln>
                  <a:noFill/>
                </a:ln>
                <a:solidFill>
                  <a:schemeClr val="tx1"/>
                </a:solidFill>
                <a:latin typeface="Arial Narrow" panose="020B0606020202030204" pitchFamily="34" charset="0"/>
                <a:sym typeface="+mn-ea"/>
              </a:rPr>
              <a:t>F</a:t>
            </a:r>
            <a:r>
              <a:rPr sz="1200" dirty="0" smtClean="0">
                <a:ln>
                  <a:noFill/>
                </a:ln>
                <a:solidFill>
                  <a:schemeClr val="tx1"/>
                </a:solidFill>
                <a:latin typeface="Arial Narrow" panose="020B0606020202030204" pitchFamily="34" charset="0"/>
                <a:sym typeface="+mn-ea"/>
              </a:rPr>
              <a:t>ree time</a:t>
            </a:r>
            <a:endParaRPr lang="pt-PT" sz="1200"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5" name="Retângulo6"/>
          <p:cNvSpPr/>
          <p:nvPr/>
        </p:nvSpPr>
        <p:spPr>
          <a:xfrm>
            <a:off x="4144010" y="4029075"/>
            <a:ext cx="1045845" cy="273050"/>
          </a:xfrm>
          <a:prstGeom prst="rect">
            <a:avLst/>
          </a:prstGeom>
          <a:noFill/>
          <a:ln>
            <a:noFill/>
          </a:ln>
          <a:effectLst/>
        </p:spPr>
        <p:txBody>
          <a:bodyPr vert="horz" wrap="square" lIns="91440" tIns="45720" rIns="91440" bIns="45720" numCol="1" spcCol="215900" anchor="t"/>
          <a:p>
            <a:pPr algn="ctr">
              <a:defRPr lang="en-US">
                <a:solidFill>
                  <a:schemeClr val="bg1"/>
                </a:solidFill>
              </a:defRPr>
            </a:pP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0</a:t>
            </a:r>
            <a:endPar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endParaRPr>
          </a:p>
        </p:txBody>
      </p:sp>
      <p:sp>
        <p:nvSpPr>
          <p:cNvPr id="86" name="Rectangle: Rounded Corners 177"/>
          <p:cNvSpPr/>
          <p:nvPr/>
        </p:nvSpPr>
        <p:spPr>
          <a:xfrm>
            <a:off x="8451850" y="3243580"/>
            <a:ext cx="3654425" cy="1545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p>
            <a:pPr algn="ct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008CBA"/>
                </a:solidFill>
                <a:sym typeface="+mn-ea"/>
              </a:rPr>
              <a:t>ATELIER </a:t>
            </a:r>
            <a:r>
              <a:rPr sz="1400" b="1" i="1" dirty="0">
                <a:solidFill>
                  <a:srgbClr val="008CBA"/>
                </a:solidFill>
                <a:sym typeface="+mn-ea"/>
              </a:rPr>
              <a:t>ÉCONOMIQUE</a:t>
            </a:r>
            <a:r>
              <a:rPr sz="1400" b="1" i="1" dirty="0" smtClean="0">
                <a:solidFill>
                  <a:srgbClr val="008CBA"/>
                </a:solidFill>
                <a:sym typeface="+mn-ea"/>
              </a:rPr>
              <a:t> </a:t>
            </a:r>
            <a:r>
              <a:rPr sz="1400" b="1" i="1" dirty="0">
                <a:solidFill>
                  <a:srgbClr val="008CBA"/>
                </a:solidFill>
                <a:sym typeface="+mn-ea"/>
              </a:rPr>
              <a:t>ET FINANCIÈRE</a:t>
            </a:r>
            <a:endParaRPr sz="1400" b="1" i="1" dirty="0" smtClean="0">
              <a:solidFill>
                <a:srgbClr val="008CBA"/>
              </a:solidFill>
              <a:sym typeface="+mn-ea"/>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it-IT" b="1" dirty="0">
                <a:solidFill>
                  <a:schemeClr val="tx1"/>
                </a:solidFill>
                <a:sym typeface="+mn-ea"/>
              </a:rPr>
              <a:t>Panel I</a:t>
            </a:r>
            <a:r>
              <a:rPr altLang="it-IT" b="1" dirty="0">
                <a:solidFill>
                  <a:schemeClr val="tx1"/>
                </a:solidFill>
                <a:sym typeface="+mn-ea"/>
              </a:rPr>
              <a:t>I</a:t>
            </a:r>
            <a:r>
              <a:rPr lang="it-IT" dirty="0">
                <a:solidFill>
                  <a:schemeClr val="tx1"/>
                </a:solidFill>
                <a:sym typeface="+mn-ea"/>
              </a:rPr>
              <a:t> - </a:t>
            </a:r>
            <a:r>
              <a:rPr altLang="it-IT" dirty="0">
                <a:solidFill>
                  <a:schemeClr val="tx1"/>
                </a:solidFill>
                <a:sym typeface="+mn-ea"/>
              </a:rPr>
              <a:t>«</a:t>
            </a:r>
            <a:r>
              <a:rPr lang="it-IT" i="1" dirty="0">
                <a:solidFill>
                  <a:schemeClr val="tx1"/>
                </a:solidFill>
                <a:sym typeface="+mn-ea"/>
              </a:rPr>
              <a:t>LE DÉVELOPPEMENT DE L’ÉCONOMIE NUMÉRIQUE EN AFRIQUE: </a:t>
            </a:r>
            <a:r>
              <a:rPr i="1" dirty="0">
                <a:solidFill>
                  <a:schemeClr val="tx1"/>
                </a:solidFill>
                <a:sym typeface="+mn-ea"/>
              </a:rPr>
              <a:t>L'importance des Start-Ups dans l'innovation du marché et l'Entrepreneuriat des Jeunes</a:t>
            </a:r>
            <a:r>
              <a:rPr altLang="it-IT" dirty="0">
                <a:solidFill>
                  <a:schemeClr val="tx1"/>
                </a:solidFill>
                <a:sym typeface="+mn-ea"/>
              </a:rPr>
              <a:t>»</a:t>
            </a:r>
            <a:endParaRPr lang="fr-FR" dirty="0">
              <a:solidFill>
                <a:schemeClr val="tx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tx1"/>
              </a:solidFill>
            </a:endParaRPr>
          </a:p>
        </p:txBody>
      </p:sp>
      <p:sp>
        <p:nvSpPr>
          <p:cNvPr id="89" name="Rectangle: Rounded Corners 117"/>
          <p:cNvSpPr/>
          <p:nvPr/>
        </p:nvSpPr>
        <p:spPr>
          <a:xfrm>
            <a:off x="1841500" y="5384165"/>
            <a:ext cx="1797050" cy="1289685"/>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p>
            <a:pPr>
              <a:lnSpc>
                <a:spcPts val="1200"/>
              </a:lnSpc>
              <a:defRPr lang="en-US">
                <a:solidFill>
                  <a:srgbClr val="FFFFFF"/>
                </a:solidFill>
              </a:defRPr>
            </a:pPr>
            <a:r>
              <a:rPr lang="pt-PT" sz="1200" b="1" i="1" dirty="0" err="1" smtClean="0">
                <a:solidFill>
                  <a:schemeClr val="tx1"/>
                </a:solidFill>
                <a:latin typeface="Arial Narrow" panose="020B0606020202030204" pitchFamily="34" charset="0"/>
                <a:sym typeface="+mn-ea"/>
              </a:rPr>
              <a:t>PRÉSENTATIONS</a:t>
            </a:r>
            <a:endParaRPr lang="pt-PT" sz="1200" b="1" i="1" dirty="0" err="1" smtClean="0">
              <a:solidFill>
                <a:schemeClr val="tx1"/>
              </a:solidFill>
              <a:latin typeface="Arial Narrow" panose="020B0606020202030204" pitchFamily="34" charset="0"/>
              <a:sym typeface="+mn-ea"/>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h</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ana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-Cona</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kry</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Libéria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14" name="Rectangle: Rounded Corners 198"/>
          <p:cNvSpPr/>
          <p:nvPr/>
        </p:nvSpPr>
        <p:spPr>
          <a:xfrm>
            <a:off x="8450580" y="2019300"/>
            <a:ext cx="3647440" cy="852805"/>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Conférence II </a:t>
            </a:r>
            <a:endParaRPr lang="pt-PT" altLang="en-US" sz="1200" b="1" dirty="0">
              <a:solidFill>
                <a:srgbClr val="008CBA"/>
              </a:solidFill>
              <a:latin typeface="Arial Narrow" panose="020B0606020202030204" pitchFamily="34" charset="0"/>
              <a:cs typeface="Arial Narrow" panose="020B0606020202030204" pitchFamily="34" charset="0"/>
              <a:sym typeface="+mn-ea"/>
            </a:endParaRPr>
          </a:p>
          <a:p>
            <a:pPr algn="ctr">
              <a:lnSpc>
                <a:spcPts val="1100"/>
              </a:lnSpc>
              <a:spcBef>
                <a:spcPts val="0"/>
              </a:spcBef>
              <a:spcAft>
                <a:spcPts val="0"/>
              </a:spcAft>
              <a:defRPr lang="en-US">
                <a:solidFill>
                  <a:srgbClr val="FFFFFF"/>
                </a:solidFill>
              </a:defRPr>
            </a:pPr>
            <a:r>
              <a:rPr lang="pt-PT" altLang="en-US" sz="1000" b="1" i="1" dirty="0">
                <a:solidFill>
                  <a:schemeClr val="tx1"/>
                </a:solidFill>
                <a:latin typeface="Arial Narrow" panose="020B0606020202030204" pitchFamily="34" charset="0"/>
                <a:cs typeface="Arial Narrow" panose="020B0606020202030204" pitchFamily="34" charset="0"/>
                <a:sym typeface="+mn-ea"/>
              </a:rPr>
              <a:t>«</a:t>
            </a:r>
            <a:r>
              <a:rPr sz="1000" i="1" dirty="0">
                <a:solidFill>
                  <a:schemeClr val="tx1"/>
                </a:solidFill>
                <a:latin typeface="Arial Narrow" panose="020B0606020202030204" pitchFamily="34" charset="0"/>
                <a:cs typeface="Arial Narrow" panose="020B0606020202030204" pitchFamily="34" charset="0"/>
                <a:sym typeface="+mn-ea"/>
              </a:rPr>
              <a:t>A</a:t>
            </a:r>
            <a:r>
              <a:rPr lang="pt-PT" sz="1000" i="1" dirty="0">
                <a:solidFill>
                  <a:schemeClr val="tx1"/>
                </a:solidFill>
                <a:latin typeface="Arial Narrow" panose="020B0606020202030204" pitchFamily="34" charset="0"/>
                <a:cs typeface="Arial Narrow" panose="020B0606020202030204" pitchFamily="34" charset="0"/>
                <a:sym typeface="+mn-ea"/>
              </a:rPr>
              <a:t>CCÈS AU MARCHÉ PRÉFÉRENTIEL DES </a:t>
            </a:r>
            <a:r>
              <a:rPr sz="1000" i="1" dirty="0">
                <a:solidFill>
                  <a:schemeClr val="tx1"/>
                </a:solidFill>
                <a:latin typeface="Arial Narrow" panose="020B0606020202030204" pitchFamily="34" charset="0"/>
                <a:cs typeface="Arial Narrow" panose="020B0606020202030204" pitchFamily="34" charset="0"/>
                <a:sym typeface="+mn-ea"/>
              </a:rPr>
              <a:t>É</a:t>
            </a:r>
            <a:r>
              <a:rPr lang="pt-PT" sz="1000" i="1" dirty="0">
                <a:solidFill>
                  <a:schemeClr val="tx1"/>
                </a:solidFill>
                <a:latin typeface="Arial Narrow" panose="020B0606020202030204" pitchFamily="34" charset="0"/>
                <a:cs typeface="Arial Narrow" panose="020B0606020202030204" pitchFamily="34" charset="0"/>
                <a:sym typeface="+mn-ea"/>
              </a:rPr>
              <a:t>TATS </a:t>
            </a:r>
            <a:r>
              <a:rPr sz="1000" i="1" dirty="0">
                <a:solidFill>
                  <a:schemeClr val="tx1"/>
                </a:solidFill>
                <a:latin typeface="Arial Narrow" panose="020B0606020202030204" pitchFamily="34" charset="0"/>
                <a:cs typeface="Arial Narrow" panose="020B0606020202030204" pitchFamily="34" charset="0"/>
                <a:sym typeface="+mn-ea"/>
              </a:rPr>
              <a:t>- U</a:t>
            </a:r>
            <a:r>
              <a:rPr lang="pt-PT" sz="1000" i="1" dirty="0">
                <a:solidFill>
                  <a:schemeClr val="tx1"/>
                </a:solidFill>
                <a:latin typeface="Arial Narrow" panose="020B0606020202030204" pitchFamily="34" charset="0"/>
                <a:cs typeface="Arial Narrow" panose="020B0606020202030204" pitchFamily="34" charset="0"/>
                <a:sym typeface="+mn-ea"/>
              </a:rPr>
              <a:t>NIS</a:t>
            </a:r>
            <a:r>
              <a:rPr lang="pt-PT" altLang="en-US" sz="1000" b="1" i="1" dirty="0">
                <a:solidFill>
                  <a:schemeClr val="tx1"/>
                </a:solidFill>
                <a:latin typeface="Arial Narrow" panose="020B0606020202030204" pitchFamily="34" charset="0"/>
                <a:cs typeface="Arial Narrow" panose="020B0606020202030204" pitchFamily="34" charset="0"/>
                <a:sym typeface="+mn-ea"/>
              </a:rPr>
              <a:t>»</a:t>
            </a:r>
            <a:endParaRPr lang="en-US" sz="1000" dirty="0">
              <a:solidFill>
                <a:schemeClr val="tx1"/>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chemeClr val="tx1"/>
              </a:solidFill>
              <a:latin typeface="Arial Narrow" panose="020B0606020202030204" pitchFamily="34" charset="0"/>
              <a:cs typeface="Arial Narrow" panose="020B0606020202030204" pitchFamily="34" charset="0"/>
            </a:endParaRPr>
          </a:p>
        </p:txBody>
      </p:sp>
      <p:sp>
        <p:nvSpPr>
          <p:cNvPr id="194" name="Rectangle: Rounded Corners 125"/>
          <p:cNvSpPr/>
          <p:nvPr/>
        </p:nvSpPr>
        <p:spPr>
          <a:xfrm>
            <a:off x="8459470" y="5186680"/>
            <a:ext cx="3630930" cy="83947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Conférence III </a:t>
            </a:r>
            <a:endParaRPr lang="pt-PT" altLang="en-US" sz="12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sz="1000" b="1" i="1" dirty="0">
                <a:solidFill>
                  <a:srgbClr val="3EA4BA"/>
                </a:solidFill>
                <a:latin typeface="Arial Narrow" panose="020B0606020202030204" pitchFamily="34" charset="0"/>
                <a:cs typeface="Arial Narrow" panose="020B0606020202030204" pitchFamily="34" charset="0"/>
                <a:sym typeface="+mn-ea"/>
              </a:rPr>
              <a:t>A</a:t>
            </a:r>
            <a:r>
              <a:rPr lang="pt-PT" sz="1000" b="1" i="1" dirty="0">
                <a:solidFill>
                  <a:srgbClr val="3EA4BA"/>
                </a:solidFill>
                <a:latin typeface="Arial Narrow" panose="020B0606020202030204" pitchFamily="34" charset="0"/>
                <a:cs typeface="Arial Narrow" panose="020B0606020202030204" pitchFamily="34" charset="0"/>
                <a:sym typeface="+mn-ea"/>
              </a:rPr>
              <a:t>CCÈS AU MARCHÉ PRÉFÉRENTIEL DE L'</a:t>
            </a:r>
            <a:r>
              <a:rPr sz="1000" b="1" dirty="0">
                <a:solidFill>
                  <a:srgbClr val="3EA4BA"/>
                </a:solidFill>
                <a:latin typeface="Arial Narrow" panose="020B0606020202030204" pitchFamily="34" charset="0"/>
                <a:cs typeface="Arial Narrow" panose="020B0606020202030204" pitchFamily="34" charset="0"/>
                <a:sym typeface="+mn-ea"/>
              </a:rPr>
              <a:t>UNION EUROPÉENNE</a:t>
            </a: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6" name="Rectangle: Rounded Corners 198"/>
          <p:cNvSpPr/>
          <p:nvPr/>
        </p:nvSpPr>
        <p:spPr>
          <a:xfrm>
            <a:off x="4081780" y="5334635"/>
            <a:ext cx="3158490" cy="126365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sym typeface="+mn-ea"/>
              </a:rPr>
              <a:t>Conférence I</a:t>
            </a:r>
            <a:endParaRPr lang="pt-PT" altLang="en-US" sz="1200" b="1" dirty="0">
              <a:solidFill>
                <a:srgbClr val="008CBA"/>
              </a:solidFill>
              <a:latin typeface="Arial Narrow" panose="020B0606020202030204" pitchFamily="34" charset="0"/>
              <a:sym typeface="+mn-ea"/>
            </a:endParaRP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b="1" i="1" dirty="0">
                <a:solidFill>
                  <a:srgbClr val="008CBA"/>
                </a:solidFill>
                <a:latin typeface="Arial Narrow" panose="020B0606020202030204" pitchFamily="34" charset="0"/>
                <a:cs typeface="Arial Narrow" panose="020B0606020202030204" pitchFamily="34" charset="0"/>
                <a:sym typeface="+mn-ea"/>
              </a:rPr>
              <a:t>A</a:t>
            </a:r>
            <a:r>
              <a:rPr lang="pt-PT" sz="1000" b="1" i="1" dirty="0">
                <a:solidFill>
                  <a:srgbClr val="008CBA"/>
                </a:solidFill>
                <a:latin typeface="Arial Narrow" panose="020B0606020202030204" pitchFamily="34" charset="0"/>
                <a:cs typeface="Arial Narrow" panose="020B0606020202030204" pitchFamily="34" charset="0"/>
                <a:sym typeface="+mn-ea"/>
              </a:rPr>
              <a:t>CCÈS AU MARCHÉ PRÉFÉRENTIEL DE LA </a:t>
            </a:r>
            <a:r>
              <a:rPr sz="1000" b="1" i="1" dirty="0">
                <a:solidFill>
                  <a:srgbClr val="008CBA"/>
                </a:solidFill>
                <a:latin typeface="Arial Narrow" panose="020B0606020202030204" pitchFamily="34" charset="0"/>
                <a:cs typeface="Arial Narrow" panose="020B0606020202030204" pitchFamily="34" charset="0"/>
                <a:sym typeface="+mn-ea"/>
              </a:rPr>
              <a:t>CEDEAO</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205" name="Rectangle: Rounded Corners 209"/>
          <p:cNvSpPr/>
          <p:nvPr/>
        </p:nvSpPr>
        <p:spPr>
          <a:xfrm>
            <a:off x="8568690" y="6084570"/>
            <a:ext cx="15843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lang="fr-FR" sz="1200" dirty="0" smtClean="0">
                <a:solidFill>
                  <a:schemeClr val="bg1"/>
                </a:solidFill>
                <a:latin typeface="Arial Narrow" panose="020B0606020202030204" pitchFamily="34" charset="0"/>
                <a:sym typeface="+mn-ea"/>
              </a:rPr>
              <a:t>Session de clôture</a:t>
            </a:r>
            <a:r>
              <a:rPr lang="fr-FR" sz="1200" dirty="0" smtClean="0">
                <a:solidFill>
                  <a:schemeClr val="bg1"/>
                </a:solidFill>
                <a:latin typeface="Arial Narrow" panose="020B0606020202030204" pitchFamily="34" charset="0"/>
                <a:sym typeface="+mn-ea"/>
              </a:rPr>
              <a:t> </a:t>
            </a:r>
            <a:endParaRPr lang="en-US"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en-US" altLang="en-GB"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6" name="TextBox 210"/>
          <p:cNvSpPr/>
          <p:nvPr/>
        </p:nvSpPr>
        <p:spPr>
          <a:xfrm>
            <a:off x="8569325" y="6578600"/>
            <a:ext cx="1562100" cy="273685"/>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7"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pPr>
            <a:r>
              <a:rPr lang="pt-PT" sz="12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DÎNER DE GALA</a:t>
            </a:r>
            <a:endParaRPr lang="en-US" sz="1200">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pt-PT" alt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8"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endParaRPr>
          </a:p>
        </p:txBody>
      </p:sp>
      <p:pic>
        <p:nvPicPr>
          <p:cNvPr id="7" name="Imagem 6" descr="logo"/>
          <p:cNvPicPr>
            <a:picLocks noChangeAspect="1"/>
          </p:cNvPicPr>
          <p:nvPr/>
        </p:nvPicPr>
        <p:blipFill>
          <a:blip r:embed="rId1"/>
          <a:stretch>
            <a:fillRect/>
          </a:stretch>
        </p:blipFill>
        <p:spPr>
          <a:xfrm>
            <a:off x="-4445" y="92075"/>
            <a:ext cx="3107055" cy="681990"/>
          </a:xfrm>
          <a:prstGeom prst="rect">
            <a:avLst/>
          </a:prstGeom>
        </p:spPr>
      </p:pic>
      <p:sp>
        <p:nvSpPr>
          <p:cNvPr id="44" name="Caixa de Texto 43"/>
          <p:cNvSpPr txBox="1"/>
          <p:nvPr/>
        </p:nvSpPr>
        <p:spPr>
          <a:xfrm>
            <a:off x="8630285" y="852805"/>
            <a:ext cx="3462020" cy="988695"/>
          </a:xfrm>
          <a:prstGeom prst="rect">
            <a:avLst/>
          </a:prstGeom>
          <a:noFill/>
        </p:spPr>
        <p:txBody>
          <a:bodyPr wrap="square" rtlCol="0">
            <a:spAutoFit/>
          </a:bodyPr>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pt-PT" sz="1200" dirty="0" err="1" smtClean="0">
                <a:solidFill>
                  <a:srgbClr val="008CBA"/>
                </a:solidFill>
                <a:latin typeface="Arial Narrow" panose="020B0606020202030204" pitchFamily="34" charset="0"/>
                <a:sym typeface="+mn-ea"/>
              </a:rPr>
              <a:t>■</a:t>
            </a:r>
            <a:r>
              <a:rPr lang="pt-PT" sz="600" dirty="0" err="1" smtClean="0">
                <a:solidFill>
                  <a:srgbClr val="008CBA"/>
                </a:solidFill>
                <a:latin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Banque d'Investissement et de Développement de la CEDEAO</a:t>
            </a:r>
            <a:endParaRPr lang="pt-PT" altLang="en-US"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900" dirty="0" smtClean="0">
                <a:solidFill>
                  <a:schemeClr val="tx1"/>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Fonds Africain de Garantie et de Cooperation Economique</a:t>
            </a:r>
            <a:endParaRPr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tx1"/>
                </a:solidFill>
                <a:latin typeface="Arial Narrow" panose="020B0606020202030204" pitchFamily="34" charset="0"/>
                <a:cs typeface="Arial Narrow" panose="020B0606020202030204" pitchFamily="34" charset="0"/>
                <a:sym typeface="+mn-ea"/>
              </a:rPr>
              <a:t> Banque </a:t>
            </a:r>
            <a:r>
              <a:rPr lang="pt-PT" sz="1000" dirty="0" smtClean="0">
                <a:solidFill>
                  <a:schemeClr val="tx1"/>
                </a:solidFill>
                <a:latin typeface="Arial Narrow" panose="020B0606020202030204" pitchFamily="34" charset="0"/>
                <a:cs typeface="Arial Narrow" panose="020B0606020202030204" pitchFamily="34" charset="0"/>
                <a:sym typeface="+mn-ea"/>
              </a:rPr>
              <a:t>A</a:t>
            </a:r>
            <a:r>
              <a:rPr sz="1000" dirty="0" smtClean="0">
                <a:solidFill>
                  <a:schemeClr val="tx1"/>
                </a:solidFill>
                <a:latin typeface="Arial Narrow" panose="020B0606020202030204" pitchFamily="34" charset="0"/>
                <a:cs typeface="Arial Narrow" panose="020B0606020202030204" pitchFamily="34" charset="0"/>
                <a:sym typeface="+mn-ea"/>
              </a:rPr>
              <a:t>fricaine de </a:t>
            </a:r>
            <a:r>
              <a:rPr lang="pt-PT" sz="1000" dirty="0" smtClean="0">
                <a:solidFill>
                  <a:schemeClr val="tx1"/>
                </a:solidFill>
                <a:latin typeface="Arial Narrow" panose="020B0606020202030204" pitchFamily="34" charset="0"/>
                <a:cs typeface="Arial Narrow" panose="020B0606020202030204" pitchFamily="34" charset="0"/>
                <a:sym typeface="+mn-ea"/>
              </a:rPr>
              <a:t>D</a:t>
            </a:r>
            <a:r>
              <a:rPr sz="1000" dirty="0" smtClean="0">
                <a:solidFill>
                  <a:schemeClr val="tx1"/>
                </a:solidFill>
                <a:latin typeface="Arial Narrow" panose="020B0606020202030204" pitchFamily="34" charset="0"/>
                <a:cs typeface="Arial Narrow" panose="020B0606020202030204" pitchFamily="34" charset="0"/>
                <a:sym typeface="+mn-ea"/>
              </a:rPr>
              <a:t>éveloppement </a:t>
            </a:r>
            <a:r>
              <a:rPr lang="pt-PT" sz="1000" dirty="0" smtClean="0">
                <a:solidFill>
                  <a:schemeClr val="tx1"/>
                </a:solidFill>
                <a:latin typeface="Arial Narrow" panose="020B0606020202030204" pitchFamily="34" charset="0"/>
                <a:cs typeface="Arial Narrow" panose="020B0606020202030204" pitchFamily="34" charset="0"/>
                <a:sym typeface="+mn-ea"/>
              </a:rPr>
              <a:t>- BfAD</a:t>
            </a:r>
            <a:endParaRPr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000" dirty="0" smtClean="0">
                <a:solidFill>
                  <a:schemeClr val="tx1"/>
                </a:solidFill>
                <a:latin typeface="Arial Narrow" panose="020B0606020202030204" pitchFamily="34" charset="0"/>
                <a:cs typeface="Arial Narrow" panose="020B0606020202030204" pitchFamily="34" charset="0"/>
                <a:sym typeface="+mn-ea"/>
              </a:rPr>
              <a:t>S</a:t>
            </a:r>
            <a:r>
              <a:rPr sz="1000" dirty="0">
                <a:solidFill>
                  <a:schemeClr val="tx1"/>
                </a:solidFill>
                <a:latin typeface="Arial Narrow" panose="020B0606020202030204" pitchFamily="34" charset="0"/>
                <a:cs typeface="Arial Narrow" panose="020B0606020202030204" pitchFamily="34" charset="0"/>
                <a:sym typeface="+mn-ea"/>
              </a:rPr>
              <a:t>ociété </a:t>
            </a:r>
            <a:r>
              <a:rPr lang="pt-PT" sz="1000" dirty="0">
                <a:solidFill>
                  <a:schemeClr val="tx1"/>
                </a:solidFill>
                <a:latin typeface="Arial Narrow" panose="020B0606020202030204" pitchFamily="34" charset="0"/>
                <a:cs typeface="Arial Narrow" panose="020B0606020202030204" pitchFamily="34" charset="0"/>
                <a:sym typeface="+mn-ea"/>
              </a:rPr>
              <a:t>F</a:t>
            </a:r>
            <a:r>
              <a:rPr sz="1000" dirty="0">
                <a:solidFill>
                  <a:schemeClr val="tx1"/>
                </a:solidFill>
                <a:latin typeface="Arial Narrow" panose="020B0606020202030204" pitchFamily="34" charset="0"/>
                <a:cs typeface="Arial Narrow" panose="020B0606020202030204" pitchFamily="34" charset="0"/>
                <a:sym typeface="+mn-ea"/>
              </a:rPr>
              <a:t>inancière </a:t>
            </a:r>
            <a:r>
              <a:rPr lang="pt-PT" sz="1000" dirty="0">
                <a:solidFill>
                  <a:schemeClr val="tx1"/>
                </a:solidFill>
                <a:latin typeface="Arial Narrow" panose="020B0606020202030204" pitchFamily="34" charset="0"/>
                <a:cs typeface="Arial Narrow" panose="020B0606020202030204" pitchFamily="34" charset="0"/>
                <a:sym typeface="+mn-ea"/>
              </a:rPr>
              <a:t>I</a:t>
            </a:r>
            <a:r>
              <a:rPr sz="1000" dirty="0">
                <a:solidFill>
                  <a:schemeClr val="tx1"/>
                </a:solidFill>
                <a:latin typeface="Arial Narrow" panose="020B0606020202030204" pitchFamily="34" charset="0"/>
                <a:cs typeface="Arial Narrow" panose="020B0606020202030204" pitchFamily="34" charset="0"/>
                <a:sym typeface="+mn-ea"/>
              </a:rPr>
              <a:t>nternationale </a:t>
            </a:r>
            <a:r>
              <a:rPr lang="pt-PT" sz="1000" dirty="0">
                <a:solidFill>
                  <a:schemeClr val="tx1"/>
                </a:solidFill>
                <a:latin typeface="Arial Narrow" panose="020B0606020202030204" pitchFamily="34" charset="0"/>
                <a:cs typeface="Arial Narrow" panose="020B0606020202030204" pitchFamily="34" charset="0"/>
                <a:sym typeface="+mn-ea"/>
              </a:rPr>
              <a:t>- SFI</a:t>
            </a:r>
            <a:endParaRPr lang="pt-PT" sz="1000" dirty="0">
              <a:solidFill>
                <a:schemeClr val="tx1"/>
              </a:solidFill>
              <a:latin typeface="Arial Narrow" panose="020B0606020202030204" pitchFamily="34" charset="0"/>
              <a:cs typeface="Arial Narrow" panose="020B0606020202030204" pitchFamily="34" charset="0"/>
              <a:sym typeface="+mn-ea"/>
            </a:endParaRPr>
          </a:p>
        </p:txBody>
      </p:sp>
      <p:sp>
        <p:nvSpPr>
          <p:cNvPr id="215" name="Caixa de Texto 214"/>
          <p:cNvSpPr txBox="1"/>
          <p:nvPr/>
        </p:nvSpPr>
        <p:spPr>
          <a:xfrm>
            <a:off x="8505190" y="3876040"/>
            <a:ext cx="3462020" cy="988695"/>
          </a:xfrm>
          <a:prstGeom prst="rect">
            <a:avLst/>
          </a:prstGeom>
          <a:noFill/>
        </p:spPr>
        <p:txBody>
          <a:bodyPr wrap="square" rtlCol="0">
            <a:spAutoFit/>
          </a:bodyPr>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Commission de la </a:t>
            </a:r>
            <a:r>
              <a:rPr lang="pt-PT" altLang="en-US" sz="1000" i="1" dirty="0" smtClean="0">
                <a:solidFill>
                  <a:schemeClr val="tx1"/>
                </a:solidFill>
                <a:latin typeface="Arial Narrow" panose="020B0606020202030204" pitchFamily="34" charset="0"/>
                <a:cs typeface="Arial Narrow" panose="020B0606020202030204" pitchFamily="34" charset="0"/>
                <a:sym typeface="+mn-ea"/>
              </a:rPr>
              <a:t>CEDEAO</a:t>
            </a:r>
            <a:endParaRPr lang="pt-PT" altLang="en-US"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 Startup Europe Partnership </a:t>
            </a:r>
            <a:r>
              <a:rPr lang="pt-PT" altLang="en-US" sz="1000" dirty="0" smtClean="0">
                <a:solidFill>
                  <a:schemeClr val="tx1"/>
                </a:solidFill>
                <a:latin typeface="Arial Narrow" panose="020B0606020202030204" pitchFamily="34" charset="0"/>
                <a:cs typeface="Arial Narrow" panose="020B0606020202030204" pitchFamily="34" charset="0"/>
                <a:sym typeface="+mn-ea"/>
              </a:rPr>
              <a:t>- </a:t>
            </a:r>
            <a:r>
              <a:rPr sz="1000" i="1" dirty="0" smtClean="0">
                <a:solidFill>
                  <a:schemeClr val="tx1"/>
                </a:solidFill>
                <a:latin typeface="Arial Narrow" panose="020B0606020202030204" pitchFamily="34" charset="0"/>
                <a:cs typeface="Arial Narrow" panose="020B0606020202030204" pitchFamily="34" charset="0"/>
                <a:sym typeface="+mn-ea"/>
              </a:rPr>
              <a:t>SEP </a:t>
            </a:r>
            <a:endParaRPr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Agence Française de Développement - </a:t>
            </a:r>
            <a:r>
              <a:rPr sz="1000" i="1" dirty="0" smtClean="0">
                <a:solidFill>
                  <a:schemeClr val="tx1"/>
                </a:solidFill>
                <a:latin typeface="Arial Narrow" panose="020B0606020202030204" pitchFamily="34" charset="0"/>
                <a:cs typeface="Arial Narrow" panose="020B0606020202030204" pitchFamily="34" charset="0"/>
                <a:sym typeface="+mn-ea"/>
              </a:rPr>
              <a:t>AFD</a:t>
            </a:r>
            <a:endParaRPr sz="1000"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a:solidFill>
                  <a:schemeClr val="tx1"/>
                </a:solidFill>
                <a:latin typeface="Arial Narrow" panose="020B0606020202030204" pitchFamily="34" charset="0"/>
                <a:cs typeface="Arial Narrow" panose="020B0606020202030204" pitchFamily="34" charset="0"/>
                <a:sym typeface="+mn-ea"/>
              </a:rPr>
              <a:t>CGAP </a:t>
            </a:r>
            <a:r>
              <a:rPr lang="pt-PT" sz="1000" dirty="0">
                <a:solidFill>
                  <a:schemeClr val="tx1"/>
                </a:solidFill>
                <a:latin typeface="Arial Narrow" panose="020B0606020202030204" pitchFamily="34" charset="0"/>
                <a:cs typeface="Arial Narrow" panose="020B0606020202030204" pitchFamily="34" charset="0"/>
                <a:sym typeface="+mn-ea"/>
              </a:rPr>
              <a:t>- Consultative Group to Assist the Poor</a:t>
            </a:r>
            <a:endParaRPr lang="pt-PT" sz="1000" dirty="0">
              <a:solidFill>
                <a:schemeClr val="tx1"/>
              </a:solidFill>
              <a:latin typeface="Arial Narrow" panose="020B0606020202030204" pitchFamily="34" charset="0"/>
              <a:cs typeface="Arial Narrow" panose="020B0606020202030204" pitchFamily="34" charset="0"/>
              <a:sym typeface="+mn-ea"/>
            </a:endParaRPr>
          </a:p>
        </p:txBody>
      </p:sp>
      <p:sp>
        <p:nvSpPr>
          <p:cNvPr id="45" name="Caixa de Texto 44"/>
          <p:cNvSpPr txBox="1"/>
          <p:nvPr/>
        </p:nvSpPr>
        <p:spPr>
          <a:xfrm>
            <a:off x="8978265" y="2398395"/>
            <a:ext cx="1945005" cy="386080"/>
          </a:xfrm>
          <a:prstGeom prst="rect">
            <a:avLst/>
          </a:prstGeom>
          <a:noFill/>
        </p:spPr>
        <p:txBody>
          <a:bodyPr wrap="square" rtlCol="0">
            <a:spAutoFit/>
          </a:bodyPr>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endParaRPr lang="pt-PT" sz="1200" dirty="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USA / AGOA </a:t>
            </a:r>
            <a:r>
              <a:rPr lang="pt-PT" sz="1200" i="1" dirty="0">
                <a:solidFill>
                  <a:schemeClr val="tx1"/>
                </a:solidFill>
                <a:latin typeface="Arial Narrow" panose="020B0606020202030204" pitchFamily="34" charset="0"/>
                <a:cs typeface="Arial Narrow" panose="020B0606020202030204" pitchFamily="34" charset="0"/>
                <a:sym typeface="+mn-ea"/>
              </a:rPr>
              <a:t> </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46" name="Caixa de Texto 45"/>
          <p:cNvSpPr txBox="1"/>
          <p:nvPr/>
        </p:nvSpPr>
        <p:spPr>
          <a:xfrm>
            <a:off x="4185920" y="5998210"/>
            <a:ext cx="1783715" cy="386080"/>
          </a:xfrm>
          <a:prstGeom prst="rect">
            <a:avLst/>
          </a:prstGeom>
          <a:noFill/>
        </p:spPr>
        <p:txBody>
          <a:bodyPr wrap="square" rtlCol="0">
            <a:spAutoFit/>
          </a:bodyPr>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endParaRPr lang="pt-PT" sz="1200" dirty="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chemeClr val="tx1"/>
                </a:solidFill>
                <a:latin typeface="Arial Narrow" panose="020B0606020202030204" pitchFamily="34" charset="0"/>
                <a:cs typeface="Arial Narrow" panose="020B0606020202030204" pitchFamily="34" charset="0"/>
                <a:sym typeface="+mn-ea"/>
              </a:rPr>
              <a:t>:  CEDEAO</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47" name="Caixa de Texto 46"/>
          <p:cNvSpPr txBox="1"/>
          <p:nvPr/>
        </p:nvSpPr>
        <p:spPr>
          <a:xfrm>
            <a:off x="8524875" y="5598795"/>
            <a:ext cx="1946910" cy="386080"/>
          </a:xfrm>
          <a:prstGeom prst="rect">
            <a:avLst/>
          </a:prstGeom>
          <a:noFill/>
        </p:spPr>
        <p:txBody>
          <a:bodyPr wrap="square" rtlCol="0">
            <a:spAutoFit/>
          </a:bodyPr>
          <a:p>
            <a:pPr>
              <a:lnSpc>
                <a:spcPct val="80000"/>
              </a:lnSpc>
            </a:pPr>
            <a:r>
              <a:rPr lang="pt-PT" sz="1200"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tx1"/>
                </a:solidFill>
                <a:latin typeface="Arial Narrow" panose="020B0606020202030204" pitchFamily="34" charset="0"/>
                <a:cs typeface="Arial Narrow" panose="020B0606020202030204" pitchFamily="34" charset="0"/>
                <a:sym typeface="+mn-ea"/>
              </a:rPr>
              <a:t> Cabo Verde</a:t>
            </a:r>
            <a:endParaRPr lang="pt-PT" sz="1200"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pt-PT" altLang="en-US" sz="1200"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UE / SPG +</a:t>
            </a:r>
            <a:r>
              <a:rPr lang="pt-PT" sz="1200" i="1" dirty="0">
                <a:solidFill>
                  <a:srgbClr val="008CBA"/>
                </a:solidFill>
                <a:latin typeface="Arial Narrow" panose="020B0606020202030204" pitchFamily="34" charset="0"/>
                <a:cs typeface="Arial Narrow" panose="020B0606020202030204" pitchFamily="34" charset="0"/>
                <a:sym typeface="+mn-ea"/>
              </a:rPr>
              <a:t> </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49" name="Linha7"/>
          <p:cNvSpPr/>
          <p:nvPr/>
        </p:nvSpPr>
        <p:spPr>
          <a:xfrm rot="16200000">
            <a:off x="2364740" y="2440305"/>
            <a:ext cx="809625" cy="6350"/>
          </a:xfrm>
          <a:prstGeom prst="line">
            <a:avLst/>
          </a:prstGeom>
          <a:noFill/>
          <a:ln w="19050" cap="flat" cmpd="sng" algn="ctr">
            <a:solidFill>
              <a:srgbClr val="008CBA"/>
            </a:solidFill>
            <a:prstDash val="solid"/>
            <a:headEnd type="none" w="med" len="med"/>
            <a:tailEnd type="triangle" w="med" len="med"/>
          </a:ln>
          <a:effectLst/>
        </p:spPr>
      </p:sp>
      <p:sp>
        <p:nvSpPr>
          <p:cNvPr id="60" name="Linha7"/>
          <p:cNvSpPr/>
          <p:nvPr/>
        </p:nvSpPr>
        <p:spPr>
          <a:xfrm rot="16200000">
            <a:off x="2344420" y="4980305"/>
            <a:ext cx="809625" cy="6350"/>
          </a:xfrm>
          <a:prstGeom prst="line">
            <a:avLst/>
          </a:prstGeom>
          <a:noFill/>
          <a:ln w="19050" cap="flat" cmpd="sng" algn="ctr">
            <a:solidFill>
              <a:srgbClr val="008CBA"/>
            </a:solidFill>
            <a:prstDash val="solid"/>
            <a:headEnd type="triangle" w="med" len="med"/>
            <a:tailEnd type="none" w="med" len="med"/>
          </a:ln>
          <a:effectLst/>
        </p:spPr>
      </p:sp>
      <p:sp>
        <p:nvSpPr>
          <p:cNvPr id="61" name="Linha7"/>
          <p:cNvSpPr/>
          <p:nvPr/>
        </p:nvSpPr>
        <p:spPr>
          <a:xfrm flipV="1">
            <a:off x="2735580" y="5200015"/>
            <a:ext cx="1154430" cy="15875"/>
          </a:xfrm>
          <a:prstGeom prst="line">
            <a:avLst/>
          </a:prstGeom>
          <a:noFill/>
          <a:ln w="19050" cap="flat" cmpd="sng" algn="ctr">
            <a:solidFill>
              <a:srgbClr val="008CBA"/>
            </a:solidFill>
            <a:prstDash val="solid"/>
            <a:headEnd type="none"/>
            <a:tailEnd type="none" w="med" len="med"/>
          </a:ln>
          <a:effectLst/>
        </p:spPr>
      </p:sp>
      <p:sp>
        <p:nvSpPr>
          <p:cNvPr id="68" name="Linha7"/>
          <p:cNvSpPr/>
          <p:nvPr/>
        </p:nvSpPr>
        <p:spPr>
          <a:xfrm flipV="1">
            <a:off x="2740660" y="3664585"/>
            <a:ext cx="1149985" cy="15875"/>
          </a:xfrm>
          <a:prstGeom prst="line">
            <a:avLst/>
          </a:prstGeom>
          <a:noFill/>
          <a:ln w="19050" cap="flat" cmpd="sng" algn="ctr">
            <a:solidFill>
              <a:srgbClr val="008CBA"/>
            </a:solidFill>
            <a:prstDash val="solid"/>
            <a:headEnd type="none"/>
            <a:tailEnd type="none" w="med" len="med"/>
          </a:ln>
          <a:effectLst/>
        </p:spPr>
      </p:sp>
      <p:sp>
        <p:nvSpPr>
          <p:cNvPr id="73" name="Straight Connector 144"/>
          <p:cNvSpPr/>
          <p:nvPr/>
        </p:nvSpPr>
        <p:spPr>
          <a:xfrm flipH="1">
            <a:off x="3884930" y="3477895"/>
            <a:ext cx="5715" cy="189230"/>
          </a:xfrm>
          <a:prstGeom prst="line">
            <a:avLst/>
          </a:prstGeom>
          <a:noFill/>
          <a:ln w="19050" cap="flat" cmpd="sng" algn="ctr">
            <a:solidFill>
              <a:srgbClr val="008CBA"/>
            </a:solidFill>
            <a:prstDash val="solid"/>
            <a:headEnd type="triangle" w="med" len="med"/>
            <a:tailEnd type="none" w="med" len="med"/>
          </a:ln>
          <a:effectLst/>
        </p:spPr>
      </p:sp>
      <p:sp>
        <p:nvSpPr>
          <p:cNvPr id="74" name="Straight Connector 144"/>
          <p:cNvSpPr/>
          <p:nvPr/>
        </p:nvSpPr>
        <p:spPr>
          <a:xfrm flipH="1">
            <a:off x="3879850" y="4925060"/>
            <a:ext cx="5080" cy="268605"/>
          </a:xfrm>
          <a:prstGeom prst="line">
            <a:avLst/>
          </a:prstGeom>
          <a:noFill/>
          <a:ln w="19050" cap="flat" cmpd="sng" algn="ctr">
            <a:solidFill>
              <a:srgbClr val="008CBA"/>
            </a:solidFill>
            <a:prstDash val="solid"/>
            <a:headEnd type="triangle" w="med" len="med"/>
            <a:tailEnd type="none" w="med" len="med"/>
          </a:ln>
          <a:effectLst/>
        </p:spPr>
      </p:sp>
      <p:sp>
        <p:nvSpPr>
          <p:cNvPr id="75" name="Linha7"/>
          <p:cNvSpPr/>
          <p:nvPr/>
        </p:nvSpPr>
        <p:spPr>
          <a:xfrm rot="16200000">
            <a:off x="5342890" y="2439670"/>
            <a:ext cx="809625" cy="6350"/>
          </a:xfrm>
          <a:prstGeom prst="line">
            <a:avLst/>
          </a:prstGeom>
          <a:noFill/>
          <a:ln w="19050" cap="flat" cmpd="sng" algn="ctr">
            <a:solidFill>
              <a:srgbClr val="008CBA"/>
            </a:solidFill>
            <a:prstDash val="solid"/>
            <a:headEnd type="none" w="med" len="med"/>
            <a:tailEnd type="triangle" w="med" len="med"/>
          </a:ln>
          <a:effectLst/>
        </p:spPr>
      </p:sp>
      <p:sp>
        <p:nvSpPr>
          <p:cNvPr id="76" name="Linha7"/>
          <p:cNvSpPr/>
          <p:nvPr/>
        </p:nvSpPr>
        <p:spPr>
          <a:xfrm rot="16200000">
            <a:off x="5347970" y="3487420"/>
            <a:ext cx="809625" cy="6350"/>
          </a:xfrm>
          <a:prstGeom prst="line">
            <a:avLst/>
          </a:prstGeom>
          <a:noFill/>
          <a:ln w="19050" cap="flat" cmpd="sng" algn="ctr">
            <a:solidFill>
              <a:srgbClr val="008CBA"/>
            </a:solidFill>
            <a:prstDash val="solid"/>
            <a:headEnd type="none"/>
            <a:tailEnd type="none" w="med" len="med"/>
          </a:ln>
          <a:effectLst/>
        </p:spPr>
      </p:sp>
      <p:sp>
        <p:nvSpPr>
          <p:cNvPr id="77" name="Linha7"/>
          <p:cNvSpPr/>
          <p:nvPr/>
        </p:nvSpPr>
        <p:spPr>
          <a:xfrm rot="16200000">
            <a:off x="5353050" y="4904740"/>
            <a:ext cx="809625" cy="6350"/>
          </a:xfrm>
          <a:prstGeom prst="line">
            <a:avLst/>
          </a:prstGeom>
          <a:noFill/>
          <a:ln w="19050" cap="flat" cmpd="sng" algn="ctr">
            <a:solidFill>
              <a:srgbClr val="008CBA"/>
            </a:solidFill>
            <a:prstDash val="solid"/>
            <a:headEnd type="triangle" w="med" len="med"/>
            <a:tailEnd type="none" w="med" len="med"/>
          </a:ln>
          <a:effectLst/>
        </p:spPr>
      </p:sp>
      <p:sp>
        <p:nvSpPr>
          <p:cNvPr id="78" name="Straight Connector 144"/>
          <p:cNvSpPr/>
          <p:nvPr/>
        </p:nvSpPr>
        <p:spPr>
          <a:xfrm flipH="1">
            <a:off x="4648835" y="2828925"/>
            <a:ext cx="10795" cy="817880"/>
          </a:xfrm>
          <a:prstGeom prst="line">
            <a:avLst/>
          </a:prstGeom>
          <a:noFill/>
          <a:ln w="19050" cap="flat" cmpd="sng" algn="ctr">
            <a:solidFill>
              <a:srgbClr val="008CBA"/>
            </a:solidFill>
            <a:prstDash val="solid"/>
            <a:headEnd type="triangle" w="med" len="med"/>
            <a:tailEnd type="none" w="med" len="med"/>
          </a:ln>
          <a:effectLst/>
        </p:spPr>
      </p:sp>
      <p:sp>
        <p:nvSpPr>
          <p:cNvPr id="79" name="Straight Connector 144"/>
          <p:cNvSpPr/>
          <p:nvPr/>
        </p:nvSpPr>
        <p:spPr>
          <a:xfrm>
            <a:off x="4676775" y="4328795"/>
            <a:ext cx="6985" cy="807720"/>
          </a:xfrm>
          <a:prstGeom prst="line">
            <a:avLst/>
          </a:prstGeom>
          <a:noFill/>
          <a:ln w="19050" cap="flat" cmpd="sng" algn="ctr">
            <a:solidFill>
              <a:srgbClr val="008CBA"/>
            </a:solidFill>
            <a:prstDash val="solid"/>
            <a:headEnd type="triangle" w="med" len="med"/>
            <a:tailEnd type="none" w="med" len="med"/>
          </a:ln>
          <a:effectLst/>
        </p:spPr>
      </p:sp>
      <p:sp>
        <p:nvSpPr>
          <p:cNvPr id="80" name="Oval 79"/>
          <p:cNvSpPr/>
          <p:nvPr/>
        </p:nvSpPr>
        <p:spPr>
          <a:xfrm>
            <a:off x="2702560" y="361950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sp>
        <p:nvSpPr>
          <p:cNvPr id="81" name="Oval 80"/>
          <p:cNvSpPr/>
          <p:nvPr/>
        </p:nvSpPr>
        <p:spPr>
          <a:xfrm>
            <a:off x="2688590" y="515239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sp>
        <p:nvSpPr>
          <p:cNvPr id="82" name="Oval 81"/>
          <p:cNvSpPr/>
          <p:nvPr/>
        </p:nvSpPr>
        <p:spPr>
          <a:xfrm>
            <a:off x="5693410" y="360045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sp>
        <p:nvSpPr>
          <p:cNvPr id="83" name="Oval 82"/>
          <p:cNvSpPr/>
          <p:nvPr/>
        </p:nvSpPr>
        <p:spPr>
          <a:xfrm>
            <a:off x="5695950" y="506666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cxnSp>
        <p:nvCxnSpPr>
          <p:cNvPr id="84" name="Conexão Reta 83"/>
          <p:cNvCxnSpPr/>
          <p:nvPr/>
        </p:nvCxnSpPr>
        <p:spPr>
          <a:xfrm>
            <a:off x="4636770" y="365125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87" name="Conexão Reta 86"/>
          <p:cNvCxnSpPr/>
          <p:nvPr/>
        </p:nvCxnSpPr>
        <p:spPr>
          <a:xfrm>
            <a:off x="4671695" y="512699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88"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4"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endParaRPr lang="pt-PT" sz="1000" b="1">
              <a:latin typeface="Arial" panose="020B0604020202020204" pitchFamily="34" charset="0"/>
              <a:ea typeface="Century Gothic" panose="020B0502020202020204" pitchFamily="2" charset="0"/>
              <a:cs typeface="Arial" panose="020B0604020202020204" pitchFamily="34" charset="0"/>
            </a:endParaRPr>
          </a:p>
        </p:txBody>
      </p:sp>
      <p:grpSp>
        <p:nvGrpSpPr>
          <p:cNvPr id="95" name="Agrupar 94"/>
          <p:cNvGrpSpPr/>
          <p:nvPr/>
        </p:nvGrpSpPr>
        <p:grpSpPr>
          <a:xfrm>
            <a:off x="7367905" y="1820545"/>
            <a:ext cx="1209040" cy="1165860"/>
            <a:chOff x="11299" y="3259"/>
            <a:chExt cx="1904" cy="1836"/>
          </a:xfrm>
        </p:grpSpPr>
        <p:sp>
          <p:nvSpPr>
            <p:cNvPr id="97" name="Oval 112"/>
            <p:cNvSpPr/>
            <p:nvPr/>
          </p:nvSpPr>
          <p:spPr>
            <a:xfrm>
              <a:off x="11299" y="3259"/>
              <a:ext cx="1904" cy="183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Conférence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98" name="TextBox 176"/>
            <p:cNvSpPr/>
            <p:nvPr/>
          </p:nvSpPr>
          <p:spPr>
            <a:xfrm>
              <a:off x="11520" y="4595"/>
              <a:ext cx="1374" cy="392"/>
            </a:xfrm>
            <a:prstGeom prst="rect">
              <a:avLst/>
            </a:prstGeom>
            <a:noFill/>
            <a:ln>
              <a:noFill/>
            </a:ln>
            <a:effectLst/>
          </p:spPr>
          <p:txBody>
            <a:bodyPr vert="horz" wrap="square" lIns="91440" tIns="45720" rIns="91440" bIns="45720" numCol="1" spcCol="215900" anchor="t"/>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grpSp>
        <p:nvGrpSpPr>
          <p:cNvPr id="105" name="Agrupar 104"/>
          <p:cNvGrpSpPr/>
          <p:nvPr/>
        </p:nvGrpSpPr>
        <p:grpSpPr>
          <a:xfrm>
            <a:off x="7362825" y="3550920"/>
            <a:ext cx="1214120" cy="1175385"/>
            <a:chOff x="11291" y="6236"/>
            <a:chExt cx="1912" cy="1851"/>
          </a:xfrm>
        </p:grpSpPr>
        <p:sp>
          <p:nvSpPr>
            <p:cNvPr id="106"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endPar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07" name="TextBox 176"/>
            <p:cNvSpPr/>
            <p:nvPr/>
          </p:nvSpPr>
          <p:spPr>
            <a:xfrm>
              <a:off x="11494" y="7623"/>
              <a:ext cx="1374" cy="392"/>
            </a:xfrm>
            <a:prstGeom prst="rect">
              <a:avLst/>
            </a:prstGeom>
            <a:noFill/>
            <a:ln>
              <a:noFill/>
            </a:ln>
            <a:effectLst/>
          </p:spPr>
          <p:txBody>
            <a:bodyPr vert="horz" wrap="square" lIns="91440" tIns="45720" rIns="91440" bIns="45720" numCol="1" spcCol="215900" anchor="t"/>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grpSp>
        <p:nvGrpSpPr>
          <p:cNvPr id="112" name="Agrupar 111"/>
          <p:cNvGrpSpPr/>
          <p:nvPr/>
        </p:nvGrpSpPr>
        <p:grpSpPr>
          <a:xfrm>
            <a:off x="7251065" y="5022215"/>
            <a:ext cx="1325245" cy="1209675"/>
            <a:chOff x="11204" y="8642"/>
            <a:chExt cx="1913" cy="1875"/>
          </a:xfrm>
        </p:grpSpPr>
        <p:sp>
          <p:nvSpPr>
            <p:cNvPr id="115"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Conférence</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endPar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16" name="TextBox 176"/>
            <p:cNvSpPr/>
            <p:nvPr/>
          </p:nvSpPr>
          <p:spPr>
            <a:xfrm>
              <a:off x="11504" y="10071"/>
              <a:ext cx="1374" cy="392"/>
            </a:xfrm>
            <a:prstGeom prst="rect">
              <a:avLst/>
            </a:prstGeom>
            <a:noFill/>
            <a:ln>
              <a:noFill/>
            </a:ln>
            <a:effectLst/>
          </p:spPr>
          <p:txBody>
            <a:bodyPr vert="horz" wrap="square" lIns="91440" tIns="45720" rIns="91440" bIns="45720" numCol="1" spcCol="215900" anchor="t"/>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cxnSp>
        <p:nvCxnSpPr>
          <p:cNvPr id="117" name="Conexão Reta 116"/>
          <p:cNvCxnSpPr/>
          <p:nvPr/>
        </p:nvCxnSpPr>
        <p:spPr>
          <a:xfrm>
            <a:off x="6489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19" name="Oval 38"/>
          <p:cNvSpPr/>
          <p:nvPr/>
        </p:nvSpPr>
        <p:spPr>
          <a:xfrm>
            <a:off x="76200" y="974725"/>
            <a:ext cx="1133475" cy="109982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t"/>
          <a:p>
            <a:pPr algn="ctr" defTabSz="0">
              <a:defRPr lang="en-US">
                <a:solidFill>
                  <a:srgbClr val="FFFFFF"/>
                </a:solidFill>
              </a:defRPr>
            </a:pPr>
            <a:r>
              <a:rPr lang="en-US" sz="14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a:defRPr lang="en-US">
                <a:solidFill>
                  <a:srgbClr val="FFFFFF"/>
                </a:solidFill>
              </a:defRPr>
            </a:pP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09 Juin</a:t>
            </a:r>
            <a:endParaRPr lang="en-US" sz="14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a:lnSpc>
                <a:spcPct val="85000"/>
              </a:lnSpc>
              <a:spcBef>
                <a:spcPts val="0"/>
              </a:spcBef>
              <a:spcAft>
                <a:spcPts val="0"/>
              </a:spcAft>
              <a:defRPr lang="en-US">
                <a:solidFill>
                  <a:srgbClr val="FFFFFF"/>
                </a:solidFill>
              </a:defRPr>
            </a:pPr>
            <a:r>
              <a:rPr lang="en-GB" sz="1050" b="1" dirty="0">
                <a:latin typeface="Arial Narrow" panose="020B0606020202030204" pitchFamily="34" charset="0"/>
                <a:ea typeface="Calibri" panose="020F0502020204030204" charset="0"/>
                <a:cs typeface="Times New Roman" panose="02020603050405020304" pitchFamily="18" charset="0"/>
              </a:rPr>
              <a:t>BUSINES</a:t>
            </a:r>
            <a:r>
              <a:rPr lang="pt-PT" altLang="en-GB" sz="1050" b="1" dirty="0">
                <a:latin typeface="Arial Narrow" panose="020B0606020202030204" pitchFamily="34" charset="0"/>
                <a:ea typeface="Calibri" panose="020F0502020204030204" charset="0"/>
                <a:cs typeface="Times New Roman" panose="02020603050405020304" pitchFamily="18" charset="0"/>
              </a:rPr>
              <a:t>D</a:t>
            </a:r>
            <a:r>
              <a:rPr lang="en-GB" sz="1050" b="1" dirty="0">
                <a:latin typeface="Arial Narrow" panose="020B0606020202030204" pitchFamily="34" charset="0"/>
                <a:ea typeface="Calibri" panose="020F0502020204030204" charset="0"/>
                <a:cs typeface="Times New Roman" panose="02020603050405020304" pitchFamily="18" charset="0"/>
              </a:rPr>
              <a:t>ROUNDS</a:t>
            </a:r>
            <a:endParaRPr lang="en-US" sz="1050" dirty="0">
              <a:latin typeface="Arial Narrow" panose="020B0606020202030204" pitchFamily="34" charset="0"/>
            </a:endParaRPr>
          </a:p>
        </p:txBody>
      </p:sp>
      <p:sp>
        <p:nvSpPr>
          <p:cNvPr id="127" name="TextBox 101"/>
          <p:cNvSpPr/>
          <p:nvPr/>
        </p:nvSpPr>
        <p:spPr>
          <a:xfrm>
            <a:off x="220283" y="1815747"/>
            <a:ext cx="864235" cy="246380"/>
          </a:xfrm>
          <a:prstGeom prst="rect">
            <a:avLst/>
          </a:prstGeom>
          <a:noFill/>
          <a:ln>
            <a:noFill/>
          </a:ln>
          <a:effectLst/>
        </p:spPr>
        <p:txBody>
          <a:bodyPr vert="horz" wrap="square" lIns="91440" tIns="45720" rIns="91440" bIns="45720" numCol="1" spcCol="215900" anchor="t"/>
          <a:p>
            <a:pPr algn="ctr">
              <a:defRPr lang="en-US"/>
            </a:pPr>
            <a:r>
              <a:rPr 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pt-PT" alt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:00 </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30" name="Rectangle: Rounded Corners 137"/>
          <p:cNvSpPr/>
          <p:nvPr/>
        </p:nvSpPr>
        <p:spPr>
          <a:xfrm>
            <a:off x="74930" y="210375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200" b="1" dirty="0" smtClean="0">
                <a:solidFill>
                  <a:srgbClr val="416D12"/>
                </a:solidFill>
                <a:latin typeface="Arial Narrow" panose="020B0606020202030204" pitchFamily="34" charset="0"/>
                <a:sym typeface="+mn-ea"/>
              </a:rPr>
              <a:t>Accréditation</a:t>
            </a: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2" name="TextBox 138"/>
          <p:cNvSpPr/>
          <p:nvPr/>
        </p:nvSpPr>
        <p:spPr>
          <a:xfrm>
            <a:off x="122555" y="2370455"/>
            <a:ext cx="1045210" cy="273050"/>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rPr>
              <a:t>08:00 – 08:30</a:t>
            </a:r>
            <a:endPar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134" name="Rectangle: Rounded Corners 137"/>
          <p:cNvSpPr/>
          <p:nvPr/>
        </p:nvSpPr>
        <p:spPr>
          <a:xfrm>
            <a:off x="82550" y="272478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100" dirty="0" smtClean="0">
                <a:solidFill>
                  <a:srgbClr val="416D12"/>
                </a:solidFill>
                <a:latin typeface="Arial Narrow" panose="020B0606020202030204" pitchFamily="34" charset="0"/>
                <a:sym typeface="+mn-ea"/>
              </a:rPr>
              <a:t>Business Round</a:t>
            </a:r>
            <a:endParaRPr lang="pt-PT" sz="1100"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5" name="Rectangle: Rounded Corners 137"/>
          <p:cNvSpPr/>
          <p:nvPr/>
        </p:nvSpPr>
        <p:spPr>
          <a:xfrm>
            <a:off x="76200" y="331406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b="1" dirty="0">
              <a:solidFill>
                <a:srgbClr val="416D12"/>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6" name="Rectangle: Rounded Corners 137"/>
          <p:cNvSpPr/>
          <p:nvPr/>
        </p:nvSpPr>
        <p:spPr>
          <a:xfrm>
            <a:off x="81280" y="390207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100" dirty="0" smtClean="0">
                <a:solidFill>
                  <a:srgbClr val="416D12"/>
                </a:solidFill>
                <a:latin typeface="Arial Narrow" panose="020B0606020202030204" pitchFamily="34" charset="0"/>
                <a:sym typeface="+mn-ea"/>
              </a:rPr>
              <a:t>Business Round</a:t>
            </a:r>
            <a:endParaRPr lang="pt-PT" sz="1100"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7" name="Rectangle: Rounded Corners 137"/>
          <p:cNvSpPr/>
          <p:nvPr/>
        </p:nvSpPr>
        <p:spPr>
          <a:xfrm>
            <a:off x="83820" y="450278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200" b="1" dirty="0" err="1"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endParaRPr lang="pt-PT" sz="1200" b="1" dirty="0" err="1"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54" name="Rectangle: Rounded Corners 137"/>
          <p:cNvSpPr/>
          <p:nvPr/>
        </p:nvSpPr>
        <p:spPr>
          <a:xfrm>
            <a:off x="80010" y="511111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100" dirty="0" smtClean="0">
                <a:solidFill>
                  <a:srgbClr val="416D12"/>
                </a:solidFill>
                <a:latin typeface="Arial Narrow" panose="020B0606020202030204" pitchFamily="34" charset="0"/>
                <a:sym typeface="+mn-ea"/>
              </a:rPr>
              <a:t>Business Round</a:t>
            </a:r>
            <a:endParaRPr lang="pt-PT" sz="1100"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55" name="Rectangle: Rounded Corners 137"/>
          <p:cNvSpPr/>
          <p:nvPr/>
        </p:nvSpPr>
        <p:spPr>
          <a:xfrm>
            <a:off x="83820" y="570166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b="1" dirty="0">
              <a:solidFill>
                <a:srgbClr val="416D12"/>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65" name="Rectangle: Rounded Corners 137"/>
          <p:cNvSpPr/>
          <p:nvPr/>
        </p:nvSpPr>
        <p:spPr>
          <a:xfrm>
            <a:off x="78740" y="6304915"/>
            <a:ext cx="1078865" cy="529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100" dirty="0" smtClean="0">
                <a:solidFill>
                  <a:srgbClr val="416D12"/>
                </a:solidFill>
                <a:latin typeface="Arial Narrow" panose="020B0606020202030204" pitchFamily="34" charset="0"/>
                <a:sym typeface="+mn-ea"/>
              </a:rPr>
              <a:t>Business Round</a:t>
            </a:r>
            <a:endParaRPr lang="pt-PT" sz="1100"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77" name="TextBox 138"/>
          <p:cNvSpPr/>
          <p:nvPr/>
        </p:nvSpPr>
        <p:spPr>
          <a:xfrm>
            <a:off x="106045" y="4158615"/>
            <a:ext cx="1045210" cy="273050"/>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rPr>
              <a:t>11:00 – 13:00</a:t>
            </a:r>
            <a:endPar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180" name="TextBox 138"/>
          <p:cNvSpPr/>
          <p:nvPr/>
        </p:nvSpPr>
        <p:spPr>
          <a:xfrm>
            <a:off x="109855" y="4770755"/>
            <a:ext cx="1045210" cy="273050"/>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rPr>
              <a:t>13:00 – 14:30</a:t>
            </a:r>
            <a:endPar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181" name="TextBox 138"/>
          <p:cNvSpPr/>
          <p:nvPr/>
        </p:nvSpPr>
        <p:spPr>
          <a:xfrm>
            <a:off x="104775" y="5367655"/>
            <a:ext cx="1045210" cy="273050"/>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rPr>
              <a:t>14:30 – 15:30</a:t>
            </a:r>
            <a:endPar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186" name="TextBox 138"/>
          <p:cNvSpPr/>
          <p:nvPr/>
        </p:nvSpPr>
        <p:spPr>
          <a:xfrm>
            <a:off x="108585" y="5935345"/>
            <a:ext cx="1045210" cy="273050"/>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rPr>
              <a:t>15:30 – 16:00</a:t>
            </a:r>
            <a:endPar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191" name="TextBox 138"/>
          <p:cNvSpPr/>
          <p:nvPr/>
        </p:nvSpPr>
        <p:spPr>
          <a:xfrm>
            <a:off x="126365" y="6561455"/>
            <a:ext cx="1045210" cy="273050"/>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rPr>
              <a:t>16:00 – 18:00</a:t>
            </a:r>
            <a:endPar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192" name="TextBox 138"/>
          <p:cNvSpPr/>
          <p:nvPr/>
        </p:nvSpPr>
        <p:spPr>
          <a:xfrm>
            <a:off x="117475" y="2967990"/>
            <a:ext cx="1045210" cy="273050"/>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pt-PT" sz="10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08:30 – 10:30</a:t>
            </a:r>
            <a:endParaRPr lang="pt-PT" sz="1000" b="1">
              <a:ln>
                <a:noFill/>
              </a:ln>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198" name="TextBox 138"/>
          <p:cNvSpPr/>
          <p:nvPr/>
        </p:nvSpPr>
        <p:spPr>
          <a:xfrm>
            <a:off x="99695" y="3557270"/>
            <a:ext cx="1045210" cy="273050"/>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rPr>
              <a:t>10:30 – 11:00</a:t>
            </a:r>
            <a:endParaRPr lang="pt-PT" sz="1000" b="1">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199" name="Cortar Retângulo de Canto Simples 198"/>
          <p:cNvSpPr/>
          <p:nvPr/>
        </p:nvSpPr>
        <p:spPr>
          <a:xfrm>
            <a:off x="46355" y="757555"/>
            <a:ext cx="1676400" cy="18859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t-PT" altLang="en-US" sz="1400" b="1"/>
              <a:t>1</a:t>
            </a:r>
            <a:r>
              <a:rPr lang="pt-PT" altLang="en-US" sz="1400" b="1" baseline="30000"/>
              <a:t>er</a:t>
            </a:r>
            <a:r>
              <a:rPr lang="pt-PT" altLang="en-US" sz="1400" b="1"/>
              <a:t> JOUR - </a:t>
            </a:r>
            <a:r>
              <a:rPr lang="pt-PT" altLang="en-US" sz="1200" b="1">
                <a:solidFill>
                  <a:srgbClr val="FFFF00"/>
                </a:solidFill>
              </a:rPr>
              <a:t>9 JUIN</a:t>
            </a:r>
            <a:endParaRPr lang="pt-PT" altLang="en-US" sz="1200" b="1">
              <a:solidFill>
                <a:srgbClr val="FFFF00"/>
              </a:solidFill>
            </a:endParaRPr>
          </a:p>
        </p:txBody>
      </p:sp>
      <p:sp>
        <p:nvSpPr>
          <p:cNvPr id="200" name="Cortar Retângulo de Canto Simples 199"/>
          <p:cNvSpPr/>
          <p:nvPr/>
        </p:nvSpPr>
        <p:spPr>
          <a:xfrm>
            <a:off x="4666615" y="608965"/>
            <a:ext cx="2018030" cy="24384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algn="ctr"/>
            <a:r>
              <a:rPr lang="pt-PT" altLang="en-US" sz="1400" b="1"/>
              <a:t>2</a:t>
            </a:r>
            <a:r>
              <a:rPr lang="pt-PT" altLang="en-US" sz="1400" b="1" baseline="30000"/>
              <a:t>ème</a:t>
            </a:r>
            <a:r>
              <a:rPr lang="pt-PT" altLang="en-US" sz="1400" b="1"/>
              <a:t> JOUR - </a:t>
            </a:r>
            <a:r>
              <a:rPr lang="pt-PT" altLang="en-US" sz="1200" b="1">
                <a:solidFill>
                  <a:srgbClr val="FFFF00"/>
                </a:solidFill>
                <a:sym typeface="+mn-ea"/>
              </a:rPr>
              <a:t>10</a:t>
            </a:r>
            <a:r>
              <a:rPr lang="pt-PT" altLang="en-US" sz="1200" b="1">
                <a:solidFill>
                  <a:srgbClr val="FFFF00"/>
                </a:solidFill>
                <a:sym typeface="+mn-ea"/>
              </a:rPr>
              <a:t> JUIN</a:t>
            </a:r>
            <a:endParaRPr lang="pt-PT" altLang="en-US" sz="1200" b="1"/>
          </a:p>
        </p:txBody>
      </p:sp>
      <p:grpSp>
        <p:nvGrpSpPr>
          <p:cNvPr id="202" name="Agrupar 201"/>
          <p:cNvGrpSpPr/>
          <p:nvPr/>
        </p:nvGrpSpPr>
        <p:grpSpPr>
          <a:xfrm>
            <a:off x="5172710" y="3856990"/>
            <a:ext cx="1153160" cy="1169670"/>
            <a:chOff x="3453" y="5909"/>
            <a:chExt cx="1816" cy="1842"/>
          </a:xfrm>
        </p:grpSpPr>
        <p:sp>
          <p:nvSpPr>
            <p:cNvPr id="203"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endParaRPr lang="pt-PT" sz="14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400" dirty="0">
                <a:latin typeface="Arial Narrow" panose="020B0606020202030204" pitchFamily="34" charset="0"/>
              </a:endParaRPr>
            </a:p>
            <a:p>
              <a:pPr algn="ctr" defTabSz="899795">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de </a:t>
              </a:r>
              <a:r>
                <a:rPr lang="pt-PT" altLang="en-US" sz="1000" dirty="0" err="1">
                  <a:solidFill>
                    <a:schemeClr val="bg1"/>
                  </a:solidFill>
                  <a:latin typeface="Arial Narrow" panose="020B0606020202030204" pitchFamily="34" charset="0"/>
                  <a:sym typeface="+mn-ea"/>
                </a:rPr>
                <a:t>marchés</a:t>
              </a:r>
              <a:endParaRPr lang="pt-PT" altLang="en-US" sz="1000" dirty="0" err="1">
                <a:solidFill>
                  <a:schemeClr val="bg1"/>
                </a:solidFill>
                <a:latin typeface="Arial Narrow" panose="020B0606020202030204" pitchFamily="34" charset="0"/>
                <a:sym typeface="+mn-ea"/>
              </a:endParaRPr>
            </a:p>
            <a:p>
              <a:pPr algn="ctr" defTabSz="899795">
                <a:defRPr lang="en-US">
                  <a:solidFill>
                    <a:srgbClr val="FFFFFF"/>
                  </a:solidFill>
                </a:defRPr>
              </a:pPr>
              <a:endParaRPr lang="pt-PT" sz="1000" dirty="0">
                <a:latin typeface="Arial Narrow" panose="020B0606020202030204" pitchFamily="34" charset="0"/>
              </a:endParaRPr>
            </a:p>
          </p:txBody>
        </p:sp>
        <p:sp>
          <p:nvSpPr>
            <p:cNvPr id="204" name="TextBox 167"/>
            <p:cNvSpPr/>
            <p:nvPr/>
          </p:nvSpPr>
          <p:spPr>
            <a:xfrm>
              <a:off x="3671" y="7363"/>
              <a:ext cx="1361" cy="388"/>
            </a:xfrm>
            <a:prstGeom prst="rect">
              <a:avLst/>
            </a:prstGeom>
            <a:noFill/>
            <a:ln>
              <a:noFill/>
            </a:ln>
            <a:effectLst/>
          </p:spPr>
          <p:txBody>
            <a:bodyPr vert="horz" wrap="square" lIns="91440" tIns="45720" rIns="91440" bIns="45720" numCol="1" spcCol="215900" anchor="t"/>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endPar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217"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 - café</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18"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16:30 – 17:00</a:t>
            </a:r>
            <a:endParaRPr lang="pt-PT" sz="1000" b="1">
              <a:latin typeface="Arial" panose="020B0604020202020204" pitchFamily="34" charset="0"/>
              <a:ea typeface="Century Gothic" panose="020B0502020202020204" pitchFamily="2" charset="0"/>
              <a:cs typeface="Arial" panose="020B0604020202020204" pitchFamily="34" charset="0"/>
            </a:endParaRPr>
          </a:p>
        </p:txBody>
      </p:sp>
      <p:sp>
        <p:nvSpPr>
          <p:cNvPr id="219" name="Cortar Retângulo de Canto Simples 218"/>
          <p:cNvSpPr/>
          <p:nvPr/>
        </p:nvSpPr>
        <p:spPr>
          <a:xfrm>
            <a:off x="9386570" y="92075"/>
            <a:ext cx="1998345" cy="24828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t-PT" altLang="en-US" sz="1400" b="1"/>
              <a:t>3</a:t>
            </a:r>
            <a:r>
              <a:rPr lang="pt-PT" altLang="en-US" sz="1400" b="1" baseline="30000"/>
              <a:t>ème</a:t>
            </a:r>
            <a:r>
              <a:rPr lang="pt-PT" altLang="en-US" sz="1400" b="1"/>
              <a:t> JOUR - </a:t>
            </a:r>
            <a:r>
              <a:rPr lang="pt-PT" altLang="en-US" sz="1200" b="1">
                <a:solidFill>
                  <a:srgbClr val="FFFF00"/>
                </a:solidFill>
              </a:rPr>
              <a:t>11 JUIN</a:t>
            </a:r>
            <a:endParaRPr lang="pt-PT" altLang="en-US" sz="1200" b="1">
              <a:solidFill>
                <a:srgbClr val="FFFF00"/>
              </a:solidFill>
            </a:endParaRPr>
          </a:p>
        </p:txBody>
      </p:sp>
      <p:grpSp>
        <p:nvGrpSpPr>
          <p:cNvPr id="220" name="Agrupar 219"/>
          <p:cNvGrpSpPr/>
          <p:nvPr/>
        </p:nvGrpSpPr>
        <p:grpSpPr>
          <a:xfrm>
            <a:off x="7581900" y="1647825"/>
            <a:ext cx="451485" cy="105410"/>
            <a:chOff x="11977" y="2442"/>
            <a:chExt cx="1031" cy="166"/>
          </a:xfrm>
        </p:grpSpPr>
        <p:sp>
          <p:nvSpPr>
            <p:cNvPr id="221" name="Oval 220"/>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sp>
          <p:nvSpPr>
            <p:cNvPr id="222"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223" name="Agrupar 222"/>
          <p:cNvGrpSpPr/>
          <p:nvPr/>
        </p:nvGrpSpPr>
        <p:grpSpPr>
          <a:xfrm>
            <a:off x="7590155" y="3199765"/>
            <a:ext cx="451485" cy="105410"/>
            <a:chOff x="11977" y="2442"/>
            <a:chExt cx="1031" cy="166"/>
          </a:xfrm>
        </p:grpSpPr>
        <p:sp>
          <p:nvSpPr>
            <p:cNvPr id="224" name="Oval 223"/>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sp>
          <p:nvSpPr>
            <p:cNvPr id="225"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226" name="Agrupar 225"/>
          <p:cNvGrpSpPr/>
          <p:nvPr/>
        </p:nvGrpSpPr>
        <p:grpSpPr>
          <a:xfrm>
            <a:off x="7576820" y="4848860"/>
            <a:ext cx="451485" cy="105410"/>
            <a:chOff x="11977" y="2442"/>
            <a:chExt cx="1031" cy="166"/>
          </a:xfrm>
        </p:grpSpPr>
        <p:sp>
          <p:nvSpPr>
            <p:cNvPr id="227" name="Oval 226"/>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sp>
          <p:nvSpPr>
            <p:cNvPr id="228"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27"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fld>
            <a:endParaRPr lang="fr-FR" altLang="pt-PT" sz="1200" b="1" i="1" u="sng" dirty="0" smtClean="0">
              <a:solidFill>
                <a:schemeClr val="tx1"/>
              </a:solidFill>
            </a:endParaRPr>
          </a:p>
        </p:txBody>
      </p:sp>
      <p:sp>
        <p:nvSpPr>
          <p:cNvPr id="8" name="CaixaDeTexto 13"/>
          <p:cNvSpPr txBox="1"/>
          <p:nvPr/>
        </p:nvSpPr>
        <p:spPr>
          <a:xfrm>
            <a:off x="1110615" y="6564630"/>
            <a:ext cx="3350260" cy="275590"/>
          </a:xfrm>
          <a:prstGeom prst="rect">
            <a:avLst/>
          </a:prstGeom>
          <a:noFill/>
        </p:spPr>
        <p:txBody>
          <a:bodyPr wrap="square" rtlCol="0">
            <a:spAutoFit/>
          </a:bodyPr>
          <a:p>
            <a:pPr>
              <a:lnSpc>
                <a:spcPct val="75000"/>
              </a:lnSpc>
              <a:spcBef>
                <a:spcPts val="0"/>
              </a:spcBef>
              <a:spcAft>
                <a:spcPts val="0"/>
              </a:spcAft>
            </a:pPr>
            <a:r>
              <a:rPr lang="pt-PT" sz="800" i="1" dirty="0" smtClean="0">
                <a:solidFill>
                  <a:schemeClr val="tx1"/>
                </a:solidFill>
              </a:rPr>
              <a:t>Remarque: </a:t>
            </a:r>
            <a:endParaRPr lang="pt-PT" sz="800" i="1" dirty="0" smtClean="0">
              <a:solidFill>
                <a:schemeClr val="tx1"/>
              </a:solidFill>
            </a:endParaRPr>
          </a:p>
          <a:p>
            <a:pPr>
              <a:lnSpc>
                <a:spcPct val="75000"/>
              </a:lnSpc>
              <a:spcBef>
                <a:spcPts val="0"/>
              </a:spcBef>
              <a:spcAft>
                <a:spcPts val="0"/>
              </a:spcAft>
            </a:pPr>
            <a:r>
              <a:rPr lang="fr-FR" sz="800" dirty="0"/>
              <a:t>Certains des noms </a:t>
            </a:r>
            <a:r>
              <a:rPr lang="fr-FR" sz="800" dirty="0" smtClean="0"/>
              <a:t>mentionnés </a:t>
            </a:r>
            <a:r>
              <a:rPr lang="fr-FR" sz="800" dirty="0"/>
              <a:t>sont </a:t>
            </a:r>
            <a:r>
              <a:rPr lang="fr-FR" sz="800" dirty="0" smtClean="0"/>
              <a:t>encore </a:t>
            </a:r>
            <a:r>
              <a:rPr lang="fr-FR" sz="800" dirty="0"/>
              <a:t>en cours de confirmation.</a:t>
            </a:r>
            <a:endParaRPr lang="pt-PT" sz="800" dirty="0"/>
          </a:p>
        </p:txBody>
      </p:sp>
      <p:sp>
        <p:nvSpPr>
          <p:cNvPr id="9" name="Triângulo Isósceles 8"/>
          <p:cNvSpPr/>
          <p:nvPr/>
        </p:nvSpPr>
        <p:spPr>
          <a:xfrm rot="5400000">
            <a:off x="8321040" y="86169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sp>
        <p:nvSpPr>
          <p:cNvPr id="37" name="Triângulo Isósceles 36"/>
          <p:cNvSpPr/>
          <p:nvPr/>
        </p:nvSpPr>
        <p:spPr>
          <a:xfrm rot="5400000">
            <a:off x="8318500" y="232727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sp>
        <p:nvSpPr>
          <p:cNvPr id="43" name="Triângulo Isósceles 42"/>
          <p:cNvSpPr/>
          <p:nvPr/>
        </p:nvSpPr>
        <p:spPr>
          <a:xfrm rot="5400000">
            <a:off x="8315960" y="404114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sp>
        <p:nvSpPr>
          <p:cNvPr id="10" name="Triângulo Isósceles 9"/>
          <p:cNvSpPr/>
          <p:nvPr/>
        </p:nvSpPr>
        <p:spPr>
          <a:xfrm rot="5400000">
            <a:off x="8324215" y="557149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iângulo Retângulo 18"/>
          <p:cNvSpPr/>
          <p:nvPr/>
        </p:nvSpPr>
        <p:spPr>
          <a:xfrm flipH="1">
            <a:off x="0" y="22796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t-PT" altLang="en-US"/>
              <a:t> </a:t>
            </a:r>
            <a:endParaRPr lang="pt-PT" altLang="en-US"/>
          </a:p>
        </p:txBody>
      </p:sp>
      <p:pic>
        <p:nvPicPr>
          <p:cNvPr id="113" name="Imagem 112" descr="LOGO-Paises ecowas"/>
          <p:cNvPicPr>
            <a:picLocks noChangeAspect="1"/>
          </p:cNvPicPr>
          <p:nvPr/>
        </p:nvPicPr>
        <p:blipFill>
          <a:blip r:embed="rId1"/>
          <a:stretch>
            <a:fillRect/>
          </a:stretch>
        </p:blipFill>
        <p:spPr>
          <a:xfrm>
            <a:off x="3371215" y="2859405"/>
            <a:ext cx="3897630" cy="3858260"/>
          </a:xfrm>
          <a:prstGeom prst="rect">
            <a:avLst/>
          </a:prstGeom>
        </p:spPr>
      </p:pic>
      <p:cxnSp>
        <p:nvCxnSpPr>
          <p:cNvPr id="21"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01</a:t>
            </a:r>
            <a:endParaRPr lang="pt-PT" sz="1400" b="1" dirty="0" smtClean="0">
              <a:solidFill>
                <a:schemeClr val="bg1"/>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d'Août</a:t>
            </a:r>
            <a:endParaRPr lang="pt-PT" sz="1400" b="1" dirty="0" smtClean="0">
              <a:solidFill>
                <a:schemeClr val="bg1"/>
              </a:solidFill>
              <a:latin typeface="Arial Narrow" panose="020B0606020202030204" pitchFamily="34" charset="0"/>
            </a:endParaRPr>
          </a:p>
        </p:txBody>
      </p:sp>
      <p:sp>
        <p:nvSpPr>
          <p:cNvPr id="26" name="Rectangle: Rounded Corners 103"/>
          <p:cNvSpPr/>
          <p:nvPr/>
        </p:nvSpPr>
        <p:spPr>
          <a:xfrm>
            <a:off x="131712" y="5361245"/>
            <a:ext cx="2056531" cy="11515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00000"/>
              </a:lnSpc>
            </a:pPr>
            <a:r>
              <a:rPr lang="pt-PT" sz="1200" dirty="0">
                <a:solidFill>
                  <a:schemeClr val="tx1"/>
                </a:solidFill>
                <a:latin typeface="Arial Narrow" panose="020B0606020202030204" pitchFamily="34" charset="0"/>
                <a:cs typeface="Arial Narrow" panose="020B0606020202030204" pitchFamily="34" charset="0"/>
                <a:sym typeface="+mn-ea"/>
              </a:rPr>
              <a:t>Ouverture des inscriptions pour manifestations d'intérêt et participation au Forum.</a:t>
            </a:r>
            <a:endParaRPr lang="pt-PT" sz="1200" dirty="0">
              <a:solidFill>
                <a:schemeClr val="tx1"/>
              </a:solidFill>
              <a:latin typeface="Arial Narrow" panose="020B0606020202030204" pitchFamily="34" charset="0"/>
              <a:cs typeface="Arial Narrow" panose="020B0606020202030204" pitchFamily="34" charset="0"/>
              <a:sym typeface="+mn-ea"/>
            </a:endParaRPr>
          </a:p>
        </p:txBody>
      </p:sp>
      <p:sp>
        <p:nvSpPr>
          <p:cNvPr id="27" name="Rectangle: Rounded Corners 111"/>
          <p:cNvSpPr/>
          <p:nvPr/>
        </p:nvSpPr>
        <p:spPr>
          <a:xfrm>
            <a:off x="5242751" y="1082688"/>
            <a:ext cx="2173915" cy="10844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00000"/>
              </a:lnSpc>
            </a:pPr>
            <a:r>
              <a:rPr lang="pt-PT" sz="1200" dirty="0">
                <a:solidFill>
                  <a:schemeClr val="tx1"/>
                </a:solidFill>
                <a:latin typeface="Arial Narrow" panose="020B0606020202030204" pitchFamily="34" charset="0"/>
                <a:cs typeface="Arial Narrow" panose="020B0606020202030204" pitchFamily="34" charset="0"/>
                <a:sym typeface="+mn-ea"/>
              </a:rPr>
              <a:t>Date limite d'inscription pour participer au Business Round d'affaires.</a:t>
            </a:r>
            <a:endParaRPr lang="pt-PT" sz="1200" dirty="0">
              <a:solidFill>
                <a:schemeClr val="tx1"/>
              </a:solidFill>
              <a:latin typeface="Arial Narrow" panose="020B0606020202030204" pitchFamily="34" charset="0"/>
              <a:cs typeface="Arial Narrow" panose="020B0606020202030204" pitchFamily="34" charset="0"/>
              <a:sym typeface="+mn-ea"/>
            </a:endParaRPr>
          </a:p>
        </p:txBody>
      </p:sp>
      <p:sp>
        <p:nvSpPr>
          <p:cNvPr id="28"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p>
        </p:txBody>
      </p:sp>
      <p:cxnSp>
        <p:nvCxnSpPr>
          <p:cNvPr id="29"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158"/>
          <p:cNvCxnSpPr/>
          <p:nvPr/>
        </p:nvCxnSpPr>
        <p:spPr>
          <a:xfrm>
            <a:off x="845047" y="3723227"/>
            <a:ext cx="0" cy="1250862"/>
          </a:xfrm>
          <a:prstGeom prst="line">
            <a:avLst/>
          </a:prstGeom>
          <a:ln w="19050">
            <a:solidFill>
              <a:srgbClr val="3EA4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159"/>
          <p:cNvCxnSpPr/>
          <p:nvPr/>
        </p:nvCxnSpPr>
        <p:spPr>
          <a:xfrm>
            <a:off x="831952" y="4982506"/>
            <a:ext cx="339605" cy="0"/>
          </a:xfrm>
          <a:prstGeom prst="line">
            <a:avLst/>
          </a:prstGeom>
          <a:ln w="19050">
            <a:solidFill>
              <a:srgbClr val="3EA4BA"/>
            </a:solidFill>
          </a:ln>
        </p:spPr>
        <p:style>
          <a:lnRef idx="1">
            <a:schemeClr val="accent1"/>
          </a:lnRef>
          <a:fillRef idx="0">
            <a:schemeClr val="accent1"/>
          </a:fillRef>
          <a:effectRef idx="0">
            <a:schemeClr val="accent1"/>
          </a:effectRef>
          <a:fontRef idx="minor">
            <a:schemeClr val="tx1"/>
          </a:fontRef>
        </p:style>
      </p:cxnSp>
      <p:cxnSp>
        <p:nvCxnSpPr>
          <p:cNvPr id="32" name="Straight Connector 160"/>
          <p:cNvCxnSpPr/>
          <p:nvPr/>
        </p:nvCxnSpPr>
        <p:spPr>
          <a:xfrm>
            <a:off x="1175986" y="4978357"/>
            <a:ext cx="0" cy="185932"/>
          </a:xfrm>
          <a:prstGeom prst="line">
            <a:avLst/>
          </a:prstGeom>
          <a:ln w="19050">
            <a:solidFill>
              <a:srgbClr val="3EA4BA"/>
            </a:solidFill>
          </a:ln>
        </p:spPr>
        <p:style>
          <a:lnRef idx="1">
            <a:schemeClr val="accent1"/>
          </a:lnRef>
          <a:fillRef idx="0">
            <a:schemeClr val="accent1"/>
          </a:fillRef>
          <a:effectRef idx="0">
            <a:schemeClr val="accent1"/>
          </a:effectRef>
          <a:fontRef idx="minor">
            <a:schemeClr val="tx1"/>
          </a:fontRef>
        </p:style>
      </p:cxnSp>
      <p:sp>
        <p:nvSpPr>
          <p:cNvPr id="33"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p>
        </p:txBody>
      </p:sp>
      <p:sp>
        <p:nvSpPr>
          <p:cNvPr id="34" name="Oval 33"/>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r>
              <a:rPr lang="pt-PT" sz="2000" b="1" dirty="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30</a:t>
            </a:r>
            <a:endParaRPr lang="pt-PT" sz="1400" b="1" dirty="0" smtClean="0">
              <a:solidFill>
                <a:schemeClr val="bg1"/>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Avril</a:t>
            </a:r>
            <a:endParaRPr lang="pt-PT" sz="1400" b="1" dirty="0" smtClean="0">
              <a:solidFill>
                <a:schemeClr val="bg1"/>
              </a:solidFill>
              <a:latin typeface="Arial Narrow" panose="020B0606020202030204" pitchFamily="34" charset="0"/>
            </a:endParaRPr>
          </a:p>
        </p:txBody>
      </p:sp>
      <p:cxnSp>
        <p:nvCxnSpPr>
          <p:cNvPr id="35"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p>
        </p:txBody>
      </p:sp>
      <p:sp>
        <p:nvSpPr>
          <p:cNvPr id="37"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0">
              <a:defRPr lang="en-US">
                <a:solidFill>
                  <a:srgbClr val="FFFFFF"/>
                </a:solidFill>
              </a:defRPr>
            </a:pPr>
            <a:r>
              <a:rPr lang="en-GB" sz="1400" b="1" dirty="0">
                <a:latin typeface="Arial Narrow" panose="020B0606020202030204" pitchFamily="34" charset="0"/>
                <a:ea typeface="Calibri" panose="020F0502020204030204" charset="0"/>
                <a:cs typeface="Times New Roman" panose="02020603050405020304" pitchFamily="18"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38"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r>
              <a:rPr lang="pt-PT" sz="2000" b="1" dirty="0">
                <a:solidFill>
                  <a:schemeClr val="tx1"/>
                </a:solidFill>
                <a:latin typeface="Arial Narrow" panose="020B0606020202030204" pitchFamily="34" charset="0"/>
              </a:rPr>
              <a:t>2021</a:t>
            </a:r>
            <a:endParaRPr lang="pt-PT" sz="2000" b="1" dirty="0">
              <a:solidFill>
                <a:schemeClr val="tx1"/>
              </a:solidFill>
              <a:latin typeface="Arial Narrow" panose="020B0606020202030204" pitchFamily="34" charset="0"/>
            </a:endParaRPr>
          </a:p>
          <a:p>
            <a:pPr algn="ctr"/>
            <a:r>
              <a:rPr lang="pt-PT" sz="1400" dirty="0" smtClean="0">
                <a:solidFill>
                  <a:schemeClr val="tx1"/>
                </a:solidFill>
                <a:latin typeface="Arial Narrow" panose="020B0606020202030204" pitchFamily="34" charset="0"/>
              </a:rPr>
              <a:t>09</a:t>
            </a:r>
            <a:endParaRPr lang="pt-PT" sz="1400" dirty="0" smtClean="0">
              <a:solidFill>
                <a:schemeClr val="tx1"/>
              </a:solidFill>
              <a:latin typeface="Arial Narrow" panose="020B0606020202030204" pitchFamily="34" charset="0"/>
            </a:endParaRPr>
          </a:p>
          <a:p>
            <a:pPr algn="ctr"/>
            <a:r>
              <a:rPr lang="pt-PT" sz="1400" dirty="0" smtClean="0">
                <a:solidFill>
                  <a:schemeClr val="tx1"/>
                </a:solidFill>
                <a:latin typeface="Arial Narrow" panose="020B0606020202030204" pitchFamily="34" charset="0"/>
              </a:rPr>
              <a:t>Juin</a:t>
            </a:r>
            <a:endParaRPr lang="pt-PT" sz="1400" b="1" dirty="0" smtClean="0">
              <a:solidFill>
                <a:schemeClr val="tx1"/>
              </a:solidFill>
              <a:latin typeface="Arial Narrow" panose="020B0606020202030204" pitchFamily="34" charset="0"/>
            </a:endParaRPr>
          </a:p>
        </p:txBody>
      </p:sp>
      <p:cxnSp>
        <p:nvCxnSpPr>
          <p:cNvPr id="40" name="Straight Connector 144"/>
          <p:cNvCxnSpPr/>
          <p:nvPr/>
        </p:nvCxnSpPr>
        <p:spPr>
          <a:xfrm>
            <a:off x="7651915"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41" name="Straight Connector 144"/>
          <p:cNvCxnSpPr/>
          <p:nvPr/>
        </p:nvCxnSpPr>
        <p:spPr>
          <a:xfrm>
            <a:off x="7653145"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Rounded Corners 111"/>
          <p:cNvSpPr/>
          <p:nvPr/>
        </p:nvSpPr>
        <p:spPr>
          <a:xfrm>
            <a:off x="2323325" y="1059071"/>
            <a:ext cx="2161434" cy="111265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00000"/>
              </a:lnSpc>
            </a:pPr>
            <a:r>
              <a:rPr lang="pt-PT" sz="1200" dirty="0">
                <a:solidFill>
                  <a:schemeClr val="tx1"/>
                </a:solidFill>
                <a:latin typeface="Arial Narrow" panose="020B0606020202030204" pitchFamily="34" charset="0"/>
                <a:cs typeface="Arial Narrow" panose="020B0606020202030204" pitchFamily="34" charset="0"/>
                <a:sym typeface="+mn-ea"/>
              </a:rPr>
              <a:t>Date limite d'inscription pour participer au Business Forum et aux réunions institutionnelles.</a:t>
            </a:r>
            <a:endParaRPr lang="pt-PT" sz="1200" dirty="0" smtClean="0">
              <a:solidFill>
                <a:schemeClr val="tx1"/>
              </a:solidFill>
              <a:latin typeface="Arial Narrow" panose="020B0606020202030204" pitchFamily="34" charset="0"/>
              <a:cs typeface="Arial Narrow" panose="020B0606020202030204" pitchFamily="34" charset="0"/>
              <a:sym typeface="+mn-ea"/>
            </a:endParaRPr>
          </a:p>
        </p:txBody>
      </p:sp>
      <p:sp>
        <p:nvSpPr>
          <p:cNvPr id="43" name="Oval 42"/>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31</a:t>
            </a:r>
            <a:endParaRPr lang="pt-PT" sz="1400" b="1" dirty="0" smtClean="0">
              <a:solidFill>
                <a:schemeClr val="bg1"/>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Janvier</a:t>
            </a:r>
            <a:endParaRPr lang="pt-PT" sz="1400" b="1" dirty="0" smtClean="0">
              <a:solidFill>
                <a:schemeClr val="bg1"/>
              </a:solidFill>
              <a:latin typeface="Arial Narrow" panose="020B0606020202030204" pitchFamily="34" charset="0"/>
            </a:endParaRPr>
          </a:p>
        </p:txBody>
      </p:sp>
      <p:cxnSp>
        <p:nvCxnSpPr>
          <p:cNvPr id="44" name="Straight Connector 212"/>
          <p:cNvCxnSpPr/>
          <p:nvPr/>
        </p:nvCxnSpPr>
        <p:spPr>
          <a:xfrm>
            <a:off x="11268281"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r>
              <a:rPr lang="pt-PT" sz="2400" dirty="0">
                <a:solidFill>
                  <a:schemeClr val="accent6">
                    <a:lumMod val="50000"/>
                  </a:schemeClr>
                </a:solidFill>
                <a:latin typeface="Arial Narrow" panose="020B0606020202030204" pitchFamily="34" charset="0"/>
              </a:rPr>
              <a:t>2021</a:t>
            </a:r>
            <a:endParaRPr lang="pt-PT" sz="2400" dirty="0">
              <a:solidFill>
                <a:schemeClr val="accent6">
                  <a:lumMod val="50000"/>
                </a:schemeClr>
              </a:solidFill>
              <a:latin typeface="Arial Narrow" panose="020B0606020202030204" pitchFamily="34" charset="0"/>
            </a:endParaRP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ET</a:t>
            </a:r>
            <a:r>
              <a:rPr lang="pt-PT" sz="1200" dirty="0" smtClean="0">
                <a:solidFill>
                  <a:schemeClr val="accent6">
                    <a:lumMod val="50000"/>
                  </a:schemeClr>
                </a:solidFill>
                <a:latin typeface="Arial Narrow" panose="020B0606020202030204" pitchFamily="34" charset="0"/>
              </a:rPr>
              <a:t> 11</a:t>
            </a:r>
            <a:endParaRPr lang="pt-PT" sz="1200" dirty="0" smtClean="0">
              <a:solidFill>
                <a:schemeClr val="accent6">
                  <a:lumMod val="50000"/>
                </a:schemeClr>
              </a:solidFill>
              <a:latin typeface="Arial Narrow" panose="020B0606020202030204" pitchFamily="34" charset="0"/>
            </a:endParaRPr>
          </a:p>
          <a:p>
            <a:pPr algn="ctr"/>
            <a:r>
              <a:rPr lang="pt-PT" sz="1400" dirty="0" smtClean="0">
                <a:solidFill>
                  <a:schemeClr val="accent6">
                    <a:lumMod val="50000"/>
                  </a:schemeClr>
                </a:solidFill>
                <a:latin typeface="Arial Narrow" panose="020B0606020202030204" pitchFamily="34" charset="0"/>
              </a:rPr>
              <a:t>Juin</a:t>
            </a:r>
            <a:endParaRPr lang="pt-PT" sz="1400" dirty="0">
              <a:solidFill>
                <a:schemeClr val="accent6">
                  <a:lumMod val="50000"/>
                </a:schemeClr>
              </a:solidFill>
              <a:latin typeface="Arial Narrow" panose="020B0606020202030204" pitchFamily="34" charset="0"/>
            </a:endParaRPr>
          </a:p>
        </p:txBody>
      </p:sp>
      <p:sp>
        <p:nvSpPr>
          <p:cNvPr id="46"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47"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p>
        </p:txBody>
      </p:sp>
      <p:cxnSp>
        <p:nvCxnSpPr>
          <p:cNvPr id="48"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CaixaDeTexto 118"/>
          <p:cNvSpPr/>
          <p:nvPr/>
        </p:nvSpPr>
        <p:spPr>
          <a:xfrm>
            <a:off x="4277824" y="146982"/>
            <a:ext cx="4628081" cy="528992"/>
          </a:xfrm>
          <a:prstGeom prst="rect">
            <a:avLst/>
          </a:prstGeom>
          <a:noFill/>
          <a:ln>
            <a:noFill/>
          </a:ln>
          <a:effectLst/>
        </p:spPr>
        <p:txBody>
          <a:bodyPr vert="horz" wrap="square" lIns="91440" tIns="45720" rIns="91440" bIns="45720" numCol="1" spcCol="215900" anchor="t"/>
          <a:p>
            <a:pPr algn="ctr"/>
            <a:r>
              <a:rPr lang="fr-FR" i="1" dirty="0">
                <a:gradFill>
                  <a:gsLst>
                    <a:gs pos="0">
                      <a:srgbClr val="9EE256"/>
                    </a:gs>
                    <a:gs pos="100000">
                      <a:srgbClr val="52762D"/>
                    </a:gs>
                  </a:gsLst>
                  <a:lin scaled="0"/>
                </a:gradFill>
                <a:sym typeface="+mn-ea"/>
              </a:rPr>
              <a:t>CONDITIONS D'EXPRESSION D'INTÉRÊT ET D'INSCRIPTION</a:t>
            </a:r>
            <a:endParaRPr lang="fr-FR" i="1" dirty="0">
              <a:gradFill>
                <a:gsLst>
                  <a:gs pos="0">
                    <a:srgbClr val="9EE256"/>
                  </a:gs>
                  <a:gs pos="100000">
                    <a:srgbClr val="52762D"/>
                  </a:gs>
                </a:gsLst>
                <a:lin scaled="0"/>
              </a:gradFill>
              <a:sym typeface="+mn-ea"/>
            </a:endParaRPr>
          </a:p>
        </p:txBody>
      </p:sp>
      <p:pic>
        <p:nvPicPr>
          <p:cNvPr id="50"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51" name="Imagem9"/>
          <p:cNvPicPr>
            <a:picLocks noChangeAspect="1"/>
          </p:cNvPicPr>
          <p:nvPr/>
        </p:nvPicPr>
        <p:blipFill>
          <a:blip r:embed="rId2"/>
          <a:stretch>
            <a:fillRect/>
          </a:stretch>
        </p:blipFill>
        <p:spPr>
          <a:xfrm>
            <a:off x="11687810" y="6458585"/>
            <a:ext cx="502920" cy="389255"/>
          </a:xfrm>
          <a:prstGeom prst="rect">
            <a:avLst/>
          </a:prstGeom>
          <a:noFill/>
          <a:ln>
            <a:noFill/>
          </a:ln>
          <a:effectLst/>
        </p:spPr>
      </p:pic>
      <p:pic>
        <p:nvPicPr>
          <p:cNvPr id="52" name="Imagem 51" descr="logo"/>
          <p:cNvPicPr>
            <a:picLocks noChangeAspect="1"/>
          </p:cNvPicPr>
          <p:nvPr/>
        </p:nvPicPr>
        <p:blipFill>
          <a:blip r:embed="rId3"/>
          <a:stretch>
            <a:fillRect/>
          </a:stretch>
        </p:blipFill>
        <p:spPr>
          <a:xfrm>
            <a:off x="9074150" y="70485"/>
            <a:ext cx="3107055" cy="681990"/>
          </a:xfrm>
          <a:prstGeom prst="rect">
            <a:avLst/>
          </a:prstGeom>
        </p:spPr>
      </p:pic>
      <p:cxnSp>
        <p:nvCxnSpPr>
          <p:cNvPr id="53" name="Straight Connector 149"/>
          <p:cNvCxnSpPr/>
          <p:nvPr/>
        </p:nvCxnSpPr>
        <p:spPr>
          <a:xfrm>
            <a:off x="3406400" y="2288447"/>
            <a:ext cx="0" cy="299445"/>
          </a:xfrm>
          <a:prstGeom prst="line">
            <a:avLst/>
          </a:prstGeom>
          <a:ln w="19050">
            <a:solidFill>
              <a:srgbClr val="3EA4B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p>
        </p:txBody>
      </p:sp>
      <p:pic>
        <p:nvPicPr>
          <p:cNvPr id="112" name="Imagem 111" descr="logo"/>
          <p:cNvPicPr>
            <a:picLocks noChangeAspect="1"/>
          </p:cNvPicPr>
          <p:nvPr/>
        </p:nvPicPr>
        <p:blipFill>
          <a:blip r:embed="rId4"/>
          <a:stretch>
            <a:fillRect/>
          </a:stretch>
        </p:blipFill>
        <p:spPr>
          <a:xfrm>
            <a:off x="0" y="128270"/>
            <a:ext cx="2891155" cy="635000"/>
          </a:xfrm>
          <a:prstGeom prst="rect">
            <a:avLst/>
          </a:prstGeom>
        </p:spPr>
      </p:pic>
      <p:sp>
        <p:nvSpPr>
          <p:cNvPr id="55"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fld>
            <a:endParaRPr lang="fr-FR" altLang="pt-PT" sz="1200" b="1" i="1" u="sng" dirty="0" smtClean="0">
              <a:solidFill>
                <a:schemeClr val="tx1"/>
              </a:solidFill>
            </a:endParaRPr>
          </a:p>
        </p:txBody>
      </p:sp>
      <p:sp>
        <p:nvSpPr>
          <p:cNvPr id="56" name="Oval 55"/>
          <p:cNvSpPr/>
          <p:nvPr/>
        </p:nvSpPr>
        <p:spPr>
          <a:xfrm>
            <a:off x="10410190" y="3815080"/>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r>
              <a:rPr lang="pt-PT" b="1" dirty="0">
                <a:solidFill>
                  <a:schemeClr val="bg1"/>
                </a:solidFill>
                <a:latin typeface="Arial Narrow" panose="020B0606020202030204" pitchFamily="34" charset="0"/>
              </a:rPr>
              <a:t>2021</a:t>
            </a:r>
            <a:endParaRPr lang="pt-PT" b="1" dirty="0">
              <a:solidFill>
                <a:schemeClr val="bg1"/>
              </a:solidFill>
              <a:latin typeface="Arial Narrow" panose="020B0606020202030204" pitchFamily="34" charset="0"/>
            </a:endParaRPr>
          </a:p>
          <a:p>
            <a:pPr algn="ctr"/>
            <a:r>
              <a:rPr lang="pt-PT" dirty="0" smtClean="0">
                <a:solidFill>
                  <a:schemeClr val="bg1"/>
                </a:solidFill>
                <a:latin typeface="Arial Narrow" panose="020B0606020202030204" pitchFamily="34" charset="0"/>
              </a:rPr>
              <a:t>11 Juin</a:t>
            </a:r>
            <a:endParaRPr lang="pt-PT" dirty="0" smtClean="0">
              <a:solidFill>
                <a:schemeClr val="bg1"/>
              </a:solidFill>
              <a:latin typeface="Arial Narrow" panose="020B0606020202030204" pitchFamily="34" charset="0"/>
            </a:endParaRPr>
          </a:p>
          <a:p>
            <a:pPr algn="ctr"/>
            <a:endParaRPr lang="pt-PT" sz="1050" dirty="0">
              <a:solidFill>
                <a:schemeClr val="bg1"/>
              </a:solidFill>
              <a:latin typeface="Arial Narrow" panose="020B0606020202030204" pitchFamily="34" charset="0"/>
            </a:endParaRPr>
          </a:p>
          <a:p>
            <a:pPr algn="ctr"/>
            <a:r>
              <a:rPr sz="1050" dirty="0">
                <a:solidFill>
                  <a:schemeClr val="bg1"/>
                </a:solidFill>
                <a:latin typeface="Arial Narrow" panose="020B0606020202030204" pitchFamily="34" charset="0"/>
                <a:cs typeface="Arial Narrow" panose="020B0606020202030204" pitchFamily="34" charset="0"/>
                <a:sym typeface="+mn-ea"/>
              </a:rPr>
              <a:t>A</a:t>
            </a:r>
            <a:r>
              <a:rPr lang="pt-PT" sz="1050" dirty="0">
                <a:solidFill>
                  <a:schemeClr val="bg1"/>
                </a:solidFill>
                <a:latin typeface="Arial Narrow" panose="020B0606020202030204" pitchFamily="34" charset="0"/>
                <a:cs typeface="Arial Narrow" panose="020B0606020202030204" pitchFamily="34" charset="0"/>
                <a:sym typeface="+mn-ea"/>
              </a:rPr>
              <a:t>CCÈS AUX MARCHÉS PRÉFÉRENTIELS</a:t>
            </a:r>
            <a:endParaRPr lang="pt-PT" sz="1050" b="0" i="1" dirty="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
        <p:nvSpPr>
          <p:cNvPr id="57" name="Oval 56"/>
          <p:cNvSpPr/>
          <p:nvPr/>
        </p:nvSpPr>
        <p:spPr>
          <a:xfrm>
            <a:off x="10347325" y="1104900"/>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r>
              <a:rPr lang="pt-PT" b="1" dirty="0">
                <a:solidFill>
                  <a:schemeClr val="bg1"/>
                </a:solidFill>
                <a:latin typeface="Arial Narrow" panose="020B0606020202030204" pitchFamily="34" charset="0"/>
              </a:rPr>
              <a:t>2021</a:t>
            </a:r>
            <a:endParaRPr lang="pt-PT" b="1" dirty="0">
              <a:solidFill>
                <a:schemeClr val="bg1"/>
              </a:solidFill>
              <a:latin typeface="Arial Narrow" panose="020B0606020202030204" pitchFamily="34" charset="0"/>
            </a:endParaRPr>
          </a:p>
          <a:p>
            <a:pPr algn="ctr"/>
            <a:r>
              <a:rPr lang="pt-PT" dirty="0" smtClean="0">
                <a:solidFill>
                  <a:schemeClr val="bg1"/>
                </a:solidFill>
                <a:latin typeface="Arial Narrow" panose="020B0606020202030204" pitchFamily="34" charset="0"/>
              </a:rPr>
              <a:t>10 Juin</a:t>
            </a:r>
            <a:endParaRPr lang="pt-PT" dirty="0">
              <a:solidFill>
                <a:schemeClr val="bg1"/>
              </a:solidFill>
              <a:latin typeface="Arial Narrow" panose="020B0606020202030204" pitchFamily="34" charset="0"/>
            </a:endParaRPr>
          </a:p>
          <a:p>
            <a:pPr algn="ctr"/>
            <a:endParaRPr lang="pt-PT" sz="1050" dirty="0" smtClean="0">
              <a:solidFill>
                <a:schemeClr val="bg1"/>
              </a:solidFill>
              <a:latin typeface="Arial Narrow" panose="020B0606020202030204" pitchFamily="34" charset="0"/>
            </a:endParaRPr>
          </a:p>
          <a:p>
            <a:pPr algn="ctr"/>
            <a:r>
              <a:rPr lang="fr-F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a:t>
            </a:r>
            <a:r>
              <a:rPr lang="pt-PT" altLang="fr-F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RESENTATION DES OPPORTUNITÉS DANS LA </a:t>
            </a:r>
            <a:r>
              <a:rPr lang="fr-FR" sz="105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CEDEAO</a:t>
            </a:r>
            <a:endParaRPr lang="fr-FR" sz="105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ângulo Retângulo 3"/>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t-PT" altLang="en-US"/>
              <a:t> </a:t>
            </a:r>
            <a:endParaRPr lang="pt-PT" altLang="en-US"/>
          </a:p>
        </p:txBody>
      </p:sp>
      <p:pic>
        <p:nvPicPr>
          <p:cNvPr id="5" name="Imagem 4" descr="LOGO-Paises ecowas"/>
          <p:cNvPicPr>
            <a:picLocks noChangeAspect="1"/>
          </p:cNvPicPr>
          <p:nvPr/>
        </p:nvPicPr>
        <p:blipFill>
          <a:blip r:embed="rId1"/>
          <a:stretch>
            <a:fillRect/>
          </a:stretch>
        </p:blipFill>
        <p:spPr>
          <a:xfrm>
            <a:off x="2367915" y="816610"/>
            <a:ext cx="3897630" cy="3858260"/>
          </a:xfrm>
          <a:prstGeom prst="rect">
            <a:avLst/>
          </a:prstGeom>
        </p:spPr>
      </p:pic>
      <p:sp>
        <p:nvSpPr>
          <p:cNvPr id="6" name="CaixaDeTexto 1"/>
          <p:cNvSpPr txBox="1"/>
          <p:nvPr/>
        </p:nvSpPr>
        <p:spPr>
          <a:xfrm>
            <a:off x="5541010" y="309880"/>
            <a:ext cx="2485390" cy="368300"/>
          </a:xfrm>
          <a:prstGeom prst="rect">
            <a:avLst/>
          </a:prstGeom>
          <a:noFill/>
        </p:spPr>
        <p:txBody>
          <a:bodyPr wrap="square" rtlCol="0">
            <a:spAutoFit/>
          </a:bodyPr>
          <a:lstStyle/>
          <a:p>
            <a:pPr algn="ctr"/>
            <a:r>
              <a:rPr lang="pt-PT" i="1" dirty="0">
                <a:solidFill>
                  <a:schemeClr val="accent1"/>
                </a:solidFill>
                <a:latin typeface="Arial Narrow" panose="020B0606020202030204" pitchFamily="34" charset="0"/>
                <a:sym typeface="+mn-ea"/>
              </a:rPr>
              <a:t>COMMENT PARTICIPER</a:t>
            </a:r>
            <a:endParaRPr lang="pt-PT" i="1" dirty="0">
              <a:solidFill>
                <a:schemeClr val="accent1"/>
              </a:solidFill>
              <a:latin typeface="Arial Narrow" panose="020B0606020202030204" pitchFamily="34" charset="0"/>
              <a:sym typeface="+mn-ea"/>
            </a:endParaRPr>
          </a:p>
        </p:txBody>
      </p:sp>
      <p:sp>
        <p:nvSpPr>
          <p:cNvPr id="7" name="CaixaDeTexto 2"/>
          <p:cNvSpPr txBox="1"/>
          <p:nvPr/>
        </p:nvSpPr>
        <p:spPr>
          <a:xfrm>
            <a:off x="5706219" y="696303"/>
            <a:ext cx="6106511" cy="3107690"/>
          </a:xfrm>
          <a:prstGeom prst="rect">
            <a:avLst/>
          </a:prstGeom>
          <a:noFill/>
        </p:spPr>
        <p:txBody>
          <a:bodyPr wrap="square" rtlCol="0">
            <a:spAutoFit/>
          </a:bodyPr>
          <a:lstStyle/>
          <a:p>
            <a:pPr algn="just"/>
            <a:r>
              <a:rPr lang="fr-FR" sz="1400" dirty="0">
                <a:solidFill>
                  <a:schemeClr val="tx1"/>
                </a:solidFill>
                <a:latin typeface="Arial Narrow" panose="020B0606020202030204" pitchFamily="34" charset="0"/>
                <a:sym typeface="+mn-ea"/>
              </a:rPr>
              <a:t>Toutes les parties intéressées sont invitées à participer au Forum des </a:t>
            </a:r>
            <a:r>
              <a:rPr lang="fr-FR" sz="1400" dirty="0" smtClean="0">
                <a:solidFill>
                  <a:schemeClr val="tx1"/>
                </a:solidFill>
                <a:latin typeface="Arial Narrow" panose="020B0606020202030204" pitchFamily="34" charset="0"/>
                <a:sym typeface="+mn-ea"/>
              </a:rPr>
              <a:t>Entreprises </a:t>
            </a:r>
            <a:r>
              <a:rPr lang="fr-FR" sz="1400" dirty="0">
                <a:solidFill>
                  <a:schemeClr val="tx1"/>
                </a:solidFill>
                <a:latin typeface="Arial Narrow" panose="020B0606020202030204" pitchFamily="34" charset="0"/>
                <a:sym typeface="+mn-ea"/>
              </a:rPr>
              <a:t>sur le thème: «</a:t>
            </a:r>
            <a:r>
              <a:rPr lang="fr-FR" sz="1400" i="1" dirty="0">
                <a:solidFill>
                  <a:schemeClr val="tx1"/>
                </a:solidFill>
                <a:latin typeface="Arial Narrow" panose="020B0606020202030204" pitchFamily="34" charset="0"/>
                <a:sym typeface="+mn-ea"/>
              </a:rPr>
              <a:t>Opportunités </a:t>
            </a:r>
            <a:r>
              <a:rPr lang="fr-FR" sz="1400" i="1" dirty="0" smtClean="0">
                <a:solidFill>
                  <a:schemeClr val="tx1"/>
                </a:solidFill>
                <a:latin typeface="Arial Narrow" panose="020B0606020202030204" pitchFamily="34" charset="0"/>
                <a:sym typeface="+mn-ea"/>
              </a:rPr>
              <a:t>Commerciales </a:t>
            </a:r>
            <a:r>
              <a:rPr lang="fr-FR" sz="1400" i="1" dirty="0">
                <a:solidFill>
                  <a:schemeClr val="tx1"/>
                </a:solidFill>
                <a:latin typeface="Arial Narrow" panose="020B0606020202030204" pitchFamily="34" charset="0"/>
                <a:sym typeface="+mn-ea"/>
              </a:rPr>
              <a:t>et </a:t>
            </a:r>
            <a:r>
              <a:rPr lang="fr-FR" sz="1400" i="1" dirty="0" smtClean="0">
                <a:solidFill>
                  <a:schemeClr val="tx1"/>
                </a:solidFill>
                <a:latin typeface="Arial Narrow" panose="020B0606020202030204" pitchFamily="34" charset="0"/>
                <a:sym typeface="+mn-ea"/>
              </a:rPr>
              <a:t>Partenariats Commerciaux </a:t>
            </a:r>
            <a:r>
              <a:rPr lang="fr-FR" sz="1400" i="1" dirty="0">
                <a:solidFill>
                  <a:schemeClr val="tx1"/>
                </a:solidFill>
                <a:latin typeface="Arial Narrow" panose="020B0606020202030204" pitchFamily="34" charset="0"/>
                <a:sym typeface="+mn-ea"/>
              </a:rPr>
              <a:t>dans </a:t>
            </a:r>
            <a:r>
              <a:rPr lang="fr-FR" sz="1400" i="1" dirty="0" smtClean="0">
                <a:solidFill>
                  <a:schemeClr val="tx1"/>
                </a:solidFill>
                <a:latin typeface="Arial Narrow" panose="020B0606020202030204" pitchFamily="34" charset="0"/>
                <a:sym typeface="+mn-ea"/>
              </a:rPr>
              <a:t>l‘Espace de la CEDAEO</a:t>
            </a:r>
            <a:r>
              <a:rPr lang="fr-FR" sz="1400" dirty="0" smtClean="0">
                <a:solidFill>
                  <a:schemeClr val="tx1"/>
                </a:solidFill>
                <a:latin typeface="Arial Narrow" panose="020B0606020202030204" pitchFamily="34" charset="0"/>
                <a:sym typeface="+mn-ea"/>
              </a:rPr>
              <a:t>».</a:t>
            </a:r>
            <a:endParaRPr lang="fr-FR" sz="1400" dirty="0" smtClean="0">
              <a:solidFill>
                <a:schemeClr val="tx1"/>
              </a:solidFill>
              <a:latin typeface="Arial Narrow" panose="020B0606020202030204" pitchFamily="34" charset="0"/>
            </a:endParaRPr>
          </a:p>
          <a:p>
            <a:pPr algn="just"/>
            <a:endParaRPr lang="pt-PT" sz="1400" dirty="0">
              <a:solidFill>
                <a:schemeClr val="tx1"/>
              </a:solidFill>
              <a:latin typeface="Arial Narrow" panose="020B0606020202030204" pitchFamily="34" charset="0"/>
            </a:endParaRPr>
          </a:p>
          <a:p>
            <a:pPr algn="just"/>
            <a:r>
              <a:rPr lang="fr-FR" sz="1400" i="1" dirty="0">
                <a:solidFill>
                  <a:schemeClr val="tx1"/>
                </a:solidFill>
                <a:latin typeface="Arial Narrow" panose="020B0606020202030204" pitchFamily="34" charset="0"/>
                <a:sym typeface="+mn-ea"/>
              </a:rPr>
              <a:t>Pour participer au Forum, vous devez vous inscrire à l'avance, ce qui peut se faire de l'une des manières suivantes: </a:t>
            </a:r>
            <a:r>
              <a:rPr lang="pt-PT" sz="1400" i="1" dirty="0" smtClean="0">
                <a:solidFill>
                  <a:schemeClr val="tx1"/>
                </a:solidFill>
                <a:latin typeface="Arial Narrow" panose="020B0606020202030204" pitchFamily="34" charset="0"/>
                <a:sym typeface="+mn-ea"/>
              </a:rPr>
              <a:t> </a:t>
            </a:r>
            <a:endParaRPr lang="pt-PT" sz="1400" i="1"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lvl="1" algn="just"/>
            <a:r>
              <a:rPr lang="pt-PT" sz="1400" i="1" dirty="0">
                <a:solidFill>
                  <a:schemeClr val="tx1"/>
                </a:solidFill>
                <a:latin typeface="Arial Narrow" panose="020B0606020202030204" pitchFamily="34" charset="0"/>
                <a:sym typeface="+mn-ea"/>
              </a:rPr>
              <a:t>1. </a:t>
            </a:r>
            <a:r>
              <a:rPr lang="fr-FR" sz="1400" i="1" dirty="0">
                <a:solidFill>
                  <a:schemeClr val="tx1"/>
                </a:solidFill>
                <a:latin typeface="Arial Narrow" panose="020B0606020202030204" pitchFamily="34" charset="0"/>
                <a:sym typeface="+mn-ea"/>
              </a:rPr>
              <a:t>Inscription en ligne via la plateforme: </a:t>
            </a:r>
            <a:r>
              <a:rPr lang="en-US" sz="1400" dirty="0">
                <a:latin typeface="Arial Narrow" panose="020B0606020202030204" pitchFamily="34" charset="0"/>
                <a:sym typeface="+mn-ea"/>
              </a:rPr>
              <a:t>www.businessround.emergys.pt</a:t>
            </a:r>
            <a:r>
              <a:rPr lang="en-US" sz="1400" dirty="0" err="1">
                <a:latin typeface="Arial Narrow" panose="020B0606020202030204" pitchFamily="34" charset="0"/>
                <a:sym typeface="+mn-ea"/>
              </a:rPr>
              <a:t> </a:t>
            </a:r>
            <a:r>
              <a:rPr lang="pt-PT" sz="1400" i="1" dirty="0" smtClean="0">
                <a:solidFill>
                  <a:schemeClr val="tx1"/>
                </a:solidFill>
                <a:latin typeface="Arial Narrow" panose="020B0606020202030204" pitchFamily="34" charset="0"/>
                <a:sym typeface="+mn-ea"/>
              </a:rPr>
              <a:t>; </a:t>
            </a:r>
            <a:r>
              <a:rPr lang="pt-PT" sz="1400" i="1" dirty="0">
                <a:solidFill>
                  <a:schemeClr val="tx1"/>
                </a:solidFill>
                <a:latin typeface="Arial Narrow" panose="020B0606020202030204" pitchFamily="34" charset="0"/>
                <a:sym typeface="+mn-ea"/>
              </a:rPr>
              <a:t>ou</a:t>
            </a:r>
            <a:endParaRPr lang="pt-PT" sz="1400" i="1" dirty="0">
              <a:solidFill>
                <a:schemeClr val="tx1"/>
              </a:solidFill>
              <a:latin typeface="Arial Narrow" panose="020B0606020202030204" pitchFamily="34" charset="0"/>
            </a:endParaRPr>
          </a:p>
          <a:p>
            <a:pPr lvl="1" algn="just"/>
            <a:endParaRPr lang="pt-PT" sz="1400" i="1" dirty="0">
              <a:solidFill>
                <a:schemeClr val="tx1"/>
              </a:solidFill>
              <a:latin typeface="Arial Narrow" panose="020B0606020202030204" pitchFamily="34" charset="0"/>
            </a:endParaRPr>
          </a:p>
          <a:p>
            <a:pPr lvl="1" algn="just"/>
            <a:r>
              <a:rPr lang="pt-PT" sz="1400" i="1" dirty="0">
                <a:solidFill>
                  <a:schemeClr val="tx1"/>
                </a:solidFill>
                <a:latin typeface="Arial Narrow" panose="020B0606020202030204" pitchFamily="34" charset="0"/>
                <a:sym typeface="+mn-ea"/>
              </a:rPr>
              <a:t>2. </a:t>
            </a:r>
            <a:r>
              <a:rPr lang="fr-FR" sz="1400" i="1" dirty="0">
                <a:solidFill>
                  <a:schemeClr val="tx1"/>
                </a:solidFill>
                <a:latin typeface="Arial Narrow" panose="020B0606020202030204" pitchFamily="34" charset="0"/>
                <a:sym typeface="+mn-ea"/>
              </a:rPr>
              <a:t>L'envoi d'un formulaire </a:t>
            </a:r>
            <a:r>
              <a:rPr lang="fr-FR" sz="1400" i="1" dirty="0" smtClean="0">
                <a:solidFill>
                  <a:schemeClr val="tx1"/>
                </a:solidFill>
                <a:latin typeface="Arial Narrow" panose="020B0606020202030204" pitchFamily="34" charset="0"/>
                <a:sym typeface="+mn-ea"/>
              </a:rPr>
              <a:t>d’inscription dûment </a:t>
            </a:r>
            <a:r>
              <a:rPr lang="fr-FR" sz="1400" i="1" dirty="0">
                <a:solidFill>
                  <a:schemeClr val="tx1"/>
                </a:solidFill>
                <a:latin typeface="Arial Narrow" panose="020B0606020202030204" pitchFamily="34" charset="0"/>
                <a:sym typeface="+mn-ea"/>
              </a:rPr>
              <a:t>rempli </a:t>
            </a:r>
            <a:r>
              <a:rPr lang="fr-FR" sz="1400" i="1" dirty="0" smtClean="0">
                <a:solidFill>
                  <a:schemeClr val="tx1"/>
                </a:solidFill>
                <a:latin typeface="Arial Narrow" panose="020B0606020202030204" pitchFamily="34" charset="0"/>
                <a:sym typeface="+mn-ea"/>
              </a:rPr>
              <a:t>qui </a:t>
            </a:r>
            <a:r>
              <a:rPr lang="fr-FR" sz="1400" i="1" dirty="0">
                <a:solidFill>
                  <a:schemeClr val="tx1"/>
                </a:solidFill>
                <a:latin typeface="Arial Narrow" panose="020B0606020202030204" pitchFamily="34" charset="0"/>
                <a:sym typeface="+mn-ea"/>
              </a:rPr>
              <a:t>peut être téléchargé sur ladite plate-forme</a:t>
            </a:r>
            <a:r>
              <a:rPr lang="pt-PT" sz="1400" i="1" dirty="0" smtClean="0">
                <a:solidFill>
                  <a:schemeClr val="tx1"/>
                </a:solidFill>
                <a:latin typeface="Arial Narrow" panose="020B0606020202030204" pitchFamily="34" charset="0"/>
                <a:sym typeface="+mn-ea"/>
              </a:rPr>
              <a:t>.</a:t>
            </a:r>
            <a:endParaRPr lang="pt-PT" sz="1400" i="1"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algn="just"/>
            <a:r>
              <a:rPr lang="fr-FR" sz="1400" i="1" dirty="0">
                <a:solidFill>
                  <a:schemeClr val="tx1"/>
                </a:solidFill>
                <a:latin typeface="Arial Narrow" panose="020B0606020202030204" pitchFamily="34" charset="0"/>
                <a:sym typeface="+mn-ea"/>
              </a:rPr>
              <a:t>Aux fins d'inscription, toutes les instructions saisies doivent être strictement suivies, soit dans le règlement de l'événement, soit dans le formulaire </a:t>
            </a:r>
            <a:r>
              <a:rPr lang="fr-FR" sz="1400" i="1" dirty="0" smtClean="0">
                <a:solidFill>
                  <a:schemeClr val="tx1"/>
                </a:solidFill>
                <a:latin typeface="Arial Narrow" panose="020B0606020202030204" pitchFamily="34" charset="0"/>
                <a:sym typeface="+mn-ea"/>
              </a:rPr>
              <a:t>d'inscription</a:t>
            </a:r>
            <a:r>
              <a:rPr lang="pt-PT" sz="1400" i="1" dirty="0" smtClean="0">
                <a:solidFill>
                  <a:schemeClr val="tx1"/>
                </a:solidFill>
                <a:latin typeface="Arial Narrow" panose="020B0606020202030204" pitchFamily="34" charset="0"/>
                <a:sym typeface="+mn-ea"/>
              </a:rPr>
              <a:t>.</a:t>
            </a:r>
            <a:endParaRPr lang="pt-PT" sz="1400" i="1" dirty="0" smtClean="0">
              <a:solidFill>
                <a:schemeClr val="tx1"/>
              </a:solidFill>
              <a:latin typeface="Arial Narrow" panose="020B0606020202030204" pitchFamily="34" charset="0"/>
              <a:sym typeface="+mn-ea"/>
            </a:endParaRPr>
          </a:p>
        </p:txBody>
      </p:sp>
      <p:pic>
        <p:nvPicPr>
          <p:cNvPr id="8"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67" name="Imagem 66" descr="logo"/>
          <p:cNvPicPr>
            <a:picLocks noChangeAspect="1"/>
          </p:cNvPicPr>
          <p:nvPr/>
        </p:nvPicPr>
        <p:blipFill>
          <a:blip r:embed="rId3"/>
          <a:stretch>
            <a:fillRect/>
          </a:stretch>
        </p:blipFill>
        <p:spPr>
          <a:xfrm>
            <a:off x="-635" y="71120"/>
            <a:ext cx="5207000" cy="1143000"/>
          </a:xfrm>
          <a:prstGeom prst="rect">
            <a:avLst/>
          </a:prstGeom>
        </p:spPr>
      </p:pic>
      <p:sp>
        <p:nvSpPr>
          <p:cNvPr id="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fld>
            <a:endParaRPr lang="fr-FR" altLang="pt-PT" sz="1200" b="1" i="1" u="sng" dirty="0" smtClean="0">
              <a:solidFill>
                <a:schemeClr val="tx1"/>
              </a:solidFill>
            </a:endParaRPr>
          </a:p>
        </p:txBody>
      </p:sp>
      <p:sp>
        <p:nvSpPr>
          <p:cNvPr id="11" name="CaixaDeTexto 67"/>
          <p:cNvSpPr txBox="1"/>
          <p:nvPr/>
        </p:nvSpPr>
        <p:spPr>
          <a:xfrm>
            <a:off x="9726930" y="3755390"/>
            <a:ext cx="2466340" cy="1900555"/>
          </a:xfrm>
          <a:prstGeom prst="rect">
            <a:avLst/>
          </a:prstGeom>
          <a:noFill/>
        </p:spPr>
        <p:txBody>
          <a:bodyPr wrap="square" rtlCol="0">
            <a:noAutofit/>
          </a:bodyPr>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endParaRPr lang="pt-PT" sz="1200" dirty="0">
              <a:solidFill>
                <a:srgbClr val="008CBA"/>
              </a:solidFill>
            </a:endParaRPr>
          </a:p>
          <a:p>
            <a:pPr algn="ctr"/>
            <a:r>
              <a:rPr lang="pt-PT" sz="3200" dirty="0">
                <a:solidFill>
                  <a:srgbClr val="008CBA"/>
                </a:solidFill>
              </a:rPr>
              <a:t>2021</a:t>
            </a:r>
            <a:endParaRPr lang="pt-PT" sz="3200" dirty="0">
              <a:solidFill>
                <a:srgbClr val="008CBA"/>
              </a:solidFill>
            </a:endParaRPr>
          </a:p>
          <a:p>
            <a:pPr algn="ctr"/>
            <a:r>
              <a:rPr lang="pt-PT" dirty="0">
                <a:solidFill>
                  <a:srgbClr val="008CBA"/>
                </a:solidFill>
              </a:rPr>
              <a:t>PRAIA</a:t>
            </a:r>
            <a:endParaRPr lang="pt-PT" dirty="0">
              <a:solidFill>
                <a:srgbClr val="008CBA"/>
              </a:solidFill>
            </a:endParaRPr>
          </a:p>
          <a:p>
            <a:pPr algn="ctr"/>
            <a:r>
              <a:rPr lang="pt-PT" sz="1200" dirty="0">
                <a:solidFill>
                  <a:srgbClr val="008CBA"/>
                </a:solidFill>
              </a:rPr>
              <a:t>ÎLE DE SANTIAGO</a:t>
            </a:r>
            <a:endParaRPr lang="pt-PT" sz="1200" dirty="0">
              <a:solidFill>
                <a:srgbClr val="008CBA"/>
              </a:solidFill>
            </a:endParaRPr>
          </a:p>
          <a:p>
            <a:pPr algn="ctr"/>
            <a:r>
              <a:rPr lang="pt-PT" sz="2000" dirty="0">
                <a:solidFill>
                  <a:srgbClr val="008CBA"/>
                </a:solidFill>
              </a:rPr>
              <a:t>CABO VERDE</a:t>
            </a:r>
            <a:endParaRPr lang="pt-PT" sz="2000" dirty="0">
              <a:solidFill>
                <a:srgbClr val="008CBA"/>
              </a:solidFill>
            </a:endParaRPr>
          </a:p>
        </p:txBody>
      </p:sp>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340" y="3844290"/>
            <a:ext cx="1209040" cy="10033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t-PT" altLang="en-US"/>
              <a:t> </a:t>
            </a:r>
            <a:endParaRPr lang="pt-PT" altLang="en-US"/>
          </a:p>
        </p:txBody>
      </p:sp>
      <p:pic>
        <p:nvPicPr>
          <p:cNvPr id="7" name="Imagem 6" descr="LOGO-Paises ecowas"/>
          <p:cNvPicPr>
            <a:picLocks noChangeAspect="1"/>
          </p:cNvPicPr>
          <p:nvPr/>
        </p:nvPicPr>
        <p:blipFill>
          <a:blip r:embed="rId1"/>
          <a:stretch>
            <a:fillRect/>
          </a:stretch>
        </p:blipFill>
        <p:spPr>
          <a:xfrm>
            <a:off x="3617595" y="1436370"/>
            <a:ext cx="3897630" cy="3858260"/>
          </a:xfrm>
          <a:prstGeom prst="rect">
            <a:avLst/>
          </a:prstGeom>
        </p:spPr>
      </p:pic>
      <p:sp>
        <p:nvSpPr>
          <p:cNvPr id="8"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chemeClr val="bg1"/>
                </a:solidFill>
                <a:latin typeface="Arial Narrow" panose="020B0606020202030204" pitchFamily="34" charset="0"/>
              </a:rPr>
              <a:t>CONTACTS</a:t>
            </a:r>
            <a:endParaRPr lang="pt-PT" i="1" dirty="0">
              <a:solidFill>
                <a:schemeClr val="bg1"/>
              </a:solidFill>
              <a:latin typeface="Arial Narrow" panose="020B0606020202030204" pitchFamily="34" charset="0"/>
            </a:endParaRPr>
          </a:p>
        </p:txBody>
      </p:sp>
      <p:sp>
        <p:nvSpPr>
          <p:cNvPr id="11" name="CaixaDeTexto 53"/>
          <p:cNvSpPr txBox="1"/>
          <p:nvPr/>
        </p:nvSpPr>
        <p:spPr>
          <a:xfrm>
            <a:off x="9911080" y="4582795"/>
            <a:ext cx="2099945" cy="1445260"/>
          </a:xfrm>
          <a:prstGeom prst="rect">
            <a:avLst/>
          </a:prstGeom>
          <a:noFill/>
        </p:spPr>
        <p:txBody>
          <a:bodyPr wrap="square" rtlCol="0">
            <a:spAutoFit/>
          </a:bodyPr>
          <a:p>
            <a:r>
              <a:rPr lang="en-US" sz="1600" b="1" i="1" dirty="0" smtClean="0">
                <a:solidFill>
                  <a:srgbClr val="008CBA"/>
                </a:solidFill>
              </a:rPr>
              <a:t>BUSINESS FORUM</a:t>
            </a:r>
            <a:endParaRPr lang="en-US" sz="1600" b="1" i="1" dirty="0">
              <a:solidFill>
                <a:srgbClr val="008C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endParaRPr lang="en-US" sz="1200" dirty="0">
              <a:latin typeface="Arial Narrow" panose="020B0606020202030204" pitchFamily="34" charset="0"/>
            </a:endParaRPr>
          </a:p>
          <a:p>
            <a:r>
              <a:rPr lang="pt-PT" altLang="en-US" sz="1200" dirty="0" smtClean="0">
                <a:latin typeface="Arial Narrow" panose="020B0606020202030204" pitchFamily="34" charset="0"/>
                <a:sym typeface="+mn-ea"/>
              </a:rPr>
              <a:t>Viber</a:t>
            </a:r>
            <a:r>
              <a:rPr lang="en-US" sz="1200" dirty="0">
                <a:latin typeface="Arial Narrow" panose="020B0606020202030204" pitchFamily="34" charset="0"/>
                <a:sym typeface="+mn-ea"/>
              </a:rPr>
              <a:t>:+351 964 406 800</a:t>
            </a:r>
            <a:endParaRPr lang="en-US" sz="1200" dirty="0">
              <a:latin typeface="Arial Narrow" panose="020B0606020202030204" pitchFamily="34" charset="0"/>
            </a:endParaRPr>
          </a:p>
          <a:p>
            <a:r>
              <a:rPr lang="en-US" sz="1200" dirty="0">
                <a:latin typeface="Arial Narrow" panose="020B0606020202030204" pitchFamily="34" charset="0"/>
                <a:sym typeface="+mn-ea"/>
              </a:rPr>
              <a:t>Skype: </a:t>
            </a:r>
            <a:r>
              <a:rPr lang="en-US" sz="1200" dirty="0" err="1">
                <a:latin typeface="Arial Narrow" panose="020B0606020202030204" pitchFamily="34" charset="0"/>
                <a:sym typeface="+mn-ea"/>
              </a:rPr>
              <a:t>setimocontinente</a:t>
            </a:r>
            <a:endParaRPr lang="en-US" sz="1200" dirty="0" err="1">
              <a:latin typeface="Arial Narrow" panose="020B0606020202030204" pitchFamily="34" charset="0"/>
              <a:sym typeface="+mn-ea"/>
            </a:endParaRP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pt-PT" altLang="en-US" sz="1200" dirty="0" smtClean="0">
                <a:latin typeface="Arial Narrow" panose="020B0606020202030204" pitchFamily="34" charset="0"/>
                <a:sym typeface="+mn-ea"/>
              </a:rPr>
              <a:t>i</a:t>
            </a:r>
            <a:r>
              <a:rPr lang="en-US" sz="1200" dirty="0" smtClean="0">
                <a:latin typeface="Arial Narrow" panose="020B0606020202030204" pitchFamily="34" charset="0"/>
                <a:sym typeface="+mn-ea"/>
              </a:rPr>
              <a:t>nfo@atlanticbusiness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smtClean="0">
              <a:latin typeface="Arial Narrow" panose="020B0606020202030204" pitchFamily="34" charset="0"/>
            </a:endParaRPr>
          </a:p>
          <a:p>
            <a:r>
              <a:rPr lang="en-US" sz="1200" dirty="0" smtClean="0">
                <a:latin typeface="Arial Narrow" panose="020B0606020202030204" pitchFamily="34" charset="0"/>
                <a:sym typeface="+mn-ea"/>
              </a:rPr>
              <a:t>www</a:t>
            </a:r>
            <a:r>
              <a:rPr lang="en-US" sz="1200" dirty="0">
                <a:latin typeface="Arial Narrow" panose="020B0606020202030204" pitchFamily="34" charset="0"/>
                <a:sym typeface="+mn-ea"/>
              </a:rPr>
              <a:t>.</a:t>
            </a:r>
            <a:r>
              <a:rPr lang="en-US" sz="1200" dirty="0" smtClean="0">
                <a:latin typeface="Arial Narrow" panose="020B0606020202030204" pitchFamily="34" charset="0"/>
                <a:sym typeface="+mn-ea"/>
              </a:rPr>
              <a:t>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a:latin typeface="Arial Narrow" panose="020B0606020202030204" pitchFamily="34" charset="0"/>
            </a:endParaRPr>
          </a:p>
        </p:txBody>
      </p:sp>
      <p:pic>
        <p:nvPicPr>
          <p:cNvPr id="14"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16" name="Imagem9"/>
          <p:cNvPicPr>
            <a:picLocks noChangeAspect="1"/>
          </p:cNvPicPr>
          <p:nvPr/>
        </p:nvPicPr>
        <p:blipFill>
          <a:blip r:embed="rId2"/>
          <a:stretch>
            <a:fillRect/>
          </a:stretch>
        </p:blipFill>
        <p:spPr>
          <a:xfrm>
            <a:off x="11687810" y="6458585"/>
            <a:ext cx="502920" cy="389255"/>
          </a:xfrm>
          <a:prstGeom prst="rect">
            <a:avLst/>
          </a:prstGeom>
          <a:noFill/>
          <a:ln>
            <a:noFill/>
          </a:ln>
          <a:effectLst/>
        </p:spPr>
      </p:pic>
      <p:sp>
        <p:nvSpPr>
          <p:cNvPr id="18" name="CaixaDeTexto 67"/>
          <p:cNvSpPr txBox="1"/>
          <p:nvPr/>
        </p:nvSpPr>
        <p:spPr>
          <a:xfrm>
            <a:off x="9281795" y="1629410"/>
            <a:ext cx="2729230" cy="1900555"/>
          </a:xfrm>
          <a:prstGeom prst="rect">
            <a:avLst/>
          </a:prstGeom>
          <a:noFill/>
        </p:spPr>
        <p:txBody>
          <a:bodyPr wrap="square" rtlCol="0">
            <a:noAutofit/>
          </a:bodyPr>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endParaRPr lang="pt-PT" sz="1200" dirty="0">
              <a:solidFill>
                <a:srgbClr val="008CBA"/>
              </a:solidFill>
            </a:endParaRPr>
          </a:p>
          <a:p>
            <a:pPr algn="ctr"/>
            <a:r>
              <a:rPr lang="pt-PT" sz="3200" dirty="0">
                <a:solidFill>
                  <a:srgbClr val="008CBA"/>
                </a:solidFill>
              </a:rPr>
              <a:t>2021</a:t>
            </a:r>
            <a:endParaRPr lang="pt-PT" sz="3200" dirty="0">
              <a:solidFill>
                <a:srgbClr val="008CBA"/>
              </a:solidFill>
            </a:endParaRPr>
          </a:p>
          <a:p>
            <a:pPr algn="ctr"/>
            <a:r>
              <a:rPr lang="pt-PT" dirty="0">
                <a:solidFill>
                  <a:srgbClr val="008CBA"/>
                </a:solidFill>
              </a:rPr>
              <a:t>PRAIA</a:t>
            </a:r>
            <a:endParaRPr lang="pt-PT" dirty="0">
              <a:solidFill>
                <a:srgbClr val="008CBA"/>
              </a:solidFill>
            </a:endParaRPr>
          </a:p>
          <a:p>
            <a:pPr algn="ctr"/>
            <a:r>
              <a:rPr lang="pt-PT" sz="1200" dirty="0">
                <a:solidFill>
                  <a:srgbClr val="008CBA"/>
                </a:solidFill>
              </a:rPr>
              <a:t>ÎLE DE SANTIAGO</a:t>
            </a:r>
            <a:endParaRPr lang="pt-PT" sz="1200" dirty="0">
              <a:solidFill>
                <a:srgbClr val="008CBA"/>
              </a:solidFill>
            </a:endParaRPr>
          </a:p>
          <a:p>
            <a:pPr algn="ctr"/>
            <a:r>
              <a:rPr lang="pt-PT" sz="2000" dirty="0">
                <a:solidFill>
                  <a:srgbClr val="008CBA"/>
                </a:solidFill>
              </a:rPr>
              <a:t>CABO VERDE</a:t>
            </a:r>
            <a:endParaRPr lang="pt-PT" sz="2000" dirty="0">
              <a:solidFill>
                <a:srgbClr val="008CBA"/>
              </a:solidFill>
            </a:endParaRP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fld>
            <a:endParaRPr lang="fr-FR" altLang="pt-PT" sz="1200" b="1" i="1" u="sng" dirty="0" smtClean="0">
              <a:solidFill>
                <a:schemeClr val="tx1"/>
              </a:solidFill>
            </a:endParaRPr>
          </a:p>
        </p:txBody>
      </p:sp>
      <p:pic>
        <p:nvPicPr>
          <p:cNvPr id="90" name="Imagem 89" descr="logo"/>
          <p:cNvPicPr>
            <a:picLocks noChangeAspect="1"/>
          </p:cNvPicPr>
          <p:nvPr/>
        </p:nvPicPr>
        <p:blipFill>
          <a:blip r:embed="rId4"/>
          <a:stretch>
            <a:fillRect/>
          </a:stretch>
        </p:blipFill>
        <p:spPr>
          <a:xfrm>
            <a:off x="7999095" y="120650"/>
            <a:ext cx="4168140" cy="915035"/>
          </a:xfrm>
          <a:prstGeom prst="rect">
            <a:avLst/>
          </a:prstGeom>
        </p:spPr>
      </p:pic>
      <p:sp>
        <p:nvSpPr>
          <p:cNvPr id="39" name="Rectangle 2"/>
          <p:cNvSpPr txBox="1">
            <a:spLocks noChangeArrowheads="1"/>
          </p:cNvSpPr>
          <p:nvPr/>
        </p:nvSpPr>
        <p:spPr>
          <a:xfrm>
            <a:off x="300355" y="488315"/>
            <a:ext cx="330581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BUSINESS </a:t>
            </a: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ROUND</a:t>
            </a:r>
            <a:endParaRPr lang="pt-PT" altLang="pt-PT" sz="4000" b="1" dirty="0" smtClean="0">
              <a:solidFill>
                <a:schemeClr val="bg1"/>
              </a:solidFill>
              <a:effectLst>
                <a:outerShdw blurRad="38100" dist="38100" dir="2700000" algn="tl">
                  <a:srgbClr val="000000"/>
                </a:outerShdw>
              </a:effectLst>
              <a:latin typeface="Calisto MT" panose="0204060305050503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ângulo Retângulo 4"/>
          <p:cNvSpPr/>
          <p:nvPr/>
        </p:nvSpPr>
        <p:spPr>
          <a:xfrm flipH="1">
            <a:off x="0"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solidFill>
                <a:schemeClr val="accent1"/>
              </a:solidFill>
            </a:endParaRPr>
          </a:p>
        </p:txBody>
      </p:sp>
      <p:pic>
        <p:nvPicPr>
          <p:cNvPr id="10" name="Imagem 9" descr="LOGO-Paises ecowas"/>
          <p:cNvPicPr>
            <a:picLocks noChangeAspect="1"/>
          </p:cNvPicPr>
          <p:nvPr/>
        </p:nvPicPr>
        <p:blipFill>
          <a:blip r:embed="rId1"/>
          <a:stretch>
            <a:fillRect/>
          </a:stretch>
        </p:blipFill>
        <p:spPr>
          <a:xfrm>
            <a:off x="4612640" y="478155"/>
            <a:ext cx="3897630" cy="3858260"/>
          </a:xfrm>
          <a:prstGeom prst="rect">
            <a:avLst/>
          </a:prstGeom>
        </p:spPr>
      </p:pic>
      <p:pic>
        <p:nvPicPr>
          <p:cNvPr id="7"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27" name="Image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855" y="3173095"/>
            <a:ext cx="677545" cy="561975"/>
          </a:xfrm>
          <a:prstGeom prst="rect">
            <a:avLst/>
          </a:prstGeom>
        </p:spPr>
      </p:pic>
      <p:sp>
        <p:nvSpPr>
          <p:cNvPr id="127" name="CaixaDeTexto 53"/>
          <p:cNvSpPr txBox="1"/>
          <p:nvPr/>
        </p:nvSpPr>
        <p:spPr>
          <a:xfrm>
            <a:off x="9707526" y="4514445"/>
            <a:ext cx="2460253" cy="1260475"/>
          </a:xfrm>
          <a:prstGeom prst="rect">
            <a:avLst/>
          </a:prstGeom>
          <a:noFill/>
        </p:spPr>
        <p:txBody>
          <a:bodyPr wrap="square" rtlCol="0">
            <a:spAutoFit/>
          </a:bodyPr>
          <a:p>
            <a:r>
              <a:rPr lang="en-US" sz="1600" b="1" i="1" dirty="0" smtClean="0">
                <a:solidFill>
                  <a:srgbClr val="3EA4BA"/>
                </a:solidFill>
              </a:rPr>
              <a:t>BUSINESS </a:t>
            </a:r>
            <a:r>
              <a:rPr lang="pt-PT" altLang="en-US" sz="1600" b="1" i="1" dirty="0" smtClean="0">
                <a:solidFill>
                  <a:srgbClr val="3EA4BA"/>
                </a:solidFill>
              </a:rPr>
              <a:t>ROUND</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err="1">
              <a:latin typeface="Arial Narrow" panose="020B0606020202030204" pitchFamily="34" charset="0"/>
            </a:endParaRP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en-US" sz="1200" dirty="0" smtClean="0">
                <a:latin typeface="Arial Narrow" panose="020B0606020202030204" pitchFamily="34" charset="0"/>
              </a:rPr>
              <a:t>info@atlanticbusiness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smtClean="0">
              <a:latin typeface="Arial Narrow" panose="020B0606020202030204" pitchFamily="34" charset="0"/>
            </a:endParaRP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pic>
        <p:nvPicPr>
          <p:cNvPr id="26" name="Imagem 25" descr="logo"/>
          <p:cNvPicPr>
            <a:picLocks noChangeAspect="1"/>
          </p:cNvPicPr>
          <p:nvPr/>
        </p:nvPicPr>
        <p:blipFill>
          <a:blip r:embed="rId4"/>
          <a:stretch>
            <a:fillRect/>
          </a:stretch>
        </p:blipFill>
        <p:spPr>
          <a:xfrm>
            <a:off x="9074150" y="124460"/>
            <a:ext cx="3107055" cy="681990"/>
          </a:xfrm>
          <a:prstGeom prst="rect">
            <a:avLst/>
          </a:prstGeom>
        </p:spPr>
      </p:pic>
      <p:pic>
        <p:nvPicPr>
          <p:cNvPr id="9" name="Imagem 8" descr="logo"/>
          <p:cNvPicPr>
            <a:picLocks noChangeAspect="1"/>
          </p:cNvPicPr>
          <p:nvPr/>
        </p:nvPicPr>
        <p:blipFill>
          <a:blip r:embed="rId5"/>
          <a:stretch>
            <a:fillRect/>
          </a:stretch>
        </p:blipFill>
        <p:spPr>
          <a:xfrm>
            <a:off x="-10795" y="120650"/>
            <a:ext cx="4168140" cy="915035"/>
          </a:xfrm>
          <a:prstGeom prst="rect">
            <a:avLst/>
          </a:prstGeom>
        </p:spPr>
      </p:pic>
      <p:graphicFrame>
        <p:nvGraphicFramePr>
          <p:cNvPr id="15" name="Tabela 14"/>
          <p:cNvGraphicFramePr/>
          <p:nvPr/>
        </p:nvGraphicFramePr>
        <p:xfrm>
          <a:off x="1021715" y="3860165"/>
          <a:ext cx="8089900" cy="2719705"/>
        </p:xfrm>
        <a:graphic>
          <a:graphicData uri="http://schemas.openxmlformats.org/drawingml/2006/table">
            <a:tbl>
              <a:tblPr firstRow="1" bandRow="1">
                <a:tableStyleId>{5C22544A-7EE6-4342-B048-85BDC9FD1C3A}</a:tableStyleId>
              </a:tblPr>
              <a:tblGrid>
                <a:gridCol w="4196715"/>
                <a:gridCol w="496570"/>
                <a:gridCol w="2924175"/>
                <a:gridCol w="472440"/>
              </a:tblGrid>
              <a:tr h="241300">
                <a:tc>
                  <a:txBody>
                    <a:bodyPr/>
                    <a:p>
                      <a:pPr indent="0" algn="ctr">
                        <a:buNone/>
                      </a:pPr>
                      <a:r>
                        <a:rPr lang="pt-PT" altLang="en-US" sz="1200" b="1">
                          <a:solidFill>
                            <a:schemeClr val="tx1"/>
                          </a:solidFill>
                          <a:latin typeface="Calibri" panose="020F0502020204030204" charset="-122"/>
                        </a:rPr>
                        <a:t>Index</a:t>
                      </a:r>
                      <a:endParaRPr lang="pt-PT" altLang="en-US" sz="1200" b="1">
                        <a:solidFill>
                          <a:schemeClr val="tx1"/>
                        </a:solidFill>
                        <a:latin typeface="Calibri" panose="020F050202020403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p>
                      <a:pPr indent="0" algn="ctr">
                        <a:buNone/>
                      </a:pPr>
                      <a:r>
                        <a:rPr lang="pt-PT" altLang="en-US" sz="1200" b="1">
                          <a:solidFill>
                            <a:schemeClr val="tx1"/>
                          </a:solidFill>
                          <a:latin typeface="Calibri" panose="020F0502020204030204" charset="-122"/>
                        </a:rPr>
                        <a:t>Index</a:t>
                      </a:r>
                      <a:endParaRPr lang="pt-PT" altLang="en-US" sz="1200" b="1">
                        <a:solidFill>
                          <a:schemeClr val="tx1"/>
                        </a:solidFill>
                        <a:latin typeface="Calibri" panose="020F050202020403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r>
              <a:tr h="274320">
                <a:tc>
                  <a:txBody>
                    <a:bodyPr/>
                    <a:p>
                      <a:pPr indent="0">
                        <a:buNone/>
                      </a:pPr>
                      <a:r>
                        <a:rPr lang="pt-PT" sz="1200" dirty="0">
                          <a:solidFill>
                            <a:schemeClr val="tx1"/>
                          </a:solidFill>
                          <a:latin typeface="Arial Narrow" panose="020B0606020202030204" pitchFamily="34" charset="0"/>
                          <a:cs typeface="Arial Narrow" panose="020B0606020202030204" pitchFamily="34" charset="0"/>
                          <a:sym typeface="+mn-ea"/>
                        </a:rPr>
                        <a:t> </a:t>
                      </a:r>
                      <a:r>
                        <a:rPr lang="pt-PT" altLang="en-US" sz="1200">
                          <a:solidFill>
                            <a:schemeClr val="tx1"/>
                          </a:solidFill>
                          <a:latin typeface="Arial Narrow" panose="020B0606020202030204" pitchFamily="34" charset="0"/>
                          <a:cs typeface="Arial Narrow" panose="020B0606020202030204" pitchFamily="34" charset="0"/>
                          <a:sym typeface="+mn-ea"/>
                        </a:rPr>
                        <a:t>Preamble</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chemeClr val="tx1"/>
                          </a:solidFill>
                          <a:latin typeface="Arial Narrow" panose="020B0606020202030204" pitchFamily="34" charset="0"/>
                          <a:cs typeface="Arial Narrow" panose="020B0606020202030204" pitchFamily="34" charset="0"/>
                        </a:rPr>
                        <a:t>3</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rtl="0" fontAlgn="ctr"/>
                      <a:r>
                        <a:rPr lang="fr-FR" sz="1200" b="0" dirty="0" smtClean="0">
                          <a:solidFill>
                            <a:schemeClr val="tx1"/>
                          </a:solidFill>
                          <a:latin typeface="Arial Narrow" panose="020B0606020202030204" pitchFamily="34" charset="0"/>
                          <a:cs typeface="Arial Narrow" panose="020B0606020202030204" pitchFamily="34" charset="0"/>
                          <a:sym typeface="+mn-ea"/>
                        </a:rPr>
                        <a:t>L</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a:t>
                      </a:r>
                      <a:r>
                        <a:rPr lang="fr-FR" sz="1200" b="0" dirty="0" smtClean="0">
                          <a:solidFill>
                            <a:schemeClr val="tx1"/>
                          </a:solidFill>
                          <a:latin typeface="Arial Narrow" panose="020B0606020202030204" pitchFamily="34" charset="0"/>
                          <a:cs typeface="Arial Narrow" panose="020B0606020202030204" pitchFamily="34" charset="0"/>
                          <a:sym typeface="+mn-ea"/>
                        </a:rPr>
                        <a:t> R</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esponsabilités des </a:t>
                      </a:r>
                      <a:r>
                        <a:rPr lang="fr-FR" sz="1200" b="0" dirty="0" smtClean="0">
                          <a:solidFill>
                            <a:schemeClr val="tx1"/>
                          </a:solidFill>
                          <a:latin typeface="Arial Narrow" panose="020B0606020202030204" pitchFamily="34" charset="0"/>
                          <a:cs typeface="Arial Narrow" panose="020B0606020202030204" pitchFamily="34" charset="0"/>
                          <a:sym typeface="+mn-ea"/>
                        </a:rPr>
                        <a:t>P</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artenaires</a:t>
                      </a:r>
                      <a:r>
                        <a:rPr lang="fr-FR" sz="1200" b="0" dirty="0" smtClean="0">
                          <a:solidFill>
                            <a:schemeClr val="tx1"/>
                          </a:solidFill>
                          <a:latin typeface="Arial Narrow" panose="020B0606020202030204" pitchFamily="34" charset="0"/>
                          <a:cs typeface="Arial Narrow" panose="020B0606020202030204" pitchFamily="34" charset="0"/>
                          <a:sym typeface="+mn-ea"/>
                        </a:rPr>
                        <a:t> </a:t>
                      </a:r>
                      <a:r>
                        <a:rPr lang="fr-FR" sz="1200" b="0" dirty="0">
                          <a:solidFill>
                            <a:schemeClr val="tx1"/>
                          </a:solidFill>
                          <a:latin typeface="Arial Narrow" panose="020B0606020202030204" pitchFamily="34" charset="0"/>
                          <a:cs typeface="Arial Narrow" panose="020B0606020202030204" pitchFamily="34" charset="0"/>
                          <a:sym typeface="+mn-ea"/>
                        </a:rPr>
                        <a:t>A</a:t>
                      </a:r>
                      <a:r>
                        <a:rPr lang="pt-PT" altLang="fr-FR" sz="1200" b="0" dirty="0">
                          <a:solidFill>
                            <a:schemeClr val="tx1"/>
                          </a:solidFill>
                          <a:latin typeface="Arial Narrow" panose="020B0606020202030204" pitchFamily="34" charset="0"/>
                          <a:cs typeface="Arial Narrow" panose="020B0606020202030204" pitchFamily="34" charset="0"/>
                          <a:sym typeface="+mn-ea"/>
                        </a:rPr>
                        <a:t>ssociés</a:t>
                      </a:r>
                      <a:r>
                        <a:rPr lang="fr-FR" sz="1200" b="0" dirty="0">
                          <a:solidFill>
                            <a:schemeClr val="tx1"/>
                          </a:solidFill>
                          <a:latin typeface="Arial Narrow" panose="020B0606020202030204" pitchFamily="34" charset="0"/>
                          <a:cs typeface="Arial Narrow" panose="020B0606020202030204" pitchFamily="34" charset="0"/>
                          <a:sym typeface="+mn-ea"/>
                        </a:rPr>
                        <a:t> </a:t>
                      </a:r>
                      <a:endParaRPr lang="fr-FR"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pt-PT" altLang="en-US" sz="1200" b="0">
                          <a:solidFill>
                            <a:schemeClr val="tx1"/>
                          </a:solidFill>
                          <a:latin typeface="Arial Narrow" panose="020B0606020202030204" pitchFamily="34" charset="0"/>
                          <a:cs typeface="Arial Narrow" panose="020B0606020202030204" pitchFamily="34" charset="0"/>
                        </a:rPr>
                        <a:t>8</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buNone/>
                      </a:pPr>
                      <a:r>
                        <a:rPr lang="pt-PT" sz="1200" dirty="0">
                          <a:solidFill>
                            <a:schemeClr val="tx1"/>
                          </a:solidFill>
                          <a:latin typeface="Arial Narrow" panose="020B0606020202030204" pitchFamily="34" charset="0"/>
                          <a:cs typeface="Arial Narrow" panose="020B0606020202030204" pitchFamily="34" charset="0"/>
                          <a:sym typeface="+mn-ea"/>
                        </a:rPr>
                        <a:t>Le Business Round</a:t>
                      </a:r>
                      <a:r>
                        <a:rPr lang="fr-FR" sz="1200" dirty="0">
                          <a:solidFill>
                            <a:schemeClr val="tx1"/>
                          </a:solidFill>
                          <a:latin typeface="Arial Narrow" panose="020B0606020202030204" pitchFamily="34" charset="0"/>
                          <a:cs typeface="Arial Narrow" panose="020B0606020202030204" pitchFamily="34" charset="0"/>
                          <a:sym typeface="+mn-ea"/>
                        </a:rPr>
                        <a:t> </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pt-PT" altLang="en-US" sz="1200" b="0">
                          <a:solidFill>
                            <a:schemeClr val="tx1"/>
                          </a:solidFill>
                          <a:latin typeface="Arial Narrow" panose="020B0606020202030204" pitchFamily="34" charset="0"/>
                          <a:cs typeface="Arial Narrow" panose="020B0606020202030204" pitchFamily="34" charset="0"/>
                        </a:rPr>
                        <a:t>4</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Assistance Juridique et Interpréte </a:t>
                      </a:r>
                      <a:endParaRPr lang="pt-PT"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pt-PT" altLang="en-US" sz="1200" b="0">
                          <a:solidFill>
                            <a:schemeClr val="tx1"/>
                          </a:solidFill>
                          <a:latin typeface="Arial Narrow" panose="020B0606020202030204" pitchFamily="34" charset="0"/>
                          <a:cs typeface="Arial Narrow" panose="020B0606020202030204" pitchFamily="34" charset="0"/>
                        </a:rPr>
                        <a:t>9</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algn="just"/>
                      <a:r>
                        <a:rPr lang="pt-PT" altLang="en-US" sz="1200">
                          <a:solidFill>
                            <a:schemeClr val="tx1"/>
                          </a:solidFill>
                          <a:latin typeface="Arial Narrow" panose="020B0606020202030204" pitchFamily="34" charset="0"/>
                          <a:cs typeface="Arial Narrow" panose="020B0606020202030204" pitchFamily="34" charset="0"/>
                          <a:sym typeface="+mn-ea"/>
                        </a:rPr>
                        <a:t>La Dimension  Géoéconomique du Cap Vert</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pt-PT" altLang="en-US" sz="1200" b="0">
                          <a:solidFill>
                            <a:schemeClr val="tx1"/>
                          </a:solidFill>
                          <a:latin typeface="Arial Narrow" panose="020B0606020202030204" pitchFamily="34" charset="0"/>
                          <a:cs typeface="Arial Narrow" panose="020B0606020202030204" pitchFamily="34" charset="0"/>
                        </a:rPr>
                        <a:t>5</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Le programme</a:t>
                      </a:r>
                      <a:endParaRPr lang="pt-PT"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pt-PT" altLang="en-US" sz="1200" b="0">
                          <a:solidFill>
                            <a:schemeClr val="tx1"/>
                          </a:solidFill>
                          <a:latin typeface="Arial Narrow" panose="020B0606020202030204" pitchFamily="34" charset="0"/>
                          <a:cs typeface="Arial Narrow" panose="020B0606020202030204" pitchFamily="34" charset="0"/>
                        </a:rPr>
                        <a:t>10</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algn="just"/>
                      <a:r>
                        <a:rPr lang="pt-PT" sz="1200" b="0" dirty="0">
                          <a:solidFill>
                            <a:schemeClr val="tx1"/>
                          </a:solidFill>
                          <a:latin typeface="Arial Narrow" panose="020B0606020202030204" pitchFamily="34" charset="0"/>
                          <a:cs typeface="Arial Narrow" panose="020B0606020202030204" pitchFamily="34" charset="0"/>
                          <a:sym typeface="+mn-ea"/>
                        </a:rPr>
                        <a:t>Les ÉTAPS du</a:t>
                      </a:r>
                      <a:r>
                        <a:rPr lang="pt-PT" sz="1200" b="0" dirty="0">
                          <a:solidFill>
                            <a:schemeClr val="tx1"/>
                          </a:solidFill>
                          <a:latin typeface="Arial Narrow" panose="020B0606020202030204" pitchFamily="34" charset="0"/>
                          <a:cs typeface="Arial Narrow" panose="020B0606020202030204" pitchFamily="34" charset="0"/>
                          <a:sym typeface="+mn-ea"/>
                        </a:rPr>
                        <a:t> Business Round</a:t>
                      </a:r>
                      <a:endParaRPr lang="pt-PT"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fr-FR" sz="1200" b="0" dirty="0">
                          <a:solidFill>
                            <a:schemeClr val="tx1"/>
                          </a:solidFill>
                          <a:latin typeface="Arial Narrow" panose="020B0606020202030204" pitchFamily="34" charset="0"/>
                          <a:cs typeface="Arial Narrow" panose="020B0606020202030204" pitchFamily="34" charset="0"/>
                          <a:sym typeface="+mn-ea"/>
                        </a:rPr>
                        <a:t>C</a:t>
                      </a:r>
                      <a:r>
                        <a:rPr lang="pt-PT" altLang="fr-FR" sz="1200" b="0" dirty="0">
                          <a:solidFill>
                            <a:schemeClr val="tx1"/>
                          </a:solidFill>
                          <a:latin typeface="Arial Narrow" panose="020B0606020202030204" pitchFamily="34" charset="0"/>
                          <a:cs typeface="Arial Narrow" panose="020B0606020202030204" pitchFamily="34" charset="0"/>
                          <a:sym typeface="+mn-ea"/>
                        </a:rPr>
                        <a:t>onditions d'expression d'intérêt  d</a:t>
                      </a:r>
                      <a:r>
                        <a:rPr lang="fr-FR" sz="1200" b="0" dirty="0">
                          <a:solidFill>
                            <a:schemeClr val="tx1"/>
                          </a:solidFill>
                          <a:latin typeface="Arial Narrow" panose="020B0606020202030204" pitchFamily="34" charset="0"/>
                          <a:cs typeface="Arial Narrow" panose="020B0606020202030204" pitchFamily="34" charset="0"/>
                          <a:sym typeface="+mn-ea"/>
                        </a:rPr>
                        <a:t>'I</a:t>
                      </a:r>
                      <a:r>
                        <a:rPr lang="pt-PT" altLang="fr-FR" sz="1200" b="0" dirty="0">
                          <a:solidFill>
                            <a:schemeClr val="tx1"/>
                          </a:solidFill>
                          <a:latin typeface="Arial Narrow" panose="020B0606020202030204" pitchFamily="34" charset="0"/>
                          <a:cs typeface="Arial Narrow" panose="020B0606020202030204" pitchFamily="34" charset="0"/>
                          <a:sym typeface="+mn-ea"/>
                        </a:rPr>
                        <a:t>nscription</a:t>
                      </a:r>
                      <a:endParaRPr lang="pt-PT" altLang="fr-FR"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pt-PT" altLang="en-US" sz="1200" b="0">
                          <a:solidFill>
                            <a:schemeClr val="tx1"/>
                          </a:solidFill>
                          <a:latin typeface="Arial Narrow" panose="020B0606020202030204" pitchFamily="34" charset="0"/>
                          <a:cs typeface="Arial Narrow" panose="020B0606020202030204" pitchFamily="34" charset="0"/>
                        </a:rPr>
                        <a:t>11</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algn="just"/>
                      <a:r>
                        <a:rPr lang="pt-PT" sz="1200" b="0" dirty="0">
                          <a:solidFill>
                            <a:schemeClr val="tx1"/>
                          </a:solidFill>
                          <a:latin typeface="Arial Narrow" panose="020B0606020202030204" pitchFamily="34" charset="0"/>
                          <a:cs typeface="Arial Narrow" panose="020B0606020202030204" pitchFamily="34" charset="0"/>
                          <a:sym typeface="+mn-ea"/>
                        </a:rPr>
                        <a:t>Méthodologie de Business Round</a:t>
                      </a:r>
                      <a:endParaRPr lang="pt-PT"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a:r>
                        <a:rPr lang="pt-PT" sz="1200" dirty="0">
                          <a:solidFill>
                            <a:schemeClr val="tx1"/>
                          </a:solidFill>
                          <a:latin typeface="Arial Narrow" panose="020B0606020202030204" pitchFamily="34" charset="0"/>
                          <a:sym typeface="+mn-ea"/>
                        </a:rPr>
                        <a:t>Comment Participer</a:t>
                      </a:r>
                      <a:endParaRPr lang="pt-PT" altLang="fr-FR"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pt-PT" altLang="en-US" sz="1200" b="0">
                          <a:solidFill>
                            <a:schemeClr val="tx1"/>
                          </a:solidFill>
                          <a:latin typeface="Arial Narrow" panose="020B0606020202030204" pitchFamily="34" charset="0"/>
                          <a:cs typeface="Arial Narrow" panose="020B0606020202030204" pitchFamily="34" charset="0"/>
                        </a:rPr>
                        <a:t>12</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a:txBody>
                    <a:bodyPr/>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Avantages du Business Round</a:t>
                      </a:r>
                      <a:endParaRPr lang="pt-PT"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a:r>
                        <a:rPr lang="pt-PT" altLang="en-US" sz="1200" dirty="0" err="1" smtClean="0">
                          <a:solidFill>
                            <a:schemeClr val="tx1"/>
                          </a:solidFill>
                          <a:effectLst/>
                          <a:latin typeface="Arial Narrow" panose="020B0606020202030204" pitchFamily="34" charset="0"/>
                          <a:cs typeface="Arial Narrow" panose="020B0606020202030204" pitchFamily="34" charset="0"/>
                          <a:sym typeface="+mn-ea"/>
                        </a:rPr>
                        <a:t>Contacts</a:t>
                      </a:r>
                      <a:endParaRPr lang="pt-PT" altLang="en-US"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pt-PT" altLang="en-US" sz="1200" b="0">
                          <a:solidFill>
                            <a:schemeClr val="tx1"/>
                          </a:solidFill>
                          <a:latin typeface="Arial Narrow" panose="020B0606020202030204" pitchFamily="34" charset="0"/>
                          <a:cs typeface="Arial Narrow" panose="020B0606020202030204" pitchFamily="34" charset="0"/>
                        </a:rPr>
                        <a:t>13</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buNone/>
                      </a:pPr>
                      <a:r>
                        <a:rPr lang="fr-FR" sz="1200" b="0" dirty="0" smtClean="0">
                          <a:solidFill>
                            <a:schemeClr val="tx1"/>
                          </a:solidFill>
                          <a:latin typeface="Arial Narrow" panose="020B0606020202030204" pitchFamily="34" charset="0"/>
                          <a:cs typeface="Arial Narrow" panose="020B0606020202030204" pitchFamily="34" charset="0"/>
                          <a:sym typeface="+mn-ea"/>
                        </a:rPr>
                        <a:t>L</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a:t>
                      </a:r>
                      <a:r>
                        <a:rPr lang="fr-FR" sz="1200" b="0" dirty="0" smtClean="0">
                          <a:solidFill>
                            <a:schemeClr val="tx1"/>
                          </a:solidFill>
                          <a:latin typeface="Arial Narrow" panose="020B0606020202030204" pitchFamily="34" charset="0"/>
                          <a:cs typeface="Arial Narrow" panose="020B0606020202030204" pitchFamily="34" charset="0"/>
                          <a:sym typeface="+mn-ea"/>
                        </a:rPr>
                        <a:t> P</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rincipaux</a:t>
                      </a:r>
                      <a:r>
                        <a:rPr lang="fr-FR" sz="1200" b="0" dirty="0" smtClean="0">
                          <a:solidFill>
                            <a:schemeClr val="tx1"/>
                          </a:solidFill>
                          <a:latin typeface="Arial Narrow" panose="020B0606020202030204" pitchFamily="34" charset="0"/>
                          <a:cs typeface="Arial Narrow" panose="020B0606020202030204" pitchFamily="34" charset="0"/>
                          <a:sym typeface="+mn-ea"/>
                        </a:rPr>
                        <a:t> 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vantages </a:t>
                      </a:r>
                      <a:r>
                        <a:rPr lang="pt-PT" sz="1200" dirty="0">
                          <a:solidFill>
                            <a:schemeClr val="tx1"/>
                          </a:solidFill>
                          <a:latin typeface="Arial Narrow" panose="020B0606020202030204" pitchFamily="34" charset="0"/>
                          <a:cs typeface="Arial Narrow" panose="020B0606020202030204" pitchFamily="34" charset="0"/>
                          <a:sym typeface="+mn-ea"/>
                        </a:rPr>
                        <a:t> dr participer au Business Round</a:t>
                      </a:r>
                      <a:endParaRPr lang="pt-PT" altLang="fr-FR" sz="1200" b="0" dirty="0" smtClean="0">
                        <a:solidFill>
                          <a:schemeClr val="tx1"/>
                        </a:solidFill>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pt-PT" altLang="en-US" sz="1200" b="0" i="1">
                        <a:solidFill>
                          <a:schemeClr val="tx1"/>
                        </a:solidFill>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algn="l" rtl="0" fontAlgn="ctr"/>
                      <a:r>
                        <a:rPr lang="fr-FR" sz="1200" b="0" dirty="0">
                          <a:solidFill>
                            <a:schemeClr val="tx1"/>
                          </a:solidFill>
                          <a:latin typeface="Arial Narrow" panose="020B0606020202030204" pitchFamily="34" charset="0"/>
                          <a:cs typeface="Arial Narrow" panose="020B0606020202030204" pitchFamily="34" charset="0"/>
                          <a:sym typeface="+mn-ea"/>
                        </a:rPr>
                        <a:t>S</a:t>
                      </a:r>
                      <a:r>
                        <a:rPr lang="pt-PT" altLang="fr-FR" sz="1200" b="0" dirty="0">
                          <a:solidFill>
                            <a:schemeClr val="tx1"/>
                          </a:solidFill>
                          <a:latin typeface="Arial Narrow" panose="020B0606020202030204" pitchFamily="34" charset="0"/>
                          <a:cs typeface="Arial Narrow" panose="020B0606020202030204" pitchFamily="34" charset="0"/>
                          <a:sym typeface="+mn-ea"/>
                        </a:rPr>
                        <a:t>outien aux </a:t>
                      </a:r>
                      <a:r>
                        <a:rPr lang="fr-FR" sz="1200" b="0" dirty="0" smtClean="0">
                          <a:solidFill>
                            <a:schemeClr val="tx1"/>
                          </a:solidFill>
                          <a:latin typeface="Arial Narrow" panose="020B0606020202030204" pitchFamily="34" charset="0"/>
                          <a:cs typeface="Arial Narrow" panose="020B0606020202030204" pitchFamily="34" charset="0"/>
                          <a:sym typeface="+mn-ea"/>
                        </a:rPr>
                        <a:t>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ffaires et initiatives d'entreprise</a:t>
                      </a:r>
                      <a:endParaRPr lang="pt-PT" altLang="fr-FR"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a:endParaRPr lang="pt-PT" altLang="en-US" sz="1200" b="0" i="1"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p>
                      <a:pPr indent="0">
                        <a:buNone/>
                      </a:pPr>
                      <a:r>
                        <a:rPr lang="fr-FR" sz="1200" b="0" dirty="0" smtClean="0">
                          <a:solidFill>
                            <a:schemeClr val="tx1"/>
                          </a:solidFill>
                          <a:latin typeface="Arial Narrow" panose="020B0606020202030204" pitchFamily="34" charset="0"/>
                          <a:cs typeface="Arial Narrow" panose="020B0606020202030204" pitchFamily="34" charset="0"/>
                          <a:sym typeface="+mn-ea"/>
                        </a:rPr>
                        <a:t>L</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es</a:t>
                      </a:r>
                      <a:r>
                        <a:rPr lang="fr-FR" sz="1200" b="0" dirty="0" smtClean="0">
                          <a:solidFill>
                            <a:schemeClr val="tx1"/>
                          </a:solidFill>
                          <a:latin typeface="Arial Narrow" panose="020B0606020202030204" pitchFamily="34" charset="0"/>
                          <a:cs typeface="Arial Narrow" panose="020B0606020202030204" pitchFamily="34" charset="0"/>
                          <a:sym typeface="+mn-ea"/>
                        </a:rPr>
                        <a:t> A</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ctivités des </a:t>
                      </a:r>
                      <a:r>
                        <a:rPr lang="fr-FR" sz="1200" b="0" dirty="0" smtClean="0">
                          <a:solidFill>
                            <a:schemeClr val="tx1"/>
                          </a:solidFill>
                          <a:latin typeface="Arial Narrow" panose="020B0606020202030204" pitchFamily="34" charset="0"/>
                          <a:cs typeface="Arial Narrow" panose="020B0606020202030204" pitchFamily="34" charset="0"/>
                          <a:sym typeface="+mn-ea"/>
                        </a:rPr>
                        <a:t>P</a:t>
                      </a:r>
                      <a:r>
                        <a:rPr lang="pt-PT" altLang="fr-FR" sz="1200" b="0" dirty="0" smtClean="0">
                          <a:solidFill>
                            <a:schemeClr val="tx1"/>
                          </a:solidFill>
                          <a:latin typeface="Arial Narrow" panose="020B0606020202030204" pitchFamily="34" charset="0"/>
                          <a:cs typeface="Arial Narrow" panose="020B0606020202030204" pitchFamily="34" charset="0"/>
                          <a:sym typeface="+mn-ea"/>
                        </a:rPr>
                        <a:t>artenaires </a:t>
                      </a:r>
                      <a:r>
                        <a:rPr lang="fr-FR" sz="1200" b="0" dirty="0">
                          <a:solidFill>
                            <a:schemeClr val="tx1"/>
                          </a:solidFill>
                          <a:latin typeface="Arial Narrow" panose="020B0606020202030204" pitchFamily="34" charset="0"/>
                          <a:cs typeface="Arial Narrow" panose="020B0606020202030204" pitchFamily="34" charset="0"/>
                          <a:sym typeface="+mn-ea"/>
                        </a:rPr>
                        <a:t>A</a:t>
                      </a:r>
                      <a:r>
                        <a:rPr lang="pt-PT" altLang="fr-FR" sz="1200" b="0" dirty="0">
                          <a:solidFill>
                            <a:schemeClr val="tx1"/>
                          </a:solidFill>
                          <a:latin typeface="Arial Narrow" panose="020B0606020202030204" pitchFamily="34" charset="0"/>
                          <a:cs typeface="Arial Narrow" panose="020B0606020202030204" pitchFamily="34" charset="0"/>
                          <a:sym typeface="+mn-ea"/>
                        </a:rPr>
                        <a:t>ssociés</a:t>
                      </a:r>
                      <a:endParaRPr lang="pt-PT" altLang="fr-FR"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p>
                      <a:pPr algn="l"/>
                      <a:endParaRPr lang="pt-PT" sz="1200" b="0" i="1">
                        <a:solidFill>
                          <a:schemeClr val="tx1"/>
                        </a:solidFill>
                        <a:latin typeface="Arial Narrow" panose="020B0606020202030204" pitchFamily="34" charset="0"/>
                        <a:cs typeface="Arial Narrow" panose="020B0606020202030204" pitchFamily="34" charset="0"/>
                        <a:sym typeface="+mn-ea"/>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4" name="CaixaDeTexto 67"/>
          <p:cNvSpPr txBox="1"/>
          <p:nvPr/>
        </p:nvSpPr>
        <p:spPr>
          <a:xfrm>
            <a:off x="9360535" y="2009775"/>
            <a:ext cx="2698750" cy="1900555"/>
          </a:xfrm>
          <a:prstGeom prst="rect">
            <a:avLst/>
          </a:prstGeom>
          <a:noFill/>
        </p:spPr>
        <p:txBody>
          <a:bodyPr wrap="square" rtlCol="0">
            <a:noAutofit/>
          </a:bodyPr>
          <a:p>
            <a:pPr algn="ctr"/>
            <a:r>
              <a:rPr lang="pt-PT" sz="2400" dirty="0" smtClean="0">
                <a:solidFill>
                  <a:srgbClr val="008CBA"/>
                </a:solidFill>
              </a:rPr>
              <a:t>09 JUIN</a:t>
            </a:r>
            <a:endParaRPr lang="pt-PT" sz="2400" dirty="0" smtClean="0">
              <a:solidFill>
                <a:srgbClr val="008CBA"/>
              </a:solidFill>
            </a:endParaRPr>
          </a:p>
          <a:p>
            <a:pPr algn="ctr"/>
            <a:r>
              <a:rPr lang="pt-PT" sz="1200" dirty="0">
                <a:solidFill>
                  <a:srgbClr val="008CBA"/>
                </a:solidFill>
              </a:rPr>
              <a:t>______</a:t>
            </a:r>
            <a:r>
              <a:rPr lang="pt-PT" sz="1400" baseline="-25000" dirty="0">
                <a:solidFill>
                  <a:srgbClr val="008CBA"/>
                </a:solidFill>
              </a:rPr>
              <a:t>■</a:t>
            </a:r>
            <a:r>
              <a:rPr lang="pt-PT" sz="1200" dirty="0">
                <a:solidFill>
                  <a:srgbClr val="008CBA"/>
                </a:solidFill>
              </a:rPr>
              <a:t>________</a:t>
            </a:r>
            <a:endParaRPr lang="pt-PT" sz="1200" dirty="0">
              <a:solidFill>
                <a:srgbClr val="008CBA"/>
              </a:solidFill>
            </a:endParaRPr>
          </a:p>
          <a:p>
            <a:pPr algn="ctr"/>
            <a:r>
              <a:rPr lang="pt-PT" sz="3200" dirty="0">
                <a:solidFill>
                  <a:srgbClr val="008CBA"/>
                </a:solidFill>
              </a:rPr>
              <a:t>2021</a:t>
            </a:r>
            <a:endParaRPr lang="pt-PT" sz="3200" dirty="0">
              <a:solidFill>
                <a:srgbClr val="008CBA"/>
              </a:solidFill>
            </a:endParaRPr>
          </a:p>
          <a:p>
            <a:pPr algn="ctr"/>
            <a:r>
              <a:rPr lang="pt-PT" dirty="0">
                <a:solidFill>
                  <a:srgbClr val="008CBA"/>
                </a:solidFill>
              </a:rPr>
              <a:t>PRAIA</a:t>
            </a:r>
            <a:endParaRPr lang="pt-PT" dirty="0">
              <a:solidFill>
                <a:srgbClr val="008CBA"/>
              </a:solidFill>
            </a:endParaRPr>
          </a:p>
          <a:p>
            <a:pPr algn="ctr"/>
            <a:r>
              <a:rPr lang="pt-PT" sz="1200" dirty="0">
                <a:solidFill>
                  <a:srgbClr val="008CBA"/>
                </a:solidFill>
              </a:rPr>
              <a:t>ÎLE DE SANTIAGO</a:t>
            </a:r>
            <a:endParaRPr lang="pt-PT" sz="1200" dirty="0">
              <a:solidFill>
                <a:srgbClr val="008CBA"/>
              </a:solidFill>
            </a:endParaRPr>
          </a:p>
          <a:p>
            <a:pPr algn="ctr"/>
            <a:r>
              <a:rPr lang="pt-PT" sz="2000" dirty="0">
                <a:solidFill>
                  <a:srgbClr val="008CBA"/>
                </a:solidFill>
              </a:rPr>
              <a:t>CABO VERDE</a:t>
            </a:r>
            <a:endParaRPr lang="pt-PT" sz="2000" dirty="0">
              <a:solidFill>
                <a:srgbClr val="008CBA"/>
              </a:solidFill>
            </a:endParaRPr>
          </a:p>
        </p:txBody>
      </p:sp>
      <p:pic>
        <p:nvPicPr>
          <p:cNvPr id="23" name="Imagem 22"/>
          <p:cNvPicPr>
            <a:picLocks noChangeAspect="1"/>
          </p:cNvPicPr>
          <p:nvPr/>
        </p:nvPicPr>
        <p:blipFill>
          <a:blip r:embed="rId6"/>
          <a:stretch>
            <a:fillRect/>
          </a:stretch>
        </p:blipFill>
        <p:spPr>
          <a:xfrm>
            <a:off x="315595" y="1305560"/>
            <a:ext cx="2413000" cy="13569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solidFill>
                <a:schemeClr val="accent1"/>
              </a:solidFill>
            </a:endParaRPr>
          </a:p>
        </p:txBody>
      </p:sp>
      <p:pic>
        <p:nvPicPr>
          <p:cNvPr id="18" name="Imagem 17" descr="LOGO-Paises ecowas"/>
          <p:cNvPicPr>
            <a:picLocks noChangeAspect="1"/>
          </p:cNvPicPr>
          <p:nvPr/>
        </p:nvPicPr>
        <p:blipFill>
          <a:blip r:embed="rId1"/>
          <a:stretch>
            <a:fillRect/>
          </a:stretch>
        </p:blipFill>
        <p:spPr>
          <a:xfrm>
            <a:off x="10795" y="2979420"/>
            <a:ext cx="3897630" cy="3858260"/>
          </a:xfrm>
          <a:prstGeom prst="rect">
            <a:avLst/>
          </a:prstGeom>
        </p:spPr>
      </p:pic>
      <p:sp>
        <p:nvSpPr>
          <p:cNvPr id="3" name="Rectangle 5"/>
          <p:cNvSpPr/>
          <p:nvPr/>
        </p:nvSpPr>
        <p:spPr>
          <a:xfrm>
            <a:off x="3344726" y="4432050"/>
            <a:ext cx="968704" cy="8403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i="1" dirty="0">
                <a:solidFill>
                  <a:srgbClr val="008080"/>
                </a:solidFill>
                <a:latin typeface="Arial Narrow" panose="020B0606020202030204" pitchFamily="34" charset="0"/>
              </a:rPr>
              <a:t>PLAN</a:t>
            </a:r>
            <a:endParaRPr lang="pt-PT" b="1" i="1" dirty="0">
              <a:solidFill>
                <a:srgbClr val="008080"/>
              </a:solidFill>
              <a:latin typeface="Arial Narrow" panose="020B0606020202030204" pitchFamily="34" charset="0"/>
            </a:endParaRPr>
          </a:p>
        </p:txBody>
      </p:sp>
      <p:sp>
        <p:nvSpPr>
          <p:cNvPr id="2" name="Right Arrow 6"/>
          <p:cNvSpPr/>
          <p:nvPr/>
        </p:nvSpPr>
        <p:spPr>
          <a:xfrm>
            <a:off x="4358146" y="43939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6" name="Rectangle 7"/>
          <p:cNvSpPr/>
          <p:nvPr/>
        </p:nvSpPr>
        <p:spPr>
          <a:xfrm>
            <a:off x="4903973" y="3562264"/>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Axé</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sur</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les</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affaires</a:t>
            </a:r>
            <a:endParaRPr lang="pt-PT" sz="1200" i="1" dirty="0">
              <a:solidFill>
                <a:schemeClr val="tx1"/>
              </a:solidFill>
              <a:latin typeface="Arial Narrow" panose="020B0606020202030204" pitchFamily="34" charset="0"/>
            </a:endParaRPr>
          </a:p>
        </p:txBody>
      </p:sp>
      <p:sp>
        <p:nvSpPr>
          <p:cNvPr id="9" name="Rectangle 20"/>
          <p:cNvSpPr/>
          <p:nvPr/>
        </p:nvSpPr>
        <p:spPr>
          <a:xfrm>
            <a:off x="4896309" y="4182919"/>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200" i="1" dirty="0" err="1">
                <a:solidFill>
                  <a:schemeClr val="tx1"/>
                </a:solidFill>
                <a:latin typeface="Arial Narrow" panose="020B0606020202030204" pitchFamily="34" charset="0"/>
                <a:sym typeface="+mn-ea"/>
              </a:rPr>
              <a:t>Centré</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sur</a:t>
            </a:r>
            <a:r>
              <a:rPr lang="pt-PT" sz="1200" i="1" dirty="0">
                <a:solidFill>
                  <a:schemeClr val="tx1"/>
                </a:solidFill>
                <a:latin typeface="Arial Narrow" panose="020B0606020202030204" pitchFamily="34" charset="0"/>
                <a:sym typeface="+mn-ea"/>
              </a:rPr>
              <a:t> </a:t>
            </a:r>
            <a:r>
              <a:rPr lang="pt-PT" sz="1200" i="1" dirty="0" err="1">
                <a:solidFill>
                  <a:schemeClr val="tx1"/>
                </a:solidFill>
                <a:latin typeface="Arial Narrow" panose="020B0606020202030204" pitchFamily="34" charset="0"/>
                <a:sym typeface="+mn-ea"/>
              </a:rPr>
              <a:t>l'opportunité</a:t>
            </a:r>
            <a:endParaRPr lang="pt-PT" sz="1200" i="1" dirty="0">
              <a:solidFill>
                <a:schemeClr val="tx1"/>
              </a:solidFill>
              <a:latin typeface="Arial Narrow" panose="020B0606020202030204" pitchFamily="34" charset="0"/>
            </a:endParaRPr>
          </a:p>
        </p:txBody>
      </p:sp>
      <p:sp>
        <p:nvSpPr>
          <p:cNvPr id="12" name="Rectangle 22"/>
          <p:cNvSpPr/>
          <p:nvPr/>
        </p:nvSpPr>
        <p:spPr>
          <a:xfrm>
            <a:off x="4889165" y="4842683"/>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Réalistes</a:t>
            </a:r>
            <a:endParaRPr lang="pt-PT" sz="1200" i="1" dirty="0">
              <a:solidFill>
                <a:schemeClr val="tx1"/>
              </a:solidFill>
              <a:latin typeface="Arial Narrow" panose="020B0606020202030204" pitchFamily="34" charset="0"/>
            </a:endParaRPr>
          </a:p>
        </p:txBody>
      </p:sp>
      <p:sp>
        <p:nvSpPr>
          <p:cNvPr id="13" name="Rectangle 23"/>
          <p:cNvSpPr/>
          <p:nvPr/>
        </p:nvSpPr>
        <p:spPr>
          <a:xfrm>
            <a:off x="4904405" y="5507317"/>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Stratégique</a:t>
            </a:r>
            <a:endParaRPr lang="pt-PT" sz="1200" i="1" dirty="0">
              <a:solidFill>
                <a:schemeClr val="tx1"/>
              </a:solidFill>
              <a:latin typeface="Arial Narrow" panose="020B0606020202030204" pitchFamily="34" charset="0"/>
            </a:endParaRPr>
          </a:p>
        </p:txBody>
      </p:sp>
      <p:sp>
        <p:nvSpPr>
          <p:cNvPr id="15" name="Rectangle 8"/>
          <p:cNvSpPr/>
          <p:nvPr/>
        </p:nvSpPr>
        <p:spPr>
          <a:xfrm>
            <a:off x="6720926" y="4380616"/>
            <a:ext cx="1188244" cy="8276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Actions</a:t>
            </a:r>
            <a:endParaRPr lang="pt-PT" sz="1400" dirty="0">
              <a:solidFill>
                <a:schemeClr val="tx1"/>
              </a:solidFill>
            </a:endParaRPr>
          </a:p>
        </p:txBody>
      </p:sp>
      <p:sp>
        <p:nvSpPr>
          <p:cNvPr id="17" name="Right Arrow 24"/>
          <p:cNvSpPr/>
          <p:nvPr/>
        </p:nvSpPr>
        <p:spPr>
          <a:xfrm>
            <a:off x="6479840" y="4349500"/>
            <a:ext cx="445294" cy="889000"/>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6" name="Rectangle 25"/>
          <p:cNvSpPr/>
          <p:nvPr/>
        </p:nvSpPr>
        <p:spPr>
          <a:xfrm>
            <a:off x="8346377" y="4400301"/>
            <a:ext cx="1188244" cy="825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PT" sz="1400" dirty="0" err="1">
                <a:solidFill>
                  <a:schemeClr val="tx1"/>
                </a:solidFill>
                <a:sym typeface="+mn-ea"/>
              </a:rPr>
              <a:t>Résultats</a:t>
            </a:r>
            <a:endParaRPr lang="pt-PT" sz="1400" dirty="0">
              <a:solidFill>
                <a:schemeClr val="tx1"/>
              </a:solidFill>
            </a:endParaRPr>
          </a:p>
        </p:txBody>
      </p:sp>
      <p:sp>
        <p:nvSpPr>
          <p:cNvPr id="29" name="Right Arrow 26"/>
          <p:cNvSpPr/>
          <p:nvPr/>
        </p:nvSpPr>
        <p:spPr>
          <a:xfrm>
            <a:off x="7896559" y="43685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0" name="Rectangle 10"/>
          <p:cNvSpPr/>
          <p:nvPr/>
        </p:nvSpPr>
        <p:spPr>
          <a:xfrm>
            <a:off x="7130244" y="5342216"/>
            <a:ext cx="255984" cy="1430867"/>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Right Arrow 30"/>
          <p:cNvSpPr/>
          <p:nvPr/>
        </p:nvSpPr>
        <p:spPr>
          <a:xfrm rot="16200000">
            <a:off x="3108048" y="5763169"/>
            <a:ext cx="1405467" cy="500063"/>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2" name="Rectangle 11"/>
          <p:cNvSpPr/>
          <p:nvPr/>
        </p:nvSpPr>
        <p:spPr>
          <a:xfrm>
            <a:off x="3695370" y="6386792"/>
            <a:ext cx="3684984" cy="44873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err="1">
                <a:solidFill>
                  <a:schemeClr val="tx1"/>
                </a:solidFill>
                <a:latin typeface="Arial Narrow" panose="020B0606020202030204" pitchFamily="34" charset="0"/>
                <a:sym typeface="+mn-ea"/>
              </a:rPr>
              <a:t>Réévaluation</a:t>
            </a:r>
            <a:endParaRPr lang="pt-PT" sz="1400" dirty="0">
              <a:solidFill>
                <a:schemeClr val="tx1"/>
              </a:solidFill>
              <a:latin typeface="Arial Narrow" panose="020B0606020202030204" pitchFamily="34" charset="0"/>
            </a:endParaRPr>
          </a:p>
        </p:txBody>
      </p:sp>
      <p:sp>
        <p:nvSpPr>
          <p:cNvPr id="33" name="TextBox 28"/>
          <p:cNvSpPr txBox="1"/>
          <p:nvPr/>
        </p:nvSpPr>
        <p:spPr>
          <a:xfrm>
            <a:off x="3987522" y="303028"/>
            <a:ext cx="6326262" cy="5077460"/>
          </a:xfrm>
          <a:prstGeom prst="rect">
            <a:avLst/>
          </a:prstGeom>
          <a:noFill/>
        </p:spPr>
        <p:txBody>
          <a:bodyPr wrap="square" rtlCol="0">
            <a:spAutoFit/>
          </a:bodyPr>
          <a:lstStyle/>
          <a:p>
            <a:pPr algn="just"/>
            <a:r>
              <a:rPr sz="1200" dirty="0" smtClean="0">
                <a:solidFill>
                  <a:schemeClr val="tx1"/>
                </a:solidFill>
                <a:latin typeface="Arial Narrow" panose="020B0606020202030204" pitchFamily="34" charset="0"/>
                <a:sym typeface="+mn-ea"/>
              </a:rPr>
              <a:t>La Communauté économique des États de l’Afrique de l’Ouest (CEDEAO) a été créée il y a une quarantaine d’années. Depuis, la prospérité s’est accrue dans le monde, notamment sous l’effet du commerce international, et elle a apporté une immense contribution au développement économique. Ce potentiel doit être également exploité au profit du développement économique de l’Afrique de l’Ouest. </a:t>
            </a:r>
            <a:endParaRPr sz="1200" dirty="0" smtClean="0">
              <a:solidFill>
                <a:schemeClr val="tx1"/>
              </a:solidFill>
              <a:latin typeface="Arial Narrow" panose="020B0606020202030204" pitchFamily="34" charset="0"/>
              <a:sym typeface="+mn-ea"/>
            </a:endParaRPr>
          </a:p>
          <a:p>
            <a:pPr algn="just"/>
            <a:endParaRPr sz="1200" dirty="0" smtClean="0">
              <a:solidFill>
                <a:schemeClr val="tx1"/>
              </a:solidFill>
              <a:latin typeface="Arial Narrow" panose="020B0606020202030204" pitchFamily="34" charset="0"/>
              <a:sym typeface="+mn-ea"/>
            </a:endParaRPr>
          </a:p>
          <a:p>
            <a:pPr algn="just"/>
            <a:r>
              <a:rPr sz="1200" dirty="0" smtClean="0">
                <a:solidFill>
                  <a:schemeClr val="tx1"/>
                </a:solidFill>
                <a:latin typeface="Arial Narrow" panose="020B0606020202030204" pitchFamily="34" charset="0"/>
                <a:sym typeface="+mn-ea"/>
              </a:rPr>
              <a:t>Le potentiel commercial de l’Afrique de l’Ouest se manifeste notamment par une population jeune et croissante, ainsi que par l’abondance de ressources naturelles. Les conditions-cadres politiques et/ou leur mise en œuvre efficace font souvent défaut, empêchant la pleine exploitation de ce potentiel commercial, principalement au bénéfice du commerce intrarégional. Le commerce dans la région se distingue actuellement par des coûts de transaction et des tarifs douaniers élevés et par des obstacles non tarifaires aux échanges, tels que les restrictions quantitatives. En outre, un problème supplémentaire est celui des frais administratifs élevés dus aux règles et pratiques commerciales non standardisées et non harmonisées. </a:t>
            </a:r>
            <a:endParaRPr sz="1200" dirty="0" smtClean="0">
              <a:solidFill>
                <a:schemeClr val="tx1"/>
              </a:solidFill>
              <a:latin typeface="Arial Narrow" panose="020B0606020202030204" pitchFamily="34" charset="0"/>
              <a:sym typeface="+mn-ea"/>
            </a:endParaRPr>
          </a:p>
          <a:p>
            <a:pPr algn="just"/>
            <a:endParaRPr sz="1200" dirty="0" smtClean="0">
              <a:solidFill>
                <a:schemeClr val="tx1"/>
              </a:solidFill>
              <a:latin typeface="Arial Narrow" panose="020B0606020202030204" pitchFamily="34" charset="0"/>
              <a:sym typeface="+mn-ea"/>
            </a:endParaRPr>
          </a:p>
          <a:p>
            <a:pPr algn="just"/>
            <a:r>
              <a:rPr sz="1200" dirty="0" smtClean="0">
                <a:solidFill>
                  <a:schemeClr val="tx1"/>
                </a:solidFill>
                <a:latin typeface="Arial Narrow" panose="020B0606020202030204" pitchFamily="34" charset="0"/>
                <a:sym typeface="+mn-ea"/>
              </a:rPr>
              <a:t>D’après les statistiques, la part des exportations de la CEDEAO dans les exportations mondiales n’était que de 0,5 % en 2017. Ce chiffre indique le rôle marginal joué par la région dans le commerce mondial. Cette observation s’applique également au commerce intérieur de l’Afrique de l’Ouest où 10 % seulement des exportations provenant de la région ont été réalisées à l’échelle intrarégionale.</a:t>
            </a:r>
            <a:endParaRPr sz="1200" dirty="0" smtClean="0">
              <a:solidFill>
                <a:schemeClr val="tx1"/>
              </a:solidFill>
              <a:latin typeface="Arial Narrow" panose="020B0606020202030204" pitchFamily="34" charset="0"/>
              <a:sym typeface="+mn-ea"/>
            </a:endParaRPr>
          </a:p>
          <a:p>
            <a:pPr algn="just"/>
            <a:endParaRPr sz="1200" dirty="0" smtClean="0">
              <a:solidFill>
                <a:schemeClr val="tx1"/>
              </a:solidFill>
              <a:latin typeface="Arial Narrow" panose="020B0606020202030204" pitchFamily="34" charset="0"/>
              <a:sym typeface="+mn-ea"/>
            </a:endParaRPr>
          </a:p>
          <a:p>
            <a:pPr algn="just"/>
            <a:r>
              <a:rPr sz="1200" dirty="0" smtClean="0">
                <a:solidFill>
                  <a:schemeClr val="tx1"/>
                </a:solidFill>
                <a:latin typeface="Arial Narrow" panose="020B0606020202030204" pitchFamily="34" charset="0"/>
                <a:sym typeface="+mn-ea"/>
              </a:rPr>
              <a:t>Par ailleurs, les commerçants et les négociants de la région se voient notamment confrontés à des obligations de déclaration multiples et parfois redondantes. Ces processus chronophages, improductifs et opaques engendrent ainsi des coûts considérables. Un programme bien structuré en matière de facilitations du commerce est susceptible de réduire ces coûts et donc de contribuer à l’accroissement du volume des échanges commerciaux.</a:t>
            </a:r>
            <a:endParaRPr sz="1200" dirty="0" smtClean="0">
              <a:solidFill>
                <a:schemeClr val="tx1"/>
              </a:solidFill>
              <a:latin typeface="Arial Narrow" panose="020B0606020202030204" pitchFamily="34" charset="0"/>
              <a:sym typeface="+mn-ea"/>
            </a:endParaRPr>
          </a:p>
          <a:p>
            <a:pPr algn="just"/>
            <a:endParaRPr sz="1200" dirty="0" smtClean="0">
              <a:solidFill>
                <a:schemeClr val="tx1"/>
              </a:solidFill>
              <a:latin typeface="Arial Narrow" panose="020B0606020202030204" pitchFamily="34" charset="0"/>
              <a:sym typeface="+mn-ea"/>
            </a:endParaRPr>
          </a:p>
          <a:p>
            <a:pPr algn="just"/>
            <a:r>
              <a:rPr sz="1200" dirty="0" smtClean="0">
                <a:solidFill>
                  <a:schemeClr val="tx1"/>
                </a:solidFill>
                <a:latin typeface="Arial Narrow" panose="020B0606020202030204" pitchFamily="34" charset="0"/>
                <a:sym typeface="+mn-ea"/>
              </a:rPr>
              <a:t>Le projet fait partie du programme de facilitation du commerce en Afrique de l’Ouest (Trade Facilitation West Africa – TFWA) et il est financé par l’Union européenne (15 millions d’euros) et le ministère fédéral allemand de la Coopération économique et du Développement (4 millions d’euros).</a:t>
            </a:r>
            <a:endParaRPr sz="1200" dirty="0" smtClean="0">
              <a:solidFill>
                <a:schemeClr val="tx1"/>
              </a:solidFill>
              <a:latin typeface="Arial Narrow" panose="020B0606020202030204" pitchFamily="34" charset="0"/>
              <a:sym typeface="+mn-ea"/>
            </a:endParaRPr>
          </a:p>
        </p:txBody>
      </p:sp>
      <p:pic>
        <p:nvPicPr>
          <p:cNvPr id="19"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sp>
        <p:nvSpPr>
          <p:cNvPr id="101" name="CaixaDeTexto 67"/>
          <p:cNvSpPr txBox="1"/>
          <p:nvPr/>
        </p:nvSpPr>
        <p:spPr>
          <a:xfrm>
            <a:off x="9269730" y="3359150"/>
            <a:ext cx="2729230" cy="1900555"/>
          </a:xfrm>
          <a:prstGeom prst="rect">
            <a:avLst/>
          </a:prstGeom>
          <a:noFill/>
        </p:spPr>
        <p:txBody>
          <a:bodyPr wrap="square" rtlCol="0">
            <a:noAutofit/>
          </a:bodyPr>
          <a:lstStyle/>
          <a:p>
            <a:pPr algn="ctr"/>
            <a:r>
              <a:rPr lang="pt-PT" sz="2400" dirty="0" smtClean="0">
                <a:solidFill>
                  <a:srgbClr val="008CBA"/>
                </a:solidFill>
                <a:sym typeface="+mn-ea"/>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endParaRPr lang="pt-PT" sz="1200" dirty="0">
              <a:solidFill>
                <a:srgbClr val="008CBA"/>
              </a:solidFill>
            </a:endParaRPr>
          </a:p>
          <a:p>
            <a:pPr algn="ctr"/>
            <a:r>
              <a:rPr lang="pt-PT" sz="3200" dirty="0">
                <a:solidFill>
                  <a:srgbClr val="008CBA"/>
                </a:solidFill>
              </a:rPr>
              <a:t>2021</a:t>
            </a:r>
            <a:endParaRPr lang="pt-PT" sz="3200" dirty="0">
              <a:solidFill>
                <a:srgbClr val="008CBA"/>
              </a:solidFill>
            </a:endParaRPr>
          </a:p>
          <a:p>
            <a:pPr algn="ctr"/>
            <a:r>
              <a:rPr lang="pt-PT" dirty="0">
                <a:solidFill>
                  <a:srgbClr val="008CBA"/>
                </a:solidFill>
              </a:rPr>
              <a:t>PRAIA</a:t>
            </a:r>
            <a:endParaRPr lang="pt-PT" dirty="0">
              <a:solidFill>
                <a:srgbClr val="008CBA"/>
              </a:solidFill>
            </a:endParaRPr>
          </a:p>
          <a:p>
            <a:pPr algn="ctr"/>
            <a:r>
              <a:rPr lang="pt-PT" sz="1200" dirty="0">
                <a:solidFill>
                  <a:srgbClr val="008CBA"/>
                </a:solidFill>
              </a:rPr>
              <a:t>ÎLE DE SANTIAGO</a:t>
            </a:r>
            <a:endParaRPr lang="pt-PT" sz="1200" dirty="0">
              <a:solidFill>
                <a:srgbClr val="008CBA"/>
              </a:solidFill>
            </a:endParaRPr>
          </a:p>
          <a:p>
            <a:pPr algn="ctr"/>
            <a:r>
              <a:rPr lang="pt-PT" sz="2000" dirty="0">
                <a:solidFill>
                  <a:srgbClr val="008CBA"/>
                </a:solidFill>
              </a:rPr>
              <a:t>CABO VERDE</a:t>
            </a:r>
            <a:endParaRPr lang="pt-PT" sz="2000" dirty="0">
              <a:solidFill>
                <a:srgbClr val="008CBA"/>
              </a:solidFill>
            </a:endParaRPr>
          </a:p>
        </p:txBody>
      </p:sp>
      <p:pic>
        <p:nvPicPr>
          <p:cNvPr id="23" name="Imagem 22"/>
          <p:cNvPicPr>
            <a:picLocks noChangeAspect="1"/>
          </p:cNvPicPr>
          <p:nvPr/>
        </p:nvPicPr>
        <p:blipFill>
          <a:blip r:embed="rId3"/>
          <a:stretch>
            <a:fillRect/>
          </a:stretch>
        </p:blipFill>
        <p:spPr>
          <a:xfrm>
            <a:off x="315595" y="1305560"/>
            <a:ext cx="2413000" cy="1356995"/>
          </a:xfrm>
          <a:prstGeom prst="rect">
            <a:avLst/>
          </a:prstGeom>
        </p:spPr>
      </p:pic>
      <p:pic>
        <p:nvPicPr>
          <p:cNvPr id="26" name="Imagem 25" descr="logo"/>
          <p:cNvPicPr>
            <a:picLocks noChangeAspect="1"/>
          </p:cNvPicPr>
          <p:nvPr/>
        </p:nvPicPr>
        <p:blipFill>
          <a:blip r:embed="rId4"/>
          <a:stretch>
            <a:fillRect/>
          </a:stretch>
        </p:blipFill>
        <p:spPr>
          <a:xfrm>
            <a:off x="9074150" y="124460"/>
            <a:ext cx="3107055" cy="681990"/>
          </a:xfrm>
          <a:prstGeom prst="rect">
            <a:avLst/>
          </a:prstGeom>
        </p:spPr>
      </p:pic>
      <p:pic>
        <p:nvPicPr>
          <p:cNvPr id="24" name="Imagem 23" descr="logo"/>
          <p:cNvPicPr>
            <a:picLocks noChangeAspect="1"/>
          </p:cNvPicPr>
          <p:nvPr/>
        </p:nvPicPr>
        <p:blipFill>
          <a:blip r:embed="rId5"/>
          <a:stretch>
            <a:fillRect/>
          </a:stretch>
        </p:blipFill>
        <p:spPr>
          <a:xfrm>
            <a:off x="-10795" y="120650"/>
            <a:ext cx="4168140" cy="915035"/>
          </a:xfrm>
          <a:prstGeom prst="rect">
            <a:avLst/>
          </a:prstGeom>
        </p:spPr>
      </p:pic>
      <p:sp>
        <p:nvSpPr>
          <p:cNvPr id="25" name="Caixa de Texto 24"/>
          <p:cNvSpPr txBox="1"/>
          <p:nvPr/>
        </p:nvSpPr>
        <p:spPr>
          <a:xfrm>
            <a:off x="4006850" y="-65405"/>
            <a:ext cx="1669415" cy="368300"/>
          </a:xfrm>
          <a:prstGeom prst="rect">
            <a:avLst/>
          </a:prstGeom>
          <a:noFill/>
        </p:spPr>
        <p:txBody>
          <a:bodyPr wrap="square" rtlCol="0">
            <a:spAutoFit/>
          </a:bodyPr>
          <a:p>
            <a:r>
              <a:rPr lang="pt-PT" altLang="en-US">
                <a:solidFill>
                  <a:srgbClr val="008CBA"/>
                </a:solidFill>
              </a:rPr>
              <a:t>PREAMBLE</a:t>
            </a:r>
            <a:endParaRPr lang="pt-PT" altLang="en-US">
              <a:solidFill>
                <a:srgbClr val="008CBA"/>
              </a:solidFill>
            </a:endParaRPr>
          </a:p>
        </p:txBody>
      </p:sp>
      <p:sp>
        <p:nvSpPr>
          <p:cNvPr id="3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solidFill>
                <a:schemeClr val="accent1"/>
              </a:solidFill>
            </a:endParaRPr>
          </a:p>
        </p:txBody>
      </p:sp>
      <p:pic>
        <p:nvPicPr>
          <p:cNvPr id="89" name="Imagem 88" descr="logo"/>
          <p:cNvPicPr>
            <a:picLocks noChangeAspect="1"/>
          </p:cNvPicPr>
          <p:nvPr/>
        </p:nvPicPr>
        <p:blipFill>
          <a:blip r:embed="rId1"/>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2"/>
          <a:stretch>
            <a:fillRect/>
          </a:stretch>
        </p:blipFill>
        <p:spPr>
          <a:xfrm>
            <a:off x="-10795" y="120650"/>
            <a:ext cx="4168140" cy="915035"/>
          </a:xfrm>
          <a:prstGeom prst="rect">
            <a:avLst/>
          </a:prstGeom>
        </p:spPr>
      </p:pic>
      <p:grpSp>
        <p:nvGrpSpPr>
          <p:cNvPr id="16" name="Agrupar 15"/>
          <p:cNvGrpSpPr/>
          <p:nvPr/>
        </p:nvGrpSpPr>
        <p:grpSpPr>
          <a:xfrm>
            <a:off x="4195445" y="1116330"/>
            <a:ext cx="4311650" cy="4356100"/>
            <a:chOff x="6607" y="1758"/>
            <a:chExt cx="6790" cy="6860"/>
          </a:xfrm>
        </p:grpSpPr>
        <p:sp>
          <p:nvSpPr>
            <p:cNvPr id="6" name="Oval 5"/>
            <p:cNvSpPr/>
            <p:nvPr/>
          </p:nvSpPr>
          <p:spPr>
            <a:xfrm>
              <a:off x="6607" y="1758"/>
              <a:ext cx="6791" cy="6861"/>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p>
          </p:txBody>
        </p:sp>
        <p:grpSp>
          <p:nvGrpSpPr>
            <p:cNvPr id="15" name="Agrupar 14"/>
            <p:cNvGrpSpPr/>
            <p:nvPr/>
          </p:nvGrpSpPr>
          <p:grpSpPr>
            <a:xfrm>
              <a:off x="6858" y="2179"/>
              <a:ext cx="5852" cy="6028"/>
              <a:chOff x="7833" y="2764"/>
              <a:chExt cx="5852" cy="6028"/>
            </a:xfrm>
          </p:grpSpPr>
          <p:pic>
            <p:nvPicPr>
              <p:cNvPr id="13" name="Imagem 12" descr="LOGO-Paises ecowas"/>
              <p:cNvPicPr>
                <a:picLocks noChangeAspect="1"/>
              </p:cNvPicPr>
              <p:nvPr/>
            </p:nvPicPr>
            <p:blipFill>
              <a:blip r:embed="rId3"/>
              <a:stretch>
                <a:fillRect/>
              </a:stretch>
            </p:blipFill>
            <p:spPr>
              <a:xfrm>
                <a:off x="9153" y="4079"/>
                <a:ext cx="3297" cy="3264"/>
              </a:xfrm>
              <a:prstGeom prst="rect">
                <a:avLst/>
              </a:prstGeom>
            </p:spPr>
          </p:pic>
          <p:sp>
            <p:nvSpPr>
              <p:cNvPr id="9" name="Anel 8"/>
              <p:cNvSpPr/>
              <p:nvPr/>
            </p:nvSpPr>
            <p:spPr>
              <a:xfrm>
                <a:off x="7833" y="2764"/>
                <a:ext cx="5852" cy="602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solidFill>
                    <a:schemeClr val="tx1"/>
                  </a:solidFill>
                </a:endParaRPr>
              </a:p>
            </p:txBody>
          </p:sp>
        </p:grpSp>
      </p:grpSp>
      <p:cxnSp>
        <p:nvCxnSpPr>
          <p:cNvPr id="17" name="Conexão Reta 16"/>
          <p:cNvCxnSpPr/>
          <p:nvPr/>
        </p:nvCxnSpPr>
        <p:spPr>
          <a:xfrm flipH="1" flipV="1">
            <a:off x="3083560" y="3194050"/>
            <a:ext cx="2457450" cy="180975"/>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ixa de Texto 17"/>
          <p:cNvSpPr txBox="1"/>
          <p:nvPr/>
        </p:nvSpPr>
        <p:spPr>
          <a:xfrm>
            <a:off x="2197735" y="2536825"/>
            <a:ext cx="1905000" cy="368300"/>
          </a:xfrm>
          <a:prstGeom prst="rect">
            <a:avLst/>
          </a:prstGeom>
          <a:noFill/>
        </p:spPr>
        <p:txBody>
          <a:bodyPr wrap="square" rtlCol="0">
            <a:spAutoFit/>
          </a:bodyPr>
          <a:p>
            <a:r>
              <a:rPr lang="pt-PT" altLang="en-US"/>
              <a:t>CÔTE D'IVOIRE</a:t>
            </a:r>
            <a:endParaRPr lang="pt-PT"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solidFill>
                <a:schemeClr val="accent1"/>
              </a:solidFill>
            </a:endParaRPr>
          </a:p>
        </p:txBody>
      </p:sp>
      <p:pic>
        <p:nvPicPr>
          <p:cNvPr id="19" name="Imagem9"/>
          <p:cNvPicPr>
            <a:picLocks noChangeAspect="1"/>
          </p:cNvPicPr>
          <p:nvPr/>
        </p:nvPicPr>
        <p:blipFill>
          <a:blip r:embed="rId1"/>
          <a:stretch>
            <a:fillRect/>
          </a:stretch>
        </p:blipFill>
        <p:spPr>
          <a:xfrm>
            <a:off x="11678285" y="6451600"/>
            <a:ext cx="502920" cy="389255"/>
          </a:xfrm>
          <a:prstGeom prst="rect">
            <a:avLst/>
          </a:prstGeom>
          <a:noFill/>
          <a:ln>
            <a:noFill/>
          </a:ln>
          <a:effectLst/>
        </p:spPr>
      </p:pic>
      <p:sp>
        <p:nvSpPr>
          <p:cNvPr id="4" name="AutoShape 3"/>
          <p:cNvSpPr>
            <a:spLocks noChangeArrowheads="1"/>
          </p:cNvSpPr>
          <p:nvPr/>
        </p:nvSpPr>
        <p:spPr bwMode="auto">
          <a:xfrm rot="10800000" flipV="1">
            <a:off x="3596005" y="716280"/>
            <a:ext cx="2484120" cy="5166360"/>
          </a:xfrm>
          <a:prstGeom prst="curvedRightArrow">
            <a:avLst>
              <a:gd name="adj1" fmla="val 37647"/>
              <a:gd name="adj2" fmla="val 75294"/>
              <a:gd name="adj3" fmla="val 33333"/>
            </a:avLst>
          </a:prstGeom>
          <a:solidFill>
            <a:schemeClr val="bg1"/>
          </a:solidFill>
          <a:ln>
            <a:noFill/>
          </a:ln>
          <a:effectLst/>
        </p:spPr>
        <p:txBody>
          <a:bodyPr wrap="none" anchor="ctr"/>
          <a:p>
            <a:endParaRPr lang="pt-BR"/>
          </a:p>
        </p:txBody>
      </p:sp>
      <p:sp>
        <p:nvSpPr>
          <p:cNvPr id="48" name="AutoShape 3"/>
          <p:cNvSpPr>
            <a:spLocks noChangeArrowheads="1"/>
          </p:cNvSpPr>
          <p:nvPr/>
        </p:nvSpPr>
        <p:spPr bwMode="auto">
          <a:xfrm>
            <a:off x="909320" y="716915"/>
            <a:ext cx="2687320" cy="5239385"/>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cxnSp>
        <p:nvCxnSpPr>
          <p:cNvPr id="60" name="AutoShape 4"/>
          <p:cNvCxnSpPr>
            <a:cxnSpLocks noChangeShapeType="1"/>
          </p:cNvCxnSpPr>
          <p:nvPr/>
        </p:nvCxnSpPr>
        <p:spPr bwMode="auto">
          <a:xfrm>
            <a:off x="9315803" y="3144452"/>
            <a:ext cx="2819400" cy="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 Box 13"/>
          <p:cNvSpPr txBox="1">
            <a:spLocks noChangeArrowheads="1"/>
          </p:cNvSpPr>
          <p:nvPr/>
        </p:nvSpPr>
        <p:spPr bwMode="auto">
          <a:xfrm>
            <a:off x="5337379" y="5626001"/>
            <a:ext cx="987207"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200" b="1" dirty="0" smtClean="0">
                <a:solidFill>
                  <a:srgbClr val="008CBA"/>
                </a:solidFill>
                <a:latin typeface="Century" panose="02040604050505020304" pitchFamily="18" charset="0"/>
                <a:sym typeface="+mn-ea"/>
              </a:rPr>
              <a:t>CEDEAO</a:t>
            </a:r>
            <a:endParaRPr lang="pt-BR" sz="1200" b="1" dirty="0" smtClean="0">
              <a:solidFill>
                <a:srgbClr val="008CBA"/>
              </a:solidFill>
              <a:latin typeface="Century" panose="02040604050505020304" pitchFamily="18" charset="0"/>
              <a:sym typeface="+mn-ea"/>
            </a:endParaRPr>
          </a:p>
        </p:txBody>
      </p:sp>
      <p:sp>
        <p:nvSpPr>
          <p:cNvPr id="64" name="Text Box 14"/>
          <p:cNvSpPr txBox="1">
            <a:spLocks noChangeArrowheads="1"/>
          </p:cNvSpPr>
          <p:nvPr/>
        </p:nvSpPr>
        <p:spPr bwMode="auto">
          <a:xfrm rot="18956045">
            <a:off x="6724650" y="4790440"/>
            <a:ext cx="162814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sym typeface="+mn-ea"/>
              </a:rPr>
              <a:t>Croissance</a:t>
            </a:r>
            <a:endParaRPr lang="pt-BR" sz="1800" b="1" dirty="0">
              <a:solidFill>
                <a:srgbClr val="008CBA"/>
              </a:solidFill>
              <a:latin typeface="Century" panose="02040604050505020304" pitchFamily="18" charset="0"/>
              <a:sym typeface="+mn-ea"/>
            </a:endParaRPr>
          </a:p>
        </p:txBody>
      </p:sp>
      <p:sp>
        <p:nvSpPr>
          <p:cNvPr id="66" name="Text Box 16"/>
          <p:cNvSpPr txBox="1">
            <a:spLocks noChangeArrowheads="1"/>
          </p:cNvSpPr>
          <p:nvPr/>
        </p:nvSpPr>
        <p:spPr bwMode="auto">
          <a:xfrm>
            <a:off x="10154285" y="3154045"/>
            <a:ext cx="12382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smtClean="0">
                <a:solidFill>
                  <a:srgbClr val="008CBA"/>
                </a:solidFill>
                <a:latin typeface="Century" panose="02040604050505020304" pitchFamily="18" charset="0"/>
                <a:sym typeface="+mn-ea"/>
              </a:rPr>
              <a:t>Stabilité</a:t>
            </a:r>
            <a:endParaRPr lang="pt-BR" sz="1800" b="1" dirty="0" smtClean="0">
              <a:solidFill>
                <a:srgbClr val="008CBA"/>
              </a:solidFill>
              <a:latin typeface="Century" panose="02040604050505020304" pitchFamily="18" charset="0"/>
              <a:sym typeface="+mn-ea"/>
            </a:endParaRPr>
          </a:p>
        </p:txBody>
      </p:sp>
      <p:sp>
        <p:nvSpPr>
          <p:cNvPr id="72" name="Oval 71"/>
          <p:cNvSpPr/>
          <p:nvPr/>
        </p:nvSpPr>
        <p:spPr>
          <a:xfrm>
            <a:off x="5765235" y="5520845"/>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5" name="Oval 74"/>
          <p:cNvSpPr/>
          <p:nvPr/>
        </p:nvSpPr>
        <p:spPr>
          <a:xfrm>
            <a:off x="10830947" y="308209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84" name="Text Box 7"/>
          <p:cNvSpPr txBox="1">
            <a:spLocks noChangeArrowheads="1"/>
          </p:cNvSpPr>
          <p:nvPr/>
        </p:nvSpPr>
        <p:spPr bwMode="auto">
          <a:xfrm rot="21600000">
            <a:off x="9871600" y="4532826"/>
            <a:ext cx="2243277" cy="829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fr-FR" sz="1600" dirty="0">
                <a:solidFill>
                  <a:srgbClr val="008CBA"/>
                </a:solidFill>
                <a:sym typeface="+mn-ea"/>
              </a:rPr>
              <a:t>Cap-Vert, </a:t>
            </a:r>
            <a:r>
              <a:rPr lang="fr-FR" sz="1600" dirty="0" smtClean="0">
                <a:solidFill>
                  <a:srgbClr val="008CBA"/>
                </a:solidFill>
                <a:sym typeface="+mn-ea"/>
              </a:rPr>
              <a:t>lieu où </a:t>
            </a:r>
            <a:r>
              <a:rPr lang="fr-FR" sz="1600" dirty="0">
                <a:solidFill>
                  <a:srgbClr val="008CBA"/>
                </a:solidFill>
                <a:sym typeface="+mn-ea"/>
              </a:rPr>
              <a:t>le </a:t>
            </a:r>
            <a:r>
              <a:rPr lang="fr-FR" sz="1600" dirty="0" smtClean="0">
                <a:solidFill>
                  <a:srgbClr val="008CBA"/>
                </a:solidFill>
                <a:sym typeface="+mn-ea"/>
              </a:rPr>
              <a:t>départ et la destination convergent</a:t>
            </a:r>
            <a:endParaRPr lang="fr-FR" sz="1600" dirty="0" smtClean="0">
              <a:solidFill>
                <a:srgbClr val="008CBA"/>
              </a:solidFill>
              <a:sym typeface="+mn-ea"/>
            </a:endParaRPr>
          </a:p>
        </p:txBody>
      </p:sp>
      <p:sp>
        <p:nvSpPr>
          <p:cNvPr id="85" name="CaixaDeTexto 84"/>
          <p:cNvSpPr txBox="1"/>
          <p:nvPr/>
        </p:nvSpPr>
        <p:spPr>
          <a:xfrm>
            <a:off x="8498205" y="659765"/>
            <a:ext cx="2138045" cy="829945"/>
          </a:xfrm>
          <a:prstGeom prst="rect">
            <a:avLst/>
          </a:prstGeom>
          <a:noFill/>
        </p:spPr>
        <p:txBody>
          <a:bodyPr wrap="square" rtlCol="0">
            <a:spAutoFit/>
          </a:bodyPr>
          <a:lstStyle/>
          <a:p>
            <a:pPr algn="ctr">
              <a:lnSpc>
                <a:spcPct val="100000"/>
              </a:lnSpc>
            </a:pPr>
            <a:r>
              <a:rPr lang="en-GB" sz="2400" b="1" i="1" dirty="0">
                <a:solidFill>
                  <a:schemeClr val="accent6">
                    <a:lumMod val="20000"/>
                    <a:lumOff val="80000"/>
                  </a:schemeClr>
                </a:solidFill>
              </a:rPr>
              <a:t>BUSINESS </a:t>
            </a:r>
            <a:endParaRPr lang="en-GB" sz="2400" b="1" i="1" dirty="0">
              <a:solidFill>
                <a:schemeClr val="accent6">
                  <a:lumMod val="20000"/>
                  <a:lumOff val="80000"/>
                </a:schemeClr>
              </a:solidFill>
            </a:endParaRPr>
          </a:p>
          <a:p>
            <a:pPr algn="ctr">
              <a:lnSpc>
                <a:spcPct val="100000"/>
              </a:lnSpc>
            </a:pPr>
            <a:r>
              <a:rPr lang="en-GB" sz="2400" b="1" i="1" dirty="0">
                <a:solidFill>
                  <a:schemeClr val="accent6">
                    <a:lumMod val="20000"/>
                    <a:lumOff val="80000"/>
                  </a:schemeClr>
                </a:solidFill>
              </a:rPr>
              <a:t>ROUND</a:t>
            </a:r>
            <a:endParaRPr lang="pt-PT" altLang="en-GB" sz="2400" b="1" i="1" dirty="0">
              <a:solidFill>
                <a:schemeClr val="accent6">
                  <a:lumMod val="20000"/>
                  <a:lumOff val="80000"/>
                </a:schemeClr>
              </a:solidFill>
              <a:latin typeface="Arial Narrow" panose="020B0606020202030204" pitchFamily="34" charset="0"/>
              <a:cs typeface="Times New Roman" panose="02020603050405020304" pitchFamily="18" charset="0"/>
            </a:endParaRPr>
          </a:p>
        </p:txBody>
      </p:sp>
      <p:sp>
        <p:nvSpPr>
          <p:cNvPr id="41" name="CaixaDeTexto 67"/>
          <p:cNvSpPr txBox="1"/>
          <p:nvPr/>
        </p:nvSpPr>
        <p:spPr>
          <a:xfrm>
            <a:off x="9536534" y="1171738"/>
            <a:ext cx="2549291" cy="1900371"/>
          </a:xfrm>
          <a:prstGeom prst="rect">
            <a:avLst/>
          </a:prstGeom>
          <a:noFill/>
        </p:spPr>
        <p:txBody>
          <a:bodyPr wrap="square" rtlCol="0">
            <a:noAutofit/>
          </a:bodyPr>
          <a:lstStyle/>
          <a:p>
            <a:pPr algn="ctr"/>
            <a:r>
              <a:rPr lang="pt-PT" sz="2400" dirty="0" smtClean="0">
                <a:solidFill>
                  <a:srgbClr val="008CBA"/>
                </a:solidFill>
              </a:rPr>
              <a:t>09 JUIN</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endParaRPr lang="pt-PT" sz="1200" dirty="0">
              <a:solidFill>
                <a:srgbClr val="008CBA"/>
              </a:solidFill>
            </a:endParaRPr>
          </a:p>
          <a:p>
            <a:pPr algn="ctr"/>
            <a:r>
              <a:rPr lang="pt-PT" sz="3200" dirty="0">
                <a:solidFill>
                  <a:srgbClr val="008CBA"/>
                </a:solidFill>
              </a:rPr>
              <a:t>2021</a:t>
            </a:r>
            <a:endParaRPr lang="pt-PT" sz="3200" dirty="0">
              <a:solidFill>
                <a:srgbClr val="008CBA"/>
              </a:solidFill>
            </a:endParaRPr>
          </a:p>
          <a:p>
            <a:pPr algn="ctr"/>
            <a:r>
              <a:rPr lang="pt-PT" dirty="0">
                <a:solidFill>
                  <a:srgbClr val="008CBA"/>
                </a:solidFill>
              </a:rPr>
              <a:t>PRAIA</a:t>
            </a:r>
            <a:endParaRPr lang="pt-PT" dirty="0">
              <a:solidFill>
                <a:srgbClr val="008CBA"/>
              </a:solidFill>
            </a:endParaRPr>
          </a:p>
          <a:p>
            <a:pPr algn="ctr"/>
            <a:r>
              <a:rPr lang="pt-PT" sz="1200" dirty="0">
                <a:solidFill>
                  <a:srgbClr val="008CBA"/>
                </a:solidFill>
                <a:sym typeface="+mn-ea"/>
              </a:rPr>
              <a:t>ÎLE DE SANTIAGO</a:t>
            </a:r>
            <a:endParaRPr lang="pt-PT" sz="1200" dirty="0">
              <a:solidFill>
                <a:srgbClr val="008CBA"/>
              </a:solidFill>
            </a:endParaRPr>
          </a:p>
          <a:p>
            <a:pPr algn="ctr"/>
            <a:r>
              <a:rPr lang="pt-PT" sz="2000" dirty="0">
                <a:solidFill>
                  <a:srgbClr val="008CBA"/>
                </a:solidFill>
              </a:rPr>
              <a:t>CABO VERDE</a:t>
            </a:r>
            <a:endParaRPr lang="pt-PT" sz="2000" dirty="0">
              <a:solidFill>
                <a:srgbClr val="008CBA"/>
              </a:solidFill>
            </a:endParaRPr>
          </a:p>
        </p:txBody>
      </p:sp>
      <p:pic>
        <p:nvPicPr>
          <p:cNvPr id="5" name="Imagem 4"/>
          <p:cNvPicPr>
            <a:picLocks noChangeAspect="1"/>
          </p:cNvPicPr>
          <p:nvPr/>
        </p:nvPicPr>
        <p:blipFill>
          <a:blip r:embed="rId2"/>
          <a:stretch>
            <a:fillRect/>
          </a:stretch>
        </p:blipFill>
        <p:spPr>
          <a:xfrm>
            <a:off x="1908175" y="1960245"/>
            <a:ext cx="2992120" cy="2531745"/>
          </a:xfrm>
          <a:prstGeom prst="rect">
            <a:avLst/>
          </a:prstGeom>
        </p:spPr>
      </p:pic>
      <p:sp>
        <p:nvSpPr>
          <p:cNvPr id="7" name="Anel 6"/>
          <p:cNvSpPr/>
          <p:nvPr/>
        </p:nvSpPr>
        <p:spPr>
          <a:xfrm>
            <a:off x="960755" y="821055"/>
            <a:ext cx="4690110" cy="463042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solidFill>
                <a:schemeClr val="tx1"/>
              </a:solidFill>
            </a:endParaRPr>
          </a:p>
        </p:txBody>
      </p:sp>
      <p:sp>
        <p:nvSpPr>
          <p:cNvPr id="49" name="Line 5"/>
          <p:cNvSpPr>
            <a:spLocks noChangeShapeType="1"/>
          </p:cNvSpPr>
          <p:nvPr/>
        </p:nvSpPr>
        <p:spPr bwMode="auto">
          <a:xfrm>
            <a:off x="3248025" y="1009015"/>
            <a:ext cx="3175" cy="653415"/>
          </a:xfrm>
          <a:prstGeom prst="line">
            <a:avLst/>
          </a:prstGeom>
          <a:noFill/>
          <a:ln w="76200">
            <a:solidFill>
              <a:srgbClr val="008CB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83" name="TextBox 1"/>
          <p:cNvSpPr txBox="1"/>
          <p:nvPr/>
        </p:nvSpPr>
        <p:spPr>
          <a:xfrm>
            <a:off x="2370455" y="2143125"/>
            <a:ext cx="1811020" cy="737235"/>
          </a:xfrm>
          <a:prstGeom prst="rect">
            <a:avLst/>
          </a:prstGeom>
          <a:noFill/>
        </p:spPr>
        <p:txBody>
          <a:bodyPr wrap="square" rtlCol="0">
            <a:spAutoFit/>
          </a:bodyPr>
          <a:lstStyle/>
          <a:p>
            <a:pPr algn="ctr"/>
            <a:r>
              <a:rPr lang="pt-PT" alt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DU</a:t>
            </a:r>
            <a:endParaRPr 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a:p>
            <a:pPr algn="ct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CAP </a:t>
            </a: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VER</a:t>
            </a:r>
            <a:r>
              <a:rPr lang="pt-PT" alt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T</a:t>
            </a:r>
            <a:endPar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a:p>
            <a:pPr algn="ctr"/>
            <a:r>
              <a:rPr lang="pt-PT" alt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VERS LE MONDE</a:t>
            </a:r>
            <a:endPar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p:txBody>
      </p:sp>
      <p:pic>
        <p:nvPicPr>
          <p:cNvPr id="8" name="Picture 8" descr="Resultado de imagem para cabo verde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6280" y="3289300"/>
            <a:ext cx="362585" cy="2063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9"/>
          <p:cNvPicPr>
            <a:picLocks noChangeAspect="1"/>
          </p:cNvPicPr>
          <p:nvPr/>
        </p:nvPicPr>
        <p:blipFill>
          <a:blip r:embed="rId1"/>
          <a:stretch>
            <a:fillRect/>
          </a:stretch>
        </p:blipFill>
        <p:spPr>
          <a:xfrm>
            <a:off x="11687810" y="6458585"/>
            <a:ext cx="502920" cy="389255"/>
          </a:xfrm>
          <a:prstGeom prst="rect">
            <a:avLst/>
          </a:prstGeom>
          <a:noFill/>
          <a:ln>
            <a:noFill/>
          </a:ln>
          <a:effectLst/>
        </p:spPr>
      </p:pic>
      <p:cxnSp>
        <p:nvCxnSpPr>
          <p:cNvPr id="14" name="AutoShape 2"/>
          <p:cNvCxnSpPr>
            <a:cxnSpLocks noChangeShapeType="1"/>
          </p:cNvCxnSpPr>
          <p:nvPr/>
        </p:nvCxnSpPr>
        <p:spPr bwMode="auto">
          <a:xfrm>
            <a:off x="2797810" y="5559425"/>
            <a:ext cx="2971165" cy="4572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20"/>
          <p:cNvSpPr/>
          <p:nvPr/>
        </p:nvSpPr>
        <p:spPr>
          <a:xfrm>
            <a:off x="5759450" y="5523230"/>
            <a:ext cx="144145" cy="144145"/>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cxnSp>
        <p:nvCxnSpPr>
          <p:cNvPr id="24" name="AutoShape 2"/>
          <p:cNvCxnSpPr>
            <a:cxnSpLocks noChangeShapeType="1"/>
          </p:cNvCxnSpPr>
          <p:nvPr/>
        </p:nvCxnSpPr>
        <p:spPr bwMode="auto">
          <a:xfrm>
            <a:off x="2349500" y="5549265"/>
            <a:ext cx="485775" cy="127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13"/>
          <p:cNvSpPr txBox="1">
            <a:spLocks noChangeArrowheads="1"/>
          </p:cNvSpPr>
          <p:nvPr/>
        </p:nvSpPr>
        <p:spPr bwMode="auto">
          <a:xfrm>
            <a:off x="2273935" y="5572760"/>
            <a:ext cx="1174115"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sym typeface="+mn-ea"/>
              </a:rPr>
              <a:t>RÉSEAU</a:t>
            </a:r>
            <a:endParaRPr lang="pt-PT" altLang="pt-BR" sz="1200" b="1" dirty="0" smtClean="0">
              <a:solidFill>
                <a:srgbClr val="008CBA"/>
              </a:solidFill>
              <a:latin typeface="Century" panose="02040604050505020304" pitchFamily="18" charset="0"/>
              <a:sym typeface="+mn-ea"/>
            </a:endParaRPr>
          </a:p>
        </p:txBody>
      </p:sp>
      <p:grpSp>
        <p:nvGrpSpPr>
          <p:cNvPr id="26" name="Group 19"/>
          <p:cNvGrpSpPr/>
          <p:nvPr/>
        </p:nvGrpSpPr>
        <p:grpSpPr bwMode="auto">
          <a:xfrm rot="0">
            <a:off x="2326005" y="5779135"/>
            <a:ext cx="1887855" cy="1073150"/>
            <a:chOff x="144" y="1788"/>
            <a:chExt cx="1189" cy="676"/>
          </a:xfrm>
        </p:grpSpPr>
        <p:sp>
          <p:nvSpPr>
            <p:cNvPr id="28"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altLang="pt-BR" sz="1600" dirty="0">
                  <a:solidFill>
                    <a:schemeClr val="tx1"/>
                  </a:solidFill>
                  <a:sym typeface="+mn-ea"/>
                </a:rPr>
                <a:t>Partager</a:t>
              </a:r>
              <a:endParaRPr lang="pt-PT" altLang="pt-BR" sz="1600" dirty="0">
                <a:solidFill>
                  <a:schemeClr val="tx1"/>
                </a:solidFill>
                <a:sym typeface="+mn-ea"/>
              </a:endParaRPr>
            </a:p>
          </p:txBody>
        </p:sp>
        <p:sp>
          <p:nvSpPr>
            <p:cNvPr id="34" name="Text Box 21"/>
            <p:cNvSpPr txBox="1">
              <a:spLocks noChangeArrowheads="1"/>
            </p:cNvSpPr>
            <p:nvPr/>
          </p:nvSpPr>
          <p:spPr bwMode="auto">
            <a:xfrm>
              <a:off x="147" y="1956"/>
              <a:ext cx="1186"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Synergie</a:t>
              </a:r>
              <a:endParaRPr lang="pt-BR" sz="1600" dirty="0">
                <a:solidFill>
                  <a:schemeClr val="tx1"/>
                </a:solidFill>
                <a:sym typeface="+mn-ea"/>
              </a:endParaRPr>
            </a:p>
          </p:txBody>
        </p:sp>
        <p:sp>
          <p:nvSpPr>
            <p:cNvPr id="35"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Opportunité</a:t>
              </a:r>
              <a:endParaRPr lang="pt-BR" sz="1600" dirty="0">
                <a:solidFill>
                  <a:schemeClr val="tx1"/>
                </a:solidFill>
              </a:endParaRPr>
            </a:p>
            <a:p>
              <a:pPr indent="0">
                <a:buFont typeface="Wingdings" panose="05000000000000000000" pitchFamily="2" charset="2"/>
                <a:buNone/>
              </a:pPr>
              <a:endParaRPr lang="pt-BR" sz="1600" dirty="0">
                <a:solidFill>
                  <a:schemeClr val="tx1"/>
                </a:solidFill>
              </a:endParaRPr>
            </a:p>
          </p:txBody>
        </p:sp>
      </p:grpSp>
      <p:sp>
        <p:nvSpPr>
          <p:cNvPr id="36" name="Oval 35"/>
          <p:cNvSpPr/>
          <p:nvPr/>
        </p:nvSpPr>
        <p:spPr>
          <a:xfrm>
            <a:off x="2788285" y="5477510"/>
            <a:ext cx="144145" cy="144145"/>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37" name="Text Box 22"/>
          <p:cNvSpPr txBox="1">
            <a:spLocks noChangeArrowheads="1"/>
          </p:cNvSpPr>
          <p:nvPr/>
        </p:nvSpPr>
        <p:spPr bwMode="auto">
          <a:xfrm>
            <a:off x="2316480" y="6503670"/>
            <a:ext cx="3165475" cy="33718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Un marché à fort potentiel</a:t>
            </a:r>
            <a:endParaRPr lang="pt-BR" sz="1600" dirty="0">
              <a:solidFill>
                <a:schemeClr val="tx1"/>
              </a:solidFill>
              <a:sym typeface="+mn-ea"/>
            </a:endParaRPr>
          </a:p>
        </p:txBody>
      </p:sp>
      <p:sp>
        <p:nvSpPr>
          <p:cNvPr id="3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fld>
            <a:endParaRPr lang="fr-FR" altLang="pt-PT" sz="1200" b="1" i="1" u="sng" dirty="0" smtClean="0">
              <a:solidFill>
                <a:schemeClr val="tx1"/>
              </a:solidFill>
            </a:endParaRPr>
          </a:p>
        </p:txBody>
      </p:sp>
      <p:sp>
        <p:nvSpPr>
          <p:cNvPr id="40" name="Retângulo Arredondado 39"/>
          <p:cNvSpPr/>
          <p:nvPr/>
        </p:nvSpPr>
        <p:spPr>
          <a:xfrm>
            <a:off x="3828415" y="1009650"/>
            <a:ext cx="1886585" cy="58547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DURABILITÉ</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ET</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RÉSILIENCE</a:t>
            </a:r>
            <a:endParaRPr lang="pt-BR" altLang="en-US" sz="1200" i="1" dirty="0" smtClean="0">
              <a:solidFill>
                <a:srgbClr val="008CBA"/>
              </a:solidFill>
              <a:latin typeface="Arial" panose="020B0604020202020204" pitchFamily="34" charset="0"/>
              <a:cs typeface="Arial" panose="020B0604020202020204" pitchFamily="34" charset="0"/>
              <a:sym typeface="+mn-ea"/>
            </a:endParaRPr>
          </a:p>
        </p:txBody>
      </p:sp>
      <p:sp>
        <p:nvSpPr>
          <p:cNvPr id="42" name="Retângulo Arredondado 41"/>
          <p:cNvSpPr/>
          <p:nvPr/>
        </p:nvSpPr>
        <p:spPr>
          <a:xfrm>
            <a:off x="4537710" y="184404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0" hangingPunct="0"/>
            <a:r>
              <a:rPr lang="pt-BR" sz="1200" i="1" dirty="0">
                <a:solidFill>
                  <a:srgbClr val="008CBA"/>
                </a:solidFill>
                <a:latin typeface="Arial" panose="020B0604020202020204" pitchFamily="34" charset="0"/>
                <a:cs typeface="Arial" panose="020B0604020202020204" pitchFamily="34" charset="0"/>
                <a:sym typeface="+mn-ea"/>
              </a:rPr>
              <a:t>IMPORTATION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ET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EXPORTATION</a:t>
            </a:r>
            <a:endParaRPr lang="pt-BR" altLang="en-US" sz="1200" i="1" dirty="0" smtClean="0">
              <a:solidFill>
                <a:srgbClr val="008CBA"/>
              </a:solidFill>
              <a:latin typeface="Arial" panose="020B0604020202020204" pitchFamily="34" charset="0"/>
              <a:cs typeface="Arial" panose="020B0604020202020204" pitchFamily="34" charset="0"/>
              <a:sym typeface="+mn-ea"/>
            </a:endParaRPr>
          </a:p>
        </p:txBody>
      </p:sp>
      <p:sp>
        <p:nvSpPr>
          <p:cNvPr id="45" name="Retângulo Arredondado 44"/>
          <p:cNvSpPr/>
          <p:nvPr/>
        </p:nvSpPr>
        <p:spPr>
          <a:xfrm>
            <a:off x="4597400" y="378206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0" hangingPunct="0"/>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HOSPITALITÉ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ET</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 </a:t>
            </a:r>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VALEUR AJOUTÉE</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46" name="Retângulo Arredondado 45"/>
          <p:cNvSpPr/>
          <p:nvPr/>
        </p:nvSpPr>
        <p:spPr>
          <a:xfrm>
            <a:off x="3666490" y="455676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ÉCONOMIE</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NUMÉRIQUE</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47" name="Retângulo Arredondado 46"/>
          <p:cNvSpPr/>
          <p:nvPr/>
        </p:nvSpPr>
        <p:spPr>
          <a:xfrm>
            <a:off x="1191895" y="454342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0" hangingPunct="0"/>
            <a:r>
              <a:rPr lang="pt-BR" sz="1200" i="1" dirty="0">
                <a:solidFill>
                  <a:srgbClr val="008CBA"/>
                </a:solidFill>
                <a:latin typeface="Arial" panose="020B0604020202020204" pitchFamily="34" charset="0"/>
                <a:cs typeface="Arial" panose="020B0604020202020204" pitchFamily="34" charset="0"/>
                <a:sym typeface="+mn-ea"/>
              </a:rPr>
              <a:t>INNOVER </a:t>
            </a:r>
            <a:endParaRPr lang="pt-BR" sz="1200" i="1" dirty="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LES </a:t>
            </a:r>
            <a:r>
              <a:rPr lang="pt-BR" sz="1200" i="1" dirty="0">
                <a:solidFill>
                  <a:srgbClr val="008CBA"/>
                </a:solidFill>
                <a:latin typeface="Arial" panose="020B0604020202020204" pitchFamily="34" charset="0"/>
                <a:cs typeface="Arial" panose="020B0604020202020204" pitchFamily="34" charset="0"/>
                <a:sym typeface="+mn-ea"/>
              </a:rPr>
              <a:t>PROCESSUS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77" name="Retângulo Arredondado 76"/>
          <p:cNvSpPr/>
          <p:nvPr/>
        </p:nvSpPr>
        <p:spPr>
          <a:xfrm>
            <a:off x="412115" y="376364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0" hangingPunct="0"/>
            <a:r>
              <a:rPr lang="pt-BR" sz="1200" i="1" dirty="0">
                <a:solidFill>
                  <a:srgbClr val="008CBA"/>
                </a:solidFill>
                <a:latin typeface="Arial" panose="020B0604020202020204" pitchFamily="34" charset="0"/>
                <a:cs typeface="Arial" panose="020B0604020202020204" pitchFamily="34" charset="0"/>
                <a:sym typeface="+mn-ea"/>
              </a:rPr>
              <a:t>INNOVER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LES </a:t>
            </a:r>
            <a:r>
              <a:rPr lang="pt-BR" sz="1200" i="1" dirty="0">
                <a:solidFill>
                  <a:srgbClr val="008CBA"/>
                </a:solidFill>
                <a:latin typeface="Arial" panose="020B0604020202020204" pitchFamily="34" charset="0"/>
                <a:cs typeface="Arial" panose="020B0604020202020204" pitchFamily="34" charset="0"/>
                <a:sym typeface="+mn-ea"/>
              </a:rPr>
              <a:t>PRODUITS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1" name="Retângulo Arredondado 80"/>
          <p:cNvSpPr/>
          <p:nvPr/>
        </p:nvSpPr>
        <p:spPr>
          <a:xfrm>
            <a:off x="20955" y="287591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0" hangingPunct="0"/>
            <a:r>
              <a:rPr lang="pt-BR" sz="1200" i="1" dirty="0">
                <a:solidFill>
                  <a:srgbClr val="008CBA"/>
                </a:solidFill>
                <a:latin typeface="Arial" panose="020B0604020202020204" pitchFamily="34" charset="0"/>
                <a:cs typeface="Arial" panose="020B0604020202020204" pitchFamily="34" charset="0"/>
                <a:sym typeface="+mn-ea"/>
              </a:rPr>
              <a:t>PARTENARIATS ET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ENGAGEMENTS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2" name="Retângulo Arredondado 81"/>
          <p:cNvSpPr/>
          <p:nvPr/>
        </p:nvSpPr>
        <p:spPr>
          <a:xfrm>
            <a:off x="194310" y="180530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0" hangingPunct="0"/>
            <a:r>
              <a:rPr lang="pt-BR" sz="1200" i="1" dirty="0">
                <a:solidFill>
                  <a:srgbClr val="008CBA"/>
                </a:solidFill>
                <a:latin typeface="Arial" panose="020B0604020202020204" pitchFamily="34" charset="0"/>
                <a:cs typeface="Arial" panose="020B0604020202020204" pitchFamily="34" charset="0"/>
                <a:sym typeface="+mn-ea"/>
              </a:rPr>
              <a:t>GARANTIE ET </a:t>
            </a:r>
            <a:endParaRPr lang="pt-BR" sz="1200" i="1" dirty="0" smtClean="0">
              <a:solidFill>
                <a:srgbClr val="008CBA"/>
              </a:solidFill>
              <a:latin typeface="Arial" panose="020B0604020202020204" pitchFamily="34" charset="0"/>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cs typeface="Arial" panose="020B0604020202020204" pitchFamily="34" charset="0"/>
                <a:sym typeface="+mn-ea"/>
              </a:rPr>
              <a:t>OPPORTUNITÉ</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6" name="Retângulo Arredondado 85"/>
          <p:cNvSpPr/>
          <p:nvPr/>
        </p:nvSpPr>
        <p:spPr>
          <a:xfrm>
            <a:off x="208915" y="1025525"/>
            <a:ext cx="257683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0" hangingPunct="0"/>
            <a:r>
              <a:rPr lang="fr-FR" sz="1200" dirty="0">
                <a:solidFill>
                  <a:srgbClr val="008CBA"/>
                </a:solidFill>
                <a:latin typeface="Arial" panose="020B0604020202020204" pitchFamily="34" charset="0"/>
                <a:ea typeface="Arial Unicode MS" pitchFamily="34" charset="-128"/>
                <a:cs typeface="Arial" panose="020B0604020202020204" pitchFamily="34" charset="0"/>
                <a:sym typeface="+mn-ea"/>
              </a:rPr>
              <a:t>PONT AUX MARCHÉS DES </a:t>
            </a:r>
            <a:endParaRPr lang="fr-FR" sz="1200"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fr-FR" sz="1200" dirty="0" smtClean="0">
                <a:solidFill>
                  <a:srgbClr val="008CBA"/>
                </a:solidFill>
                <a:latin typeface="Arial" panose="020B0604020202020204" pitchFamily="34" charset="0"/>
                <a:ea typeface="Arial Unicode MS" pitchFamily="34" charset="-128"/>
                <a:cs typeface="Arial" panose="020B0604020202020204" pitchFamily="34" charset="0"/>
                <a:sym typeface="+mn-ea"/>
              </a:rPr>
              <a:t>PRODUITS </a:t>
            </a:r>
            <a:r>
              <a:rPr lang="fr-FR" sz="1200" dirty="0">
                <a:solidFill>
                  <a:srgbClr val="008CBA"/>
                </a:solidFill>
                <a:latin typeface="Arial" panose="020B0604020202020204" pitchFamily="34" charset="0"/>
                <a:ea typeface="Arial Unicode MS" pitchFamily="34" charset="-128"/>
                <a:cs typeface="Arial" panose="020B0604020202020204" pitchFamily="34" charset="0"/>
                <a:sym typeface="+mn-ea"/>
              </a:rPr>
              <a:t>ET DES SERVICES</a:t>
            </a:r>
            <a:endParaRPr lang="fr-F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pic>
        <p:nvPicPr>
          <p:cNvPr id="87" name="Imagem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115" y="5268595"/>
            <a:ext cx="677545" cy="561975"/>
          </a:xfrm>
          <a:prstGeom prst="rect">
            <a:avLst/>
          </a:prstGeom>
        </p:spPr>
      </p:pic>
      <p:pic>
        <p:nvPicPr>
          <p:cNvPr id="88" name="Imagem 87"/>
          <p:cNvPicPr>
            <a:picLocks noChangeAspect="1"/>
          </p:cNvPicPr>
          <p:nvPr/>
        </p:nvPicPr>
        <p:blipFill>
          <a:blip r:embed="rId5"/>
          <a:stretch>
            <a:fillRect/>
          </a:stretch>
        </p:blipFill>
        <p:spPr>
          <a:xfrm>
            <a:off x="6285230" y="779145"/>
            <a:ext cx="2413000" cy="1356995"/>
          </a:xfrm>
          <a:prstGeom prst="rect">
            <a:avLst/>
          </a:prstGeom>
        </p:spPr>
      </p:pic>
      <p:pic>
        <p:nvPicPr>
          <p:cNvPr id="89" name="Imagem 88" descr="logo"/>
          <p:cNvPicPr>
            <a:picLocks noChangeAspect="1"/>
          </p:cNvPicPr>
          <p:nvPr/>
        </p:nvPicPr>
        <p:blipFill>
          <a:blip r:embed="rId6"/>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7"/>
          <a:stretch>
            <a:fillRect/>
          </a:stretch>
        </p:blipFill>
        <p:spPr>
          <a:xfrm>
            <a:off x="-10795" y="120650"/>
            <a:ext cx="4168140" cy="915035"/>
          </a:xfrm>
          <a:prstGeom prst="rect">
            <a:avLst/>
          </a:prstGeom>
        </p:spPr>
      </p:pic>
      <p:pic>
        <p:nvPicPr>
          <p:cNvPr id="2" name="Imagem 1" descr="LOGO-Paises ecowas"/>
          <p:cNvPicPr>
            <a:picLocks noChangeAspect="1"/>
          </p:cNvPicPr>
          <p:nvPr/>
        </p:nvPicPr>
        <p:blipFill>
          <a:blip r:embed="rId8"/>
          <a:stretch>
            <a:fillRect/>
          </a:stretch>
        </p:blipFill>
        <p:spPr>
          <a:xfrm>
            <a:off x="6393180" y="2066290"/>
            <a:ext cx="2093595" cy="2072640"/>
          </a:xfrm>
          <a:prstGeom prst="rect">
            <a:avLst/>
          </a:prstGeom>
        </p:spPr>
      </p:pic>
      <p:sp>
        <p:nvSpPr>
          <p:cNvPr id="61" name="Text Box 7"/>
          <p:cNvSpPr txBox="1">
            <a:spLocks noChangeArrowheads="1"/>
          </p:cNvSpPr>
          <p:nvPr/>
        </p:nvSpPr>
        <p:spPr bwMode="auto">
          <a:xfrm rot="20049445">
            <a:off x="7934678" y="3608039"/>
            <a:ext cx="1752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Competence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Efficiency</a:t>
            </a:r>
            <a:endParaRPr lang="pt-BR" sz="1600" dirty="0">
              <a:solidFill>
                <a:schemeClr val="tx1"/>
              </a:solidFill>
            </a:endParaRPr>
          </a:p>
          <a:p>
            <a:pPr>
              <a:spcBef>
                <a:spcPct val="0"/>
              </a:spcBef>
              <a:buFont typeface="Wingdings" panose="05000000000000000000" pitchFamily="2" charset="2"/>
              <a:buChar char="ü"/>
            </a:pPr>
            <a:r>
              <a:rPr lang="pt-BR" sz="1600" dirty="0">
                <a:solidFill>
                  <a:schemeClr val="tx1"/>
                </a:solidFill>
              </a:rPr>
              <a:t>Excellence</a:t>
            </a:r>
            <a:endParaRPr lang="pt-BR" sz="1600" dirty="0">
              <a:solidFill>
                <a:schemeClr val="tx1"/>
              </a:solidFill>
            </a:endParaRPr>
          </a:p>
        </p:txBody>
      </p:sp>
      <p:sp>
        <p:nvSpPr>
          <p:cNvPr id="65" name="Text Box 15"/>
          <p:cNvSpPr txBox="1">
            <a:spLocks noChangeArrowheads="1"/>
          </p:cNvSpPr>
          <p:nvPr/>
        </p:nvSpPr>
        <p:spPr bwMode="auto">
          <a:xfrm rot="19986363">
            <a:off x="7649210" y="3395345"/>
            <a:ext cx="1909445" cy="39878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2000" b="1" dirty="0">
                <a:solidFill>
                  <a:srgbClr val="008CBA"/>
                </a:solidFill>
                <a:latin typeface="Century" panose="02040604050505020304" pitchFamily="18" charset="0"/>
                <a:sym typeface="+mn-ea"/>
              </a:rPr>
              <a:t>Consolidation</a:t>
            </a:r>
            <a:endParaRPr lang="pt-BR" sz="2000" b="1" dirty="0">
              <a:solidFill>
                <a:srgbClr val="008CBA"/>
              </a:solidFill>
              <a:latin typeface="Century" panose="02040604050505020304" pitchFamily="18" charset="0"/>
              <a:sym typeface="+mn-ea"/>
            </a:endParaRPr>
          </a:p>
        </p:txBody>
      </p:sp>
      <p:sp>
        <p:nvSpPr>
          <p:cNvPr id="74" name="Oval 73"/>
          <p:cNvSpPr/>
          <p:nvPr/>
        </p:nvSpPr>
        <p:spPr>
          <a:xfrm>
            <a:off x="8145691" y="342308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73" name="Oval 72"/>
          <p:cNvSpPr/>
          <p:nvPr/>
        </p:nvSpPr>
        <p:spPr>
          <a:xfrm>
            <a:off x="7098665" y="5021580"/>
            <a:ext cx="141605" cy="143510"/>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9" name="AutoShape 3"/>
          <p:cNvCxnSpPr>
            <a:cxnSpLocks noChangeShapeType="1"/>
          </p:cNvCxnSpPr>
          <p:nvPr/>
        </p:nvCxnSpPr>
        <p:spPr bwMode="auto">
          <a:xfrm flipV="1">
            <a:off x="5810603" y="3151402"/>
            <a:ext cx="3581400" cy="2438400"/>
          </a:xfrm>
          <a:prstGeom prst="curvedConnector3">
            <a:avLst>
              <a:gd name="adj1" fmla="val 50000"/>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tângulo Arredondado 43"/>
          <p:cNvSpPr/>
          <p:nvPr/>
        </p:nvSpPr>
        <p:spPr>
          <a:xfrm>
            <a:off x="4945380" y="289941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PROMOTION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ET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DIFFUSION</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grpSp>
        <p:nvGrpSpPr>
          <p:cNvPr id="54" name="Group 19"/>
          <p:cNvGrpSpPr/>
          <p:nvPr/>
        </p:nvGrpSpPr>
        <p:grpSpPr bwMode="auto">
          <a:xfrm rot="0">
            <a:off x="5306695" y="5824855"/>
            <a:ext cx="1887855" cy="1073150"/>
            <a:chOff x="144" y="1788"/>
            <a:chExt cx="1189" cy="676"/>
          </a:xfrm>
        </p:grpSpPr>
        <p:sp>
          <p:nvSpPr>
            <p:cNvPr id="55"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15 pays</a:t>
              </a:r>
              <a:endParaRPr lang="pt-BR" sz="1600" dirty="0">
                <a:solidFill>
                  <a:schemeClr val="tx1"/>
                </a:solidFill>
                <a:sym typeface="+mn-ea"/>
              </a:endParaRPr>
            </a:p>
          </p:txBody>
        </p:sp>
        <p:sp>
          <p:nvSpPr>
            <p:cNvPr id="56" name="Text Box 21"/>
            <p:cNvSpPr txBox="1">
              <a:spLocks noChangeArrowheads="1"/>
            </p:cNvSpPr>
            <p:nvPr/>
          </p:nvSpPr>
          <p:spPr bwMode="auto">
            <a:xfrm>
              <a:off x="147" y="1956"/>
              <a:ext cx="1186" cy="2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Durabilité</a:t>
              </a:r>
              <a:endParaRPr lang="pt-BR" sz="1600" dirty="0">
                <a:solidFill>
                  <a:schemeClr val="tx1"/>
                </a:solidFill>
              </a:endParaRPr>
            </a:p>
          </p:txBody>
        </p:sp>
        <p:sp>
          <p:nvSpPr>
            <p:cNvPr id="57"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Simplicité</a:t>
              </a:r>
              <a:endParaRPr lang="pt-BR" sz="1600" dirty="0">
                <a:solidFill>
                  <a:schemeClr val="tx1"/>
                </a:solidFill>
              </a:endParaRPr>
            </a:p>
            <a:p>
              <a:pPr>
                <a:buFont typeface="Wingdings" panose="05000000000000000000" pitchFamily="2" charset="2"/>
                <a:buChar char="ü"/>
              </a:pPr>
              <a:r>
                <a:rPr lang="pt-BR" sz="1600" dirty="0">
                  <a:sym typeface="+mn-ea"/>
                </a:rPr>
                <a:t>R</a:t>
              </a:r>
              <a:r>
                <a:rPr lang="pt-BR" sz="1600" dirty="0" smtClean="0">
                  <a:sym typeface="+mn-ea"/>
                </a:rPr>
                <a:t>ésilience</a:t>
              </a:r>
              <a:endParaRPr lang="pt-BR" sz="1600" dirty="0">
                <a:solidFill>
                  <a:schemeClr val="tx1"/>
                </a:solidFill>
              </a:endParaRPr>
            </a:p>
          </p:txBody>
        </p:sp>
      </p:grpSp>
      <p:sp>
        <p:nvSpPr>
          <p:cNvPr id="3" name="Text Box 10"/>
          <p:cNvSpPr txBox="1">
            <a:spLocks noChangeArrowheads="1"/>
          </p:cNvSpPr>
          <p:nvPr/>
        </p:nvSpPr>
        <p:spPr bwMode="auto">
          <a:xfrm rot="19116543">
            <a:off x="7110730" y="4960620"/>
            <a:ext cx="1676400"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Mobiliser</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Entreprendre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Développer</a:t>
            </a:r>
            <a:endParaRPr lang="pt-BR" sz="1600" dirty="0">
              <a:solidFill>
                <a:schemeClr val="tx1"/>
              </a:solidFill>
            </a:endParaRPr>
          </a:p>
        </p:txBody>
      </p:sp>
      <p:sp>
        <p:nvSpPr>
          <p:cNvPr id="58" name="Text Box 7"/>
          <p:cNvSpPr txBox="1">
            <a:spLocks noChangeArrowheads="1"/>
          </p:cNvSpPr>
          <p:nvPr/>
        </p:nvSpPr>
        <p:spPr bwMode="auto">
          <a:xfrm>
            <a:off x="10149205" y="3394710"/>
            <a:ext cx="1752600"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Garantie</a:t>
            </a:r>
            <a:endParaRPr lang="pt-BR" sz="1600" dirty="0" smtClean="0">
              <a:solidFill>
                <a:schemeClr val="tx1"/>
              </a:solidFill>
            </a:endParaRPr>
          </a:p>
          <a:p>
            <a:pPr>
              <a:spcBef>
                <a:spcPct val="0"/>
              </a:spcBef>
              <a:buFont typeface="Wingdings" panose="05000000000000000000" pitchFamily="2" charset="2"/>
              <a:buChar char="ü"/>
            </a:pPr>
            <a:r>
              <a:rPr lang="pt-BR" sz="1600" dirty="0" smtClean="0">
                <a:solidFill>
                  <a:schemeClr val="tx1"/>
                </a:solidFill>
              </a:rPr>
              <a:t>Transparence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Confiance</a:t>
            </a:r>
            <a:endParaRPr lang="pt-BR" sz="16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riângulo Retângulo 127"/>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solidFill>
                <a:schemeClr val="accent1"/>
              </a:solidFill>
            </a:endParaRPr>
          </a:p>
        </p:txBody>
      </p:sp>
      <p:pic>
        <p:nvPicPr>
          <p:cNvPr id="129" name="Imagem 1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92465" y="799465"/>
            <a:ext cx="1010920" cy="838200"/>
          </a:xfrm>
          <a:prstGeom prst="rect">
            <a:avLst/>
          </a:prstGeom>
        </p:spPr>
      </p:pic>
      <p:sp>
        <p:nvSpPr>
          <p:cNvPr id="198" name="Rectângulo 197"/>
          <p:cNvSpPr/>
          <p:nvPr/>
        </p:nvSpPr>
        <p:spPr>
          <a:xfrm>
            <a:off x="-9525" y="3620770"/>
            <a:ext cx="6028055" cy="32092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sp>
        <p:nvSpPr>
          <p:cNvPr id="199" name="Oval 198"/>
          <p:cNvSpPr/>
          <p:nvPr/>
        </p:nvSpPr>
        <p:spPr>
          <a:xfrm>
            <a:off x="3154315" y="1174580"/>
            <a:ext cx="5737790" cy="566634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pt-PT" sz="1400"/>
          </a:p>
        </p:txBody>
      </p:sp>
      <p:sp>
        <p:nvSpPr>
          <p:cNvPr id="201" name="Rectângulo 200"/>
          <p:cNvSpPr/>
          <p:nvPr/>
        </p:nvSpPr>
        <p:spPr>
          <a:xfrm>
            <a:off x="1552575" y="2463165"/>
            <a:ext cx="2784475" cy="1181735"/>
          </a:xfrm>
          <a:prstGeom prst="rect">
            <a:avLst/>
          </a:prstGeom>
          <a:solidFill>
            <a:schemeClr val="accent2">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pt-PT" altLang="en-US" sz="800">
              <a:ln>
                <a:noFill/>
              </a:ln>
              <a:solidFill>
                <a:srgbClr val="FF0000"/>
              </a:solidFill>
              <a:latin typeface="Arial Narrow" panose="020B0606020202030204" pitchFamily="34" charset="0"/>
              <a:cs typeface="Arial Narrow" panose="020B0606020202030204" pitchFamily="34" charset="0"/>
              <a:sym typeface="+mn-ea"/>
            </a:endParaRPr>
          </a:p>
          <a:p>
            <a:pPr algn="l"/>
            <a:endParaRPr lang="pt-PT" altLang="en-US" sz="800">
              <a:ln>
                <a:noFill/>
              </a:ln>
              <a:solidFill>
                <a:srgbClr val="FF0000"/>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Portugal</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Timor - Leste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Brésil</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Mozambique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 </a:t>
            </a:r>
            <a:r>
              <a:rPr lang="pt-PT" altLang="en-US" sz="1200">
                <a:ln>
                  <a:noFill/>
                </a:ln>
                <a:solidFill>
                  <a:srgbClr val="008CBA"/>
                </a:solidFill>
                <a:latin typeface="Arial Narrow" panose="020B0606020202030204" pitchFamily="34" charset="0"/>
                <a:cs typeface="Arial Narrow" panose="020B0606020202030204" pitchFamily="34" charset="0"/>
                <a:sym typeface="+mn-ea"/>
              </a:rPr>
              <a:t>Équatoriale</a:t>
            </a:r>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S. T. et Príncipe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Guinée Équatoriale</a:t>
            </a:r>
            <a:endParaRPr lang="pt-PT" altLang="en-US" sz="1200">
              <a:ln>
                <a:noFill/>
              </a:ln>
              <a:solidFill>
                <a:srgbClr val="008CBA"/>
              </a:solidFill>
              <a:latin typeface="Arial Narrow" panose="020B0606020202030204" pitchFamily="34" charset="0"/>
              <a:cs typeface="Arial Narrow" panose="020B0606020202030204" pitchFamily="34" charset="0"/>
              <a:sym typeface="+mn-ea"/>
            </a:endParaRPr>
          </a:p>
          <a:p>
            <a:pPr algn="ctr"/>
            <a:endParaRPr lang="pt-PT" altLang="en-US" sz="1200"/>
          </a:p>
        </p:txBody>
      </p:sp>
      <p:sp>
        <p:nvSpPr>
          <p:cNvPr id="202" name="Oval 201"/>
          <p:cNvSpPr/>
          <p:nvPr/>
        </p:nvSpPr>
        <p:spPr>
          <a:xfrm>
            <a:off x="4067175" y="1842135"/>
            <a:ext cx="3961130" cy="42672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pt-PT" sz="1400"/>
          </a:p>
        </p:txBody>
      </p:sp>
      <p:sp>
        <p:nvSpPr>
          <p:cNvPr id="203" name="Oval 202"/>
          <p:cNvSpPr/>
          <p:nvPr/>
        </p:nvSpPr>
        <p:spPr>
          <a:xfrm>
            <a:off x="4732655" y="2701290"/>
            <a:ext cx="2623185" cy="32683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pt-PT" sz="1400" dirty="0"/>
          </a:p>
          <a:p>
            <a:pPr algn="ctr">
              <a:defRPr/>
            </a:pPr>
            <a:endParaRPr lang="pt-PT" sz="1400" dirty="0"/>
          </a:p>
          <a:p>
            <a:pPr algn="ctr">
              <a:defRPr/>
            </a:pPr>
            <a:endParaRPr lang="pt-PT" sz="1400" dirty="0"/>
          </a:p>
          <a:p>
            <a:pPr algn="ctr">
              <a:defRPr/>
            </a:pPr>
            <a:endParaRPr lang="pt-PT" sz="1400" dirty="0"/>
          </a:p>
          <a:p>
            <a:pPr algn="ctr">
              <a:defRPr/>
            </a:pPr>
            <a:endParaRPr lang="pt-PT" sz="1400" dirty="0"/>
          </a:p>
        </p:txBody>
      </p:sp>
      <p:sp>
        <p:nvSpPr>
          <p:cNvPr id="204" name="CaixaDeTexto 143"/>
          <p:cNvSpPr txBox="1"/>
          <p:nvPr/>
        </p:nvSpPr>
        <p:spPr>
          <a:xfrm>
            <a:off x="3761740" y="4557395"/>
            <a:ext cx="575310" cy="283210"/>
          </a:xfrm>
          <a:prstGeom prst="rect">
            <a:avLst/>
          </a:prstGeom>
          <a:noFill/>
        </p:spPr>
        <p:txBody>
          <a:bodyPr wrap="square">
            <a:spAutoFit/>
          </a:bodyPr>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cs typeface="+mn-cs"/>
              </a:rPr>
              <a:t>CPLP</a:t>
            </a:r>
            <a:endParaRPr lang="pt-PT" sz="1000" b="1" i="1" dirty="0">
              <a:gradFill>
                <a:gsLst>
                  <a:gs pos="0">
                    <a:srgbClr val="E30000"/>
                  </a:gs>
                  <a:gs pos="100000">
                    <a:srgbClr val="760303"/>
                  </a:gs>
                </a:gsLst>
                <a:lin scaled="0"/>
              </a:gradFill>
              <a:latin typeface="Arial Narrow" panose="020B0606020202030204" pitchFamily="34" charset="0"/>
              <a:cs typeface="+mn-cs"/>
            </a:endParaRPr>
          </a:p>
        </p:txBody>
      </p:sp>
      <p:sp>
        <p:nvSpPr>
          <p:cNvPr id="205" name="CaixaDeTexto 147"/>
          <p:cNvSpPr txBox="1"/>
          <p:nvPr/>
        </p:nvSpPr>
        <p:spPr>
          <a:xfrm>
            <a:off x="7494270" y="3822700"/>
            <a:ext cx="991235" cy="283210"/>
          </a:xfrm>
          <a:prstGeom prst="rect">
            <a:avLst/>
          </a:prstGeom>
          <a:noFill/>
        </p:spPr>
        <p:txBody>
          <a:bodyPr wrap="square">
            <a:spAutoFit/>
          </a:bodyPr>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UE  / SPG+</a:t>
            </a:r>
            <a:endParaRPr lang="pt-PT" sz="1000" b="1" i="1" dirty="0">
              <a:gradFill>
                <a:gsLst>
                  <a:gs pos="0">
                    <a:srgbClr val="E30000"/>
                  </a:gs>
                  <a:gs pos="100000">
                    <a:srgbClr val="760303"/>
                  </a:gs>
                </a:gsLst>
                <a:lin scaled="0"/>
              </a:gradFill>
              <a:latin typeface="Arial Narrow" panose="020B0606020202030204" pitchFamily="34" charset="0"/>
            </a:endParaRPr>
          </a:p>
        </p:txBody>
      </p:sp>
      <p:cxnSp>
        <p:nvCxnSpPr>
          <p:cNvPr id="206" name="Conexão recta 42"/>
          <p:cNvCxnSpPr/>
          <p:nvPr/>
        </p:nvCxnSpPr>
        <p:spPr>
          <a:xfrm>
            <a:off x="6031230" y="1177925"/>
            <a:ext cx="1905" cy="6705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7" name="CaixaDeTexto 194"/>
          <p:cNvSpPr txBox="1"/>
          <p:nvPr/>
        </p:nvSpPr>
        <p:spPr>
          <a:xfrm>
            <a:off x="7791450" y="2713355"/>
            <a:ext cx="706755" cy="283210"/>
          </a:xfrm>
          <a:prstGeom prst="rect">
            <a:avLst/>
          </a:prstGeom>
          <a:noFill/>
        </p:spPr>
        <p:txBody>
          <a:bodyPr wrap="square">
            <a:spAutoFit/>
          </a:bodyPr>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CEDAO</a:t>
            </a:r>
            <a:endParaRPr lang="pt-PT" sz="1000" b="1" i="1" dirty="0">
              <a:gradFill>
                <a:gsLst>
                  <a:gs pos="0">
                    <a:srgbClr val="E30000"/>
                  </a:gs>
                  <a:gs pos="100000">
                    <a:srgbClr val="760303"/>
                  </a:gs>
                </a:gsLst>
                <a:lin scaled="0"/>
              </a:gradFill>
              <a:latin typeface="Arial Narrow" panose="020B0606020202030204" pitchFamily="34" charset="0"/>
            </a:endParaRPr>
          </a:p>
        </p:txBody>
      </p:sp>
      <p:sp>
        <p:nvSpPr>
          <p:cNvPr id="208" name="CaixaDeTexto 10"/>
          <p:cNvSpPr txBox="1"/>
          <p:nvPr/>
        </p:nvSpPr>
        <p:spPr>
          <a:xfrm>
            <a:off x="4320540" y="2250440"/>
            <a:ext cx="695960" cy="245110"/>
          </a:xfrm>
          <a:prstGeom prst="rect">
            <a:avLst/>
          </a:prstGeom>
          <a:noFill/>
        </p:spPr>
        <p:txBody>
          <a:bodyPr wrap="square" rtlCol="0">
            <a:spAutoFit/>
          </a:bodyPr>
          <a:p>
            <a:pPr algn="ctr"/>
            <a:r>
              <a:rPr lang="pt-PT" sz="1000" b="1" i="1" dirty="0">
                <a:gradFill>
                  <a:gsLst>
                    <a:gs pos="0">
                      <a:srgbClr val="E30000"/>
                    </a:gs>
                    <a:gs pos="100000">
                      <a:srgbClr val="760303"/>
                    </a:gs>
                  </a:gsLst>
                  <a:lin scaled="0"/>
                </a:gradFill>
                <a:latin typeface="Arial Narrow" panose="020B0606020202030204" pitchFamily="34" charset="0"/>
              </a:rPr>
              <a:t>PALOP</a:t>
            </a:r>
            <a:endParaRPr lang="pt-PT" sz="1000" b="1" i="1" dirty="0">
              <a:gradFill>
                <a:gsLst>
                  <a:gs pos="0">
                    <a:srgbClr val="E30000"/>
                  </a:gs>
                  <a:gs pos="100000">
                    <a:srgbClr val="760303"/>
                  </a:gs>
                </a:gsLst>
                <a:lin scaled="0"/>
              </a:gradFill>
              <a:latin typeface="Arial Narrow" panose="020B0606020202030204" pitchFamily="34" charset="0"/>
            </a:endParaRPr>
          </a:p>
        </p:txBody>
      </p:sp>
      <p:pic>
        <p:nvPicPr>
          <p:cNvPr id="209" name="Imagem9"/>
          <p:cNvPicPr>
            <a:picLocks noChangeAspect="1"/>
          </p:cNvPicPr>
          <p:nvPr/>
        </p:nvPicPr>
        <p:blipFill>
          <a:blip r:embed="rId2"/>
          <a:stretch>
            <a:fillRect/>
          </a:stretch>
        </p:blipFill>
        <p:spPr>
          <a:xfrm>
            <a:off x="5593038" y="2880550"/>
            <a:ext cx="955769" cy="740483"/>
          </a:xfrm>
          <a:prstGeom prst="rect">
            <a:avLst/>
          </a:prstGeom>
          <a:noFill/>
          <a:ln>
            <a:noFill/>
          </a:ln>
          <a:effectLst/>
        </p:spPr>
      </p:pic>
      <p:sp>
        <p:nvSpPr>
          <p:cNvPr id="210" name="CaixaDeTexto 147"/>
          <p:cNvSpPr txBox="1"/>
          <p:nvPr/>
        </p:nvSpPr>
        <p:spPr>
          <a:xfrm>
            <a:off x="7268845" y="4531360"/>
            <a:ext cx="849630" cy="283210"/>
          </a:xfrm>
          <a:prstGeom prst="rect">
            <a:avLst/>
          </a:prstGeom>
          <a:noFill/>
        </p:spPr>
        <p:txBody>
          <a:bodyPr wrap="square">
            <a:spAutoFit/>
          </a:bodyPr>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USA / AGOA</a:t>
            </a:r>
            <a:endParaRPr lang="pt-PT" sz="1000" b="1" i="1" dirty="0">
              <a:gradFill>
                <a:gsLst>
                  <a:gs pos="0">
                    <a:srgbClr val="E30000"/>
                  </a:gs>
                  <a:gs pos="100000">
                    <a:srgbClr val="760303"/>
                  </a:gs>
                </a:gsLst>
                <a:lin scaled="0"/>
              </a:gradFill>
              <a:latin typeface="Arial Narrow" panose="020B0606020202030204" pitchFamily="34" charset="0"/>
            </a:endParaRPr>
          </a:p>
        </p:txBody>
      </p:sp>
      <p:cxnSp>
        <p:nvCxnSpPr>
          <p:cNvPr id="211" name="Conexão Reta 210"/>
          <p:cNvCxnSpPr/>
          <p:nvPr/>
        </p:nvCxnSpPr>
        <p:spPr>
          <a:xfrm flipV="1">
            <a:off x="7922260" y="977265"/>
            <a:ext cx="1835150" cy="1867535"/>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12" name="Conexão Reta 211"/>
          <p:cNvCxnSpPr/>
          <p:nvPr/>
        </p:nvCxnSpPr>
        <p:spPr>
          <a:xfrm>
            <a:off x="8082280" y="4665345"/>
            <a:ext cx="1433830" cy="135572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sp>
        <p:nvSpPr>
          <p:cNvPr id="213" name="Caixa de Texto 212"/>
          <p:cNvSpPr txBox="1"/>
          <p:nvPr/>
        </p:nvSpPr>
        <p:spPr>
          <a:xfrm>
            <a:off x="7731125" y="2642235"/>
            <a:ext cx="411480" cy="368300"/>
          </a:xfrm>
          <a:prstGeom prst="rect">
            <a:avLst/>
          </a:prstGeom>
          <a:noFill/>
        </p:spPr>
        <p:txBody>
          <a:bodyPr wrap="none" rtlCol="0" anchor="t">
            <a:spAutoFit/>
          </a:bodyPr>
          <a:p>
            <a:r>
              <a:rPr lang="pt-PT" altLang="en-US">
                <a:solidFill>
                  <a:srgbClr val="FF0000"/>
                </a:solidFill>
                <a:latin typeface="Arial Narrow" panose="020B0606020202030204" pitchFamily="34" charset="0"/>
              </a:rPr>
              <a:t>■</a:t>
            </a:r>
            <a:endParaRPr lang="pt-PT" altLang="en-US">
              <a:solidFill>
                <a:srgbClr val="FF0000"/>
              </a:solidFill>
              <a:latin typeface="Arial Narrow" panose="020B0606020202030204" pitchFamily="34" charset="0"/>
            </a:endParaRPr>
          </a:p>
        </p:txBody>
      </p:sp>
      <p:cxnSp>
        <p:nvCxnSpPr>
          <p:cNvPr id="214" name="Conexão Reta 213"/>
          <p:cNvCxnSpPr/>
          <p:nvPr/>
        </p:nvCxnSpPr>
        <p:spPr>
          <a:xfrm>
            <a:off x="2525395" y="1007745"/>
            <a:ext cx="1837055" cy="137922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15" name="Conexão Reta 214"/>
          <p:cNvCxnSpPr/>
          <p:nvPr/>
        </p:nvCxnSpPr>
        <p:spPr>
          <a:xfrm>
            <a:off x="2253615" y="100584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16" name="Conexão Reta 215"/>
          <p:cNvCxnSpPr/>
          <p:nvPr/>
        </p:nvCxnSpPr>
        <p:spPr>
          <a:xfrm>
            <a:off x="3841115" y="4721225"/>
            <a:ext cx="527050" cy="34163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17" name="Conexão Reta 216"/>
          <p:cNvCxnSpPr/>
          <p:nvPr/>
        </p:nvCxnSpPr>
        <p:spPr>
          <a:xfrm flipH="1">
            <a:off x="9764395" y="966470"/>
            <a:ext cx="276225" cy="1905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pic>
        <p:nvPicPr>
          <p:cNvPr id="218" name="Imagem 217"/>
          <p:cNvPicPr>
            <a:picLocks noChangeAspect="1"/>
          </p:cNvPicPr>
          <p:nvPr/>
        </p:nvPicPr>
        <p:blipFill>
          <a:blip r:embed="rId3"/>
          <a:stretch>
            <a:fillRect/>
          </a:stretch>
        </p:blipFill>
        <p:spPr>
          <a:xfrm>
            <a:off x="5199380" y="4237990"/>
            <a:ext cx="1346835" cy="1127760"/>
          </a:xfrm>
          <a:prstGeom prst="rect">
            <a:avLst/>
          </a:prstGeom>
        </p:spPr>
      </p:pic>
      <p:sp>
        <p:nvSpPr>
          <p:cNvPr id="219" name="Anel 218"/>
          <p:cNvSpPr/>
          <p:nvPr/>
        </p:nvSpPr>
        <p:spPr>
          <a:xfrm>
            <a:off x="5001895" y="3795395"/>
            <a:ext cx="2088515" cy="208153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solidFill>
                <a:schemeClr val="tx1"/>
              </a:solidFill>
            </a:endParaRPr>
          </a:p>
        </p:txBody>
      </p:sp>
      <p:sp>
        <p:nvSpPr>
          <p:cNvPr id="220" name="Caixa de Texto 219"/>
          <p:cNvSpPr txBox="1"/>
          <p:nvPr/>
        </p:nvSpPr>
        <p:spPr>
          <a:xfrm>
            <a:off x="4596130" y="2133600"/>
            <a:ext cx="4060825" cy="583565"/>
          </a:xfrm>
          <a:prstGeom prst="rect">
            <a:avLst/>
          </a:prstGeom>
          <a:noFill/>
        </p:spPr>
        <p:txBody>
          <a:bodyPr wrap="square" rtlCol="0">
            <a:spAutoFit/>
          </a:bodyPr>
          <a:p>
            <a:pPr algn="ctr"/>
            <a:r>
              <a:rPr lang="pt-PT" altLang="en-US" sz="1600" i="1">
                <a:solidFill>
                  <a:srgbClr val="008CBA"/>
                </a:solidFill>
              </a:rPr>
              <a:t>LA DIMENSION GÉOÉCONOMIQUE</a:t>
            </a:r>
            <a:endParaRPr lang="pt-PT" altLang="en-US" sz="1600" i="1">
              <a:solidFill>
                <a:srgbClr val="008CBA"/>
              </a:solidFill>
            </a:endParaRPr>
          </a:p>
          <a:p>
            <a:pPr algn="ctr"/>
            <a:r>
              <a:rPr lang="pt-PT" altLang="en-US" sz="1600" i="1">
                <a:solidFill>
                  <a:srgbClr val="008CBA"/>
                </a:solidFill>
              </a:rPr>
              <a:t>DU CAP VERT</a:t>
            </a:r>
            <a:endParaRPr lang="pt-PT" altLang="en-US" sz="1600" i="1">
              <a:solidFill>
                <a:srgbClr val="008CBA"/>
              </a:solidFill>
            </a:endParaRPr>
          </a:p>
        </p:txBody>
      </p:sp>
      <p:sp>
        <p:nvSpPr>
          <p:cNvPr id="221" name="Retângulo Arredondado 220"/>
          <p:cNvSpPr/>
          <p:nvPr/>
        </p:nvSpPr>
        <p:spPr>
          <a:xfrm>
            <a:off x="3643630" y="94615"/>
            <a:ext cx="896620" cy="5918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pt-PT" altLang="en-US" sz="1200">
                <a:ln>
                  <a:noFill/>
                </a:ln>
                <a:solidFill>
                  <a:srgbClr val="008CBA"/>
                </a:solidFill>
                <a:latin typeface="Arial Narrow" panose="020B0606020202030204" pitchFamily="34" charset="0"/>
              </a:rPr>
              <a:t>■</a:t>
            </a:r>
            <a:r>
              <a:rPr lang="pt-PT" altLang="en-US" sz="1200">
                <a:ln>
                  <a:noFill/>
                </a:ln>
                <a:solidFill>
                  <a:srgbClr val="008CBA"/>
                </a:solidFill>
              </a:rPr>
              <a:t>SADC</a:t>
            </a:r>
            <a:endParaRPr lang="pt-PT" altLang="en-US" sz="1200">
              <a:ln>
                <a:noFill/>
              </a:ln>
              <a:solidFill>
                <a:srgbClr val="008CBA"/>
              </a:solidFill>
            </a:endParaRP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rPr>
              <a:t>CEEAC</a:t>
            </a:r>
            <a:endParaRPr lang="pt-PT" altLang="en-US" sz="1200">
              <a:ln>
                <a:noFill/>
              </a:ln>
              <a:solidFill>
                <a:srgbClr val="008CBA"/>
              </a:solidFill>
            </a:endParaRP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CEMAC</a:t>
            </a:r>
            <a:endParaRPr lang="pt-PT" altLang="en-US" sz="1200">
              <a:ln>
                <a:noFill/>
              </a:ln>
              <a:solidFill>
                <a:srgbClr val="008CBA"/>
              </a:solidFill>
            </a:endParaRPr>
          </a:p>
        </p:txBody>
      </p:sp>
      <p:cxnSp>
        <p:nvCxnSpPr>
          <p:cNvPr id="222" name="Conexão Reta 221"/>
          <p:cNvCxnSpPr/>
          <p:nvPr/>
        </p:nvCxnSpPr>
        <p:spPr>
          <a:xfrm>
            <a:off x="4093845" y="955675"/>
            <a:ext cx="253365" cy="1374140"/>
          </a:xfrm>
          <a:prstGeom prst="line">
            <a:avLst/>
          </a:prstGeom>
          <a:ln w="3175">
            <a:solidFill>
              <a:srgbClr val="3EA4BA"/>
            </a:solidFill>
            <a:headEnd type="none" w="med" len="med"/>
            <a:tailEnd type="none"/>
          </a:ln>
        </p:spPr>
        <p:style>
          <a:lnRef idx="1">
            <a:schemeClr val="accent3"/>
          </a:lnRef>
          <a:fillRef idx="0">
            <a:schemeClr val="accent3"/>
          </a:fillRef>
          <a:effectRef idx="0">
            <a:schemeClr val="accent3"/>
          </a:effectRef>
          <a:fontRef idx="minor">
            <a:schemeClr val="tx1"/>
          </a:fontRef>
        </p:style>
      </p:cxnSp>
      <p:sp>
        <p:nvSpPr>
          <p:cNvPr id="223" name="Caixa de Texto 222"/>
          <p:cNvSpPr txBox="1"/>
          <p:nvPr/>
        </p:nvSpPr>
        <p:spPr>
          <a:xfrm>
            <a:off x="4077970" y="760095"/>
            <a:ext cx="1468755" cy="275590"/>
          </a:xfrm>
          <a:prstGeom prst="rect">
            <a:avLst/>
          </a:prstGeom>
          <a:noFill/>
        </p:spPr>
        <p:txBody>
          <a:bodyPr wrap="square" rtlCol="0">
            <a:spAutoFit/>
          </a:bodyPr>
          <a:p>
            <a:r>
              <a:rPr lang="pt-PT" altLang="en-US" sz="1200" i="1">
                <a:solidFill>
                  <a:srgbClr val="008CBA"/>
                </a:solidFill>
                <a:latin typeface="Arial Narrow" panose="020B0606020202030204" pitchFamily="34" charset="0"/>
                <a:cs typeface="Arial Narrow" panose="020B0606020202030204" pitchFamily="34" charset="0"/>
              </a:rPr>
              <a:t>Position sur le marché</a:t>
            </a:r>
            <a:endParaRPr lang="pt-PT" altLang="en-US" sz="1200" i="1">
              <a:solidFill>
                <a:srgbClr val="008CBA"/>
              </a:solidFill>
              <a:latin typeface="Arial Narrow" panose="020B0606020202030204" pitchFamily="34" charset="0"/>
              <a:cs typeface="Arial Narrow" panose="020B0606020202030204" pitchFamily="34" charset="0"/>
            </a:endParaRPr>
          </a:p>
        </p:txBody>
      </p:sp>
      <p:sp>
        <p:nvSpPr>
          <p:cNvPr id="224" name="Caixa de Texto 223"/>
          <p:cNvSpPr txBox="1"/>
          <p:nvPr/>
        </p:nvSpPr>
        <p:spPr>
          <a:xfrm>
            <a:off x="4197350" y="2177415"/>
            <a:ext cx="411480" cy="368300"/>
          </a:xfrm>
          <a:prstGeom prst="rect">
            <a:avLst/>
          </a:prstGeom>
          <a:noFill/>
        </p:spPr>
        <p:txBody>
          <a:bodyPr wrap="none" rtlCol="0" anchor="t">
            <a:spAutoFit/>
          </a:bodyPr>
          <a:p>
            <a:r>
              <a:rPr lang="pt-PT" altLang="en-US">
                <a:solidFill>
                  <a:srgbClr val="FF0000"/>
                </a:solidFill>
                <a:latin typeface="Arial Narrow" panose="020B0606020202030204" pitchFamily="34" charset="0"/>
              </a:rPr>
              <a:t>■</a:t>
            </a:r>
            <a:endParaRPr lang="pt-PT" altLang="en-US">
              <a:solidFill>
                <a:srgbClr val="FF0000"/>
              </a:solidFill>
              <a:latin typeface="Arial Narrow" panose="020B0606020202030204" pitchFamily="34" charset="0"/>
            </a:endParaRPr>
          </a:p>
        </p:txBody>
      </p:sp>
      <p:sp>
        <p:nvSpPr>
          <p:cNvPr id="225" name="Retângulo Arredondado 224"/>
          <p:cNvSpPr/>
          <p:nvPr/>
        </p:nvSpPr>
        <p:spPr>
          <a:xfrm>
            <a:off x="4445" y="2394585"/>
            <a:ext cx="1474470" cy="136334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■Union Européenne</a:t>
            </a:r>
            <a:endParaRPr lang="pt-PT" altLang="en-US" sz="1200">
              <a:ln>
                <a:noFill/>
              </a:ln>
              <a:solidFill>
                <a:srgbClr val="008CBA"/>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ASEAN</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MERCOSUR</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rPr>
              <a:t>■SADC</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CEEAC</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CEMAC</a:t>
            </a:r>
            <a:endParaRPr lang="pt-PT" altLang="en-US" sz="1200">
              <a:ln>
                <a:noFill/>
              </a:ln>
              <a:solidFill>
                <a:srgbClr val="008CBA"/>
              </a:solidFill>
              <a:latin typeface="Arial Narrow" panose="020B0606020202030204" pitchFamily="34" charset="0"/>
              <a:cs typeface="Arial Narrow" panose="020B0606020202030204" pitchFamily="34" charset="0"/>
            </a:endParaRPr>
          </a:p>
        </p:txBody>
      </p:sp>
      <p:sp>
        <p:nvSpPr>
          <p:cNvPr id="226" name="Caixa de Texto 225"/>
          <p:cNvSpPr txBox="1"/>
          <p:nvPr/>
        </p:nvSpPr>
        <p:spPr>
          <a:xfrm>
            <a:off x="631825" y="3854450"/>
            <a:ext cx="1040765" cy="275590"/>
          </a:xfrm>
          <a:prstGeom prst="rect">
            <a:avLst/>
          </a:prstGeom>
          <a:noFill/>
        </p:spPr>
        <p:txBody>
          <a:bodyPr wrap="square" rtlCol="0">
            <a:spAutoFit/>
          </a:bodyPr>
          <a:p>
            <a:r>
              <a:rPr lang="pt-PT" altLang="en-US" sz="1200" i="1">
                <a:solidFill>
                  <a:srgbClr val="008CBA"/>
                </a:solidFill>
                <a:latin typeface="Arial Narrow" panose="020B0606020202030204" pitchFamily="34" charset="0"/>
                <a:cs typeface="Arial Narrow" panose="020B0606020202030204" pitchFamily="34" charset="0"/>
              </a:rPr>
              <a:t>Market position</a:t>
            </a:r>
            <a:endParaRPr lang="pt-PT" altLang="en-US" sz="1200" i="1">
              <a:solidFill>
                <a:srgbClr val="008CBA"/>
              </a:solidFill>
              <a:latin typeface="Arial Narrow" panose="020B0606020202030204" pitchFamily="34" charset="0"/>
              <a:cs typeface="Arial Narrow" panose="020B0606020202030204" pitchFamily="34" charset="0"/>
            </a:endParaRPr>
          </a:p>
        </p:txBody>
      </p:sp>
      <p:cxnSp>
        <p:nvCxnSpPr>
          <p:cNvPr id="227" name="Conexão Reta 226"/>
          <p:cNvCxnSpPr/>
          <p:nvPr/>
        </p:nvCxnSpPr>
        <p:spPr>
          <a:xfrm flipH="1">
            <a:off x="3863975" y="3503295"/>
            <a:ext cx="1732280" cy="117348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28" name="Caixa de Texto 227"/>
          <p:cNvSpPr txBox="1"/>
          <p:nvPr/>
        </p:nvSpPr>
        <p:spPr>
          <a:xfrm>
            <a:off x="2910205" y="4636770"/>
            <a:ext cx="1094740" cy="275590"/>
          </a:xfrm>
          <a:prstGeom prst="rect">
            <a:avLst/>
          </a:prstGeom>
          <a:noFill/>
        </p:spPr>
        <p:txBody>
          <a:bodyPr wrap="square" rtlCol="0">
            <a:spAutoFit/>
          </a:bodyPr>
          <a:p>
            <a:r>
              <a:rPr lang="pt-PT" altLang="en-US" sz="1200" i="1">
                <a:solidFill>
                  <a:srgbClr val="008CBA"/>
                </a:solidFill>
                <a:latin typeface="Arial Narrow" panose="020B0606020202030204" pitchFamily="34" charset="0"/>
                <a:cs typeface="Arial Narrow" panose="020B0606020202030204" pitchFamily="34" charset="0"/>
              </a:rPr>
              <a:t>Pays membre</a:t>
            </a:r>
            <a:endParaRPr lang="pt-PT" altLang="en-US" sz="1200" i="1">
              <a:solidFill>
                <a:srgbClr val="008CBA"/>
              </a:solidFill>
              <a:latin typeface="Arial Narrow" panose="020B0606020202030204" pitchFamily="34" charset="0"/>
              <a:cs typeface="Arial Narrow" panose="020B0606020202030204" pitchFamily="34" charset="0"/>
            </a:endParaRPr>
          </a:p>
        </p:txBody>
      </p:sp>
      <p:cxnSp>
        <p:nvCxnSpPr>
          <p:cNvPr id="229" name="Conexão Reta 228"/>
          <p:cNvCxnSpPr/>
          <p:nvPr/>
        </p:nvCxnSpPr>
        <p:spPr>
          <a:xfrm>
            <a:off x="4401820" y="2413000"/>
            <a:ext cx="1292860" cy="67437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230" name="Caixa de Texto 229"/>
          <p:cNvSpPr txBox="1"/>
          <p:nvPr/>
        </p:nvSpPr>
        <p:spPr>
          <a:xfrm>
            <a:off x="3597910" y="2376805"/>
            <a:ext cx="1094740" cy="275590"/>
          </a:xfrm>
          <a:prstGeom prst="rect">
            <a:avLst/>
          </a:prstGeom>
          <a:noFill/>
        </p:spPr>
        <p:txBody>
          <a:bodyPr wrap="square" rtlCol="0">
            <a:spAutoFit/>
          </a:bodyPr>
          <a:p>
            <a:r>
              <a:rPr lang="pt-PT" altLang="en-US" sz="1200" i="1">
                <a:solidFill>
                  <a:srgbClr val="008CBA"/>
                </a:solidFill>
                <a:latin typeface="Arial Narrow" panose="020B0606020202030204" pitchFamily="34" charset="0"/>
                <a:cs typeface="Arial Narrow" panose="020B0606020202030204" pitchFamily="34" charset="0"/>
              </a:rPr>
              <a:t>Pays membre</a:t>
            </a:r>
            <a:endParaRPr lang="pt-PT" altLang="en-US" sz="1200" i="1">
              <a:solidFill>
                <a:srgbClr val="008CBA"/>
              </a:solidFill>
              <a:latin typeface="Arial Narrow" panose="020B0606020202030204" pitchFamily="34" charset="0"/>
              <a:cs typeface="Arial Narrow" panose="020B0606020202030204" pitchFamily="34" charset="0"/>
            </a:endParaRPr>
          </a:p>
        </p:txBody>
      </p:sp>
      <p:cxnSp>
        <p:nvCxnSpPr>
          <p:cNvPr id="231" name="Conexão Reta 230"/>
          <p:cNvCxnSpPr/>
          <p:nvPr/>
        </p:nvCxnSpPr>
        <p:spPr>
          <a:xfrm flipH="1">
            <a:off x="6530975" y="2861310"/>
            <a:ext cx="1322070" cy="551815"/>
          </a:xfrm>
          <a:prstGeom prst="line">
            <a:avLst/>
          </a:prstGeom>
          <a:ln>
            <a:solidFill>
              <a:srgbClr val="3EA4BA"/>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32" name="Conexão Reta 231"/>
          <p:cNvCxnSpPr/>
          <p:nvPr/>
        </p:nvCxnSpPr>
        <p:spPr>
          <a:xfrm>
            <a:off x="6372225" y="3574415"/>
            <a:ext cx="1997710" cy="334010"/>
          </a:xfrm>
          <a:prstGeom prst="line">
            <a:avLst/>
          </a:prstGeom>
          <a:ln>
            <a:solidFill>
              <a:srgbClr val="0070C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33" name="Caixa de Texto 232"/>
          <p:cNvSpPr txBox="1"/>
          <p:nvPr/>
        </p:nvSpPr>
        <p:spPr>
          <a:xfrm>
            <a:off x="7715250" y="2934970"/>
            <a:ext cx="1052830" cy="275590"/>
          </a:xfrm>
          <a:prstGeom prst="rect">
            <a:avLst/>
          </a:prstGeom>
          <a:noFill/>
        </p:spPr>
        <p:txBody>
          <a:bodyPr wrap="square" rtlCol="0">
            <a:spAutoFit/>
          </a:bodyPr>
          <a:p>
            <a:r>
              <a:rPr lang="pt-PT" altLang="en-US" sz="1200" i="1">
                <a:solidFill>
                  <a:srgbClr val="008CBA"/>
                </a:solidFill>
                <a:latin typeface="Arial Narrow" panose="020B0606020202030204" pitchFamily="34" charset="0"/>
                <a:cs typeface="Arial Narrow" panose="020B0606020202030204" pitchFamily="34" charset="0"/>
              </a:rPr>
              <a:t>Pays membre</a:t>
            </a:r>
            <a:endParaRPr lang="pt-PT" altLang="en-US" sz="1200" i="1">
              <a:solidFill>
                <a:srgbClr val="008CBA"/>
              </a:solidFill>
              <a:latin typeface="Arial Narrow" panose="020B0606020202030204" pitchFamily="34" charset="0"/>
              <a:cs typeface="Arial Narrow" panose="020B0606020202030204" pitchFamily="34" charset="0"/>
            </a:endParaRPr>
          </a:p>
        </p:txBody>
      </p:sp>
      <p:cxnSp>
        <p:nvCxnSpPr>
          <p:cNvPr id="234" name="Conexão Reta 233"/>
          <p:cNvCxnSpPr/>
          <p:nvPr/>
        </p:nvCxnSpPr>
        <p:spPr>
          <a:xfrm>
            <a:off x="6051550" y="3653790"/>
            <a:ext cx="1983105" cy="963930"/>
          </a:xfrm>
          <a:prstGeom prst="line">
            <a:avLst/>
          </a:prstGeom>
          <a:ln>
            <a:solidFill>
              <a:srgbClr val="0070C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35" name="Caixa de Texto 234"/>
          <p:cNvSpPr txBox="1"/>
          <p:nvPr/>
        </p:nvSpPr>
        <p:spPr>
          <a:xfrm>
            <a:off x="7494905" y="3549015"/>
            <a:ext cx="1294765" cy="275590"/>
          </a:xfrm>
          <a:prstGeom prst="rect">
            <a:avLst/>
          </a:prstGeom>
          <a:noFill/>
        </p:spPr>
        <p:txBody>
          <a:bodyPr wrap="square" rtlCol="0">
            <a:spAutoFit/>
          </a:bodyPr>
          <a:p>
            <a:r>
              <a:rPr lang="pt-PT" altLang="en-US" sz="1200" i="1">
                <a:solidFill>
                  <a:srgbClr val="008CBA"/>
                </a:solidFill>
                <a:latin typeface="Arial Narrow" panose="020B0606020202030204" pitchFamily="34" charset="0"/>
                <a:cs typeface="Arial Narrow" panose="020B0606020202030204" pitchFamily="34" charset="0"/>
              </a:rPr>
              <a:t>Accords spéciaux</a:t>
            </a:r>
            <a:endParaRPr lang="pt-PT" altLang="en-US" sz="1200" i="1">
              <a:solidFill>
                <a:srgbClr val="008CBA"/>
              </a:solidFill>
              <a:latin typeface="Arial Narrow" panose="020B0606020202030204" pitchFamily="34" charset="0"/>
              <a:cs typeface="Arial Narrow" panose="020B0606020202030204" pitchFamily="34" charset="0"/>
            </a:endParaRPr>
          </a:p>
        </p:txBody>
      </p:sp>
      <p:sp>
        <p:nvSpPr>
          <p:cNvPr id="236" name="Caixa de Texto 235"/>
          <p:cNvSpPr txBox="1"/>
          <p:nvPr/>
        </p:nvSpPr>
        <p:spPr>
          <a:xfrm>
            <a:off x="8046720" y="4443095"/>
            <a:ext cx="1253490" cy="275590"/>
          </a:xfrm>
          <a:prstGeom prst="rect">
            <a:avLst/>
          </a:prstGeom>
          <a:noFill/>
        </p:spPr>
        <p:txBody>
          <a:bodyPr wrap="square" rtlCol="0">
            <a:spAutoFit/>
          </a:bodyPr>
          <a:p>
            <a:r>
              <a:rPr lang="pt-PT" altLang="en-US" sz="1200" i="1">
                <a:solidFill>
                  <a:srgbClr val="008CBA"/>
                </a:solidFill>
                <a:latin typeface="Arial Narrow" panose="020B0606020202030204" pitchFamily="34" charset="0"/>
                <a:cs typeface="Arial Narrow" panose="020B0606020202030204" pitchFamily="34" charset="0"/>
              </a:rPr>
              <a:t>Accords spéciaux</a:t>
            </a:r>
            <a:endParaRPr lang="pt-PT" altLang="en-US" sz="1200" i="1">
              <a:solidFill>
                <a:srgbClr val="008CBA"/>
              </a:solidFill>
              <a:latin typeface="Arial Narrow" panose="020B0606020202030204" pitchFamily="34" charset="0"/>
              <a:cs typeface="Arial Narrow" panose="020B0606020202030204" pitchFamily="34" charset="0"/>
            </a:endParaRPr>
          </a:p>
        </p:txBody>
      </p:sp>
      <p:cxnSp>
        <p:nvCxnSpPr>
          <p:cNvPr id="237" name="Conexão Reta 236"/>
          <p:cNvCxnSpPr/>
          <p:nvPr/>
        </p:nvCxnSpPr>
        <p:spPr>
          <a:xfrm flipV="1">
            <a:off x="8448675" y="3250565"/>
            <a:ext cx="1520825" cy="6610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8" name="Conexão Reta 237"/>
          <p:cNvCxnSpPr/>
          <p:nvPr/>
        </p:nvCxnSpPr>
        <p:spPr>
          <a:xfrm>
            <a:off x="5596255" y="344614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39" name="Conexão Reta 238"/>
          <p:cNvCxnSpPr/>
          <p:nvPr/>
        </p:nvCxnSpPr>
        <p:spPr>
          <a:xfrm>
            <a:off x="5685155" y="303974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40" name="Conexão Reta 239"/>
          <p:cNvCxnSpPr/>
          <p:nvPr/>
        </p:nvCxnSpPr>
        <p:spPr>
          <a:xfrm>
            <a:off x="6532880" y="335407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41" name="Conexão Reta 240"/>
          <p:cNvCxnSpPr/>
          <p:nvPr/>
        </p:nvCxnSpPr>
        <p:spPr>
          <a:xfrm>
            <a:off x="6056630" y="360172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242" name="Conexão Reta 241"/>
          <p:cNvCxnSpPr/>
          <p:nvPr/>
        </p:nvCxnSpPr>
        <p:spPr>
          <a:xfrm>
            <a:off x="6364605" y="351917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243" name="Caixa de Texto 242"/>
          <p:cNvSpPr txBox="1"/>
          <p:nvPr/>
        </p:nvSpPr>
        <p:spPr>
          <a:xfrm>
            <a:off x="8258810" y="3702050"/>
            <a:ext cx="386715" cy="368300"/>
          </a:xfrm>
          <a:prstGeom prst="rect">
            <a:avLst/>
          </a:prstGeom>
          <a:noFill/>
        </p:spPr>
        <p:txBody>
          <a:bodyPr wrap="square" rtlCol="0" anchor="t">
            <a:spAutoFit/>
          </a:bodyPr>
          <a:p>
            <a:r>
              <a:rPr lang="pt-PT" altLang="en-US">
                <a:solidFill>
                  <a:srgbClr val="FF0000"/>
                </a:solidFill>
                <a:latin typeface="Arial Narrow" panose="020B0606020202030204" pitchFamily="34" charset="0"/>
              </a:rPr>
              <a:t>■</a:t>
            </a:r>
            <a:endParaRPr lang="pt-PT" altLang="en-US">
              <a:solidFill>
                <a:srgbClr val="FF0000"/>
              </a:solidFill>
              <a:latin typeface="Arial Narrow" panose="020B0606020202030204" pitchFamily="34" charset="0"/>
            </a:endParaRPr>
          </a:p>
        </p:txBody>
      </p:sp>
      <p:sp>
        <p:nvSpPr>
          <p:cNvPr id="244" name="Caixa de Texto 243"/>
          <p:cNvSpPr txBox="1"/>
          <p:nvPr/>
        </p:nvSpPr>
        <p:spPr>
          <a:xfrm>
            <a:off x="7912100" y="4453890"/>
            <a:ext cx="411480" cy="368300"/>
          </a:xfrm>
          <a:prstGeom prst="rect">
            <a:avLst/>
          </a:prstGeom>
          <a:noFill/>
        </p:spPr>
        <p:txBody>
          <a:bodyPr wrap="square" rtlCol="0" anchor="t">
            <a:spAutoFit/>
          </a:bodyPr>
          <a:p>
            <a:r>
              <a:rPr lang="pt-PT" altLang="en-US">
                <a:solidFill>
                  <a:srgbClr val="FF0000"/>
                </a:solidFill>
                <a:latin typeface="Arial Narrow" panose="020B0606020202030204" pitchFamily="34" charset="0"/>
              </a:rPr>
              <a:t>■</a:t>
            </a:r>
            <a:endParaRPr lang="pt-PT" altLang="en-US">
              <a:solidFill>
                <a:srgbClr val="FF0000"/>
              </a:solidFill>
              <a:latin typeface="Arial Narrow" panose="020B0606020202030204" pitchFamily="34" charset="0"/>
            </a:endParaRPr>
          </a:p>
        </p:txBody>
      </p:sp>
      <p:cxnSp>
        <p:nvCxnSpPr>
          <p:cNvPr id="245" name="Conexão Reta 244"/>
          <p:cNvCxnSpPr/>
          <p:nvPr/>
        </p:nvCxnSpPr>
        <p:spPr>
          <a:xfrm>
            <a:off x="10027920" y="86296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46" name="Conexão Reta 245"/>
          <p:cNvCxnSpPr/>
          <p:nvPr/>
        </p:nvCxnSpPr>
        <p:spPr>
          <a:xfrm flipH="1">
            <a:off x="9941560" y="3245485"/>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47" name="Conexão Reta 246"/>
          <p:cNvCxnSpPr/>
          <p:nvPr/>
        </p:nvCxnSpPr>
        <p:spPr>
          <a:xfrm>
            <a:off x="10194290" y="313118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48" name="Conexão Reta 247"/>
          <p:cNvCxnSpPr/>
          <p:nvPr/>
        </p:nvCxnSpPr>
        <p:spPr>
          <a:xfrm flipH="1">
            <a:off x="9511030" y="5995035"/>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49" name="Conexão Reta 248"/>
          <p:cNvCxnSpPr/>
          <p:nvPr/>
        </p:nvCxnSpPr>
        <p:spPr>
          <a:xfrm>
            <a:off x="9774555" y="588073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50" name="Conexão Reta 249"/>
          <p:cNvCxnSpPr/>
          <p:nvPr/>
        </p:nvCxnSpPr>
        <p:spPr>
          <a:xfrm rot="5400000">
            <a:off x="560705" y="397383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51" name="Conexão Reta 250"/>
          <p:cNvCxnSpPr/>
          <p:nvPr/>
        </p:nvCxnSpPr>
        <p:spPr>
          <a:xfrm rot="5400000">
            <a:off x="681990" y="371729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52" name="Conexão Reta 251"/>
          <p:cNvCxnSpPr/>
          <p:nvPr/>
        </p:nvCxnSpPr>
        <p:spPr>
          <a:xfrm>
            <a:off x="683260" y="4097020"/>
            <a:ext cx="3159760" cy="653415"/>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53" name="Conexão Reta 252"/>
          <p:cNvCxnSpPr/>
          <p:nvPr/>
        </p:nvCxnSpPr>
        <p:spPr>
          <a:xfrm>
            <a:off x="2654935" y="4324985"/>
            <a:ext cx="1229995" cy="38227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54" name="Conexão Reta 253"/>
          <p:cNvCxnSpPr/>
          <p:nvPr/>
        </p:nvCxnSpPr>
        <p:spPr>
          <a:xfrm>
            <a:off x="2667000" y="4152900"/>
            <a:ext cx="1905" cy="187325"/>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255" name="Caixa de Texto 254"/>
          <p:cNvSpPr txBox="1"/>
          <p:nvPr/>
        </p:nvSpPr>
        <p:spPr>
          <a:xfrm>
            <a:off x="3679825" y="4511040"/>
            <a:ext cx="411480" cy="368300"/>
          </a:xfrm>
          <a:prstGeom prst="rect">
            <a:avLst/>
          </a:prstGeom>
          <a:noFill/>
        </p:spPr>
        <p:txBody>
          <a:bodyPr wrap="none" rtlCol="0" anchor="t">
            <a:spAutoFit/>
          </a:bodyPr>
          <a:p>
            <a:r>
              <a:rPr lang="pt-PT" altLang="en-US">
                <a:solidFill>
                  <a:srgbClr val="FF0000"/>
                </a:solidFill>
                <a:latin typeface="Arial Narrow" panose="020B0606020202030204" pitchFamily="34" charset="0"/>
              </a:rPr>
              <a:t>■</a:t>
            </a:r>
            <a:endParaRPr lang="pt-PT" altLang="en-US">
              <a:solidFill>
                <a:srgbClr val="FF0000"/>
              </a:solidFill>
              <a:latin typeface="Arial Narrow" panose="020B0606020202030204" pitchFamily="34" charset="0"/>
            </a:endParaRPr>
          </a:p>
        </p:txBody>
      </p:sp>
      <p:cxnSp>
        <p:nvCxnSpPr>
          <p:cNvPr id="256" name="Conexão Reta 255"/>
          <p:cNvCxnSpPr/>
          <p:nvPr/>
        </p:nvCxnSpPr>
        <p:spPr>
          <a:xfrm rot="5400000">
            <a:off x="2656840" y="40481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57" name="Conexão Reta 256"/>
          <p:cNvCxnSpPr/>
          <p:nvPr/>
        </p:nvCxnSpPr>
        <p:spPr>
          <a:xfrm flipH="1" flipV="1">
            <a:off x="1319530" y="2657475"/>
            <a:ext cx="337820" cy="1079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58" name="Conexão Reta 257"/>
          <p:cNvCxnSpPr/>
          <p:nvPr/>
        </p:nvCxnSpPr>
        <p:spPr>
          <a:xfrm flipH="1">
            <a:off x="742950" y="2839720"/>
            <a:ext cx="923925"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59" name="Conexão Reta 258"/>
          <p:cNvCxnSpPr/>
          <p:nvPr/>
        </p:nvCxnSpPr>
        <p:spPr>
          <a:xfrm flipH="1">
            <a:off x="1016635" y="3020695"/>
            <a:ext cx="666750"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0" name="Conexão Reta 259"/>
          <p:cNvCxnSpPr/>
          <p:nvPr/>
        </p:nvCxnSpPr>
        <p:spPr>
          <a:xfrm flipH="1" flipV="1">
            <a:off x="647700" y="3190875"/>
            <a:ext cx="1038225" cy="1905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1" name="Conexão Reta 260"/>
          <p:cNvCxnSpPr/>
          <p:nvPr/>
        </p:nvCxnSpPr>
        <p:spPr>
          <a:xfrm flipH="1" flipV="1">
            <a:off x="742950" y="3383915"/>
            <a:ext cx="914400" cy="952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2" name="Conexão Reta 261"/>
          <p:cNvCxnSpPr/>
          <p:nvPr/>
        </p:nvCxnSpPr>
        <p:spPr>
          <a:xfrm flipH="1">
            <a:off x="772160" y="3562350"/>
            <a:ext cx="911225" cy="31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63" name="Triângulo Isósceles 262"/>
          <p:cNvSpPr/>
          <p:nvPr/>
        </p:nvSpPr>
        <p:spPr>
          <a:xfrm>
            <a:off x="2655570" y="3653790"/>
            <a:ext cx="438150" cy="161925"/>
          </a:xfrm>
          <a:prstGeom prst="triangle">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ln>
                <a:solidFill>
                  <a:srgbClr val="FF0000"/>
                </a:solidFill>
              </a:ln>
              <a:solidFill>
                <a:srgbClr val="FF0000"/>
              </a:solidFill>
            </a:endParaRPr>
          </a:p>
        </p:txBody>
      </p:sp>
      <p:cxnSp>
        <p:nvCxnSpPr>
          <p:cNvPr id="264" name="Conexão Reta 263"/>
          <p:cNvCxnSpPr/>
          <p:nvPr/>
        </p:nvCxnSpPr>
        <p:spPr>
          <a:xfrm>
            <a:off x="4097020" y="774065"/>
            <a:ext cx="1905" cy="187325"/>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65" name="Conexão Reta 264"/>
          <p:cNvCxnSpPr/>
          <p:nvPr/>
        </p:nvCxnSpPr>
        <p:spPr>
          <a:xfrm rot="5400000">
            <a:off x="4098290" y="64770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266" name="Rectângulo 265"/>
          <p:cNvSpPr/>
          <p:nvPr/>
        </p:nvSpPr>
        <p:spPr>
          <a:xfrm>
            <a:off x="5487670" y="0"/>
            <a:ext cx="3277870" cy="724535"/>
          </a:xfrm>
          <a:prstGeom prst="rect">
            <a:avLst/>
          </a:prstGeom>
          <a:solidFill>
            <a:schemeClr val="accent2">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Mozambique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Guinée Équatoriale</a:t>
            </a:r>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São Tomé et Príncipe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Guinée Équatoriale</a:t>
            </a:r>
            <a:endParaRPr lang="pt-PT" altLang="en-US" sz="1200"/>
          </a:p>
        </p:txBody>
      </p:sp>
      <p:cxnSp>
        <p:nvCxnSpPr>
          <p:cNvPr id="267" name="Conexão Reta 266"/>
          <p:cNvCxnSpPr/>
          <p:nvPr/>
        </p:nvCxnSpPr>
        <p:spPr>
          <a:xfrm>
            <a:off x="7143115" y="1223010"/>
            <a:ext cx="1905" cy="187325"/>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68" name="Conexão Reta 267"/>
          <p:cNvCxnSpPr/>
          <p:nvPr/>
        </p:nvCxnSpPr>
        <p:spPr>
          <a:xfrm rot="5400000">
            <a:off x="7132955" y="109664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269" name="Triângulo Isósceles 268"/>
          <p:cNvSpPr/>
          <p:nvPr/>
        </p:nvSpPr>
        <p:spPr>
          <a:xfrm>
            <a:off x="6602730" y="735965"/>
            <a:ext cx="438150" cy="17145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cxnSp>
        <p:nvCxnSpPr>
          <p:cNvPr id="270" name="Conexão Reta 269"/>
          <p:cNvCxnSpPr/>
          <p:nvPr/>
        </p:nvCxnSpPr>
        <p:spPr>
          <a:xfrm flipH="1">
            <a:off x="4390390" y="1402080"/>
            <a:ext cx="2754630" cy="943610"/>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cxnSp>
        <p:nvCxnSpPr>
          <p:cNvPr id="271" name="Conexão Reta 270"/>
          <p:cNvCxnSpPr/>
          <p:nvPr/>
        </p:nvCxnSpPr>
        <p:spPr>
          <a:xfrm flipH="1">
            <a:off x="4311650" y="215265"/>
            <a:ext cx="1297305" cy="15875"/>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72" name="Conexão Reta 271"/>
          <p:cNvCxnSpPr/>
          <p:nvPr/>
        </p:nvCxnSpPr>
        <p:spPr>
          <a:xfrm flipH="1">
            <a:off x="4356735" y="394335"/>
            <a:ext cx="1263650" cy="127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73" name="Conexão Reta 272"/>
          <p:cNvCxnSpPr/>
          <p:nvPr/>
        </p:nvCxnSpPr>
        <p:spPr>
          <a:xfrm flipH="1">
            <a:off x="4363085" y="584835"/>
            <a:ext cx="1224280" cy="15875"/>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74" name="Cortar Retângulo de Canto Simples 273"/>
          <p:cNvSpPr/>
          <p:nvPr/>
        </p:nvSpPr>
        <p:spPr>
          <a:xfrm>
            <a:off x="5610860" y="870585"/>
            <a:ext cx="2464435"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pt-PT" altLang="en-US" sz="1200">
                <a:solidFill>
                  <a:schemeClr val="bg1"/>
                </a:solidFill>
                <a:latin typeface="Arial Narrow" panose="020B0606020202030204" pitchFamily="34" charset="0"/>
                <a:cs typeface="Arial Narrow" panose="020B0606020202030204" pitchFamily="34" charset="0"/>
                <a:sym typeface="+mn-ea"/>
              </a:rPr>
              <a:t>Positions dans les régions économiques</a:t>
            </a:r>
            <a:endParaRPr lang="pt-PT" altLang="en-US" sz="1200">
              <a:solidFill>
                <a:schemeClr val="bg1"/>
              </a:solidFill>
              <a:latin typeface="Arial Narrow" panose="020B0606020202030204" pitchFamily="34" charset="0"/>
              <a:cs typeface="Arial Narrow" panose="020B0606020202030204" pitchFamily="34" charset="0"/>
              <a:sym typeface="+mn-ea"/>
            </a:endParaRPr>
          </a:p>
        </p:txBody>
      </p:sp>
      <p:sp>
        <p:nvSpPr>
          <p:cNvPr id="275" name="Cortar Retângulo de Canto Simples 274"/>
          <p:cNvSpPr/>
          <p:nvPr/>
        </p:nvSpPr>
        <p:spPr>
          <a:xfrm>
            <a:off x="1622425" y="3778885"/>
            <a:ext cx="2446020"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pt-PT" altLang="en-US" sz="1200">
                <a:solidFill>
                  <a:schemeClr val="bg1"/>
                </a:solidFill>
                <a:latin typeface="Arial Narrow" panose="020B0606020202030204" pitchFamily="34" charset="0"/>
                <a:cs typeface="Arial Narrow" panose="020B0606020202030204" pitchFamily="34" charset="0"/>
                <a:sym typeface="+mn-ea"/>
              </a:rPr>
              <a:t>Positions dans les régions économiques</a:t>
            </a:r>
            <a:endParaRPr lang="pt-PT" altLang="en-US" sz="1200">
              <a:solidFill>
                <a:schemeClr val="bg1"/>
              </a:solidFill>
              <a:latin typeface="Arial Narrow" panose="020B0606020202030204" pitchFamily="34" charset="0"/>
              <a:cs typeface="Arial Narrow" panose="020B0606020202030204" pitchFamily="34" charset="0"/>
              <a:sym typeface="+mn-ea"/>
            </a:endParaRPr>
          </a:p>
        </p:txBody>
      </p:sp>
      <p:cxnSp>
        <p:nvCxnSpPr>
          <p:cNvPr id="276" name="Conexão Reta 275"/>
          <p:cNvCxnSpPr/>
          <p:nvPr/>
        </p:nvCxnSpPr>
        <p:spPr>
          <a:xfrm>
            <a:off x="2257425" y="88392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pic>
        <p:nvPicPr>
          <p:cNvPr id="277" name="Imagem 276" descr="250px-Palop.svg"/>
          <p:cNvPicPr>
            <a:picLocks noChangeAspect="1"/>
          </p:cNvPicPr>
          <p:nvPr/>
        </p:nvPicPr>
        <p:blipFill>
          <a:blip r:embed="rId4"/>
          <a:stretch>
            <a:fillRect/>
          </a:stretch>
        </p:blipFill>
        <p:spPr>
          <a:xfrm>
            <a:off x="4445" y="-4445"/>
            <a:ext cx="2381250" cy="2381250"/>
          </a:xfrm>
          <a:prstGeom prst="rect">
            <a:avLst/>
          </a:prstGeom>
        </p:spPr>
      </p:pic>
      <p:sp>
        <p:nvSpPr>
          <p:cNvPr id="290" name="Caixa de Texto 289"/>
          <p:cNvSpPr txBox="1"/>
          <p:nvPr/>
        </p:nvSpPr>
        <p:spPr>
          <a:xfrm>
            <a:off x="-8890" y="4599305"/>
            <a:ext cx="2051050"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68 </a:t>
            </a:r>
            <a:r>
              <a:rPr lang="pt-PT" altLang="en-US" sz="1200" i="1">
                <a:gradFill>
                  <a:gsLst>
                    <a:gs pos="0">
                      <a:srgbClr val="7B32B2"/>
                    </a:gs>
                    <a:gs pos="100000">
                      <a:srgbClr val="401A5D"/>
                    </a:gs>
                  </a:gsLst>
                  <a:lin scaled="0"/>
                </a:gradFill>
                <a:sym typeface="+mn-ea"/>
              </a:rPr>
              <a:t>Pays</a:t>
            </a:r>
            <a:endParaRPr lang="en-US" sz="1200" i="1">
              <a:gradFill>
                <a:gsLst>
                  <a:gs pos="0">
                    <a:srgbClr val="7B32B2"/>
                  </a:gs>
                  <a:gs pos="100000">
                    <a:srgbClr val="401A5D"/>
                  </a:gs>
                </a:gsLst>
                <a:lin scaled="0"/>
              </a:gradFill>
              <a:cs typeface="+mn-lt"/>
              <a:sym typeface="+mn-ea"/>
            </a:endParaRPr>
          </a:p>
          <a:p>
            <a:pPr>
              <a:lnSpc>
                <a:spcPct val="80000"/>
              </a:lnSpc>
              <a:spcBef>
                <a:spcPts val="0"/>
              </a:spcBef>
              <a:spcAft>
                <a:spcPts val="0"/>
              </a:spcAft>
            </a:pPr>
            <a:r>
              <a:rPr lang="en-US" sz="1200" i="1">
                <a:gradFill>
                  <a:gsLst>
                    <a:gs pos="0">
                      <a:srgbClr val="7B32B2"/>
                    </a:gs>
                    <a:gs pos="100000">
                      <a:srgbClr val="401A5D"/>
                    </a:gs>
                  </a:gsLst>
                  <a:lin scaled="0"/>
                </a:gradFill>
                <a:cs typeface="+mn-lt"/>
                <a:sym typeface="+mn-ea"/>
              </a:rPr>
              <a:t>2.033.955.651 </a:t>
            </a:r>
            <a:r>
              <a:rPr lang="pt-PT" altLang="en-US" sz="1200" i="1">
                <a:gradFill>
                  <a:gsLst>
                    <a:gs pos="0">
                      <a:srgbClr val="7B32B2"/>
                    </a:gs>
                    <a:gs pos="100000">
                      <a:srgbClr val="401A5D"/>
                    </a:gs>
                  </a:gsLst>
                  <a:lin scaled="0"/>
                </a:gradFill>
                <a:cs typeface="+mn-lt"/>
                <a:sym typeface="+mn-ea"/>
              </a:rPr>
              <a:t>hab</a:t>
            </a:r>
            <a:endParaRPr lang="pt-PT" altLang="en-US" sz="1200" i="1">
              <a:gradFill>
                <a:gsLst>
                  <a:gs pos="0">
                    <a:srgbClr val="7B32B2"/>
                  </a:gs>
                  <a:gs pos="100000">
                    <a:srgbClr val="401A5D"/>
                  </a:gs>
                </a:gsLst>
                <a:lin scaled="0"/>
              </a:gradFill>
              <a:cs typeface="+mn-lt"/>
              <a:sym typeface="+mn-ea"/>
            </a:endParaRPr>
          </a:p>
        </p:txBody>
      </p:sp>
      <p:cxnSp>
        <p:nvCxnSpPr>
          <p:cNvPr id="291" name="Conexão Reta 290"/>
          <p:cNvCxnSpPr/>
          <p:nvPr/>
        </p:nvCxnSpPr>
        <p:spPr>
          <a:xfrm flipH="1">
            <a:off x="261620" y="3639185"/>
            <a:ext cx="9525" cy="97599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92" name="Fluxograma: Conexão 291"/>
          <p:cNvSpPr/>
          <p:nvPr/>
        </p:nvSpPr>
        <p:spPr>
          <a:xfrm>
            <a:off x="199390" y="359092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cxnSp>
        <p:nvCxnSpPr>
          <p:cNvPr id="293" name="Conexão Reta 292"/>
          <p:cNvCxnSpPr/>
          <p:nvPr/>
        </p:nvCxnSpPr>
        <p:spPr>
          <a:xfrm rot="5400000">
            <a:off x="271780" y="450723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94" name="Conexão Reta 293"/>
          <p:cNvCxnSpPr/>
          <p:nvPr/>
        </p:nvCxnSpPr>
        <p:spPr>
          <a:xfrm>
            <a:off x="5902960" y="3669030"/>
            <a:ext cx="514985" cy="155575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95" name="Conexão Reta 294"/>
          <p:cNvCxnSpPr/>
          <p:nvPr/>
        </p:nvCxnSpPr>
        <p:spPr>
          <a:xfrm>
            <a:off x="5906135" y="364172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296" name="Rectângulo 295"/>
          <p:cNvSpPr/>
          <p:nvPr/>
        </p:nvSpPr>
        <p:spPr>
          <a:xfrm>
            <a:off x="-13335" y="5142865"/>
            <a:ext cx="3974465" cy="1474470"/>
          </a:xfrm>
          <a:prstGeom prst="rect">
            <a:avLst/>
          </a:prstGeom>
          <a:noFill/>
          <a:ln>
            <a:solidFill>
              <a:srgbClr val="000000">
                <a:alpha val="0"/>
              </a:srgbClr>
            </a:solidFill>
          </a:ln>
          <a:extLst>
            <a:ext uri="{909E8E84-426E-40DD-AFC4-6F175D3DCCD1}">
              <a14:hiddenFill xmlns:a14="http://schemas.microsoft.com/office/drawing/2010/main">
                <a:solidFill>
                  <a:schemeClr val="tx2">
                    <a:lumMod val="40000"/>
                    <a:lumOff val="6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CEDEAO</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Communauté Économique des États de l'Afrique de l'Ouest</a:t>
            </a:r>
            <a:endParaRPr lang="pt-PT" altLang="en-US" sz="10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PALOP</a:t>
            </a:r>
            <a:r>
              <a:rPr lang="pt-PT" altLang="en-US" sz="1000">
                <a:ln>
                  <a:noFill/>
                </a:ln>
                <a:solidFill>
                  <a:srgbClr val="008CBA"/>
                </a:solidFill>
                <a:latin typeface="Arial Narrow" panose="020B0606020202030204" pitchFamily="34" charset="0"/>
                <a:cs typeface="Arial Narrow" panose="020B0606020202030204" pitchFamily="34" charset="0"/>
                <a:sym typeface="+mn-ea"/>
              </a:rPr>
              <a:t> - Pays Africains de Langue Officielle Portugaise</a:t>
            </a:r>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CPLP</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Communauté des Pays de Langue Portugaise</a:t>
            </a:r>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SADC</a:t>
            </a:r>
            <a:r>
              <a:rPr lang="pt-PT" altLang="en-US" sz="1000">
                <a:ln>
                  <a:noFill/>
                </a:ln>
                <a:solidFill>
                  <a:srgbClr val="008CBA"/>
                </a:solidFill>
                <a:latin typeface="Arial Narrow" panose="020B0606020202030204" pitchFamily="34" charset="0"/>
                <a:cs typeface="Arial Narrow" panose="020B0606020202030204" pitchFamily="34" charset="0"/>
                <a:sym typeface="+mn-ea"/>
              </a:rPr>
              <a:t> -Communauté de Développement de l'Afrique Australe</a:t>
            </a:r>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ASEAN</a:t>
            </a:r>
            <a:r>
              <a:rPr lang="pt-PT" altLang="en-US" sz="1000">
                <a:ln>
                  <a:noFill/>
                </a:ln>
                <a:solidFill>
                  <a:srgbClr val="008CBA"/>
                </a:solidFill>
                <a:latin typeface="Arial Narrow" panose="020B0606020202030204" pitchFamily="34" charset="0"/>
                <a:cs typeface="Arial Narrow" panose="020B0606020202030204" pitchFamily="34" charset="0"/>
                <a:sym typeface="+mn-ea"/>
              </a:rPr>
              <a:t> - </a:t>
            </a:r>
            <a:r>
              <a:rPr lang="pt-PT" altLang="en-US" sz="1000">
                <a:ln>
                  <a:noFill/>
                </a:ln>
                <a:solidFill>
                  <a:srgbClr val="008CBA"/>
                </a:solidFill>
                <a:latin typeface="Arial Narrow" panose="020B0606020202030204" pitchFamily="34" charset="0"/>
                <a:cs typeface="Arial Narrow" panose="020B0606020202030204" pitchFamily="34" charset="0"/>
                <a:sym typeface="+mn-ea"/>
              </a:rPr>
              <a:t>Association des Nations de l'Asie du Sud-Est</a:t>
            </a:r>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a:ln>
                  <a:noFill/>
                </a:ln>
                <a:solidFill>
                  <a:srgbClr val="008CBA"/>
                </a:solidFill>
                <a:latin typeface="Arial Narrow" panose="020B0606020202030204" pitchFamily="34" charset="0"/>
                <a:cs typeface="Arial Narrow" panose="020B0606020202030204" pitchFamily="34" charset="0"/>
                <a:sym typeface="+mn-ea"/>
              </a:rPr>
              <a:t>CEEAC</a:t>
            </a:r>
            <a:r>
              <a:rPr lang="pt-PT" altLang="en-US" sz="1000">
                <a:ln>
                  <a:noFill/>
                </a:ln>
                <a:solidFill>
                  <a:srgbClr val="008CBA"/>
                </a:solidFill>
                <a:latin typeface="Arial Narrow" panose="020B0606020202030204" pitchFamily="34" charset="0"/>
                <a:cs typeface="Arial Narrow" panose="020B0606020202030204" pitchFamily="34" charset="0"/>
                <a:sym typeface="+mn-ea"/>
              </a:rPr>
              <a:t> </a:t>
            </a:r>
            <a:r>
              <a:rPr lang="pt-PT" altLang="en-US" sz="1000">
                <a:ln>
                  <a:noFill/>
                </a:ln>
                <a:solidFill>
                  <a:srgbClr val="008CBA"/>
                </a:solidFill>
                <a:latin typeface="Arial Narrow" panose="020B0606020202030204" pitchFamily="34" charset="0"/>
                <a:cs typeface="Arial Narrow" panose="020B0606020202030204" pitchFamily="34" charset="0"/>
                <a:sym typeface="+mn-ea"/>
              </a:rPr>
              <a:t>- Communauté Économique des États de l'Afrique Centrale</a:t>
            </a:r>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CEMAC</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Communauté Économique et Monétaire de l'Afrique Centrale</a:t>
            </a:r>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EU / SPG+ </a:t>
            </a:r>
            <a:r>
              <a:rPr lang="pt-PT" altLang="en-US" sz="1000">
                <a:ln>
                  <a:noFill/>
                </a:ln>
                <a:solidFill>
                  <a:srgbClr val="008CBA"/>
                </a:solidFill>
                <a:latin typeface="Arial Narrow" panose="020B0606020202030204" pitchFamily="34" charset="0"/>
                <a:cs typeface="Arial Narrow" panose="020B0606020202030204" pitchFamily="34" charset="0"/>
                <a:sym typeface="+mn-ea"/>
              </a:rPr>
              <a:t>- Système de Préférences Généralisées de l'Union Européenne</a:t>
            </a:r>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USA / AGOA</a:t>
            </a:r>
            <a:r>
              <a:rPr lang="pt-PT" altLang="en-US" sz="1000">
                <a:ln>
                  <a:noFill/>
                </a:ln>
                <a:solidFill>
                  <a:srgbClr val="008CBA"/>
                </a:solidFill>
                <a:latin typeface="Arial Narrow" panose="020B0606020202030204" pitchFamily="34" charset="0"/>
                <a:cs typeface="Arial Narrow" panose="020B0606020202030204" pitchFamily="34" charset="0"/>
                <a:sym typeface="+mn-ea"/>
              </a:rPr>
              <a:t> - Loi sur la Croissance et les Opportunités en Afrique des </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EUA</a:t>
            </a:r>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b="1" i="1">
                <a:ln>
                  <a:noFill/>
                </a:ln>
                <a:solidFill>
                  <a:srgbClr val="008CBA"/>
                </a:solidFill>
                <a:latin typeface="Arial Narrow" panose="020B0606020202030204" pitchFamily="34" charset="0"/>
                <a:cs typeface="Arial Narrow" panose="020B0606020202030204" pitchFamily="34" charset="0"/>
                <a:sym typeface="+mn-ea"/>
              </a:rPr>
              <a:t>MERCOSUR</a:t>
            </a:r>
            <a:r>
              <a:rPr lang="pt-PT" altLang="en-US" sz="1000">
                <a:ln>
                  <a:noFill/>
                </a:ln>
                <a:solidFill>
                  <a:srgbClr val="008CBA"/>
                </a:solidFill>
                <a:latin typeface="Arial Narrow" panose="020B0606020202030204" pitchFamily="34" charset="0"/>
                <a:cs typeface="Arial Narrow" panose="020B0606020202030204" pitchFamily="34" charset="0"/>
                <a:sym typeface="+mn-ea"/>
              </a:rPr>
              <a:t> - Le Marché Commun du Sud</a:t>
            </a:r>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a:p>
            <a:pPr algn="l"/>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p:txBody>
      </p:sp>
      <p:sp>
        <p:nvSpPr>
          <p:cNvPr id="298" name="Caixa de Texto 297"/>
          <p:cNvSpPr txBox="1"/>
          <p:nvPr/>
        </p:nvSpPr>
        <p:spPr>
          <a:xfrm>
            <a:off x="1925320" y="53975"/>
            <a:ext cx="1757045"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26 Pays</a:t>
            </a:r>
            <a:endParaRPr lang="en-US" sz="1200" i="1">
              <a:gradFill>
                <a:gsLst>
                  <a:gs pos="0">
                    <a:srgbClr val="7B32B2"/>
                  </a:gs>
                  <a:gs pos="100000">
                    <a:srgbClr val="401A5D"/>
                  </a:gs>
                </a:gsLst>
                <a:lin scaled="0"/>
              </a:gradFill>
              <a:cs typeface="+mn-lt"/>
              <a:sym typeface="+mn-ea"/>
            </a:endParaRPr>
          </a:p>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554</a:t>
            </a:r>
            <a:r>
              <a:rPr lang="en-US" sz="1200" i="1">
                <a:gradFill>
                  <a:gsLst>
                    <a:gs pos="0">
                      <a:srgbClr val="7B32B2"/>
                    </a:gs>
                    <a:gs pos="100000">
                      <a:srgbClr val="401A5D"/>
                    </a:gs>
                  </a:gsLst>
                  <a:lin scaled="0"/>
                </a:gradFill>
                <a:cs typeface="+mn-lt"/>
                <a:sym typeface="+mn-ea"/>
              </a:rPr>
              <a:t>.</a:t>
            </a:r>
            <a:r>
              <a:rPr lang="pt-PT" altLang="en-US" sz="1200" i="1">
                <a:gradFill>
                  <a:gsLst>
                    <a:gs pos="0">
                      <a:srgbClr val="7B32B2"/>
                    </a:gs>
                    <a:gs pos="100000">
                      <a:srgbClr val="401A5D"/>
                    </a:gs>
                  </a:gsLst>
                  <a:lin scaled="0"/>
                </a:gradFill>
                <a:cs typeface="+mn-lt"/>
                <a:sym typeface="+mn-ea"/>
              </a:rPr>
              <a:t>714</a:t>
            </a:r>
            <a:r>
              <a:rPr lang="en-US" sz="1200" i="1">
                <a:gradFill>
                  <a:gsLst>
                    <a:gs pos="0">
                      <a:srgbClr val="7B32B2"/>
                    </a:gs>
                    <a:gs pos="100000">
                      <a:srgbClr val="401A5D"/>
                    </a:gs>
                  </a:gsLst>
                  <a:lin scaled="0"/>
                </a:gradFill>
                <a:cs typeface="+mn-lt"/>
                <a:sym typeface="+mn-ea"/>
              </a:rPr>
              <a:t>.</a:t>
            </a:r>
            <a:r>
              <a:rPr lang="pt-PT" altLang="en-US" sz="1200" i="1">
                <a:gradFill>
                  <a:gsLst>
                    <a:gs pos="0">
                      <a:srgbClr val="7B32B2"/>
                    </a:gs>
                    <a:gs pos="100000">
                      <a:srgbClr val="401A5D"/>
                    </a:gs>
                  </a:gsLst>
                  <a:lin scaled="0"/>
                </a:gradFill>
                <a:cs typeface="+mn-lt"/>
                <a:sym typeface="+mn-ea"/>
              </a:rPr>
              <a:t>746</a:t>
            </a:r>
            <a:r>
              <a:rPr lang="en-US" sz="1200" i="1">
                <a:gradFill>
                  <a:gsLst>
                    <a:gs pos="0">
                      <a:srgbClr val="7B32B2"/>
                    </a:gs>
                    <a:gs pos="100000">
                      <a:srgbClr val="401A5D"/>
                    </a:gs>
                  </a:gsLst>
                  <a:lin scaled="0"/>
                </a:gradFill>
                <a:cs typeface="+mn-lt"/>
                <a:sym typeface="+mn-ea"/>
              </a:rPr>
              <a:t> </a:t>
            </a:r>
            <a:r>
              <a:rPr lang="pt-PT" altLang="en-US" sz="1200" i="1">
                <a:gradFill>
                  <a:gsLst>
                    <a:gs pos="0">
                      <a:srgbClr val="7B32B2"/>
                    </a:gs>
                    <a:gs pos="100000">
                      <a:srgbClr val="401A5D"/>
                    </a:gs>
                  </a:gsLst>
                  <a:lin scaled="0"/>
                </a:gradFill>
                <a:cs typeface="+mn-lt"/>
                <a:sym typeface="+mn-ea"/>
              </a:rPr>
              <a:t>hab</a:t>
            </a:r>
            <a:endParaRPr lang="pt-PT" altLang="en-US" sz="1200" i="1">
              <a:gradFill>
                <a:gsLst>
                  <a:gs pos="0">
                    <a:srgbClr val="7B32B2"/>
                  </a:gs>
                  <a:gs pos="100000">
                    <a:srgbClr val="401A5D"/>
                  </a:gs>
                </a:gsLst>
                <a:lin scaled="0"/>
              </a:gradFill>
              <a:cs typeface="+mn-lt"/>
              <a:sym typeface="+mn-ea"/>
            </a:endParaRPr>
          </a:p>
        </p:txBody>
      </p:sp>
      <p:cxnSp>
        <p:nvCxnSpPr>
          <p:cNvPr id="299" name="Conexão Reta 298"/>
          <p:cNvCxnSpPr/>
          <p:nvPr/>
        </p:nvCxnSpPr>
        <p:spPr>
          <a:xfrm rot="5400000">
            <a:off x="2493645" y="60325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300" name="Conexão Reta 299"/>
          <p:cNvCxnSpPr/>
          <p:nvPr/>
        </p:nvCxnSpPr>
        <p:spPr>
          <a:xfrm rot="5400000">
            <a:off x="2614930" y="34671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301" name="Conexão Reta 300"/>
          <p:cNvCxnSpPr/>
          <p:nvPr/>
        </p:nvCxnSpPr>
        <p:spPr>
          <a:xfrm flipV="1">
            <a:off x="2622550" y="534035"/>
            <a:ext cx="1037590" cy="205105"/>
          </a:xfrm>
          <a:prstGeom prst="line">
            <a:avLst/>
          </a:prstGeom>
          <a:ln>
            <a:solidFill>
              <a:srgbClr val="3EA4BA"/>
            </a:solidFill>
          </a:ln>
        </p:spPr>
        <p:style>
          <a:lnRef idx="1">
            <a:schemeClr val="accent3"/>
          </a:lnRef>
          <a:fillRef idx="0">
            <a:schemeClr val="accent3"/>
          </a:fillRef>
          <a:effectRef idx="0">
            <a:schemeClr val="accent3"/>
          </a:effectRef>
          <a:fontRef idx="minor">
            <a:schemeClr val="tx1"/>
          </a:fontRef>
        </p:style>
      </p:cxnSp>
      <p:sp>
        <p:nvSpPr>
          <p:cNvPr id="302" name="Fluxograma: Conexão 301"/>
          <p:cNvSpPr/>
          <p:nvPr/>
        </p:nvSpPr>
        <p:spPr>
          <a:xfrm>
            <a:off x="3549650" y="46037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p>
        </p:txBody>
      </p:sp>
      <p:sp>
        <p:nvSpPr>
          <p:cNvPr id="303" name="Caixa de Texto 302"/>
          <p:cNvSpPr txBox="1"/>
          <p:nvPr/>
        </p:nvSpPr>
        <p:spPr>
          <a:xfrm>
            <a:off x="5605145" y="5236210"/>
            <a:ext cx="2519680" cy="645160"/>
          </a:xfrm>
          <a:prstGeom prst="rect">
            <a:avLst/>
          </a:prstGeom>
          <a:noFill/>
          <a:ln>
            <a:solidFill>
              <a:srgbClr val="00B4B2"/>
            </a:solidFill>
          </a:ln>
        </p:spPr>
        <p:txBody>
          <a:bodyPr wrap="square" rtlCol="0">
            <a:spAutoFit/>
          </a:bodyPr>
          <a:p>
            <a:pPr algn="just">
              <a:lnSpc>
                <a:spcPct val="75000"/>
              </a:lnSpc>
              <a:spcBef>
                <a:spcPts val="0"/>
              </a:spcBef>
              <a:spcAft>
                <a:spcPts val="0"/>
              </a:spcAft>
            </a:pPr>
            <a:r>
              <a:rPr lang="pt-PT" altLang="en-US" sz="1200">
                <a:solidFill>
                  <a:srgbClr val="008CBA"/>
                </a:solidFill>
              </a:rPr>
              <a:t>Par mer, air et le canal numérique le Cap-Vert relie vos affaires à 2,8 milliards de consommateurs sur 4 continents.</a:t>
            </a:r>
            <a:endParaRPr lang="pt-PT" altLang="en-US" sz="1200">
              <a:solidFill>
                <a:srgbClr val="008CBA"/>
              </a:solidFill>
            </a:endParaRPr>
          </a:p>
        </p:txBody>
      </p:sp>
      <p:cxnSp>
        <p:nvCxnSpPr>
          <p:cNvPr id="304" name="Conexão Reta 303"/>
          <p:cNvCxnSpPr/>
          <p:nvPr/>
        </p:nvCxnSpPr>
        <p:spPr>
          <a:xfrm rot="5400000" flipH="1" flipV="1">
            <a:off x="4232275" y="5187950"/>
            <a:ext cx="266700" cy="0"/>
          </a:xfrm>
          <a:prstGeom prst="line">
            <a:avLst/>
          </a:prstGeom>
          <a:ln>
            <a:solidFill>
              <a:srgbClr val="3EA4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305" name="Conexão Reta 304"/>
          <p:cNvCxnSpPr/>
          <p:nvPr/>
        </p:nvCxnSpPr>
        <p:spPr>
          <a:xfrm rot="5400000">
            <a:off x="4361180" y="52038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306" name="Caixa de Texto 305"/>
          <p:cNvSpPr txBox="1"/>
          <p:nvPr/>
        </p:nvSpPr>
        <p:spPr>
          <a:xfrm>
            <a:off x="405130" y="4251325"/>
            <a:ext cx="1468755" cy="275590"/>
          </a:xfrm>
          <a:prstGeom prst="rect">
            <a:avLst/>
          </a:prstGeom>
          <a:noFill/>
        </p:spPr>
        <p:txBody>
          <a:bodyPr wrap="square" rtlCol="0">
            <a:spAutoFit/>
          </a:bodyPr>
          <a:p>
            <a:r>
              <a:rPr lang="pt-PT" altLang="en-US" sz="1200" i="1">
                <a:solidFill>
                  <a:srgbClr val="008CBA"/>
                </a:solidFill>
                <a:latin typeface="Arial Narrow" panose="020B0606020202030204" pitchFamily="34" charset="0"/>
                <a:cs typeface="Arial Narrow" panose="020B0606020202030204" pitchFamily="34" charset="0"/>
              </a:rPr>
              <a:t>Position sur le marché</a:t>
            </a:r>
            <a:endParaRPr lang="pt-PT" altLang="en-US" sz="1200" i="1">
              <a:solidFill>
                <a:srgbClr val="008CBA"/>
              </a:solidFill>
              <a:latin typeface="Arial Narrow" panose="020B0606020202030204" pitchFamily="34" charset="0"/>
              <a:cs typeface="Arial Narrow" panose="020B0606020202030204" pitchFamily="34" charset="0"/>
            </a:endParaRPr>
          </a:p>
        </p:txBody>
      </p:sp>
      <p:cxnSp>
        <p:nvCxnSpPr>
          <p:cNvPr id="307" name="Conexão recta 42"/>
          <p:cNvCxnSpPr/>
          <p:nvPr/>
        </p:nvCxnSpPr>
        <p:spPr>
          <a:xfrm>
            <a:off x="6032500" y="6094095"/>
            <a:ext cx="1905" cy="6705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4" name="Caixa de Texto 393"/>
          <p:cNvSpPr txBox="1"/>
          <p:nvPr/>
        </p:nvSpPr>
        <p:spPr>
          <a:xfrm>
            <a:off x="1678940" y="1831340"/>
            <a:ext cx="2377440" cy="681355"/>
          </a:xfrm>
          <a:prstGeom prst="rect">
            <a:avLst/>
          </a:prstGeom>
          <a:noFill/>
        </p:spPr>
        <p:txBody>
          <a:bodyPr wrap="square" rtlCol="0">
            <a:spAutoFit/>
          </a:bodyPr>
          <a:p>
            <a:pPr>
              <a:lnSpc>
                <a:spcPct val="80000"/>
              </a:lnSpc>
              <a:spcBef>
                <a:spcPts val="0"/>
              </a:spcBef>
              <a:spcAft>
                <a:spcPts val="0"/>
              </a:spcAft>
            </a:pPr>
            <a:r>
              <a:rPr lang="pt-PT" altLang="en-US" sz="1200" i="1">
                <a:gradFill>
                  <a:gsLst>
                    <a:gs pos="0">
                      <a:srgbClr val="7B32B2"/>
                    </a:gs>
                    <a:gs pos="100000">
                      <a:srgbClr val="401A5D"/>
                    </a:gs>
                  </a:gsLst>
                  <a:lin scaled="0"/>
                </a:gradFill>
              </a:rPr>
              <a:t>6 Pays</a:t>
            </a:r>
            <a:endParaRPr lang="pt-PT" altLang="en-US" sz="1200" i="1">
              <a:gradFill>
                <a:gsLst>
                  <a:gs pos="0">
                    <a:srgbClr val="7B32B2"/>
                  </a:gs>
                  <a:gs pos="100000">
                    <a:srgbClr val="401A5D"/>
                  </a:gs>
                </a:gsLst>
                <a:lin scaled="0"/>
              </a:gradFill>
            </a:endParaRPr>
          </a:p>
          <a:p>
            <a:pPr>
              <a:lnSpc>
                <a:spcPct val="80000"/>
              </a:lnSpc>
              <a:spcBef>
                <a:spcPts val="0"/>
              </a:spcBef>
              <a:spcAft>
                <a:spcPts val="0"/>
              </a:spcAft>
            </a:pPr>
            <a:r>
              <a:rPr lang="pt-PT" altLang="en-US" sz="1200" i="1">
                <a:gradFill>
                  <a:gsLst>
                    <a:gs pos="0">
                      <a:srgbClr val="7B32B2"/>
                    </a:gs>
                    <a:gs pos="100000">
                      <a:srgbClr val="401A5D"/>
                    </a:gs>
                  </a:gsLst>
                  <a:lin scaled="0"/>
                </a:gradFill>
              </a:rPr>
              <a:t>68.267.839 hab</a:t>
            </a:r>
            <a:endParaRPr lang="pt-PT" altLang="en-US" sz="1200" i="1">
              <a:gradFill>
                <a:gsLst>
                  <a:gs pos="0">
                    <a:srgbClr val="7B32B2"/>
                  </a:gs>
                  <a:gs pos="100000">
                    <a:srgbClr val="401A5D"/>
                  </a:gs>
                </a:gsLst>
                <a:lin scaled="0"/>
              </a:gradFill>
            </a:endParaRPr>
          </a:p>
          <a:p>
            <a:pPr>
              <a:lnSpc>
                <a:spcPct val="80000"/>
              </a:lnSpc>
              <a:spcBef>
                <a:spcPts val="0"/>
              </a:spcBef>
              <a:spcAft>
                <a:spcPts val="0"/>
              </a:spcAft>
            </a:pPr>
            <a:r>
              <a:rPr lang="pt-PT" altLang="en-US" sz="1200" i="1">
                <a:gradFill>
                  <a:gsLst>
                    <a:gs pos="0">
                      <a:srgbClr val="7B32B2"/>
                    </a:gs>
                    <a:gs pos="100000">
                      <a:srgbClr val="401A5D"/>
                    </a:gs>
                  </a:gsLst>
                  <a:lin scaled="0"/>
                </a:gradFill>
                <a:sym typeface="+mn-ea"/>
              </a:rPr>
              <a:t>14.624.555 Utilis. de l'Internet</a:t>
            </a:r>
            <a:endParaRPr lang="pt-PT" altLang="en-US" sz="1200" i="1">
              <a:gradFill>
                <a:gsLst>
                  <a:gs pos="0">
                    <a:srgbClr val="7B32B2"/>
                  </a:gs>
                  <a:gs pos="100000">
                    <a:srgbClr val="401A5D"/>
                  </a:gs>
                </a:gsLst>
                <a:lin scaled="0"/>
              </a:gradFill>
              <a:sym typeface="+mn-ea"/>
            </a:endParaRPr>
          </a:p>
          <a:p>
            <a:pPr>
              <a:lnSpc>
                <a:spcPct val="80000"/>
              </a:lnSpc>
              <a:spcBef>
                <a:spcPts val="0"/>
              </a:spcBef>
              <a:spcAft>
                <a:spcPts val="0"/>
              </a:spcAft>
            </a:pPr>
            <a:r>
              <a:rPr lang="pt-PT" altLang="en-US" sz="1200" i="1">
                <a:gradFill>
                  <a:gsLst>
                    <a:gs pos="0">
                      <a:srgbClr val="7B32B2"/>
                    </a:gs>
                    <a:gs pos="100000">
                      <a:srgbClr val="401A5D"/>
                    </a:gs>
                  </a:gsLst>
                  <a:lin scaled="0"/>
                </a:gradFill>
                <a:sym typeface="+mn-ea"/>
              </a:rPr>
              <a:t>21.0 % Penetration [ % Pop.]</a:t>
            </a:r>
            <a:endParaRPr lang="pt-PT" altLang="en-US" sz="1200" i="1">
              <a:gradFill>
                <a:gsLst>
                  <a:gs pos="0">
                    <a:srgbClr val="7B32B2"/>
                  </a:gs>
                  <a:gs pos="100000">
                    <a:srgbClr val="401A5D"/>
                  </a:gs>
                </a:gsLst>
                <a:lin scaled="0"/>
              </a:gradFill>
              <a:sym typeface="+mn-ea"/>
            </a:endParaRPr>
          </a:p>
        </p:txBody>
      </p:sp>
      <p:sp>
        <p:nvSpPr>
          <p:cNvPr id="393" name="Caixa de Texto 392"/>
          <p:cNvSpPr txBox="1"/>
          <p:nvPr/>
        </p:nvSpPr>
        <p:spPr>
          <a:xfrm>
            <a:off x="9617075" y="1240790"/>
            <a:ext cx="1588770" cy="386080"/>
          </a:xfrm>
          <a:prstGeom prst="rect">
            <a:avLst/>
          </a:prstGeom>
          <a:noFill/>
        </p:spPr>
        <p:txBody>
          <a:bodyPr wrap="square" rtlCol="0">
            <a:spAutoFit/>
          </a:bodyPr>
          <a:p>
            <a:pPr>
              <a:lnSpc>
                <a:spcPct val="80000"/>
              </a:lnSpc>
              <a:spcBef>
                <a:spcPts val="0"/>
              </a:spcBef>
              <a:spcAft>
                <a:spcPts val="0"/>
              </a:spcAft>
            </a:pPr>
            <a:r>
              <a:rPr lang="pt-PT" altLang="en-US" sz="1200" i="1">
                <a:gradFill>
                  <a:gsLst>
                    <a:gs pos="0">
                      <a:srgbClr val="7B32B2"/>
                    </a:gs>
                    <a:gs pos="100000">
                      <a:srgbClr val="401A5D"/>
                    </a:gs>
                  </a:gsLst>
                  <a:lin scaled="0"/>
                </a:gradFill>
              </a:rPr>
              <a:t>15 Pays</a:t>
            </a:r>
            <a:endParaRPr lang="pt-PT" altLang="en-US" sz="1200" i="1">
              <a:gradFill>
                <a:gsLst>
                  <a:gs pos="0">
                    <a:srgbClr val="7B32B2"/>
                  </a:gs>
                  <a:gs pos="100000">
                    <a:srgbClr val="401A5D"/>
                  </a:gs>
                </a:gsLst>
                <a:lin scaled="0"/>
              </a:gradFill>
            </a:endParaRPr>
          </a:p>
          <a:p>
            <a:pPr>
              <a:lnSpc>
                <a:spcPct val="80000"/>
              </a:lnSpc>
              <a:spcBef>
                <a:spcPts val="0"/>
              </a:spcBef>
              <a:spcAft>
                <a:spcPts val="0"/>
              </a:spcAft>
            </a:pPr>
            <a:r>
              <a:rPr lang="pt-PT" altLang="en-US" sz="1200" i="1">
                <a:gradFill>
                  <a:gsLst>
                    <a:gs pos="0">
                      <a:srgbClr val="7B32B2"/>
                    </a:gs>
                    <a:gs pos="100000">
                      <a:srgbClr val="401A5D"/>
                    </a:gs>
                  </a:gsLst>
                  <a:lin scaled="0"/>
                </a:gradFill>
              </a:rPr>
              <a:t>397.205.519 hab</a:t>
            </a:r>
            <a:endParaRPr lang="pt-PT" altLang="en-US" sz="1200" i="1">
              <a:gradFill>
                <a:gsLst>
                  <a:gs pos="0">
                    <a:srgbClr val="7B32B2"/>
                  </a:gs>
                  <a:gs pos="100000">
                    <a:srgbClr val="401A5D"/>
                  </a:gs>
                </a:gsLst>
                <a:lin scaled="0"/>
              </a:gradFill>
            </a:endParaRPr>
          </a:p>
        </p:txBody>
      </p:sp>
      <p:sp>
        <p:nvSpPr>
          <p:cNvPr id="4" name="Caixa de Texto 3"/>
          <p:cNvSpPr txBox="1"/>
          <p:nvPr/>
        </p:nvSpPr>
        <p:spPr>
          <a:xfrm>
            <a:off x="9601835" y="1492885"/>
            <a:ext cx="2541905" cy="460375"/>
          </a:xfrm>
          <a:prstGeom prst="rect">
            <a:avLst/>
          </a:prstGeom>
          <a:noFill/>
        </p:spPr>
        <p:txBody>
          <a:bodyPr wrap="square" rtlCol="0">
            <a:spAutoFit/>
          </a:bodyPr>
          <a:p>
            <a:pPr algn="l"/>
            <a:r>
              <a:rPr lang="pt-PT" altLang="en-US" sz="1200" i="1">
                <a:gradFill>
                  <a:gsLst>
                    <a:gs pos="0">
                      <a:srgbClr val="7B32B2"/>
                    </a:gs>
                    <a:gs pos="100000">
                      <a:srgbClr val="401A5D"/>
                    </a:gs>
                  </a:gsLst>
                  <a:lin scaled="0"/>
                </a:gradFill>
              </a:rPr>
              <a:t>188.423.476 Utilis. de l'Internet</a:t>
            </a:r>
            <a:endParaRPr lang="pt-PT" altLang="en-US" sz="1200" i="1">
              <a:gradFill>
                <a:gsLst>
                  <a:gs pos="0">
                    <a:srgbClr val="7B32B2"/>
                  </a:gs>
                  <a:gs pos="100000">
                    <a:srgbClr val="401A5D"/>
                  </a:gs>
                </a:gsLst>
                <a:lin scaled="0"/>
              </a:gradFill>
            </a:endParaRPr>
          </a:p>
          <a:p>
            <a:pPr algn="l"/>
            <a:r>
              <a:rPr lang="pt-PT" altLang="en-US" sz="1200" i="1">
                <a:gradFill>
                  <a:gsLst>
                    <a:gs pos="0">
                      <a:srgbClr val="7B32B2"/>
                    </a:gs>
                    <a:gs pos="100000">
                      <a:srgbClr val="401A5D"/>
                    </a:gs>
                  </a:gsLst>
                  <a:lin scaled="0"/>
                </a:gradFill>
              </a:rPr>
              <a:t>47</a:t>
            </a:r>
            <a:r>
              <a:rPr lang="pt-PT" altLang="en-US" sz="1200" i="1">
                <a:gradFill>
                  <a:gsLst>
                    <a:gs pos="0">
                      <a:srgbClr val="7B32B2"/>
                    </a:gs>
                    <a:gs pos="100000">
                      <a:srgbClr val="401A5D"/>
                    </a:gs>
                  </a:gsLst>
                  <a:lin scaled="0"/>
                </a:gradFill>
                <a:sym typeface="+mn-ea"/>
              </a:rPr>
              <a:t>.4 % Penetration [ % Pop.]</a:t>
            </a:r>
            <a:endParaRPr lang="pt-PT" altLang="en-US" sz="1200" i="1">
              <a:gradFill>
                <a:gsLst>
                  <a:gs pos="0">
                    <a:srgbClr val="7B32B2"/>
                  </a:gs>
                  <a:gs pos="100000">
                    <a:srgbClr val="401A5D"/>
                  </a:gs>
                </a:gsLst>
                <a:lin scaled="0"/>
              </a:gradFill>
            </a:endParaRPr>
          </a:p>
        </p:txBody>
      </p:sp>
      <p:sp>
        <p:nvSpPr>
          <p:cNvPr id="395" name="Caixa de Texto 394"/>
          <p:cNvSpPr txBox="1"/>
          <p:nvPr/>
        </p:nvSpPr>
        <p:spPr>
          <a:xfrm>
            <a:off x="10474960" y="4036695"/>
            <a:ext cx="1582420" cy="386080"/>
          </a:xfrm>
          <a:prstGeom prst="rect">
            <a:avLst/>
          </a:prstGeom>
          <a:noFill/>
        </p:spPr>
        <p:txBody>
          <a:bodyPr wrap="square" rtlCol="0">
            <a:spAutoFit/>
          </a:bodyPr>
          <a:p>
            <a:pPr>
              <a:lnSpc>
                <a:spcPct val="80000"/>
              </a:lnSpc>
              <a:spcBef>
                <a:spcPts val="0"/>
              </a:spcBef>
              <a:spcAft>
                <a:spcPts val="0"/>
              </a:spcAft>
            </a:pPr>
            <a:r>
              <a:rPr lang="pt-PT" altLang="en-US" sz="1200" i="1">
                <a:gradFill>
                  <a:gsLst>
                    <a:gs pos="0">
                      <a:srgbClr val="7B32B2"/>
                    </a:gs>
                    <a:gs pos="100000">
                      <a:srgbClr val="401A5D"/>
                    </a:gs>
                  </a:gsLst>
                  <a:lin scaled="0"/>
                </a:gradFill>
              </a:rPr>
              <a:t>27 Pays</a:t>
            </a:r>
            <a:endParaRPr lang="pt-PT" altLang="en-US" sz="1200" i="1">
              <a:gradFill>
                <a:gsLst>
                  <a:gs pos="0">
                    <a:srgbClr val="7B32B2"/>
                  </a:gs>
                  <a:gs pos="100000">
                    <a:srgbClr val="401A5D"/>
                  </a:gs>
                </a:gsLst>
                <a:lin scaled="0"/>
              </a:gradFill>
            </a:endParaRPr>
          </a:p>
          <a:p>
            <a:pPr>
              <a:lnSpc>
                <a:spcPct val="80000"/>
              </a:lnSpc>
              <a:spcBef>
                <a:spcPts val="0"/>
              </a:spcBef>
              <a:spcAft>
                <a:spcPts val="0"/>
              </a:spcAft>
            </a:pPr>
            <a:r>
              <a:rPr lang="pt-PT" altLang="en-US" sz="1200" i="1">
                <a:gradFill>
                  <a:gsLst>
                    <a:gs pos="0">
                      <a:srgbClr val="7B32B2"/>
                    </a:gs>
                    <a:gs pos="100000">
                      <a:srgbClr val="401A5D"/>
                    </a:gs>
                  </a:gsLst>
                  <a:lin scaled="0"/>
                </a:gradFill>
              </a:rPr>
              <a:t>513.635.012 hab</a:t>
            </a:r>
            <a:endParaRPr lang="pt-PT" altLang="en-US" sz="1200" i="1">
              <a:gradFill>
                <a:gsLst>
                  <a:gs pos="0">
                    <a:srgbClr val="7B32B2"/>
                  </a:gs>
                  <a:gs pos="100000">
                    <a:srgbClr val="401A5D"/>
                  </a:gs>
                </a:gsLst>
                <a:lin scaled="0"/>
              </a:gradFill>
            </a:endParaRPr>
          </a:p>
        </p:txBody>
      </p:sp>
      <p:sp>
        <p:nvSpPr>
          <p:cNvPr id="3" name="Caixa de Texto 2"/>
          <p:cNvSpPr txBox="1"/>
          <p:nvPr/>
        </p:nvSpPr>
        <p:spPr>
          <a:xfrm>
            <a:off x="9776460" y="4404995"/>
            <a:ext cx="2382520" cy="460375"/>
          </a:xfrm>
          <a:prstGeom prst="rect">
            <a:avLst/>
          </a:prstGeom>
          <a:noFill/>
        </p:spPr>
        <p:txBody>
          <a:bodyPr wrap="square" rtlCol="0">
            <a:spAutoFit/>
          </a:bodyPr>
          <a:p>
            <a:r>
              <a:rPr lang="pt-PT" altLang="en-US" sz="1200" i="1">
                <a:gradFill>
                  <a:gsLst>
                    <a:gs pos="0">
                      <a:srgbClr val="7B32B2"/>
                    </a:gs>
                    <a:gs pos="100000">
                      <a:srgbClr val="401A5D"/>
                    </a:gs>
                  </a:gsLst>
                  <a:lin scaled="0"/>
                </a:gradFill>
              </a:rPr>
              <a:t>461.255.831</a:t>
            </a:r>
            <a:r>
              <a:rPr lang="pt-PT" altLang="en-US" sz="1200" i="1">
                <a:gradFill>
                  <a:gsLst>
                    <a:gs pos="0">
                      <a:srgbClr val="7B32B2"/>
                    </a:gs>
                    <a:gs pos="100000">
                      <a:srgbClr val="401A5D"/>
                    </a:gs>
                  </a:gsLst>
                  <a:lin scaled="0"/>
                </a:gradFill>
                <a:sym typeface="+mn-ea"/>
              </a:rPr>
              <a:t>Utilis. de l'Internet</a:t>
            </a:r>
            <a:endParaRPr lang="pt-PT" altLang="en-US" sz="1200" i="1">
              <a:gradFill>
                <a:gsLst>
                  <a:gs pos="0">
                    <a:srgbClr val="7B32B2"/>
                  </a:gs>
                  <a:gs pos="100000">
                    <a:srgbClr val="401A5D"/>
                  </a:gs>
                </a:gsLst>
                <a:lin scaled="0"/>
              </a:gradFill>
              <a:sym typeface="+mn-ea"/>
            </a:endParaRPr>
          </a:p>
          <a:p>
            <a:r>
              <a:rPr lang="pt-PT" altLang="en-US" sz="1200" i="1">
                <a:gradFill>
                  <a:gsLst>
                    <a:gs pos="0">
                      <a:srgbClr val="7B32B2"/>
                    </a:gs>
                    <a:gs pos="100000">
                      <a:srgbClr val="401A5D"/>
                    </a:gs>
                  </a:gsLst>
                  <a:lin scaled="0"/>
                </a:gradFill>
              </a:rPr>
              <a:t>90.4 % Penetration [ % Pop.]</a:t>
            </a:r>
            <a:endParaRPr lang="pt-PT" altLang="en-US" sz="1200" i="1">
              <a:gradFill>
                <a:gsLst>
                  <a:gs pos="0">
                    <a:srgbClr val="7B32B2"/>
                  </a:gs>
                  <a:gs pos="100000">
                    <a:srgbClr val="401A5D"/>
                  </a:gs>
                </a:gsLst>
                <a:lin scaled="0"/>
              </a:gradFill>
            </a:endParaRPr>
          </a:p>
        </p:txBody>
      </p:sp>
      <p:sp>
        <p:nvSpPr>
          <p:cNvPr id="396" name="Caixa de Texto 395"/>
          <p:cNvSpPr txBox="1"/>
          <p:nvPr/>
        </p:nvSpPr>
        <p:spPr>
          <a:xfrm>
            <a:off x="9685655" y="6264275"/>
            <a:ext cx="1799590" cy="275590"/>
          </a:xfrm>
          <a:prstGeom prst="rect">
            <a:avLst/>
          </a:prstGeom>
          <a:noFill/>
        </p:spPr>
        <p:txBody>
          <a:bodyPr wrap="square" rtlCol="0">
            <a:spAutoFit/>
          </a:bodyPr>
          <a:p>
            <a:pPr algn="l"/>
            <a:r>
              <a:rPr lang="pt-PT" altLang="en-US" sz="1200" i="1">
                <a:gradFill>
                  <a:gsLst>
                    <a:gs pos="0">
                      <a:srgbClr val="7B32B2"/>
                    </a:gs>
                    <a:gs pos="100000">
                      <a:srgbClr val="401A5D"/>
                    </a:gs>
                  </a:gsLst>
                  <a:lin scaled="0"/>
                </a:gradFill>
              </a:rPr>
              <a:t>333 812 486 hab</a:t>
            </a:r>
            <a:endParaRPr lang="pt-PT" altLang="en-US" sz="1200" i="1">
              <a:gradFill>
                <a:gsLst>
                  <a:gs pos="0">
                    <a:srgbClr val="7B32B2"/>
                  </a:gs>
                  <a:gs pos="100000">
                    <a:srgbClr val="401A5D"/>
                  </a:gs>
                </a:gsLst>
                <a:lin scaled="0"/>
              </a:gradFill>
            </a:endParaRPr>
          </a:p>
        </p:txBody>
      </p:sp>
      <p:sp>
        <p:nvSpPr>
          <p:cNvPr id="11" name="Caixa de Texto 10"/>
          <p:cNvSpPr txBox="1"/>
          <p:nvPr/>
        </p:nvSpPr>
        <p:spPr>
          <a:xfrm>
            <a:off x="9674860" y="6466840"/>
            <a:ext cx="2508885" cy="368300"/>
          </a:xfrm>
          <a:prstGeom prst="rect">
            <a:avLst/>
          </a:prstGeom>
          <a:noFill/>
        </p:spPr>
        <p:txBody>
          <a:bodyPr wrap="square" rtlCol="0">
            <a:spAutoFit/>
          </a:bodyPr>
          <a:p>
            <a:pPr algn="l">
              <a:lnSpc>
                <a:spcPct val="75000"/>
              </a:lnSpc>
              <a:spcBef>
                <a:spcPts val="0"/>
              </a:spcBef>
              <a:spcAft>
                <a:spcPts val="0"/>
              </a:spcAft>
            </a:pPr>
            <a:r>
              <a:rPr lang="pt-PT" altLang="en-US" sz="1200" i="1">
                <a:gradFill>
                  <a:gsLst>
                    <a:gs pos="0">
                      <a:srgbClr val="7B32B2"/>
                    </a:gs>
                    <a:gs pos="100000">
                      <a:srgbClr val="401A5D"/>
                    </a:gs>
                  </a:gsLst>
                  <a:lin scaled="0"/>
                </a:gradFill>
              </a:rPr>
              <a:t>292.892.868 </a:t>
            </a:r>
            <a:r>
              <a:rPr lang="pt-PT" altLang="en-US" sz="1200" i="1">
                <a:gradFill>
                  <a:gsLst>
                    <a:gs pos="0">
                      <a:srgbClr val="7B32B2"/>
                    </a:gs>
                    <a:gs pos="100000">
                      <a:srgbClr val="401A5D"/>
                    </a:gs>
                  </a:gsLst>
                  <a:lin scaled="0"/>
                </a:gradFill>
                <a:sym typeface="+mn-ea"/>
              </a:rPr>
              <a:t>Utilis. de l'Internet</a:t>
            </a:r>
            <a:endParaRPr lang="pt-PT" altLang="en-US" sz="1200" i="1">
              <a:gradFill>
                <a:gsLst>
                  <a:gs pos="0">
                    <a:srgbClr val="7B32B2"/>
                  </a:gs>
                  <a:gs pos="100000">
                    <a:srgbClr val="401A5D"/>
                  </a:gs>
                </a:gsLst>
                <a:lin scaled="0"/>
              </a:gradFill>
            </a:endParaRPr>
          </a:p>
          <a:p>
            <a:pPr algn="l">
              <a:lnSpc>
                <a:spcPct val="75000"/>
              </a:lnSpc>
              <a:spcBef>
                <a:spcPts val="0"/>
              </a:spcBef>
              <a:spcAft>
                <a:spcPts val="0"/>
              </a:spcAft>
            </a:pPr>
            <a:r>
              <a:rPr lang="pt-PT" altLang="en-US" sz="1200" i="1">
                <a:gradFill>
                  <a:gsLst>
                    <a:gs pos="0">
                      <a:srgbClr val="7B32B2"/>
                    </a:gs>
                    <a:gs pos="100000">
                      <a:srgbClr val="401A5D"/>
                    </a:gs>
                  </a:gsLst>
                  <a:lin scaled="0"/>
                </a:gradFill>
                <a:sym typeface="+mn-ea"/>
              </a:rPr>
              <a:t>89.0 % Penetration [ % Pop.]</a:t>
            </a:r>
            <a:endParaRPr lang="pt-PT" altLang="en-US" sz="1200" i="1">
              <a:gradFill>
                <a:gsLst>
                  <a:gs pos="0">
                    <a:srgbClr val="7B32B2"/>
                  </a:gs>
                  <a:gs pos="100000">
                    <a:srgbClr val="401A5D"/>
                  </a:gs>
                </a:gsLst>
                <a:lin scaled="0"/>
              </a:gradFill>
            </a:endParaRPr>
          </a:p>
        </p:txBody>
      </p:sp>
      <p:pic>
        <p:nvPicPr>
          <p:cNvPr id="417" name="Imagem 416" descr="cplp map"/>
          <p:cNvPicPr>
            <a:picLocks noChangeAspect="1"/>
          </p:cNvPicPr>
          <p:nvPr/>
        </p:nvPicPr>
        <p:blipFill>
          <a:blip r:embed="rId5"/>
          <a:stretch>
            <a:fillRect/>
          </a:stretch>
        </p:blipFill>
        <p:spPr>
          <a:xfrm>
            <a:off x="3293745" y="5046980"/>
            <a:ext cx="2357120" cy="1407795"/>
          </a:xfrm>
          <a:prstGeom prst="rect">
            <a:avLst/>
          </a:prstGeom>
        </p:spPr>
      </p:pic>
      <p:sp>
        <p:nvSpPr>
          <p:cNvPr id="418" name="Caixa de Texto 417"/>
          <p:cNvSpPr txBox="1"/>
          <p:nvPr/>
        </p:nvSpPr>
        <p:spPr>
          <a:xfrm>
            <a:off x="3889375" y="6207125"/>
            <a:ext cx="2528570" cy="606425"/>
          </a:xfrm>
          <a:prstGeom prst="rect">
            <a:avLst/>
          </a:prstGeom>
          <a:noFill/>
        </p:spPr>
        <p:txBody>
          <a:bodyPr wrap="square" rtlCol="0">
            <a:spAutoFit/>
          </a:bodyPr>
          <a:p>
            <a:pPr>
              <a:lnSpc>
                <a:spcPct val="70000"/>
              </a:lnSpc>
              <a:spcBef>
                <a:spcPts val="0"/>
              </a:spcBef>
              <a:spcAft>
                <a:spcPts val="0"/>
              </a:spcAft>
            </a:pPr>
            <a:r>
              <a:rPr lang="pt-PT" altLang="en-US" sz="1200" i="1">
                <a:gradFill>
                  <a:gsLst>
                    <a:gs pos="0">
                      <a:srgbClr val="7B32B2"/>
                    </a:gs>
                    <a:gs pos="100000">
                      <a:srgbClr val="401A5D"/>
                    </a:gs>
                  </a:gsLst>
                  <a:lin scaled="0"/>
                </a:gradFill>
              </a:rPr>
              <a:t>9 Pays</a:t>
            </a:r>
            <a:endParaRPr lang="pt-PT" altLang="en-US" sz="1200" i="1">
              <a:gradFill>
                <a:gsLst>
                  <a:gs pos="0">
                    <a:srgbClr val="7B32B2"/>
                  </a:gs>
                  <a:gs pos="100000">
                    <a:srgbClr val="401A5D"/>
                  </a:gs>
                </a:gsLst>
                <a:lin scaled="0"/>
              </a:gradFill>
            </a:endParaRPr>
          </a:p>
          <a:p>
            <a:pPr>
              <a:lnSpc>
                <a:spcPct val="70000"/>
              </a:lnSpc>
              <a:spcBef>
                <a:spcPts val="0"/>
              </a:spcBef>
              <a:spcAft>
                <a:spcPts val="0"/>
              </a:spcAft>
            </a:pPr>
            <a:r>
              <a:rPr lang="pt-PT" altLang="en-US" sz="1200" i="1">
                <a:gradFill>
                  <a:gsLst>
                    <a:gs pos="0">
                      <a:srgbClr val="7B32B2"/>
                    </a:gs>
                    <a:gs pos="100000">
                      <a:srgbClr val="401A5D"/>
                    </a:gs>
                  </a:gsLst>
                  <a:lin scaled="0"/>
                </a:gradFill>
              </a:rPr>
              <a:t>292.111.889 hab</a:t>
            </a:r>
            <a:endParaRPr lang="pt-PT" altLang="en-US" sz="1200" i="1">
              <a:gradFill>
                <a:gsLst>
                  <a:gs pos="0">
                    <a:srgbClr val="7B32B2"/>
                  </a:gs>
                  <a:gs pos="100000">
                    <a:srgbClr val="401A5D"/>
                  </a:gs>
                </a:gsLst>
                <a:lin scaled="0"/>
              </a:gradFill>
            </a:endParaRPr>
          </a:p>
          <a:p>
            <a:pPr>
              <a:lnSpc>
                <a:spcPct val="70000"/>
              </a:lnSpc>
              <a:spcBef>
                <a:spcPts val="0"/>
              </a:spcBef>
              <a:spcAft>
                <a:spcPts val="0"/>
              </a:spcAft>
            </a:pPr>
            <a:r>
              <a:rPr lang="pt-PT" altLang="en-US" sz="1200" i="1">
                <a:gradFill>
                  <a:gsLst>
                    <a:gs pos="0">
                      <a:srgbClr val="7B32B2"/>
                    </a:gs>
                    <a:gs pos="100000">
                      <a:srgbClr val="401A5D"/>
                    </a:gs>
                  </a:gsLst>
                  <a:lin scaled="0"/>
                </a:gradFill>
              </a:rPr>
              <a:t>172.107.709 </a:t>
            </a:r>
            <a:r>
              <a:rPr lang="pt-PT" altLang="en-US" sz="1200" i="1">
                <a:gradFill>
                  <a:gsLst>
                    <a:gs pos="0">
                      <a:srgbClr val="7B32B2"/>
                    </a:gs>
                    <a:gs pos="100000">
                      <a:srgbClr val="401A5D"/>
                    </a:gs>
                  </a:gsLst>
                  <a:lin scaled="0"/>
                </a:gradFill>
                <a:sym typeface="+mn-ea"/>
              </a:rPr>
              <a:t>Utilis. de l'Internet</a:t>
            </a:r>
            <a:endParaRPr lang="pt-PT" altLang="en-US" sz="1200" i="1">
              <a:gradFill>
                <a:gsLst>
                  <a:gs pos="0">
                    <a:srgbClr val="7B32B2"/>
                  </a:gs>
                  <a:gs pos="100000">
                    <a:srgbClr val="401A5D"/>
                  </a:gs>
                </a:gsLst>
                <a:lin scaled="0"/>
              </a:gradFill>
            </a:endParaRPr>
          </a:p>
          <a:p>
            <a:pPr>
              <a:lnSpc>
                <a:spcPct val="70000"/>
              </a:lnSpc>
              <a:spcBef>
                <a:spcPts val="0"/>
              </a:spcBef>
              <a:spcAft>
                <a:spcPts val="0"/>
              </a:spcAft>
            </a:pPr>
            <a:r>
              <a:rPr lang="pt-PT" altLang="en-US" sz="1200" i="1">
                <a:gradFill>
                  <a:gsLst>
                    <a:gs pos="0">
                      <a:srgbClr val="7B32B2"/>
                    </a:gs>
                    <a:gs pos="100000">
                      <a:srgbClr val="401A5D"/>
                    </a:gs>
                  </a:gsLst>
                  <a:lin scaled="0"/>
                </a:gradFill>
                <a:sym typeface="+mn-ea"/>
              </a:rPr>
              <a:t>61.4 % Penetração [ % Pop.]</a:t>
            </a:r>
            <a:endParaRPr lang="pt-PT" altLang="en-US" sz="1200" i="1">
              <a:gradFill>
                <a:gsLst>
                  <a:gs pos="0">
                    <a:srgbClr val="7B32B2"/>
                  </a:gs>
                  <a:gs pos="100000">
                    <a:srgbClr val="401A5D"/>
                  </a:gs>
                </a:gsLst>
                <a:lin scaled="0"/>
              </a:gradFill>
            </a:endParaRPr>
          </a:p>
        </p:txBody>
      </p:sp>
      <p:pic>
        <p:nvPicPr>
          <p:cNvPr id="390" name="Marcador de Posição da Imagem 389" descr="ECOWAS_members map"/>
          <p:cNvPicPr>
            <a:picLocks noChangeAspect="1"/>
          </p:cNvPicPr>
          <p:nvPr>
            <p:ph type="pic" idx="15"/>
          </p:nvPr>
        </p:nvPicPr>
        <p:blipFill>
          <a:blip r:embed="rId6">
            <a:extLst>
              <a:ext uri="{96DAC541-7B7A-43D3-8B79-37D633B846F1}">
                <asvg:svgBlip xmlns:asvg="http://schemas.microsoft.com/office/drawing/2016/SVG/main" r:embed="rId7"/>
              </a:ext>
            </a:extLst>
          </a:blip>
          <a:stretch>
            <a:fillRect/>
          </a:stretch>
        </p:blipFill>
        <p:spPr>
          <a:xfrm>
            <a:off x="10100310" y="45085"/>
            <a:ext cx="1920240" cy="1593215"/>
          </a:xfrm>
          <a:prstGeom prst="rect">
            <a:avLst/>
          </a:prstGeom>
        </p:spPr>
      </p:pic>
      <p:pic>
        <p:nvPicPr>
          <p:cNvPr id="14" name="Marcador de Posição de Conteúdo 9" descr="map"/>
          <p:cNvPicPr>
            <a:picLocks noChangeAspect="1"/>
          </p:cNvPicPr>
          <p:nvPr/>
        </p:nvPicPr>
        <p:blipFill>
          <a:blip r:embed="rId8"/>
          <a:stretch>
            <a:fillRect/>
          </a:stretch>
        </p:blipFill>
        <p:spPr>
          <a:xfrm>
            <a:off x="9770110" y="4851400"/>
            <a:ext cx="2364105" cy="1524000"/>
          </a:xfrm>
          <a:prstGeom prst="rect">
            <a:avLst/>
          </a:prstGeom>
          <a:ln w="19050" cap="sq">
            <a:solidFill>
              <a:srgbClr val="000000">
                <a:alpha val="0"/>
              </a:srgbClr>
            </a:solidFill>
            <a:miter lim="800000"/>
            <a:headEnd/>
            <a:tailEnd/>
          </a:ln>
          <a:effectLst>
            <a:outerShdw blurRad="88900" dist="38100" dir="5400000" algn="t" rotWithShape="0">
              <a:prstClr val="black">
                <a:alpha val="40000"/>
              </a:prstClr>
            </a:outerShdw>
          </a:effectLst>
        </p:spPr>
      </p:pic>
      <p:pic>
        <p:nvPicPr>
          <p:cNvPr id="39" name="Marcador de Posição de Conteúdo 11" descr="map"/>
          <p:cNvPicPr>
            <a:picLocks noChangeAspect="1"/>
          </p:cNvPicPr>
          <p:nvPr/>
        </p:nvPicPr>
        <p:blipFill>
          <a:blip r:embed="rId9"/>
          <a:stretch>
            <a:fillRect/>
          </a:stretch>
        </p:blipFill>
        <p:spPr>
          <a:xfrm>
            <a:off x="9897745" y="1987550"/>
            <a:ext cx="2301875" cy="2170430"/>
          </a:xfrm>
          <a:prstGeom prst="rect">
            <a:avLst/>
          </a:prstGeom>
        </p:spPr>
      </p:pic>
      <p:cxnSp>
        <p:nvCxnSpPr>
          <p:cNvPr id="397" name="Conexão Reta 396"/>
          <p:cNvCxnSpPr>
            <a:stCxn id="399" idx="2"/>
          </p:cNvCxnSpPr>
          <p:nvPr/>
        </p:nvCxnSpPr>
        <p:spPr>
          <a:xfrm>
            <a:off x="9820275" y="260350"/>
            <a:ext cx="207010" cy="25146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98" name="Conexão Reta 397"/>
          <p:cNvCxnSpPr/>
          <p:nvPr/>
        </p:nvCxnSpPr>
        <p:spPr>
          <a:xfrm>
            <a:off x="9703435" y="252095"/>
            <a:ext cx="412115" cy="2540"/>
          </a:xfrm>
          <a:prstGeom prst="line">
            <a:avLst/>
          </a:prstGeom>
        </p:spPr>
        <p:style>
          <a:lnRef idx="1">
            <a:schemeClr val="accent3"/>
          </a:lnRef>
          <a:fillRef idx="0">
            <a:schemeClr val="accent3"/>
          </a:fillRef>
          <a:effectRef idx="0">
            <a:schemeClr val="accent3"/>
          </a:effectRef>
          <a:fontRef idx="minor">
            <a:schemeClr val="tx1"/>
          </a:fontRef>
        </p:style>
      </p:cxnSp>
      <p:sp>
        <p:nvSpPr>
          <p:cNvPr id="399" name="Caixa de Texto 398"/>
          <p:cNvSpPr txBox="1"/>
          <p:nvPr/>
        </p:nvSpPr>
        <p:spPr>
          <a:xfrm>
            <a:off x="9276080" y="15240"/>
            <a:ext cx="1087755" cy="245110"/>
          </a:xfrm>
          <a:prstGeom prst="rect">
            <a:avLst/>
          </a:prstGeom>
          <a:noFill/>
        </p:spPr>
        <p:txBody>
          <a:bodyPr wrap="square" rtlCol="0">
            <a:spAutoFit/>
          </a:bodyPr>
          <a:p>
            <a:r>
              <a:rPr lang="pt-PT" altLang="en-US" sz="1000" b="1">
                <a:gradFill>
                  <a:gsLst>
                    <a:gs pos="0">
                      <a:srgbClr val="FE4444"/>
                    </a:gs>
                    <a:gs pos="100000">
                      <a:srgbClr val="832B2B"/>
                    </a:gs>
                  </a:gsLst>
                  <a:lin scaled="0"/>
                </a:gradFill>
              </a:rPr>
              <a:t>CABO VERDE</a:t>
            </a:r>
            <a:endParaRPr lang="pt-PT" altLang="en-US" sz="1000" b="1">
              <a:gradFill>
                <a:gsLst>
                  <a:gs pos="0">
                    <a:srgbClr val="FE4444"/>
                  </a:gs>
                  <a:gs pos="100000">
                    <a:srgbClr val="832B2B"/>
                  </a:gs>
                </a:gsLst>
                <a:lin scaled="0"/>
              </a:gradFill>
            </a:endParaRPr>
          </a:p>
        </p:txBody>
      </p:sp>
      <p:sp>
        <p:nvSpPr>
          <p:cNvPr id="400" name="Caixa de Texto 399"/>
          <p:cNvSpPr txBox="1"/>
          <p:nvPr/>
        </p:nvSpPr>
        <p:spPr>
          <a:xfrm>
            <a:off x="8920480" y="467995"/>
            <a:ext cx="1276350" cy="275590"/>
          </a:xfrm>
          <a:prstGeom prst="rect">
            <a:avLst/>
          </a:prstGeom>
          <a:noFill/>
        </p:spPr>
        <p:txBody>
          <a:bodyPr wrap="square" rtlCol="0">
            <a:spAutoFit/>
          </a:bodyPr>
          <a:p>
            <a:r>
              <a:rPr lang="pt-PT" altLang="en-US" sz="1200" b="1" i="1">
                <a:solidFill>
                  <a:srgbClr val="008CBA"/>
                </a:solidFill>
                <a:latin typeface="Arial Narrow" panose="020B0606020202030204" pitchFamily="34" charset="0"/>
                <a:cs typeface="Arial Narrow" panose="020B0606020202030204" pitchFamily="34" charset="0"/>
              </a:rPr>
              <a:t>ZEE</a:t>
            </a:r>
            <a:r>
              <a:rPr lang="pt-PT" altLang="en-US" sz="1200" i="1">
                <a:solidFill>
                  <a:srgbClr val="008CBA"/>
                </a:solidFill>
                <a:latin typeface="Arial Narrow" panose="020B0606020202030204" pitchFamily="34" charset="0"/>
                <a:cs typeface="Arial Narrow" panose="020B0606020202030204" pitchFamily="34" charset="0"/>
              </a:rPr>
              <a:t>:</a:t>
            </a:r>
            <a:r>
              <a:rPr lang="pt-PT" altLang="en-US" sz="1200" i="1">
                <a:latin typeface="Arial Narrow" panose="020B0606020202030204" pitchFamily="34" charset="0"/>
                <a:cs typeface="Arial Narrow" panose="020B0606020202030204" pitchFamily="34" charset="0"/>
              </a:rPr>
              <a:t> </a:t>
            </a:r>
            <a:r>
              <a:rPr lang="pt-PT" altLang="en-US" sz="1200" i="1">
                <a:gradFill>
                  <a:gsLst>
                    <a:gs pos="0">
                      <a:srgbClr val="7B32B2"/>
                    </a:gs>
                    <a:gs pos="100000">
                      <a:srgbClr val="401A5D"/>
                    </a:gs>
                  </a:gsLst>
                  <a:lin scaled="0"/>
                </a:gradFill>
                <a:latin typeface="Arial Narrow" panose="020B0606020202030204" pitchFamily="34" charset="0"/>
                <a:cs typeface="Arial Narrow" panose="020B0606020202030204" pitchFamily="34" charset="0"/>
              </a:rPr>
              <a:t>734.265 Km2</a:t>
            </a:r>
            <a:endParaRPr lang="pt-PT" altLang="en-US" sz="1200" i="1">
              <a:gradFill>
                <a:gsLst>
                  <a:gs pos="0">
                    <a:srgbClr val="7B32B2"/>
                  </a:gs>
                  <a:gs pos="100000">
                    <a:srgbClr val="401A5D"/>
                  </a:gs>
                </a:gsLst>
                <a:lin scaled="0"/>
              </a:gradFill>
              <a:latin typeface="Arial Narrow" panose="020B0606020202030204" pitchFamily="34" charset="0"/>
              <a:cs typeface="Arial Narrow" panose="020B0606020202030204" pitchFamily="34" charset="0"/>
            </a:endParaRPr>
          </a:p>
        </p:txBody>
      </p:sp>
      <p:cxnSp>
        <p:nvCxnSpPr>
          <p:cNvPr id="40" name="Conexão Reta Unidirecional 39"/>
          <p:cNvCxnSpPr>
            <a:stCxn id="399" idx="2"/>
          </p:cNvCxnSpPr>
          <p:nvPr/>
        </p:nvCxnSpPr>
        <p:spPr>
          <a:xfrm flipH="1">
            <a:off x="9141460" y="260350"/>
            <a:ext cx="678815" cy="231775"/>
          </a:xfrm>
          <a:prstGeom prst="straightConnector1">
            <a:avLst/>
          </a:prstGeom>
          <a:ln>
            <a:solidFill>
              <a:srgbClr val="008CBA"/>
            </a:solidFill>
            <a:tailEnd type="arrow"/>
          </a:ln>
        </p:spPr>
        <p:style>
          <a:lnRef idx="1">
            <a:schemeClr val="accent1"/>
          </a:lnRef>
          <a:fillRef idx="0">
            <a:schemeClr val="accent1"/>
          </a:fillRef>
          <a:effectRef idx="0">
            <a:schemeClr val="accent1"/>
          </a:effectRef>
          <a:fontRef idx="minor">
            <a:schemeClr val="tx1"/>
          </a:fontRef>
        </p:style>
      </p:cxnSp>
      <p:sp>
        <p:nvSpPr>
          <p:cNvPr id="44" name="Caixa de Texto 43"/>
          <p:cNvSpPr txBox="1"/>
          <p:nvPr/>
        </p:nvSpPr>
        <p:spPr>
          <a:xfrm>
            <a:off x="-27940" y="6667500"/>
            <a:ext cx="2069465" cy="245110"/>
          </a:xfrm>
          <a:prstGeom prst="rect">
            <a:avLst/>
          </a:prstGeom>
          <a:noFill/>
        </p:spPr>
        <p:txBody>
          <a:bodyPr wrap="square" rtlCol="0">
            <a:spAutoFit/>
          </a:bodyPr>
          <a:p>
            <a:pPr>
              <a:lnSpc>
                <a:spcPct val="100000"/>
              </a:lnSpc>
              <a:spcBef>
                <a:spcPts val="0"/>
              </a:spcBef>
              <a:spcAft>
                <a:spcPts val="0"/>
              </a:spcAft>
            </a:pPr>
            <a:r>
              <a:rPr lang="pt-PT" altLang="en-US" sz="1000" i="1">
                <a:solidFill>
                  <a:srgbClr val="008CBA"/>
                </a:solidFill>
              </a:rPr>
              <a:t>www.atlanticbusinessforum.com</a:t>
            </a:r>
            <a:endParaRPr lang="pt-PT" altLang="en-US" sz="1000" i="1">
              <a:solidFill>
                <a:srgbClr val="008CBA"/>
              </a:solidFill>
            </a:endParaRPr>
          </a:p>
        </p:txBody>
      </p:sp>
      <p:sp>
        <p:nvSpPr>
          <p:cNvPr id="2"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solidFill>
                <a:schemeClr val="accent1"/>
              </a:solidFill>
            </a:endParaRPr>
          </a:p>
        </p:txBody>
      </p:sp>
      <p:pic>
        <p:nvPicPr>
          <p:cNvPr id="18" name="Imagem 17" descr="LOGO-Paises ecowas"/>
          <p:cNvPicPr>
            <a:picLocks noChangeAspect="1"/>
          </p:cNvPicPr>
          <p:nvPr/>
        </p:nvPicPr>
        <p:blipFill>
          <a:blip r:embed="rId1"/>
          <a:stretch>
            <a:fillRect/>
          </a:stretch>
        </p:blipFill>
        <p:spPr>
          <a:xfrm>
            <a:off x="10795" y="2979420"/>
            <a:ext cx="3897630" cy="3858260"/>
          </a:xfrm>
          <a:prstGeom prst="rect">
            <a:avLst/>
          </a:prstGeom>
        </p:spPr>
      </p:pic>
      <p:pic>
        <p:nvPicPr>
          <p:cNvPr id="15"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3"/>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fld>
            <a:endParaRPr lang="fr-FR" altLang="pt-PT" sz="1200" b="1" i="1" u="sng" dirty="0" smtClean="0">
              <a:solidFill>
                <a:schemeClr val="tx1"/>
              </a:solidFill>
            </a:endParaRPr>
          </a:p>
        </p:txBody>
      </p:sp>
      <p:pic>
        <p:nvPicPr>
          <p:cNvPr id="89" name="Imagem 88" descr="logo"/>
          <p:cNvPicPr>
            <a:picLocks noChangeAspect="1"/>
          </p:cNvPicPr>
          <p:nvPr/>
        </p:nvPicPr>
        <p:blipFill>
          <a:blip r:embed="rId4"/>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5"/>
          <a:stretch>
            <a:fillRect/>
          </a:stretch>
        </p:blipFill>
        <p:spPr>
          <a:xfrm>
            <a:off x="-10795" y="120650"/>
            <a:ext cx="4168140" cy="915035"/>
          </a:xfrm>
          <a:prstGeom prst="rect">
            <a:avLst/>
          </a:prstGeom>
        </p:spPr>
      </p:pic>
      <p:sp>
        <p:nvSpPr>
          <p:cNvPr id="68" name="CaixaDeTexto 67"/>
          <p:cNvSpPr txBox="1"/>
          <p:nvPr/>
        </p:nvSpPr>
        <p:spPr>
          <a:xfrm>
            <a:off x="3456940" y="1182370"/>
            <a:ext cx="8390255" cy="4799965"/>
          </a:xfrm>
          <a:prstGeom prst="rect">
            <a:avLst/>
          </a:prstGeom>
          <a:noFill/>
        </p:spPr>
        <p:txBody>
          <a:bodyPr wrap="square">
            <a:spAutoFit/>
          </a:bodyPr>
          <a:p>
            <a:pPr algn="just">
              <a:lnSpc>
                <a:spcPts val="1200"/>
              </a:lnSpc>
            </a:pPr>
            <a:r>
              <a:rPr lang="pt-PT" sz="1400" b="1" i="1" dirty="0">
                <a:solidFill>
                  <a:srgbClr val="008CBA"/>
                </a:solidFill>
                <a:latin typeface="Arial Narrow" panose="020B0606020202030204" pitchFamily="34" charset="0"/>
                <a:cs typeface="Times New Roman" panose="02020603050405020304" pitchFamily="18" charset="0"/>
              </a:rPr>
              <a:t>LES </a:t>
            </a:r>
            <a:r>
              <a:rPr lang="pt-PT" sz="1400" b="1" i="1" dirty="0">
                <a:solidFill>
                  <a:srgbClr val="008CBA"/>
                </a:solidFill>
                <a:latin typeface="Arial Narrow" panose="020B0606020202030204" pitchFamily="34" charset="0"/>
                <a:sym typeface="+mn-ea"/>
              </a:rPr>
              <a:t>ÉTAPS DU </a:t>
            </a:r>
            <a:r>
              <a:rPr lang="pt-PT" sz="1400" b="1" i="1" dirty="0">
                <a:solidFill>
                  <a:srgbClr val="008CBA"/>
                </a:solidFill>
                <a:latin typeface="Arial Narrow" panose="020B0606020202030204" pitchFamily="34" charset="0"/>
                <a:cs typeface="Times New Roman" panose="02020603050405020304" pitchFamily="18" charset="0"/>
              </a:rPr>
              <a:t>BUSINESS </a:t>
            </a:r>
            <a:r>
              <a:rPr lang="pt-PT" sz="1400" b="1" i="1" dirty="0" smtClean="0">
                <a:solidFill>
                  <a:srgbClr val="008CBA"/>
                </a:solidFill>
                <a:latin typeface="Arial Narrow" panose="020B0606020202030204" pitchFamily="34" charset="0"/>
                <a:cs typeface="Times New Roman" panose="02020603050405020304" pitchFamily="18" charset="0"/>
              </a:rPr>
              <a:t>ROUND</a:t>
            </a:r>
            <a:endParaRPr lang="pt-PT" sz="1400" b="1" i="1" dirty="0" smtClean="0">
              <a:solidFill>
                <a:srgbClr val="008CBA"/>
              </a:solidFill>
              <a:latin typeface="Arial Narrow" panose="020B0606020202030204" pitchFamily="34" charset="0"/>
              <a:cs typeface="Times New Roman" panose="02020603050405020304" pitchFamily="18" charset="0"/>
            </a:endParaRPr>
          </a:p>
          <a:p>
            <a:pPr algn="just">
              <a:lnSpc>
                <a:spcPts val="1200"/>
              </a:lnSpc>
            </a:pPr>
            <a:r>
              <a:rPr lang="fr-FR" sz="1200" dirty="0" smtClean="0">
                <a:latin typeface="Arial Narrow" panose="020B0606020202030204" pitchFamily="34" charset="0"/>
              </a:rPr>
              <a:t>Le</a:t>
            </a:r>
            <a:r>
              <a:rPr lang="fr-FR" sz="1200" dirty="0" smtClean="0">
                <a:solidFill>
                  <a:srgbClr val="FF0000"/>
                </a:solidFill>
                <a:latin typeface="Arial Narrow" panose="020B0606020202030204" pitchFamily="34" charset="0"/>
              </a:rPr>
              <a:t> </a:t>
            </a:r>
            <a:r>
              <a:rPr lang="fr-FR" sz="1200" i="1" dirty="0" smtClean="0">
                <a:latin typeface="Arial Narrow" panose="020B0606020202030204" pitchFamily="34" charset="0"/>
              </a:rPr>
              <a:t>BUSINESS ROUND</a:t>
            </a:r>
            <a:r>
              <a:rPr lang="fr-FR" sz="1200" dirty="0" smtClean="0">
                <a:latin typeface="Arial Narrow" panose="020B0606020202030204" pitchFamily="34" charset="0"/>
              </a:rPr>
              <a:t> </a:t>
            </a:r>
            <a:r>
              <a:rPr lang="fr-FR" sz="1200" dirty="0">
                <a:latin typeface="Arial Narrow" panose="020B0606020202030204" pitchFamily="34" charset="0"/>
              </a:rPr>
              <a:t>aura lieu le </a:t>
            </a:r>
            <a:r>
              <a:rPr lang="pt-PT" altLang="fr-FR" sz="1200" dirty="0">
                <a:latin typeface="Arial Narrow" panose="020B0606020202030204" pitchFamily="34" charset="0"/>
              </a:rPr>
              <a:t>09</a:t>
            </a:r>
            <a:r>
              <a:rPr lang="fr-FR" sz="1200" dirty="0">
                <a:latin typeface="Arial Narrow" panose="020B0606020202030204" pitchFamily="34" charset="0"/>
              </a:rPr>
              <a:t> </a:t>
            </a:r>
            <a:r>
              <a:rPr lang="pt-PT" altLang="fr-FR" sz="1200" dirty="0">
                <a:latin typeface="Arial Narrow" panose="020B0606020202030204" pitchFamily="34" charset="0"/>
              </a:rPr>
              <a:t>Juin</a:t>
            </a:r>
            <a:r>
              <a:rPr lang="fr-FR" sz="1200" dirty="0">
                <a:latin typeface="Arial Narrow" panose="020B0606020202030204" pitchFamily="34" charset="0"/>
              </a:rPr>
              <a:t> 202</a:t>
            </a:r>
            <a:r>
              <a:rPr lang="pt-PT" altLang="fr-FR" sz="1200" dirty="0">
                <a:latin typeface="Arial Narrow" panose="020B0606020202030204" pitchFamily="34" charset="0"/>
              </a:rPr>
              <a:t>1</a:t>
            </a:r>
            <a:r>
              <a:rPr lang="fr-FR" sz="1200" dirty="0">
                <a:latin typeface="Arial Narrow" panose="020B0606020202030204" pitchFamily="34" charset="0"/>
              </a:rPr>
              <a:t>, de </a:t>
            </a:r>
            <a:r>
              <a:rPr lang="pt-PT" altLang="fr-FR" sz="1200" dirty="0">
                <a:latin typeface="Arial Narrow" panose="020B0606020202030204" pitchFamily="34" charset="0"/>
              </a:rPr>
              <a:t>08</a:t>
            </a:r>
            <a:r>
              <a:rPr lang="fr-FR" sz="1200" dirty="0">
                <a:latin typeface="Arial Narrow" panose="020B0606020202030204" pitchFamily="34" charset="0"/>
              </a:rPr>
              <a:t>h</a:t>
            </a:r>
            <a:r>
              <a:rPr lang="pt-PT" altLang="fr-FR" sz="1200" dirty="0">
                <a:latin typeface="Arial Narrow" panose="020B0606020202030204" pitchFamily="34" charset="0"/>
              </a:rPr>
              <a:t>00</a:t>
            </a:r>
            <a:r>
              <a:rPr lang="fr-FR" sz="1200" dirty="0">
                <a:latin typeface="Arial Narrow" panose="020B0606020202030204" pitchFamily="34" charset="0"/>
              </a:rPr>
              <a:t> à 1</a:t>
            </a:r>
            <a:r>
              <a:rPr lang="pt-PT" altLang="fr-FR" sz="1200" dirty="0">
                <a:latin typeface="Arial Narrow" panose="020B0606020202030204" pitchFamily="34" charset="0"/>
              </a:rPr>
              <a:t>8</a:t>
            </a:r>
            <a:r>
              <a:rPr lang="fr-FR" sz="1200" dirty="0">
                <a:latin typeface="Arial Narrow" panose="020B0606020202030204" pitchFamily="34" charset="0"/>
              </a:rPr>
              <a:t>h</a:t>
            </a:r>
            <a:r>
              <a:rPr lang="pt-PT" altLang="fr-FR" sz="1200" dirty="0">
                <a:latin typeface="Arial Narrow" panose="020B0606020202030204" pitchFamily="34" charset="0"/>
              </a:rPr>
              <a:t>00</a:t>
            </a:r>
            <a:r>
              <a:rPr lang="fr-FR" sz="1200" dirty="0">
                <a:latin typeface="Arial Narrow" panose="020B0606020202030204" pitchFamily="34" charset="0"/>
              </a:rPr>
              <a:t>. Les participants doivent s'inscrire dans la catégorie Business </a:t>
            </a:r>
            <a:r>
              <a:rPr lang="fr-FR" sz="1200" dirty="0" err="1">
                <a:latin typeface="Arial Narrow" panose="020B0606020202030204" pitchFamily="34" charset="0"/>
              </a:rPr>
              <a:t>Executive</a:t>
            </a:r>
            <a:r>
              <a:rPr lang="fr-FR" sz="1200" dirty="0">
                <a:latin typeface="Arial Narrow" panose="020B0606020202030204" pitchFamily="34" charset="0"/>
              </a:rPr>
              <a:t>. Le Business Round se compose de trois étapes:</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1</a:t>
            </a:r>
            <a:r>
              <a:rPr lang="pt-PT" sz="1200" dirty="0">
                <a:latin typeface="Arial Narrow" panose="020B0606020202030204" pitchFamily="34" charset="0"/>
              </a:rPr>
              <a:t>: </a:t>
            </a:r>
            <a:r>
              <a:rPr lang="fr-FR" sz="1200" dirty="0">
                <a:latin typeface="Arial Narrow" panose="020B0606020202030204" pitchFamily="34" charset="0"/>
              </a:rPr>
              <a:t>Inscription des participants et soumission de leurs profils. Les participants, lors de leur inscription, doivent soumettre leur profil au Business Round </a:t>
            </a:r>
            <a:r>
              <a:rPr lang="fr-FR" sz="1200" dirty="0" smtClean="0">
                <a:latin typeface="Arial Narrow" panose="020B0606020202030204" pitchFamily="34" charset="0"/>
              </a:rPr>
              <a:t>à </a:t>
            </a:r>
            <a:r>
              <a:rPr lang="fr-FR" sz="1200" dirty="0">
                <a:latin typeface="Arial Narrow" panose="020B0606020202030204" pitchFamily="34" charset="0"/>
              </a:rPr>
              <a:t>partir d</a:t>
            </a:r>
            <a:r>
              <a:rPr lang="pt-PT" altLang="fr-FR" sz="1200" dirty="0">
                <a:latin typeface="Arial Narrow" panose="020B0606020202030204" pitchFamily="34" charset="0"/>
              </a:rPr>
              <a:t>e 01</a:t>
            </a:r>
            <a:r>
              <a:rPr lang="fr-FR" sz="1200" dirty="0">
                <a:latin typeface="Arial Narrow" panose="020B0606020202030204" pitchFamily="34" charset="0"/>
              </a:rPr>
              <a:t> </a:t>
            </a:r>
            <a:r>
              <a:rPr lang="pt-PT" sz="1200" dirty="0" smtClean="0">
                <a:latin typeface="Arial Narrow" panose="020B0606020202030204" pitchFamily="34" charset="0"/>
                <a:sym typeface="+mn-ea"/>
              </a:rPr>
              <a:t>Août</a:t>
            </a:r>
            <a:r>
              <a:rPr lang="fr-FR" sz="1200" dirty="0">
                <a:latin typeface="Arial Narrow" panose="020B0606020202030204" pitchFamily="34" charset="0"/>
              </a:rPr>
              <a:t> 20</a:t>
            </a:r>
            <a:r>
              <a:rPr lang="pt-PT" altLang="fr-FR" sz="1200" dirty="0">
                <a:latin typeface="Arial Narrow" panose="020B0606020202030204" pitchFamily="34" charset="0"/>
              </a:rPr>
              <a:t>20</a:t>
            </a:r>
            <a:r>
              <a:rPr lang="pt-PT" sz="1200" dirty="0" smtClean="0">
                <a:latin typeface="Arial Narrow" panose="020B0606020202030204" pitchFamily="34" charset="0"/>
              </a:rPr>
              <a:t>.</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2</a:t>
            </a:r>
            <a:r>
              <a:rPr lang="pt-PT" sz="1200" dirty="0">
                <a:latin typeface="Arial Narrow" panose="020B0606020202030204" pitchFamily="34" charset="0"/>
              </a:rPr>
              <a:t>:</a:t>
            </a:r>
            <a:r>
              <a:rPr lang="pt-PT" sz="1200" dirty="0">
                <a:solidFill>
                  <a:srgbClr val="008080"/>
                </a:solidFill>
                <a:latin typeface="Arial Narrow" panose="020B0606020202030204" pitchFamily="34" charset="0"/>
              </a:rPr>
              <a:t> </a:t>
            </a:r>
            <a:r>
              <a:rPr lang="fr-FR" sz="1200" dirty="0">
                <a:latin typeface="Arial Narrow" panose="020B0606020202030204" pitchFamily="34" charset="0"/>
              </a:rPr>
              <a:t>Gestion et coordination des rencontres entre les participants inscrits au système, depuis le début des inscriptions jusqu'au </a:t>
            </a:r>
            <a:r>
              <a:rPr lang="pt-PT" altLang="fr-FR" sz="1200" dirty="0">
                <a:latin typeface="Arial Narrow" panose="020B0606020202030204" pitchFamily="34" charset="0"/>
              </a:rPr>
              <a:t>30 </a:t>
            </a:r>
            <a:r>
              <a:rPr lang="pt-PT" sz="1200" dirty="0" smtClean="0">
                <a:latin typeface="Arial Narrow" panose="020B0606020202030204" pitchFamily="34" charset="0"/>
                <a:sym typeface="+mn-ea"/>
              </a:rPr>
              <a:t>Avril</a:t>
            </a:r>
            <a:r>
              <a:rPr lang="pt-PT" sz="1200" dirty="0" smtClean="0">
                <a:latin typeface="Arial Narrow" panose="020B0606020202030204" pitchFamily="34" charset="0"/>
                <a:sym typeface="+mn-ea"/>
              </a:rPr>
              <a:t> </a:t>
            </a:r>
            <a:r>
              <a:rPr lang="fr-FR" sz="1200" dirty="0">
                <a:latin typeface="Arial Narrow" panose="020B0606020202030204" pitchFamily="34" charset="0"/>
              </a:rPr>
              <a:t>202</a:t>
            </a:r>
            <a:r>
              <a:rPr lang="pt-PT" altLang="fr-FR" sz="1200" dirty="0">
                <a:latin typeface="Arial Narrow" panose="020B0606020202030204" pitchFamily="34" charset="0"/>
              </a:rPr>
              <a:t>1</a:t>
            </a:r>
            <a:r>
              <a:rPr lang="fr-FR" sz="1200" dirty="0">
                <a:latin typeface="Arial Narrow" panose="020B0606020202030204" pitchFamily="34" charset="0"/>
              </a:rPr>
              <a:t>.</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3</a:t>
            </a:r>
            <a:r>
              <a:rPr lang="pt-PT" sz="1200" dirty="0">
                <a:latin typeface="Arial Narrow" panose="020B0606020202030204" pitchFamily="34" charset="0"/>
              </a:rPr>
              <a:t>:</a:t>
            </a:r>
            <a:r>
              <a:rPr lang="pt-PT" sz="1200" dirty="0">
                <a:solidFill>
                  <a:srgbClr val="008080"/>
                </a:solidFill>
                <a:latin typeface="Arial Narrow" panose="020B0606020202030204" pitchFamily="34" charset="0"/>
              </a:rPr>
              <a:t> </a:t>
            </a:r>
            <a:r>
              <a:rPr lang="fr-FR" sz="1200" dirty="0">
                <a:latin typeface="Arial Narrow" panose="020B0606020202030204" pitchFamily="34" charset="0"/>
              </a:rPr>
              <a:t>Le </a:t>
            </a:r>
            <a:r>
              <a:rPr lang="pt-PT" sz="1200" dirty="0">
                <a:latin typeface="Arial Narrow" panose="020B0606020202030204" pitchFamily="34" charset="0"/>
              </a:rPr>
              <a:t>15</a:t>
            </a:r>
            <a:r>
              <a:rPr lang="pt-PT" sz="1200" dirty="0">
                <a:latin typeface="Arial Narrow" panose="020B0606020202030204" pitchFamily="34" charset="0"/>
              </a:rPr>
              <a:t> </a:t>
            </a:r>
            <a:r>
              <a:rPr lang="pt-PT" altLang="fr-FR" sz="1200" dirty="0">
                <a:latin typeface="Arial Narrow" panose="020B0606020202030204" pitchFamily="34" charset="0"/>
              </a:rPr>
              <a:t>Mai</a:t>
            </a:r>
            <a:r>
              <a:rPr lang="fr-FR" sz="1200" dirty="0">
                <a:latin typeface="Arial Narrow" panose="020B0606020202030204" pitchFamily="34" charset="0"/>
              </a:rPr>
              <a:t> 202</a:t>
            </a:r>
            <a:r>
              <a:rPr lang="pt-PT" altLang="fr-FR" sz="1200" dirty="0">
                <a:latin typeface="Arial Narrow" panose="020B0606020202030204" pitchFamily="34" charset="0"/>
              </a:rPr>
              <a:t>1</a:t>
            </a:r>
            <a:r>
              <a:rPr lang="fr-FR" sz="1200" dirty="0">
                <a:latin typeface="Arial Narrow" panose="020B0606020202030204" pitchFamily="34" charset="0"/>
              </a:rPr>
              <a:t>, l'ordre du jour de la réunion sera envoyé à tous les participants inscrits, en indiquant les profils des contreparties. Ceux-ci devraient également être enregistrés pour les réunions d'affaires prévues</a:t>
            </a:r>
            <a:r>
              <a:rPr lang="fr-FR" sz="1200" dirty="0" smtClean="0">
                <a:latin typeface="Arial Narrow" panose="020B0606020202030204" pitchFamily="34" charset="0"/>
              </a:rPr>
              <a:t>.</a:t>
            </a:r>
            <a:endParaRPr lang="fr-FR"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fr-FR" sz="1200" dirty="0">
                <a:latin typeface="Arial Narrow" panose="020B0606020202030204" pitchFamily="34" charset="0"/>
              </a:rPr>
              <a:t>À mesure que les inscriptions deviennent effectives, </a:t>
            </a:r>
            <a:r>
              <a:rPr lang="fr-FR" sz="1200" dirty="0" smtClean="0">
                <a:latin typeface="Arial Narrow" panose="020B0606020202030204" pitchFamily="34" charset="0"/>
              </a:rPr>
              <a:t>les candidats </a:t>
            </a:r>
            <a:r>
              <a:rPr lang="fr-FR" sz="1200" dirty="0">
                <a:latin typeface="Arial Narrow" panose="020B0606020202030204" pitchFamily="34" charset="0"/>
              </a:rPr>
              <a:t>recevront des mises à jour hebdomadaires sur les manifestations d'intérêt présentées pour les différents secteurs d'activité..</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rPr>
              <a:t>METHODOLOGIE </a:t>
            </a:r>
            <a:r>
              <a:rPr lang="pt-PT" sz="1200" b="1" i="1" dirty="0" smtClean="0">
                <a:solidFill>
                  <a:srgbClr val="008CBA"/>
                </a:solidFill>
              </a:rPr>
              <a:t>DE </a:t>
            </a:r>
            <a:r>
              <a:rPr lang="pt-PT" sz="1200" b="1" i="1" dirty="0">
                <a:solidFill>
                  <a:srgbClr val="008CBA"/>
                </a:solidFill>
              </a:rPr>
              <a:t>BUSINESS </a:t>
            </a:r>
            <a:r>
              <a:rPr lang="pt-PT" sz="1200" b="1" i="1" dirty="0" smtClean="0">
                <a:solidFill>
                  <a:srgbClr val="008CBA"/>
                </a:solidFill>
              </a:rPr>
              <a:t>ROUND</a:t>
            </a:r>
            <a:endParaRPr lang="pt-PT" sz="1200" b="1" i="1" dirty="0" smtClean="0">
              <a:solidFill>
                <a:srgbClr val="008CBA"/>
              </a:solidFill>
            </a:endParaRPr>
          </a:p>
          <a:p>
            <a:pPr algn="just"/>
            <a:r>
              <a:rPr lang="fr-FR" sz="1200" dirty="0">
                <a:latin typeface="Arial Narrow" panose="020B0606020202030204" pitchFamily="34" charset="0"/>
              </a:rPr>
              <a:t>Les réunions du Business Round seront coordonnées en fonction des profils et des objectifs de chaque dirigeant ou entrepreneur inscrit. La gestion sera assurée par une équipe qui utilisera à cet effet un logiciel spécialisé. Chaque participant peut générer directement un agenda spécifique en fonction de ses objectifs ou avec l'aide d'assistants. À cette fin, chaque dirigeant ou entrepreneur inscrit peut effectuer une analyse des entreprises et des entrepreneurs avec lesquels il souhaite rencontrer et demander une réunion via le système informatique. La réunion sera programmée si la contrepartie accepte la demande de réunion. Aucune réunion ne sera programmée sans que les objectifs spécifiques soient fixés à l'avance</a:t>
            </a:r>
            <a:r>
              <a:rPr lang="fr-FR" sz="1200" dirty="0" smtClean="0">
                <a:latin typeface="Arial Narrow" panose="020B0606020202030204" pitchFamily="34" charset="0"/>
              </a:rPr>
              <a:t>.</a:t>
            </a:r>
            <a:endParaRPr lang="fr-FR"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fr-FR" sz="1200" dirty="0">
                <a:latin typeface="Arial Narrow" panose="020B0606020202030204" pitchFamily="34" charset="0"/>
              </a:rPr>
              <a:t>Cependant, il est important de préciser que l'Organisation ne garantit pas que les participants auront les réunions prévues, car le but du </a:t>
            </a:r>
            <a:r>
              <a:rPr lang="fr-FR" sz="1200" i="1" dirty="0" smtClean="0">
                <a:latin typeface="Arial Narrow" panose="020B0606020202030204" pitchFamily="34" charset="0"/>
              </a:rPr>
              <a:t>BUSINESS ROUND</a:t>
            </a:r>
            <a:r>
              <a:rPr lang="fr-FR" sz="1200" dirty="0" smtClean="0">
                <a:latin typeface="Arial Narrow" panose="020B0606020202030204" pitchFamily="34" charset="0"/>
              </a:rPr>
              <a:t> est </a:t>
            </a:r>
            <a:r>
              <a:rPr lang="fr-FR" sz="1200" dirty="0">
                <a:latin typeface="Arial Narrow" panose="020B0606020202030204" pitchFamily="34" charset="0"/>
              </a:rPr>
              <a:t>de planifier et de coordonner des réunions importantes et de qualité avec des objectifs spécifiques et bien définis. La programmation et la coordination des réunions dépendent de l'existence d'une contrepartie disposée à rencontrer des représentants d'entreprises enregistrées ou d'entrepreneurs, avec des objectifs très clairs. Les participants doivent avoir des compétences en prise de décision.</a:t>
            </a:r>
            <a:endParaRPr lang="pt-PT" sz="12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solidFill>
                <a:schemeClr val="accent1"/>
              </a:solidFill>
            </a:endParaRPr>
          </a:p>
        </p:txBody>
      </p:sp>
      <p:pic>
        <p:nvPicPr>
          <p:cNvPr id="18" name="Imagem 17" descr="LOGO-Paises ecowas"/>
          <p:cNvPicPr>
            <a:picLocks noChangeAspect="1"/>
          </p:cNvPicPr>
          <p:nvPr/>
        </p:nvPicPr>
        <p:blipFill>
          <a:blip r:embed="rId1"/>
          <a:stretch>
            <a:fillRect/>
          </a:stretch>
        </p:blipFill>
        <p:spPr>
          <a:xfrm>
            <a:off x="10795" y="2979420"/>
            <a:ext cx="3897630" cy="3858260"/>
          </a:xfrm>
          <a:prstGeom prst="rect">
            <a:avLst/>
          </a:prstGeom>
        </p:spPr>
      </p:pic>
      <p:pic>
        <p:nvPicPr>
          <p:cNvPr id="15"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3"/>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fld>
            <a:endParaRPr lang="fr-FR" altLang="pt-PT" sz="1200" b="1" i="1" u="sng" dirty="0" smtClean="0">
              <a:solidFill>
                <a:schemeClr val="tx1"/>
              </a:solidFill>
            </a:endParaRPr>
          </a:p>
        </p:txBody>
      </p:sp>
      <p:pic>
        <p:nvPicPr>
          <p:cNvPr id="89" name="Imagem 88" descr="logo"/>
          <p:cNvPicPr>
            <a:picLocks noChangeAspect="1"/>
          </p:cNvPicPr>
          <p:nvPr/>
        </p:nvPicPr>
        <p:blipFill>
          <a:blip r:embed="rId4"/>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5"/>
          <a:stretch>
            <a:fillRect/>
          </a:stretch>
        </p:blipFill>
        <p:spPr>
          <a:xfrm>
            <a:off x="-10795" y="120650"/>
            <a:ext cx="4168140" cy="915035"/>
          </a:xfrm>
          <a:prstGeom prst="rect">
            <a:avLst/>
          </a:prstGeom>
        </p:spPr>
      </p:pic>
      <p:sp>
        <p:nvSpPr>
          <p:cNvPr id="5" name="CaixaDeTexto 4"/>
          <p:cNvSpPr txBox="1"/>
          <p:nvPr/>
        </p:nvSpPr>
        <p:spPr>
          <a:xfrm>
            <a:off x="3395345" y="953135"/>
            <a:ext cx="8655685" cy="5734050"/>
          </a:xfrm>
          <a:prstGeom prst="rect">
            <a:avLst/>
          </a:prstGeom>
          <a:noFill/>
        </p:spPr>
        <p:txBody>
          <a:bodyPr wrap="square">
            <a:spAutoFit/>
          </a:bodyPr>
          <a:p>
            <a:pPr algn="just">
              <a:lnSpc>
                <a:spcPts val="1200"/>
              </a:lnSpc>
              <a:spcBef>
                <a:spcPts val="0"/>
              </a:spcBef>
              <a:spcAft>
                <a:spcPts val="0"/>
              </a:spcAft>
            </a:pPr>
            <a:r>
              <a:rPr lang="pt-PT" sz="1200" b="1" i="1" dirty="0">
                <a:solidFill>
                  <a:srgbClr val="008CBA"/>
                </a:solidFill>
                <a:latin typeface="Arial Narrow" panose="020B0606020202030204" pitchFamily="34" charset="0"/>
              </a:rPr>
              <a:t>AVANTAGES </a:t>
            </a:r>
            <a:r>
              <a:rPr lang="pt-PT" sz="1200" b="1" i="1" dirty="0" smtClean="0">
                <a:solidFill>
                  <a:srgbClr val="008CBA"/>
                </a:solidFill>
                <a:latin typeface="Arial Narrow" panose="020B0606020202030204" pitchFamily="34" charset="0"/>
              </a:rPr>
              <a:t>DU BUSINESS ROUND </a:t>
            </a:r>
            <a:endParaRPr lang="pt-PT" sz="1200" b="1" i="1" dirty="0" smtClean="0">
              <a:solidFill>
                <a:srgbClr val="008CBA"/>
              </a:solidFill>
              <a:latin typeface="Arial Narrow" panose="020B0606020202030204" pitchFamily="34" charset="0"/>
            </a:endParaRPr>
          </a:p>
          <a:p>
            <a:pPr algn="just">
              <a:lnSpc>
                <a:spcPts val="1200"/>
              </a:lnSpc>
              <a:spcBef>
                <a:spcPts val="0"/>
              </a:spcBef>
              <a:spcAft>
                <a:spcPts val="0"/>
              </a:spcAft>
            </a:pPr>
            <a:r>
              <a:rPr lang="fr-FR" sz="1200" dirty="0">
                <a:latin typeface="Arial Narrow" panose="020B0606020202030204" pitchFamily="34" charset="0"/>
              </a:rPr>
              <a:t>Si votre entreprise ou activité est liée au commerce, à l'importation et à l'exportation, à la logistique, à l'investissement et à la participation des entreprises, exerce les fonctions de responsable de l'innovation, des technologies de l'information, du marketing, du commerce électronique, de l'agriculture, de l'élevage, du tourisme, de l'hôtellerie, de la formation ou du conseil, une table ronde d'affaires peut vous offrir d'importantes opportunités commerciales ainsi que vous aider à trouver des solutions pour développer votre marché en vous mettant en relation avec des partenaires stratégiques potentiels ou des partenaires dans un marché à fort potentiel et riche en </a:t>
            </a:r>
            <a:r>
              <a:rPr lang="fr-FR" sz="1200" dirty="0" smtClean="0">
                <a:latin typeface="Arial Narrow" panose="020B0606020202030204" pitchFamily="34" charset="0"/>
              </a:rPr>
              <a:t>opportunités d’affaire.</a:t>
            </a:r>
            <a:endParaRPr lang="pt-PT" sz="1200" dirty="0" smtClean="0">
              <a:latin typeface="Arial Narrow" panose="020B0606020202030204" pitchFamily="34" charset="0"/>
            </a:endParaRPr>
          </a:p>
          <a:p>
            <a:pPr algn="just">
              <a:lnSpc>
                <a:spcPts val="5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fr-FR" sz="1200" b="1" i="1" dirty="0" smtClean="0">
                <a:solidFill>
                  <a:srgbClr val="008CBA"/>
                </a:solidFill>
                <a:latin typeface="Arial Narrow" panose="020B0606020202030204" pitchFamily="34" charset="0"/>
              </a:rPr>
              <a:t>LES PRINCIPAUX AVANTAGES DE PARTICIPER AU BUSINESS ROUND SONT: </a:t>
            </a:r>
            <a:endParaRPr lang="pt-PT" sz="1200" b="1" i="1" dirty="0">
              <a:solidFill>
                <a:srgbClr val="008CBA"/>
              </a:solidFill>
              <a:latin typeface="Arial Narrow" panose="020B0606020202030204" pitchFamily="34" charset="0"/>
            </a:endParaRPr>
          </a:p>
          <a:p>
            <a:pPr lvl="0" algn="just">
              <a:lnSpc>
                <a:spcPts val="1200"/>
              </a:lnSpc>
              <a:spcBef>
                <a:spcPts val="0"/>
              </a:spcBef>
              <a:spcAft>
                <a:spcPts val="0"/>
              </a:spcAft>
            </a:pPr>
            <a:r>
              <a:rPr lang="pt-PT" sz="1200" dirty="0" smtClean="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Ga</a:t>
            </a:r>
            <a:r>
              <a:rPr lang="fr-FR" sz="1200" dirty="0" smtClean="0">
                <a:solidFill>
                  <a:schemeClr val="tx1"/>
                </a:solidFill>
                <a:latin typeface="Arial Narrow" panose="020B0606020202030204" pitchFamily="34" charset="0"/>
                <a:sym typeface="+mn-ea"/>
              </a:rPr>
              <a:t>gner </a:t>
            </a:r>
            <a:r>
              <a:rPr lang="fr-FR" sz="1200" dirty="0">
                <a:solidFill>
                  <a:schemeClr val="tx1"/>
                </a:solidFill>
                <a:latin typeface="Arial Narrow" panose="020B0606020202030204" pitchFamily="34" charset="0"/>
                <a:sym typeface="+mn-ea"/>
              </a:rPr>
              <a:t>du temps et de la logistique: chaque dirigeant ou chef d'entreprise, par le biais du Business Round, </a:t>
            </a:r>
            <a:r>
              <a:rPr lang="fr-FR" sz="1200" dirty="0" smtClean="0">
                <a:solidFill>
                  <a:schemeClr val="tx1"/>
                </a:solidFill>
                <a:latin typeface="Arial Narrow" panose="020B0606020202030204" pitchFamily="34" charset="0"/>
                <a:sym typeface="+mn-ea"/>
              </a:rPr>
              <a:t>peut </a:t>
            </a:r>
            <a:r>
              <a:rPr lang="fr-FR" sz="1200" dirty="0">
                <a:solidFill>
                  <a:schemeClr val="tx1"/>
                </a:solidFill>
                <a:latin typeface="Arial Narrow" panose="020B0606020202030204" pitchFamily="34" charset="0"/>
                <a:sym typeface="+mn-ea"/>
              </a:rPr>
              <a:t>effectuer jusqu'à 16 réunions de 30 minutes au cours </a:t>
            </a:r>
            <a:r>
              <a:rPr lang="fr-FR" sz="1200" dirty="0" smtClean="0">
                <a:solidFill>
                  <a:schemeClr val="tx1"/>
                </a:solidFill>
                <a:latin typeface="Arial Narrow" panose="020B0606020202030204" pitchFamily="34" charset="0"/>
                <a:sym typeface="+mn-ea"/>
              </a:rPr>
              <a:t>d</a:t>
            </a:r>
            <a:r>
              <a:rPr lang="pt-PT" sz="1200" dirty="0" smtClean="0">
                <a:solidFill>
                  <a:schemeClr val="tx1"/>
                </a:solidFill>
                <a:latin typeface="Arial Narrow" panose="020B0606020202030204" pitchFamily="34" charset="0"/>
                <a:sym typeface="+mn-ea"/>
              </a:rPr>
              <a:t>e la journée du</a:t>
            </a:r>
            <a:r>
              <a:rPr lang="fr-FR" sz="1200" dirty="0" smtClean="0">
                <a:solidFill>
                  <a:schemeClr val="tx1"/>
                </a:solidFill>
                <a:latin typeface="Arial Narrow" panose="020B0606020202030204" pitchFamily="34" charset="0"/>
                <a:sym typeface="+mn-ea"/>
              </a:rPr>
              <a:t> </a:t>
            </a:r>
            <a:r>
              <a:rPr lang="pt-PT" altLang="fr-FR" sz="1200" dirty="0">
                <a:solidFill>
                  <a:schemeClr val="tx1"/>
                </a:solidFill>
                <a:latin typeface="Arial Narrow" panose="020B0606020202030204" pitchFamily="34" charset="0"/>
                <a:sym typeface="+mn-ea"/>
              </a:rPr>
              <a:t>09</a:t>
            </a:r>
            <a:r>
              <a:rPr lang="pt-PT" altLang="fr-FR" sz="1200" dirty="0">
                <a:latin typeface="Arial Narrow" panose="020B0606020202030204" pitchFamily="34" charset="0"/>
                <a:sym typeface="+mn-ea"/>
              </a:rPr>
              <a:t> Juin</a:t>
            </a:r>
            <a:r>
              <a:rPr lang="fr-FR" sz="1200" dirty="0">
                <a:latin typeface="Arial Narrow" panose="020B0606020202030204" pitchFamily="34" charset="0"/>
                <a:sym typeface="+mn-ea"/>
              </a:rPr>
              <a:t> 202</a:t>
            </a:r>
            <a:r>
              <a:rPr lang="pt-PT" altLang="fr-FR" sz="1200" dirty="0">
                <a:latin typeface="Arial Narrow" panose="020B0606020202030204" pitchFamily="34" charset="0"/>
                <a:sym typeface="+mn-ea"/>
              </a:rPr>
              <a:t>1</a:t>
            </a:r>
            <a:r>
              <a:rPr lang="fr-FR" sz="1200" dirty="0">
                <a:latin typeface="Arial Narrow" panose="020B0606020202030204" pitchFamily="34" charset="0"/>
                <a:sym typeface="+mn-ea"/>
              </a:rPr>
              <a:t>, chacune des réunions est </a:t>
            </a:r>
            <a:r>
              <a:rPr lang="fr-FR" sz="1200" dirty="0" smtClean="0">
                <a:latin typeface="Arial Narrow" panose="020B0606020202030204" pitchFamily="34" charset="0"/>
                <a:sym typeface="+mn-ea"/>
              </a:rPr>
              <a:t>préparée </a:t>
            </a:r>
            <a:r>
              <a:rPr lang="fr-FR" sz="1200" dirty="0">
                <a:latin typeface="Arial Narrow" panose="020B0606020202030204" pitchFamily="34" charset="0"/>
                <a:sym typeface="+mn-ea"/>
              </a:rPr>
              <a:t>à l'avance, ce qui permettr</a:t>
            </a:r>
            <a:r>
              <a:rPr lang="fr-FR" sz="1200" dirty="0">
                <a:solidFill>
                  <a:schemeClr val="tx1"/>
                </a:solidFill>
                <a:latin typeface="Arial Narrow" panose="020B0606020202030204" pitchFamily="34" charset="0"/>
                <a:sym typeface="+mn-ea"/>
              </a:rPr>
              <a:t>a </a:t>
            </a:r>
            <a:r>
              <a:rPr lang="fr-FR" sz="1200" dirty="0" smtClean="0">
                <a:solidFill>
                  <a:schemeClr val="tx1"/>
                </a:solidFill>
                <a:latin typeface="Arial Narrow" panose="020B0606020202030204" pitchFamily="34" charset="0"/>
                <a:sym typeface="+mn-ea"/>
              </a:rPr>
              <a:t>d’atteindre de</a:t>
            </a:r>
            <a:r>
              <a:rPr lang="fr-FR" sz="1200" dirty="0" smtClean="0">
                <a:latin typeface="Arial Narrow" panose="020B0606020202030204" pitchFamily="34" charset="0"/>
                <a:sym typeface="+mn-ea"/>
              </a:rPr>
              <a:t>s </a:t>
            </a:r>
            <a:r>
              <a:rPr lang="fr-FR" sz="1200" dirty="0">
                <a:latin typeface="Arial Narrow" panose="020B0606020202030204" pitchFamily="34" charset="0"/>
                <a:sym typeface="+mn-ea"/>
              </a:rPr>
              <a:t>résultats selon les objectifs définis. Si votre entreprise </a:t>
            </a:r>
            <a:r>
              <a:rPr lang="fr-FR" sz="1200" dirty="0" smtClean="0">
                <a:latin typeface="Arial Narrow" panose="020B0606020202030204" pitchFamily="34" charset="0"/>
                <a:sym typeface="+mn-ea"/>
              </a:rPr>
              <a:t>inscrit, </a:t>
            </a:r>
            <a:r>
              <a:rPr lang="fr-FR" sz="1200" dirty="0">
                <a:latin typeface="Arial Narrow" panose="020B0606020202030204" pitchFamily="34" charset="0"/>
                <a:sym typeface="+mn-ea"/>
              </a:rPr>
              <a:t>par exemple, 4 dirigeants, elle peut organiser jusqu'à 64 réunions clés avec des dirigeants de 20 pays en une seule journée, ce qui dans d'autres circonstances signifierait des semaines, voire des mois de voyage, de séjour, de coordination et de temps requis. </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Éla</a:t>
            </a:r>
            <a:r>
              <a:rPr lang="fr-FR" sz="1200" dirty="0" smtClean="0">
                <a:solidFill>
                  <a:schemeClr val="tx1"/>
                </a:solidFill>
                <a:latin typeface="Arial Narrow" panose="020B0606020202030204" pitchFamily="34" charset="0"/>
                <a:sym typeface="+mn-ea"/>
              </a:rPr>
              <a:t>rgir </a:t>
            </a:r>
            <a:r>
              <a:rPr lang="fr-FR" sz="1200" dirty="0">
                <a:latin typeface="Arial Narrow" panose="020B0606020202030204" pitchFamily="34" charset="0"/>
                <a:sym typeface="+mn-ea"/>
              </a:rPr>
              <a:t>votre base de contacts commerciaux et </a:t>
            </a:r>
            <a:r>
              <a:rPr lang="fr-FR" sz="1200" dirty="0" smtClean="0">
                <a:latin typeface="Arial Narrow" panose="020B0606020202030204" pitchFamily="34" charset="0"/>
                <a:sym typeface="+mn-ea"/>
              </a:rPr>
              <a:t>rencont</a:t>
            </a:r>
            <a:r>
              <a:rPr lang="fr-FR" sz="1200" dirty="0" smtClean="0">
                <a:solidFill>
                  <a:schemeClr val="tx1"/>
                </a:solidFill>
                <a:latin typeface="Arial Narrow" panose="020B0606020202030204" pitchFamily="34" charset="0"/>
                <a:sym typeface="+mn-ea"/>
              </a:rPr>
              <a:t>rer </a:t>
            </a:r>
            <a:r>
              <a:rPr lang="fr-FR" sz="1200" dirty="0">
                <a:latin typeface="Arial Narrow" panose="020B0606020202030204" pitchFamily="34" charset="0"/>
                <a:sym typeface="+mn-ea"/>
              </a:rPr>
              <a:t>d'autres acteurs de votre secteur principal, en créant des alliances et des partenariats qui vous permettent d'élargir votre réseau commercial</a:t>
            </a:r>
            <a:r>
              <a:rPr lang="fr-FR" sz="1200" dirty="0" smtClean="0">
                <a:latin typeface="Arial Narrow" panose="020B0606020202030204" pitchFamily="34" charset="0"/>
                <a:sym typeface="+mn-ea"/>
              </a:rPr>
              <a:t>.</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Éta</a:t>
            </a:r>
            <a:r>
              <a:rPr lang="fr-FR" sz="1200" dirty="0" smtClean="0">
                <a:solidFill>
                  <a:schemeClr val="tx1"/>
                </a:solidFill>
                <a:latin typeface="Arial Narrow" panose="020B0606020202030204" pitchFamily="34" charset="0"/>
                <a:sym typeface="+mn-ea"/>
              </a:rPr>
              <a:t>blir d</a:t>
            </a:r>
            <a:r>
              <a:rPr lang="fr-FR" sz="1200" dirty="0" smtClean="0">
                <a:latin typeface="Arial Narrow" panose="020B0606020202030204" pitchFamily="34" charset="0"/>
                <a:sym typeface="+mn-ea"/>
              </a:rPr>
              <a:t>es </a:t>
            </a:r>
            <a:r>
              <a:rPr lang="fr-FR" sz="1200" dirty="0">
                <a:latin typeface="Arial Narrow" panose="020B0606020202030204" pitchFamily="34" charset="0"/>
                <a:sym typeface="+mn-ea"/>
              </a:rPr>
              <a:t>contacts avec les principales entreprises et professionnels de votre secteur qui seraient autrement très difficiles à réaliser</a:t>
            </a:r>
            <a:r>
              <a:rPr lang="fr-FR" sz="1200" dirty="0" smtClean="0">
                <a:latin typeface="Arial Narrow" panose="020B0606020202030204" pitchFamily="34" charset="0"/>
                <a:sym typeface="+mn-ea"/>
              </a:rPr>
              <a:t>.</a:t>
            </a: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sym typeface="+mn-ea"/>
              </a:rPr>
              <a:t>■ </a:t>
            </a:r>
            <a:r>
              <a:rPr lang="fr-FR" sz="1200" dirty="0" smtClean="0">
                <a:latin typeface="Arial Narrow" panose="020B0606020202030204" pitchFamily="34" charset="0"/>
                <a:sym typeface="+mn-ea"/>
              </a:rPr>
              <a:t>Dé</a:t>
            </a:r>
            <a:r>
              <a:rPr lang="fr-FR" sz="1200" dirty="0" smtClean="0">
                <a:solidFill>
                  <a:schemeClr val="tx1"/>
                </a:solidFill>
                <a:latin typeface="Arial Narrow" panose="020B0606020202030204" pitchFamily="34" charset="0"/>
                <a:sym typeface="+mn-ea"/>
              </a:rPr>
              <a:t>velopper </a:t>
            </a:r>
            <a:r>
              <a:rPr lang="fr-FR" sz="1200" dirty="0">
                <a:solidFill>
                  <a:schemeClr val="tx1"/>
                </a:solidFill>
                <a:latin typeface="Arial Narrow" panose="020B0606020202030204" pitchFamily="34" charset="0"/>
                <a:sym typeface="+mn-ea"/>
              </a:rPr>
              <a:t>v</a:t>
            </a:r>
            <a:r>
              <a:rPr lang="fr-FR" sz="1200" dirty="0">
                <a:latin typeface="Arial Narrow" panose="020B0606020202030204" pitchFamily="34" charset="0"/>
                <a:sym typeface="+mn-ea"/>
              </a:rPr>
              <a:t>os réseaux commerciaux et </a:t>
            </a:r>
            <a:r>
              <a:rPr lang="fr-FR" sz="1200" dirty="0" smtClean="0">
                <a:latin typeface="Arial Narrow" panose="020B0606020202030204" pitchFamily="34" charset="0"/>
                <a:sym typeface="+mn-ea"/>
              </a:rPr>
              <a:t>d’affaires </a:t>
            </a:r>
            <a:r>
              <a:rPr lang="fr-FR" sz="1200" dirty="0">
                <a:latin typeface="Arial Narrow" panose="020B0606020202030204" pitchFamily="34" charset="0"/>
                <a:sym typeface="+mn-ea"/>
              </a:rPr>
              <a:t>sur les marchés africains, américains et d'autres continents</a:t>
            </a:r>
            <a:r>
              <a:rPr lang="fr-FR" sz="1200" dirty="0" smtClean="0">
                <a:latin typeface="Arial Narrow" panose="020B0606020202030204" pitchFamily="34" charset="0"/>
                <a:sym typeface="+mn-ea"/>
              </a:rPr>
              <a:t>.</a:t>
            </a:r>
            <a:endParaRPr lang="fr-FR" sz="1200" dirty="0" smtClean="0">
              <a:latin typeface="Arial Narrow" panose="020B0606020202030204" pitchFamily="34" charset="0"/>
              <a:sym typeface="+mn-ea"/>
            </a:endParaRPr>
          </a:p>
          <a:p>
            <a:pPr lvl="0" algn="just">
              <a:lnSpc>
                <a:spcPts val="1200"/>
              </a:lnSpc>
              <a:spcBef>
                <a:spcPts val="0"/>
              </a:spcBef>
              <a:spcAft>
                <a:spcPts val="0"/>
              </a:spcAft>
            </a:pPr>
            <a:endParaRPr lang="fr-FR" sz="1200" dirty="0" smtClean="0">
              <a:latin typeface="Arial Narrow" panose="020B0606020202030204" pitchFamily="34" charset="0"/>
            </a:endParaRPr>
          </a:p>
          <a:p>
            <a:pPr lvl="0" algn="just">
              <a:lnSpc>
                <a:spcPts val="5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fr-FR" sz="1400" b="1" i="1" dirty="0">
                <a:solidFill>
                  <a:srgbClr val="008CBA"/>
                </a:solidFill>
                <a:latin typeface="Arial Narrow" panose="020B0606020202030204" pitchFamily="34" charset="0"/>
              </a:rPr>
              <a:t>SOUTIEN AUX </a:t>
            </a:r>
            <a:r>
              <a:rPr lang="fr-FR" sz="1400" b="1" i="1" dirty="0" smtClean="0">
                <a:solidFill>
                  <a:srgbClr val="008CBA"/>
                </a:solidFill>
                <a:latin typeface="Arial Narrow" panose="020B0606020202030204" pitchFamily="34" charset="0"/>
              </a:rPr>
              <a:t>AFFAIRES </a:t>
            </a:r>
            <a:r>
              <a:rPr lang="fr-FR" sz="1400" b="1" i="1" dirty="0">
                <a:solidFill>
                  <a:srgbClr val="008CBA"/>
                </a:solidFill>
                <a:latin typeface="Arial Narrow" panose="020B0606020202030204" pitchFamily="34" charset="0"/>
              </a:rPr>
              <a:t>ET INITIATIVES </a:t>
            </a:r>
            <a:r>
              <a:rPr lang="fr-FR" sz="1400" b="1" i="1" dirty="0" smtClean="0">
                <a:solidFill>
                  <a:srgbClr val="008CBA"/>
                </a:solidFill>
                <a:latin typeface="Arial Narrow" panose="020B0606020202030204" pitchFamily="34" charset="0"/>
              </a:rPr>
              <a:t>D'ENTREPRISE</a:t>
            </a:r>
            <a:endParaRPr lang="fr-FR" sz="1400" b="1" i="1" dirty="0" smtClean="0">
              <a:solidFill>
                <a:srgbClr val="008CBA"/>
              </a:solidFill>
              <a:latin typeface="Arial Narrow" panose="020B0606020202030204" pitchFamily="34" charset="0"/>
            </a:endParaRPr>
          </a:p>
          <a:p>
            <a:pPr algn="just">
              <a:lnSpc>
                <a:spcPts val="1200"/>
              </a:lnSpc>
              <a:spcBef>
                <a:spcPts val="0"/>
              </a:spcBef>
              <a:spcAft>
                <a:spcPts val="0"/>
              </a:spcAft>
            </a:pPr>
            <a:r>
              <a:rPr lang="fr-FR" sz="1200" i="1" dirty="0">
                <a:latin typeface="Arial Narrow" panose="020B0606020202030204" pitchFamily="34" charset="0"/>
              </a:rPr>
              <a:t>ATLANTIC BUSINESS </a:t>
            </a:r>
            <a:r>
              <a:rPr lang="pt-PT" altLang="fr-FR" sz="1200" i="1" dirty="0">
                <a:latin typeface="Arial Narrow" panose="020B0606020202030204" pitchFamily="34" charset="0"/>
              </a:rPr>
              <a:t>FORUM</a:t>
            </a:r>
            <a:r>
              <a:rPr lang="fr-FR" sz="1200" dirty="0">
                <a:latin typeface="Arial Narrow" panose="020B0606020202030204" pitchFamily="34" charset="0"/>
              </a:rPr>
              <a:t> et son réseau de partenaires stratégiques, «</a:t>
            </a:r>
            <a:r>
              <a:rPr lang="fr-FR" sz="1200" i="1" dirty="0">
                <a:latin typeface="Arial Narrow" panose="020B0606020202030204" pitchFamily="34" charset="0"/>
              </a:rPr>
              <a:t>ASSOCIATED PARTNERS</a:t>
            </a:r>
            <a:r>
              <a:rPr lang="fr-FR" sz="1200" dirty="0">
                <a:latin typeface="Arial Narrow" panose="020B0606020202030204" pitchFamily="34" charset="0"/>
              </a:rPr>
              <a:t>», soutiennent votre entreprise en vous aidant à vous positionner sur les marchés avant, pendant et après l'événement</a:t>
            </a:r>
            <a:r>
              <a:rPr lang="fr-FR" sz="1200" dirty="0" smtClean="0">
                <a:latin typeface="Arial Narrow" panose="020B0606020202030204" pitchFamily="34" charset="0"/>
              </a:rPr>
              <a:t>.</a:t>
            </a:r>
            <a:endParaRPr lang="fr-FR" sz="1200" dirty="0" smtClean="0">
              <a:latin typeface="Arial Narrow" panose="020B0606020202030204" pitchFamily="34" charset="0"/>
            </a:endParaRPr>
          </a:p>
          <a:p>
            <a:pPr algn="just">
              <a:lnSpc>
                <a:spcPts val="700"/>
              </a:lnSpc>
              <a:spcBef>
                <a:spcPts val="0"/>
              </a:spcBef>
              <a:spcAft>
                <a:spcPts val="0"/>
              </a:spcAft>
            </a:pPr>
            <a:endParaRPr lang="pt-PT" sz="1200" dirty="0" smtClean="0">
              <a:latin typeface="Arial Narrow" panose="020B0606020202030204" pitchFamily="34" charset="0"/>
            </a:endParaRPr>
          </a:p>
          <a:p>
            <a:pPr algn="just">
              <a:lnSpc>
                <a:spcPts val="1200"/>
              </a:lnSpc>
              <a:spcBef>
                <a:spcPts val="0"/>
              </a:spcBef>
              <a:spcAft>
                <a:spcPts val="0"/>
              </a:spcAft>
            </a:pPr>
            <a:r>
              <a:rPr lang="fr-FR" sz="1200" dirty="0">
                <a:latin typeface="Arial Narrow" panose="020B0606020202030204" pitchFamily="34" charset="0"/>
              </a:rPr>
              <a:t>Les partenaires, ci-après dénommés </a:t>
            </a:r>
            <a:r>
              <a:rPr lang="fr-FR" sz="1200" i="1" dirty="0">
                <a:latin typeface="Arial Narrow" panose="020B0606020202030204" pitchFamily="34" charset="0"/>
              </a:rPr>
              <a:t>PARTENAIRES ASSOCIÉS</a:t>
            </a:r>
            <a:r>
              <a:rPr lang="fr-FR" sz="1200" dirty="0">
                <a:latin typeface="Arial Narrow" panose="020B0606020202030204" pitchFamily="34" charset="0"/>
              </a:rPr>
              <a:t>, planifient, dirigent et coordonnent les activités liées à la commercialisation et à la vente des produits et / ou services gérés par </a:t>
            </a:r>
            <a:r>
              <a:rPr lang="fr-FR" sz="1200" i="1" dirty="0">
                <a:latin typeface="Arial Narrow" panose="020B0606020202030204" pitchFamily="34" charset="0"/>
              </a:rPr>
              <a:t>ATLANTIC BUSINESS </a:t>
            </a:r>
            <a:r>
              <a:rPr lang="pt-PT" altLang="fr-FR" sz="1200" i="1" dirty="0">
                <a:latin typeface="Arial Narrow" panose="020B0606020202030204" pitchFamily="34" charset="0"/>
              </a:rPr>
              <a:t>FORUM</a:t>
            </a:r>
            <a:r>
              <a:rPr lang="fr-FR" sz="1200" dirty="0">
                <a:latin typeface="Arial Narrow" panose="020B0606020202030204" pitchFamily="34" charset="0"/>
              </a:rPr>
              <a:t>, ainsi que le soutien aux entreprises et aux entrepreneurs dans les entreprises où ils opèrent</a:t>
            </a:r>
            <a:r>
              <a:rPr lang="fr-FR" sz="1200" dirty="0" smtClean="0">
                <a:latin typeface="Arial Narrow" panose="020B0606020202030204" pitchFamily="34" charset="0"/>
              </a:rPr>
              <a:t>.</a:t>
            </a:r>
            <a:endParaRPr lang="fr-FR" sz="1400" dirty="0" smtClean="0">
              <a:latin typeface="Arial Narrow" panose="020B0606020202030204" pitchFamily="34" charset="0"/>
            </a:endParaRPr>
          </a:p>
          <a:p>
            <a:pPr algn="just">
              <a:lnSpc>
                <a:spcPts val="1200"/>
              </a:lnSpc>
              <a:spcBef>
                <a:spcPts val="0"/>
              </a:spcBef>
              <a:spcAft>
                <a:spcPts val="0"/>
              </a:spcAft>
            </a:pPr>
            <a:endParaRPr lang="pt-PT" sz="1400" dirty="0" smtClean="0">
              <a:latin typeface="Arial Narrow" panose="020B0606020202030204" pitchFamily="34" charset="0"/>
            </a:endParaRPr>
          </a:p>
          <a:p>
            <a:pPr algn="just">
              <a:lnSpc>
                <a:spcPts val="1200"/>
              </a:lnSpc>
              <a:spcBef>
                <a:spcPts val="0"/>
              </a:spcBef>
              <a:spcAft>
                <a:spcPts val="0"/>
              </a:spcAft>
            </a:pPr>
            <a:r>
              <a:rPr lang="fr-FR" sz="1200" b="1" i="1" dirty="0" smtClean="0">
                <a:solidFill>
                  <a:srgbClr val="008CBA"/>
                </a:solidFill>
                <a:latin typeface="Arial Narrow" panose="020B0606020202030204" pitchFamily="34" charset="0"/>
              </a:rPr>
              <a:t>LES ACTIVITÉS DES PARTENAIRES </a:t>
            </a:r>
            <a:r>
              <a:rPr lang="fr-FR" sz="1200" b="1" i="1" dirty="0">
                <a:solidFill>
                  <a:srgbClr val="008CBA"/>
                </a:solidFill>
                <a:latin typeface="Arial Narrow" panose="020B0606020202030204" pitchFamily="34" charset="0"/>
              </a:rPr>
              <a:t>ASSOCIÉS </a:t>
            </a:r>
            <a:r>
              <a:rPr lang="fr-FR" sz="1200" b="1" i="1" dirty="0" smtClean="0">
                <a:solidFill>
                  <a:srgbClr val="008CBA"/>
                </a:solidFill>
                <a:latin typeface="Arial Narrow" panose="020B0606020202030204" pitchFamily="34" charset="0"/>
              </a:rPr>
              <a:t>CONSISTENT EN: </a:t>
            </a:r>
            <a:endParaRPr lang="pt-PT" sz="1200" b="1" i="1" dirty="0">
              <a:solidFill>
                <a:srgbClr val="008CBA"/>
              </a:solidFill>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La coordination des activités du réseau </a:t>
            </a:r>
            <a:r>
              <a:rPr lang="fr-FR" sz="1200" dirty="0" smtClean="0">
                <a:latin typeface="Arial Narrow" panose="020B0606020202030204" pitchFamily="34" charset="0"/>
              </a:rPr>
              <a:t>d'entreprises</a:t>
            </a:r>
            <a:r>
              <a:rPr lang="fr-FR" sz="1200" dirty="0" smtClean="0">
                <a:solidFill>
                  <a:srgbClr val="FF0000"/>
                </a:solidFill>
                <a:latin typeface="Arial Narrow" panose="020B0606020202030204" pitchFamily="34" charset="0"/>
              </a:rPr>
              <a:t> </a:t>
            </a:r>
            <a:r>
              <a:rPr lang="fr-FR" sz="1200" dirty="0">
                <a:latin typeface="Arial Narrow" panose="020B0606020202030204" pitchFamily="34" charset="0"/>
              </a:rPr>
              <a:t>dans la zone géographique sous sa direction</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Définition et gestion du marché sous sa direction</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Planification et ordonnancement des réunions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Enquête sur les opportunités et les besoins des entreprises du réseau</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pt-PT" sz="1200" dirty="0" err="1">
                <a:latin typeface="Arial Narrow" panose="020B0606020202030204" pitchFamily="34" charset="0"/>
              </a:rPr>
              <a:t>Préparation</a:t>
            </a:r>
            <a:r>
              <a:rPr lang="pt-PT" sz="1200" dirty="0">
                <a:latin typeface="Arial Narrow" panose="020B0606020202030204" pitchFamily="34" charset="0"/>
              </a:rPr>
              <a:t> de la </a:t>
            </a:r>
            <a:r>
              <a:rPr lang="pt-PT" sz="1200" dirty="0" err="1">
                <a:latin typeface="Arial Narrow" panose="020B0606020202030204" pitchFamily="34" charset="0"/>
              </a:rPr>
              <a:t>proposition</a:t>
            </a:r>
            <a:r>
              <a:rPr lang="pt-PT" sz="1200" dirty="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Les négociations avec les entités publiques chargées d'attirer les investissements étrangers dans le pays concerné, afin d'obtenir les </a:t>
            </a:r>
            <a:r>
              <a:rPr lang="fr-FR" sz="1200" dirty="0" smtClean="0">
                <a:latin typeface="Arial Narrow" panose="020B0606020202030204" pitchFamily="34" charset="0"/>
              </a:rPr>
              <a:t>bénéfices </a:t>
            </a:r>
            <a:r>
              <a:rPr lang="fr-FR" sz="1200" dirty="0">
                <a:latin typeface="Arial Narrow" panose="020B0606020202030204" pitchFamily="34" charset="0"/>
              </a:rPr>
              <a:t>et les avantages juridiques pour les entreprises intéressées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Assurance de la qualité des initiatives commerciales sur le territoire où les entreprises de réseau fonctionnent</a:t>
            </a:r>
            <a:r>
              <a:rPr lang="pt-PT" sz="1200" dirty="0" smtClean="0">
                <a:latin typeface="Arial Narrow" panose="020B0606020202030204" pitchFamily="34" charset="0"/>
              </a:rPr>
              <a:t>;</a:t>
            </a:r>
            <a:r>
              <a:rPr lang="pt-PT" sz="1200" dirty="0">
                <a:latin typeface="Arial Narrow" panose="020B0606020202030204" pitchFamily="34" charset="0"/>
              </a:rPr>
              <a:t> </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pt-PT" sz="1200" dirty="0" err="1">
                <a:latin typeface="Arial Narrow" panose="020B0606020202030204" pitchFamily="34" charset="0"/>
              </a:rPr>
              <a:t>Analyse</a:t>
            </a:r>
            <a:r>
              <a:rPr lang="pt-PT" sz="1200" dirty="0">
                <a:latin typeface="Arial Narrow" panose="020B0606020202030204" pitchFamily="34" charset="0"/>
              </a:rPr>
              <a:t> de </a:t>
            </a:r>
            <a:r>
              <a:rPr lang="pt-PT" sz="1200" dirty="0" err="1">
                <a:latin typeface="Arial Narrow" panose="020B0606020202030204" pitchFamily="34" charset="0"/>
              </a:rPr>
              <a:t>marché</a:t>
            </a:r>
            <a:r>
              <a:rPr lang="pt-PT" sz="1200" dirty="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fr-FR" sz="1200" dirty="0">
                <a:latin typeface="Arial Narrow" panose="020B0606020202030204" pitchFamily="34" charset="0"/>
              </a:rPr>
              <a:t>Assurer les affaires entre les clients et les </a:t>
            </a:r>
            <a:r>
              <a:rPr lang="fr-FR" sz="1200" dirty="0" smtClean="0">
                <a:latin typeface="Arial Narrow" panose="020B0606020202030204" pitchFamily="34" charset="0"/>
              </a:rPr>
              <a:t>fournisseurs.</a:t>
            </a:r>
            <a:endParaRPr lang="pt-PT" sz="12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a:solidFill>
                <a:schemeClr val="accent1"/>
              </a:solidFill>
            </a:endParaRPr>
          </a:p>
        </p:txBody>
      </p:sp>
      <p:pic>
        <p:nvPicPr>
          <p:cNvPr id="18" name="Imagem 17" descr="LOGO-Paises ecowas"/>
          <p:cNvPicPr>
            <a:picLocks noChangeAspect="1"/>
          </p:cNvPicPr>
          <p:nvPr/>
        </p:nvPicPr>
        <p:blipFill>
          <a:blip r:embed="rId1"/>
          <a:stretch>
            <a:fillRect/>
          </a:stretch>
        </p:blipFill>
        <p:spPr>
          <a:xfrm>
            <a:off x="10795" y="2979420"/>
            <a:ext cx="3897630" cy="3858260"/>
          </a:xfrm>
          <a:prstGeom prst="rect">
            <a:avLst/>
          </a:prstGeom>
        </p:spPr>
      </p:pic>
      <p:pic>
        <p:nvPicPr>
          <p:cNvPr id="15"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3"/>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fld>
            <a:endParaRPr lang="fr-FR" altLang="pt-PT" sz="1200" b="1" i="1" u="sng" dirty="0" smtClean="0">
              <a:solidFill>
                <a:schemeClr val="tx1"/>
              </a:solidFill>
            </a:endParaRPr>
          </a:p>
        </p:txBody>
      </p:sp>
      <p:pic>
        <p:nvPicPr>
          <p:cNvPr id="89" name="Imagem 88" descr="logo"/>
          <p:cNvPicPr>
            <a:picLocks noChangeAspect="1"/>
          </p:cNvPicPr>
          <p:nvPr/>
        </p:nvPicPr>
        <p:blipFill>
          <a:blip r:embed="rId4"/>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5"/>
          <a:stretch>
            <a:fillRect/>
          </a:stretch>
        </p:blipFill>
        <p:spPr>
          <a:xfrm>
            <a:off x="-10795" y="120650"/>
            <a:ext cx="4168140" cy="915035"/>
          </a:xfrm>
          <a:prstGeom prst="rect">
            <a:avLst/>
          </a:prstGeom>
        </p:spPr>
      </p:pic>
      <p:sp>
        <p:nvSpPr>
          <p:cNvPr id="6" name="CaixaDeTexto 5"/>
          <p:cNvSpPr txBox="1"/>
          <p:nvPr/>
        </p:nvSpPr>
        <p:spPr>
          <a:xfrm>
            <a:off x="3843020" y="909320"/>
            <a:ext cx="8147685" cy="5688965"/>
          </a:xfrm>
          <a:prstGeom prst="rect">
            <a:avLst/>
          </a:prstGeom>
          <a:noFill/>
        </p:spPr>
        <p:txBody>
          <a:bodyPr wrap="square">
            <a:spAutoFit/>
          </a:bodyPr>
          <a:p>
            <a:pPr algn="just"/>
            <a:r>
              <a:rPr lang="fr-FR" sz="1400" b="1" i="1" dirty="0" smtClean="0">
                <a:solidFill>
                  <a:srgbClr val="008CBA"/>
                </a:solidFill>
                <a:latin typeface="Arial Narrow" panose="020B0606020202030204" pitchFamily="34" charset="0"/>
              </a:rPr>
              <a:t>LES RESPONSABILITÉS DES PARTENAIRES </a:t>
            </a:r>
            <a:r>
              <a:rPr lang="fr-FR" sz="1400" b="1" i="1" dirty="0">
                <a:solidFill>
                  <a:srgbClr val="008CBA"/>
                </a:solidFill>
                <a:latin typeface="Arial Narrow" panose="020B0606020202030204" pitchFamily="34" charset="0"/>
              </a:rPr>
              <a:t>ASSOCIÉS </a:t>
            </a:r>
            <a:r>
              <a:rPr lang="fr-FR" sz="1400" b="1" i="1" dirty="0" smtClean="0">
                <a:solidFill>
                  <a:srgbClr val="008CBA"/>
                </a:solidFill>
                <a:latin typeface="Arial Narrow" panose="020B0606020202030204" pitchFamily="34" charset="0"/>
              </a:rPr>
              <a:t>COMPRENNENT NOTAMMENT </a:t>
            </a:r>
            <a:r>
              <a:rPr lang="pt-PT" sz="1400" b="1" i="1" dirty="0" smtClean="0">
                <a:solidFill>
                  <a:srgbClr val="008CBA"/>
                </a:solidFill>
                <a:latin typeface="Arial Narrow" panose="020B0606020202030204" pitchFamily="34" charset="0"/>
              </a:rPr>
              <a:t>:</a:t>
            </a:r>
            <a:r>
              <a:rPr lang="pt-PT" sz="1400" b="1" i="1" dirty="0">
                <a:solidFill>
                  <a:srgbClr val="008CBA"/>
                </a:solidFill>
                <a:latin typeface="Arial Narrow" panose="020B0606020202030204" pitchFamily="34" charset="0"/>
              </a:rPr>
              <a:t> </a:t>
            </a:r>
            <a:endParaRPr lang="pt-PT" sz="1400" b="1" i="1" dirty="0">
              <a:solidFill>
                <a:srgbClr val="008CBA"/>
              </a:solidFill>
              <a:latin typeface="Arial Narrow" panose="020B0606020202030204" pitchFamily="34" charset="0"/>
            </a:endParaRPr>
          </a:p>
          <a:p>
            <a:pPr lvl="1" algn="just">
              <a:lnSpc>
                <a:spcPts val="1200"/>
              </a:lnSpc>
            </a:pPr>
            <a:r>
              <a:rPr lang="pt-PT" sz="1200" dirty="0">
                <a:solidFill>
                  <a:srgbClr val="008CBA"/>
                </a:solidFill>
                <a:latin typeface="Arial Narrow" panose="020B0606020202030204" pitchFamily="34" charset="0"/>
              </a:rPr>
              <a:t>■ </a:t>
            </a:r>
            <a:r>
              <a:rPr lang="fr-FR" sz="1400" dirty="0">
                <a:latin typeface="Arial Narrow" panose="020B0606020202030204" pitchFamily="34" charset="0"/>
              </a:rPr>
              <a:t>Coordination et gestion des intérêts des sociétés de réseau dans les domaines où elles opèrent</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a:t>
            </a:r>
            <a:r>
              <a:rPr lang="pt-PT" sz="800" dirty="0" smtClean="0">
                <a:solidFill>
                  <a:srgbClr val="FFFF00"/>
                </a:solidFill>
                <a:latin typeface="Arial Narrow" panose="020B0606020202030204" pitchFamily="34" charset="0"/>
              </a:rPr>
              <a:t> </a:t>
            </a:r>
            <a:r>
              <a:rPr lang="fr-FR" sz="1400" dirty="0">
                <a:latin typeface="Arial Narrow" panose="020B0606020202030204" pitchFamily="34" charset="0"/>
              </a:rPr>
              <a:t>Validation et suivi des propositions soumises par les sociétés du réseau</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Suivi des affaires </a:t>
            </a:r>
            <a:r>
              <a:rPr lang="fr-FR" sz="1400" dirty="0" smtClean="0">
                <a:latin typeface="Arial Narrow" panose="020B0606020202030204" pitchFamily="34" charset="0"/>
              </a:rPr>
              <a:t>promues </a:t>
            </a:r>
            <a:r>
              <a:rPr lang="fr-FR" sz="1400" dirty="0">
                <a:latin typeface="Arial Narrow" panose="020B0606020202030204" pitchFamily="34" charset="0"/>
              </a:rPr>
              <a:t>par les sociétés de réseau</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Préparation de rapports périodiques et promotion d'informations sur les opportunités commerciales et les partenariats avec le secteur privé dans leurs pays </a:t>
            </a:r>
            <a:r>
              <a:rPr lang="fr-FR" sz="1400" dirty="0" smtClean="0">
                <a:latin typeface="Arial Narrow" panose="020B0606020202030204" pitchFamily="34" charset="0"/>
              </a:rPr>
              <a:t>respectifs</a:t>
            </a:r>
            <a:r>
              <a:rPr lang="pt-PT" sz="1400" dirty="0" smtClean="0">
                <a:latin typeface="Arial Narrow" panose="020B0606020202030204" pitchFamily="34" charset="0"/>
              </a:rPr>
              <a:t>;</a:t>
            </a:r>
            <a:r>
              <a:rPr lang="pt-PT" sz="1400" dirty="0">
                <a:latin typeface="Arial Narrow" panose="020B0606020202030204" pitchFamily="34" charset="0"/>
              </a:rPr>
              <a:t> </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Surveiller la satisfaction des entreprises locales dans le réseau d'entreprises</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Proposer des solutions et des conditions pour la livraison de produits et services</a:t>
            </a:r>
            <a:r>
              <a:rPr lang="pt-PT" sz="1400" dirty="0" smtClean="0">
                <a:latin typeface="Arial Narrow" panose="020B0606020202030204" pitchFamily="34" charset="0"/>
              </a:rPr>
              <a:t>;</a:t>
            </a:r>
            <a:r>
              <a:rPr lang="pt-PT" sz="1400" dirty="0">
                <a:latin typeface="Arial Narrow" panose="020B0606020202030204" pitchFamily="34" charset="0"/>
              </a:rPr>
              <a:t> </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Mise à jour de la base de données des clients, fournisseurs et sociétés de réseau en général</a:t>
            </a:r>
            <a:r>
              <a:rPr lang="pt-PT" sz="1400" dirty="0" smtClean="0">
                <a:latin typeface="Arial Narrow" panose="020B0606020202030204" pitchFamily="34" charset="0"/>
              </a:rPr>
              <a:t>;</a:t>
            </a:r>
            <a:r>
              <a:rPr lang="pt-PT" sz="1400" dirty="0">
                <a:latin typeface="Arial Narrow" panose="020B0606020202030204" pitchFamily="34" charset="0"/>
              </a:rPr>
              <a:t> </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Proposer une liste de produits prioritaires sur le marché sous leur coordination</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Préparation d'un rapport périodique sur les besoins du marché </a:t>
            </a:r>
            <a:r>
              <a:rPr lang="pt-PT" sz="1400" dirty="0">
                <a:latin typeface="Arial Narrow" panose="020B0606020202030204" pitchFamily="34" charset="0"/>
              </a:rPr>
              <a:t> ;</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Définir des campagnes de promotion pour </a:t>
            </a:r>
            <a:r>
              <a:rPr lang="fr-FR" sz="1400" dirty="0" smtClean="0">
                <a:latin typeface="Arial Narrow" panose="020B0606020202030204" pitchFamily="34" charset="0"/>
              </a:rPr>
              <a:t>leur </a:t>
            </a:r>
            <a:r>
              <a:rPr lang="fr-FR" sz="1400" dirty="0">
                <a:latin typeface="Arial Narrow" panose="020B0606020202030204" pitchFamily="34" charset="0"/>
              </a:rPr>
              <a:t>territoire d'affaires</a:t>
            </a:r>
            <a:r>
              <a:rPr lang="pt-PT" sz="1400" dirty="0" smtClean="0">
                <a:latin typeface="Arial Narrow" panose="020B0606020202030204" pitchFamily="34" charset="0"/>
              </a:rPr>
              <a:t>;</a:t>
            </a:r>
            <a:r>
              <a:rPr lang="pt-PT" sz="1400" dirty="0">
                <a:latin typeface="Arial Narrow" panose="020B0606020202030204" pitchFamily="34" charset="0"/>
              </a:rPr>
              <a:t> </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S'assurer que les objectifs de vente sont atteints, définir et suivre les écarts, mettre en place des actions correctives si nécessaire</a:t>
            </a:r>
            <a:r>
              <a:rPr lang="pt-PT" sz="1400" dirty="0" smtClean="0">
                <a:latin typeface="Arial Narrow" panose="020B0606020202030204" pitchFamily="34" charset="0"/>
              </a:rPr>
              <a:t>;</a:t>
            </a:r>
            <a:r>
              <a:rPr lang="pt-PT" sz="1400" dirty="0">
                <a:latin typeface="Arial Narrow" panose="020B0606020202030204" pitchFamily="34" charset="0"/>
              </a:rPr>
              <a:t> </a:t>
            </a:r>
            <a:endParaRPr lang="pt-PT" sz="1400" dirty="0">
              <a:latin typeface="Arial Narrow" panose="020B0606020202030204" pitchFamily="34" charset="0"/>
            </a:endParaRPr>
          </a:p>
          <a:p>
            <a:pPr lvl="1" algn="just">
              <a:lnSpc>
                <a:spcPts val="1200"/>
              </a:lnSpc>
            </a:pPr>
            <a:endParaRPr lang="pt-PT" sz="8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Etudier et analyser les différents segments de marché et canaux de distribution, proposer des politiques à adopter</a:t>
            </a:r>
            <a:r>
              <a:rPr lang="pt-PT" sz="1400" dirty="0" smtClean="0">
                <a:latin typeface="Arial Narrow" panose="020B0606020202030204" pitchFamily="34" charset="0"/>
              </a:rPr>
              <a:t>;</a:t>
            </a:r>
            <a:endParaRPr lang="pt-PT" sz="1400" dirty="0">
              <a:latin typeface="Arial Narrow" panose="020B0606020202030204" pitchFamily="34" charset="0"/>
            </a:endParaRPr>
          </a:p>
          <a:p>
            <a:pPr lvl="1" algn="just">
              <a:lnSpc>
                <a:spcPts val="1200"/>
              </a:lnSpc>
            </a:pPr>
            <a:endParaRPr lang="pt-PT" sz="14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fr-FR" sz="1400" dirty="0">
                <a:latin typeface="Arial Narrow" panose="020B0606020202030204" pitchFamily="34" charset="0"/>
              </a:rPr>
              <a:t>Créer et suivre la mise en œuvre d'un plan </a:t>
            </a:r>
            <a:r>
              <a:rPr lang="pt-PT" altLang="fr-FR" sz="1400" dirty="0">
                <a:latin typeface="Arial Narrow" panose="020B0606020202030204" pitchFamily="34" charset="0"/>
              </a:rPr>
              <a:t>de </a:t>
            </a:r>
            <a:r>
              <a:rPr lang="fr-FR" sz="1400" dirty="0">
                <a:latin typeface="Arial Narrow" panose="020B0606020202030204" pitchFamily="34" charset="0"/>
              </a:rPr>
              <a:t>marketing </a:t>
            </a:r>
            <a:r>
              <a:rPr lang="fr-FR" sz="1400" dirty="0" smtClean="0">
                <a:latin typeface="Arial Narrow" panose="020B0606020202030204" pitchFamily="34" charset="0"/>
              </a:rPr>
              <a:t>régulier</a:t>
            </a:r>
            <a:r>
              <a:rPr lang="pt-PT" sz="1400" dirty="0" smtClean="0">
                <a:latin typeface="Arial Narrow" panose="020B0606020202030204" pitchFamily="34" charset="0"/>
              </a:rPr>
              <a:t>.</a:t>
            </a:r>
            <a:endParaRPr lang="pt-PT" sz="1400" dirty="0">
              <a:latin typeface="Arial Narrow" panose="020B0606020202030204" pitchFamily="34" charset="0"/>
            </a:endParaRPr>
          </a:p>
          <a:p>
            <a:pPr algn="just">
              <a:lnSpc>
                <a:spcPct val="85000"/>
              </a:lnSpc>
              <a:spcBef>
                <a:spcPts val="0"/>
              </a:spcBef>
              <a:spcAft>
                <a:spcPts val="0"/>
              </a:spcAft>
            </a:pPr>
            <a:r>
              <a:rPr lang="pt-PT" sz="1400" dirty="0">
                <a:latin typeface="Arial Narrow" panose="020B0606020202030204" pitchFamily="34" charset="0"/>
              </a:rPr>
              <a:t> </a:t>
            </a:r>
            <a:endParaRPr lang="pt-PT" sz="1400" dirty="0">
              <a:latin typeface="Arial Narrow" panose="020B0606020202030204" pitchFamily="34" charset="0"/>
            </a:endParaRPr>
          </a:p>
          <a:p>
            <a:pPr algn="just"/>
            <a:r>
              <a:rPr lang="fr-FR" sz="1400" dirty="0">
                <a:latin typeface="Arial Narrow" panose="020B0606020202030204" pitchFamily="34" charset="0"/>
              </a:rPr>
              <a:t>Pour l'événement de </a:t>
            </a:r>
            <a:r>
              <a:rPr lang="pt-PT" altLang="fr-FR" sz="1400" dirty="0">
                <a:latin typeface="Arial Narrow" panose="020B0606020202030204" pitchFamily="34" charset="0"/>
              </a:rPr>
              <a:t>Juin</a:t>
            </a:r>
            <a:r>
              <a:rPr lang="fr-FR" sz="1400" dirty="0">
                <a:latin typeface="Arial Narrow" panose="020B0606020202030204" pitchFamily="34" charset="0"/>
              </a:rPr>
              <a:t> 202</a:t>
            </a:r>
            <a:r>
              <a:rPr lang="pt-PT" altLang="fr-FR" sz="1400" dirty="0">
                <a:latin typeface="Arial Narrow" panose="020B0606020202030204" pitchFamily="34" charset="0"/>
              </a:rPr>
              <a:t>1</a:t>
            </a:r>
            <a:r>
              <a:rPr lang="fr-FR" sz="1400" dirty="0">
                <a:latin typeface="Arial Narrow" panose="020B0606020202030204" pitchFamily="34" charset="0"/>
              </a:rPr>
              <a:t> au Cap-Vert, le Business Round </a:t>
            </a:r>
            <a:r>
              <a:rPr lang="fr-FR" sz="1400" dirty="0" smtClean="0">
                <a:latin typeface="Arial Narrow" panose="020B0606020202030204" pitchFamily="34" charset="0"/>
              </a:rPr>
              <a:t>se </a:t>
            </a:r>
            <a:r>
              <a:rPr lang="fr-FR" sz="1400" dirty="0">
                <a:latin typeface="Arial Narrow" panose="020B0606020202030204" pitchFamily="34" charset="0"/>
              </a:rPr>
              <a:t>tiendra le </a:t>
            </a:r>
            <a:r>
              <a:rPr lang="pt-PT" altLang="fr-FR" sz="1400" dirty="0">
                <a:latin typeface="Arial Narrow" panose="020B0606020202030204" pitchFamily="34" charset="0"/>
              </a:rPr>
              <a:t>09</a:t>
            </a:r>
            <a:r>
              <a:rPr lang="fr-FR" sz="1400" dirty="0">
                <a:latin typeface="Arial Narrow" panose="020B0606020202030204" pitchFamily="34" charset="0"/>
              </a:rPr>
              <a:t> </a:t>
            </a:r>
            <a:r>
              <a:rPr lang="pt-PT" altLang="fr-FR" sz="1400" dirty="0">
                <a:latin typeface="Arial Narrow" panose="020B0606020202030204" pitchFamily="34" charset="0"/>
              </a:rPr>
              <a:t>Juin</a:t>
            </a:r>
            <a:r>
              <a:rPr lang="fr-FR" sz="1400" dirty="0">
                <a:latin typeface="Arial Narrow" panose="020B0606020202030204" pitchFamily="34" charset="0"/>
              </a:rPr>
              <a:t> 202</a:t>
            </a:r>
            <a:r>
              <a:rPr lang="pt-PT" altLang="fr-FR" sz="1400" dirty="0">
                <a:latin typeface="Arial Narrow" panose="020B0606020202030204" pitchFamily="34" charset="0"/>
              </a:rPr>
              <a:t>1</a:t>
            </a:r>
            <a:r>
              <a:rPr lang="fr-FR" sz="1400">
                <a:latin typeface="Arial Narrow" panose="020B0606020202030204" pitchFamily="34" charset="0"/>
              </a:rPr>
              <a:t>, </a:t>
            </a:r>
            <a:r>
              <a:rPr lang="fr-FR" sz="1400" smtClean="0">
                <a:latin typeface="Arial Narrow" panose="020B0606020202030204" pitchFamily="34" charset="0"/>
              </a:rPr>
              <a:t>de </a:t>
            </a:r>
            <a:r>
              <a:rPr lang="fr-FR" sz="1400" dirty="0">
                <a:latin typeface="Arial Narrow" panose="020B0606020202030204" pitchFamily="34" charset="0"/>
              </a:rPr>
              <a:t>0</a:t>
            </a:r>
            <a:r>
              <a:rPr lang="pt-PT" altLang="fr-FR" sz="1400" dirty="0">
                <a:latin typeface="Arial Narrow" panose="020B0606020202030204" pitchFamily="34" charset="0"/>
              </a:rPr>
              <a:t>8</a:t>
            </a:r>
            <a:r>
              <a:rPr lang="fr-FR" sz="1400" dirty="0">
                <a:latin typeface="Arial Narrow" panose="020B0606020202030204" pitchFamily="34" charset="0"/>
              </a:rPr>
              <a:t>h00 à 18h00.</a:t>
            </a:r>
            <a:endParaRPr lang="pt-PT" sz="1400" dirty="0">
              <a:latin typeface="Arial Narrow" panose="020B0606020202030204" pitchFamily="34" charset="0"/>
            </a:endParaRPr>
          </a:p>
          <a:p>
            <a:pPr algn="just">
              <a:lnSpc>
                <a:spcPct val="85000"/>
              </a:lnSpc>
              <a:spcBef>
                <a:spcPts val="0"/>
              </a:spcBef>
              <a:spcAft>
                <a:spcPts val="0"/>
              </a:spcAft>
            </a:pPr>
            <a:endParaRPr lang="pt-PT" sz="1400" dirty="0" smtClean="0">
              <a:latin typeface="Arial Narrow" panose="020B0606020202030204" pitchFamily="34" charset="0"/>
            </a:endParaRPr>
          </a:p>
          <a:p>
            <a:pPr algn="just"/>
            <a:r>
              <a:rPr lang="fr-FR" sz="1400" dirty="0">
                <a:latin typeface="Arial Narrow" panose="020B0606020202030204" pitchFamily="34" charset="0"/>
              </a:rPr>
              <a:t>Les fonctions des </a:t>
            </a:r>
            <a:r>
              <a:rPr lang="fr-FR" sz="1400" i="1" dirty="0">
                <a:latin typeface="Arial Narrow" panose="020B0606020202030204" pitchFamily="34" charset="0"/>
              </a:rPr>
              <a:t>PARTENAIRES ASSOCIÉS</a:t>
            </a:r>
            <a:r>
              <a:rPr lang="fr-FR" sz="1400" dirty="0">
                <a:latin typeface="Arial Narrow" panose="020B0606020202030204" pitchFamily="34" charset="0"/>
              </a:rPr>
              <a:t> sont très importantes, et dans chaque pays où </a:t>
            </a:r>
            <a:r>
              <a:rPr lang="fr-FR" sz="1400" i="1" dirty="0">
                <a:latin typeface="Arial Narrow" panose="020B0606020202030204" pitchFamily="34" charset="0"/>
              </a:rPr>
              <a:t>ATLANTIC BUSINESS </a:t>
            </a:r>
            <a:r>
              <a:rPr lang="pt-PT" altLang="fr-FR" sz="1400" i="1" dirty="0">
                <a:latin typeface="Arial Narrow" panose="020B0606020202030204" pitchFamily="34" charset="0"/>
              </a:rPr>
              <a:t>FORUM</a:t>
            </a:r>
            <a:r>
              <a:rPr lang="fr-FR" sz="1400" dirty="0">
                <a:latin typeface="Arial Narrow" panose="020B0606020202030204" pitchFamily="34" charset="0"/>
              </a:rPr>
              <a:t> opère, il y aura une équipe coordonnée par un </a:t>
            </a:r>
            <a:r>
              <a:rPr lang="fr-FR" sz="1400" i="1" dirty="0">
                <a:latin typeface="Arial Narrow" panose="020B0606020202030204" pitchFamily="34" charset="0"/>
              </a:rPr>
              <a:t>PARTENAIRE ASSOCIÉ</a:t>
            </a:r>
            <a:r>
              <a:rPr lang="fr-FR" sz="1400" dirty="0">
                <a:latin typeface="Arial Narrow" panose="020B0606020202030204" pitchFamily="34" charset="0"/>
              </a:rPr>
              <a:t>, complétant son action avec celle de responsable représentant </a:t>
            </a:r>
            <a:r>
              <a:rPr lang="fr-FR" sz="1400" i="1" dirty="0">
                <a:latin typeface="Arial Narrow" panose="020B0606020202030204" pitchFamily="34" charset="0"/>
              </a:rPr>
              <a:t>ATLANTIC BUSINESS </a:t>
            </a:r>
            <a:r>
              <a:rPr lang="pt-PT" altLang="fr-FR" sz="1400" i="1" dirty="0">
                <a:latin typeface="Arial Narrow" panose="020B0606020202030204" pitchFamily="34" charset="0"/>
              </a:rPr>
              <a:t>FORUM</a:t>
            </a:r>
            <a:r>
              <a:rPr lang="pt-PT" sz="1200" dirty="0" smtClean="0">
                <a:latin typeface="Arial Narrow" panose="020B0606020202030204" pitchFamily="34" charset="0"/>
              </a:rPr>
              <a:t>. </a:t>
            </a:r>
            <a:r>
              <a:rPr lang="pt-PT" sz="1200" dirty="0">
                <a:latin typeface="Arial Narrow" panose="020B0606020202030204" pitchFamily="34" charset="0"/>
              </a:rPr>
              <a:t>  </a:t>
            </a:r>
            <a:endParaRPr lang="pt-PT" sz="12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0</TotalTime>
  <Words>17364</Words>
  <Application>WPS Presentation</Application>
  <PresentationFormat>Ecrã Panorâmico</PresentationFormat>
  <Paragraphs>762</Paragraphs>
  <Slides>14</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14</vt:i4>
      </vt:variant>
    </vt:vector>
  </HeadingPairs>
  <TitlesOfParts>
    <vt:vector size="30" baseType="lpstr">
      <vt:lpstr>Arial</vt:lpstr>
      <vt:lpstr>SimSun</vt:lpstr>
      <vt:lpstr>Wingdings</vt:lpstr>
      <vt:lpstr>Calisto MT</vt:lpstr>
      <vt:lpstr>Arial Narrow</vt:lpstr>
      <vt:lpstr>Calibri</vt:lpstr>
      <vt:lpstr>Calibri</vt:lpstr>
      <vt:lpstr>Century</vt:lpstr>
      <vt:lpstr>Times New Roman</vt:lpstr>
      <vt:lpstr>Arial Unicode MS</vt:lpstr>
      <vt:lpstr>Century Gothic</vt:lpstr>
      <vt:lpstr>Microsoft YaHei</vt:lpstr>
      <vt:lpstr/>
      <vt:lpstr>Arial Unicode MS</vt:lpstr>
      <vt:lpstr>Segoe Print</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pigos</cp:lastModifiedBy>
  <cp:revision>1092</cp:revision>
  <dcterms:created xsi:type="dcterms:W3CDTF">2019-09-10T11:20:00Z</dcterms:created>
  <dcterms:modified xsi:type="dcterms:W3CDTF">2020-10-10T16:37:22Z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